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 id="2147484268" r:id="rId2"/>
    <p:sldMasterId id="2147484292" r:id="rId3"/>
    <p:sldMasterId id="2147484330" r:id="rId4"/>
    <p:sldMasterId id="2147484380" r:id="rId5"/>
    <p:sldMasterId id="2147484392" r:id="rId6"/>
    <p:sldMasterId id="2147484418" r:id="rId7"/>
  </p:sldMasterIdLst>
  <p:notesMasterIdLst>
    <p:notesMasterId r:id="rId26"/>
  </p:notesMasterIdLst>
  <p:handoutMasterIdLst>
    <p:handoutMasterId r:id="rId27"/>
  </p:handoutMasterIdLst>
  <p:sldIdLst>
    <p:sldId id="883" r:id="rId8"/>
    <p:sldId id="960" r:id="rId9"/>
    <p:sldId id="957" r:id="rId10"/>
    <p:sldId id="958" r:id="rId11"/>
    <p:sldId id="397" r:id="rId12"/>
    <p:sldId id="1519" r:id="rId13"/>
    <p:sldId id="2081" r:id="rId14"/>
    <p:sldId id="2077" r:id="rId15"/>
    <p:sldId id="410" r:id="rId16"/>
    <p:sldId id="2079" r:id="rId17"/>
    <p:sldId id="416" r:id="rId18"/>
    <p:sldId id="417" r:id="rId19"/>
    <p:sldId id="419" r:id="rId20"/>
    <p:sldId id="440" r:id="rId21"/>
    <p:sldId id="420" r:id="rId22"/>
    <p:sldId id="2067" r:id="rId23"/>
    <p:sldId id="2069" r:id="rId24"/>
    <p:sldId id="2075" r:id="rId25"/>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6680" algn="l" rtl="0" fontAlgn="base">
      <a:spcBef>
        <a:spcPct val="0"/>
      </a:spcBef>
      <a:spcAft>
        <a:spcPct val="0"/>
      </a:spcAft>
      <a:defRPr sz="2400" kern="1200">
        <a:solidFill>
          <a:schemeClr val="tx1"/>
        </a:solidFill>
        <a:latin typeface="Arial" charset="0"/>
        <a:ea typeface="ＭＳ Ｐゴシック" charset="-128"/>
        <a:cs typeface="+mn-cs"/>
      </a:defRPr>
    </a:lvl2pPr>
    <a:lvl3pPr marL="913368" algn="l" rtl="0" fontAlgn="base">
      <a:spcBef>
        <a:spcPct val="0"/>
      </a:spcBef>
      <a:spcAft>
        <a:spcPct val="0"/>
      </a:spcAft>
      <a:defRPr sz="2400" kern="1200">
        <a:solidFill>
          <a:schemeClr val="tx1"/>
        </a:solidFill>
        <a:latin typeface="Arial" charset="0"/>
        <a:ea typeface="ＭＳ Ｐゴシック" charset="-128"/>
        <a:cs typeface="+mn-cs"/>
      </a:defRPr>
    </a:lvl3pPr>
    <a:lvl4pPr marL="1370060" algn="l" rtl="0" fontAlgn="base">
      <a:spcBef>
        <a:spcPct val="0"/>
      </a:spcBef>
      <a:spcAft>
        <a:spcPct val="0"/>
      </a:spcAft>
      <a:defRPr sz="2400" kern="1200">
        <a:solidFill>
          <a:schemeClr val="tx1"/>
        </a:solidFill>
        <a:latin typeface="Arial" charset="0"/>
        <a:ea typeface="ＭＳ Ｐゴシック" charset="-128"/>
        <a:cs typeface="+mn-cs"/>
      </a:defRPr>
    </a:lvl4pPr>
    <a:lvl5pPr marL="1826744" algn="l" rtl="0" fontAlgn="base">
      <a:spcBef>
        <a:spcPct val="0"/>
      </a:spcBef>
      <a:spcAft>
        <a:spcPct val="0"/>
      </a:spcAft>
      <a:defRPr sz="2400" kern="1200">
        <a:solidFill>
          <a:schemeClr val="tx1"/>
        </a:solidFill>
        <a:latin typeface="Arial" charset="0"/>
        <a:ea typeface="ＭＳ Ｐゴシック" charset="-128"/>
        <a:cs typeface="+mn-cs"/>
      </a:defRPr>
    </a:lvl5pPr>
    <a:lvl6pPr marL="2283426" algn="l" defTabSz="913368" rtl="0" eaLnBrk="1" latinLnBrk="0" hangingPunct="1">
      <a:defRPr sz="2400" kern="1200">
        <a:solidFill>
          <a:schemeClr val="tx1"/>
        </a:solidFill>
        <a:latin typeface="Arial" charset="0"/>
        <a:ea typeface="ＭＳ Ｐゴシック" charset="-128"/>
        <a:cs typeface="+mn-cs"/>
      </a:defRPr>
    </a:lvl6pPr>
    <a:lvl7pPr marL="2740117" algn="l" defTabSz="913368" rtl="0" eaLnBrk="1" latinLnBrk="0" hangingPunct="1">
      <a:defRPr sz="2400" kern="1200">
        <a:solidFill>
          <a:schemeClr val="tx1"/>
        </a:solidFill>
        <a:latin typeface="Arial" charset="0"/>
        <a:ea typeface="ＭＳ Ｐゴシック" charset="-128"/>
        <a:cs typeface="+mn-cs"/>
      </a:defRPr>
    </a:lvl7pPr>
    <a:lvl8pPr marL="3196797" algn="l" defTabSz="913368" rtl="0" eaLnBrk="1" latinLnBrk="0" hangingPunct="1">
      <a:defRPr sz="2400" kern="1200">
        <a:solidFill>
          <a:schemeClr val="tx1"/>
        </a:solidFill>
        <a:latin typeface="Arial" charset="0"/>
        <a:ea typeface="ＭＳ Ｐゴシック" charset="-128"/>
        <a:cs typeface="+mn-cs"/>
      </a:defRPr>
    </a:lvl8pPr>
    <a:lvl9pPr marL="3653486" algn="l" defTabSz="913368"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70D50"/>
    <a:srgbClr val="621B40"/>
    <a:srgbClr val="5AF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3606" autoAdjust="0"/>
  </p:normalViewPr>
  <p:slideViewPr>
    <p:cSldViewPr>
      <p:cViewPr varScale="1">
        <p:scale>
          <a:sx n="110" d="100"/>
          <a:sy n="110" d="100"/>
        </p:scale>
        <p:origin x="1566" y="10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p:scale>
          <a:sx n="100" d="100"/>
          <a:sy n="100" d="100"/>
        </p:scale>
        <p:origin x="-2754" y="4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t" anchorCtr="0" compatLnSpc="1">
            <a:prstTxWarp prst="textNoShape">
              <a:avLst/>
            </a:prstTxWarp>
          </a:bodyPr>
          <a:lstStyle>
            <a:lvl1pPr>
              <a:defRPr sz="1200">
                <a:latin typeface="Calibri" charset="0"/>
              </a:defRPr>
            </a:lvl1pPr>
          </a:lstStyle>
          <a:p>
            <a:endParaRPr lang="en-GB" altLang="en-US"/>
          </a:p>
        </p:txBody>
      </p:sp>
      <p:sp>
        <p:nvSpPr>
          <p:cNvPr id="3" name="Date Placeholder 2"/>
          <p:cNvSpPr>
            <a:spLocks noGrp="1"/>
          </p:cNvSpPr>
          <p:nvPr>
            <p:ph type="dt" sz="quarter" idx="1"/>
          </p:nvPr>
        </p:nvSpPr>
        <p:spPr bwMode="auto">
          <a:xfrm>
            <a:off x="3849688" y="0"/>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77" tIns="45789" rIns="91577" bIns="45789" numCol="1" anchor="t" anchorCtr="0" compatLnSpc="1">
            <a:prstTxWarp prst="textNoShape">
              <a:avLst/>
            </a:prstTxWarp>
          </a:bodyPr>
          <a:lstStyle>
            <a:lvl1pPr algn="r">
              <a:defRPr sz="1200">
                <a:latin typeface="Calibri" charset="0"/>
              </a:defRPr>
            </a:lvl1pPr>
          </a:lstStyle>
          <a:p>
            <a:fld id="{A934E193-50B3-8F4D-A1CD-E8D206464D56}" type="datetime1">
              <a:rPr lang="en-GB" altLang="en-US"/>
              <a:pPr/>
              <a:t>09/11/2022</a:t>
            </a:fld>
            <a:endParaRPr lang="en-GB" altLang="en-US"/>
          </a:p>
        </p:txBody>
      </p:sp>
      <p:sp>
        <p:nvSpPr>
          <p:cNvPr id="4" name="Footer Placeholder 3"/>
          <p:cNvSpPr>
            <a:spLocks noGrp="1"/>
          </p:cNvSpPr>
          <p:nvPr>
            <p:ph type="ftr" sz="quarter" idx="2"/>
          </p:nvPr>
        </p:nvSpPr>
        <p:spPr bwMode="auto">
          <a:xfrm>
            <a:off x="0"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b" anchorCtr="0" compatLnSpc="1">
            <a:prstTxWarp prst="textNoShape">
              <a:avLst/>
            </a:prstTxWarp>
          </a:bodyPr>
          <a:lstStyle>
            <a:lvl1pPr>
              <a:defRPr sz="1200">
                <a:latin typeface="Calibri" charset="0"/>
              </a:defRPr>
            </a:lvl1pPr>
          </a:lstStyle>
          <a:p>
            <a:endParaRPr lang="en-GB" altLang="en-US"/>
          </a:p>
        </p:txBody>
      </p:sp>
      <p:sp>
        <p:nvSpPr>
          <p:cNvPr id="5" name="Slide Number Placeholder 4"/>
          <p:cNvSpPr>
            <a:spLocks noGrp="1"/>
          </p:cNvSpPr>
          <p:nvPr>
            <p:ph type="sldNum" sz="quarter" idx="3"/>
          </p:nvPr>
        </p:nvSpPr>
        <p:spPr bwMode="auto">
          <a:xfrm>
            <a:off x="3849688"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77" tIns="45789" rIns="91577" bIns="45789" numCol="1" anchor="b" anchorCtr="0" compatLnSpc="1">
            <a:prstTxWarp prst="textNoShape">
              <a:avLst/>
            </a:prstTxWarp>
          </a:bodyPr>
          <a:lstStyle>
            <a:lvl1pPr algn="r">
              <a:defRPr sz="1200">
                <a:latin typeface="Calibri" charset="0"/>
              </a:defRPr>
            </a:lvl1pPr>
          </a:lstStyle>
          <a:p>
            <a:fld id="{A2AA519A-A6DF-024F-B493-EFBAB25BB226}" type="slidenum">
              <a:rPr lang="en-GB" altLang="en-US"/>
              <a:pPr/>
              <a:t>‹#›</a:t>
            </a:fld>
            <a:endParaRPr lang="en-GB" altLang="en-US"/>
          </a:p>
        </p:txBody>
      </p:sp>
    </p:spTree>
    <p:extLst>
      <p:ext uri="{BB962C8B-B14F-4D97-AF65-F5344CB8AC3E}">
        <p14:creationId xmlns:p14="http://schemas.microsoft.com/office/powerpoint/2010/main" val="2077797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t" anchorCtr="0" compatLnSpc="1">
            <a:prstTxWarp prst="textNoShape">
              <a:avLst/>
            </a:prstTxWarp>
          </a:bodyPr>
          <a:lstStyle>
            <a:lvl1pPr>
              <a:defRPr sz="1200">
                <a:latin typeface="Calibri" charset="0"/>
              </a:defRPr>
            </a:lvl1pPr>
          </a:lstStyle>
          <a:p>
            <a:endParaRPr lang="en-GB" altLang="en-US"/>
          </a:p>
        </p:txBody>
      </p:sp>
      <p:sp>
        <p:nvSpPr>
          <p:cNvPr id="3" name="Date Placeholder 2"/>
          <p:cNvSpPr>
            <a:spLocks noGrp="1"/>
          </p:cNvSpPr>
          <p:nvPr>
            <p:ph type="dt" idx="1"/>
          </p:nvPr>
        </p:nvSpPr>
        <p:spPr bwMode="auto">
          <a:xfrm>
            <a:off x="3849688" y="0"/>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t" anchorCtr="0" compatLnSpc="1">
            <a:prstTxWarp prst="textNoShape">
              <a:avLst/>
            </a:prstTxWarp>
          </a:bodyPr>
          <a:lstStyle>
            <a:lvl1pPr algn="r">
              <a:defRPr sz="1200">
                <a:latin typeface="Calibri" charset="0"/>
              </a:defRPr>
            </a:lvl1pPr>
          </a:lstStyle>
          <a:p>
            <a:fld id="{F7C1ACBC-E156-9E4D-9A1D-4D2D455C762A}" type="datetime1">
              <a:rPr lang="en-GB" altLang="en-US"/>
              <a:pPr/>
              <a:t>09/11/2022</a:t>
            </a:fld>
            <a:endParaRPr lang="en-GB" altLang="en-US"/>
          </a:p>
        </p:txBody>
      </p:sp>
      <p:sp>
        <p:nvSpPr>
          <p:cNvPr id="4" name="Slide Image Placeholder 3"/>
          <p:cNvSpPr>
            <a:spLocks noGrp="1" noRot="1" noChangeAspect="1"/>
          </p:cNvSpPr>
          <p:nvPr>
            <p:ph type="sldImg" idx="2"/>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 name="Notes Placeholder 4"/>
          <p:cNvSpPr>
            <a:spLocks noGrp="1"/>
          </p:cNvSpPr>
          <p:nvPr>
            <p:ph type="body" sz="quarter" idx="3"/>
          </p:nvPr>
        </p:nvSpPr>
        <p:spPr bwMode="auto">
          <a:xfrm>
            <a:off x="679450" y="4715710"/>
            <a:ext cx="5438775" cy="446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Footer Placeholder 5"/>
          <p:cNvSpPr>
            <a:spLocks noGrp="1"/>
          </p:cNvSpPr>
          <p:nvPr>
            <p:ph type="ftr" sz="quarter" idx="4"/>
          </p:nvPr>
        </p:nvSpPr>
        <p:spPr bwMode="auto">
          <a:xfrm>
            <a:off x="0"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b" anchorCtr="0" compatLnSpc="1">
            <a:prstTxWarp prst="textNoShape">
              <a:avLst/>
            </a:prstTxWarp>
          </a:bodyPr>
          <a:lstStyle>
            <a:lvl1pPr>
              <a:defRPr sz="1200">
                <a:latin typeface="Calibri" charset="0"/>
              </a:defRPr>
            </a:lvl1pPr>
          </a:lstStyle>
          <a:p>
            <a:endParaRPr lang="en-GB" altLang="en-US"/>
          </a:p>
        </p:txBody>
      </p:sp>
      <p:sp>
        <p:nvSpPr>
          <p:cNvPr id="7" name="Slide Number Placeholder 6"/>
          <p:cNvSpPr>
            <a:spLocks noGrp="1"/>
          </p:cNvSpPr>
          <p:nvPr>
            <p:ph type="sldNum" sz="quarter" idx="5"/>
          </p:nvPr>
        </p:nvSpPr>
        <p:spPr bwMode="auto">
          <a:xfrm>
            <a:off x="3849688"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b" anchorCtr="0" compatLnSpc="1">
            <a:prstTxWarp prst="textNoShape">
              <a:avLst/>
            </a:prstTxWarp>
          </a:bodyPr>
          <a:lstStyle>
            <a:lvl1pPr algn="r">
              <a:defRPr sz="1200">
                <a:latin typeface="Calibri" charset="0"/>
              </a:defRPr>
            </a:lvl1pPr>
          </a:lstStyle>
          <a:p>
            <a:fld id="{0AA558F4-94A9-ED43-B8F3-AD2D087F8F31}" type="slidenum">
              <a:rPr lang="en-GB" altLang="en-US"/>
              <a:pPr/>
              <a:t>‹#›</a:t>
            </a:fld>
            <a:endParaRPr lang="en-GB" altLang="en-US"/>
          </a:p>
        </p:txBody>
      </p:sp>
    </p:spTree>
    <p:extLst>
      <p:ext uri="{BB962C8B-B14F-4D97-AF65-F5344CB8AC3E}">
        <p14:creationId xmlns:p14="http://schemas.microsoft.com/office/powerpoint/2010/main" val="19273263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668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3368"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006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6744"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3426" algn="l" defTabSz="913368" rtl="0" eaLnBrk="1" latinLnBrk="0" hangingPunct="1">
      <a:defRPr sz="1200" kern="1200">
        <a:solidFill>
          <a:schemeClr val="tx1"/>
        </a:solidFill>
        <a:latin typeface="+mn-lt"/>
        <a:ea typeface="+mn-ea"/>
        <a:cs typeface="+mn-cs"/>
      </a:defRPr>
    </a:lvl6pPr>
    <a:lvl7pPr marL="2740117" algn="l" defTabSz="913368" rtl="0" eaLnBrk="1" latinLnBrk="0" hangingPunct="1">
      <a:defRPr sz="1200" kern="1200">
        <a:solidFill>
          <a:schemeClr val="tx1"/>
        </a:solidFill>
        <a:latin typeface="+mn-lt"/>
        <a:ea typeface="+mn-ea"/>
        <a:cs typeface="+mn-cs"/>
      </a:defRPr>
    </a:lvl7pPr>
    <a:lvl8pPr marL="3196797" algn="l" defTabSz="913368" rtl="0" eaLnBrk="1" latinLnBrk="0" hangingPunct="1">
      <a:defRPr sz="1200" kern="1200">
        <a:solidFill>
          <a:schemeClr val="tx1"/>
        </a:solidFill>
        <a:latin typeface="+mn-lt"/>
        <a:ea typeface="+mn-ea"/>
        <a:cs typeface="+mn-cs"/>
      </a:defRPr>
    </a:lvl8pPr>
    <a:lvl9pPr marL="3653486" algn="l" defTabSz="913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1</a:t>
            </a:fld>
            <a:endParaRPr lang="en-GB" altLang="en-US">
              <a:solidFill>
                <a:prstClr val="black"/>
              </a:solidFill>
            </a:endParaRPr>
          </a:p>
        </p:txBody>
      </p:sp>
    </p:spTree>
    <p:extLst>
      <p:ext uri="{BB962C8B-B14F-4D97-AF65-F5344CB8AC3E}">
        <p14:creationId xmlns:p14="http://schemas.microsoft.com/office/powerpoint/2010/main" val="379194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2</a:t>
            </a:fld>
            <a:endParaRPr lang="en-GB" altLang="en-US">
              <a:solidFill>
                <a:prstClr val="black"/>
              </a:solidFill>
            </a:endParaRPr>
          </a:p>
        </p:txBody>
      </p:sp>
    </p:spTree>
    <p:extLst>
      <p:ext uri="{BB962C8B-B14F-4D97-AF65-F5344CB8AC3E}">
        <p14:creationId xmlns:p14="http://schemas.microsoft.com/office/powerpoint/2010/main" val="379194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5B54BE-6789-4419-BDD5-043EAA9A9223}" type="slidenum">
              <a:rPr kumimoji="0" lang="en-GB"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43843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A75D39-A7C0-4C04-8AA2-7F647C720629}" type="slidenum">
              <a:rPr lang="en-GB" smtClean="0"/>
              <a:t>16</a:t>
            </a:fld>
            <a:endParaRPr lang="en-GB" dirty="0"/>
          </a:p>
        </p:txBody>
      </p:sp>
    </p:spTree>
    <p:extLst>
      <p:ext uri="{BB962C8B-B14F-4D97-AF65-F5344CB8AC3E}">
        <p14:creationId xmlns:p14="http://schemas.microsoft.com/office/powerpoint/2010/main" val="195602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80" indent="0" algn="ctr">
              <a:buNone/>
              <a:defRPr>
                <a:solidFill>
                  <a:schemeClr val="tx1">
                    <a:tint val="75000"/>
                  </a:schemeClr>
                </a:solidFill>
              </a:defRPr>
            </a:lvl2pPr>
            <a:lvl3pPr marL="913368" indent="0" algn="ctr">
              <a:buNone/>
              <a:defRPr>
                <a:solidFill>
                  <a:schemeClr val="tx1">
                    <a:tint val="75000"/>
                  </a:schemeClr>
                </a:solidFill>
              </a:defRPr>
            </a:lvl3pPr>
            <a:lvl4pPr marL="1370060" indent="0" algn="ctr">
              <a:buNone/>
              <a:defRPr>
                <a:solidFill>
                  <a:schemeClr val="tx1">
                    <a:tint val="75000"/>
                  </a:schemeClr>
                </a:solidFill>
              </a:defRPr>
            </a:lvl4pPr>
            <a:lvl5pPr marL="1826744" indent="0" algn="ctr">
              <a:buNone/>
              <a:defRPr>
                <a:solidFill>
                  <a:schemeClr val="tx1">
                    <a:tint val="75000"/>
                  </a:schemeClr>
                </a:solidFill>
              </a:defRPr>
            </a:lvl5pPr>
            <a:lvl6pPr marL="2283426" indent="0" algn="ctr">
              <a:buNone/>
              <a:defRPr>
                <a:solidFill>
                  <a:schemeClr val="tx1">
                    <a:tint val="75000"/>
                  </a:schemeClr>
                </a:solidFill>
              </a:defRPr>
            </a:lvl6pPr>
            <a:lvl7pPr marL="2740117" indent="0" algn="ctr">
              <a:buNone/>
              <a:defRPr>
                <a:solidFill>
                  <a:schemeClr val="tx1">
                    <a:tint val="75000"/>
                  </a:schemeClr>
                </a:solidFill>
              </a:defRPr>
            </a:lvl7pPr>
            <a:lvl8pPr marL="3196797" indent="0" algn="ctr">
              <a:buNone/>
              <a:defRPr>
                <a:solidFill>
                  <a:schemeClr val="tx1">
                    <a:tint val="75000"/>
                  </a:schemeClr>
                </a:solidFill>
              </a:defRPr>
            </a:lvl8pPr>
            <a:lvl9pPr marL="3653486"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fld id="{9BC24E69-BEE5-254D-9E1C-7DB27D080CF3}" type="datetimeFigureOut">
              <a:rPr lang="en-US" altLang="en-US"/>
              <a:pPr/>
              <a:t>11/9/2022</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EB81B040-A1A9-874A-8256-F9B029ACC940}" type="slidenum">
              <a:rPr lang="en-US" altLang="en-US"/>
              <a:pPr/>
              <a:t>‹#›</a:t>
            </a:fld>
            <a:endParaRPr lang="en-US" altLang="en-US"/>
          </a:p>
        </p:txBody>
      </p:sp>
    </p:spTree>
    <p:extLst>
      <p:ext uri="{BB962C8B-B14F-4D97-AF65-F5344CB8AC3E}">
        <p14:creationId xmlns:p14="http://schemas.microsoft.com/office/powerpoint/2010/main" val="137237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FEED5643-A62A-0744-8BAB-4F9B97F656F7}" type="datetimeFigureOut">
              <a:rPr lang="en-US" altLang="en-US"/>
              <a:pPr/>
              <a:t>11/9/2022</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DC9864BA-451A-4D45-93B8-D44F2366F1E9}" type="slidenum">
              <a:rPr lang="en-US" altLang="en-US"/>
              <a:pPr/>
              <a:t>‹#›</a:t>
            </a:fld>
            <a:endParaRPr lang="en-US" altLang="en-US"/>
          </a:p>
        </p:txBody>
      </p:sp>
    </p:spTree>
    <p:extLst>
      <p:ext uri="{BB962C8B-B14F-4D97-AF65-F5344CB8AC3E}">
        <p14:creationId xmlns:p14="http://schemas.microsoft.com/office/powerpoint/2010/main" val="849812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A08E59F5-7DAE-AA42-85DF-DF1C142F4482}" type="datetimeFigureOut">
              <a:rPr lang="en-US" altLang="en-US"/>
              <a:pPr/>
              <a:t>11/9/2022</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6DC45C31-B5F4-2D41-BCB8-01F321322FF3}" type="slidenum">
              <a:rPr lang="en-US" altLang="en-US"/>
              <a:pPr/>
              <a:t>‹#›</a:t>
            </a:fld>
            <a:endParaRPr lang="en-US" altLang="en-US"/>
          </a:p>
        </p:txBody>
      </p:sp>
    </p:spTree>
    <p:extLst>
      <p:ext uri="{BB962C8B-B14F-4D97-AF65-F5344CB8AC3E}">
        <p14:creationId xmlns:p14="http://schemas.microsoft.com/office/powerpoint/2010/main" val="2028670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0"/>
            <a:ext cx="1512000" cy="811139"/>
          </a:xfrm>
          <a:prstGeom prst="rect">
            <a:avLst/>
          </a:prstGeom>
        </p:spPr>
      </p:pic>
    </p:spTree>
    <p:extLst>
      <p:ext uri="{BB962C8B-B14F-4D97-AF65-F5344CB8AC3E}">
        <p14:creationId xmlns:p14="http://schemas.microsoft.com/office/powerpoint/2010/main" val="3471681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posal and delievery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TextBox 15"/>
          <p:cNvSpPr txBox="1"/>
          <p:nvPr userDrawn="1"/>
        </p:nvSpPr>
        <p:spPr>
          <a:xfrm>
            <a:off x="469400" y="1988840"/>
            <a:ext cx="7991032" cy="1846659"/>
          </a:xfrm>
          <a:prstGeom prst="rect">
            <a:avLst/>
          </a:prstGeom>
          <a:noFill/>
        </p:spPr>
        <p:txBody>
          <a:bodyPr wrap="square" lIns="0" tIns="0" rIns="0" bIns="0" rtlCol="0">
            <a:spAutoFit/>
          </a:bodyPr>
          <a:lstStyle/>
          <a:p>
            <a:pPr fontAlgn="auto">
              <a:spcBef>
                <a:spcPts val="0"/>
              </a:spcBef>
              <a:spcAft>
                <a:spcPts val="2400"/>
              </a:spcAft>
            </a:pPr>
            <a:r>
              <a:rPr lang="en-GB" sz="3000"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sz="4000" b="1" dirty="0">
              <a:solidFill>
                <a:prstClr val="black"/>
              </a:solidFill>
              <a:latin typeface="Arial"/>
            </a:endParaRPr>
          </a:p>
          <a:p>
            <a:pPr fontAlgn="auto">
              <a:spcBef>
                <a:spcPts val="0"/>
              </a:spcBef>
              <a:spcAft>
                <a:spcPts val="0"/>
              </a:spcAft>
            </a:pPr>
            <a:r>
              <a:rPr lang="en-GB" sz="3000" dirty="0">
                <a:solidFill>
                  <a:prstClr val="white"/>
                </a:solidFill>
                <a:latin typeface="Arial" panose="020B0604020202020204" pitchFamily="34" charset="0"/>
                <a:cs typeface="Arial" panose="020B0604020202020204" pitchFamily="34" charset="0"/>
              </a:rPr>
              <a:t>for delivery of</a:t>
            </a:r>
            <a:endParaRPr lang="en-GB" sz="1800" dirty="0">
              <a:solidFill>
                <a:prstClr val="black"/>
              </a:solidFill>
              <a:latin typeface="Arial" panose="020B0604020202020204" pitchFamily="34" charset="0"/>
              <a:cs typeface="Arial" panose="020B0604020202020204" pitchFamily="34" charset="0"/>
            </a:endParaRPr>
          </a:p>
        </p:txBody>
      </p:sp>
      <p:sp>
        <p:nvSpPr>
          <p:cNvPr id="19" name="Text Placeholder 18"/>
          <p:cNvSpPr>
            <a:spLocks noGrp="1"/>
          </p:cNvSpPr>
          <p:nvPr>
            <p:ph type="body" sz="quarter" idx="12" hasCustomPrompt="1"/>
          </p:nvPr>
        </p:nvSpPr>
        <p:spPr>
          <a:xfrm>
            <a:off x="469400" y="2564904"/>
            <a:ext cx="8291661" cy="792088"/>
          </a:xfrm>
          <a:prstGeom prst="rect">
            <a:avLst/>
          </a:prstGeom>
        </p:spPr>
        <p:txBody>
          <a:bodyPr lIns="0" tIns="0" rIns="0" bIns="0"/>
          <a:lstStyle>
            <a:lvl1pPr marL="0" indent="0">
              <a:buNone/>
              <a:defRPr sz="4000" b="1" baseline="0"/>
            </a:lvl1pPr>
          </a:lstStyle>
          <a:p>
            <a:pPr lvl="0"/>
            <a:r>
              <a:rPr lang="en-GB" dirty="0"/>
              <a:t>Insert name of partner company</a:t>
            </a:r>
          </a:p>
        </p:txBody>
      </p:sp>
      <p:sp>
        <p:nvSpPr>
          <p:cNvPr id="20" name="Text Placeholder 18"/>
          <p:cNvSpPr>
            <a:spLocks noGrp="1"/>
          </p:cNvSpPr>
          <p:nvPr>
            <p:ph type="body" sz="quarter" idx="13" hasCustomPrompt="1"/>
          </p:nvPr>
        </p:nvSpPr>
        <p:spPr>
          <a:xfrm>
            <a:off x="469400" y="3933056"/>
            <a:ext cx="8291661" cy="2016224"/>
          </a:xfrm>
          <a:prstGeom prst="rect">
            <a:avLst/>
          </a:prstGeom>
        </p:spPr>
        <p:txBody>
          <a:bodyPr lIns="0" tIns="0" rIns="0" bIns="0"/>
          <a:lstStyle>
            <a:lvl1pPr marL="0" indent="0">
              <a:buNone/>
              <a:defRPr sz="4000" b="1" baseline="0"/>
            </a:lvl1pPr>
          </a:lstStyle>
          <a:p>
            <a:pPr lvl="0"/>
            <a:r>
              <a:rPr lang="en-GB" dirty="0"/>
              <a:t>Insert title of what is to be delivered</a:t>
            </a:r>
          </a:p>
        </p:txBody>
      </p:sp>
    </p:spTree>
    <p:extLst>
      <p:ext uri="{BB962C8B-B14F-4D97-AF65-F5344CB8AC3E}">
        <p14:creationId xmlns:p14="http://schemas.microsoft.com/office/powerpoint/2010/main" val="2433478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posal and delivery slide v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0"/>
            <a:ext cx="1512000" cy="811139"/>
          </a:xfrm>
          <a:prstGeom prst="rect">
            <a:avLst/>
          </a:prstGeom>
        </p:spPr>
      </p:pic>
      <p:sp>
        <p:nvSpPr>
          <p:cNvPr id="7" name="TextBox 6"/>
          <p:cNvSpPr txBox="1"/>
          <p:nvPr userDrawn="1"/>
        </p:nvSpPr>
        <p:spPr>
          <a:xfrm>
            <a:off x="2843808" y="1834070"/>
            <a:ext cx="5045013" cy="1415772"/>
          </a:xfrm>
          <a:prstGeom prst="rect">
            <a:avLst/>
          </a:prstGeom>
          <a:noFill/>
        </p:spPr>
        <p:txBody>
          <a:bodyPr wrap="square" lIns="0" tIns="0" rIns="0" bIns="0" rtlCol="0">
            <a:spAutoFit/>
          </a:bodyPr>
          <a:lstStyle/>
          <a:p>
            <a:pPr fontAlgn="auto">
              <a:spcBef>
                <a:spcPts val="0"/>
              </a:spcBef>
              <a:spcAft>
                <a:spcPts val="2400"/>
              </a:spcAft>
            </a:pPr>
            <a:r>
              <a:rPr lang="en-GB"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b="1" dirty="0">
              <a:solidFill>
                <a:prstClr val="black"/>
              </a:solidFill>
              <a:latin typeface="Arial"/>
            </a:endParaRPr>
          </a:p>
          <a:p>
            <a:pPr fontAlgn="auto">
              <a:spcBef>
                <a:spcPts val="0"/>
              </a:spcBef>
              <a:spcAft>
                <a:spcPts val="0"/>
              </a:spcAft>
            </a:pPr>
            <a:r>
              <a:rPr lang="en-GB" dirty="0">
                <a:solidFill>
                  <a:prstClr val="white"/>
                </a:solidFill>
                <a:latin typeface="Arial" panose="020B0604020202020204" pitchFamily="34" charset="0"/>
                <a:cs typeface="Arial" panose="020B0604020202020204" pitchFamily="34" charset="0"/>
              </a:rPr>
              <a:t>for delivery of</a:t>
            </a:r>
            <a:endParaRPr lang="en-GB" dirty="0">
              <a:solidFill>
                <a:prstClr val="black"/>
              </a:solidFill>
              <a:latin typeface="Arial" panose="020B0604020202020204" pitchFamily="34" charset="0"/>
              <a:cs typeface="Arial" panose="020B0604020202020204" pitchFamily="34" charset="0"/>
            </a:endParaRPr>
          </a:p>
        </p:txBody>
      </p:sp>
      <p:sp>
        <p:nvSpPr>
          <p:cNvPr id="8" name="Text Placeholder 18"/>
          <p:cNvSpPr>
            <a:spLocks noGrp="1"/>
          </p:cNvSpPr>
          <p:nvPr>
            <p:ph type="body" sz="quarter" idx="12" hasCustomPrompt="1"/>
          </p:nvPr>
        </p:nvSpPr>
        <p:spPr>
          <a:xfrm>
            <a:off x="2828373" y="2280855"/>
            <a:ext cx="5920091" cy="500073"/>
          </a:xfrm>
          <a:prstGeom prst="rect">
            <a:avLst/>
          </a:prstGeom>
        </p:spPr>
        <p:txBody>
          <a:bodyPr lIns="0" tIns="0" rIns="0" bIns="0"/>
          <a:lstStyle>
            <a:lvl1pPr marL="0" indent="0">
              <a:buNone/>
              <a:defRPr sz="3000" b="1" baseline="0"/>
            </a:lvl1pPr>
          </a:lstStyle>
          <a:p>
            <a:pPr lvl="0"/>
            <a:r>
              <a:rPr lang="en-GB" dirty="0"/>
              <a:t>Insert name of partner company</a:t>
            </a:r>
          </a:p>
        </p:txBody>
      </p:sp>
      <p:sp>
        <p:nvSpPr>
          <p:cNvPr id="9" name="Text Placeholder 18"/>
          <p:cNvSpPr>
            <a:spLocks noGrp="1"/>
          </p:cNvSpPr>
          <p:nvPr>
            <p:ph type="body" sz="quarter" idx="13" hasCustomPrompt="1"/>
          </p:nvPr>
        </p:nvSpPr>
        <p:spPr>
          <a:xfrm>
            <a:off x="2843808" y="3308217"/>
            <a:ext cx="5904656" cy="1272911"/>
          </a:xfrm>
          <a:prstGeom prst="rect">
            <a:avLst/>
          </a:prstGeom>
        </p:spPr>
        <p:txBody>
          <a:bodyPr lIns="0" tIns="0" rIns="0" bIns="0"/>
          <a:lstStyle>
            <a:lvl1pPr marL="0" indent="0">
              <a:buNone/>
              <a:defRPr sz="3000" b="1" baseline="0"/>
            </a:lvl1pPr>
          </a:lstStyle>
          <a:p>
            <a:pPr lvl="0"/>
            <a:r>
              <a:rPr lang="en-GB" dirty="0"/>
              <a:t>Insert title of what is to be delivered</a:t>
            </a:r>
          </a:p>
        </p:txBody>
      </p:sp>
    </p:spTree>
    <p:extLst>
      <p:ext uri="{BB962C8B-B14F-4D97-AF65-F5344CB8AC3E}">
        <p14:creationId xmlns:p14="http://schemas.microsoft.com/office/powerpoint/2010/main" val="1857658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ductions">
    <p:spTree>
      <p:nvGrpSpPr>
        <p:cNvPr id="1" name=""/>
        <p:cNvGrpSpPr/>
        <p:nvPr/>
      </p:nvGrpSpPr>
      <p:grpSpPr>
        <a:xfrm>
          <a:off x="0" y="0"/>
          <a:ext cx="0" cy="0"/>
          <a:chOff x="0" y="0"/>
          <a:chExt cx="0" cy="0"/>
        </a:xfrm>
      </p:grpSpPr>
      <p:sp>
        <p:nvSpPr>
          <p:cNvPr id="8" name="Rectangle 7"/>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Text Placeholder 2"/>
          <p:cNvSpPr>
            <a:spLocks noGrp="1"/>
          </p:cNvSpPr>
          <p:nvPr>
            <p:ph type="body" sz="quarter" idx="13" hasCustomPrompt="1"/>
          </p:nvPr>
        </p:nvSpPr>
        <p:spPr>
          <a:xfrm>
            <a:off x="360000" y="116632"/>
            <a:ext cx="8444176" cy="1152128"/>
          </a:xfrm>
          <a:prstGeom prst="rect">
            <a:avLst/>
          </a:prstGeom>
        </p:spPr>
        <p:txBody>
          <a:bodyPr lIns="0" tIns="0" rIns="0" bIns="0" anchor="ctr" anchorCtr="0"/>
          <a:lstStyle>
            <a:lvl1pPr marL="0" indent="0">
              <a:spcBef>
                <a:spcPts val="0"/>
              </a:spcBef>
              <a:buNone/>
              <a:defRPr sz="3000" b="1" baseline="0">
                <a:latin typeface="Arial" panose="020B0604020202020204" pitchFamily="34" charset="0"/>
                <a:cs typeface="Arial" panose="020B0604020202020204" pitchFamily="34" charset="0"/>
              </a:defRPr>
            </a:lvl1pPr>
          </a:lstStyle>
          <a:p>
            <a:pPr lvl="0"/>
            <a:r>
              <a:rPr lang="en-US" dirty="0"/>
              <a:t>Introductions</a:t>
            </a:r>
          </a:p>
        </p:txBody>
      </p:sp>
      <p:sp>
        <p:nvSpPr>
          <p:cNvPr id="22" name="Picture Placeholder 19"/>
          <p:cNvSpPr>
            <a:spLocks noGrp="1"/>
          </p:cNvSpPr>
          <p:nvPr>
            <p:ph type="pic" sz="quarter" idx="12"/>
          </p:nvPr>
        </p:nvSpPr>
        <p:spPr>
          <a:xfrm>
            <a:off x="6174084" y="1988840"/>
            <a:ext cx="2624137" cy="2649538"/>
          </a:xfrm>
          <a:prstGeom prst="rect">
            <a:avLst/>
          </a:prstGeom>
        </p:spPr>
        <p:txBody>
          <a:bodyPr/>
          <a:lstStyle/>
          <a:p>
            <a:endParaRPr lang="en-GB"/>
          </a:p>
        </p:txBody>
      </p:sp>
      <p:sp>
        <p:nvSpPr>
          <p:cNvPr id="21" name="Picture Placeholder 19"/>
          <p:cNvSpPr>
            <a:spLocks noGrp="1"/>
          </p:cNvSpPr>
          <p:nvPr>
            <p:ph type="pic" sz="quarter" idx="11"/>
          </p:nvPr>
        </p:nvSpPr>
        <p:spPr>
          <a:xfrm>
            <a:off x="3259931" y="1988840"/>
            <a:ext cx="2624137" cy="2649538"/>
          </a:xfrm>
          <a:prstGeom prst="rect">
            <a:avLst/>
          </a:prstGeom>
        </p:spPr>
        <p:txBody>
          <a:bodyPr/>
          <a:lstStyle/>
          <a:p>
            <a:endParaRPr lang="en-GB"/>
          </a:p>
        </p:txBody>
      </p:sp>
      <p:sp>
        <p:nvSpPr>
          <p:cNvPr id="20" name="Picture Placeholder 19"/>
          <p:cNvSpPr>
            <a:spLocks noGrp="1"/>
          </p:cNvSpPr>
          <p:nvPr>
            <p:ph type="pic" sz="quarter" idx="10"/>
          </p:nvPr>
        </p:nvSpPr>
        <p:spPr>
          <a:xfrm>
            <a:off x="344488" y="2003309"/>
            <a:ext cx="2624137" cy="2649538"/>
          </a:xfrm>
          <a:prstGeom prst="rect">
            <a:avLst/>
          </a:prstGeom>
        </p:spPr>
        <p:txBody>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8"/>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072604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Rectangle 7"/>
          <p:cNvSpPr/>
          <p:nvPr userDrawn="1"/>
        </p:nvSpPr>
        <p:spPr>
          <a:xfrm>
            <a:off x="2377"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Text Placeholder 18"/>
          <p:cNvSpPr>
            <a:spLocks noGrp="1"/>
          </p:cNvSpPr>
          <p:nvPr>
            <p:ph type="body" sz="quarter" idx="12" hasCustomPrompt="1"/>
          </p:nvPr>
        </p:nvSpPr>
        <p:spPr>
          <a:xfrm>
            <a:off x="469400" y="1988840"/>
            <a:ext cx="8291661" cy="1800200"/>
          </a:xfrm>
          <a:prstGeom prst="rect">
            <a:avLst/>
          </a:prstGeom>
        </p:spPr>
        <p:txBody>
          <a:bodyPr lIns="0" tIns="0" rIns="0" bIns="0"/>
          <a:lstStyle>
            <a:lvl1pPr marL="0" indent="0">
              <a:buNone/>
              <a:defRPr sz="5000" b="1" baseline="0"/>
            </a:lvl1pPr>
          </a:lstStyle>
          <a:p>
            <a:pPr lvl="0"/>
            <a:r>
              <a:rPr lang="en-GB" dirty="0"/>
              <a:t>Section title</a:t>
            </a:r>
          </a:p>
        </p:txBody>
      </p:sp>
      <p:sp>
        <p:nvSpPr>
          <p:cNvPr id="20" name="Text Placeholder 18"/>
          <p:cNvSpPr>
            <a:spLocks noGrp="1"/>
          </p:cNvSpPr>
          <p:nvPr>
            <p:ph type="body" sz="quarter" idx="13" hasCustomPrompt="1"/>
          </p:nvPr>
        </p:nvSpPr>
        <p:spPr>
          <a:xfrm>
            <a:off x="469400" y="3789040"/>
            <a:ext cx="8291661" cy="2520280"/>
          </a:xfrm>
          <a:prstGeom prst="rect">
            <a:avLst/>
          </a:prstGeom>
        </p:spPr>
        <p:txBody>
          <a:bodyPr lIns="0" tIns="0" rIns="0" bIns="0"/>
          <a:lstStyle>
            <a:lvl1pPr marL="0" indent="0">
              <a:buNone/>
              <a:defRPr sz="4000" b="1" baseline="0">
                <a:solidFill>
                  <a:schemeClr val="bg1"/>
                </a:solidFill>
              </a:defRPr>
            </a:lvl1pPr>
          </a:lstStyle>
          <a:p>
            <a:pPr lvl="0"/>
            <a:r>
              <a:rPr lang="en-GB" dirty="0"/>
              <a:t>Subtitle</a:t>
            </a:r>
          </a:p>
        </p:txBody>
      </p:sp>
    </p:spTree>
    <p:extLst>
      <p:ext uri="{BB962C8B-B14F-4D97-AF65-F5344CB8AC3E}">
        <p14:creationId xmlns:p14="http://schemas.microsoft.com/office/powerpoint/2010/main" val="2489495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8"/>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4197888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and Content and Pictures">
    <p:spTree>
      <p:nvGrpSpPr>
        <p:cNvPr id="1" name=""/>
        <p:cNvGrpSpPr/>
        <p:nvPr/>
      </p:nvGrpSpPr>
      <p:grpSpPr>
        <a:xfrm>
          <a:off x="0" y="0"/>
          <a:ext cx="0" cy="0"/>
          <a:chOff x="0" y="0"/>
          <a:chExt cx="0" cy="0"/>
        </a:xfrm>
      </p:grpSpPr>
      <p:sp>
        <p:nvSpPr>
          <p:cNvPr id="15" name="Rectangle 14"/>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60000"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1" name="Picture Placeholder 19"/>
          <p:cNvSpPr>
            <a:spLocks noGrp="1"/>
          </p:cNvSpPr>
          <p:nvPr>
            <p:ph type="pic" sz="quarter" idx="12"/>
          </p:nvPr>
        </p:nvSpPr>
        <p:spPr>
          <a:xfrm>
            <a:off x="6228184" y="1628800"/>
            <a:ext cx="2570400" cy="1884591"/>
          </a:xfrm>
          <a:prstGeom prst="rect">
            <a:avLst/>
          </a:prstGeom>
        </p:spPr>
        <p:txBody>
          <a:bodyPr/>
          <a:lstStyle/>
          <a:p>
            <a:endParaRPr lang="en-GB" dirty="0"/>
          </a:p>
        </p:txBody>
      </p:sp>
      <p:sp>
        <p:nvSpPr>
          <p:cNvPr id="12" name="Picture Placeholder 19"/>
          <p:cNvSpPr>
            <a:spLocks noGrp="1"/>
          </p:cNvSpPr>
          <p:nvPr>
            <p:ph type="pic" sz="quarter" idx="13"/>
          </p:nvPr>
        </p:nvSpPr>
        <p:spPr>
          <a:xfrm>
            <a:off x="6228184" y="3717032"/>
            <a:ext cx="2570400" cy="1884591"/>
          </a:xfrm>
          <a:prstGeom prst="rect">
            <a:avLst/>
          </a:prstGeom>
        </p:spPr>
        <p:txBody>
          <a:bodyPr/>
          <a:lstStyle/>
          <a:p>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8"/>
            <a:ext cx="1260000" cy="678948"/>
          </a:xfrm>
          <a:prstGeom prst="rect">
            <a:avLst/>
          </a:prstGeom>
        </p:spPr>
      </p:pic>
      <p:sp>
        <p:nvSpPr>
          <p:cNvPr id="13"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497385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and Pictur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0" name="Picture Placeholder 19"/>
          <p:cNvSpPr>
            <a:spLocks noGrp="1"/>
          </p:cNvSpPr>
          <p:nvPr>
            <p:ph type="pic" sz="quarter" idx="11"/>
          </p:nvPr>
        </p:nvSpPr>
        <p:spPr>
          <a:xfrm>
            <a:off x="377428" y="1628800"/>
            <a:ext cx="8406000" cy="4176464"/>
          </a:xfrm>
          <a:prstGeom prst="rect">
            <a:avLst/>
          </a:prstGeom>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8"/>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05376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4175218A-4731-AA49-A7FA-4D9B7D2DA72E}" type="datetimeFigureOut">
              <a:rPr lang="en-US" altLang="en-US"/>
              <a:pPr/>
              <a:t>11/9/2022</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2ACB5973-7E57-AE49-9493-0ADC07D20618}" type="slidenum">
              <a:rPr lang="en-US" altLang="en-US"/>
              <a:pPr/>
              <a:t>‹#›</a:t>
            </a:fld>
            <a:endParaRPr lang="en-US" altLang="en-US"/>
          </a:p>
        </p:txBody>
      </p:sp>
    </p:spTree>
    <p:extLst>
      <p:ext uri="{BB962C8B-B14F-4D97-AF65-F5344CB8AC3E}">
        <p14:creationId xmlns:p14="http://schemas.microsoft.com/office/powerpoint/2010/main" val="1526625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and Tabl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Table Placeholder 2"/>
          <p:cNvSpPr>
            <a:spLocks noGrp="1"/>
          </p:cNvSpPr>
          <p:nvPr>
            <p:ph type="tbl" sz="quarter" idx="12"/>
          </p:nvPr>
        </p:nvSpPr>
        <p:spPr>
          <a:xfrm>
            <a:off x="360000" y="1628800"/>
            <a:ext cx="8424000" cy="4176464"/>
          </a:xfrm>
          <a:prstGeom prst="rect">
            <a:avLst/>
          </a:prstGeom>
        </p:spPr>
        <p:txBody>
          <a:bodyPr/>
          <a:lstStyle/>
          <a:p>
            <a:endParaRPr lang="en-GB"/>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8"/>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595904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sp>
        <p:nvSpPr>
          <p:cNvPr id="14" name="TextBox 13"/>
          <p:cNvSpPr txBox="1"/>
          <p:nvPr userDrawn="1"/>
        </p:nvSpPr>
        <p:spPr>
          <a:xfrm>
            <a:off x="2843808" y="3894147"/>
            <a:ext cx="5544616" cy="830997"/>
          </a:xfrm>
          <a:prstGeom prst="rect">
            <a:avLst/>
          </a:prstGeom>
          <a:noFill/>
        </p:spPr>
        <p:txBody>
          <a:bodyPr wrap="square" lIns="0" tIns="0" rIns="0" bIns="0" rtlCol="0" anchor="b" anchorCtr="0">
            <a:spAutoFit/>
          </a:bodyPr>
          <a:lstStyle/>
          <a:p>
            <a:pPr fontAlgn="auto">
              <a:spcBef>
                <a:spcPts val="0"/>
              </a:spcBef>
              <a:spcAft>
                <a:spcPts val="0"/>
              </a:spcAft>
            </a:pPr>
            <a:r>
              <a:rPr lang="en-GB" sz="1800" dirty="0">
                <a:solidFill>
                  <a:prstClr val="black"/>
                </a:solidFill>
                <a:latin typeface="Arial"/>
              </a:rPr>
              <a:t>business@shu.ac.uk</a:t>
            </a:r>
          </a:p>
          <a:p>
            <a:pPr fontAlgn="auto">
              <a:spcBef>
                <a:spcPts val="0"/>
              </a:spcBef>
              <a:spcAft>
                <a:spcPts val="0"/>
              </a:spcAft>
            </a:pPr>
            <a:r>
              <a:rPr lang="en-GB" sz="1800" dirty="0">
                <a:solidFill>
                  <a:prstClr val="black"/>
                </a:solidFill>
                <a:latin typeface="Arial"/>
              </a:rPr>
              <a:t>    @SHU4Business</a:t>
            </a:r>
          </a:p>
          <a:p>
            <a:pPr fontAlgn="auto">
              <a:spcBef>
                <a:spcPts val="0"/>
              </a:spcBef>
              <a:spcAft>
                <a:spcPts val="0"/>
              </a:spcAft>
            </a:pPr>
            <a:r>
              <a:rPr lang="en-GB" sz="1800" dirty="0">
                <a:solidFill>
                  <a:prstClr val="black"/>
                </a:solidFill>
                <a:latin typeface="Arial"/>
              </a:rPr>
              <a:t>shu.ac.uk/business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0"/>
            <a:ext cx="1512000" cy="811139"/>
          </a:xfrm>
          <a:prstGeom prst="rect">
            <a:avLst/>
          </a:prstGeom>
        </p:spPr>
      </p:pic>
      <p:pic>
        <p:nvPicPr>
          <p:cNvPr id="12" name="Picture 11"/>
          <p:cNvPicPr/>
          <p:nvPr userDrawn="1"/>
        </p:nvPicPr>
        <p:blipFill>
          <a:blip r:embed="rId4" cstate="print">
            <a:extLst>
              <a:ext uri="{28A0092B-C50C-407E-A947-70E740481C1C}">
                <a14:useLocalDpi xmlns:a14="http://schemas.microsoft.com/office/drawing/2010/main" val="0"/>
              </a:ext>
            </a:extLst>
          </a:blip>
          <a:stretch>
            <a:fillRect/>
          </a:stretch>
        </p:blipFill>
        <p:spPr>
          <a:xfrm>
            <a:off x="2828079" y="4221088"/>
            <a:ext cx="215900" cy="215900"/>
          </a:xfrm>
          <a:prstGeom prst="rect">
            <a:avLst/>
          </a:prstGeom>
        </p:spPr>
      </p:pic>
      <p:sp>
        <p:nvSpPr>
          <p:cNvPr id="13" name="Text Placeholder 18"/>
          <p:cNvSpPr>
            <a:spLocks noGrp="1"/>
          </p:cNvSpPr>
          <p:nvPr>
            <p:ph type="body" sz="quarter" idx="13" hasCustomPrompt="1"/>
          </p:nvPr>
        </p:nvSpPr>
        <p:spPr>
          <a:xfrm>
            <a:off x="2828079" y="1916832"/>
            <a:ext cx="5935821" cy="1728192"/>
          </a:xfrm>
          <a:prstGeom prst="rect">
            <a:avLst/>
          </a:prstGeom>
        </p:spPr>
        <p:txBody>
          <a:bodyPr lIns="0" tIns="0" rIns="0" bIns="0"/>
          <a:lstStyle>
            <a:lvl1pPr marL="0" indent="0">
              <a:buNone/>
              <a:defRPr sz="1600" b="0" baseline="0"/>
            </a:lvl1pPr>
          </a:lstStyle>
          <a:p>
            <a:pPr lvl="0"/>
            <a:r>
              <a:rPr lang="en-GB" dirty="0"/>
              <a:t>Add contact details here, include name, job title, department/faculty, university address, telephone number and email address (for layout refer to contact information on Word document)</a:t>
            </a:r>
          </a:p>
        </p:txBody>
      </p:sp>
    </p:spTree>
    <p:extLst>
      <p:ext uri="{BB962C8B-B14F-4D97-AF65-F5344CB8AC3E}">
        <p14:creationId xmlns:p14="http://schemas.microsoft.com/office/powerpoint/2010/main" val="1441742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222232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8940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stStyle>
          <a:p>
            <a:fld id="{3BB28CAB-4E17-0143-9E02-4D005D791228}" type="datetime1">
              <a:rPr lang="en-GB" altLang="en-US">
                <a:solidFill>
                  <a:prstClr val="black"/>
                </a:solidFill>
              </a:rPr>
              <a:pPr/>
              <a:t>09/11/2022</a:t>
            </a:fld>
            <a:endParaRPr lang="en-GB" altLang="en-US">
              <a:solidFill>
                <a:prstClr val="black"/>
              </a:solidFill>
            </a:endParaRPr>
          </a:p>
        </p:txBody>
      </p:sp>
      <p:sp>
        <p:nvSpPr>
          <p:cNvPr id="5" name="Slide Number Placeholder 5"/>
          <p:cNvSpPr>
            <a:spLocks noGrp="1"/>
          </p:cNvSpPr>
          <p:nvPr>
            <p:ph type="sldNum" sz="quarter" idx="11"/>
          </p:nvPr>
        </p:nvSpPr>
        <p:spPr bwMode="auto">
          <a:xfrm>
            <a:off x="2843213" y="6356350"/>
            <a:ext cx="58435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atin typeface="Arial" charset="0"/>
                <a:ea typeface="ＭＳ Ｐゴシック" charset="0"/>
                <a:cs typeface="ＭＳ Ｐゴシック" charset="0"/>
              </a:defRPr>
            </a:lvl1pPr>
          </a:lstStyle>
          <a:p>
            <a:pPr>
              <a:defRPr/>
            </a:pPr>
            <a:r>
              <a:rPr lang="en-GB">
                <a:solidFill>
                  <a:prstClr val="black"/>
                </a:solidFill>
              </a:rPr>
              <a:t>Directorate of Education and Employer Partnerships </a:t>
            </a:r>
          </a:p>
        </p:txBody>
      </p:sp>
    </p:spTree>
    <p:extLst>
      <p:ext uri="{BB962C8B-B14F-4D97-AF65-F5344CB8AC3E}">
        <p14:creationId xmlns:p14="http://schemas.microsoft.com/office/powerpoint/2010/main" val="355249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636912"/>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636912"/>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6212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9458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41362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102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556792"/>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852936"/>
            <a:ext cx="3008313" cy="32732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902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35"/>
            <a:ext cx="7772400" cy="1500187"/>
          </a:xfrm>
        </p:spPr>
        <p:txBody>
          <a:bodyPr anchor="b"/>
          <a:lstStyle>
            <a:lvl1pPr marL="0" indent="0">
              <a:buNone/>
              <a:defRPr sz="2000">
                <a:solidFill>
                  <a:schemeClr val="tx1">
                    <a:tint val="75000"/>
                  </a:schemeClr>
                </a:solidFill>
              </a:defRPr>
            </a:lvl1pPr>
            <a:lvl2pPr marL="456680" indent="0">
              <a:buNone/>
              <a:defRPr sz="1800">
                <a:solidFill>
                  <a:schemeClr val="tx1">
                    <a:tint val="75000"/>
                  </a:schemeClr>
                </a:solidFill>
              </a:defRPr>
            </a:lvl2pPr>
            <a:lvl3pPr marL="913368" indent="0">
              <a:buNone/>
              <a:defRPr sz="1600">
                <a:solidFill>
                  <a:schemeClr val="tx1">
                    <a:tint val="75000"/>
                  </a:schemeClr>
                </a:solidFill>
              </a:defRPr>
            </a:lvl3pPr>
            <a:lvl4pPr marL="1370060" indent="0">
              <a:buNone/>
              <a:defRPr sz="1400">
                <a:solidFill>
                  <a:schemeClr val="tx1">
                    <a:tint val="75000"/>
                  </a:schemeClr>
                </a:solidFill>
              </a:defRPr>
            </a:lvl4pPr>
            <a:lvl5pPr marL="1826744" indent="0">
              <a:buNone/>
              <a:defRPr sz="1400">
                <a:solidFill>
                  <a:schemeClr val="tx1">
                    <a:tint val="75000"/>
                  </a:schemeClr>
                </a:solidFill>
              </a:defRPr>
            </a:lvl5pPr>
            <a:lvl6pPr marL="2283426" indent="0">
              <a:buNone/>
              <a:defRPr sz="1400">
                <a:solidFill>
                  <a:schemeClr val="tx1">
                    <a:tint val="75000"/>
                  </a:schemeClr>
                </a:solidFill>
              </a:defRPr>
            </a:lvl6pPr>
            <a:lvl7pPr marL="2740117" indent="0">
              <a:buNone/>
              <a:defRPr sz="1400">
                <a:solidFill>
                  <a:schemeClr val="tx1">
                    <a:tint val="75000"/>
                  </a:schemeClr>
                </a:solidFill>
              </a:defRPr>
            </a:lvl7pPr>
            <a:lvl8pPr marL="3196797" indent="0">
              <a:buNone/>
              <a:defRPr sz="1400">
                <a:solidFill>
                  <a:schemeClr val="tx1">
                    <a:tint val="75000"/>
                  </a:schemeClr>
                </a:solidFill>
              </a:defRPr>
            </a:lvl8pPr>
            <a:lvl9pPr marL="3653486"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ln/>
        </p:spPr>
        <p:txBody>
          <a:bodyPr/>
          <a:lstStyle>
            <a:lvl1pPr>
              <a:defRPr/>
            </a:lvl1pPr>
          </a:lstStyle>
          <a:p>
            <a:fld id="{4A264CB5-CB06-9D40-8A6F-CA0F176FFD25}" type="datetimeFigureOut">
              <a:rPr lang="en-US" altLang="en-US"/>
              <a:pPr/>
              <a:t>11/9/2022</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9D39D0EC-7EFA-5E4B-985C-87501E4E8432}" type="slidenum">
              <a:rPr lang="en-US" altLang="en-US"/>
              <a:pPr/>
              <a:t>‹#›</a:t>
            </a:fld>
            <a:endParaRPr lang="en-US" altLang="en-US"/>
          </a:p>
        </p:txBody>
      </p:sp>
    </p:spTree>
    <p:extLst>
      <p:ext uri="{BB962C8B-B14F-4D97-AF65-F5344CB8AC3E}">
        <p14:creationId xmlns:p14="http://schemas.microsoft.com/office/powerpoint/2010/main" val="2013950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27784" y="4797152"/>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627784" y="62068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627784" y="537321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1700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7646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23728" y="274638"/>
            <a:ext cx="435327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0380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0"/>
            <a:ext cx="1512000" cy="811139"/>
          </a:xfrm>
          <a:prstGeom prst="rect">
            <a:avLst/>
          </a:prstGeom>
        </p:spPr>
      </p:pic>
    </p:spTree>
    <p:extLst>
      <p:ext uri="{BB962C8B-B14F-4D97-AF65-F5344CB8AC3E}">
        <p14:creationId xmlns:p14="http://schemas.microsoft.com/office/powerpoint/2010/main" val="847847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posal and delievery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TextBox 15"/>
          <p:cNvSpPr txBox="1"/>
          <p:nvPr userDrawn="1"/>
        </p:nvSpPr>
        <p:spPr>
          <a:xfrm>
            <a:off x="469400" y="1988840"/>
            <a:ext cx="7991032" cy="1846659"/>
          </a:xfrm>
          <a:prstGeom prst="rect">
            <a:avLst/>
          </a:prstGeom>
          <a:noFill/>
        </p:spPr>
        <p:txBody>
          <a:bodyPr wrap="square" lIns="0" tIns="0" rIns="0" bIns="0" rtlCol="0">
            <a:spAutoFit/>
          </a:bodyPr>
          <a:lstStyle/>
          <a:p>
            <a:pPr fontAlgn="auto">
              <a:spcBef>
                <a:spcPts val="0"/>
              </a:spcBef>
              <a:spcAft>
                <a:spcPts val="2400"/>
              </a:spcAft>
            </a:pPr>
            <a:r>
              <a:rPr lang="en-GB" sz="3000"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sz="4000" b="1" dirty="0">
              <a:solidFill>
                <a:prstClr val="black"/>
              </a:solidFill>
              <a:latin typeface="Arial"/>
            </a:endParaRPr>
          </a:p>
          <a:p>
            <a:pPr fontAlgn="auto">
              <a:spcBef>
                <a:spcPts val="0"/>
              </a:spcBef>
              <a:spcAft>
                <a:spcPts val="0"/>
              </a:spcAft>
            </a:pPr>
            <a:r>
              <a:rPr lang="en-GB" sz="3000" dirty="0">
                <a:solidFill>
                  <a:prstClr val="white"/>
                </a:solidFill>
                <a:latin typeface="Arial" panose="020B0604020202020204" pitchFamily="34" charset="0"/>
                <a:cs typeface="Arial" panose="020B0604020202020204" pitchFamily="34" charset="0"/>
              </a:rPr>
              <a:t>for delivery of</a:t>
            </a:r>
            <a:endParaRPr lang="en-GB" sz="1800" dirty="0">
              <a:solidFill>
                <a:prstClr val="black"/>
              </a:solidFill>
              <a:latin typeface="Arial" panose="020B0604020202020204" pitchFamily="34" charset="0"/>
              <a:cs typeface="Arial" panose="020B0604020202020204" pitchFamily="34" charset="0"/>
            </a:endParaRPr>
          </a:p>
        </p:txBody>
      </p:sp>
      <p:sp>
        <p:nvSpPr>
          <p:cNvPr id="19" name="Text Placeholder 18"/>
          <p:cNvSpPr>
            <a:spLocks noGrp="1"/>
          </p:cNvSpPr>
          <p:nvPr>
            <p:ph type="body" sz="quarter" idx="12" hasCustomPrompt="1"/>
          </p:nvPr>
        </p:nvSpPr>
        <p:spPr>
          <a:xfrm>
            <a:off x="469400" y="2564904"/>
            <a:ext cx="8291661" cy="792088"/>
          </a:xfrm>
          <a:prstGeom prst="rect">
            <a:avLst/>
          </a:prstGeom>
        </p:spPr>
        <p:txBody>
          <a:bodyPr lIns="0" tIns="0" rIns="0" bIns="0"/>
          <a:lstStyle>
            <a:lvl1pPr marL="0" indent="0">
              <a:buNone/>
              <a:defRPr sz="4000" b="1" baseline="0"/>
            </a:lvl1pPr>
          </a:lstStyle>
          <a:p>
            <a:pPr lvl="0"/>
            <a:r>
              <a:rPr lang="en-GB" dirty="0"/>
              <a:t>Insert name of partner company</a:t>
            </a:r>
          </a:p>
        </p:txBody>
      </p:sp>
      <p:sp>
        <p:nvSpPr>
          <p:cNvPr id="20" name="Text Placeholder 18"/>
          <p:cNvSpPr>
            <a:spLocks noGrp="1"/>
          </p:cNvSpPr>
          <p:nvPr>
            <p:ph type="body" sz="quarter" idx="13" hasCustomPrompt="1"/>
          </p:nvPr>
        </p:nvSpPr>
        <p:spPr>
          <a:xfrm>
            <a:off x="469400" y="3933056"/>
            <a:ext cx="8291661" cy="2016224"/>
          </a:xfrm>
          <a:prstGeom prst="rect">
            <a:avLst/>
          </a:prstGeom>
        </p:spPr>
        <p:txBody>
          <a:bodyPr lIns="0" tIns="0" rIns="0" bIns="0"/>
          <a:lstStyle>
            <a:lvl1pPr marL="0" indent="0">
              <a:buNone/>
              <a:defRPr sz="4000" b="1" baseline="0"/>
            </a:lvl1pPr>
          </a:lstStyle>
          <a:p>
            <a:pPr lvl="0"/>
            <a:r>
              <a:rPr lang="en-GB" dirty="0"/>
              <a:t>Insert title of what is to be delivered</a:t>
            </a:r>
          </a:p>
        </p:txBody>
      </p:sp>
    </p:spTree>
    <p:extLst>
      <p:ext uri="{BB962C8B-B14F-4D97-AF65-F5344CB8AC3E}">
        <p14:creationId xmlns:p14="http://schemas.microsoft.com/office/powerpoint/2010/main" val="4042366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posal and delivery slide v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0"/>
            <a:ext cx="1512000" cy="811139"/>
          </a:xfrm>
          <a:prstGeom prst="rect">
            <a:avLst/>
          </a:prstGeom>
        </p:spPr>
      </p:pic>
      <p:sp>
        <p:nvSpPr>
          <p:cNvPr id="7" name="TextBox 6"/>
          <p:cNvSpPr txBox="1"/>
          <p:nvPr userDrawn="1"/>
        </p:nvSpPr>
        <p:spPr>
          <a:xfrm>
            <a:off x="2843808" y="1834070"/>
            <a:ext cx="5045013" cy="1415772"/>
          </a:xfrm>
          <a:prstGeom prst="rect">
            <a:avLst/>
          </a:prstGeom>
          <a:noFill/>
        </p:spPr>
        <p:txBody>
          <a:bodyPr wrap="square" lIns="0" tIns="0" rIns="0" bIns="0" rtlCol="0">
            <a:spAutoFit/>
          </a:bodyPr>
          <a:lstStyle/>
          <a:p>
            <a:pPr fontAlgn="auto">
              <a:spcBef>
                <a:spcPts val="0"/>
              </a:spcBef>
              <a:spcAft>
                <a:spcPts val="2400"/>
              </a:spcAft>
            </a:pPr>
            <a:r>
              <a:rPr lang="en-GB"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b="1" dirty="0">
              <a:solidFill>
                <a:prstClr val="black"/>
              </a:solidFill>
              <a:latin typeface="Arial"/>
            </a:endParaRPr>
          </a:p>
          <a:p>
            <a:pPr fontAlgn="auto">
              <a:spcBef>
                <a:spcPts val="0"/>
              </a:spcBef>
              <a:spcAft>
                <a:spcPts val="0"/>
              </a:spcAft>
            </a:pPr>
            <a:r>
              <a:rPr lang="en-GB" dirty="0">
                <a:solidFill>
                  <a:prstClr val="white"/>
                </a:solidFill>
                <a:latin typeface="Arial" panose="020B0604020202020204" pitchFamily="34" charset="0"/>
                <a:cs typeface="Arial" panose="020B0604020202020204" pitchFamily="34" charset="0"/>
              </a:rPr>
              <a:t>for delivery of</a:t>
            </a:r>
            <a:endParaRPr lang="en-GB" dirty="0">
              <a:solidFill>
                <a:prstClr val="black"/>
              </a:solidFill>
              <a:latin typeface="Arial" panose="020B0604020202020204" pitchFamily="34" charset="0"/>
              <a:cs typeface="Arial" panose="020B0604020202020204" pitchFamily="34" charset="0"/>
            </a:endParaRPr>
          </a:p>
        </p:txBody>
      </p:sp>
      <p:sp>
        <p:nvSpPr>
          <p:cNvPr id="8" name="Text Placeholder 18"/>
          <p:cNvSpPr>
            <a:spLocks noGrp="1"/>
          </p:cNvSpPr>
          <p:nvPr>
            <p:ph type="body" sz="quarter" idx="12" hasCustomPrompt="1"/>
          </p:nvPr>
        </p:nvSpPr>
        <p:spPr>
          <a:xfrm>
            <a:off x="2828373" y="2280855"/>
            <a:ext cx="5920091" cy="500073"/>
          </a:xfrm>
          <a:prstGeom prst="rect">
            <a:avLst/>
          </a:prstGeom>
        </p:spPr>
        <p:txBody>
          <a:bodyPr lIns="0" tIns="0" rIns="0" bIns="0"/>
          <a:lstStyle>
            <a:lvl1pPr marL="0" indent="0">
              <a:buNone/>
              <a:defRPr sz="3000" b="1" baseline="0"/>
            </a:lvl1pPr>
          </a:lstStyle>
          <a:p>
            <a:pPr lvl="0"/>
            <a:r>
              <a:rPr lang="en-GB" dirty="0"/>
              <a:t>Insert name of partner company</a:t>
            </a:r>
          </a:p>
        </p:txBody>
      </p:sp>
      <p:sp>
        <p:nvSpPr>
          <p:cNvPr id="9" name="Text Placeholder 18"/>
          <p:cNvSpPr>
            <a:spLocks noGrp="1"/>
          </p:cNvSpPr>
          <p:nvPr>
            <p:ph type="body" sz="quarter" idx="13" hasCustomPrompt="1"/>
          </p:nvPr>
        </p:nvSpPr>
        <p:spPr>
          <a:xfrm>
            <a:off x="2843808" y="3308217"/>
            <a:ext cx="5904656" cy="1272911"/>
          </a:xfrm>
          <a:prstGeom prst="rect">
            <a:avLst/>
          </a:prstGeom>
        </p:spPr>
        <p:txBody>
          <a:bodyPr lIns="0" tIns="0" rIns="0" bIns="0"/>
          <a:lstStyle>
            <a:lvl1pPr marL="0" indent="0">
              <a:buNone/>
              <a:defRPr sz="3000" b="1" baseline="0"/>
            </a:lvl1pPr>
          </a:lstStyle>
          <a:p>
            <a:pPr lvl="0"/>
            <a:r>
              <a:rPr lang="en-GB" dirty="0"/>
              <a:t>Insert title of what is to be delivered</a:t>
            </a:r>
          </a:p>
        </p:txBody>
      </p:sp>
    </p:spTree>
    <p:extLst>
      <p:ext uri="{BB962C8B-B14F-4D97-AF65-F5344CB8AC3E}">
        <p14:creationId xmlns:p14="http://schemas.microsoft.com/office/powerpoint/2010/main" val="3200953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troductions">
    <p:spTree>
      <p:nvGrpSpPr>
        <p:cNvPr id="1" name=""/>
        <p:cNvGrpSpPr/>
        <p:nvPr/>
      </p:nvGrpSpPr>
      <p:grpSpPr>
        <a:xfrm>
          <a:off x="0" y="0"/>
          <a:ext cx="0" cy="0"/>
          <a:chOff x="0" y="0"/>
          <a:chExt cx="0" cy="0"/>
        </a:xfrm>
      </p:grpSpPr>
      <p:sp>
        <p:nvSpPr>
          <p:cNvPr id="8" name="Rectangle 7"/>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Text Placeholder 2"/>
          <p:cNvSpPr>
            <a:spLocks noGrp="1"/>
          </p:cNvSpPr>
          <p:nvPr>
            <p:ph type="body" sz="quarter" idx="13" hasCustomPrompt="1"/>
          </p:nvPr>
        </p:nvSpPr>
        <p:spPr>
          <a:xfrm>
            <a:off x="360000" y="116632"/>
            <a:ext cx="8444176" cy="1152128"/>
          </a:xfrm>
          <a:prstGeom prst="rect">
            <a:avLst/>
          </a:prstGeom>
        </p:spPr>
        <p:txBody>
          <a:bodyPr lIns="0" tIns="0" rIns="0" bIns="0" anchor="ctr" anchorCtr="0"/>
          <a:lstStyle>
            <a:lvl1pPr marL="0" indent="0">
              <a:spcBef>
                <a:spcPts val="0"/>
              </a:spcBef>
              <a:buNone/>
              <a:defRPr sz="3000" b="1" baseline="0">
                <a:latin typeface="Arial" panose="020B0604020202020204" pitchFamily="34" charset="0"/>
                <a:cs typeface="Arial" panose="020B0604020202020204" pitchFamily="34" charset="0"/>
              </a:defRPr>
            </a:lvl1pPr>
          </a:lstStyle>
          <a:p>
            <a:pPr lvl="0"/>
            <a:r>
              <a:rPr lang="en-US" dirty="0"/>
              <a:t>Introductions</a:t>
            </a:r>
          </a:p>
        </p:txBody>
      </p:sp>
      <p:sp>
        <p:nvSpPr>
          <p:cNvPr id="22" name="Picture Placeholder 19"/>
          <p:cNvSpPr>
            <a:spLocks noGrp="1"/>
          </p:cNvSpPr>
          <p:nvPr>
            <p:ph type="pic" sz="quarter" idx="12"/>
          </p:nvPr>
        </p:nvSpPr>
        <p:spPr>
          <a:xfrm>
            <a:off x="6174084" y="1988840"/>
            <a:ext cx="2624137" cy="2649538"/>
          </a:xfrm>
          <a:prstGeom prst="rect">
            <a:avLst/>
          </a:prstGeom>
        </p:spPr>
        <p:txBody>
          <a:bodyPr/>
          <a:lstStyle/>
          <a:p>
            <a:endParaRPr lang="en-GB"/>
          </a:p>
        </p:txBody>
      </p:sp>
      <p:sp>
        <p:nvSpPr>
          <p:cNvPr id="21" name="Picture Placeholder 19"/>
          <p:cNvSpPr>
            <a:spLocks noGrp="1"/>
          </p:cNvSpPr>
          <p:nvPr>
            <p:ph type="pic" sz="quarter" idx="11"/>
          </p:nvPr>
        </p:nvSpPr>
        <p:spPr>
          <a:xfrm>
            <a:off x="3259931" y="1988840"/>
            <a:ext cx="2624137" cy="2649538"/>
          </a:xfrm>
          <a:prstGeom prst="rect">
            <a:avLst/>
          </a:prstGeom>
        </p:spPr>
        <p:txBody>
          <a:bodyPr/>
          <a:lstStyle/>
          <a:p>
            <a:endParaRPr lang="en-GB"/>
          </a:p>
        </p:txBody>
      </p:sp>
      <p:sp>
        <p:nvSpPr>
          <p:cNvPr id="20" name="Picture Placeholder 19"/>
          <p:cNvSpPr>
            <a:spLocks noGrp="1"/>
          </p:cNvSpPr>
          <p:nvPr>
            <p:ph type="pic" sz="quarter" idx="10"/>
          </p:nvPr>
        </p:nvSpPr>
        <p:spPr>
          <a:xfrm>
            <a:off x="344488" y="2003309"/>
            <a:ext cx="2624137" cy="2649538"/>
          </a:xfrm>
          <a:prstGeom prst="rect">
            <a:avLst/>
          </a:prstGeom>
        </p:spPr>
        <p:txBody>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8"/>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760408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Rectangle 7"/>
          <p:cNvSpPr/>
          <p:nvPr userDrawn="1"/>
        </p:nvSpPr>
        <p:spPr>
          <a:xfrm>
            <a:off x="2377"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Text Placeholder 18"/>
          <p:cNvSpPr>
            <a:spLocks noGrp="1"/>
          </p:cNvSpPr>
          <p:nvPr>
            <p:ph type="body" sz="quarter" idx="12" hasCustomPrompt="1"/>
          </p:nvPr>
        </p:nvSpPr>
        <p:spPr>
          <a:xfrm>
            <a:off x="469400" y="1988840"/>
            <a:ext cx="8291661" cy="1800200"/>
          </a:xfrm>
          <a:prstGeom prst="rect">
            <a:avLst/>
          </a:prstGeom>
        </p:spPr>
        <p:txBody>
          <a:bodyPr lIns="0" tIns="0" rIns="0" bIns="0"/>
          <a:lstStyle>
            <a:lvl1pPr marL="0" indent="0">
              <a:buNone/>
              <a:defRPr sz="5000" b="1" baseline="0"/>
            </a:lvl1pPr>
          </a:lstStyle>
          <a:p>
            <a:pPr lvl="0"/>
            <a:r>
              <a:rPr lang="en-GB" dirty="0"/>
              <a:t>Section title</a:t>
            </a:r>
          </a:p>
        </p:txBody>
      </p:sp>
      <p:sp>
        <p:nvSpPr>
          <p:cNvPr id="20" name="Text Placeholder 18"/>
          <p:cNvSpPr>
            <a:spLocks noGrp="1"/>
          </p:cNvSpPr>
          <p:nvPr>
            <p:ph type="body" sz="quarter" idx="13" hasCustomPrompt="1"/>
          </p:nvPr>
        </p:nvSpPr>
        <p:spPr>
          <a:xfrm>
            <a:off x="469400" y="3789040"/>
            <a:ext cx="8291661" cy="2520280"/>
          </a:xfrm>
          <a:prstGeom prst="rect">
            <a:avLst/>
          </a:prstGeom>
        </p:spPr>
        <p:txBody>
          <a:bodyPr lIns="0" tIns="0" rIns="0" bIns="0"/>
          <a:lstStyle>
            <a:lvl1pPr marL="0" indent="0">
              <a:buNone/>
              <a:defRPr sz="4000" b="1" baseline="0">
                <a:solidFill>
                  <a:schemeClr val="bg1"/>
                </a:solidFill>
              </a:defRPr>
            </a:lvl1pPr>
          </a:lstStyle>
          <a:p>
            <a:pPr lvl="0"/>
            <a:r>
              <a:rPr lang="en-GB" dirty="0"/>
              <a:t>Subtitle</a:t>
            </a:r>
          </a:p>
        </p:txBody>
      </p:sp>
    </p:spTree>
    <p:extLst>
      <p:ext uri="{BB962C8B-B14F-4D97-AF65-F5344CB8AC3E}">
        <p14:creationId xmlns:p14="http://schemas.microsoft.com/office/powerpoint/2010/main" val="1381147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8"/>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3298852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ing and Content and Pictures">
    <p:spTree>
      <p:nvGrpSpPr>
        <p:cNvPr id="1" name=""/>
        <p:cNvGrpSpPr/>
        <p:nvPr/>
      </p:nvGrpSpPr>
      <p:grpSpPr>
        <a:xfrm>
          <a:off x="0" y="0"/>
          <a:ext cx="0" cy="0"/>
          <a:chOff x="0" y="0"/>
          <a:chExt cx="0" cy="0"/>
        </a:xfrm>
      </p:grpSpPr>
      <p:sp>
        <p:nvSpPr>
          <p:cNvPr id="15" name="Rectangle 14"/>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60000"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1" name="Picture Placeholder 19"/>
          <p:cNvSpPr>
            <a:spLocks noGrp="1"/>
          </p:cNvSpPr>
          <p:nvPr>
            <p:ph type="pic" sz="quarter" idx="12"/>
          </p:nvPr>
        </p:nvSpPr>
        <p:spPr>
          <a:xfrm>
            <a:off x="6228184" y="1628800"/>
            <a:ext cx="2570400" cy="1884591"/>
          </a:xfrm>
          <a:prstGeom prst="rect">
            <a:avLst/>
          </a:prstGeom>
        </p:spPr>
        <p:txBody>
          <a:bodyPr/>
          <a:lstStyle/>
          <a:p>
            <a:endParaRPr lang="en-GB" dirty="0"/>
          </a:p>
        </p:txBody>
      </p:sp>
      <p:sp>
        <p:nvSpPr>
          <p:cNvPr id="12" name="Picture Placeholder 19"/>
          <p:cNvSpPr>
            <a:spLocks noGrp="1"/>
          </p:cNvSpPr>
          <p:nvPr>
            <p:ph type="pic" sz="quarter" idx="13"/>
          </p:nvPr>
        </p:nvSpPr>
        <p:spPr>
          <a:xfrm>
            <a:off x="6228184" y="3717032"/>
            <a:ext cx="2570400" cy="1884591"/>
          </a:xfrm>
          <a:prstGeom prst="rect">
            <a:avLst/>
          </a:prstGeom>
        </p:spPr>
        <p:txBody>
          <a:bodyPr/>
          <a:lstStyle/>
          <a:p>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8"/>
            <a:ext cx="1260000" cy="678948"/>
          </a:xfrm>
          <a:prstGeom prst="rect">
            <a:avLst/>
          </a:prstGeom>
        </p:spPr>
      </p:pic>
      <p:sp>
        <p:nvSpPr>
          <p:cNvPr id="13"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72671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2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2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a:ln/>
        </p:spPr>
        <p:txBody>
          <a:bodyPr/>
          <a:lstStyle>
            <a:lvl1pPr>
              <a:defRPr/>
            </a:lvl1pPr>
          </a:lstStyle>
          <a:p>
            <a:fld id="{23CE389E-CCB7-1046-B01A-6F887D2EDA3E}" type="datetimeFigureOut">
              <a:rPr lang="en-US" altLang="en-US"/>
              <a:pPr/>
              <a:t>11/9/2022</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615441D9-C937-2A48-B6EB-1C9F76DC7762}" type="slidenum">
              <a:rPr lang="en-US" altLang="en-US"/>
              <a:pPr/>
              <a:t>‹#›</a:t>
            </a:fld>
            <a:endParaRPr lang="en-US" altLang="en-US"/>
          </a:p>
        </p:txBody>
      </p:sp>
    </p:spTree>
    <p:extLst>
      <p:ext uri="{BB962C8B-B14F-4D97-AF65-F5344CB8AC3E}">
        <p14:creationId xmlns:p14="http://schemas.microsoft.com/office/powerpoint/2010/main" val="1974881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ing and Pictur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0" name="Picture Placeholder 19"/>
          <p:cNvSpPr>
            <a:spLocks noGrp="1"/>
          </p:cNvSpPr>
          <p:nvPr>
            <p:ph type="pic" sz="quarter" idx="11"/>
          </p:nvPr>
        </p:nvSpPr>
        <p:spPr>
          <a:xfrm>
            <a:off x="377428" y="1628800"/>
            <a:ext cx="8406000" cy="4176464"/>
          </a:xfrm>
          <a:prstGeom prst="rect">
            <a:avLst/>
          </a:prstGeom>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8"/>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1465027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ing and Tabl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Table Placeholder 2"/>
          <p:cNvSpPr>
            <a:spLocks noGrp="1"/>
          </p:cNvSpPr>
          <p:nvPr>
            <p:ph type="tbl" sz="quarter" idx="12"/>
          </p:nvPr>
        </p:nvSpPr>
        <p:spPr>
          <a:xfrm>
            <a:off x="360000" y="1628800"/>
            <a:ext cx="8424000" cy="4176464"/>
          </a:xfrm>
          <a:prstGeom prst="rect">
            <a:avLst/>
          </a:prstGeom>
        </p:spPr>
        <p:txBody>
          <a:bodyPr/>
          <a:lstStyle/>
          <a:p>
            <a:endParaRPr lang="en-GB"/>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8"/>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739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sp>
        <p:nvSpPr>
          <p:cNvPr id="14" name="TextBox 13"/>
          <p:cNvSpPr txBox="1"/>
          <p:nvPr userDrawn="1"/>
        </p:nvSpPr>
        <p:spPr>
          <a:xfrm>
            <a:off x="2843808" y="3894147"/>
            <a:ext cx="5544616" cy="830997"/>
          </a:xfrm>
          <a:prstGeom prst="rect">
            <a:avLst/>
          </a:prstGeom>
          <a:noFill/>
        </p:spPr>
        <p:txBody>
          <a:bodyPr wrap="square" lIns="0" tIns="0" rIns="0" bIns="0" rtlCol="0" anchor="b" anchorCtr="0">
            <a:spAutoFit/>
          </a:bodyPr>
          <a:lstStyle/>
          <a:p>
            <a:pPr fontAlgn="auto">
              <a:spcBef>
                <a:spcPts val="0"/>
              </a:spcBef>
              <a:spcAft>
                <a:spcPts val="0"/>
              </a:spcAft>
            </a:pPr>
            <a:r>
              <a:rPr lang="en-GB" sz="1800" dirty="0">
                <a:solidFill>
                  <a:prstClr val="black"/>
                </a:solidFill>
                <a:latin typeface="Arial"/>
              </a:rPr>
              <a:t>business@shu.ac.uk</a:t>
            </a:r>
          </a:p>
          <a:p>
            <a:pPr fontAlgn="auto">
              <a:spcBef>
                <a:spcPts val="0"/>
              </a:spcBef>
              <a:spcAft>
                <a:spcPts val="0"/>
              </a:spcAft>
            </a:pPr>
            <a:r>
              <a:rPr lang="en-GB" sz="1800" dirty="0">
                <a:solidFill>
                  <a:prstClr val="black"/>
                </a:solidFill>
                <a:latin typeface="Arial"/>
              </a:rPr>
              <a:t>    @SHU4Business</a:t>
            </a:r>
          </a:p>
          <a:p>
            <a:pPr fontAlgn="auto">
              <a:spcBef>
                <a:spcPts val="0"/>
              </a:spcBef>
              <a:spcAft>
                <a:spcPts val="0"/>
              </a:spcAft>
            </a:pPr>
            <a:r>
              <a:rPr lang="en-GB" sz="1800" dirty="0">
                <a:solidFill>
                  <a:prstClr val="black"/>
                </a:solidFill>
                <a:latin typeface="Arial"/>
              </a:rPr>
              <a:t>shu.ac.uk/business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0"/>
            <a:ext cx="1512000" cy="811139"/>
          </a:xfrm>
          <a:prstGeom prst="rect">
            <a:avLst/>
          </a:prstGeom>
        </p:spPr>
      </p:pic>
      <p:pic>
        <p:nvPicPr>
          <p:cNvPr id="12" name="Picture 11"/>
          <p:cNvPicPr/>
          <p:nvPr userDrawn="1"/>
        </p:nvPicPr>
        <p:blipFill>
          <a:blip r:embed="rId4" cstate="print">
            <a:extLst>
              <a:ext uri="{28A0092B-C50C-407E-A947-70E740481C1C}">
                <a14:useLocalDpi xmlns:a14="http://schemas.microsoft.com/office/drawing/2010/main" val="0"/>
              </a:ext>
            </a:extLst>
          </a:blip>
          <a:stretch>
            <a:fillRect/>
          </a:stretch>
        </p:blipFill>
        <p:spPr>
          <a:xfrm>
            <a:off x="2828079" y="4221088"/>
            <a:ext cx="215900" cy="215900"/>
          </a:xfrm>
          <a:prstGeom prst="rect">
            <a:avLst/>
          </a:prstGeom>
        </p:spPr>
      </p:pic>
      <p:sp>
        <p:nvSpPr>
          <p:cNvPr id="13" name="Text Placeholder 18"/>
          <p:cNvSpPr>
            <a:spLocks noGrp="1"/>
          </p:cNvSpPr>
          <p:nvPr>
            <p:ph type="body" sz="quarter" idx="13" hasCustomPrompt="1"/>
          </p:nvPr>
        </p:nvSpPr>
        <p:spPr>
          <a:xfrm>
            <a:off x="2828079" y="1916832"/>
            <a:ext cx="5935821" cy="1728192"/>
          </a:xfrm>
          <a:prstGeom prst="rect">
            <a:avLst/>
          </a:prstGeom>
        </p:spPr>
        <p:txBody>
          <a:bodyPr lIns="0" tIns="0" rIns="0" bIns="0"/>
          <a:lstStyle>
            <a:lvl1pPr marL="0" indent="0">
              <a:buNone/>
              <a:defRPr sz="1600" b="0" baseline="0"/>
            </a:lvl1pPr>
          </a:lstStyle>
          <a:p>
            <a:pPr lvl="0"/>
            <a:r>
              <a:rPr lang="en-GB" dirty="0"/>
              <a:t>Add contact details here, include name, job title, department/faculty, university address, telephone number and email address (for layout refer to contact information on Word document)</a:t>
            </a:r>
          </a:p>
        </p:txBody>
      </p:sp>
    </p:spTree>
    <p:extLst>
      <p:ext uri="{BB962C8B-B14F-4D97-AF65-F5344CB8AC3E}">
        <p14:creationId xmlns:p14="http://schemas.microsoft.com/office/powerpoint/2010/main" val="4236900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08912"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2780928"/>
            <a:ext cx="8229600" cy="33452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89D99C9-49B6-480A-B10A-93AD81864B65}" type="datetimeFigureOut">
              <a:rPr lang="en-US" smtClean="0">
                <a:solidFill>
                  <a:prstClr val="black"/>
                </a:solidFill>
              </a:rPr>
              <a:pPr/>
              <a:t>11/9/2022</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DEB930-CA97-4B50-B0C7-FE0242FEF80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100939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Pink 1">
    <p:spTree>
      <p:nvGrpSpPr>
        <p:cNvPr id="1" name=""/>
        <p:cNvGrpSpPr/>
        <p:nvPr/>
      </p:nvGrpSpPr>
      <p:grpSpPr>
        <a:xfrm>
          <a:off x="0" y="0"/>
          <a:ext cx="0" cy="0"/>
          <a:chOff x="0" y="0"/>
          <a:chExt cx="0" cy="0"/>
        </a:xfrm>
      </p:grpSpPr>
      <p:sp>
        <p:nvSpPr>
          <p:cNvPr id="31" name="Rectangle 30"/>
          <p:cNvSpPr/>
          <p:nvPr userDrawn="1"/>
        </p:nvSpPr>
        <p:spPr>
          <a:xfrm>
            <a:off x="0" y="854823"/>
            <a:ext cx="1546167" cy="6077992"/>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12" name="Text Placeholder 11">
            <a:extLst>
              <a:ext uri="{FF2B5EF4-FFF2-40B4-BE49-F238E27FC236}">
                <a16:creationId xmlns:a16="http://schemas.microsoft.com/office/drawing/2014/main" id="{A64039E9-A6C4-D073-CDD1-D17D7C8F384A}"/>
              </a:ext>
            </a:extLst>
          </p:cNvPr>
          <p:cNvSpPr>
            <a:spLocks noGrp="1"/>
          </p:cNvSpPr>
          <p:nvPr>
            <p:ph type="body" sz="quarter" idx="10"/>
          </p:nvPr>
        </p:nvSpPr>
        <p:spPr>
          <a:xfrm>
            <a:off x="117872" y="207963"/>
            <a:ext cx="8828701" cy="565150"/>
          </a:xfrm>
        </p:spPr>
        <p:txBody>
          <a:bodyPr/>
          <a:lstStyle>
            <a:lvl1pPr>
              <a:defRPr sz="2100">
                <a:solidFill>
                  <a:srgbClr val="AC145A"/>
                </a:solidFill>
              </a:defRPr>
            </a:lvl1pPr>
          </a:lstStyle>
          <a:p>
            <a:pPr lvl="0"/>
            <a:r>
              <a:rPr lang="en-US"/>
              <a:t>Click to edit Master text styles</a:t>
            </a:r>
          </a:p>
        </p:txBody>
      </p:sp>
      <p:sp>
        <p:nvSpPr>
          <p:cNvPr id="2" name="Text Placeholder 6">
            <a:extLst>
              <a:ext uri="{FF2B5EF4-FFF2-40B4-BE49-F238E27FC236}">
                <a16:creationId xmlns:a16="http://schemas.microsoft.com/office/drawing/2014/main" id="{8AA9BD2C-F43B-8569-29C5-6CB2EEF0AB49}"/>
              </a:ext>
            </a:extLst>
          </p:cNvPr>
          <p:cNvSpPr>
            <a:spLocks noGrp="1"/>
          </p:cNvSpPr>
          <p:nvPr>
            <p:ph type="body" sz="quarter" idx="12" hasCustomPrompt="1"/>
          </p:nvPr>
        </p:nvSpPr>
        <p:spPr>
          <a:xfrm>
            <a:off x="1789510" y="871103"/>
            <a:ext cx="7157063" cy="3425825"/>
          </a:xfrm>
        </p:spPr>
        <p:txBody>
          <a:bodyPr>
            <a:normAutofit/>
          </a:bodyPr>
          <a:lstStyle>
            <a:lvl1pPr>
              <a:defRPr sz="2100" cap="none">
                <a:latin typeface="FS Clerkenwell Light" panose="02000306080000020004" pitchFamily="50" charset="0"/>
                <a:cs typeface="Arial" panose="020B0604020202020204" pitchFamily="34" charset="0"/>
              </a:defRPr>
            </a:lvl1pPr>
          </a:lstStyle>
          <a:p>
            <a:pPr lvl="0"/>
            <a:r>
              <a:rPr lang="en-US"/>
              <a:t>Insert text </a:t>
            </a:r>
            <a:endParaRPr lang="en-GB"/>
          </a:p>
        </p:txBody>
      </p:sp>
      <p:sp>
        <p:nvSpPr>
          <p:cNvPr id="4" name="Heading" descr="Welcome">
            <a:extLst>
              <a:ext uri="{FF2B5EF4-FFF2-40B4-BE49-F238E27FC236}">
                <a16:creationId xmlns:a16="http://schemas.microsoft.com/office/drawing/2014/main" id="{04012E70-E612-1278-3507-9542691A400C}"/>
              </a:ext>
            </a:extLst>
          </p:cNvPr>
          <p:cNvSpPr txBox="1">
            <a:spLocks/>
          </p:cNvSpPr>
          <p:nvPr userDrawn="1"/>
        </p:nvSpPr>
        <p:spPr>
          <a:xfrm rot="16200000">
            <a:off x="-2974980" y="3296514"/>
            <a:ext cx="7485947" cy="1087477"/>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pPr>
            <a:r>
              <a:rPr lang="en-US" sz="1800" cap="none">
                <a:solidFill>
                  <a:srgbClr val="D6D2C4"/>
                </a:solidFill>
                <a:latin typeface="FS Clerkenwell Light" panose="02000306080000020004" pitchFamily="50" charset="0"/>
                <a:cs typeface="Arial" panose="020B0604020202020204" pitchFamily="34" charset="0"/>
              </a:rPr>
              <a:t>S K I L </a:t>
            </a:r>
            <a:r>
              <a:rPr lang="en-US" sz="1800" cap="none" err="1">
                <a:solidFill>
                  <a:srgbClr val="D6D2C4"/>
                </a:solidFill>
                <a:latin typeface="FS Clerkenwell Light" panose="02000306080000020004" pitchFamily="50" charset="0"/>
                <a:cs typeface="Arial" panose="020B0604020202020204" pitchFamily="34" charset="0"/>
              </a:rPr>
              <a:t>L</a:t>
            </a:r>
            <a:r>
              <a:rPr lang="en-US" sz="1800" cap="none">
                <a:solidFill>
                  <a:srgbClr val="D6D2C4"/>
                </a:solidFill>
                <a:latin typeface="FS Clerkenwell Light" panose="02000306080000020004" pitchFamily="50" charset="0"/>
                <a:cs typeface="Arial" panose="020B0604020202020204" pitchFamily="34" charset="0"/>
              </a:rPr>
              <a:t> S   </a:t>
            </a:r>
          </a:p>
          <a:p>
            <a:pPr algn="ctr">
              <a:lnSpc>
                <a:spcPct val="100000"/>
              </a:lnSpc>
            </a:pPr>
            <a:r>
              <a:rPr lang="en-US" sz="1800" cap="none">
                <a:solidFill>
                  <a:srgbClr val="D6D2C4"/>
                </a:solidFill>
                <a:latin typeface="FS Clerkenwell Light" panose="02000306080000020004" pitchFamily="50" charset="0"/>
                <a:cs typeface="Arial" panose="020B0604020202020204" pitchFamily="34" charset="0"/>
              </a:rPr>
              <a:t>&amp;   </a:t>
            </a:r>
          </a:p>
          <a:p>
            <a:pPr algn="ctr">
              <a:lnSpc>
                <a:spcPct val="100000"/>
              </a:lnSpc>
            </a:pPr>
            <a:r>
              <a:rPr lang="en-US" sz="1800" cap="none">
                <a:solidFill>
                  <a:srgbClr val="D6D2C4"/>
                </a:solidFill>
                <a:latin typeface="FS Clerkenwell Light" panose="02000306080000020004" pitchFamily="50" charset="0"/>
                <a:cs typeface="Arial" panose="020B0604020202020204" pitchFamily="34" charset="0"/>
              </a:rPr>
              <a:t>P A R T N E R S H I P S</a:t>
            </a:r>
          </a:p>
        </p:txBody>
      </p:sp>
    </p:spTree>
    <p:extLst>
      <p:ext uri="{BB962C8B-B14F-4D97-AF65-F5344CB8AC3E}">
        <p14:creationId xmlns:p14="http://schemas.microsoft.com/office/powerpoint/2010/main" val="27711127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Tree>
    <p:extLst>
      <p:ext uri="{BB962C8B-B14F-4D97-AF65-F5344CB8AC3E}">
        <p14:creationId xmlns:p14="http://schemas.microsoft.com/office/powerpoint/2010/main" val="25332938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posal and delievery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TextBox 15"/>
          <p:cNvSpPr txBox="1"/>
          <p:nvPr userDrawn="1"/>
        </p:nvSpPr>
        <p:spPr>
          <a:xfrm>
            <a:off x="469400" y="1988842"/>
            <a:ext cx="7991032" cy="1846659"/>
          </a:xfrm>
          <a:prstGeom prst="rect">
            <a:avLst/>
          </a:prstGeom>
          <a:noFill/>
        </p:spPr>
        <p:txBody>
          <a:bodyPr wrap="square" lIns="0" tIns="0" rIns="0" bIns="0" rtlCol="0">
            <a:spAutoFit/>
          </a:bodyPr>
          <a:lstStyle/>
          <a:p>
            <a:pPr fontAlgn="auto">
              <a:spcBef>
                <a:spcPts val="0"/>
              </a:spcBef>
              <a:spcAft>
                <a:spcPts val="2400"/>
              </a:spcAft>
            </a:pPr>
            <a:r>
              <a:rPr lang="en-GB" sz="3000"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sz="4000" b="1" dirty="0">
              <a:solidFill>
                <a:prstClr val="black"/>
              </a:solidFill>
              <a:latin typeface="Arial"/>
            </a:endParaRPr>
          </a:p>
          <a:p>
            <a:pPr fontAlgn="auto">
              <a:spcBef>
                <a:spcPts val="0"/>
              </a:spcBef>
              <a:spcAft>
                <a:spcPts val="0"/>
              </a:spcAft>
            </a:pPr>
            <a:r>
              <a:rPr lang="en-GB" sz="3000" dirty="0">
                <a:solidFill>
                  <a:prstClr val="white"/>
                </a:solidFill>
                <a:latin typeface="Arial" panose="020B0604020202020204" pitchFamily="34" charset="0"/>
                <a:cs typeface="Arial" panose="020B0604020202020204" pitchFamily="34" charset="0"/>
              </a:rPr>
              <a:t>for delivery of</a:t>
            </a:r>
            <a:endParaRPr lang="en-GB" sz="1800" dirty="0">
              <a:solidFill>
                <a:prstClr val="black"/>
              </a:solidFill>
              <a:latin typeface="Arial" panose="020B0604020202020204" pitchFamily="34" charset="0"/>
              <a:cs typeface="Arial" panose="020B0604020202020204" pitchFamily="34" charset="0"/>
            </a:endParaRPr>
          </a:p>
        </p:txBody>
      </p:sp>
      <p:sp>
        <p:nvSpPr>
          <p:cNvPr id="19" name="Text Placeholder 18"/>
          <p:cNvSpPr>
            <a:spLocks noGrp="1"/>
          </p:cNvSpPr>
          <p:nvPr>
            <p:ph type="body" sz="quarter" idx="12" hasCustomPrompt="1"/>
          </p:nvPr>
        </p:nvSpPr>
        <p:spPr>
          <a:xfrm>
            <a:off x="469402" y="2564904"/>
            <a:ext cx="8291661" cy="792088"/>
          </a:xfrm>
          <a:prstGeom prst="rect">
            <a:avLst/>
          </a:prstGeom>
        </p:spPr>
        <p:txBody>
          <a:bodyPr lIns="0" tIns="0" rIns="0" bIns="0"/>
          <a:lstStyle>
            <a:lvl1pPr marL="0" indent="0">
              <a:buNone/>
              <a:defRPr sz="4000" b="1" baseline="0"/>
            </a:lvl1pPr>
          </a:lstStyle>
          <a:p>
            <a:pPr lvl="0"/>
            <a:r>
              <a:rPr lang="en-GB" dirty="0"/>
              <a:t>Insert name of partner company</a:t>
            </a:r>
          </a:p>
        </p:txBody>
      </p:sp>
      <p:sp>
        <p:nvSpPr>
          <p:cNvPr id="20" name="Text Placeholder 18"/>
          <p:cNvSpPr>
            <a:spLocks noGrp="1"/>
          </p:cNvSpPr>
          <p:nvPr>
            <p:ph type="body" sz="quarter" idx="13" hasCustomPrompt="1"/>
          </p:nvPr>
        </p:nvSpPr>
        <p:spPr>
          <a:xfrm>
            <a:off x="469402" y="3933056"/>
            <a:ext cx="8291661" cy="2016224"/>
          </a:xfrm>
          <a:prstGeom prst="rect">
            <a:avLst/>
          </a:prstGeom>
        </p:spPr>
        <p:txBody>
          <a:bodyPr lIns="0" tIns="0" rIns="0" bIns="0"/>
          <a:lstStyle>
            <a:lvl1pPr marL="0" indent="0">
              <a:buNone/>
              <a:defRPr sz="4000" b="1" baseline="0"/>
            </a:lvl1pPr>
          </a:lstStyle>
          <a:p>
            <a:pPr lvl="0"/>
            <a:r>
              <a:rPr lang="en-GB" dirty="0"/>
              <a:t>Insert title of what is to be delivered</a:t>
            </a:r>
          </a:p>
        </p:txBody>
      </p:sp>
    </p:spTree>
    <p:extLst>
      <p:ext uri="{BB962C8B-B14F-4D97-AF65-F5344CB8AC3E}">
        <p14:creationId xmlns:p14="http://schemas.microsoft.com/office/powerpoint/2010/main" val="1604468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posal and delivery slide v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
        <p:nvSpPr>
          <p:cNvPr id="7" name="TextBox 6"/>
          <p:cNvSpPr txBox="1"/>
          <p:nvPr userDrawn="1"/>
        </p:nvSpPr>
        <p:spPr>
          <a:xfrm>
            <a:off x="2843810" y="1834071"/>
            <a:ext cx="5045013" cy="1415772"/>
          </a:xfrm>
          <a:prstGeom prst="rect">
            <a:avLst/>
          </a:prstGeom>
          <a:noFill/>
        </p:spPr>
        <p:txBody>
          <a:bodyPr wrap="square" lIns="0" tIns="0" rIns="0" bIns="0" rtlCol="0">
            <a:spAutoFit/>
          </a:bodyPr>
          <a:lstStyle/>
          <a:p>
            <a:pPr fontAlgn="auto">
              <a:spcBef>
                <a:spcPts val="0"/>
              </a:spcBef>
              <a:spcAft>
                <a:spcPts val="2400"/>
              </a:spcAft>
            </a:pPr>
            <a:r>
              <a:rPr lang="en-GB"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b="1" dirty="0">
              <a:solidFill>
                <a:prstClr val="black"/>
              </a:solidFill>
              <a:latin typeface="Arial"/>
            </a:endParaRPr>
          </a:p>
          <a:p>
            <a:pPr fontAlgn="auto">
              <a:spcBef>
                <a:spcPts val="0"/>
              </a:spcBef>
              <a:spcAft>
                <a:spcPts val="0"/>
              </a:spcAft>
            </a:pPr>
            <a:r>
              <a:rPr lang="en-GB" dirty="0">
                <a:solidFill>
                  <a:prstClr val="white"/>
                </a:solidFill>
                <a:latin typeface="Arial" panose="020B0604020202020204" pitchFamily="34" charset="0"/>
                <a:cs typeface="Arial" panose="020B0604020202020204" pitchFamily="34" charset="0"/>
              </a:rPr>
              <a:t>for delivery of</a:t>
            </a:r>
            <a:endParaRPr lang="en-GB" dirty="0">
              <a:solidFill>
                <a:prstClr val="black"/>
              </a:solidFill>
              <a:latin typeface="Arial" panose="020B0604020202020204" pitchFamily="34" charset="0"/>
              <a:cs typeface="Arial" panose="020B0604020202020204" pitchFamily="34" charset="0"/>
            </a:endParaRPr>
          </a:p>
        </p:txBody>
      </p:sp>
      <p:sp>
        <p:nvSpPr>
          <p:cNvPr id="8" name="Text Placeholder 18"/>
          <p:cNvSpPr>
            <a:spLocks noGrp="1"/>
          </p:cNvSpPr>
          <p:nvPr>
            <p:ph type="body" sz="quarter" idx="12" hasCustomPrompt="1"/>
          </p:nvPr>
        </p:nvSpPr>
        <p:spPr>
          <a:xfrm>
            <a:off x="2828375" y="2280857"/>
            <a:ext cx="5920091" cy="500073"/>
          </a:xfrm>
          <a:prstGeom prst="rect">
            <a:avLst/>
          </a:prstGeom>
        </p:spPr>
        <p:txBody>
          <a:bodyPr lIns="0" tIns="0" rIns="0" bIns="0"/>
          <a:lstStyle>
            <a:lvl1pPr marL="0" indent="0">
              <a:buNone/>
              <a:defRPr sz="3000" b="1" baseline="0"/>
            </a:lvl1pPr>
          </a:lstStyle>
          <a:p>
            <a:pPr lvl="0"/>
            <a:r>
              <a:rPr lang="en-GB" dirty="0"/>
              <a:t>Insert name of partner company</a:t>
            </a:r>
          </a:p>
        </p:txBody>
      </p:sp>
      <p:sp>
        <p:nvSpPr>
          <p:cNvPr id="9" name="Text Placeholder 18"/>
          <p:cNvSpPr>
            <a:spLocks noGrp="1"/>
          </p:cNvSpPr>
          <p:nvPr>
            <p:ph type="body" sz="quarter" idx="13" hasCustomPrompt="1"/>
          </p:nvPr>
        </p:nvSpPr>
        <p:spPr>
          <a:xfrm>
            <a:off x="2843808" y="3308218"/>
            <a:ext cx="5904656" cy="1272911"/>
          </a:xfrm>
          <a:prstGeom prst="rect">
            <a:avLst/>
          </a:prstGeom>
        </p:spPr>
        <p:txBody>
          <a:bodyPr lIns="0" tIns="0" rIns="0" bIns="0"/>
          <a:lstStyle>
            <a:lvl1pPr marL="0" indent="0">
              <a:buNone/>
              <a:defRPr sz="3000" b="1" baseline="0"/>
            </a:lvl1pPr>
          </a:lstStyle>
          <a:p>
            <a:pPr lvl="0"/>
            <a:r>
              <a:rPr lang="en-GB" dirty="0"/>
              <a:t>Insert title of what is to be delivered</a:t>
            </a:r>
          </a:p>
        </p:txBody>
      </p:sp>
    </p:spTree>
    <p:extLst>
      <p:ext uri="{BB962C8B-B14F-4D97-AF65-F5344CB8AC3E}">
        <p14:creationId xmlns:p14="http://schemas.microsoft.com/office/powerpoint/2010/main" val="23515987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roductions">
    <p:spTree>
      <p:nvGrpSpPr>
        <p:cNvPr id="1" name=""/>
        <p:cNvGrpSpPr/>
        <p:nvPr/>
      </p:nvGrpSpPr>
      <p:grpSpPr>
        <a:xfrm>
          <a:off x="0" y="0"/>
          <a:ext cx="0" cy="0"/>
          <a:chOff x="0" y="0"/>
          <a:chExt cx="0" cy="0"/>
        </a:xfrm>
      </p:grpSpPr>
      <p:sp>
        <p:nvSpPr>
          <p:cNvPr id="8" name="Rectangle 7"/>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Text Placeholder 2"/>
          <p:cNvSpPr>
            <a:spLocks noGrp="1"/>
          </p:cNvSpPr>
          <p:nvPr>
            <p:ph type="body" sz="quarter" idx="13" hasCustomPrompt="1"/>
          </p:nvPr>
        </p:nvSpPr>
        <p:spPr>
          <a:xfrm>
            <a:off x="360000" y="116632"/>
            <a:ext cx="8444176" cy="1152128"/>
          </a:xfrm>
          <a:prstGeom prst="rect">
            <a:avLst/>
          </a:prstGeom>
        </p:spPr>
        <p:txBody>
          <a:bodyPr lIns="0" tIns="0" rIns="0" bIns="0" anchor="ctr" anchorCtr="0"/>
          <a:lstStyle>
            <a:lvl1pPr marL="0" indent="0">
              <a:spcBef>
                <a:spcPts val="0"/>
              </a:spcBef>
              <a:buNone/>
              <a:defRPr sz="3000" b="1" baseline="0">
                <a:latin typeface="Arial" panose="020B0604020202020204" pitchFamily="34" charset="0"/>
                <a:cs typeface="Arial" panose="020B0604020202020204" pitchFamily="34" charset="0"/>
              </a:defRPr>
            </a:lvl1pPr>
          </a:lstStyle>
          <a:p>
            <a:pPr lvl="0"/>
            <a:r>
              <a:rPr lang="en-US" dirty="0"/>
              <a:t>Introductions</a:t>
            </a:r>
          </a:p>
        </p:txBody>
      </p:sp>
      <p:sp>
        <p:nvSpPr>
          <p:cNvPr id="22" name="Picture Placeholder 19"/>
          <p:cNvSpPr>
            <a:spLocks noGrp="1"/>
          </p:cNvSpPr>
          <p:nvPr>
            <p:ph type="pic" sz="quarter" idx="12"/>
          </p:nvPr>
        </p:nvSpPr>
        <p:spPr>
          <a:xfrm>
            <a:off x="6174086" y="1988840"/>
            <a:ext cx="2624137" cy="2649539"/>
          </a:xfrm>
          <a:prstGeom prst="rect">
            <a:avLst/>
          </a:prstGeom>
        </p:spPr>
        <p:txBody>
          <a:bodyPr/>
          <a:lstStyle/>
          <a:p>
            <a:endParaRPr lang="en-GB"/>
          </a:p>
        </p:txBody>
      </p:sp>
      <p:sp>
        <p:nvSpPr>
          <p:cNvPr id="21" name="Picture Placeholder 19"/>
          <p:cNvSpPr>
            <a:spLocks noGrp="1"/>
          </p:cNvSpPr>
          <p:nvPr>
            <p:ph type="pic" sz="quarter" idx="11"/>
          </p:nvPr>
        </p:nvSpPr>
        <p:spPr>
          <a:xfrm>
            <a:off x="3259933" y="1988840"/>
            <a:ext cx="2624137" cy="2649539"/>
          </a:xfrm>
          <a:prstGeom prst="rect">
            <a:avLst/>
          </a:prstGeom>
        </p:spPr>
        <p:txBody>
          <a:bodyPr/>
          <a:lstStyle/>
          <a:p>
            <a:endParaRPr lang="en-GB"/>
          </a:p>
        </p:txBody>
      </p:sp>
      <p:sp>
        <p:nvSpPr>
          <p:cNvPr id="20" name="Picture Placeholder 19"/>
          <p:cNvSpPr>
            <a:spLocks noGrp="1"/>
          </p:cNvSpPr>
          <p:nvPr>
            <p:ph type="pic" sz="quarter" idx="10"/>
          </p:nvPr>
        </p:nvSpPr>
        <p:spPr>
          <a:xfrm>
            <a:off x="344490" y="2003309"/>
            <a:ext cx="2624137" cy="2649539"/>
          </a:xfrm>
          <a:prstGeom prst="rect">
            <a:avLst/>
          </a:prstGeom>
        </p:spPr>
        <p:txBody>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893070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Rectangle 7"/>
          <p:cNvSpPr/>
          <p:nvPr userDrawn="1"/>
        </p:nvSpPr>
        <p:spPr>
          <a:xfrm>
            <a:off x="2377"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Text Placeholder 18"/>
          <p:cNvSpPr>
            <a:spLocks noGrp="1"/>
          </p:cNvSpPr>
          <p:nvPr>
            <p:ph type="body" sz="quarter" idx="12" hasCustomPrompt="1"/>
          </p:nvPr>
        </p:nvSpPr>
        <p:spPr>
          <a:xfrm>
            <a:off x="469402" y="1988840"/>
            <a:ext cx="8291661" cy="1800200"/>
          </a:xfrm>
          <a:prstGeom prst="rect">
            <a:avLst/>
          </a:prstGeom>
        </p:spPr>
        <p:txBody>
          <a:bodyPr lIns="0" tIns="0" rIns="0" bIns="0"/>
          <a:lstStyle>
            <a:lvl1pPr marL="0" indent="0">
              <a:buNone/>
              <a:defRPr sz="5000" b="1" baseline="0"/>
            </a:lvl1pPr>
          </a:lstStyle>
          <a:p>
            <a:pPr lvl="0"/>
            <a:r>
              <a:rPr lang="en-GB" dirty="0"/>
              <a:t>Section title</a:t>
            </a:r>
          </a:p>
        </p:txBody>
      </p:sp>
      <p:sp>
        <p:nvSpPr>
          <p:cNvPr id="20" name="Text Placeholder 18"/>
          <p:cNvSpPr>
            <a:spLocks noGrp="1"/>
          </p:cNvSpPr>
          <p:nvPr>
            <p:ph type="body" sz="quarter" idx="13" hasCustomPrompt="1"/>
          </p:nvPr>
        </p:nvSpPr>
        <p:spPr>
          <a:xfrm>
            <a:off x="469402" y="3789040"/>
            <a:ext cx="8291661" cy="2520280"/>
          </a:xfrm>
          <a:prstGeom prst="rect">
            <a:avLst/>
          </a:prstGeom>
        </p:spPr>
        <p:txBody>
          <a:bodyPr lIns="0" tIns="0" rIns="0" bIns="0"/>
          <a:lstStyle>
            <a:lvl1pPr marL="0" indent="0">
              <a:buNone/>
              <a:defRPr sz="4000" b="1" baseline="0">
                <a:solidFill>
                  <a:schemeClr val="bg1"/>
                </a:solidFill>
              </a:defRPr>
            </a:lvl1pPr>
          </a:lstStyle>
          <a:p>
            <a:pPr lvl="0"/>
            <a:r>
              <a:rPr lang="en-GB" dirty="0"/>
              <a:t>Subtitle</a:t>
            </a:r>
          </a:p>
        </p:txBody>
      </p:sp>
    </p:spTree>
    <p:extLst>
      <p:ext uri="{BB962C8B-B14F-4D97-AF65-F5344CB8AC3E}">
        <p14:creationId xmlns:p14="http://schemas.microsoft.com/office/powerpoint/2010/main" val="372782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a:ln/>
        </p:spPr>
        <p:txBody>
          <a:bodyPr/>
          <a:lstStyle>
            <a:lvl1pPr>
              <a:defRPr/>
            </a:lvl1pPr>
          </a:lstStyle>
          <a:p>
            <a:fld id="{194828C1-57EF-7B41-ACBC-BA60A279BC48}" type="datetimeFigureOut">
              <a:rPr lang="en-US" altLang="en-US"/>
              <a:pPr/>
              <a:t>11/9/2022</a:t>
            </a:fld>
            <a:endParaRPr lang="en-US" altLang="en-US"/>
          </a:p>
        </p:txBody>
      </p:sp>
      <p:sp>
        <p:nvSpPr>
          <p:cNvPr id="8" name="Footer Placeholder 4"/>
          <p:cNvSpPr>
            <a:spLocks noGrp="1"/>
          </p:cNvSpPr>
          <p:nvPr>
            <p:ph type="ftr" sz="quarter" idx="11"/>
          </p:nvPr>
        </p:nvSpPr>
        <p:spPr>
          <a:ln/>
        </p:spPr>
        <p:txBody>
          <a:bodyPr/>
          <a:lstStyle>
            <a:lvl1pPr>
              <a:defRPr/>
            </a:lvl1pPr>
          </a:lstStyle>
          <a:p>
            <a:endParaRPr lang="en-US" altLang="en-US"/>
          </a:p>
        </p:txBody>
      </p:sp>
      <p:sp>
        <p:nvSpPr>
          <p:cNvPr id="9" name="Slide Number Placeholder 5"/>
          <p:cNvSpPr>
            <a:spLocks noGrp="1"/>
          </p:cNvSpPr>
          <p:nvPr>
            <p:ph type="sldNum" sz="quarter" idx="12"/>
          </p:nvPr>
        </p:nvSpPr>
        <p:spPr>
          <a:ln/>
        </p:spPr>
        <p:txBody>
          <a:bodyPr/>
          <a:lstStyle>
            <a:lvl1pPr>
              <a:defRPr/>
            </a:lvl1pPr>
          </a:lstStyle>
          <a:p>
            <a:fld id="{B072363B-E734-8B47-BDE5-685031AB4894}" type="slidenum">
              <a:rPr lang="en-US" altLang="en-US"/>
              <a:pPr/>
              <a:t>‹#›</a:t>
            </a:fld>
            <a:endParaRPr lang="en-US" altLang="en-US"/>
          </a:p>
        </p:txBody>
      </p:sp>
    </p:spTree>
    <p:extLst>
      <p:ext uri="{BB962C8B-B14F-4D97-AF65-F5344CB8AC3E}">
        <p14:creationId xmlns:p14="http://schemas.microsoft.com/office/powerpoint/2010/main" val="3235173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5768077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ing and Content and Pictures">
    <p:spTree>
      <p:nvGrpSpPr>
        <p:cNvPr id="1" name=""/>
        <p:cNvGrpSpPr/>
        <p:nvPr/>
      </p:nvGrpSpPr>
      <p:grpSpPr>
        <a:xfrm>
          <a:off x="0" y="0"/>
          <a:ext cx="0" cy="0"/>
          <a:chOff x="0" y="0"/>
          <a:chExt cx="0" cy="0"/>
        </a:xfrm>
      </p:grpSpPr>
      <p:sp>
        <p:nvSpPr>
          <p:cNvPr id="15" name="Rectangle 14"/>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60000"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1" name="Picture Placeholder 19"/>
          <p:cNvSpPr>
            <a:spLocks noGrp="1"/>
          </p:cNvSpPr>
          <p:nvPr>
            <p:ph type="pic" sz="quarter" idx="12"/>
          </p:nvPr>
        </p:nvSpPr>
        <p:spPr>
          <a:xfrm>
            <a:off x="6228184" y="1628802"/>
            <a:ext cx="2570400" cy="1884591"/>
          </a:xfrm>
          <a:prstGeom prst="rect">
            <a:avLst/>
          </a:prstGeom>
        </p:spPr>
        <p:txBody>
          <a:bodyPr/>
          <a:lstStyle/>
          <a:p>
            <a:endParaRPr lang="en-GB" dirty="0"/>
          </a:p>
        </p:txBody>
      </p:sp>
      <p:sp>
        <p:nvSpPr>
          <p:cNvPr id="12" name="Picture Placeholder 19"/>
          <p:cNvSpPr>
            <a:spLocks noGrp="1"/>
          </p:cNvSpPr>
          <p:nvPr>
            <p:ph type="pic" sz="quarter" idx="13"/>
          </p:nvPr>
        </p:nvSpPr>
        <p:spPr>
          <a:xfrm>
            <a:off x="6228184" y="3717034"/>
            <a:ext cx="2570400" cy="1884591"/>
          </a:xfrm>
          <a:prstGeom prst="rect">
            <a:avLst/>
          </a:prstGeom>
        </p:spPr>
        <p:txBody>
          <a:bodyPr/>
          <a:lstStyle/>
          <a:p>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3"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1542878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ing and Pictur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0" name="Picture Placeholder 19"/>
          <p:cNvSpPr>
            <a:spLocks noGrp="1"/>
          </p:cNvSpPr>
          <p:nvPr>
            <p:ph type="pic" sz="quarter" idx="11"/>
          </p:nvPr>
        </p:nvSpPr>
        <p:spPr>
          <a:xfrm>
            <a:off x="377428" y="1628800"/>
            <a:ext cx="8406000" cy="4176464"/>
          </a:xfrm>
          <a:prstGeom prst="rect">
            <a:avLst/>
          </a:prstGeom>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0640120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ing and Tabl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Table Placeholder 2"/>
          <p:cNvSpPr>
            <a:spLocks noGrp="1"/>
          </p:cNvSpPr>
          <p:nvPr>
            <p:ph type="tbl" sz="quarter" idx="12"/>
          </p:nvPr>
        </p:nvSpPr>
        <p:spPr>
          <a:xfrm>
            <a:off x="360000" y="1628800"/>
            <a:ext cx="8424000" cy="4176464"/>
          </a:xfrm>
          <a:prstGeom prst="rect">
            <a:avLst/>
          </a:prstGeom>
        </p:spPr>
        <p:txBody>
          <a:bodyPr/>
          <a:lstStyle/>
          <a:p>
            <a:endParaRPr lang="en-GB"/>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862496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sp>
        <p:nvSpPr>
          <p:cNvPr id="14" name="TextBox 13"/>
          <p:cNvSpPr txBox="1"/>
          <p:nvPr userDrawn="1"/>
        </p:nvSpPr>
        <p:spPr>
          <a:xfrm>
            <a:off x="2843808" y="3894149"/>
            <a:ext cx="5544616" cy="830997"/>
          </a:xfrm>
          <a:prstGeom prst="rect">
            <a:avLst/>
          </a:prstGeom>
          <a:noFill/>
        </p:spPr>
        <p:txBody>
          <a:bodyPr wrap="square" lIns="0" tIns="0" rIns="0" bIns="0" rtlCol="0" anchor="b" anchorCtr="0">
            <a:spAutoFit/>
          </a:bodyPr>
          <a:lstStyle/>
          <a:p>
            <a:pPr fontAlgn="auto">
              <a:spcBef>
                <a:spcPts val="0"/>
              </a:spcBef>
              <a:spcAft>
                <a:spcPts val="0"/>
              </a:spcAft>
            </a:pPr>
            <a:r>
              <a:rPr lang="en-GB" sz="1800" dirty="0">
                <a:solidFill>
                  <a:prstClr val="black"/>
                </a:solidFill>
                <a:latin typeface="Arial"/>
              </a:rPr>
              <a:t>business@shu.ac.uk</a:t>
            </a:r>
          </a:p>
          <a:p>
            <a:pPr fontAlgn="auto">
              <a:spcBef>
                <a:spcPts val="0"/>
              </a:spcBef>
              <a:spcAft>
                <a:spcPts val="0"/>
              </a:spcAft>
            </a:pPr>
            <a:r>
              <a:rPr lang="en-GB" sz="1800" dirty="0">
                <a:solidFill>
                  <a:prstClr val="black"/>
                </a:solidFill>
                <a:latin typeface="Arial"/>
              </a:rPr>
              <a:t>    @SHU4Business</a:t>
            </a:r>
          </a:p>
          <a:p>
            <a:pPr fontAlgn="auto">
              <a:spcBef>
                <a:spcPts val="0"/>
              </a:spcBef>
              <a:spcAft>
                <a:spcPts val="0"/>
              </a:spcAft>
            </a:pPr>
            <a:r>
              <a:rPr lang="en-GB" sz="1800" dirty="0">
                <a:solidFill>
                  <a:prstClr val="black"/>
                </a:solidFill>
                <a:latin typeface="Arial"/>
              </a:rPr>
              <a:t>shu.ac.uk/business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pic>
        <p:nvPicPr>
          <p:cNvPr id="12" name="Picture 11"/>
          <p:cNvPicPr/>
          <p:nvPr userDrawn="1"/>
        </p:nvPicPr>
        <p:blipFill>
          <a:blip r:embed="rId4" cstate="print">
            <a:extLst>
              <a:ext uri="{28A0092B-C50C-407E-A947-70E740481C1C}">
                <a14:useLocalDpi xmlns:a14="http://schemas.microsoft.com/office/drawing/2010/main" val="0"/>
              </a:ext>
            </a:extLst>
          </a:blip>
          <a:stretch>
            <a:fillRect/>
          </a:stretch>
        </p:blipFill>
        <p:spPr>
          <a:xfrm>
            <a:off x="2828079" y="4221089"/>
            <a:ext cx="215900" cy="215900"/>
          </a:xfrm>
          <a:prstGeom prst="rect">
            <a:avLst/>
          </a:prstGeom>
        </p:spPr>
      </p:pic>
      <p:sp>
        <p:nvSpPr>
          <p:cNvPr id="13" name="Text Placeholder 18"/>
          <p:cNvSpPr>
            <a:spLocks noGrp="1"/>
          </p:cNvSpPr>
          <p:nvPr>
            <p:ph type="body" sz="quarter" idx="13" hasCustomPrompt="1"/>
          </p:nvPr>
        </p:nvSpPr>
        <p:spPr>
          <a:xfrm>
            <a:off x="2828081" y="1916832"/>
            <a:ext cx="5935821" cy="1728192"/>
          </a:xfrm>
          <a:prstGeom prst="rect">
            <a:avLst/>
          </a:prstGeom>
        </p:spPr>
        <p:txBody>
          <a:bodyPr lIns="0" tIns="0" rIns="0" bIns="0"/>
          <a:lstStyle>
            <a:lvl1pPr marL="0" indent="0">
              <a:buNone/>
              <a:defRPr sz="1600" b="0" baseline="0"/>
            </a:lvl1pPr>
          </a:lstStyle>
          <a:p>
            <a:pPr lvl="0"/>
            <a:r>
              <a:rPr lang="en-GB" dirty="0"/>
              <a:t>Add contact details here, include name, job title, department/faculty, university address, telephone number and email address (for layout refer to contact information on Word document)</a:t>
            </a:r>
          </a:p>
        </p:txBody>
      </p:sp>
    </p:spTree>
    <p:extLst>
      <p:ext uri="{BB962C8B-B14F-4D97-AF65-F5344CB8AC3E}">
        <p14:creationId xmlns:p14="http://schemas.microsoft.com/office/powerpoint/2010/main" val="42567475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510" indent="0" algn="ctr">
              <a:buNone/>
              <a:defRPr>
                <a:solidFill>
                  <a:schemeClr val="tx1">
                    <a:tint val="75000"/>
                  </a:schemeClr>
                </a:solidFill>
              </a:defRPr>
            </a:lvl2pPr>
            <a:lvl3pPr marL="685026" indent="0" algn="ctr">
              <a:buNone/>
              <a:defRPr>
                <a:solidFill>
                  <a:schemeClr val="tx1">
                    <a:tint val="75000"/>
                  </a:schemeClr>
                </a:solidFill>
              </a:defRPr>
            </a:lvl3pPr>
            <a:lvl4pPr marL="1027545" indent="0" algn="ctr">
              <a:buNone/>
              <a:defRPr>
                <a:solidFill>
                  <a:schemeClr val="tx1">
                    <a:tint val="75000"/>
                  </a:schemeClr>
                </a:solidFill>
              </a:defRPr>
            </a:lvl4pPr>
            <a:lvl5pPr marL="1370058" indent="0" algn="ctr">
              <a:buNone/>
              <a:defRPr>
                <a:solidFill>
                  <a:schemeClr val="tx1">
                    <a:tint val="75000"/>
                  </a:schemeClr>
                </a:solidFill>
              </a:defRPr>
            </a:lvl5pPr>
            <a:lvl6pPr marL="1712570" indent="0" algn="ctr">
              <a:buNone/>
              <a:defRPr>
                <a:solidFill>
                  <a:schemeClr val="tx1">
                    <a:tint val="75000"/>
                  </a:schemeClr>
                </a:solidFill>
              </a:defRPr>
            </a:lvl6pPr>
            <a:lvl7pPr marL="2055088" indent="0" algn="ctr">
              <a:buNone/>
              <a:defRPr>
                <a:solidFill>
                  <a:schemeClr val="tx1">
                    <a:tint val="75000"/>
                  </a:schemeClr>
                </a:solidFill>
              </a:defRPr>
            </a:lvl7pPr>
            <a:lvl8pPr marL="2397598" indent="0" algn="ctr">
              <a:buNone/>
              <a:defRPr>
                <a:solidFill>
                  <a:schemeClr val="tx1">
                    <a:tint val="75000"/>
                  </a:schemeClr>
                </a:solidFill>
              </a:defRPr>
            </a:lvl8pPr>
            <a:lvl9pPr marL="2740115"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fld id="{9BC24E69-BEE5-254D-9E1C-7DB27D080CF3}" type="datetimeFigureOut">
              <a:rPr lang="en-US" altLang="en-US"/>
              <a:pPr/>
              <a:t>11/9/2022</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EB81B040-A1A9-874A-8256-F9B029ACC940}" type="slidenum">
              <a:rPr lang="en-US" altLang="en-US"/>
              <a:pPr/>
              <a:t>‹#›</a:t>
            </a:fld>
            <a:endParaRPr lang="en-US" altLang="en-US"/>
          </a:p>
        </p:txBody>
      </p:sp>
    </p:spTree>
    <p:extLst>
      <p:ext uri="{BB962C8B-B14F-4D97-AF65-F5344CB8AC3E}">
        <p14:creationId xmlns:p14="http://schemas.microsoft.com/office/powerpoint/2010/main" val="1714973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4175218A-4731-AA49-A7FA-4D9B7D2DA72E}" type="datetimeFigureOut">
              <a:rPr lang="en-US" altLang="en-US"/>
              <a:pPr/>
              <a:t>11/9/2022</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2ACB5973-7E57-AE49-9493-0ADC07D20618}" type="slidenum">
              <a:rPr lang="en-US" altLang="en-US"/>
              <a:pPr/>
              <a:t>‹#›</a:t>
            </a:fld>
            <a:endParaRPr lang="en-US" altLang="en-US"/>
          </a:p>
        </p:txBody>
      </p:sp>
    </p:spTree>
    <p:extLst>
      <p:ext uri="{BB962C8B-B14F-4D97-AF65-F5344CB8AC3E}">
        <p14:creationId xmlns:p14="http://schemas.microsoft.com/office/powerpoint/2010/main" val="3631593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40"/>
            <a:ext cx="7772400" cy="1500187"/>
          </a:xfrm>
        </p:spPr>
        <p:txBody>
          <a:bodyPr anchor="b"/>
          <a:lstStyle>
            <a:lvl1pPr marL="0" indent="0">
              <a:buNone/>
              <a:defRPr sz="1500">
                <a:solidFill>
                  <a:schemeClr val="tx1">
                    <a:tint val="75000"/>
                  </a:schemeClr>
                </a:solidFill>
              </a:defRPr>
            </a:lvl1pPr>
            <a:lvl2pPr marL="342510" indent="0">
              <a:buNone/>
              <a:defRPr sz="1350">
                <a:solidFill>
                  <a:schemeClr val="tx1">
                    <a:tint val="75000"/>
                  </a:schemeClr>
                </a:solidFill>
              </a:defRPr>
            </a:lvl2pPr>
            <a:lvl3pPr marL="685026" indent="0">
              <a:buNone/>
              <a:defRPr sz="1200">
                <a:solidFill>
                  <a:schemeClr val="tx1">
                    <a:tint val="75000"/>
                  </a:schemeClr>
                </a:solidFill>
              </a:defRPr>
            </a:lvl3pPr>
            <a:lvl4pPr marL="1027545" indent="0">
              <a:buNone/>
              <a:defRPr sz="1050">
                <a:solidFill>
                  <a:schemeClr val="tx1">
                    <a:tint val="75000"/>
                  </a:schemeClr>
                </a:solidFill>
              </a:defRPr>
            </a:lvl4pPr>
            <a:lvl5pPr marL="1370058" indent="0">
              <a:buNone/>
              <a:defRPr sz="1050">
                <a:solidFill>
                  <a:schemeClr val="tx1">
                    <a:tint val="75000"/>
                  </a:schemeClr>
                </a:solidFill>
              </a:defRPr>
            </a:lvl5pPr>
            <a:lvl6pPr marL="1712570" indent="0">
              <a:buNone/>
              <a:defRPr sz="1050">
                <a:solidFill>
                  <a:schemeClr val="tx1">
                    <a:tint val="75000"/>
                  </a:schemeClr>
                </a:solidFill>
              </a:defRPr>
            </a:lvl6pPr>
            <a:lvl7pPr marL="2055088" indent="0">
              <a:buNone/>
              <a:defRPr sz="1050">
                <a:solidFill>
                  <a:schemeClr val="tx1">
                    <a:tint val="75000"/>
                  </a:schemeClr>
                </a:solidFill>
              </a:defRPr>
            </a:lvl7pPr>
            <a:lvl8pPr marL="2397598" indent="0">
              <a:buNone/>
              <a:defRPr sz="1050">
                <a:solidFill>
                  <a:schemeClr val="tx1">
                    <a:tint val="75000"/>
                  </a:schemeClr>
                </a:solidFill>
              </a:defRPr>
            </a:lvl8pPr>
            <a:lvl9pPr marL="2740115"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ln/>
        </p:spPr>
        <p:txBody>
          <a:bodyPr/>
          <a:lstStyle>
            <a:lvl1pPr>
              <a:defRPr/>
            </a:lvl1pPr>
          </a:lstStyle>
          <a:p>
            <a:fld id="{4A264CB5-CB06-9D40-8A6F-CA0F176FFD25}" type="datetimeFigureOut">
              <a:rPr lang="en-US" altLang="en-US"/>
              <a:pPr/>
              <a:t>11/9/2022</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9D39D0EC-7EFA-5E4B-985C-87501E4E8432}" type="slidenum">
              <a:rPr lang="en-US" altLang="en-US"/>
              <a:pPr/>
              <a:t>‹#›</a:t>
            </a:fld>
            <a:endParaRPr lang="en-US" altLang="en-US"/>
          </a:p>
        </p:txBody>
      </p:sp>
    </p:spTree>
    <p:extLst>
      <p:ext uri="{BB962C8B-B14F-4D97-AF65-F5344CB8AC3E}">
        <p14:creationId xmlns:p14="http://schemas.microsoft.com/office/powerpoint/2010/main" val="23425976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25"/>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25"/>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a:ln/>
        </p:spPr>
        <p:txBody>
          <a:bodyPr/>
          <a:lstStyle>
            <a:lvl1pPr>
              <a:defRPr/>
            </a:lvl1pPr>
          </a:lstStyle>
          <a:p>
            <a:fld id="{23CE389E-CCB7-1046-B01A-6F887D2EDA3E}" type="datetimeFigureOut">
              <a:rPr lang="en-US" altLang="en-US"/>
              <a:pPr/>
              <a:t>11/9/2022</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615441D9-C937-2A48-B6EB-1C9F76DC7762}" type="slidenum">
              <a:rPr lang="en-US" altLang="en-US"/>
              <a:pPr/>
              <a:t>‹#›</a:t>
            </a:fld>
            <a:endParaRPr lang="en-US" altLang="en-US"/>
          </a:p>
        </p:txBody>
      </p:sp>
    </p:spTree>
    <p:extLst>
      <p:ext uri="{BB962C8B-B14F-4D97-AF65-F5344CB8AC3E}">
        <p14:creationId xmlns:p14="http://schemas.microsoft.com/office/powerpoint/2010/main" val="24514070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1800" b="1"/>
            </a:lvl1pPr>
            <a:lvl2pPr marL="342510" indent="0">
              <a:buNone/>
              <a:defRPr sz="1500" b="1"/>
            </a:lvl2pPr>
            <a:lvl3pPr marL="685026" indent="0">
              <a:buNone/>
              <a:defRPr sz="1350" b="1"/>
            </a:lvl3pPr>
            <a:lvl4pPr marL="1027545" indent="0">
              <a:buNone/>
              <a:defRPr sz="1200" b="1"/>
            </a:lvl4pPr>
            <a:lvl5pPr marL="1370058" indent="0">
              <a:buNone/>
              <a:defRPr sz="1200" b="1"/>
            </a:lvl5pPr>
            <a:lvl6pPr marL="1712570" indent="0">
              <a:buNone/>
              <a:defRPr sz="1200" b="1"/>
            </a:lvl6pPr>
            <a:lvl7pPr marL="2055088" indent="0">
              <a:buNone/>
              <a:defRPr sz="1200" b="1"/>
            </a:lvl7pPr>
            <a:lvl8pPr marL="2397598" indent="0">
              <a:buNone/>
              <a:defRPr sz="1200" b="1"/>
            </a:lvl8pPr>
            <a:lvl9pPr marL="2740115"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0" y="1535117"/>
            <a:ext cx="4041775" cy="639763"/>
          </a:xfrm>
        </p:spPr>
        <p:txBody>
          <a:bodyPr anchor="b"/>
          <a:lstStyle>
            <a:lvl1pPr marL="0" indent="0">
              <a:buNone/>
              <a:defRPr sz="1800" b="1"/>
            </a:lvl1pPr>
            <a:lvl2pPr marL="342510" indent="0">
              <a:buNone/>
              <a:defRPr sz="1500" b="1"/>
            </a:lvl2pPr>
            <a:lvl3pPr marL="685026" indent="0">
              <a:buNone/>
              <a:defRPr sz="1350" b="1"/>
            </a:lvl3pPr>
            <a:lvl4pPr marL="1027545" indent="0">
              <a:buNone/>
              <a:defRPr sz="1200" b="1"/>
            </a:lvl4pPr>
            <a:lvl5pPr marL="1370058" indent="0">
              <a:buNone/>
              <a:defRPr sz="1200" b="1"/>
            </a:lvl5pPr>
            <a:lvl6pPr marL="1712570" indent="0">
              <a:buNone/>
              <a:defRPr sz="1200" b="1"/>
            </a:lvl6pPr>
            <a:lvl7pPr marL="2055088" indent="0">
              <a:buNone/>
              <a:defRPr sz="1200" b="1"/>
            </a:lvl7pPr>
            <a:lvl8pPr marL="2397598" indent="0">
              <a:buNone/>
              <a:defRPr sz="1200" b="1"/>
            </a:lvl8pPr>
            <a:lvl9pPr marL="2740115"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a:ln/>
        </p:spPr>
        <p:txBody>
          <a:bodyPr/>
          <a:lstStyle>
            <a:lvl1pPr>
              <a:defRPr/>
            </a:lvl1pPr>
          </a:lstStyle>
          <a:p>
            <a:fld id="{194828C1-57EF-7B41-ACBC-BA60A279BC48}" type="datetimeFigureOut">
              <a:rPr lang="en-US" altLang="en-US"/>
              <a:pPr/>
              <a:t>11/9/2022</a:t>
            </a:fld>
            <a:endParaRPr lang="en-US" altLang="en-US"/>
          </a:p>
        </p:txBody>
      </p:sp>
      <p:sp>
        <p:nvSpPr>
          <p:cNvPr id="8" name="Footer Placeholder 4"/>
          <p:cNvSpPr>
            <a:spLocks noGrp="1"/>
          </p:cNvSpPr>
          <p:nvPr>
            <p:ph type="ftr" sz="quarter" idx="11"/>
          </p:nvPr>
        </p:nvSpPr>
        <p:spPr>
          <a:ln/>
        </p:spPr>
        <p:txBody>
          <a:bodyPr/>
          <a:lstStyle>
            <a:lvl1pPr>
              <a:defRPr/>
            </a:lvl1pPr>
          </a:lstStyle>
          <a:p>
            <a:endParaRPr lang="en-US" altLang="en-US"/>
          </a:p>
        </p:txBody>
      </p:sp>
      <p:sp>
        <p:nvSpPr>
          <p:cNvPr id="9" name="Slide Number Placeholder 5"/>
          <p:cNvSpPr>
            <a:spLocks noGrp="1"/>
          </p:cNvSpPr>
          <p:nvPr>
            <p:ph type="sldNum" sz="quarter" idx="12"/>
          </p:nvPr>
        </p:nvSpPr>
        <p:spPr>
          <a:ln/>
        </p:spPr>
        <p:txBody>
          <a:bodyPr/>
          <a:lstStyle>
            <a:lvl1pPr>
              <a:defRPr/>
            </a:lvl1pPr>
          </a:lstStyle>
          <a:p>
            <a:fld id="{B072363B-E734-8B47-BDE5-685031AB4894}" type="slidenum">
              <a:rPr lang="en-US" altLang="en-US"/>
              <a:pPr/>
              <a:t>‹#›</a:t>
            </a:fld>
            <a:endParaRPr lang="en-US" altLang="en-US"/>
          </a:p>
        </p:txBody>
      </p:sp>
    </p:spTree>
    <p:extLst>
      <p:ext uri="{BB962C8B-B14F-4D97-AF65-F5344CB8AC3E}">
        <p14:creationId xmlns:p14="http://schemas.microsoft.com/office/powerpoint/2010/main" val="274715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fld id="{BA437C9C-BA1B-2B4C-A684-1583DC7480B8}" type="datetimeFigureOut">
              <a:rPr lang="en-US" altLang="en-US"/>
              <a:pPr/>
              <a:t>11/9/2022</a:t>
            </a:fld>
            <a:endParaRPr lang="en-US" altLang="en-US"/>
          </a:p>
        </p:txBody>
      </p:sp>
      <p:sp>
        <p:nvSpPr>
          <p:cNvPr id="4" name="Footer Placeholder 4"/>
          <p:cNvSpPr>
            <a:spLocks noGrp="1"/>
          </p:cNvSpPr>
          <p:nvPr>
            <p:ph type="ftr" sz="quarter" idx="11"/>
          </p:nvPr>
        </p:nvSpPr>
        <p:spPr>
          <a:ln/>
        </p:spPr>
        <p:txBody>
          <a:bodyPr/>
          <a:lstStyle>
            <a:lvl1pPr>
              <a:defRPr/>
            </a:lvl1pPr>
          </a:lstStyle>
          <a:p>
            <a:endParaRPr lang="en-US" altLang="en-US"/>
          </a:p>
        </p:txBody>
      </p:sp>
      <p:sp>
        <p:nvSpPr>
          <p:cNvPr id="5" name="Slide Number Placeholder 5"/>
          <p:cNvSpPr>
            <a:spLocks noGrp="1"/>
          </p:cNvSpPr>
          <p:nvPr>
            <p:ph type="sldNum" sz="quarter" idx="12"/>
          </p:nvPr>
        </p:nvSpPr>
        <p:spPr>
          <a:ln/>
        </p:spPr>
        <p:txBody>
          <a:bodyPr/>
          <a:lstStyle>
            <a:lvl1pPr>
              <a:defRPr/>
            </a:lvl1pPr>
          </a:lstStyle>
          <a:p>
            <a:fld id="{51128112-6976-5744-A22E-F308DF81698F}" type="slidenum">
              <a:rPr lang="en-US" altLang="en-US"/>
              <a:pPr/>
              <a:t>‹#›</a:t>
            </a:fld>
            <a:endParaRPr lang="en-US" altLang="en-US"/>
          </a:p>
        </p:txBody>
      </p:sp>
    </p:spTree>
    <p:extLst>
      <p:ext uri="{BB962C8B-B14F-4D97-AF65-F5344CB8AC3E}">
        <p14:creationId xmlns:p14="http://schemas.microsoft.com/office/powerpoint/2010/main" val="20755455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fld id="{BA437C9C-BA1B-2B4C-A684-1583DC7480B8}" type="datetimeFigureOut">
              <a:rPr lang="en-US" altLang="en-US"/>
              <a:pPr/>
              <a:t>11/9/2022</a:t>
            </a:fld>
            <a:endParaRPr lang="en-US" altLang="en-US"/>
          </a:p>
        </p:txBody>
      </p:sp>
      <p:sp>
        <p:nvSpPr>
          <p:cNvPr id="4" name="Footer Placeholder 4"/>
          <p:cNvSpPr>
            <a:spLocks noGrp="1"/>
          </p:cNvSpPr>
          <p:nvPr>
            <p:ph type="ftr" sz="quarter" idx="11"/>
          </p:nvPr>
        </p:nvSpPr>
        <p:spPr>
          <a:ln/>
        </p:spPr>
        <p:txBody>
          <a:bodyPr/>
          <a:lstStyle>
            <a:lvl1pPr>
              <a:defRPr/>
            </a:lvl1pPr>
          </a:lstStyle>
          <a:p>
            <a:endParaRPr lang="en-US" altLang="en-US"/>
          </a:p>
        </p:txBody>
      </p:sp>
      <p:sp>
        <p:nvSpPr>
          <p:cNvPr id="5" name="Slide Number Placeholder 5"/>
          <p:cNvSpPr>
            <a:spLocks noGrp="1"/>
          </p:cNvSpPr>
          <p:nvPr>
            <p:ph type="sldNum" sz="quarter" idx="12"/>
          </p:nvPr>
        </p:nvSpPr>
        <p:spPr>
          <a:ln/>
        </p:spPr>
        <p:txBody>
          <a:bodyPr/>
          <a:lstStyle>
            <a:lvl1pPr>
              <a:defRPr/>
            </a:lvl1pPr>
          </a:lstStyle>
          <a:p>
            <a:fld id="{51128112-6976-5744-A22E-F308DF81698F}" type="slidenum">
              <a:rPr lang="en-US" altLang="en-US"/>
              <a:pPr/>
              <a:t>‹#›</a:t>
            </a:fld>
            <a:endParaRPr lang="en-US" altLang="en-US"/>
          </a:p>
        </p:txBody>
      </p:sp>
    </p:spTree>
    <p:extLst>
      <p:ext uri="{BB962C8B-B14F-4D97-AF65-F5344CB8AC3E}">
        <p14:creationId xmlns:p14="http://schemas.microsoft.com/office/powerpoint/2010/main" val="3041873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299BB52F-B406-FC49-B68F-141C7997354A}" type="datetimeFigureOut">
              <a:rPr lang="en-US" altLang="en-US"/>
              <a:pPr/>
              <a:t>11/9/2022</a:t>
            </a:fld>
            <a:endParaRPr lang="en-US" altLang="en-US"/>
          </a:p>
        </p:txBody>
      </p:sp>
      <p:sp>
        <p:nvSpPr>
          <p:cNvPr id="3" name="Footer Placeholder 4"/>
          <p:cNvSpPr>
            <a:spLocks noGrp="1"/>
          </p:cNvSpPr>
          <p:nvPr>
            <p:ph type="ftr" sz="quarter" idx="11"/>
          </p:nvPr>
        </p:nvSpPr>
        <p:spPr>
          <a:ln/>
        </p:spPr>
        <p:txBody>
          <a:bodyPr/>
          <a:lstStyle>
            <a:lvl1pPr>
              <a:defRPr/>
            </a:lvl1pPr>
          </a:lstStyle>
          <a:p>
            <a:endParaRPr lang="en-US" altLang="en-US"/>
          </a:p>
        </p:txBody>
      </p:sp>
      <p:sp>
        <p:nvSpPr>
          <p:cNvPr id="4" name="Slide Number Placeholder 5"/>
          <p:cNvSpPr>
            <a:spLocks noGrp="1"/>
          </p:cNvSpPr>
          <p:nvPr>
            <p:ph type="sldNum" sz="quarter" idx="12"/>
          </p:nvPr>
        </p:nvSpPr>
        <p:spPr>
          <a:ln/>
        </p:spPr>
        <p:txBody>
          <a:bodyPr/>
          <a:lstStyle>
            <a:lvl1pPr>
              <a:defRPr/>
            </a:lvl1pPr>
          </a:lstStyle>
          <a:p>
            <a:fld id="{3ED9BA77-37C9-7440-9E03-3B343F2126FC}" type="slidenum">
              <a:rPr lang="en-US" altLang="en-US"/>
              <a:pPr/>
              <a:t>‹#›</a:t>
            </a:fld>
            <a:endParaRPr lang="en-US" altLang="en-US"/>
          </a:p>
        </p:txBody>
      </p:sp>
    </p:spTree>
    <p:extLst>
      <p:ext uri="{BB962C8B-B14F-4D97-AF65-F5344CB8AC3E}">
        <p14:creationId xmlns:p14="http://schemas.microsoft.com/office/powerpoint/2010/main" val="15171152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1"/>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8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050"/>
            </a:lvl1pPr>
            <a:lvl2pPr marL="342510" indent="0">
              <a:buNone/>
              <a:defRPr sz="900"/>
            </a:lvl2pPr>
            <a:lvl3pPr marL="685026" indent="0">
              <a:buNone/>
              <a:defRPr sz="750"/>
            </a:lvl3pPr>
            <a:lvl4pPr marL="1027545" indent="0">
              <a:buNone/>
              <a:defRPr sz="675"/>
            </a:lvl4pPr>
            <a:lvl5pPr marL="1370058" indent="0">
              <a:buNone/>
              <a:defRPr sz="675"/>
            </a:lvl5pPr>
            <a:lvl6pPr marL="1712570" indent="0">
              <a:buNone/>
              <a:defRPr sz="675"/>
            </a:lvl6pPr>
            <a:lvl7pPr marL="2055088" indent="0">
              <a:buNone/>
              <a:defRPr sz="675"/>
            </a:lvl7pPr>
            <a:lvl8pPr marL="2397598" indent="0">
              <a:buNone/>
              <a:defRPr sz="675"/>
            </a:lvl8pPr>
            <a:lvl9pPr marL="2740115" indent="0">
              <a:buNone/>
              <a:defRPr sz="675"/>
            </a:lvl9pPr>
          </a:lstStyle>
          <a:p>
            <a:pPr lvl="0"/>
            <a:r>
              <a:rPr lang="en-GB"/>
              <a:t>Click to edit Master text styles</a:t>
            </a:r>
          </a:p>
        </p:txBody>
      </p:sp>
      <p:sp>
        <p:nvSpPr>
          <p:cNvPr id="5" name="Date Placeholder 3"/>
          <p:cNvSpPr>
            <a:spLocks noGrp="1"/>
          </p:cNvSpPr>
          <p:nvPr>
            <p:ph type="dt" sz="half" idx="10"/>
          </p:nvPr>
        </p:nvSpPr>
        <p:spPr>
          <a:ln/>
        </p:spPr>
        <p:txBody>
          <a:bodyPr/>
          <a:lstStyle>
            <a:lvl1pPr>
              <a:defRPr/>
            </a:lvl1pPr>
          </a:lstStyle>
          <a:p>
            <a:fld id="{D86B27A7-816D-1043-B158-64F276775076}" type="datetimeFigureOut">
              <a:rPr lang="en-US" altLang="en-US"/>
              <a:pPr/>
              <a:t>11/9/2022</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394D0F53-A039-A243-BD77-07C63CD2BF14}" type="slidenum">
              <a:rPr lang="en-US" altLang="en-US"/>
              <a:pPr/>
              <a:t>‹#›</a:t>
            </a:fld>
            <a:endParaRPr lang="en-US" altLang="en-US"/>
          </a:p>
        </p:txBody>
      </p:sp>
    </p:spTree>
    <p:extLst>
      <p:ext uri="{BB962C8B-B14F-4D97-AF65-F5344CB8AC3E}">
        <p14:creationId xmlns:p14="http://schemas.microsoft.com/office/powerpoint/2010/main" val="20540066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510" indent="0">
              <a:buNone/>
              <a:defRPr sz="2100"/>
            </a:lvl2pPr>
            <a:lvl3pPr marL="685026" indent="0">
              <a:buNone/>
              <a:defRPr sz="1800"/>
            </a:lvl3pPr>
            <a:lvl4pPr marL="1027545" indent="0">
              <a:buNone/>
              <a:defRPr sz="1500"/>
            </a:lvl4pPr>
            <a:lvl5pPr marL="1370058" indent="0">
              <a:buNone/>
              <a:defRPr sz="1500"/>
            </a:lvl5pPr>
            <a:lvl6pPr marL="1712570" indent="0">
              <a:buNone/>
              <a:defRPr sz="1500"/>
            </a:lvl6pPr>
            <a:lvl7pPr marL="2055088" indent="0">
              <a:buNone/>
              <a:defRPr sz="1500"/>
            </a:lvl7pPr>
            <a:lvl8pPr marL="2397598" indent="0">
              <a:buNone/>
              <a:defRPr sz="1500"/>
            </a:lvl8pPr>
            <a:lvl9pPr marL="2740115" indent="0">
              <a:buNone/>
              <a:defRPr sz="1500"/>
            </a:lvl9pPr>
          </a:lstStyle>
          <a:p>
            <a:pPr lvl="0"/>
            <a:endParaRPr lang="en-US" noProof="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050"/>
            </a:lvl1pPr>
            <a:lvl2pPr marL="342510" indent="0">
              <a:buNone/>
              <a:defRPr sz="900"/>
            </a:lvl2pPr>
            <a:lvl3pPr marL="685026" indent="0">
              <a:buNone/>
              <a:defRPr sz="750"/>
            </a:lvl3pPr>
            <a:lvl4pPr marL="1027545" indent="0">
              <a:buNone/>
              <a:defRPr sz="675"/>
            </a:lvl4pPr>
            <a:lvl5pPr marL="1370058" indent="0">
              <a:buNone/>
              <a:defRPr sz="675"/>
            </a:lvl5pPr>
            <a:lvl6pPr marL="1712570" indent="0">
              <a:buNone/>
              <a:defRPr sz="675"/>
            </a:lvl6pPr>
            <a:lvl7pPr marL="2055088" indent="0">
              <a:buNone/>
              <a:defRPr sz="675"/>
            </a:lvl7pPr>
            <a:lvl8pPr marL="2397598" indent="0">
              <a:buNone/>
              <a:defRPr sz="675"/>
            </a:lvl8pPr>
            <a:lvl9pPr marL="2740115" indent="0">
              <a:buNone/>
              <a:defRPr sz="675"/>
            </a:lvl9pPr>
          </a:lstStyle>
          <a:p>
            <a:pPr lvl="0"/>
            <a:r>
              <a:rPr lang="en-GB"/>
              <a:t>Click to edit Master text styles</a:t>
            </a:r>
          </a:p>
        </p:txBody>
      </p:sp>
      <p:sp>
        <p:nvSpPr>
          <p:cNvPr id="5" name="Date Placeholder 3"/>
          <p:cNvSpPr>
            <a:spLocks noGrp="1"/>
          </p:cNvSpPr>
          <p:nvPr>
            <p:ph type="dt" sz="half" idx="10"/>
          </p:nvPr>
        </p:nvSpPr>
        <p:spPr>
          <a:ln/>
        </p:spPr>
        <p:txBody>
          <a:bodyPr/>
          <a:lstStyle>
            <a:lvl1pPr>
              <a:defRPr/>
            </a:lvl1pPr>
          </a:lstStyle>
          <a:p>
            <a:fld id="{7A2E7E4F-297C-394D-A0C7-6020BB17B431}" type="datetimeFigureOut">
              <a:rPr lang="en-US" altLang="en-US"/>
              <a:pPr/>
              <a:t>11/9/2022</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D7153319-9D6F-1244-A88D-E85DAB38EB5E}" type="slidenum">
              <a:rPr lang="en-US" altLang="en-US"/>
              <a:pPr/>
              <a:t>‹#›</a:t>
            </a:fld>
            <a:endParaRPr lang="en-US" altLang="en-US"/>
          </a:p>
        </p:txBody>
      </p:sp>
    </p:spTree>
    <p:extLst>
      <p:ext uri="{BB962C8B-B14F-4D97-AF65-F5344CB8AC3E}">
        <p14:creationId xmlns:p14="http://schemas.microsoft.com/office/powerpoint/2010/main" val="9111787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FEED5643-A62A-0744-8BAB-4F9B97F656F7}" type="datetimeFigureOut">
              <a:rPr lang="en-US" altLang="en-US"/>
              <a:pPr/>
              <a:t>11/9/2022</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DC9864BA-451A-4D45-93B8-D44F2366F1E9}" type="slidenum">
              <a:rPr lang="en-US" altLang="en-US"/>
              <a:pPr/>
              <a:t>‹#›</a:t>
            </a:fld>
            <a:endParaRPr lang="en-US" altLang="en-US"/>
          </a:p>
        </p:txBody>
      </p:sp>
    </p:spTree>
    <p:extLst>
      <p:ext uri="{BB962C8B-B14F-4D97-AF65-F5344CB8AC3E}">
        <p14:creationId xmlns:p14="http://schemas.microsoft.com/office/powerpoint/2010/main" val="30157581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7"/>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7"/>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A08E59F5-7DAE-AA42-85DF-DF1C142F4482}" type="datetimeFigureOut">
              <a:rPr lang="en-US" altLang="en-US"/>
              <a:pPr/>
              <a:t>11/9/2022</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6DC45C31-B5F4-2D41-BCB8-01F321322FF3}" type="slidenum">
              <a:rPr lang="en-US" altLang="en-US"/>
              <a:pPr/>
              <a:t>‹#›</a:t>
            </a:fld>
            <a:endParaRPr lang="en-US" altLang="en-US"/>
          </a:p>
        </p:txBody>
      </p:sp>
    </p:spTree>
    <p:extLst>
      <p:ext uri="{BB962C8B-B14F-4D97-AF65-F5344CB8AC3E}">
        <p14:creationId xmlns:p14="http://schemas.microsoft.com/office/powerpoint/2010/main" val="15686935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89D99C9-49B6-480A-B10A-93AD81864B65}" type="datetimeFigureOut">
              <a:rPr lang="en-US" smtClean="0"/>
              <a:pPr/>
              <a:t>11/9/2022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EB930-CA97-4B50-B0C7-FE0242FEF80C}" type="slidenum">
              <a:rPr lang="en-GB" smtClean="0"/>
              <a:pPr/>
              <a:t>‹#›</a:t>
            </a:fld>
            <a:endParaRPr lang="en-GB" dirty="0"/>
          </a:p>
        </p:txBody>
      </p:sp>
      <p:pic>
        <p:nvPicPr>
          <p:cNvPr id="7" name="Picture 6" descr="SHU_MASTER_LOGO_215_229_72dpi.jpg"/>
          <p:cNvPicPr>
            <a:picLocks noChangeAspect="1"/>
          </p:cNvPicPr>
          <p:nvPr userDrawn="1"/>
        </p:nvPicPr>
        <p:blipFill>
          <a:blip r:embed="rId2" cstate="print"/>
          <a:stretch>
            <a:fillRect/>
          </a:stretch>
        </p:blipFill>
        <p:spPr>
          <a:xfrm>
            <a:off x="395536" y="332662"/>
            <a:ext cx="1584176" cy="864817"/>
          </a:xfrm>
          <a:prstGeom prst="rect">
            <a:avLst/>
          </a:prstGeom>
        </p:spPr>
      </p:pic>
    </p:spTree>
    <p:extLst>
      <p:ext uri="{BB962C8B-B14F-4D97-AF65-F5344CB8AC3E}">
        <p14:creationId xmlns:p14="http://schemas.microsoft.com/office/powerpoint/2010/main" val="10573241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9D99C9-49B6-480A-B10A-93AD81864B65}" type="datetimeFigureOut">
              <a:rPr lang="en-US" smtClean="0"/>
              <a:pPr/>
              <a:t>11/9/2022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19558203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9D99C9-49B6-480A-B10A-93AD81864B65}" type="datetimeFigureOut">
              <a:rPr lang="en-US" smtClean="0"/>
              <a:pPr/>
              <a:t>11/9/2022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1375850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636918"/>
            <a:ext cx="4038600" cy="348925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636918"/>
            <a:ext cx="4038600" cy="348925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E89D99C9-49B6-480A-B10A-93AD81864B65}" type="datetimeFigureOut">
              <a:rPr lang="en-US" smtClean="0"/>
              <a:pPr/>
              <a:t>11/9/2022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9245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299BB52F-B406-FC49-B68F-141C7997354A}" type="datetimeFigureOut">
              <a:rPr lang="en-US" altLang="en-US"/>
              <a:pPr/>
              <a:t>11/9/2022</a:t>
            </a:fld>
            <a:endParaRPr lang="en-US" altLang="en-US"/>
          </a:p>
        </p:txBody>
      </p:sp>
      <p:sp>
        <p:nvSpPr>
          <p:cNvPr id="3" name="Footer Placeholder 4"/>
          <p:cNvSpPr>
            <a:spLocks noGrp="1"/>
          </p:cNvSpPr>
          <p:nvPr>
            <p:ph type="ftr" sz="quarter" idx="11"/>
          </p:nvPr>
        </p:nvSpPr>
        <p:spPr>
          <a:ln/>
        </p:spPr>
        <p:txBody>
          <a:bodyPr/>
          <a:lstStyle>
            <a:lvl1pPr>
              <a:defRPr/>
            </a:lvl1pPr>
          </a:lstStyle>
          <a:p>
            <a:endParaRPr lang="en-US" altLang="en-US"/>
          </a:p>
        </p:txBody>
      </p:sp>
      <p:sp>
        <p:nvSpPr>
          <p:cNvPr id="4" name="Slide Number Placeholder 5"/>
          <p:cNvSpPr>
            <a:spLocks noGrp="1"/>
          </p:cNvSpPr>
          <p:nvPr>
            <p:ph type="sldNum" sz="quarter" idx="12"/>
          </p:nvPr>
        </p:nvSpPr>
        <p:spPr>
          <a:ln/>
        </p:spPr>
        <p:txBody>
          <a:bodyPr/>
          <a:lstStyle>
            <a:lvl1pPr>
              <a:defRPr/>
            </a:lvl1pPr>
          </a:lstStyle>
          <a:p>
            <a:fld id="{3ED9BA77-37C9-7440-9E03-3B343F2126FC}" type="slidenum">
              <a:rPr lang="en-US" altLang="en-US"/>
              <a:pPr/>
              <a:t>‹#›</a:t>
            </a:fld>
            <a:endParaRPr lang="en-US" altLang="en-US"/>
          </a:p>
        </p:txBody>
      </p:sp>
    </p:spTree>
    <p:extLst>
      <p:ext uri="{BB962C8B-B14F-4D97-AF65-F5344CB8AC3E}">
        <p14:creationId xmlns:p14="http://schemas.microsoft.com/office/powerpoint/2010/main" val="21167436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9D99C9-49B6-480A-B10A-93AD81864B65}" type="datetimeFigureOut">
              <a:rPr lang="en-US" smtClean="0"/>
              <a:pPr/>
              <a:t>11/9/2022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39115824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9D99C9-49B6-480A-B10A-93AD81864B65}" type="datetimeFigureOut">
              <a:rPr lang="en-US" smtClean="0"/>
              <a:pPr/>
              <a:t>11/9/2022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34994495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D99C9-49B6-480A-B10A-93AD81864B65}" type="datetimeFigureOut">
              <a:rPr lang="en-US" smtClean="0"/>
              <a:pPr/>
              <a:t>11/9/2022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1933916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6" y="1556792"/>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1556796"/>
            <a:ext cx="5111750" cy="456937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2852942"/>
            <a:ext cx="3008313" cy="327322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9D99C9-49B6-480A-B10A-93AD81864B65}" type="datetimeFigureOut">
              <a:rPr lang="en-US" smtClean="0"/>
              <a:pPr/>
              <a:t>11/9/2022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35869652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27784" y="4797152"/>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627784" y="620688"/>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endParaRPr lang="en-GB" dirty="0"/>
          </a:p>
        </p:txBody>
      </p:sp>
      <p:sp>
        <p:nvSpPr>
          <p:cNvPr id="4" name="Text Placeholder 3"/>
          <p:cNvSpPr>
            <a:spLocks noGrp="1"/>
          </p:cNvSpPr>
          <p:nvPr>
            <p:ph type="body" sz="half" idx="2"/>
          </p:nvPr>
        </p:nvSpPr>
        <p:spPr>
          <a:xfrm>
            <a:off x="2627784" y="5373216"/>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9D99C9-49B6-480A-B10A-93AD81864B65}" type="datetimeFigureOut">
              <a:rPr lang="en-US" smtClean="0"/>
              <a:pPr/>
              <a:t>11/9/2022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35825974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9D99C9-49B6-480A-B10A-93AD81864B65}" type="datetimeFigureOut">
              <a:rPr lang="en-US" smtClean="0"/>
              <a:pPr/>
              <a:t>11/9/2022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2207518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23728" y="274644"/>
            <a:ext cx="435327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9D99C9-49B6-480A-B10A-93AD81864B65}" type="datetimeFigureOut">
              <a:rPr lang="en-US" smtClean="0"/>
              <a:pPr/>
              <a:t>11/9/2022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8503019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10A5AB1E-C76D-476C-83CD-A3C1D62EEF50}"/>
              </a:ext>
            </a:extLst>
          </p:cNvPr>
          <p:cNvSpPr>
            <a:spLocks noGrp="1"/>
          </p:cNvSpPr>
          <p:nvPr>
            <p:ph type="sldNum" sz="quarter" idx="12"/>
          </p:nvPr>
        </p:nvSpPr>
        <p:spPr>
          <a:xfrm>
            <a:off x="6876256" y="6376249"/>
            <a:ext cx="2133600" cy="365125"/>
          </a:xfrm>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164365131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lang="en-GB"/>
              <a:t>Click to edit Master text styles</a:t>
            </a:r>
          </a:p>
        </p:txBody>
      </p:sp>
      <p:sp>
        <p:nvSpPr>
          <p:cNvPr id="5" name="Date Placeholder 3"/>
          <p:cNvSpPr>
            <a:spLocks noGrp="1"/>
          </p:cNvSpPr>
          <p:nvPr>
            <p:ph type="dt" sz="half" idx="10"/>
          </p:nvPr>
        </p:nvSpPr>
        <p:spPr>
          <a:ln/>
        </p:spPr>
        <p:txBody>
          <a:bodyPr/>
          <a:lstStyle>
            <a:lvl1pPr>
              <a:defRPr/>
            </a:lvl1pPr>
          </a:lstStyle>
          <a:p>
            <a:fld id="{D86B27A7-816D-1043-B158-64F276775076}" type="datetimeFigureOut">
              <a:rPr lang="en-US" altLang="en-US"/>
              <a:pPr/>
              <a:t>11/9/2022</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394D0F53-A039-A243-BD77-07C63CD2BF14}" type="slidenum">
              <a:rPr lang="en-US" altLang="en-US"/>
              <a:pPr/>
              <a:t>‹#›</a:t>
            </a:fld>
            <a:endParaRPr lang="en-US" altLang="en-US"/>
          </a:p>
        </p:txBody>
      </p:sp>
    </p:spTree>
    <p:extLst>
      <p:ext uri="{BB962C8B-B14F-4D97-AF65-F5344CB8AC3E}">
        <p14:creationId xmlns:p14="http://schemas.microsoft.com/office/powerpoint/2010/main" val="89637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80" indent="0">
              <a:buNone/>
              <a:defRPr sz="2800"/>
            </a:lvl2pPr>
            <a:lvl3pPr marL="913368" indent="0">
              <a:buNone/>
              <a:defRPr sz="2400"/>
            </a:lvl3pPr>
            <a:lvl4pPr marL="1370060" indent="0">
              <a:buNone/>
              <a:defRPr sz="2000"/>
            </a:lvl4pPr>
            <a:lvl5pPr marL="1826744" indent="0">
              <a:buNone/>
              <a:defRPr sz="2000"/>
            </a:lvl5pPr>
            <a:lvl6pPr marL="2283426" indent="0">
              <a:buNone/>
              <a:defRPr sz="2000"/>
            </a:lvl6pPr>
            <a:lvl7pPr marL="2740117" indent="0">
              <a:buNone/>
              <a:defRPr sz="2000"/>
            </a:lvl7pPr>
            <a:lvl8pPr marL="3196797" indent="0">
              <a:buNone/>
              <a:defRPr sz="2000"/>
            </a:lvl8pPr>
            <a:lvl9pPr marL="365348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lang="en-GB"/>
              <a:t>Click to edit Master text styles</a:t>
            </a:r>
          </a:p>
        </p:txBody>
      </p:sp>
      <p:sp>
        <p:nvSpPr>
          <p:cNvPr id="5" name="Date Placeholder 3"/>
          <p:cNvSpPr>
            <a:spLocks noGrp="1"/>
          </p:cNvSpPr>
          <p:nvPr>
            <p:ph type="dt" sz="half" idx="10"/>
          </p:nvPr>
        </p:nvSpPr>
        <p:spPr>
          <a:ln/>
        </p:spPr>
        <p:txBody>
          <a:bodyPr/>
          <a:lstStyle>
            <a:lvl1pPr>
              <a:defRPr/>
            </a:lvl1pPr>
          </a:lstStyle>
          <a:p>
            <a:fld id="{7A2E7E4F-297C-394D-A0C7-6020BB17B431}" type="datetimeFigureOut">
              <a:rPr lang="en-US" altLang="en-US"/>
              <a:pPr/>
              <a:t>11/9/2022</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D7153319-9D6F-1244-A88D-E85DAB38EB5E}" type="slidenum">
              <a:rPr lang="en-US" altLang="en-US"/>
              <a:pPr/>
              <a:t>‹#›</a:t>
            </a:fld>
            <a:endParaRPr lang="en-US" altLang="en-US"/>
          </a:p>
        </p:txBody>
      </p:sp>
    </p:spTree>
    <p:extLst>
      <p:ext uri="{BB962C8B-B14F-4D97-AF65-F5344CB8AC3E}">
        <p14:creationId xmlns:p14="http://schemas.microsoft.com/office/powerpoint/2010/main" val="84284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5.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7.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p>
            <a:pPr lvl="0"/>
            <a:r>
              <a:rPr lang="en-GB" altLang="en-US"/>
              <a:t>Click to edit Master title style</a:t>
            </a:r>
            <a:endParaRPr lang="en-US" altLang="en-US"/>
          </a:p>
        </p:txBody>
      </p:sp>
      <p:sp>
        <p:nvSpPr>
          <p:cNvPr id="3075" name="Text Placeholder 2"/>
          <p:cNvSpPr>
            <a:spLocks noGrp="1"/>
          </p:cNvSpPr>
          <p:nvPr>
            <p:ph type="body" idx="1"/>
          </p:nvPr>
        </p:nvSpPr>
        <p:spPr bwMode="auto">
          <a:xfrm>
            <a:off x="457200" y="160022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Directorate of Education and Employer Partnerships</a:t>
            </a:r>
          </a:p>
          <a:p>
            <a:pPr lvl="4"/>
            <a:endParaRPr lang="en-US" altLang="en-US"/>
          </a:p>
        </p:txBody>
      </p:sp>
      <p:sp>
        <p:nvSpPr>
          <p:cNvPr id="4" name="Date Placeholder 3"/>
          <p:cNvSpPr>
            <a:spLocks noGrp="1"/>
          </p:cNvSpPr>
          <p:nvPr>
            <p:ph type="dt" sz="half" idx="2"/>
          </p:nvPr>
        </p:nvSpPr>
        <p:spPr bwMode="auto">
          <a:xfrm>
            <a:off x="457200" y="635637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defRPr sz="1200">
                <a:solidFill>
                  <a:srgbClr val="898989"/>
                </a:solidFill>
              </a:defRPr>
            </a:lvl1pPr>
          </a:lstStyle>
          <a:p>
            <a:fld id="{6243E6FF-E178-B74E-8A4D-EA9411124566}" type="datetimeFigureOut">
              <a:rPr lang="en-US" altLang="en-US"/>
              <a:pPr/>
              <a:t>11/9/2022</a:t>
            </a:fld>
            <a:endParaRPr lang="en-US" altLang="en-US"/>
          </a:p>
        </p:txBody>
      </p:sp>
      <p:sp>
        <p:nvSpPr>
          <p:cNvPr id="5" name="Footer Placeholder 4"/>
          <p:cNvSpPr>
            <a:spLocks noGrp="1"/>
          </p:cNvSpPr>
          <p:nvPr>
            <p:ph type="ftr" sz="quarter" idx="3"/>
          </p:nvPr>
        </p:nvSpPr>
        <p:spPr bwMode="auto">
          <a:xfrm>
            <a:off x="3124201" y="6356374"/>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lgn="ctr">
              <a:defRPr sz="1200">
                <a:solidFill>
                  <a:srgbClr val="898989"/>
                </a:solidFill>
              </a:defRPr>
            </a:lvl1pPr>
          </a:lstStyle>
          <a:p>
            <a:endParaRPr lang="en-US" altLang="en-US"/>
          </a:p>
        </p:txBody>
      </p:sp>
      <p:sp>
        <p:nvSpPr>
          <p:cNvPr id="6" name="Slide Number Placeholder 5"/>
          <p:cNvSpPr>
            <a:spLocks noGrp="1"/>
          </p:cNvSpPr>
          <p:nvPr>
            <p:ph type="sldNum" sz="quarter" idx="4"/>
          </p:nvPr>
        </p:nvSpPr>
        <p:spPr bwMode="auto">
          <a:xfrm>
            <a:off x="6553200" y="635637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lgn="r">
              <a:defRPr sz="1200">
                <a:solidFill>
                  <a:srgbClr val="898989"/>
                </a:solidFill>
              </a:defRPr>
            </a:lvl1pPr>
          </a:lstStyle>
          <a:p>
            <a:fld id="{97518900-4751-F740-BB54-E4E74F18FD8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ctr" defTabSz="45668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80"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3368"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0060"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6744"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519" indent="-342519" algn="l" defTabSz="45668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114" indent="-285433" algn="l" defTabSz="45668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709" indent="-228339" algn="l" defTabSz="45668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397" indent="-228339" algn="l" defTabSz="45668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090" indent="-228339" algn="l" defTabSz="45668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773" indent="-228339" algn="l" defTabSz="456680" rtl="0" eaLnBrk="1" latinLnBrk="0" hangingPunct="1">
        <a:spcBef>
          <a:spcPct val="20000"/>
        </a:spcBef>
        <a:buFont typeface="Arial"/>
        <a:buChar char="•"/>
        <a:defRPr sz="2000" kern="1200">
          <a:solidFill>
            <a:schemeClr val="tx1"/>
          </a:solidFill>
          <a:latin typeface="+mn-lt"/>
          <a:ea typeface="+mn-ea"/>
          <a:cs typeface="+mn-cs"/>
        </a:defRPr>
      </a:lvl6pPr>
      <a:lvl7pPr marL="2968456" indent="-228339" algn="l" defTabSz="456680" rtl="0" eaLnBrk="1" latinLnBrk="0" hangingPunct="1">
        <a:spcBef>
          <a:spcPct val="20000"/>
        </a:spcBef>
        <a:buFont typeface="Arial"/>
        <a:buChar char="•"/>
        <a:defRPr sz="2000" kern="1200">
          <a:solidFill>
            <a:schemeClr val="tx1"/>
          </a:solidFill>
          <a:latin typeface="+mn-lt"/>
          <a:ea typeface="+mn-ea"/>
          <a:cs typeface="+mn-cs"/>
        </a:defRPr>
      </a:lvl7pPr>
      <a:lvl8pPr marL="3425145" indent="-228339" algn="l" defTabSz="456680" rtl="0" eaLnBrk="1" latinLnBrk="0" hangingPunct="1">
        <a:spcBef>
          <a:spcPct val="20000"/>
        </a:spcBef>
        <a:buFont typeface="Arial"/>
        <a:buChar char="•"/>
        <a:defRPr sz="2000" kern="1200">
          <a:solidFill>
            <a:schemeClr val="tx1"/>
          </a:solidFill>
          <a:latin typeface="+mn-lt"/>
          <a:ea typeface="+mn-ea"/>
          <a:cs typeface="+mn-cs"/>
        </a:defRPr>
      </a:lvl8pPr>
      <a:lvl9pPr marL="3881824" indent="-228339" algn="l" defTabSz="45668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80" rtl="0" eaLnBrk="1" latinLnBrk="0" hangingPunct="1">
        <a:defRPr sz="1800" kern="1200">
          <a:solidFill>
            <a:schemeClr val="tx1"/>
          </a:solidFill>
          <a:latin typeface="+mn-lt"/>
          <a:ea typeface="+mn-ea"/>
          <a:cs typeface="+mn-cs"/>
        </a:defRPr>
      </a:lvl1pPr>
      <a:lvl2pPr marL="456680" algn="l" defTabSz="456680" rtl="0" eaLnBrk="1" latinLnBrk="0" hangingPunct="1">
        <a:defRPr sz="1800" kern="1200">
          <a:solidFill>
            <a:schemeClr val="tx1"/>
          </a:solidFill>
          <a:latin typeface="+mn-lt"/>
          <a:ea typeface="+mn-ea"/>
          <a:cs typeface="+mn-cs"/>
        </a:defRPr>
      </a:lvl2pPr>
      <a:lvl3pPr marL="913368" algn="l" defTabSz="456680" rtl="0" eaLnBrk="1" latinLnBrk="0" hangingPunct="1">
        <a:defRPr sz="1800" kern="1200">
          <a:solidFill>
            <a:schemeClr val="tx1"/>
          </a:solidFill>
          <a:latin typeface="+mn-lt"/>
          <a:ea typeface="+mn-ea"/>
          <a:cs typeface="+mn-cs"/>
        </a:defRPr>
      </a:lvl3pPr>
      <a:lvl4pPr marL="1370060" algn="l" defTabSz="456680" rtl="0" eaLnBrk="1" latinLnBrk="0" hangingPunct="1">
        <a:defRPr sz="1800" kern="1200">
          <a:solidFill>
            <a:schemeClr val="tx1"/>
          </a:solidFill>
          <a:latin typeface="+mn-lt"/>
          <a:ea typeface="+mn-ea"/>
          <a:cs typeface="+mn-cs"/>
        </a:defRPr>
      </a:lvl4pPr>
      <a:lvl5pPr marL="1826744" algn="l" defTabSz="456680" rtl="0" eaLnBrk="1" latinLnBrk="0" hangingPunct="1">
        <a:defRPr sz="1800" kern="1200">
          <a:solidFill>
            <a:schemeClr val="tx1"/>
          </a:solidFill>
          <a:latin typeface="+mn-lt"/>
          <a:ea typeface="+mn-ea"/>
          <a:cs typeface="+mn-cs"/>
        </a:defRPr>
      </a:lvl5pPr>
      <a:lvl6pPr marL="2283426" algn="l" defTabSz="456680" rtl="0" eaLnBrk="1" latinLnBrk="0" hangingPunct="1">
        <a:defRPr sz="1800" kern="1200">
          <a:solidFill>
            <a:schemeClr val="tx1"/>
          </a:solidFill>
          <a:latin typeface="+mn-lt"/>
          <a:ea typeface="+mn-ea"/>
          <a:cs typeface="+mn-cs"/>
        </a:defRPr>
      </a:lvl6pPr>
      <a:lvl7pPr marL="2740117" algn="l" defTabSz="456680" rtl="0" eaLnBrk="1" latinLnBrk="0" hangingPunct="1">
        <a:defRPr sz="1800" kern="1200">
          <a:solidFill>
            <a:schemeClr val="tx1"/>
          </a:solidFill>
          <a:latin typeface="+mn-lt"/>
          <a:ea typeface="+mn-ea"/>
          <a:cs typeface="+mn-cs"/>
        </a:defRPr>
      </a:lvl7pPr>
      <a:lvl8pPr marL="3196797" algn="l" defTabSz="456680" rtl="0" eaLnBrk="1" latinLnBrk="0" hangingPunct="1">
        <a:defRPr sz="1800" kern="1200">
          <a:solidFill>
            <a:schemeClr val="tx1"/>
          </a:solidFill>
          <a:latin typeface="+mn-lt"/>
          <a:ea typeface="+mn-ea"/>
          <a:cs typeface="+mn-cs"/>
        </a:defRPr>
      </a:lvl8pPr>
      <a:lvl9pPr marL="3653486" algn="l" defTabSz="4566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877175"/>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412875"/>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2781300"/>
            <a:ext cx="82296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1" descr="shuLogo.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8313" y="115888"/>
            <a:ext cx="187166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909129"/>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hf sldNum="0" hdr="0"/>
  <p:txStyles>
    <p:title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370976"/>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43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869827"/>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p>
            <a:pPr lvl="0"/>
            <a:r>
              <a:rPr lang="en-GB" altLang="en-US"/>
              <a:t>Click to edit Master title style</a:t>
            </a:r>
            <a:endParaRPr lang="en-US" altLang="en-US"/>
          </a:p>
        </p:txBody>
      </p:sp>
      <p:sp>
        <p:nvSpPr>
          <p:cNvPr id="3075" name="Text Placeholder 2"/>
          <p:cNvSpPr>
            <a:spLocks noGrp="1"/>
          </p:cNvSpPr>
          <p:nvPr>
            <p:ph type="body" idx="1"/>
          </p:nvPr>
        </p:nvSpPr>
        <p:spPr bwMode="auto">
          <a:xfrm>
            <a:off x="457200" y="16002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Directorate of Education and Employer Partnerships</a:t>
            </a:r>
          </a:p>
          <a:p>
            <a:pPr lvl="4"/>
            <a:endParaRPr lang="en-US" altLang="en-US"/>
          </a:p>
        </p:txBody>
      </p:sp>
      <p:sp>
        <p:nvSpPr>
          <p:cNvPr id="4" name="Date Placeholder 3"/>
          <p:cNvSpPr>
            <a:spLocks noGrp="1"/>
          </p:cNvSpPr>
          <p:nvPr>
            <p:ph type="dt" sz="half" idx="2"/>
          </p:nvPr>
        </p:nvSpPr>
        <p:spPr bwMode="auto">
          <a:xfrm>
            <a:off x="457200" y="635637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defRPr sz="900">
                <a:solidFill>
                  <a:srgbClr val="898989"/>
                </a:solidFill>
              </a:defRPr>
            </a:lvl1pPr>
          </a:lstStyle>
          <a:p>
            <a:fld id="{6243E6FF-E178-B74E-8A4D-EA9411124566}" type="datetimeFigureOut">
              <a:rPr lang="en-US" altLang="en-US"/>
              <a:pPr/>
              <a:t>11/9/2022</a:t>
            </a:fld>
            <a:endParaRPr lang="en-US" altLang="en-US"/>
          </a:p>
        </p:txBody>
      </p:sp>
      <p:sp>
        <p:nvSpPr>
          <p:cNvPr id="5" name="Footer Placeholder 4"/>
          <p:cNvSpPr>
            <a:spLocks noGrp="1"/>
          </p:cNvSpPr>
          <p:nvPr>
            <p:ph type="ftr" sz="quarter" idx="3"/>
          </p:nvPr>
        </p:nvSpPr>
        <p:spPr bwMode="auto">
          <a:xfrm>
            <a:off x="3124201" y="6356379"/>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lgn="ctr">
              <a:defRPr sz="900">
                <a:solidFill>
                  <a:srgbClr val="898989"/>
                </a:solidFill>
              </a:defRPr>
            </a:lvl1pPr>
          </a:lstStyle>
          <a:p>
            <a:endParaRPr lang="en-US" altLang="en-US"/>
          </a:p>
        </p:txBody>
      </p:sp>
      <p:sp>
        <p:nvSpPr>
          <p:cNvPr id="6" name="Slide Number Placeholder 5"/>
          <p:cNvSpPr>
            <a:spLocks noGrp="1"/>
          </p:cNvSpPr>
          <p:nvPr>
            <p:ph type="sldNum" sz="quarter" idx="4"/>
          </p:nvPr>
        </p:nvSpPr>
        <p:spPr bwMode="auto">
          <a:xfrm>
            <a:off x="6553200" y="635637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lgn="r">
              <a:defRPr sz="900">
                <a:solidFill>
                  <a:srgbClr val="898989"/>
                </a:solidFill>
              </a:defRPr>
            </a:lvl1pPr>
          </a:lstStyle>
          <a:p>
            <a:fld id="{97518900-4751-F740-BB54-E4E74F18FD85}" type="slidenum">
              <a:rPr lang="en-US" altLang="en-US"/>
              <a:pPr/>
              <a:t>‹#›</a:t>
            </a:fld>
            <a:endParaRPr lang="en-US" altLang="en-US"/>
          </a:p>
        </p:txBody>
      </p:sp>
    </p:spTree>
    <p:extLst>
      <p:ext uri="{BB962C8B-B14F-4D97-AF65-F5344CB8AC3E}">
        <p14:creationId xmlns:p14="http://schemas.microsoft.com/office/powerpoint/2010/main" val="1156358858"/>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342510"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defTabSz="342510"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2pPr>
      <a:lvl3pPr algn="ctr" defTabSz="342510"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3pPr>
      <a:lvl4pPr algn="ctr" defTabSz="342510"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4pPr>
      <a:lvl5pPr algn="ctr" defTabSz="342510"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5pPr>
      <a:lvl6pPr marL="342510" algn="ctr" defTabSz="34251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026" algn="ctr" defTabSz="34251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7545" algn="ctr" defTabSz="34251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0058" algn="ctr" defTabSz="342510" rtl="0" fontAlgn="base">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6889" indent="-256889" algn="l" defTabSz="34251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6586" indent="-214075" algn="l" defTabSz="342510" rtl="0" eaLnBrk="0" fontAlgn="base" hangingPunct="0">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6282" indent="-171254" algn="l" defTabSz="342510"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198798" indent="-171254" algn="l" defTabSz="342510"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1318" indent="-171254" algn="l" defTabSz="342510"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3830" indent="-171254" algn="l" defTabSz="342510" rtl="0" eaLnBrk="1" latinLnBrk="0" hangingPunct="1">
        <a:spcBef>
          <a:spcPct val="20000"/>
        </a:spcBef>
        <a:buFont typeface="Arial"/>
        <a:buChar char="•"/>
        <a:defRPr sz="1500" kern="1200">
          <a:solidFill>
            <a:schemeClr val="tx1"/>
          </a:solidFill>
          <a:latin typeface="+mn-lt"/>
          <a:ea typeface="+mn-ea"/>
          <a:cs typeface="+mn-cs"/>
        </a:defRPr>
      </a:lvl6pPr>
      <a:lvl7pPr marL="2226342" indent="-171254" algn="l" defTabSz="342510" rtl="0" eaLnBrk="1" latinLnBrk="0" hangingPunct="1">
        <a:spcBef>
          <a:spcPct val="20000"/>
        </a:spcBef>
        <a:buFont typeface="Arial"/>
        <a:buChar char="•"/>
        <a:defRPr sz="1500" kern="1200">
          <a:solidFill>
            <a:schemeClr val="tx1"/>
          </a:solidFill>
          <a:latin typeface="+mn-lt"/>
          <a:ea typeface="+mn-ea"/>
          <a:cs typeface="+mn-cs"/>
        </a:defRPr>
      </a:lvl7pPr>
      <a:lvl8pPr marL="2568859" indent="-171254" algn="l" defTabSz="342510" rtl="0" eaLnBrk="1" latinLnBrk="0" hangingPunct="1">
        <a:spcBef>
          <a:spcPct val="20000"/>
        </a:spcBef>
        <a:buFont typeface="Arial"/>
        <a:buChar char="•"/>
        <a:defRPr sz="1500" kern="1200">
          <a:solidFill>
            <a:schemeClr val="tx1"/>
          </a:solidFill>
          <a:latin typeface="+mn-lt"/>
          <a:ea typeface="+mn-ea"/>
          <a:cs typeface="+mn-cs"/>
        </a:defRPr>
      </a:lvl8pPr>
      <a:lvl9pPr marL="2911368" indent="-171254" algn="l" defTabSz="34251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510" rtl="0" eaLnBrk="1" latinLnBrk="0" hangingPunct="1">
        <a:defRPr sz="1350" kern="1200">
          <a:solidFill>
            <a:schemeClr val="tx1"/>
          </a:solidFill>
          <a:latin typeface="+mn-lt"/>
          <a:ea typeface="+mn-ea"/>
          <a:cs typeface="+mn-cs"/>
        </a:defRPr>
      </a:lvl1pPr>
      <a:lvl2pPr marL="342510" algn="l" defTabSz="342510" rtl="0" eaLnBrk="1" latinLnBrk="0" hangingPunct="1">
        <a:defRPr sz="1350" kern="1200">
          <a:solidFill>
            <a:schemeClr val="tx1"/>
          </a:solidFill>
          <a:latin typeface="+mn-lt"/>
          <a:ea typeface="+mn-ea"/>
          <a:cs typeface="+mn-cs"/>
        </a:defRPr>
      </a:lvl2pPr>
      <a:lvl3pPr marL="685026" algn="l" defTabSz="342510" rtl="0" eaLnBrk="1" latinLnBrk="0" hangingPunct="1">
        <a:defRPr sz="1350" kern="1200">
          <a:solidFill>
            <a:schemeClr val="tx1"/>
          </a:solidFill>
          <a:latin typeface="+mn-lt"/>
          <a:ea typeface="+mn-ea"/>
          <a:cs typeface="+mn-cs"/>
        </a:defRPr>
      </a:lvl3pPr>
      <a:lvl4pPr marL="1027545" algn="l" defTabSz="342510" rtl="0" eaLnBrk="1" latinLnBrk="0" hangingPunct="1">
        <a:defRPr sz="1350" kern="1200">
          <a:solidFill>
            <a:schemeClr val="tx1"/>
          </a:solidFill>
          <a:latin typeface="+mn-lt"/>
          <a:ea typeface="+mn-ea"/>
          <a:cs typeface="+mn-cs"/>
        </a:defRPr>
      </a:lvl4pPr>
      <a:lvl5pPr marL="1370058" algn="l" defTabSz="342510" rtl="0" eaLnBrk="1" latinLnBrk="0" hangingPunct="1">
        <a:defRPr sz="1350" kern="1200">
          <a:solidFill>
            <a:schemeClr val="tx1"/>
          </a:solidFill>
          <a:latin typeface="+mn-lt"/>
          <a:ea typeface="+mn-ea"/>
          <a:cs typeface="+mn-cs"/>
        </a:defRPr>
      </a:lvl5pPr>
      <a:lvl6pPr marL="1712570" algn="l" defTabSz="342510" rtl="0" eaLnBrk="1" latinLnBrk="0" hangingPunct="1">
        <a:defRPr sz="1350" kern="1200">
          <a:solidFill>
            <a:schemeClr val="tx1"/>
          </a:solidFill>
          <a:latin typeface="+mn-lt"/>
          <a:ea typeface="+mn-ea"/>
          <a:cs typeface="+mn-cs"/>
        </a:defRPr>
      </a:lvl6pPr>
      <a:lvl7pPr marL="2055088" algn="l" defTabSz="342510" rtl="0" eaLnBrk="1" latinLnBrk="0" hangingPunct="1">
        <a:defRPr sz="1350" kern="1200">
          <a:solidFill>
            <a:schemeClr val="tx1"/>
          </a:solidFill>
          <a:latin typeface="+mn-lt"/>
          <a:ea typeface="+mn-ea"/>
          <a:cs typeface="+mn-cs"/>
        </a:defRPr>
      </a:lvl7pPr>
      <a:lvl8pPr marL="2397598" algn="l" defTabSz="342510" rtl="0" eaLnBrk="1" latinLnBrk="0" hangingPunct="1">
        <a:defRPr sz="1350" kern="1200">
          <a:solidFill>
            <a:schemeClr val="tx1"/>
          </a:solidFill>
          <a:latin typeface="+mn-lt"/>
          <a:ea typeface="+mn-ea"/>
          <a:cs typeface="+mn-cs"/>
        </a:defRPr>
      </a:lvl8pPr>
      <a:lvl9pPr marL="2740115" algn="l" defTabSz="34251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412776"/>
            <a:ext cx="8208912"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2780934"/>
            <a:ext cx="8229600" cy="33452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9D99C9-49B6-480A-B10A-93AD81864B65}" type="datetimeFigureOut">
              <a:rPr lang="en-US" smtClean="0"/>
              <a:pPr/>
              <a:t>11/9/2022</a:t>
            </a:fld>
            <a:endParaRPr lang="en-GB"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DEB930-CA97-4B50-B0C7-FE0242FEF80C}" type="slidenum">
              <a:rPr lang="en-GB" smtClean="0"/>
              <a:pPr/>
              <a:t>‹#›</a:t>
            </a:fld>
            <a:endParaRPr lang="en-GB" dirty="0"/>
          </a:p>
        </p:txBody>
      </p:sp>
      <p:pic>
        <p:nvPicPr>
          <p:cNvPr id="7" name="Picture 6" descr="SHU_MASTER_LOGO_215_229_72dpi.jpg"/>
          <p:cNvPicPr>
            <a:picLocks noChangeAspect="1"/>
          </p:cNvPicPr>
          <p:nvPr/>
        </p:nvPicPr>
        <p:blipFill>
          <a:blip r:embed="rId14" cstate="print"/>
          <a:stretch>
            <a:fillRect/>
          </a:stretch>
        </p:blipFill>
        <p:spPr>
          <a:xfrm>
            <a:off x="395536" y="332662"/>
            <a:ext cx="1584176" cy="864817"/>
          </a:xfrm>
          <a:prstGeom prst="rect">
            <a:avLst/>
          </a:prstGeom>
        </p:spPr>
      </p:pic>
    </p:spTree>
    <p:extLst>
      <p:ext uri="{BB962C8B-B14F-4D97-AF65-F5344CB8AC3E}">
        <p14:creationId xmlns:p14="http://schemas.microsoft.com/office/powerpoint/2010/main" val="2612209179"/>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4.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7.xml"/><Relationship Id="rId5" Type="http://schemas.openxmlformats.org/officeDocument/2006/relationships/image" Target="../media/image1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685800" y="1626518"/>
            <a:ext cx="7772400" cy="2259682"/>
          </a:xfrm>
        </p:spPr>
        <p:txBody>
          <a:bodyPr/>
          <a:lstStyle/>
          <a:p>
            <a:r>
              <a:rPr lang="en-GB" altLang="en-US" sz="3200" b="1" dirty="0"/>
              <a:t>ESFA Funding Rules Changes 22/23</a:t>
            </a:r>
            <a:br>
              <a:rPr lang="en-GB" altLang="en-US" sz="3200" b="1" dirty="0"/>
            </a:br>
            <a:r>
              <a:rPr lang="en-GB" altLang="en-US" sz="3200" b="1" dirty="0"/>
              <a:t>– Impact on Delivery</a:t>
            </a:r>
            <a:br>
              <a:rPr lang="en-GB" altLang="en-US" sz="3200" b="1" dirty="0"/>
            </a:br>
            <a:br>
              <a:rPr lang="en-GB" altLang="en-US" sz="3200" b="1" dirty="0"/>
            </a:br>
            <a:endParaRPr lang="en-GB" altLang="en-US" sz="3200" b="1" dirty="0"/>
          </a:p>
        </p:txBody>
      </p:sp>
      <p:sp>
        <p:nvSpPr>
          <p:cNvPr id="3" name="Subtitle 2"/>
          <p:cNvSpPr>
            <a:spLocks noGrp="1"/>
          </p:cNvSpPr>
          <p:nvPr>
            <p:ph type="subTitle" idx="1"/>
          </p:nvPr>
        </p:nvSpPr>
        <p:spPr>
          <a:xfrm>
            <a:off x="539552" y="3886200"/>
            <a:ext cx="8604448" cy="1752600"/>
          </a:xfrm>
        </p:spPr>
        <p:txBody>
          <a:bodyPr/>
          <a:lstStyle/>
          <a:p>
            <a:pPr algn="l"/>
            <a:r>
              <a:rPr lang="en-US" sz="2400" dirty="0">
                <a:solidFill>
                  <a:schemeClr val="tx1"/>
                </a:solidFill>
              </a:rPr>
              <a:t>Sam Moorwood, Head of Work Based Learning</a:t>
            </a:r>
          </a:p>
          <a:p>
            <a:pPr algn="l"/>
            <a:r>
              <a:rPr lang="en-US" sz="2400" dirty="0">
                <a:solidFill>
                  <a:schemeClr val="bg1">
                    <a:lumMod val="50000"/>
                  </a:schemeClr>
                </a:solidFill>
              </a:rPr>
              <a:t>Apprenticeship Safeguarding Officer</a:t>
            </a:r>
          </a:p>
          <a:p>
            <a:pPr algn="l"/>
            <a:r>
              <a:rPr lang="en-US" sz="2400" dirty="0">
                <a:solidFill>
                  <a:schemeClr val="bg1">
                    <a:lumMod val="50000"/>
                  </a:schemeClr>
                </a:solidFill>
              </a:rPr>
              <a:t>s.moorwood@shu.ac.uk</a:t>
            </a:r>
          </a:p>
          <a:p>
            <a:pPr algn="l"/>
            <a:r>
              <a:rPr lang="en-US" sz="2400" dirty="0">
                <a:solidFill>
                  <a:schemeClr val="bg1">
                    <a:lumMod val="50000"/>
                  </a:schemeClr>
                </a:solidFill>
              </a:rPr>
              <a:t>07787 006 340</a:t>
            </a:r>
            <a:endParaRPr lang="en-US" sz="2800" dirty="0"/>
          </a:p>
        </p:txBody>
      </p:sp>
      <p:pic>
        <p:nvPicPr>
          <p:cNvPr id="2050" name="Picture 2">
            <a:extLst>
              <a:ext uri="{FF2B5EF4-FFF2-40B4-BE49-F238E27FC236}">
                <a16:creationId xmlns:a16="http://schemas.microsoft.com/office/drawing/2014/main" id="{236D0C88-B777-CF1E-6151-A561A52C4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282" y="139352"/>
            <a:ext cx="909836" cy="91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97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E823-8779-08EE-F2B2-CE299D9FCA26}"/>
              </a:ext>
            </a:extLst>
          </p:cNvPr>
          <p:cNvSpPr>
            <a:spLocks noGrp="1"/>
          </p:cNvSpPr>
          <p:nvPr>
            <p:ph type="title"/>
          </p:nvPr>
        </p:nvSpPr>
        <p:spPr>
          <a:xfrm>
            <a:off x="971600" y="980728"/>
            <a:ext cx="8208912" cy="1143000"/>
          </a:xfrm>
        </p:spPr>
        <p:txBody>
          <a:bodyPr/>
          <a:lstStyle/>
          <a:p>
            <a:r>
              <a:rPr lang="en-GB" dirty="0"/>
              <a:t>Discussion</a:t>
            </a:r>
            <a:br>
              <a:rPr lang="en-GB" dirty="0"/>
            </a:br>
            <a:r>
              <a:rPr lang="en-GB" dirty="0"/>
              <a:t>How did you bake yours...</a:t>
            </a:r>
          </a:p>
        </p:txBody>
      </p:sp>
      <p:pic>
        <p:nvPicPr>
          <p:cNvPr id="3074" name="Picture 2" descr="10 of the most showstopping cakes from The Great British Bake Off's history  - Mirror Online">
            <a:extLst>
              <a:ext uri="{FF2B5EF4-FFF2-40B4-BE49-F238E27FC236}">
                <a16:creationId xmlns:a16="http://schemas.microsoft.com/office/drawing/2014/main" id="{F85A9E87-0961-3E85-F2A8-BF6C592F4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348880"/>
            <a:ext cx="5857875"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191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8009-A205-BFBD-9C7B-B91584C99482}"/>
              </a:ext>
            </a:extLst>
          </p:cNvPr>
          <p:cNvSpPr>
            <a:spLocks noGrp="1"/>
          </p:cNvSpPr>
          <p:nvPr>
            <p:ph type="title"/>
          </p:nvPr>
        </p:nvSpPr>
        <p:spPr>
          <a:xfrm>
            <a:off x="163286" y="1510847"/>
            <a:ext cx="4125685" cy="1143000"/>
          </a:xfrm>
        </p:spPr>
        <p:txBody>
          <a:bodyPr>
            <a:normAutofit fontScale="90000"/>
          </a:bodyPr>
          <a:lstStyle/>
          <a:p>
            <a:r>
              <a:rPr lang="en-GB" sz="2400" dirty="0"/>
              <a:t>Mapping doc from validation gets appended to the “Commitment Statement”</a:t>
            </a:r>
          </a:p>
        </p:txBody>
      </p:sp>
      <p:pic>
        <p:nvPicPr>
          <p:cNvPr id="7" name="Picture 6">
            <a:extLst>
              <a:ext uri="{FF2B5EF4-FFF2-40B4-BE49-F238E27FC236}">
                <a16:creationId xmlns:a16="http://schemas.microsoft.com/office/drawing/2014/main" id="{C5D8CB1A-98E4-C9FB-6FCB-692D56272C4F}"/>
              </a:ext>
            </a:extLst>
          </p:cNvPr>
          <p:cNvPicPr>
            <a:picLocks noChangeAspect="1"/>
          </p:cNvPicPr>
          <p:nvPr/>
        </p:nvPicPr>
        <p:blipFill rotWithShape="1">
          <a:blip r:embed="rId2"/>
          <a:srcRect t="2361" r="21257"/>
          <a:stretch/>
        </p:blipFill>
        <p:spPr>
          <a:xfrm>
            <a:off x="4690201" y="1080177"/>
            <a:ext cx="3996146" cy="5527995"/>
          </a:xfrm>
          <a:prstGeom prst="rect">
            <a:avLst/>
          </a:prstGeom>
        </p:spPr>
      </p:pic>
      <p:sp>
        <p:nvSpPr>
          <p:cNvPr id="6" name="Content Placeholder 5">
            <a:extLst>
              <a:ext uri="{FF2B5EF4-FFF2-40B4-BE49-F238E27FC236}">
                <a16:creationId xmlns:a16="http://schemas.microsoft.com/office/drawing/2014/main" id="{CC831FDC-5FE8-AA03-C165-8EC050536DE3}"/>
              </a:ext>
            </a:extLst>
          </p:cNvPr>
          <p:cNvSpPr>
            <a:spLocks noGrp="1"/>
          </p:cNvSpPr>
          <p:nvPr>
            <p:ph idx="1"/>
          </p:nvPr>
        </p:nvSpPr>
        <p:spPr>
          <a:xfrm>
            <a:off x="6814458" y="1805817"/>
            <a:ext cx="1763486" cy="553060"/>
          </a:xfrm>
          <a:solidFill>
            <a:schemeClr val="bg1"/>
          </a:solidFill>
        </p:spPr>
        <p:txBody>
          <a:bodyPr/>
          <a:lstStyle/>
          <a:p>
            <a:pPr marL="0" indent="0">
              <a:buNone/>
            </a:pPr>
            <a:r>
              <a:rPr lang="en-GB" dirty="0">
                <a:highlight>
                  <a:srgbClr val="FFFF00"/>
                </a:highlight>
              </a:rPr>
              <a:t>Modules</a:t>
            </a:r>
          </a:p>
        </p:txBody>
      </p:sp>
      <p:sp>
        <p:nvSpPr>
          <p:cNvPr id="9" name="Content Placeholder 5">
            <a:extLst>
              <a:ext uri="{FF2B5EF4-FFF2-40B4-BE49-F238E27FC236}">
                <a16:creationId xmlns:a16="http://schemas.microsoft.com/office/drawing/2014/main" id="{1A3BD6D1-B075-7497-FA3D-80C84779A08A}"/>
              </a:ext>
            </a:extLst>
          </p:cNvPr>
          <p:cNvSpPr txBox="1">
            <a:spLocks/>
          </p:cNvSpPr>
          <p:nvPr/>
        </p:nvSpPr>
        <p:spPr bwMode="auto">
          <a:xfrm rot="16200000">
            <a:off x="4561115" y="3884081"/>
            <a:ext cx="1763486" cy="5530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GB" dirty="0">
                <a:highlight>
                  <a:srgbClr val="FFFF00"/>
                </a:highlight>
              </a:rPr>
              <a:t>KSBs</a:t>
            </a:r>
          </a:p>
        </p:txBody>
      </p:sp>
    </p:spTree>
    <p:extLst>
      <p:ext uri="{BB962C8B-B14F-4D97-AF65-F5344CB8AC3E}">
        <p14:creationId xmlns:p14="http://schemas.microsoft.com/office/powerpoint/2010/main" val="408488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74E419-6CE4-6140-3CC7-ACDB02D62561}"/>
              </a:ext>
            </a:extLst>
          </p:cNvPr>
          <p:cNvSpPr txBox="1">
            <a:spLocks/>
          </p:cNvSpPr>
          <p:nvPr/>
        </p:nvSpPr>
        <p:spPr bwMode="auto">
          <a:xfrm>
            <a:off x="506944" y="1821090"/>
            <a:ext cx="521894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r>
              <a:rPr lang="en-GB" sz="2400" dirty="0"/>
              <a:t>BESE will release re-worked maps into a new template for a map to be appended to the “Training Plan”</a:t>
            </a:r>
          </a:p>
        </p:txBody>
      </p:sp>
      <p:sp>
        <p:nvSpPr>
          <p:cNvPr id="7" name="Content Placeholder 5">
            <a:extLst>
              <a:ext uri="{FF2B5EF4-FFF2-40B4-BE49-F238E27FC236}">
                <a16:creationId xmlns:a16="http://schemas.microsoft.com/office/drawing/2014/main" id="{93E64A2F-5AA6-7F0A-5966-BEEE7B59CCFF}"/>
              </a:ext>
            </a:extLst>
          </p:cNvPr>
          <p:cNvSpPr>
            <a:spLocks noGrp="1"/>
          </p:cNvSpPr>
          <p:nvPr>
            <p:ph idx="1"/>
          </p:nvPr>
        </p:nvSpPr>
        <p:spPr>
          <a:xfrm rot="16200000">
            <a:off x="1344385" y="5070623"/>
            <a:ext cx="1763486" cy="553060"/>
          </a:xfrm>
          <a:solidFill>
            <a:schemeClr val="bg1"/>
          </a:solidFill>
        </p:spPr>
        <p:txBody>
          <a:bodyPr/>
          <a:lstStyle/>
          <a:p>
            <a:pPr marL="0" indent="0">
              <a:buNone/>
            </a:pPr>
            <a:r>
              <a:rPr lang="en-GB" dirty="0">
                <a:highlight>
                  <a:srgbClr val="FFFF00"/>
                </a:highlight>
              </a:rPr>
              <a:t>Modules</a:t>
            </a:r>
          </a:p>
        </p:txBody>
      </p:sp>
      <p:pic>
        <p:nvPicPr>
          <p:cNvPr id="10" name="Picture 9">
            <a:extLst>
              <a:ext uri="{FF2B5EF4-FFF2-40B4-BE49-F238E27FC236}">
                <a16:creationId xmlns:a16="http://schemas.microsoft.com/office/drawing/2014/main" id="{54425929-CD65-1042-96D4-2843D0D22721}"/>
              </a:ext>
            </a:extLst>
          </p:cNvPr>
          <p:cNvPicPr>
            <a:picLocks noChangeAspect="1"/>
          </p:cNvPicPr>
          <p:nvPr/>
        </p:nvPicPr>
        <p:blipFill>
          <a:blip r:embed="rId2"/>
          <a:stretch>
            <a:fillRect/>
          </a:stretch>
        </p:blipFill>
        <p:spPr>
          <a:xfrm>
            <a:off x="2754086" y="3245575"/>
            <a:ext cx="5943600" cy="3436620"/>
          </a:xfrm>
          <a:prstGeom prst="rect">
            <a:avLst/>
          </a:prstGeom>
        </p:spPr>
      </p:pic>
      <p:sp>
        <p:nvSpPr>
          <p:cNvPr id="8" name="Content Placeholder 5">
            <a:extLst>
              <a:ext uri="{FF2B5EF4-FFF2-40B4-BE49-F238E27FC236}">
                <a16:creationId xmlns:a16="http://schemas.microsoft.com/office/drawing/2014/main" id="{D8FB068B-4D87-0A19-8B8C-0C826F6FA8C3}"/>
              </a:ext>
            </a:extLst>
          </p:cNvPr>
          <p:cNvSpPr txBox="1">
            <a:spLocks/>
          </p:cNvSpPr>
          <p:nvPr/>
        </p:nvSpPr>
        <p:spPr bwMode="auto">
          <a:xfrm>
            <a:off x="6683829" y="2875940"/>
            <a:ext cx="1763486" cy="5530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GB" dirty="0">
                <a:highlight>
                  <a:srgbClr val="FFFF00"/>
                </a:highlight>
              </a:rPr>
              <a:t>KSBs</a:t>
            </a:r>
          </a:p>
        </p:txBody>
      </p:sp>
    </p:spTree>
    <p:extLst>
      <p:ext uri="{BB962C8B-B14F-4D97-AF65-F5344CB8AC3E}">
        <p14:creationId xmlns:p14="http://schemas.microsoft.com/office/powerpoint/2010/main" val="1746022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74E419-6CE4-6140-3CC7-ACDB02D62561}"/>
              </a:ext>
            </a:extLst>
          </p:cNvPr>
          <p:cNvSpPr txBox="1">
            <a:spLocks/>
          </p:cNvSpPr>
          <p:nvPr/>
        </p:nvSpPr>
        <p:spPr bwMode="auto">
          <a:xfrm>
            <a:off x="3419872" y="163083"/>
            <a:ext cx="412568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r>
              <a:rPr lang="en-GB" sz="2400" dirty="0"/>
              <a:t>Academically led changes</a:t>
            </a:r>
          </a:p>
          <a:p>
            <a:r>
              <a:rPr lang="en-GB" sz="2400" dirty="0"/>
              <a:t>“Training Plan Delivery Grid”</a:t>
            </a:r>
          </a:p>
        </p:txBody>
      </p:sp>
      <p:pic>
        <p:nvPicPr>
          <p:cNvPr id="10" name="Picture 9">
            <a:extLst>
              <a:ext uri="{FF2B5EF4-FFF2-40B4-BE49-F238E27FC236}">
                <a16:creationId xmlns:a16="http://schemas.microsoft.com/office/drawing/2014/main" id="{54425929-CD65-1042-96D4-2843D0D22721}"/>
              </a:ext>
            </a:extLst>
          </p:cNvPr>
          <p:cNvPicPr>
            <a:picLocks noChangeAspect="1"/>
          </p:cNvPicPr>
          <p:nvPr/>
        </p:nvPicPr>
        <p:blipFill>
          <a:blip r:embed="rId2"/>
          <a:stretch>
            <a:fillRect/>
          </a:stretch>
        </p:blipFill>
        <p:spPr>
          <a:xfrm>
            <a:off x="370115" y="1532618"/>
            <a:ext cx="15408728" cy="8909406"/>
          </a:xfrm>
          <a:prstGeom prst="rect">
            <a:avLst/>
          </a:prstGeom>
        </p:spPr>
      </p:pic>
      <p:sp>
        <p:nvSpPr>
          <p:cNvPr id="3" name="Rectangle 2">
            <a:extLst>
              <a:ext uri="{FF2B5EF4-FFF2-40B4-BE49-F238E27FC236}">
                <a16:creationId xmlns:a16="http://schemas.microsoft.com/office/drawing/2014/main" id="{1565EDD9-99B0-6A29-F0AD-642C8A96E4D8}"/>
              </a:ext>
            </a:extLst>
          </p:cNvPr>
          <p:cNvSpPr/>
          <p:nvPr/>
        </p:nvSpPr>
        <p:spPr>
          <a:xfrm>
            <a:off x="1861457" y="4266800"/>
            <a:ext cx="500743" cy="5339111"/>
          </a:xfrm>
          <a:prstGeom prst="rect">
            <a:avLst/>
          </a:prstGeom>
          <a:noFill/>
          <a:ln w="920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DC08178-A979-1892-05E7-2B3E0D53ACC4}"/>
              </a:ext>
            </a:extLst>
          </p:cNvPr>
          <p:cNvSpPr/>
          <p:nvPr/>
        </p:nvSpPr>
        <p:spPr>
          <a:xfrm>
            <a:off x="4678999" y="4257374"/>
            <a:ext cx="1844464" cy="5339110"/>
          </a:xfrm>
          <a:prstGeom prst="rect">
            <a:avLst/>
          </a:prstGeom>
          <a:noFill/>
          <a:ln w="920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Left-Right 10">
            <a:extLst>
              <a:ext uri="{FF2B5EF4-FFF2-40B4-BE49-F238E27FC236}">
                <a16:creationId xmlns:a16="http://schemas.microsoft.com/office/drawing/2014/main" id="{3FE164E6-AF6F-32AD-D826-9709181670EF}"/>
              </a:ext>
            </a:extLst>
          </p:cNvPr>
          <p:cNvSpPr/>
          <p:nvPr/>
        </p:nvSpPr>
        <p:spPr>
          <a:xfrm>
            <a:off x="6692073" y="4343786"/>
            <a:ext cx="2159695" cy="535258"/>
          </a:xfrm>
          <a:prstGeom prst="leftRightArrow">
            <a:avLst/>
          </a:prstGeom>
          <a:solidFill>
            <a:schemeClr val="accent4">
              <a:lumMod val="60000"/>
              <a:lumOff val="40000"/>
              <a:alpha val="83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Thinking about the KSBs</a:t>
            </a:r>
          </a:p>
        </p:txBody>
      </p:sp>
      <p:sp>
        <p:nvSpPr>
          <p:cNvPr id="7" name="Rectangle 6">
            <a:extLst>
              <a:ext uri="{FF2B5EF4-FFF2-40B4-BE49-F238E27FC236}">
                <a16:creationId xmlns:a16="http://schemas.microsoft.com/office/drawing/2014/main" id="{9CE6AB20-9BFC-136E-6240-73B738E168ED}"/>
              </a:ext>
            </a:extLst>
          </p:cNvPr>
          <p:cNvSpPr/>
          <p:nvPr/>
        </p:nvSpPr>
        <p:spPr>
          <a:xfrm>
            <a:off x="3116793" y="4249519"/>
            <a:ext cx="1210110" cy="5412955"/>
          </a:xfrm>
          <a:prstGeom prst="rect">
            <a:avLst/>
          </a:prstGeom>
          <a:noFill/>
          <a:ln w="920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rrow: Pentagon 1">
            <a:extLst>
              <a:ext uri="{FF2B5EF4-FFF2-40B4-BE49-F238E27FC236}">
                <a16:creationId xmlns:a16="http://schemas.microsoft.com/office/drawing/2014/main" id="{AEE08ACF-CFEC-A745-F026-07DEC96A2C30}"/>
              </a:ext>
            </a:extLst>
          </p:cNvPr>
          <p:cNvSpPr/>
          <p:nvPr/>
        </p:nvSpPr>
        <p:spPr>
          <a:xfrm>
            <a:off x="1877054" y="4343785"/>
            <a:ext cx="730474" cy="535259"/>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a:t>Start &amp; End </a:t>
            </a:r>
          </a:p>
        </p:txBody>
      </p:sp>
      <p:sp>
        <p:nvSpPr>
          <p:cNvPr id="12" name="Arrow: Pentagon 11">
            <a:extLst>
              <a:ext uri="{FF2B5EF4-FFF2-40B4-BE49-F238E27FC236}">
                <a16:creationId xmlns:a16="http://schemas.microsoft.com/office/drawing/2014/main" id="{AFD31F70-3951-D765-F8B9-CA7FF65D0D72}"/>
              </a:ext>
            </a:extLst>
          </p:cNvPr>
          <p:cNvSpPr/>
          <p:nvPr/>
        </p:nvSpPr>
        <p:spPr>
          <a:xfrm>
            <a:off x="3145073" y="4343786"/>
            <a:ext cx="1210110" cy="535259"/>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t>Delivery breakdown</a:t>
            </a:r>
          </a:p>
        </p:txBody>
      </p:sp>
      <p:sp>
        <p:nvSpPr>
          <p:cNvPr id="13" name="Arrow: Pentagon 12">
            <a:extLst>
              <a:ext uri="{FF2B5EF4-FFF2-40B4-BE49-F238E27FC236}">
                <a16:creationId xmlns:a16="http://schemas.microsoft.com/office/drawing/2014/main" id="{F4673F02-FBA2-6D96-88ED-D41F1E938D51}"/>
              </a:ext>
            </a:extLst>
          </p:cNvPr>
          <p:cNvSpPr/>
          <p:nvPr/>
        </p:nvSpPr>
        <p:spPr>
          <a:xfrm>
            <a:off x="4707279" y="4379924"/>
            <a:ext cx="1816184" cy="535259"/>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t>Employer-led actions </a:t>
            </a:r>
          </a:p>
          <a:p>
            <a:pPr algn="ctr"/>
            <a:r>
              <a:rPr lang="en-GB" sz="1200" dirty="0"/>
              <a:t>(</a:t>
            </a:r>
            <a:r>
              <a:rPr lang="en-GB" sz="1200" i="1" dirty="0"/>
              <a:t>Before, During, After</a:t>
            </a:r>
            <a:r>
              <a:rPr lang="en-GB" sz="1200" dirty="0"/>
              <a:t>)</a:t>
            </a:r>
          </a:p>
        </p:txBody>
      </p:sp>
      <p:sp>
        <p:nvSpPr>
          <p:cNvPr id="5" name="Oval 4">
            <a:extLst>
              <a:ext uri="{FF2B5EF4-FFF2-40B4-BE49-F238E27FC236}">
                <a16:creationId xmlns:a16="http://schemas.microsoft.com/office/drawing/2014/main" id="{1E2B2B51-F034-3637-E3E1-ECED0D4B8AD1}"/>
              </a:ext>
            </a:extLst>
          </p:cNvPr>
          <p:cNvSpPr/>
          <p:nvPr/>
        </p:nvSpPr>
        <p:spPr>
          <a:xfrm>
            <a:off x="1634566" y="4203955"/>
            <a:ext cx="344646" cy="30911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a:t>1</a:t>
            </a:r>
          </a:p>
        </p:txBody>
      </p:sp>
      <p:sp>
        <p:nvSpPr>
          <p:cNvPr id="14" name="Oval 13">
            <a:extLst>
              <a:ext uri="{FF2B5EF4-FFF2-40B4-BE49-F238E27FC236}">
                <a16:creationId xmlns:a16="http://schemas.microsoft.com/office/drawing/2014/main" id="{5A535276-D745-7D9A-6FA7-683106878473}"/>
              </a:ext>
            </a:extLst>
          </p:cNvPr>
          <p:cNvSpPr/>
          <p:nvPr/>
        </p:nvSpPr>
        <p:spPr>
          <a:xfrm>
            <a:off x="2976463" y="4187071"/>
            <a:ext cx="344646" cy="30911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a:t>2</a:t>
            </a:r>
          </a:p>
        </p:txBody>
      </p:sp>
      <p:sp>
        <p:nvSpPr>
          <p:cNvPr id="15" name="Oval 14">
            <a:extLst>
              <a:ext uri="{FF2B5EF4-FFF2-40B4-BE49-F238E27FC236}">
                <a16:creationId xmlns:a16="http://schemas.microsoft.com/office/drawing/2014/main" id="{B140DA06-18C9-13C9-67A9-775E70973D34}"/>
              </a:ext>
            </a:extLst>
          </p:cNvPr>
          <p:cNvSpPr/>
          <p:nvPr/>
        </p:nvSpPr>
        <p:spPr>
          <a:xfrm>
            <a:off x="4553567" y="4225367"/>
            <a:ext cx="344646" cy="30911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a:t>3</a:t>
            </a:r>
          </a:p>
        </p:txBody>
      </p:sp>
      <p:sp>
        <p:nvSpPr>
          <p:cNvPr id="6" name="Rectangle 5">
            <a:extLst>
              <a:ext uri="{FF2B5EF4-FFF2-40B4-BE49-F238E27FC236}">
                <a16:creationId xmlns:a16="http://schemas.microsoft.com/office/drawing/2014/main" id="{80753D4E-2429-221D-D224-1454A95B4339}"/>
              </a:ext>
            </a:extLst>
          </p:cNvPr>
          <p:cNvSpPr/>
          <p:nvPr/>
        </p:nvSpPr>
        <p:spPr>
          <a:xfrm>
            <a:off x="4707279" y="1622132"/>
            <a:ext cx="2000298" cy="819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t>Check key information and insert course overview</a:t>
            </a:r>
          </a:p>
        </p:txBody>
      </p:sp>
    </p:spTree>
    <p:extLst>
      <p:ext uri="{BB962C8B-B14F-4D97-AF65-F5344CB8AC3E}">
        <p14:creationId xmlns:p14="http://schemas.microsoft.com/office/powerpoint/2010/main" val="1011737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AE0C2-368A-1518-6C25-634E4BE596A3}"/>
              </a:ext>
            </a:extLst>
          </p:cNvPr>
          <p:cNvSpPr>
            <a:spLocks noGrp="1"/>
          </p:cNvSpPr>
          <p:nvPr>
            <p:ph type="title"/>
          </p:nvPr>
        </p:nvSpPr>
        <p:spPr>
          <a:xfrm>
            <a:off x="2946400" y="476672"/>
            <a:ext cx="6802247" cy="1143000"/>
          </a:xfrm>
        </p:spPr>
        <p:txBody>
          <a:bodyPr>
            <a:normAutofit fontScale="90000"/>
          </a:bodyPr>
          <a:lstStyle/>
          <a:p>
            <a:pPr algn="l"/>
            <a:r>
              <a:rPr lang="en-GB" sz="2800" dirty="0"/>
              <a:t>Devising the Employer-Led Actions </a:t>
            </a:r>
            <a:br>
              <a:rPr lang="en-GB" sz="2800" dirty="0"/>
            </a:br>
            <a:r>
              <a:rPr lang="en-GB" sz="2800" dirty="0"/>
              <a:t>for each module (example)</a:t>
            </a:r>
            <a:br>
              <a:rPr lang="en-GB" sz="2800" dirty="0"/>
            </a:br>
            <a:br>
              <a:rPr lang="en-GB" sz="2800" dirty="0"/>
            </a:br>
            <a:br>
              <a:rPr lang="en-GB" sz="1100" dirty="0"/>
            </a:br>
            <a:r>
              <a:rPr lang="en-GB" sz="1100" dirty="0"/>
              <a:t>    </a:t>
            </a:r>
            <a:r>
              <a:rPr lang="en-GB" sz="2800" i="1" dirty="0"/>
              <a:t>Before          During          After</a:t>
            </a:r>
            <a:endParaRPr lang="en-GB" sz="3200" i="1" dirty="0"/>
          </a:p>
        </p:txBody>
      </p:sp>
      <p:sp>
        <p:nvSpPr>
          <p:cNvPr id="7" name="TextBox 6">
            <a:extLst>
              <a:ext uri="{FF2B5EF4-FFF2-40B4-BE49-F238E27FC236}">
                <a16:creationId xmlns:a16="http://schemas.microsoft.com/office/drawing/2014/main" id="{9A25EF63-F56F-D468-D244-9DBC5B83BD2A}"/>
              </a:ext>
            </a:extLst>
          </p:cNvPr>
          <p:cNvSpPr txBox="1"/>
          <p:nvPr/>
        </p:nvSpPr>
        <p:spPr>
          <a:xfrm>
            <a:off x="325362" y="2786153"/>
            <a:ext cx="4572000" cy="830997"/>
          </a:xfrm>
          <a:prstGeom prst="rect">
            <a:avLst/>
          </a:prstGeom>
          <a:noFill/>
        </p:spPr>
        <p:txBody>
          <a:bodyPr wrap="square">
            <a:spAutoFit/>
          </a:bodyPr>
          <a:lstStyle/>
          <a:p>
            <a:pPr algn="l" fontAlgn="t"/>
            <a:r>
              <a:rPr lang="en-GB" sz="1600" b="0" i="0" u="none" strike="noStrike" dirty="0">
                <a:solidFill>
                  <a:srgbClr val="000000"/>
                </a:solidFill>
                <a:effectLst/>
                <a:latin typeface="Calibri" panose="020F0502020204030204" pitchFamily="34" charset="0"/>
              </a:rPr>
              <a:t>Offer insight into decision making process within organisation, which feature economic factors.  Allow access and review of the business models used.</a:t>
            </a:r>
          </a:p>
        </p:txBody>
      </p:sp>
      <p:sp>
        <p:nvSpPr>
          <p:cNvPr id="9" name="TextBox 8">
            <a:extLst>
              <a:ext uri="{FF2B5EF4-FFF2-40B4-BE49-F238E27FC236}">
                <a16:creationId xmlns:a16="http://schemas.microsoft.com/office/drawing/2014/main" id="{716F792F-D093-D1E9-9C2B-88167B8FB192}"/>
              </a:ext>
            </a:extLst>
          </p:cNvPr>
          <p:cNvSpPr txBox="1"/>
          <p:nvPr/>
        </p:nvSpPr>
        <p:spPr>
          <a:xfrm>
            <a:off x="1770081" y="4099597"/>
            <a:ext cx="4577442" cy="830997"/>
          </a:xfrm>
          <a:prstGeom prst="rect">
            <a:avLst/>
          </a:prstGeom>
          <a:noFill/>
        </p:spPr>
        <p:txBody>
          <a:bodyPr wrap="square">
            <a:spAutoFit/>
          </a:bodyPr>
          <a:lstStyle/>
          <a:p>
            <a:pPr algn="l" fontAlgn="t"/>
            <a:r>
              <a:rPr lang="en-GB" sz="1600" b="0" i="0" u="none" strike="noStrike" dirty="0">
                <a:solidFill>
                  <a:srgbClr val="000000"/>
                </a:solidFill>
                <a:effectLst/>
                <a:latin typeface="Calibri" panose="020F0502020204030204" pitchFamily="34" charset="0"/>
              </a:rPr>
              <a:t>Provide opportunities for delivering business critical change, for example shadowing senior staff and actively supporting their work.</a:t>
            </a:r>
          </a:p>
        </p:txBody>
      </p:sp>
      <p:sp>
        <p:nvSpPr>
          <p:cNvPr id="11" name="TextBox 10">
            <a:extLst>
              <a:ext uri="{FF2B5EF4-FFF2-40B4-BE49-F238E27FC236}">
                <a16:creationId xmlns:a16="http://schemas.microsoft.com/office/drawing/2014/main" id="{C7DFA351-3E14-9C95-8EAB-C0B4E52E14DC}"/>
              </a:ext>
            </a:extLst>
          </p:cNvPr>
          <p:cNvSpPr txBox="1"/>
          <p:nvPr/>
        </p:nvSpPr>
        <p:spPr>
          <a:xfrm>
            <a:off x="3661833" y="5383191"/>
            <a:ext cx="5347003" cy="1077218"/>
          </a:xfrm>
          <a:prstGeom prst="rect">
            <a:avLst/>
          </a:prstGeom>
          <a:noFill/>
        </p:spPr>
        <p:txBody>
          <a:bodyPr wrap="square">
            <a:spAutoFit/>
          </a:bodyPr>
          <a:lstStyle/>
          <a:p>
            <a:pPr algn="l" fontAlgn="t"/>
            <a:r>
              <a:rPr lang="en-GB" sz="1600" b="0" i="0" u="none" strike="noStrike" dirty="0">
                <a:solidFill>
                  <a:srgbClr val="000000"/>
                </a:solidFill>
                <a:effectLst/>
                <a:latin typeface="Calibri" panose="020F0502020204030204" pitchFamily="34" charset="0"/>
              </a:rPr>
              <a:t>Help the Apprentice to use the next progress review to re-examine how they have been engaging in  potential mitigation strategies to manage projected legislative/regulatory  risks and opportunities to develop evidence for EPA. </a:t>
            </a:r>
          </a:p>
        </p:txBody>
      </p:sp>
      <p:sp>
        <p:nvSpPr>
          <p:cNvPr id="3" name="Arrow: Down 2">
            <a:extLst>
              <a:ext uri="{FF2B5EF4-FFF2-40B4-BE49-F238E27FC236}">
                <a16:creationId xmlns:a16="http://schemas.microsoft.com/office/drawing/2014/main" id="{3A6EBCD6-5D79-4F72-8BEC-8586E42E9788}"/>
              </a:ext>
            </a:extLst>
          </p:cNvPr>
          <p:cNvSpPr/>
          <p:nvPr/>
        </p:nvSpPr>
        <p:spPr>
          <a:xfrm>
            <a:off x="3431420" y="2143266"/>
            <a:ext cx="635000" cy="405290"/>
          </a:xfrm>
          <a:prstGeom prst="downArrow">
            <a:avLst/>
          </a:prstGeom>
          <a:ln>
            <a:solidFill>
              <a:schemeClr val="bg1">
                <a:lumMod val="9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8" name="Arrow: Down 7">
            <a:extLst>
              <a:ext uri="{FF2B5EF4-FFF2-40B4-BE49-F238E27FC236}">
                <a16:creationId xmlns:a16="http://schemas.microsoft.com/office/drawing/2014/main" id="{CEDB3CDA-7D99-5A51-0265-72DA1F04A402}"/>
              </a:ext>
            </a:extLst>
          </p:cNvPr>
          <p:cNvSpPr/>
          <p:nvPr/>
        </p:nvSpPr>
        <p:spPr>
          <a:xfrm>
            <a:off x="5077581" y="2135138"/>
            <a:ext cx="635000" cy="1515535"/>
          </a:xfrm>
          <a:prstGeom prst="downArrow">
            <a:avLst/>
          </a:prstGeom>
          <a:ln>
            <a:solidFill>
              <a:schemeClr val="bg1">
                <a:lumMod val="9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0" name="Arrow: Down 9">
            <a:extLst>
              <a:ext uri="{FF2B5EF4-FFF2-40B4-BE49-F238E27FC236}">
                <a16:creationId xmlns:a16="http://schemas.microsoft.com/office/drawing/2014/main" id="{0623DCEF-CCD9-D4A0-DEF1-41449B7D6D1B}"/>
              </a:ext>
            </a:extLst>
          </p:cNvPr>
          <p:cNvSpPr/>
          <p:nvPr/>
        </p:nvSpPr>
        <p:spPr>
          <a:xfrm>
            <a:off x="6934201" y="2143266"/>
            <a:ext cx="635000" cy="2557275"/>
          </a:xfrm>
          <a:prstGeom prst="downArrow">
            <a:avLst/>
          </a:prstGeom>
          <a:ln>
            <a:solidFill>
              <a:schemeClr val="bg1">
                <a:lumMod val="9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488785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AE0C2-368A-1518-6C25-634E4BE596A3}"/>
              </a:ext>
            </a:extLst>
          </p:cNvPr>
          <p:cNvSpPr>
            <a:spLocks noGrp="1"/>
          </p:cNvSpPr>
          <p:nvPr>
            <p:ph type="title"/>
          </p:nvPr>
        </p:nvSpPr>
        <p:spPr>
          <a:xfrm>
            <a:off x="1763715" y="189384"/>
            <a:ext cx="8207375" cy="1143000"/>
          </a:xfrm>
        </p:spPr>
        <p:txBody>
          <a:bodyPr>
            <a:normAutofit fontScale="90000"/>
          </a:bodyPr>
          <a:lstStyle/>
          <a:p>
            <a:r>
              <a:rPr lang="en-GB" sz="3600" dirty="0"/>
              <a:t>Employer-Led Actions</a:t>
            </a:r>
            <a:br>
              <a:rPr lang="en-GB" sz="3600" dirty="0"/>
            </a:br>
            <a:r>
              <a:rPr lang="en-GB" sz="3600" dirty="0"/>
              <a:t>Before, During, After</a:t>
            </a:r>
          </a:p>
        </p:txBody>
      </p:sp>
      <p:sp>
        <p:nvSpPr>
          <p:cNvPr id="8" name="TextBox 7">
            <a:extLst>
              <a:ext uri="{FF2B5EF4-FFF2-40B4-BE49-F238E27FC236}">
                <a16:creationId xmlns:a16="http://schemas.microsoft.com/office/drawing/2014/main" id="{7D4F4EC0-3175-4C2A-AF92-C7DFADCF28C9}"/>
              </a:ext>
            </a:extLst>
          </p:cNvPr>
          <p:cNvSpPr txBox="1"/>
          <p:nvPr/>
        </p:nvSpPr>
        <p:spPr>
          <a:xfrm>
            <a:off x="539552" y="2174983"/>
            <a:ext cx="8064896" cy="4493538"/>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sz="1600" dirty="0"/>
              <a:t>Employer led activities designed with reference to KSB mapping for each module</a:t>
            </a:r>
          </a:p>
          <a:p>
            <a:pPr marL="285750" indent="-285750">
              <a:spcAft>
                <a:spcPts val="1200"/>
              </a:spcAft>
              <a:buFont typeface="Arial" panose="020B0604020202020204" pitchFamily="34" charset="0"/>
              <a:buChar char="•"/>
            </a:pPr>
            <a:r>
              <a:rPr lang="en-GB" sz="1600" dirty="0"/>
              <a:t>Think of it as a wish list, think beyond the module end date – Exemplar provided.</a:t>
            </a:r>
          </a:p>
          <a:p>
            <a:pPr marL="285750" indent="-285750">
              <a:spcAft>
                <a:spcPts val="1200"/>
              </a:spcAft>
              <a:buFont typeface="Arial" panose="020B0604020202020204" pitchFamily="34" charset="0"/>
              <a:buChar char="•"/>
            </a:pPr>
            <a:r>
              <a:rPr lang="en-GB" sz="1600" dirty="0"/>
              <a:t>Some modules will require focussed tasks, but avoid high risk specificity: </a:t>
            </a:r>
          </a:p>
          <a:p>
            <a:pPr marL="984250">
              <a:spcAft>
                <a:spcPts val="1200"/>
              </a:spcAft>
            </a:pPr>
            <a:r>
              <a:rPr lang="en-GB" sz="1600" dirty="0">
                <a:solidFill>
                  <a:schemeClr val="bg1">
                    <a:lumMod val="50000"/>
                  </a:schemeClr>
                </a:solidFill>
              </a:rPr>
              <a:t>“Make sure your apprentice is engaged in a serious conflict resolution action in week 2 of the Apprenticeship”</a:t>
            </a:r>
          </a:p>
          <a:p>
            <a:pPr marL="285750" indent="-285750">
              <a:spcAft>
                <a:spcPts val="1200"/>
              </a:spcAft>
              <a:buFont typeface="Arial" panose="020B0604020202020204" pitchFamily="34" charset="0"/>
              <a:buChar char="•"/>
            </a:pPr>
            <a:r>
              <a:rPr lang="en-GB" sz="1600" dirty="0"/>
              <a:t>Others may be broadly expressed allowing for diverse employers, but avoid bland: </a:t>
            </a:r>
          </a:p>
          <a:p>
            <a:pPr marL="984250">
              <a:spcAft>
                <a:spcPts val="1200"/>
              </a:spcAft>
            </a:pPr>
            <a:r>
              <a:rPr lang="en-GB" sz="1600" dirty="0">
                <a:solidFill>
                  <a:schemeClr val="bg1">
                    <a:lumMod val="50000"/>
                  </a:schemeClr>
                </a:solidFill>
              </a:rPr>
              <a:t>“Offer the apprentice plenty of relevant work experience before the module”</a:t>
            </a:r>
          </a:p>
          <a:p>
            <a:pPr marL="285750" indent="-285750">
              <a:spcAft>
                <a:spcPts val="1200"/>
              </a:spcAft>
              <a:buFont typeface="Arial" panose="020B0604020202020204" pitchFamily="34" charset="0"/>
              <a:buChar char="•"/>
            </a:pPr>
            <a:r>
              <a:rPr lang="en-GB" sz="1600" dirty="0"/>
              <a:t>All employers </a:t>
            </a:r>
            <a:r>
              <a:rPr lang="en-GB" sz="1600" i="1" dirty="0"/>
              <a:t>must</a:t>
            </a:r>
            <a:r>
              <a:rPr lang="en-GB" sz="1600" dirty="0"/>
              <a:t> ultimately cover all KSBs in job role! so we can influence the timing for better integration. How do we police?  = Assessment + APR.</a:t>
            </a:r>
          </a:p>
          <a:p>
            <a:pPr marL="285750" indent="-285750">
              <a:spcAft>
                <a:spcPts val="1200"/>
              </a:spcAft>
              <a:buFont typeface="Arial" panose="020B0604020202020204" pitchFamily="34" charset="0"/>
              <a:buChar char="•"/>
            </a:pPr>
            <a:r>
              <a:rPr lang="en-GB" sz="1600" dirty="0" err="1"/>
              <a:t>OfSTED</a:t>
            </a:r>
            <a:r>
              <a:rPr lang="en-GB" sz="1600" dirty="0"/>
              <a:t> expect us to have a KSB-centric curriculum, so how can we make use of the employer-led actions in our LTA plan for the module:  Updated guidance on </a:t>
            </a:r>
            <a:r>
              <a:rPr lang="en-GB" sz="1600" i="1" dirty="0"/>
              <a:t>Assessment for KSB Development</a:t>
            </a:r>
            <a:endParaRPr lang="en-GB" sz="1400" dirty="0"/>
          </a:p>
          <a:p>
            <a:endParaRPr lang="en-GB" sz="1400" dirty="0"/>
          </a:p>
        </p:txBody>
      </p:sp>
    </p:spTree>
    <p:extLst>
      <p:ext uri="{BB962C8B-B14F-4D97-AF65-F5344CB8AC3E}">
        <p14:creationId xmlns:p14="http://schemas.microsoft.com/office/powerpoint/2010/main" val="83232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EF6D-B25F-40F4-9CB1-DCFAFC6719C8}"/>
              </a:ext>
            </a:extLst>
          </p:cNvPr>
          <p:cNvSpPr>
            <a:spLocks noGrp="1"/>
          </p:cNvSpPr>
          <p:nvPr>
            <p:ph type="title"/>
          </p:nvPr>
        </p:nvSpPr>
        <p:spPr>
          <a:xfrm>
            <a:off x="2519772" y="1052736"/>
            <a:ext cx="6264696" cy="857250"/>
          </a:xfrm>
        </p:spPr>
        <p:txBody>
          <a:bodyPr>
            <a:noAutofit/>
          </a:bodyPr>
          <a:lstStyle/>
          <a:p>
            <a:pPr algn="l"/>
            <a:r>
              <a:rPr lang="en-GB" sz="1800" i="1" dirty="0"/>
              <a:t>Developing the structural capital of Higher Education Institutions to support work based learning programmes </a:t>
            </a:r>
          </a:p>
        </p:txBody>
      </p:sp>
      <p:sp>
        <p:nvSpPr>
          <p:cNvPr id="3" name="Content Placeholder 2">
            <a:extLst>
              <a:ext uri="{FF2B5EF4-FFF2-40B4-BE49-F238E27FC236}">
                <a16:creationId xmlns:a16="http://schemas.microsoft.com/office/drawing/2014/main" id="{5E6D1C99-6ADB-4987-9FC7-5AA66383F4C7}"/>
              </a:ext>
            </a:extLst>
          </p:cNvPr>
          <p:cNvSpPr>
            <a:spLocks noGrp="1"/>
          </p:cNvSpPr>
          <p:nvPr>
            <p:ph idx="1"/>
          </p:nvPr>
        </p:nvSpPr>
        <p:spPr>
          <a:xfrm>
            <a:off x="305526" y="2246263"/>
            <a:ext cx="3986873" cy="3396983"/>
          </a:xfrm>
        </p:spPr>
        <p:txBody>
          <a:bodyPr>
            <a:normAutofit fontScale="85000" lnSpcReduction="10000"/>
          </a:bodyPr>
          <a:lstStyle/>
          <a:p>
            <a:pPr marL="0" indent="0">
              <a:buNone/>
            </a:pPr>
            <a:r>
              <a:rPr lang="en-GB" sz="1800" dirty="0"/>
              <a:t>“Structural capital is concerned with the organising and structuring capability of an organisation and is expressed in formal policies, regulations, procedures, codes, functional business units, task groups, committees or less formal cultures, networks and practices which influence practices and procedures” (Stewart 1997)</a:t>
            </a:r>
          </a:p>
          <a:p>
            <a:pPr marL="0" indent="0">
              <a:buNone/>
            </a:pPr>
            <a:endParaRPr lang="en-GB" sz="1800" dirty="0"/>
          </a:p>
          <a:p>
            <a:pPr marL="0" indent="0">
              <a:buNone/>
            </a:pPr>
            <a:r>
              <a:rPr lang="en-GB" sz="1800" dirty="0"/>
              <a:t>“... activities include partnership working, staff development, resource allocation, curriculum design, facilitation and management of academic accreditation and administrative support systems”</a:t>
            </a:r>
          </a:p>
          <a:p>
            <a:pPr marL="0" indent="0">
              <a:buNone/>
            </a:pPr>
            <a:endParaRPr lang="en-GB" sz="675" dirty="0"/>
          </a:p>
          <a:p>
            <a:pPr marL="0" indent="0">
              <a:buNone/>
            </a:pPr>
            <a:endParaRPr lang="en-GB" sz="900" dirty="0"/>
          </a:p>
          <a:p>
            <a:pPr marL="0" indent="0">
              <a:buNone/>
            </a:pPr>
            <a:endParaRPr lang="en-GB" sz="900" dirty="0"/>
          </a:p>
        </p:txBody>
      </p:sp>
      <p:pic>
        <p:nvPicPr>
          <p:cNvPr id="4" name="Picture 3">
            <a:extLst>
              <a:ext uri="{FF2B5EF4-FFF2-40B4-BE49-F238E27FC236}">
                <a16:creationId xmlns:a16="http://schemas.microsoft.com/office/drawing/2014/main" id="{2BD802F2-0BCC-45F2-A4AF-4835283E2EAF}"/>
              </a:ext>
            </a:extLst>
          </p:cNvPr>
          <p:cNvPicPr>
            <a:picLocks noChangeAspect="1"/>
          </p:cNvPicPr>
          <p:nvPr/>
        </p:nvPicPr>
        <p:blipFill rotWithShape="1">
          <a:blip r:embed="rId3"/>
          <a:srcRect l="2155"/>
          <a:stretch/>
        </p:blipFill>
        <p:spPr>
          <a:xfrm>
            <a:off x="4767123" y="2246263"/>
            <a:ext cx="4017345" cy="3228069"/>
          </a:xfrm>
          <a:prstGeom prst="rect">
            <a:avLst/>
          </a:prstGeom>
          <a:ln w="15875">
            <a:solidFill>
              <a:schemeClr val="tx1"/>
            </a:solidFill>
          </a:ln>
          <a:effectLst>
            <a:softEdge rad="31750"/>
          </a:effectLst>
        </p:spPr>
      </p:pic>
      <p:sp>
        <p:nvSpPr>
          <p:cNvPr id="5" name="TextBox 4">
            <a:extLst>
              <a:ext uri="{FF2B5EF4-FFF2-40B4-BE49-F238E27FC236}">
                <a16:creationId xmlns:a16="http://schemas.microsoft.com/office/drawing/2014/main" id="{4106B446-555B-408D-B668-7B16302A71A1}"/>
              </a:ext>
            </a:extLst>
          </p:cNvPr>
          <p:cNvSpPr txBox="1"/>
          <p:nvPr/>
        </p:nvSpPr>
        <p:spPr>
          <a:xfrm>
            <a:off x="67265" y="5697252"/>
            <a:ext cx="8879222" cy="473206"/>
          </a:xfrm>
          <a:prstGeom prst="rect">
            <a:avLst/>
          </a:prstGeom>
          <a:noFill/>
        </p:spPr>
        <p:txBody>
          <a:bodyPr wrap="square" rtlCol="0">
            <a:spAutoFit/>
          </a:bodyPr>
          <a:lstStyle/>
          <a:p>
            <a:r>
              <a:rPr lang="en-GB" sz="825" dirty="0"/>
              <a:t>Garnett, Jonathan, Workman, Barbara, </a:t>
            </a:r>
            <a:r>
              <a:rPr lang="en-GB" sz="825" dirty="0" err="1"/>
              <a:t>Beadsmoore</a:t>
            </a:r>
            <a:r>
              <a:rPr lang="en-GB" sz="825" dirty="0"/>
              <a:t>, Alan and </a:t>
            </a:r>
            <a:r>
              <a:rPr lang="en-GB" sz="825" dirty="0" err="1"/>
              <a:t>Bezencenet</a:t>
            </a:r>
            <a:r>
              <a:rPr lang="en-GB" sz="825" dirty="0"/>
              <a:t>, Stevie (2008) Developing the structural capital of higher education institutions to support work based learning. In: Work-based learning: workforce development: connections, frameworks and processes. </a:t>
            </a:r>
            <a:r>
              <a:rPr lang="en-GB" sz="825" dirty="0" err="1"/>
              <a:t>Tallantyre</a:t>
            </a:r>
            <a:r>
              <a:rPr lang="en-GB" sz="825" dirty="0"/>
              <a:t>, Freda, ed. Higher Education Academy, York, pp. 18-30. ISBN 9781905788774. </a:t>
            </a:r>
          </a:p>
          <a:p>
            <a:endParaRPr lang="en-GB" sz="825" dirty="0"/>
          </a:p>
        </p:txBody>
      </p:sp>
    </p:spTree>
    <p:extLst>
      <p:ext uri="{BB962C8B-B14F-4D97-AF65-F5344CB8AC3E}">
        <p14:creationId xmlns:p14="http://schemas.microsoft.com/office/powerpoint/2010/main" val="294595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117C6B-A647-43B4-8514-046EC74B9286}"/>
              </a:ext>
            </a:extLst>
          </p:cNvPr>
          <p:cNvSpPr>
            <a:spLocks noGrp="1"/>
          </p:cNvSpPr>
          <p:nvPr>
            <p:ph idx="1"/>
          </p:nvPr>
        </p:nvSpPr>
        <p:spPr>
          <a:xfrm>
            <a:off x="537558" y="3170572"/>
            <a:ext cx="8229600" cy="2508926"/>
          </a:xfrm>
        </p:spPr>
        <p:txBody>
          <a:bodyPr>
            <a:noAutofit/>
          </a:bodyPr>
          <a:lstStyle/>
          <a:p>
            <a:pPr marL="0" indent="0">
              <a:buNone/>
            </a:pPr>
            <a:r>
              <a:rPr lang="en-GB" sz="2400" dirty="0"/>
              <a:t>“It is anticipated that these issues are likely to have a ripple effect in that, once systems are designed to respond to one group of non-traditional students, principles are generated and transferable to others demonstrating that there is real potential to improve the way an institution functions and responds to the needs of a knowledge-driven economy”. </a:t>
            </a:r>
          </a:p>
        </p:txBody>
      </p:sp>
      <p:sp>
        <p:nvSpPr>
          <p:cNvPr id="4" name="Title 1">
            <a:extLst>
              <a:ext uri="{FF2B5EF4-FFF2-40B4-BE49-F238E27FC236}">
                <a16:creationId xmlns:a16="http://schemas.microsoft.com/office/drawing/2014/main" id="{D7C178A8-3B6B-4019-9ADF-482FE39C9D7D}"/>
              </a:ext>
            </a:extLst>
          </p:cNvPr>
          <p:cNvSpPr>
            <a:spLocks noGrp="1"/>
          </p:cNvSpPr>
          <p:nvPr>
            <p:ph type="title"/>
          </p:nvPr>
        </p:nvSpPr>
        <p:spPr>
          <a:xfrm>
            <a:off x="537558" y="2025312"/>
            <a:ext cx="6264696" cy="857250"/>
          </a:xfrm>
        </p:spPr>
        <p:txBody>
          <a:bodyPr>
            <a:noAutofit/>
          </a:bodyPr>
          <a:lstStyle/>
          <a:p>
            <a:pPr algn="l"/>
            <a:r>
              <a:rPr lang="en-GB" sz="1800" i="1" dirty="0"/>
              <a:t>Developing the structural capital of Higher Education Institutions to support work based learning programmes </a:t>
            </a:r>
          </a:p>
        </p:txBody>
      </p:sp>
      <p:sp>
        <p:nvSpPr>
          <p:cNvPr id="5" name="TextBox 4">
            <a:extLst>
              <a:ext uri="{FF2B5EF4-FFF2-40B4-BE49-F238E27FC236}">
                <a16:creationId xmlns:a16="http://schemas.microsoft.com/office/drawing/2014/main" id="{B7523C50-50CF-4BFA-92D6-E0D3144F202F}"/>
              </a:ext>
            </a:extLst>
          </p:cNvPr>
          <p:cNvSpPr txBox="1"/>
          <p:nvPr/>
        </p:nvSpPr>
        <p:spPr>
          <a:xfrm>
            <a:off x="170511" y="6145982"/>
            <a:ext cx="8802978" cy="600164"/>
          </a:xfrm>
          <a:prstGeom prst="rect">
            <a:avLst/>
          </a:prstGeom>
          <a:noFill/>
        </p:spPr>
        <p:txBody>
          <a:bodyPr wrap="square">
            <a:spAutoFit/>
          </a:bodyPr>
          <a:lstStyle/>
          <a:p>
            <a:r>
              <a:rPr lang="en-GB" sz="825" dirty="0">
                <a:solidFill>
                  <a:schemeClr val="bg1">
                    <a:lumMod val="65000"/>
                  </a:schemeClr>
                </a:solidFill>
              </a:rPr>
              <a:t>Garnett, Jonathan, Workman, Barbara, </a:t>
            </a:r>
            <a:r>
              <a:rPr lang="en-GB" sz="825" dirty="0" err="1">
                <a:solidFill>
                  <a:schemeClr val="bg1">
                    <a:lumMod val="65000"/>
                  </a:schemeClr>
                </a:solidFill>
              </a:rPr>
              <a:t>Beadsmoore</a:t>
            </a:r>
            <a:r>
              <a:rPr lang="en-GB" sz="825" dirty="0">
                <a:solidFill>
                  <a:schemeClr val="bg1">
                    <a:lumMod val="65000"/>
                  </a:schemeClr>
                </a:solidFill>
              </a:rPr>
              <a:t>, Alan and </a:t>
            </a:r>
            <a:r>
              <a:rPr lang="en-GB" sz="825" dirty="0" err="1">
                <a:solidFill>
                  <a:schemeClr val="bg1">
                    <a:lumMod val="65000"/>
                  </a:schemeClr>
                </a:solidFill>
              </a:rPr>
              <a:t>Bezencenet</a:t>
            </a:r>
            <a:r>
              <a:rPr lang="en-GB" sz="825" dirty="0">
                <a:solidFill>
                  <a:schemeClr val="bg1">
                    <a:lumMod val="65000"/>
                  </a:schemeClr>
                </a:solidFill>
              </a:rPr>
              <a:t>, Stevie (2008) Developing the structural capital of higher education institutions to support work based learning. In: Work-based learning: workforce development: connections, frameworks and processes. </a:t>
            </a:r>
            <a:r>
              <a:rPr lang="en-GB" sz="825" dirty="0" err="1">
                <a:solidFill>
                  <a:schemeClr val="bg1">
                    <a:lumMod val="65000"/>
                  </a:schemeClr>
                </a:solidFill>
              </a:rPr>
              <a:t>Tallantyre</a:t>
            </a:r>
            <a:r>
              <a:rPr lang="en-GB" sz="825" dirty="0">
                <a:solidFill>
                  <a:schemeClr val="bg1">
                    <a:lumMod val="65000"/>
                  </a:schemeClr>
                </a:solidFill>
              </a:rPr>
              <a:t>, Freda, ed. Higher Education Academy, York, pp. 18-30. ISBN 9781905788774. </a:t>
            </a:r>
          </a:p>
          <a:p>
            <a:endParaRPr lang="en-GB" sz="825" dirty="0"/>
          </a:p>
        </p:txBody>
      </p:sp>
      <p:sp>
        <p:nvSpPr>
          <p:cNvPr id="6" name="Title 1">
            <a:extLst>
              <a:ext uri="{FF2B5EF4-FFF2-40B4-BE49-F238E27FC236}">
                <a16:creationId xmlns:a16="http://schemas.microsoft.com/office/drawing/2014/main" id="{F9F71084-215B-4B10-86AE-45C74B1E5F17}"/>
              </a:ext>
            </a:extLst>
          </p:cNvPr>
          <p:cNvSpPr txBox="1">
            <a:spLocks/>
          </p:cNvSpPr>
          <p:nvPr/>
        </p:nvSpPr>
        <p:spPr>
          <a:xfrm>
            <a:off x="3167844" y="1054677"/>
            <a:ext cx="5130570" cy="857250"/>
          </a:xfrm>
          <a:prstGeom prst="rect">
            <a:avLst/>
          </a:prstGeom>
        </p:spPr>
        <p:txBody>
          <a:bodyPr vert="horz" wrap="square" lIns="68580" tIns="34290" rIns="68580" bIns="3429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100">
                <a:solidFill>
                  <a:srgbClr val="B7093B"/>
                </a:solidFill>
                <a:latin typeface="Calibri" panose="020F0502020204030204" pitchFamily="34" charset="0"/>
                <a:cs typeface="Calibri" panose="020F0502020204030204" pitchFamily="34" charset="0"/>
              </a:rPr>
              <a:t>Preparing the Portfolio for Inspection</a:t>
            </a:r>
            <a:br>
              <a:rPr lang="en-GB" sz="2100">
                <a:solidFill>
                  <a:srgbClr val="B7093B"/>
                </a:solidFill>
                <a:latin typeface="Calibri" panose="020F0502020204030204" pitchFamily="34" charset="0"/>
                <a:cs typeface="Calibri" panose="020F0502020204030204" pitchFamily="34" charset="0"/>
              </a:rPr>
            </a:br>
            <a:r>
              <a:rPr lang="en-GB" sz="2100" b="1">
                <a:solidFill>
                  <a:srgbClr val="B7093B"/>
                </a:solidFill>
                <a:latin typeface="Calibri" panose="020F0502020204030204" pitchFamily="34" charset="0"/>
                <a:cs typeface="Calibri" panose="020F0502020204030204" pitchFamily="34" charset="0"/>
              </a:rPr>
              <a:t>Structural Capital – from 3 to 33</a:t>
            </a:r>
            <a:endParaRPr lang="en-GB" sz="2100" b="1" dirty="0">
              <a:solidFill>
                <a:srgbClr val="B7093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9247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C126-7C75-44B7-A925-BB1A207C8074}"/>
              </a:ext>
            </a:extLst>
          </p:cNvPr>
          <p:cNvSpPr>
            <a:spLocks noGrp="1"/>
          </p:cNvSpPr>
          <p:nvPr>
            <p:ph type="title"/>
          </p:nvPr>
        </p:nvSpPr>
        <p:spPr>
          <a:xfrm>
            <a:off x="1925706" y="3365284"/>
            <a:ext cx="5346595" cy="857250"/>
          </a:xfrm>
        </p:spPr>
        <p:txBody>
          <a:bodyPr>
            <a:noAutofit/>
          </a:bodyPr>
          <a:lstStyle/>
          <a:p>
            <a:r>
              <a:rPr lang="en-GB" sz="2700" i="1" dirty="0">
                <a:solidFill>
                  <a:schemeClr val="accent2">
                    <a:lumMod val="75000"/>
                  </a:schemeClr>
                </a:solidFill>
              </a:rPr>
              <a:t>Culture drives behaviour</a:t>
            </a:r>
            <a:br>
              <a:rPr lang="en-GB" sz="2700" i="1" dirty="0"/>
            </a:br>
            <a:br>
              <a:rPr lang="en-GB" sz="2700" i="1" dirty="0"/>
            </a:br>
            <a:r>
              <a:rPr lang="en-GB" sz="2100" dirty="0"/>
              <a:t>Shared assumptions</a:t>
            </a:r>
            <a:br>
              <a:rPr lang="en-GB" sz="2700" i="1" dirty="0"/>
            </a:br>
            <a:br>
              <a:rPr lang="en-GB" sz="2700" i="1" dirty="0"/>
            </a:br>
            <a:r>
              <a:rPr lang="en-GB" sz="2700" i="1" dirty="0">
                <a:solidFill>
                  <a:schemeClr val="accent2">
                    <a:lumMod val="75000"/>
                  </a:schemeClr>
                </a:solidFill>
              </a:rPr>
              <a:t>Actions change culture</a:t>
            </a:r>
          </a:p>
        </p:txBody>
      </p:sp>
      <p:sp>
        <p:nvSpPr>
          <p:cNvPr id="4" name="Title 1">
            <a:extLst>
              <a:ext uri="{FF2B5EF4-FFF2-40B4-BE49-F238E27FC236}">
                <a16:creationId xmlns:a16="http://schemas.microsoft.com/office/drawing/2014/main" id="{70F4EDB7-8AFE-4C36-86A4-451A2FDC05CF}"/>
              </a:ext>
            </a:extLst>
          </p:cNvPr>
          <p:cNvSpPr txBox="1">
            <a:spLocks/>
          </p:cNvSpPr>
          <p:nvPr/>
        </p:nvSpPr>
        <p:spPr>
          <a:xfrm>
            <a:off x="3084946" y="540498"/>
            <a:ext cx="6451600" cy="857250"/>
          </a:xfrm>
          <a:prstGeom prst="rect">
            <a:avLst/>
          </a:prstGeom>
        </p:spPr>
        <p:txBody>
          <a:bodyPr vert="horz" lIns="68580" tIns="34290" rIns="68580" bIns="3429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300" b="1" dirty="0">
                <a:solidFill>
                  <a:srgbClr val="B7093B"/>
                </a:solidFill>
                <a:latin typeface="Calibri" panose="020F0502020204030204" pitchFamily="34" charset="0"/>
                <a:cs typeface="Calibri" panose="020F0502020204030204" pitchFamily="34" charset="0"/>
              </a:rPr>
              <a:t>What happens as a </a:t>
            </a:r>
          </a:p>
          <a:p>
            <a:r>
              <a:rPr lang="en-GB" sz="3300" b="1" dirty="0">
                <a:solidFill>
                  <a:srgbClr val="B7093B"/>
                </a:solidFill>
                <a:latin typeface="Calibri" panose="020F0502020204030204" pitchFamily="34" charset="0"/>
                <a:cs typeface="Calibri" panose="020F0502020204030204" pitchFamily="34" charset="0"/>
              </a:rPr>
              <a:t>result of deep-dive?</a:t>
            </a:r>
          </a:p>
        </p:txBody>
      </p:sp>
      <p:sp>
        <p:nvSpPr>
          <p:cNvPr id="5" name="Arrow: Curved Left 4">
            <a:extLst>
              <a:ext uri="{FF2B5EF4-FFF2-40B4-BE49-F238E27FC236}">
                <a16:creationId xmlns:a16="http://schemas.microsoft.com/office/drawing/2014/main" id="{D0B450A3-BC14-493D-95A4-43B5471E568F}"/>
              </a:ext>
            </a:extLst>
          </p:cNvPr>
          <p:cNvSpPr/>
          <p:nvPr/>
        </p:nvSpPr>
        <p:spPr>
          <a:xfrm>
            <a:off x="6840253" y="2882652"/>
            <a:ext cx="1404155" cy="1937928"/>
          </a:xfrm>
          <a:prstGeom prst="curvedLeftArrow">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6" name="Arrow: Curved Left 5">
            <a:extLst>
              <a:ext uri="{FF2B5EF4-FFF2-40B4-BE49-F238E27FC236}">
                <a16:creationId xmlns:a16="http://schemas.microsoft.com/office/drawing/2014/main" id="{C054F74D-F2EB-4F3C-8613-74D8FEA81D04}"/>
              </a:ext>
            </a:extLst>
          </p:cNvPr>
          <p:cNvSpPr/>
          <p:nvPr/>
        </p:nvSpPr>
        <p:spPr>
          <a:xfrm flipH="1" flipV="1">
            <a:off x="1007601" y="2780928"/>
            <a:ext cx="1350151" cy="1937928"/>
          </a:xfrm>
          <a:prstGeom prst="curvedLeftArrow">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Tree>
    <p:extLst>
      <p:ext uri="{BB962C8B-B14F-4D97-AF65-F5344CB8AC3E}">
        <p14:creationId xmlns:p14="http://schemas.microsoft.com/office/powerpoint/2010/main" val="95674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899592" y="1268760"/>
            <a:ext cx="7772400" cy="792088"/>
          </a:xfrm>
        </p:spPr>
        <p:txBody>
          <a:bodyPr/>
          <a:lstStyle/>
          <a:p>
            <a:pPr lvl="0" algn="l"/>
            <a:br>
              <a:rPr lang="en-GB" altLang="en-US" sz="2800" b="1" dirty="0"/>
            </a:br>
            <a:br>
              <a:rPr lang="en-GB" altLang="en-US" sz="2800" b="1" dirty="0"/>
            </a:br>
            <a:r>
              <a:rPr lang="en-GB" altLang="en-US" sz="3200" b="1" dirty="0"/>
              <a:t>ESFA Funding Rules Changes 22/23</a:t>
            </a:r>
            <a:br>
              <a:rPr lang="en-GB" altLang="en-US" sz="3200" b="1" dirty="0"/>
            </a:br>
            <a:r>
              <a:rPr lang="en-GB" altLang="en-US" sz="3200" b="1" dirty="0"/>
              <a:t>– Impact on Delivery</a:t>
            </a:r>
            <a:br>
              <a:rPr lang="en-GB" sz="3200" i="1" dirty="0"/>
            </a:br>
            <a:endParaRPr lang="en-GB" altLang="en-US" sz="2800" b="1" dirty="0"/>
          </a:p>
        </p:txBody>
      </p:sp>
      <p:sp>
        <p:nvSpPr>
          <p:cNvPr id="2" name="Subtitle 1"/>
          <p:cNvSpPr>
            <a:spLocks noGrp="1"/>
          </p:cNvSpPr>
          <p:nvPr>
            <p:ph type="subTitle" idx="1"/>
          </p:nvPr>
        </p:nvSpPr>
        <p:spPr>
          <a:xfrm>
            <a:off x="827584" y="2996952"/>
            <a:ext cx="7992888" cy="2880320"/>
          </a:xfrm>
        </p:spPr>
        <p:txBody>
          <a:bodyPr/>
          <a:lstStyle/>
          <a:p>
            <a:pPr marL="457200" lvl="0" indent="-457200" algn="l">
              <a:buFont typeface="Arial" panose="020B0604020202020204" pitchFamily="34" charset="0"/>
              <a:buChar char="•"/>
            </a:pPr>
            <a:r>
              <a:rPr lang="en-GB" sz="2400" dirty="0"/>
              <a:t>A bit about SHU</a:t>
            </a:r>
          </a:p>
          <a:p>
            <a:pPr marL="457200" lvl="0" indent="-457200" algn="l">
              <a:buFont typeface="Arial" panose="020B0604020202020204" pitchFamily="34" charset="0"/>
              <a:buChar char="•"/>
            </a:pPr>
            <a:r>
              <a:rPr lang="en-GB" sz="2400" dirty="0"/>
              <a:t>Overview of Funding Rule Changes</a:t>
            </a:r>
          </a:p>
          <a:p>
            <a:pPr marL="457200" lvl="0" indent="-457200" algn="l">
              <a:buFont typeface="Arial" panose="020B0604020202020204" pitchFamily="34" charset="0"/>
              <a:buChar char="•"/>
            </a:pPr>
            <a:r>
              <a:rPr lang="en-GB" sz="2400" dirty="0"/>
              <a:t>From Commitment Statements to Training Plans</a:t>
            </a:r>
          </a:p>
          <a:p>
            <a:pPr marL="457200" lvl="0" indent="-457200" algn="l">
              <a:buFont typeface="Arial" panose="020B0604020202020204" pitchFamily="34" charset="0"/>
              <a:buChar char="•"/>
            </a:pPr>
            <a:r>
              <a:rPr lang="en-GB" sz="2400" dirty="0"/>
              <a:t>Discussion</a:t>
            </a:r>
          </a:p>
          <a:p>
            <a:pPr marL="457200" indent="-457200" algn="l">
              <a:buFont typeface="Arial" panose="020B0604020202020204" pitchFamily="34" charset="0"/>
              <a:buChar char="•"/>
            </a:pPr>
            <a:r>
              <a:rPr lang="en-GB" sz="2400" dirty="0"/>
              <a:t>Training Plan Delivery Grid</a:t>
            </a:r>
          </a:p>
          <a:p>
            <a:pPr marL="457200" indent="-457200" algn="l">
              <a:buFont typeface="Arial" panose="020B0604020202020204" pitchFamily="34" charset="0"/>
              <a:buChar char="•"/>
            </a:pPr>
            <a:r>
              <a:rPr lang="en-GB" sz="2400" dirty="0"/>
              <a:t>Final thoughts</a:t>
            </a:r>
          </a:p>
          <a:p>
            <a:pPr marL="457200" indent="-457200" algn="l">
              <a:buFont typeface="Arial" panose="020B0604020202020204" pitchFamily="34" charset="0"/>
              <a:buChar char="•"/>
            </a:pPr>
            <a:endParaRPr lang="en-GB" sz="2800" dirty="0"/>
          </a:p>
        </p:txBody>
      </p:sp>
      <p:pic>
        <p:nvPicPr>
          <p:cNvPr id="3" name="Picture 2">
            <a:extLst>
              <a:ext uri="{FF2B5EF4-FFF2-40B4-BE49-F238E27FC236}">
                <a16:creationId xmlns:a16="http://schemas.microsoft.com/office/drawing/2014/main" id="{D1E31169-FFB5-60FA-B654-5A34E7D02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282" y="139352"/>
            <a:ext cx="909836" cy="91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268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0142"/>
            <a:ext cx="3203848" cy="4383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3203848" y="836712"/>
            <a:ext cx="2880320" cy="5619119"/>
            <a:chOff x="7958664" y="0"/>
            <a:chExt cx="3988090" cy="685800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8664" y="0"/>
              <a:ext cx="3988090" cy="526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664" y="5268036"/>
              <a:ext cx="3988090" cy="15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890" y="1412776"/>
            <a:ext cx="3134622" cy="433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9" y="4941168"/>
            <a:ext cx="2842042" cy="19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08347"/>
            <a:ext cx="2842042" cy="15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5890" y="0"/>
            <a:ext cx="3134622" cy="15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5890" y="5281392"/>
            <a:ext cx="3134622" cy="15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19" y="5262917"/>
            <a:ext cx="3221768" cy="159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19" y="-99392"/>
            <a:ext cx="3221768" cy="159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74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0142"/>
            <a:ext cx="3203848" cy="4383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3203848" y="836712"/>
            <a:ext cx="2880320" cy="5619119"/>
            <a:chOff x="7958664" y="0"/>
            <a:chExt cx="3988090" cy="685800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8664" y="0"/>
              <a:ext cx="3988090" cy="526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664" y="5268036"/>
              <a:ext cx="3988090" cy="15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9" y="4941168"/>
            <a:ext cx="2842042" cy="19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08347"/>
            <a:ext cx="2842042" cy="15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890" y="0"/>
            <a:ext cx="3134622" cy="15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890" y="5281392"/>
            <a:ext cx="3134622" cy="15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19" y="5262917"/>
            <a:ext cx="3221768" cy="159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19" y="-99392"/>
            <a:ext cx="3221768" cy="159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6045891" y="1589964"/>
            <a:ext cx="3098109" cy="3691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891" y="1423683"/>
            <a:ext cx="3350645" cy="394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6461073" y="2276872"/>
            <a:ext cx="2304256" cy="1938992"/>
          </a:xfrm>
          <a:prstGeom prst="rect">
            <a:avLst/>
          </a:prstGeom>
          <a:noFill/>
        </p:spPr>
        <p:txBody>
          <a:bodyPr wrap="square" rtlCol="0">
            <a:spAutoFit/>
          </a:bodyPr>
          <a:lstStyle/>
          <a:p>
            <a:r>
              <a:rPr lang="en-GB" sz="2000" b="1" dirty="0">
                <a:solidFill>
                  <a:prstClr val="white"/>
                </a:solidFill>
                <a:latin typeface="Century Gothic" panose="020B0502020202020204" pitchFamily="34" charset="0"/>
                <a:cs typeface="Browallia New" panose="020B0604020202020204" pitchFamily="34" charset="-34"/>
              </a:rPr>
              <a:t>Work Based Learning</a:t>
            </a:r>
          </a:p>
          <a:p>
            <a:endParaRPr lang="en-GB" sz="2000" b="1" dirty="0">
              <a:solidFill>
                <a:prstClr val="white"/>
              </a:solidFill>
              <a:latin typeface="Century Gothic" panose="020B0502020202020204" pitchFamily="34" charset="0"/>
              <a:cs typeface="Browallia New" panose="020B0604020202020204" pitchFamily="34" charset="-34"/>
            </a:endParaRPr>
          </a:p>
          <a:p>
            <a:r>
              <a:rPr lang="en-GB" sz="2000" b="1" dirty="0">
                <a:solidFill>
                  <a:prstClr val="white"/>
                </a:solidFill>
                <a:latin typeface="Century Gothic" panose="020B0502020202020204" pitchFamily="34" charset="0"/>
                <a:cs typeface="Browallia New" panose="020B0604020202020204" pitchFamily="34" charset="-34"/>
              </a:rPr>
              <a:t>Higher and Degree Apprenticeships</a:t>
            </a:r>
          </a:p>
        </p:txBody>
      </p:sp>
    </p:spTree>
    <p:extLst>
      <p:ext uri="{BB962C8B-B14F-4D97-AF65-F5344CB8AC3E}">
        <p14:creationId xmlns:p14="http://schemas.microsoft.com/office/powerpoint/2010/main" val="110036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125939AF-DA1B-F3AD-C401-25BF29C50686}"/>
              </a:ext>
            </a:extLst>
          </p:cNvPr>
          <p:cNvSpPr txBox="1">
            <a:spLocks/>
          </p:cNvSpPr>
          <p:nvPr/>
        </p:nvSpPr>
        <p:spPr>
          <a:xfrm>
            <a:off x="1480144" y="2677258"/>
            <a:ext cx="7035207" cy="2485685"/>
          </a:xfrm>
          <a:prstGeom prst="rect">
            <a:avLst/>
          </a:prstGeom>
          <a:ln w="63500">
            <a:solidFill>
              <a:srgbClr val="AC145A"/>
            </a:solidFill>
            <a:miter lim="800000"/>
          </a:ln>
        </p:spPr>
        <p:txBody>
          <a:bodyPr lIns="810000" tIns="675000" rIns="810000" bIns="270000" anchor="ctr" anchorCtr="0"/>
          <a:lstStyle>
            <a:lvl1pPr algn="ctr" defTabSz="914400" rtl="0" eaLnBrk="1" latinLnBrk="0" hangingPunct="1">
              <a:lnSpc>
                <a:spcPct val="90000"/>
              </a:lnSpc>
              <a:spcBef>
                <a:spcPct val="0"/>
              </a:spcBef>
              <a:buNone/>
              <a:defRPr lang="en-US" sz="4400" b="1" i="0" kern="1200" dirty="0" smtClean="0">
                <a:solidFill>
                  <a:schemeClr val="tx1"/>
                </a:solidFill>
                <a:latin typeface="Muli Black" charset="0"/>
                <a:ea typeface="Muli Black" charset="0"/>
                <a:cs typeface="Muli Black" charset="0"/>
              </a:defRPr>
            </a:lvl1pPr>
          </a:lstStyle>
          <a:p>
            <a:pPr lvl="0"/>
            <a:endParaRPr lang="en-US" sz="2700">
              <a:solidFill>
                <a:srgbClr val="AC145A"/>
              </a:solidFill>
              <a:highlight>
                <a:srgbClr val="AC145A"/>
              </a:highlight>
              <a:latin typeface="Mulish Black" pitchFamily="2" charset="77"/>
            </a:endParaRPr>
          </a:p>
        </p:txBody>
      </p:sp>
      <p:sp>
        <p:nvSpPr>
          <p:cNvPr id="2" name="Text Placeholder 1">
            <a:extLst>
              <a:ext uri="{FF2B5EF4-FFF2-40B4-BE49-F238E27FC236}">
                <a16:creationId xmlns:a16="http://schemas.microsoft.com/office/drawing/2014/main" id="{B59B9EF3-4AF3-EC20-F80A-8EDA2A10CDFA}"/>
              </a:ext>
            </a:extLst>
          </p:cNvPr>
          <p:cNvSpPr>
            <a:spLocks noGrp="1"/>
          </p:cNvSpPr>
          <p:nvPr>
            <p:ph type="body" sz="quarter" idx="10"/>
          </p:nvPr>
        </p:nvSpPr>
        <p:spPr>
          <a:xfrm>
            <a:off x="318422" y="1079584"/>
            <a:ext cx="8828701" cy="565150"/>
          </a:xfrm>
        </p:spPr>
        <p:txBody>
          <a:bodyPr/>
          <a:lstStyle/>
          <a:p>
            <a:pPr marL="0" indent="0" algn="ctr">
              <a:buNone/>
            </a:pPr>
            <a:r>
              <a:rPr lang="en-GB" dirty="0"/>
              <a:t>  Occupancy last year</a:t>
            </a:r>
          </a:p>
        </p:txBody>
      </p:sp>
      <p:pic>
        <p:nvPicPr>
          <p:cNvPr id="5" name="Picture 4">
            <a:extLst>
              <a:ext uri="{FF2B5EF4-FFF2-40B4-BE49-F238E27FC236}">
                <a16:creationId xmlns:a16="http://schemas.microsoft.com/office/drawing/2014/main" id="{E13E5BC2-4D07-0E39-F9CC-D48ED2E8A28D}"/>
              </a:ext>
            </a:extLst>
          </p:cNvPr>
          <p:cNvPicPr>
            <a:picLocks noChangeAspect="1"/>
          </p:cNvPicPr>
          <p:nvPr/>
        </p:nvPicPr>
        <p:blipFill>
          <a:blip r:embed="rId2"/>
          <a:stretch>
            <a:fillRect/>
          </a:stretch>
        </p:blipFill>
        <p:spPr>
          <a:xfrm>
            <a:off x="117101" y="955569"/>
            <a:ext cx="1362272" cy="954663"/>
          </a:xfrm>
          <a:prstGeom prst="rect">
            <a:avLst/>
          </a:prstGeom>
        </p:spPr>
      </p:pic>
      <p:sp>
        <p:nvSpPr>
          <p:cNvPr id="6" name="TextBox 5">
            <a:extLst>
              <a:ext uri="{FF2B5EF4-FFF2-40B4-BE49-F238E27FC236}">
                <a16:creationId xmlns:a16="http://schemas.microsoft.com/office/drawing/2014/main" id="{1FE943AD-4C71-9FB0-CC1F-3A88D546D183}"/>
              </a:ext>
            </a:extLst>
          </p:cNvPr>
          <p:cNvSpPr txBox="1"/>
          <p:nvPr/>
        </p:nvSpPr>
        <p:spPr>
          <a:xfrm>
            <a:off x="1591323" y="3524983"/>
            <a:ext cx="6949577" cy="1384995"/>
          </a:xfrm>
          <a:prstGeom prst="rect">
            <a:avLst/>
          </a:prstGeom>
          <a:noFill/>
        </p:spPr>
        <p:txBody>
          <a:bodyPr wrap="square">
            <a:spAutoFit/>
          </a:bodyPr>
          <a:lstStyle/>
          <a:p>
            <a:pPr lvl="0"/>
            <a:r>
              <a:rPr lang="en-GB" sz="3000" b="1" dirty="0">
                <a:solidFill>
                  <a:srgbClr val="AC145A"/>
                </a:solidFill>
                <a:latin typeface="FS Clerkenwell Light" panose="02000306080000020004" pitchFamily="50" charset="0"/>
              </a:rPr>
              <a:t>2057</a:t>
            </a:r>
            <a:r>
              <a:rPr lang="en-GB" sz="2100" b="1" dirty="0">
                <a:solidFill>
                  <a:srgbClr val="672146"/>
                </a:solidFill>
                <a:latin typeface="FS Clerkenwell Light" panose="02000306080000020004" pitchFamily="50" charset="0"/>
              </a:rPr>
              <a:t> </a:t>
            </a:r>
            <a:r>
              <a:rPr lang="en-GB" sz="2100" dirty="0">
                <a:solidFill>
                  <a:srgbClr val="672146"/>
                </a:solidFill>
                <a:latin typeface="FS Clerkenwell Light" panose="02000306080000020004" pitchFamily="50" charset="0"/>
              </a:rPr>
              <a:t>Apprentices, across </a:t>
            </a:r>
            <a:r>
              <a:rPr lang="en-GB" sz="3000" b="1" dirty="0">
                <a:solidFill>
                  <a:srgbClr val="672146"/>
                </a:solidFill>
                <a:latin typeface="FS Clerkenwell Light" panose="02000306080000020004" pitchFamily="50" charset="0"/>
              </a:rPr>
              <a:t>33 </a:t>
            </a:r>
            <a:r>
              <a:rPr lang="en-GB" sz="2100" dirty="0">
                <a:solidFill>
                  <a:srgbClr val="672146"/>
                </a:solidFill>
                <a:latin typeface="FS Clerkenwell Light" panose="02000306080000020004" pitchFamily="50" charset="0"/>
              </a:rPr>
              <a:t>standards in </a:t>
            </a:r>
            <a:r>
              <a:rPr lang="en-GB" sz="3000" b="1" dirty="0">
                <a:solidFill>
                  <a:srgbClr val="672146"/>
                </a:solidFill>
                <a:latin typeface="FS Clerkenwell Light" panose="02000306080000020004" pitchFamily="50" charset="0"/>
              </a:rPr>
              <a:t>13</a:t>
            </a:r>
            <a:r>
              <a:rPr lang="en-GB" sz="2100" b="1" dirty="0">
                <a:solidFill>
                  <a:srgbClr val="672146"/>
                </a:solidFill>
                <a:latin typeface="FS Clerkenwell Light" panose="02000306080000020004" pitchFamily="50" charset="0"/>
              </a:rPr>
              <a:t> </a:t>
            </a:r>
            <a:r>
              <a:rPr lang="en-GB" sz="2100" dirty="0">
                <a:solidFill>
                  <a:srgbClr val="672146"/>
                </a:solidFill>
                <a:latin typeface="FS Clerkenwell Light" panose="02000306080000020004" pitchFamily="50" charset="0"/>
              </a:rPr>
              <a:t>Departments </a:t>
            </a:r>
          </a:p>
          <a:p>
            <a:pPr lvl="0" algn="ctr"/>
            <a:endParaRPr lang="en-GB" dirty="0">
              <a:solidFill>
                <a:srgbClr val="672146"/>
              </a:solidFill>
              <a:latin typeface="FS Clerkenwell Light" panose="02000306080000020004" pitchFamily="50" charset="0"/>
            </a:endParaRPr>
          </a:p>
          <a:p>
            <a:pPr lvl="0"/>
            <a:r>
              <a:rPr lang="en-GB" sz="3000" b="1" dirty="0">
                <a:solidFill>
                  <a:srgbClr val="AC145A"/>
                </a:solidFill>
                <a:latin typeface="FS Clerkenwell Light" panose="02000306080000020004" pitchFamily="50" charset="0"/>
              </a:rPr>
              <a:t>554</a:t>
            </a:r>
            <a:r>
              <a:rPr lang="en-GB" sz="2100" b="1" dirty="0">
                <a:solidFill>
                  <a:srgbClr val="672146"/>
                </a:solidFill>
                <a:latin typeface="FS Clerkenwell Light" panose="02000306080000020004" pitchFamily="50" charset="0"/>
              </a:rPr>
              <a:t> </a:t>
            </a:r>
            <a:r>
              <a:rPr lang="en-GB" sz="2100" dirty="0">
                <a:solidFill>
                  <a:srgbClr val="672146"/>
                </a:solidFill>
                <a:latin typeface="FS Clerkenwell Light" panose="02000306080000020004" pitchFamily="50" charset="0"/>
              </a:rPr>
              <a:t>total employers </a:t>
            </a:r>
          </a:p>
        </p:txBody>
      </p:sp>
      <p:sp>
        <p:nvSpPr>
          <p:cNvPr id="9" name="Picture Placeholder 6">
            <a:extLst>
              <a:ext uri="{FF2B5EF4-FFF2-40B4-BE49-F238E27FC236}">
                <a16:creationId xmlns:a16="http://schemas.microsoft.com/office/drawing/2014/main" id="{8AEB515B-7E9A-07BC-6D67-D2EC976339B5}"/>
              </a:ext>
            </a:extLst>
          </p:cNvPr>
          <p:cNvSpPr txBox="1">
            <a:spLocks/>
          </p:cNvSpPr>
          <p:nvPr/>
        </p:nvSpPr>
        <p:spPr>
          <a:xfrm>
            <a:off x="2851374" y="2177293"/>
            <a:ext cx="1235796" cy="1249261"/>
          </a:xfrm>
          <a:prstGeom prst="rect">
            <a:avLst/>
          </a:prstGeom>
          <a:blipFill dpi="0" rotWithShape="1">
            <a:blip r:embed="rId3" cstate="print">
              <a:extLst>
                <a:ext uri="{28A0092B-C50C-407E-A947-70E740481C1C}">
                  <a14:useLocalDpi xmlns:a14="http://schemas.microsoft.com/office/drawing/2010/main" val="0"/>
                </a:ext>
              </a:extLst>
            </a:blip>
            <a:srcRect/>
            <a:stretch>
              <a:fillRect l="-12852" r="-12852"/>
            </a:stretch>
          </a:blipFill>
          <a:ln>
            <a:noFill/>
          </a:ln>
        </p:spPr>
        <p:txBody>
          <a:bodyPr lIns="81000" tIns="81000" rIns="81000" bIns="81000">
            <a:normAutofit/>
          </a:bodyPr>
          <a:lstStyle>
            <a:lvl1pPr marL="0" indent="0" algn="ctr" defTabSz="914423" rtl="0" eaLnBrk="1" latinLnBrk="0" hangingPunct="1">
              <a:lnSpc>
                <a:spcPct val="90000"/>
              </a:lnSpc>
              <a:spcBef>
                <a:spcPts val="1001"/>
              </a:spcBef>
              <a:buFont typeface="Arial"/>
              <a:buNone/>
              <a:defRPr lang="en-US" sz="1001" b="0" i="0" kern="1200" cap="none" spc="0" baseline="0">
                <a:solidFill>
                  <a:schemeClr val="accent4"/>
                </a:solidFill>
                <a:latin typeface="Mulish Medium" pitchFamily="2" charset="77"/>
                <a:ea typeface="Mulish Medium" pitchFamily="2" charset="77"/>
                <a:cs typeface="Mulish Medium" pitchFamily="2" charset="77"/>
              </a:defRPr>
            </a:lvl1pPr>
            <a:lvl2pPr marL="0" indent="0" algn="l" defTabSz="914423" rtl="0" eaLnBrk="1" latinLnBrk="0" hangingPunct="1">
              <a:lnSpc>
                <a:spcPct val="90000"/>
              </a:lnSpc>
              <a:spcBef>
                <a:spcPts val="500"/>
              </a:spcBef>
              <a:buFont typeface="Arial"/>
              <a:buNone/>
              <a:defRPr lang="en-US" sz="1801" b="1" i="0" kern="1200" cap="all" spc="601" baseline="0" dirty="0" smtClean="0">
                <a:solidFill>
                  <a:schemeClr val="tx1"/>
                </a:solidFill>
                <a:latin typeface="Arial" panose="020B0604020202020204" pitchFamily="34" charset="0"/>
                <a:ea typeface="Arial" panose="020B0604020202020204" pitchFamily="34" charset="0"/>
                <a:cs typeface="Arial" panose="020B0604020202020204" pitchFamily="34" charset="0"/>
              </a:defRPr>
            </a:lvl2pPr>
            <a:lvl3pPr marL="0" indent="0" algn="l" defTabSz="914423" rtl="0" eaLnBrk="1" latinLnBrk="0" hangingPunct="1">
              <a:lnSpc>
                <a:spcPct val="90000"/>
              </a:lnSpc>
              <a:spcBef>
                <a:spcPts val="500"/>
              </a:spcBef>
              <a:buFont typeface="Arial"/>
              <a:buNone/>
              <a:defRPr lang="en-US" sz="1401" b="0" i="0" kern="1200" cap="all" spc="400" baseline="0" dirty="0" smtClean="0">
                <a:solidFill>
                  <a:schemeClr val="accent4"/>
                </a:solidFill>
                <a:latin typeface="Arial" panose="020B0604020202020204" pitchFamily="34" charset="0"/>
                <a:ea typeface="Arial" panose="020B0604020202020204" pitchFamily="34" charset="0"/>
                <a:cs typeface="Arial" panose="020B0604020202020204" pitchFamily="34" charset="0"/>
              </a:defRPr>
            </a:lvl3pPr>
            <a:lvl4pPr marL="0" indent="0" algn="l" defTabSz="914423" rtl="0" eaLnBrk="1" latinLnBrk="0" hangingPunct="1">
              <a:lnSpc>
                <a:spcPct val="90000"/>
              </a:lnSpc>
              <a:spcBef>
                <a:spcPts val="500"/>
              </a:spcBef>
              <a:buFont typeface="Arial"/>
              <a:buNone/>
              <a:defRPr sz="1401" b="1" i="0" kern="1200" spc="100" baseline="0">
                <a:solidFill>
                  <a:schemeClr val="tx1"/>
                </a:solidFill>
                <a:latin typeface="Arial" panose="020B0604020202020204" pitchFamily="34" charset="0"/>
                <a:ea typeface="Arial" panose="020B0604020202020204" pitchFamily="34" charset="0"/>
                <a:cs typeface="Arial" panose="020B0604020202020204" pitchFamily="34" charset="0"/>
              </a:defRPr>
            </a:lvl4pPr>
            <a:lvl5pPr marL="0" indent="0" algn="l" defTabSz="914423" rtl="0" eaLnBrk="1" latinLnBrk="0" hangingPunct="1">
              <a:lnSpc>
                <a:spcPct val="120000"/>
              </a:lnSpc>
              <a:spcBef>
                <a:spcPts val="500"/>
              </a:spcBef>
              <a:buFont typeface="Arial"/>
              <a:buNone/>
              <a:defRPr lang="en-US" sz="1001" b="0" i="0" kern="1200" dirty="0">
                <a:solidFill>
                  <a:schemeClr val="accent4"/>
                </a:solidFill>
                <a:latin typeface="Arial" panose="020B0604020202020204" pitchFamily="34" charset="0"/>
                <a:ea typeface="Arial" panose="020B0604020202020204" pitchFamily="34" charset="0"/>
                <a:cs typeface="Arial" panose="020B0604020202020204" pitchFamily="34" charset="0"/>
              </a:defRPr>
            </a:lvl5pPr>
            <a:lvl6pPr marL="2514663"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endParaRPr lang="en-GB" sz="751"/>
          </a:p>
        </p:txBody>
      </p:sp>
      <p:sp>
        <p:nvSpPr>
          <p:cNvPr id="10" name="Picture Placeholder 6">
            <a:extLst>
              <a:ext uri="{FF2B5EF4-FFF2-40B4-BE49-F238E27FC236}">
                <a16:creationId xmlns:a16="http://schemas.microsoft.com/office/drawing/2014/main" id="{85A7E42D-406A-5ADE-BAF2-A30327334D93}"/>
              </a:ext>
            </a:extLst>
          </p:cNvPr>
          <p:cNvSpPr txBox="1">
            <a:spLocks/>
          </p:cNvSpPr>
          <p:nvPr/>
        </p:nvSpPr>
        <p:spPr>
          <a:xfrm>
            <a:off x="4443491" y="2177292"/>
            <a:ext cx="1235796" cy="1249261"/>
          </a:xfrm>
          <a:prstGeom prst="rect">
            <a:avLst/>
          </a:prstGeom>
          <a:blipFill dpi="0" rotWithShape="1">
            <a:blip r:embed="rId4" cstate="print">
              <a:extLst>
                <a:ext uri="{28A0092B-C50C-407E-A947-70E740481C1C}">
                  <a14:useLocalDpi xmlns:a14="http://schemas.microsoft.com/office/drawing/2010/main" val="0"/>
                </a:ext>
              </a:extLst>
            </a:blip>
            <a:srcRect/>
            <a:stretch>
              <a:fillRect l="-13853" t="-2187" r="-13115" b="2187"/>
            </a:stretch>
          </a:blipFill>
          <a:ln>
            <a:noFill/>
          </a:ln>
        </p:spPr>
        <p:txBody>
          <a:bodyPr lIns="81000" tIns="81000" rIns="81000" bIns="81000">
            <a:normAutofit/>
          </a:bodyPr>
          <a:lstStyle>
            <a:lvl1pPr marL="0" indent="0" algn="ctr" defTabSz="914423" rtl="0" eaLnBrk="1" latinLnBrk="0" hangingPunct="1">
              <a:lnSpc>
                <a:spcPct val="90000"/>
              </a:lnSpc>
              <a:spcBef>
                <a:spcPts val="1001"/>
              </a:spcBef>
              <a:buFont typeface="Arial"/>
              <a:buNone/>
              <a:defRPr lang="en-US" sz="1001" b="0" i="0" kern="1200" cap="none" spc="0" baseline="0">
                <a:solidFill>
                  <a:schemeClr val="accent4"/>
                </a:solidFill>
                <a:latin typeface="Mulish Medium" pitchFamily="2" charset="77"/>
                <a:ea typeface="Mulish Medium" pitchFamily="2" charset="77"/>
                <a:cs typeface="Mulish Medium" pitchFamily="2" charset="77"/>
              </a:defRPr>
            </a:lvl1pPr>
            <a:lvl2pPr marL="0" indent="0" algn="l" defTabSz="914423" rtl="0" eaLnBrk="1" latinLnBrk="0" hangingPunct="1">
              <a:lnSpc>
                <a:spcPct val="90000"/>
              </a:lnSpc>
              <a:spcBef>
                <a:spcPts val="500"/>
              </a:spcBef>
              <a:buFont typeface="Arial"/>
              <a:buNone/>
              <a:defRPr lang="en-US" sz="1801" b="1" i="0" kern="1200" cap="all" spc="601" baseline="0" dirty="0" smtClean="0">
                <a:solidFill>
                  <a:schemeClr val="tx1"/>
                </a:solidFill>
                <a:latin typeface="Arial" panose="020B0604020202020204" pitchFamily="34" charset="0"/>
                <a:ea typeface="Arial" panose="020B0604020202020204" pitchFamily="34" charset="0"/>
                <a:cs typeface="Arial" panose="020B0604020202020204" pitchFamily="34" charset="0"/>
              </a:defRPr>
            </a:lvl2pPr>
            <a:lvl3pPr marL="0" indent="0" algn="l" defTabSz="914423" rtl="0" eaLnBrk="1" latinLnBrk="0" hangingPunct="1">
              <a:lnSpc>
                <a:spcPct val="90000"/>
              </a:lnSpc>
              <a:spcBef>
                <a:spcPts val="500"/>
              </a:spcBef>
              <a:buFont typeface="Arial"/>
              <a:buNone/>
              <a:defRPr lang="en-US" sz="1401" b="0" i="0" kern="1200" cap="all" spc="400" baseline="0" dirty="0" smtClean="0">
                <a:solidFill>
                  <a:schemeClr val="accent4"/>
                </a:solidFill>
                <a:latin typeface="Arial" panose="020B0604020202020204" pitchFamily="34" charset="0"/>
                <a:ea typeface="Arial" panose="020B0604020202020204" pitchFamily="34" charset="0"/>
                <a:cs typeface="Arial" panose="020B0604020202020204" pitchFamily="34" charset="0"/>
              </a:defRPr>
            </a:lvl3pPr>
            <a:lvl4pPr marL="0" indent="0" algn="l" defTabSz="914423" rtl="0" eaLnBrk="1" latinLnBrk="0" hangingPunct="1">
              <a:lnSpc>
                <a:spcPct val="90000"/>
              </a:lnSpc>
              <a:spcBef>
                <a:spcPts val="500"/>
              </a:spcBef>
              <a:buFont typeface="Arial"/>
              <a:buNone/>
              <a:defRPr sz="1401" b="1" i="0" kern="1200" spc="100" baseline="0">
                <a:solidFill>
                  <a:schemeClr val="tx1"/>
                </a:solidFill>
                <a:latin typeface="Arial" panose="020B0604020202020204" pitchFamily="34" charset="0"/>
                <a:ea typeface="Arial" panose="020B0604020202020204" pitchFamily="34" charset="0"/>
                <a:cs typeface="Arial" panose="020B0604020202020204" pitchFamily="34" charset="0"/>
              </a:defRPr>
            </a:lvl4pPr>
            <a:lvl5pPr marL="0" indent="0" algn="l" defTabSz="914423" rtl="0" eaLnBrk="1" latinLnBrk="0" hangingPunct="1">
              <a:lnSpc>
                <a:spcPct val="120000"/>
              </a:lnSpc>
              <a:spcBef>
                <a:spcPts val="500"/>
              </a:spcBef>
              <a:buFont typeface="Arial"/>
              <a:buNone/>
              <a:defRPr lang="en-US" sz="1001" b="0" i="0" kern="1200" dirty="0">
                <a:solidFill>
                  <a:schemeClr val="accent4"/>
                </a:solidFill>
                <a:latin typeface="Arial" panose="020B0604020202020204" pitchFamily="34" charset="0"/>
                <a:ea typeface="Arial" panose="020B0604020202020204" pitchFamily="34" charset="0"/>
                <a:cs typeface="Arial" panose="020B0604020202020204" pitchFamily="34" charset="0"/>
              </a:defRPr>
            </a:lvl5pPr>
            <a:lvl6pPr marL="2514663"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endParaRPr lang="en-GB" sz="751"/>
          </a:p>
        </p:txBody>
      </p:sp>
      <p:sp>
        <p:nvSpPr>
          <p:cNvPr id="11" name="Picture Placeholder 6">
            <a:extLst>
              <a:ext uri="{FF2B5EF4-FFF2-40B4-BE49-F238E27FC236}">
                <a16:creationId xmlns:a16="http://schemas.microsoft.com/office/drawing/2014/main" id="{6B8B7C93-E755-00C5-CD38-59439BF964CA}"/>
              </a:ext>
            </a:extLst>
          </p:cNvPr>
          <p:cNvSpPr txBox="1">
            <a:spLocks/>
          </p:cNvSpPr>
          <p:nvPr/>
        </p:nvSpPr>
        <p:spPr>
          <a:xfrm>
            <a:off x="6034932" y="2177292"/>
            <a:ext cx="1235796" cy="1249261"/>
          </a:xfrm>
          <a:prstGeom prst="rect">
            <a:avLst/>
          </a:prstGeom>
          <a:blipFill dpi="0" rotWithShape="1">
            <a:blip r:embed="rId5" cstate="print">
              <a:extLst>
                <a:ext uri="{28A0092B-C50C-407E-A947-70E740481C1C}">
                  <a14:useLocalDpi xmlns:a14="http://schemas.microsoft.com/office/drawing/2010/main" val="0"/>
                </a:ext>
              </a:extLst>
            </a:blip>
            <a:srcRect/>
            <a:stretch>
              <a:fillRect l="-5363" r="-46365"/>
            </a:stretch>
          </a:blipFill>
          <a:ln>
            <a:noFill/>
          </a:ln>
        </p:spPr>
        <p:txBody>
          <a:bodyPr lIns="81000" tIns="81000" rIns="81000" bIns="81000">
            <a:normAutofit/>
          </a:bodyPr>
          <a:lstStyle>
            <a:lvl1pPr marL="0" indent="0" algn="ctr" defTabSz="914423" rtl="0" eaLnBrk="1" latinLnBrk="0" hangingPunct="1">
              <a:lnSpc>
                <a:spcPct val="90000"/>
              </a:lnSpc>
              <a:spcBef>
                <a:spcPts val="1001"/>
              </a:spcBef>
              <a:buFont typeface="Arial"/>
              <a:buNone/>
              <a:defRPr lang="en-US" sz="1001" b="0" i="0" kern="1200" cap="none" spc="0" baseline="0">
                <a:solidFill>
                  <a:schemeClr val="accent4"/>
                </a:solidFill>
                <a:latin typeface="Mulish Medium" pitchFamily="2" charset="77"/>
                <a:ea typeface="Mulish Medium" pitchFamily="2" charset="77"/>
                <a:cs typeface="Mulish Medium" pitchFamily="2" charset="77"/>
              </a:defRPr>
            </a:lvl1pPr>
            <a:lvl2pPr marL="0" indent="0" algn="l" defTabSz="914423" rtl="0" eaLnBrk="1" latinLnBrk="0" hangingPunct="1">
              <a:lnSpc>
                <a:spcPct val="90000"/>
              </a:lnSpc>
              <a:spcBef>
                <a:spcPts val="500"/>
              </a:spcBef>
              <a:buFont typeface="Arial"/>
              <a:buNone/>
              <a:defRPr lang="en-US" sz="1801" b="1" i="0" kern="1200" cap="all" spc="601" baseline="0" dirty="0" smtClean="0">
                <a:solidFill>
                  <a:schemeClr val="tx1"/>
                </a:solidFill>
                <a:latin typeface="Arial" panose="020B0604020202020204" pitchFamily="34" charset="0"/>
                <a:ea typeface="Arial" panose="020B0604020202020204" pitchFamily="34" charset="0"/>
                <a:cs typeface="Arial" panose="020B0604020202020204" pitchFamily="34" charset="0"/>
              </a:defRPr>
            </a:lvl2pPr>
            <a:lvl3pPr marL="0" indent="0" algn="l" defTabSz="914423" rtl="0" eaLnBrk="1" latinLnBrk="0" hangingPunct="1">
              <a:lnSpc>
                <a:spcPct val="90000"/>
              </a:lnSpc>
              <a:spcBef>
                <a:spcPts val="500"/>
              </a:spcBef>
              <a:buFont typeface="Arial"/>
              <a:buNone/>
              <a:defRPr lang="en-US" sz="1401" b="0" i="0" kern="1200" cap="all" spc="400" baseline="0" dirty="0" smtClean="0">
                <a:solidFill>
                  <a:schemeClr val="accent4"/>
                </a:solidFill>
                <a:latin typeface="Arial" panose="020B0604020202020204" pitchFamily="34" charset="0"/>
                <a:ea typeface="Arial" panose="020B0604020202020204" pitchFamily="34" charset="0"/>
                <a:cs typeface="Arial" panose="020B0604020202020204" pitchFamily="34" charset="0"/>
              </a:defRPr>
            </a:lvl3pPr>
            <a:lvl4pPr marL="0" indent="0" algn="l" defTabSz="914423" rtl="0" eaLnBrk="1" latinLnBrk="0" hangingPunct="1">
              <a:lnSpc>
                <a:spcPct val="90000"/>
              </a:lnSpc>
              <a:spcBef>
                <a:spcPts val="500"/>
              </a:spcBef>
              <a:buFont typeface="Arial"/>
              <a:buNone/>
              <a:defRPr sz="1401" b="1" i="0" kern="1200" spc="100" baseline="0">
                <a:solidFill>
                  <a:schemeClr val="tx1"/>
                </a:solidFill>
                <a:latin typeface="Arial" panose="020B0604020202020204" pitchFamily="34" charset="0"/>
                <a:ea typeface="Arial" panose="020B0604020202020204" pitchFamily="34" charset="0"/>
                <a:cs typeface="Arial" panose="020B0604020202020204" pitchFamily="34" charset="0"/>
              </a:defRPr>
            </a:lvl4pPr>
            <a:lvl5pPr marL="0" indent="0" algn="l" defTabSz="914423" rtl="0" eaLnBrk="1" latinLnBrk="0" hangingPunct="1">
              <a:lnSpc>
                <a:spcPct val="120000"/>
              </a:lnSpc>
              <a:spcBef>
                <a:spcPts val="500"/>
              </a:spcBef>
              <a:buFont typeface="Arial"/>
              <a:buNone/>
              <a:defRPr lang="en-US" sz="1001" b="0" i="0" kern="1200" dirty="0">
                <a:solidFill>
                  <a:schemeClr val="accent4"/>
                </a:solidFill>
                <a:latin typeface="Arial" panose="020B0604020202020204" pitchFamily="34" charset="0"/>
                <a:ea typeface="Arial" panose="020B0604020202020204" pitchFamily="34" charset="0"/>
                <a:cs typeface="Arial" panose="020B0604020202020204" pitchFamily="34" charset="0"/>
              </a:defRPr>
            </a:lvl5pPr>
            <a:lvl6pPr marL="2514663"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endParaRPr lang="en-GB" sz="751"/>
          </a:p>
        </p:txBody>
      </p:sp>
      <p:sp>
        <p:nvSpPr>
          <p:cNvPr id="13" name="TextBox 12">
            <a:extLst>
              <a:ext uri="{FF2B5EF4-FFF2-40B4-BE49-F238E27FC236}">
                <a16:creationId xmlns:a16="http://schemas.microsoft.com/office/drawing/2014/main" id="{565718BB-7B9B-F5FC-39B3-F35F5B3F5840}"/>
              </a:ext>
            </a:extLst>
          </p:cNvPr>
          <p:cNvSpPr txBox="1"/>
          <p:nvPr/>
        </p:nvSpPr>
        <p:spPr>
          <a:xfrm>
            <a:off x="1591323" y="5718413"/>
            <a:ext cx="7613092" cy="954107"/>
          </a:xfrm>
          <a:prstGeom prst="rect">
            <a:avLst/>
          </a:prstGeom>
          <a:noFill/>
        </p:spPr>
        <p:txBody>
          <a:bodyPr wrap="square">
            <a:spAutoFit/>
          </a:bodyPr>
          <a:lstStyle/>
          <a:p>
            <a:r>
              <a:rPr lang="en-GB" sz="3200" b="1" dirty="0">
                <a:solidFill>
                  <a:srgbClr val="672146"/>
                </a:solidFill>
                <a:latin typeface="FS Clerkenwell Light" panose="02000306080000020004" pitchFamily="50" charset="0"/>
              </a:rPr>
              <a:t>... 41</a:t>
            </a:r>
            <a:r>
              <a:rPr lang="en-GB" sz="2400" b="1" dirty="0">
                <a:solidFill>
                  <a:srgbClr val="672146"/>
                </a:solidFill>
                <a:latin typeface="FS Clerkenwell Light" panose="02000306080000020004" pitchFamily="50" charset="0"/>
              </a:rPr>
              <a:t> </a:t>
            </a:r>
            <a:r>
              <a:rPr lang="en-GB" sz="2400" dirty="0">
                <a:solidFill>
                  <a:srgbClr val="672146"/>
                </a:solidFill>
                <a:latin typeface="FS Clerkenwell Light" panose="02000306080000020004" pitchFamily="50" charset="0"/>
              </a:rPr>
              <a:t>Standards in delivery</a:t>
            </a:r>
          </a:p>
          <a:p>
            <a:r>
              <a:rPr lang="en-GB" dirty="0">
                <a:solidFill>
                  <a:srgbClr val="672146"/>
                </a:solidFill>
                <a:latin typeface="FS Clerkenwell Light" panose="02000306080000020004" pitchFamily="50" charset="0"/>
              </a:rPr>
              <a:t>A further 600+ applications coming in for Jan/Feb March starts</a:t>
            </a:r>
            <a:endParaRPr lang="en-GB" dirty="0"/>
          </a:p>
        </p:txBody>
      </p:sp>
    </p:spTree>
    <p:extLst>
      <p:ext uri="{BB962C8B-B14F-4D97-AF65-F5344CB8AC3E}">
        <p14:creationId xmlns:p14="http://schemas.microsoft.com/office/powerpoint/2010/main" val="396501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AEAC906-FB98-D97E-8974-9F6DD6FBBDC8}"/>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95000" contrast="-60000"/>
                    </a14:imgEffect>
                  </a14:imgLayer>
                </a14:imgProps>
              </a:ext>
              <a:ext uri="{28A0092B-C50C-407E-A947-70E740481C1C}">
                <a14:useLocalDpi xmlns:a14="http://schemas.microsoft.com/office/drawing/2010/main" val="0"/>
              </a:ext>
            </a:extLst>
          </a:blip>
          <a:stretch>
            <a:fillRect/>
          </a:stretch>
        </p:blipFill>
        <p:spPr>
          <a:xfrm>
            <a:off x="-29330" y="-387424"/>
            <a:ext cx="9144000" cy="7245424"/>
          </a:xfrm>
          <a:prstGeom prst="rect">
            <a:avLst/>
          </a:prstGeom>
        </p:spPr>
      </p:pic>
      <p:pic>
        <p:nvPicPr>
          <p:cNvPr id="18" name="Picture 2">
            <a:extLst>
              <a:ext uri="{FF2B5EF4-FFF2-40B4-BE49-F238E27FC236}">
                <a16:creationId xmlns:a16="http://schemas.microsoft.com/office/drawing/2014/main" id="{98BCF2B0-DAC8-1096-8C43-B1CD6F9F9A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019" y="116632"/>
            <a:ext cx="1420553" cy="802644"/>
          </a:xfrm>
          <a:prstGeom prst="rect">
            <a:avLst/>
          </a:prstGeom>
          <a:solidFill>
            <a:schemeClr val="accent1">
              <a:alpha val="0"/>
            </a:schemeClr>
          </a:solidFill>
          <a:ln>
            <a:noFill/>
          </a:ln>
        </p:spPr>
      </p:pic>
      <p:sp>
        <p:nvSpPr>
          <p:cNvPr id="19" name="TextBox 18">
            <a:extLst>
              <a:ext uri="{FF2B5EF4-FFF2-40B4-BE49-F238E27FC236}">
                <a16:creationId xmlns:a16="http://schemas.microsoft.com/office/drawing/2014/main" id="{4273BF42-D4C4-E427-7BCF-70DD027ECEB3}"/>
              </a:ext>
            </a:extLst>
          </p:cNvPr>
          <p:cNvSpPr txBox="1"/>
          <p:nvPr/>
        </p:nvSpPr>
        <p:spPr>
          <a:xfrm>
            <a:off x="6549249" y="5589240"/>
            <a:ext cx="2468118" cy="2031325"/>
          </a:xfrm>
          <a:prstGeom prst="rect">
            <a:avLst/>
          </a:prstGeom>
          <a:noFill/>
        </p:spPr>
        <p:txBody>
          <a:bodyPr wrap="square" rtlCol="0">
            <a:spAutoFit/>
          </a:bodyPr>
          <a:lstStyle/>
          <a:p>
            <a:pPr defTabSz="685800">
              <a:defRPr/>
            </a:pPr>
            <a:r>
              <a:rPr lang="en-GB" sz="1400" b="1" dirty="0">
                <a:solidFill>
                  <a:srgbClr val="00B0F0"/>
                </a:solidFill>
                <a:latin typeface="Arial Narrow" panose="020B0606020202030204" pitchFamily="34" charset="0"/>
                <a:cs typeface="Calibri" panose="020F0502020204030204" pitchFamily="34" charset="0"/>
              </a:rPr>
              <a:t>Under development</a:t>
            </a:r>
            <a:endParaRPr lang="en-GB" sz="1400" dirty="0">
              <a:solidFill>
                <a:srgbClr val="00B0F0"/>
              </a:solidFill>
              <a:latin typeface="Arial Narrow" panose="020B0606020202030204" pitchFamily="34" charset="0"/>
              <a:cs typeface="Calibri" panose="020F0502020204030204" pitchFamily="34" charset="0"/>
            </a:endParaRPr>
          </a:p>
          <a:p>
            <a:pPr marL="214313" indent="-214313" defTabSz="685800">
              <a:buFont typeface="Arial" panose="020B0604020202020204" pitchFamily="34" charset="0"/>
              <a:buChar char="•"/>
              <a:defRPr/>
            </a:pPr>
            <a:r>
              <a:rPr lang="en-US" altLang="en-US" sz="1400" dirty="0">
                <a:solidFill>
                  <a:srgbClr val="00B0F0"/>
                </a:solidFill>
                <a:latin typeface="Arial Narrow" panose="020B0606020202030204" pitchFamily="34" charset="0"/>
                <a:ea typeface="ＭＳ Ｐゴシック" pitchFamily="34" charset="-128"/>
                <a:cs typeface="Calibri" panose="020F0502020204030204" pitchFamily="34" charset="0"/>
              </a:rPr>
              <a:t>Banking</a:t>
            </a:r>
          </a:p>
          <a:p>
            <a:pPr marL="214313" indent="-214313" defTabSz="685800">
              <a:buFont typeface="Arial" panose="020B0604020202020204" pitchFamily="34" charset="0"/>
              <a:buChar char="•"/>
              <a:defRPr/>
            </a:pPr>
            <a:r>
              <a:rPr lang="en-US" altLang="en-US" sz="1400" dirty="0">
                <a:solidFill>
                  <a:srgbClr val="00B0F0"/>
                </a:solidFill>
                <a:latin typeface="Arial Narrow" panose="020B0606020202030204" pitchFamily="34" charset="0"/>
                <a:ea typeface="ＭＳ Ｐゴシック" pitchFamily="34" charset="-128"/>
                <a:cs typeface="Calibri" panose="020F0502020204030204" pitchFamily="34" charset="0"/>
              </a:rPr>
              <a:t>Paramedic Practice</a:t>
            </a:r>
          </a:p>
          <a:p>
            <a:pPr marL="214313" indent="-214313" defTabSz="685800">
              <a:buFont typeface="Arial" panose="020B0604020202020204" pitchFamily="34" charset="0"/>
              <a:buChar char="•"/>
              <a:defRPr/>
            </a:pPr>
            <a:r>
              <a:rPr lang="en-US" altLang="en-US" sz="1400" dirty="0">
                <a:solidFill>
                  <a:srgbClr val="00B0F0"/>
                </a:solidFill>
                <a:latin typeface="Arial Narrow" panose="020B0606020202030204" pitchFamily="34" charset="0"/>
                <a:ea typeface="ＭＳ Ｐゴシック" pitchFamily="34" charset="-128"/>
                <a:cs typeface="Calibri" panose="020F0502020204030204" pitchFamily="34" charset="0"/>
              </a:rPr>
              <a:t>Registered Nurse</a:t>
            </a:r>
          </a:p>
          <a:p>
            <a:pPr marL="214313" indent="-214313" defTabSz="685800">
              <a:buFont typeface="Arial" panose="020B0604020202020204" pitchFamily="34" charset="0"/>
              <a:buChar char="•"/>
              <a:defRPr/>
            </a:pPr>
            <a:r>
              <a:rPr lang="en-US" altLang="en-US" sz="1400" dirty="0">
                <a:solidFill>
                  <a:srgbClr val="00B0F0"/>
                </a:solidFill>
                <a:latin typeface="Arial Narrow" panose="020B0606020202030204" pitchFamily="34" charset="0"/>
                <a:ea typeface="ＭＳ Ｐゴシック" pitchFamily="34" charset="-128"/>
                <a:cs typeface="Calibri" panose="020F0502020204030204" pitchFamily="34" charset="0"/>
              </a:rPr>
              <a:t>Enhanced Clinical Practitioner</a:t>
            </a:r>
          </a:p>
          <a:p>
            <a:pPr marL="214313" indent="-214313" defTabSz="685800">
              <a:buFont typeface="Arial" panose="020B0604020202020204" pitchFamily="34" charset="0"/>
              <a:buChar char="•"/>
              <a:defRPr/>
            </a:pPr>
            <a:endParaRPr lang="en-US" altLang="en-US" sz="1400" i="1" dirty="0">
              <a:solidFill>
                <a:srgbClr val="FFC000"/>
              </a:solidFill>
              <a:latin typeface="Arial Narrow" panose="020B0606020202030204" pitchFamily="34" charset="0"/>
              <a:ea typeface="ＭＳ Ｐゴシック" pitchFamily="34" charset="-128"/>
              <a:cs typeface="Calibri" panose="020F0502020204030204" pitchFamily="34" charset="0"/>
            </a:endParaRPr>
          </a:p>
          <a:p>
            <a:pPr marL="196454" defTabSz="685800">
              <a:defRPr/>
            </a:pPr>
            <a:endParaRPr lang="en-GB" sz="1400" dirty="0">
              <a:solidFill>
                <a:srgbClr val="FFC000"/>
              </a:solidFill>
              <a:latin typeface="Arial Narrow" panose="020B0606020202030204" pitchFamily="34" charset="0"/>
              <a:cs typeface="Calibri" panose="020F0502020204030204" pitchFamily="34" charset="0"/>
            </a:endParaRPr>
          </a:p>
          <a:p>
            <a:pPr defTabSz="685800">
              <a:defRPr/>
            </a:pPr>
            <a:endParaRPr lang="en-GB" sz="1400" dirty="0">
              <a:solidFill>
                <a:srgbClr val="FFC000"/>
              </a:solidFill>
              <a:latin typeface="Arial Narrow" panose="020B0606020202030204" pitchFamily="34" charset="0"/>
            </a:endParaRPr>
          </a:p>
          <a:p>
            <a:pPr defTabSz="685800">
              <a:defRPr/>
            </a:pPr>
            <a:endParaRPr lang="en-GB" sz="1400" dirty="0">
              <a:solidFill>
                <a:prstClr val="black"/>
              </a:solidFill>
              <a:latin typeface="Arial Narrow" panose="020B0606020202030204" pitchFamily="34" charset="0"/>
            </a:endParaRPr>
          </a:p>
        </p:txBody>
      </p:sp>
      <p:sp>
        <p:nvSpPr>
          <p:cNvPr id="20" name="Content Placeholder 5">
            <a:extLst>
              <a:ext uri="{FF2B5EF4-FFF2-40B4-BE49-F238E27FC236}">
                <a16:creationId xmlns:a16="http://schemas.microsoft.com/office/drawing/2014/main" id="{97217C6A-6B01-EB89-0393-171A36511347}"/>
              </a:ext>
            </a:extLst>
          </p:cNvPr>
          <p:cNvSpPr>
            <a:spLocks noGrp="1"/>
          </p:cNvSpPr>
          <p:nvPr>
            <p:ph idx="1"/>
          </p:nvPr>
        </p:nvSpPr>
        <p:spPr>
          <a:xfrm>
            <a:off x="387778" y="1241659"/>
            <a:ext cx="3032094" cy="1511885"/>
          </a:xfrm>
        </p:spPr>
        <p:txBody>
          <a:bodyPr>
            <a:normAutofit/>
          </a:bodyPr>
          <a:lstStyle/>
          <a:p>
            <a:pPr marL="0" indent="0">
              <a:buNone/>
            </a:pPr>
            <a:r>
              <a:rPr lang="en-US" altLang="en-US" sz="1600" b="1" dirty="0">
                <a:solidFill>
                  <a:schemeClr val="bg1"/>
                </a:solidFill>
                <a:latin typeface="Arial Narrow" panose="020B0606020202030204" pitchFamily="34" charset="0"/>
                <a:ea typeface="ＭＳ Ｐゴシック" pitchFamily="34" charset="-128"/>
                <a:cs typeface="Calibri" panose="020F0502020204030204" pitchFamily="34" charset="0"/>
              </a:rPr>
              <a:t>Leadership &amp; Management</a:t>
            </a:r>
          </a:p>
          <a:p>
            <a:pPr>
              <a:spcBef>
                <a:spcPts val="0"/>
              </a:spcBef>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Operations/Departmental Manager</a:t>
            </a:r>
          </a:p>
          <a:p>
            <a:pPr>
              <a:spcBef>
                <a:spcPts val="0"/>
              </a:spcBef>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Chartered Manager</a:t>
            </a:r>
          </a:p>
          <a:p>
            <a:pPr>
              <a:spcBef>
                <a:spcPts val="0"/>
              </a:spcBef>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Senior Leader</a:t>
            </a:r>
          </a:p>
          <a:p>
            <a:pPr>
              <a:spcBef>
                <a:spcPts val="0"/>
              </a:spcBef>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Supply Chain  Leader</a:t>
            </a:r>
          </a:p>
          <a:p>
            <a:endParaRPr lang="en-GB" sz="1600" dirty="0">
              <a:latin typeface="Arial Narrow" panose="020B0606020202030204" pitchFamily="34" charset="0"/>
            </a:endParaRPr>
          </a:p>
        </p:txBody>
      </p:sp>
      <p:sp>
        <p:nvSpPr>
          <p:cNvPr id="21" name="TextBox 20">
            <a:extLst>
              <a:ext uri="{FF2B5EF4-FFF2-40B4-BE49-F238E27FC236}">
                <a16:creationId xmlns:a16="http://schemas.microsoft.com/office/drawing/2014/main" id="{F62AD097-9156-B08D-2694-96AC1B2F939A}"/>
              </a:ext>
            </a:extLst>
          </p:cNvPr>
          <p:cNvSpPr txBox="1"/>
          <p:nvPr/>
        </p:nvSpPr>
        <p:spPr>
          <a:xfrm>
            <a:off x="410022" y="2753544"/>
            <a:ext cx="2958759" cy="3421449"/>
          </a:xfrm>
          <a:prstGeom prst="rect">
            <a:avLst/>
          </a:prstGeom>
          <a:noFill/>
        </p:spPr>
        <p:txBody>
          <a:bodyPr wrap="none" rtlCol="0">
            <a:spAutoFit/>
          </a:bodyPr>
          <a:lstStyle/>
          <a:p>
            <a:pPr defTabSz="685800">
              <a:defRPr/>
            </a:pPr>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Digital &amp; Technology</a:t>
            </a:r>
          </a:p>
          <a:p>
            <a:pPr defTabSz="685800">
              <a:spcAft>
                <a:spcPts val="450"/>
              </a:spcAft>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Digital &amp; Tech Solutions Professional </a:t>
            </a:r>
          </a:p>
          <a:p>
            <a:pPr marL="267891" indent="-267891" defTabSz="685800">
              <a:spcBef>
                <a:spcPts val="0"/>
              </a:spcBef>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Software Engineer</a:t>
            </a:r>
          </a:p>
          <a:p>
            <a:pPr marL="267891" indent="-267891" defTabSz="685800">
              <a:spcBef>
                <a:spcPts val="0"/>
              </a:spcBef>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Business Analyst</a:t>
            </a:r>
          </a:p>
          <a:p>
            <a:pPr marL="267891" indent="-267891" defTabSz="685800">
              <a:spcBef>
                <a:spcPts val="0"/>
              </a:spcBef>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Cyber Security Analyst</a:t>
            </a:r>
          </a:p>
          <a:p>
            <a:pPr marL="267891" indent="-267891" defTabSz="685800">
              <a:spcBef>
                <a:spcPts val="0"/>
              </a:spcBef>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Data Analyst</a:t>
            </a:r>
          </a:p>
          <a:p>
            <a:pPr marL="267891" indent="-267891" defTabSz="685800">
              <a:spcBef>
                <a:spcPts val="0"/>
              </a:spcBef>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IT Consultant</a:t>
            </a:r>
          </a:p>
          <a:p>
            <a:pPr marL="267891" indent="-267891" defTabSz="685800">
              <a:spcBef>
                <a:spcPts val="0"/>
              </a:spcBef>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Network Engineer</a:t>
            </a:r>
          </a:p>
          <a:p>
            <a:pPr defTabSz="685800">
              <a:spcBef>
                <a:spcPts val="450"/>
              </a:spcBef>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Digital &amp; Tech Solutions Specialist </a:t>
            </a:r>
          </a:p>
          <a:p>
            <a:pPr marL="267891" indent="-267891"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Software Engineer</a:t>
            </a:r>
          </a:p>
          <a:p>
            <a:pPr marL="267891" indent="-267891"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Data Analyst</a:t>
            </a:r>
          </a:p>
          <a:p>
            <a:pPr marL="267891" indent="-267891" defTabSz="685800">
              <a:buFont typeface="Arial" panose="020B0604020202020204" pitchFamily="34" charset="0"/>
              <a:buChar char="•"/>
              <a:defRPr/>
            </a:pPr>
            <a:endPar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endParaRPr>
          </a:p>
          <a:p>
            <a:pPr defTabSz="685800">
              <a:defRPr/>
            </a:pPr>
            <a:endParaRPr lang="en-GB" sz="1600" dirty="0">
              <a:solidFill>
                <a:prstClr val="black"/>
              </a:solidFill>
              <a:latin typeface="Arial Narrow" panose="020B0606020202030204" pitchFamily="34" charset="0"/>
            </a:endParaRPr>
          </a:p>
        </p:txBody>
      </p:sp>
      <p:sp>
        <p:nvSpPr>
          <p:cNvPr id="22" name="Rectangle 21">
            <a:extLst>
              <a:ext uri="{FF2B5EF4-FFF2-40B4-BE49-F238E27FC236}">
                <a16:creationId xmlns:a16="http://schemas.microsoft.com/office/drawing/2014/main" id="{96BEBCF5-2616-C605-BE5D-62D17D9B9F19}"/>
              </a:ext>
            </a:extLst>
          </p:cNvPr>
          <p:cNvSpPr/>
          <p:nvPr/>
        </p:nvSpPr>
        <p:spPr>
          <a:xfrm>
            <a:off x="6366164" y="4368006"/>
            <a:ext cx="3429000" cy="1077218"/>
          </a:xfrm>
          <a:prstGeom prst="rect">
            <a:avLst/>
          </a:prstGeom>
        </p:spPr>
        <p:txBody>
          <a:bodyPr>
            <a:spAutoFit/>
          </a:bodyPr>
          <a:lstStyle/>
          <a:p>
            <a:pPr marL="475060" indent="-276225" defTabSz="685800">
              <a:defRPr/>
            </a:pPr>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Food &amp; Drink Sectors</a:t>
            </a:r>
          </a:p>
          <a:p>
            <a:pPr marL="475060" indent="-276225"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Food Technologist</a:t>
            </a:r>
          </a:p>
          <a:p>
            <a:pPr marL="475060" indent="-276225"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Food Engineering</a:t>
            </a:r>
          </a:p>
          <a:p>
            <a:pPr marL="475060" indent="-276225"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Packaging Professional</a:t>
            </a:r>
          </a:p>
        </p:txBody>
      </p:sp>
      <p:sp>
        <p:nvSpPr>
          <p:cNvPr id="23" name="Content Placeholder 5">
            <a:extLst>
              <a:ext uri="{FF2B5EF4-FFF2-40B4-BE49-F238E27FC236}">
                <a16:creationId xmlns:a16="http://schemas.microsoft.com/office/drawing/2014/main" id="{D842EC5B-5716-2E39-B4E3-B9CDC17B3795}"/>
              </a:ext>
            </a:extLst>
          </p:cNvPr>
          <p:cNvSpPr txBox="1">
            <a:spLocks/>
          </p:cNvSpPr>
          <p:nvPr/>
        </p:nvSpPr>
        <p:spPr bwMode="auto">
          <a:xfrm>
            <a:off x="3827351" y="3356992"/>
            <a:ext cx="2400833" cy="28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defRPr/>
            </a:pPr>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Academic Professional</a:t>
            </a:r>
            <a:endPar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endParaRPr>
          </a:p>
          <a:p>
            <a:pPr marL="257175" indent="-257175" defTabSz="685800">
              <a:defRPr/>
            </a:pPr>
            <a:r>
              <a:rPr lang="en-GB" sz="1600" dirty="0">
                <a:solidFill>
                  <a:prstClr val="white"/>
                </a:solidFill>
                <a:latin typeface="Arial Narrow" panose="020B0606020202030204" pitchFamily="34" charset="0"/>
              </a:rPr>
              <a:t>Post Graduate Academic</a:t>
            </a:r>
          </a:p>
        </p:txBody>
      </p:sp>
      <p:sp>
        <p:nvSpPr>
          <p:cNvPr id="24" name="Content Placeholder 5">
            <a:extLst>
              <a:ext uri="{FF2B5EF4-FFF2-40B4-BE49-F238E27FC236}">
                <a16:creationId xmlns:a16="http://schemas.microsoft.com/office/drawing/2014/main" id="{530AC72D-2F94-7442-5C88-326619D5E1C2}"/>
              </a:ext>
            </a:extLst>
          </p:cNvPr>
          <p:cNvSpPr txBox="1">
            <a:spLocks/>
          </p:cNvSpPr>
          <p:nvPr/>
        </p:nvSpPr>
        <p:spPr bwMode="auto">
          <a:xfrm>
            <a:off x="3905273" y="4225696"/>
            <a:ext cx="2178895" cy="28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defRPr/>
            </a:pPr>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Policing</a:t>
            </a:r>
          </a:p>
          <a:p>
            <a:pPr marL="257175" indent="-257175" defTabSz="685800">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Police Constable DA</a:t>
            </a:r>
          </a:p>
          <a:p>
            <a:pPr marL="257175" indent="-257175" defTabSz="685800">
              <a:defRPr/>
            </a:pPr>
            <a:endParaRPr lang="en-GB" sz="1600" dirty="0">
              <a:solidFill>
                <a:prstClr val="black"/>
              </a:solidFill>
              <a:latin typeface="Arial Narrow" panose="020B0606020202030204" pitchFamily="34" charset="0"/>
            </a:endParaRPr>
          </a:p>
        </p:txBody>
      </p:sp>
      <p:sp>
        <p:nvSpPr>
          <p:cNvPr id="25" name="Rectangle 24">
            <a:extLst>
              <a:ext uri="{FF2B5EF4-FFF2-40B4-BE49-F238E27FC236}">
                <a16:creationId xmlns:a16="http://schemas.microsoft.com/office/drawing/2014/main" id="{4B976BF7-FB31-45CF-1E6B-18E13C8225F0}"/>
              </a:ext>
            </a:extLst>
          </p:cNvPr>
          <p:cNvSpPr/>
          <p:nvPr/>
        </p:nvSpPr>
        <p:spPr>
          <a:xfrm>
            <a:off x="3765416" y="908720"/>
            <a:ext cx="2748507" cy="2308324"/>
          </a:xfrm>
          <a:prstGeom prst="rect">
            <a:avLst/>
          </a:prstGeom>
        </p:spPr>
        <p:txBody>
          <a:bodyPr wrap="square">
            <a:spAutoFit/>
          </a:bodyPr>
          <a:lstStyle/>
          <a:p>
            <a:pPr marL="198835" indent="-198835" defTabSz="685800">
              <a:defRPr/>
            </a:pPr>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Building &amp; Surveying</a:t>
            </a:r>
          </a:p>
          <a:p>
            <a:pPr marL="214313" indent="-214313"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Surveyor (Quantity, Building, Property)</a:t>
            </a:r>
          </a:p>
          <a:p>
            <a:pPr marL="214313" indent="-214313"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Construction Site Supervisor / Manger</a:t>
            </a:r>
          </a:p>
          <a:p>
            <a:pPr marL="214313" indent="-214313"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Construction QS (&amp; Technician)</a:t>
            </a:r>
          </a:p>
          <a:p>
            <a:pPr marL="214313" indent="-214313"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Construction Design Manager</a:t>
            </a:r>
          </a:p>
          <a:p>
            <a:pPr marL="214313" indent="-214313"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Architect</a:t>
            </a:r>
          </a:p>
          <a:p>
            <a:pPr marL="214313" indent="-214313"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Chartered Town Planner</a:t>
            </a:r>
          </a:p>
        </p:txBody>
      </p:sp>
      <p:sp>
        <p:nvSpPr>
          <p:cNvPr id="26" name="Rectangle 25">
            <a:extLst>
              <a:ext uri="{FF2B5EF4-FFF2-40B4-BE49-F238E27FC236}">
                <a16:creationId xmlns:a16="http://schemas.microsoft.com/office/drawing/2014/main" id="{0C4EC46A-68F1-5194-FE88-04200368B30B}"/>
              </a:ext>
            </a:extLst>
          </p:cNvPr>
          <p:cNvSpPr/>
          <p:nvPr/>
        </p:nvSpPr>
        <p:spPr>
          <a:xfrm>
            <a:off x="3662077" y="5157192"/>
            <a:ext cx="3589003" cy="1569660"/>
          </a:xfrm>
          <a:prstGeom prst="rect">
            <a:avLst/>
          </a:prstGeom>
        </p:spPr>
        <p:txBody>
          <a:bodyPr wrap="square">
            <a:spAutoFit/>
          </a:bodyPr>
          <a:lstStyle/>
          <a:p>
            <a:pPr marL="475060" indent="-276225" defTabSz="685800">
              <a:defRPr/>
            </a:pPr>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Engineering</a:t>
            </a:r>
          </a:p>
          <a:p>
            <a:pPr marL="475060" indent="-276225"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Mechanical</a:t>
            </a:r>
          </a:p>
          <a:p>
            <a:pPr marL="475060" indent="-276225"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Electrical</a:t>
            </a:r>
          </a:p>
          <a:p>
            <a:pPr marL="475060" indent="-276225"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Manufacturing </a:t>
            </a:r>
          </a:p>
          <a:p>
            <a:pPr marL="475060" indent="-276225"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Materials</a:t>
            </a:r>
          </a:p>
          <a:p>
            <a:pPr marL="475060" indent="-276225"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Rail Engineering</a:t>
            </a:r>
          </a:p>
        </p:txBody>
      </p:sp>
      <p:sp>
        <p:nvSpPr>
          <p:cNvPr id="27" name="Rectangle 26">
            <a:extLst>
              <a:ext uri="{FF2B5EF4-FFF2-40B4-BE49-F238E27FC236}">
                <a16:creationId xmlns:a16="http://schemas.microsoft.com/office/drawing/2014/main" id="{33A24E68-5635-625D-8CB0-73DDF91A482D}"/>
              </a:ext>
            </a:extLst>
          </p:cNvPr>
          <p:cNvSpPr/>
          <p:nvPr/>
        </p:nvSpPr>
        <p:spPr>
          <a:xfrm>
            <a:off x="6366164" y="908720"/>
            <a:ext cx="2748506" cy="3785652"/>
          </a:xfrm>
          <a:prstGeom prst="rect">
            <a:avLst/>
          </a:prstGeom>
        </p:spPr>
        <p:txBody>
          <a:bodyPr wrap="square">
            <a:spAutoFit/>
          </a:bodyPr>
          <a:lstStyle/>
          <a:p>
            <a:pPr marL="475060" indent="-276225" defTabSz="685800">
              <a:defRPr/>
            </a:pPr>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Health &amp; Social Care</a:t>
            </a:r>
          </a:p>
          <a:p>
            <a:pPr marL="413147" indent="-214313"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Health and Social Care</a:t>
            </a:r>
          </a:p>
          <a:p>
            <a:pPr marL="413147" indent="-214313"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Social Worker</a:t>
            </a:r>
          </a:p>
          <a:p>
            <a:pPr marL="413147" indent="-214313"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Occupational Therapy </a:t>
            </a:r>
          </a:p>
          <a:p>
            <a:pPr marL="413147" indent="-214313"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Physiotherapy</a:t>
            </a:r>
          </a:p>
          <a:p>
            <a:pPr marL="413147" indent="-214313"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Healthcare Science Practitioner</a:t>
            </a:r>
          </a:p>
          <a:p>
            <a:pPr marL="413147" indent="-214313"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Advanced Clinical Practitioner</a:t>
            </a:r>
          </a:p>
          <a:p>
            <a:pPr marL="413147" indent="-214313"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Diagnostic Radiography </a:t>
            </a:r>
          </a:p>
          <a:p>
            <a:pPr marL="413147" indent="-214313" defTabSz="685800">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Therapeutic Radiographer</a:t>
            </a:r>
          </a:p>
          <a:p>
            <a:pPr marL="413147" indent="-214313" defTabSz="685800">
              <a:buFont typeface="Arial" panose="020B0604020202020204" pitchFamily="34" charset="0"/>
              <a:buChar char="•"/>
              <a:defRPr/>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Operating Dept Practitioner</a:t>
            </a:r>
          </a:p>
          <a:p>
            <a:pPr marL="413147" indent="-214313" defTabSz="685800">
              <a:buFont typeface="Arial" panose="020B0604020202020204" pitchFamily="34" charset="0"/>
              <a:buChar char="•"/>
              <a:defRPr/>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Dietetics</a:t>
            </a:r>
          </a:p>
          <a:p>
            <a:pPr marL="413147" indent="-214313" defTabSz="685800">
              <a:buFont typeface="Arial" panose="020B0604020202020204" pitchFamily="34" charset="0"/>
              <a:buChar char="•"/>
              <a:defRPr/>
            </a:pPr>
            <a:endPar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endParaRPr>
          </a:p>
          <a:p>
            <a:pPr marL="198835" defTabSz="685800">
              <a:defRPr/>
            </a:pPr>
            <a:endPar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endParaRPr>
          </a:p>
        </p:txBody>
      </p:sp>
      <p:sp>
        <p:nvSpPr>
          <p:cNvPr id="29" name="TextBox 28">
            <a:extLst>
              <a:ext uri="{FF2B5EF4-FFF2-40B4-BE49-F238E27FC236}">
                <a16:creationId xmlns:a16="http://schemas.microsoft.com/office/drawing/2014/main" id="{D69E01A4-007F-B15C-55A1-000A7C2B6FD7}"/>
              </a:ext>
            </a:extLst>
          </p:cNvPr>
          <p:cNvSpPr txBox="1"/>
          <p:nvPr/>
        </p:nvSpPr>
        <p:spPr>
          <a:xfrm>
            <a:off x="459744" y="5877272"/>
            <a:ext cx="4809995" cy="1323439"/>
          </a:xfrm>
          <a:prstGeom prst="rect">
            <a:avLst/>
          </a:prstGeom>
          <a:noFill/>
        </p:spPr>
        <p:txBody>
          <a:bodyPr wrap="square">
            <a:spAutoFit/>
          </a:bodyPr>
          <a:lstStyle/>
          <a:p>
            <a:pPr defTabSz="685800">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Creative Digital</a:t>
            </a:r>
          </a:p>
          <a:p>
            <a:pPr marL="267891" indent="-267891" defTabSz="685800">
              <a:buFont typeface="Arial" panose="020B0604020202020204" pitchFamily="34" charset="0"/>
              <a:buChar char="•"/>
              <a:defRPr/>
            </a:pPr>
            <a:r>
              <a:rPr lang="en-GB" sz="1600" dirty="0">
                <a:solidFill>
                  <a:prstClr val="white"/>
                </a:solidFill>
                <a:latin typeface="Arial Narrow" panose="020B0606020202030204" pitchFamily="34" charset="0"/>
                <a:ea typeface="ＭＳ Ｐゴシック" pitchFamily="34" charset="-128"/>
                <a:cs typeface="Calibri" panose="020F0502020204030204" pitchFamily="34" charset="0"/>
              </a:rPr>
              <a:t>Creative Digital Design</a:t>
            </a:r>
          </a:p>
          <a:p>
            <a:pPr marL="267891" indent="-267891" defTabSz="685800">
              <a:buFont typeface="Arial" panose="020B0604020202020204" pitchFamily="34" charset="0"/>
              <a:buChar char="•"/>
              <a:defRPr/>
            </a:pPr>
            <a:r>
              <a:rPr lang="en-GB" sz="1600" dirty="0">
                <a:solidFill>
                  <a:prstClr val="white"/>
                </a:solidFill>
                <a:latin typeface="Arial Narrow" panose="020B0606020202030204" pitchFamily="34" charset="0"/>
                <a:ea typeface="ＭＳ Ｐゴシック" pitchFamily="34" charset="-128"/>
                <a:cs typeface="Calibri" panose="020F0502020204030204" pitchFamily="34" charset="0"/>
              </a:rPr>
              <a:t>Digital User Experience Professional</a:t>
            </a:r>
          </a:p>
          <a:p>
            <a:pPr defTabSz="685800">
              <a:defRPr/>
            </a:pPr>
            <a:endPar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endParaRPr>
          </a:p>
          <a:p>
            <a:pPr defTabSz="685800">
              <a:defRPr/>
            </a:pPr>
            <a:endPar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endParaRPr>
          </a:p>
        </p:txBody>
      </p:sp>
      <p:sp>
        <p:nvSpPr>
          <p:cNvPr id="15" name="Title 1">
            <a:extLst>
              <a:ext uri="{FF2B5EF4-FFF2-40B4-BE49-F238E27FC236}">
                <a16:creationId xmlns:a16="http://schemas.microsoft.com/office/drawing/2014/main" id="{E1E0848B-5604-4914-4AED-96FA7B31A7D4}"/>
              </a:ext>
            </a:extLst>
          </p:cNvPr>
          <p:cNvSpPr>
            <a:spLocks noGrp="1"/>
          </p:cNvSpPr>
          <p:nvPr>
            <p:ph type="title"/>
          </p:nvPr>
        </p:nvSpPr>
        <p:spPr>
          <a:xfrm>
            <a:off x="5448300" y="-292753"/>
            <a:ext cx="3672408" cy="1296140"/>
          </a:xfrm>
        </p:spPr>
        <p:txBody>
          <a:bodyPr>
            <a:noAutofit/>
          </a:bodyPr>
          <a:lstStyle/>
          <a:p>
            <a:pPr algn="r"/>
            <a:r>
              <a:rPr lang="en-GB" sz="2400" b="1" dirty="0">
                <a:solidFill>
                  <a:schemeClr val="bg1"/>
                </a:solidFill>
                <a:latin typeface="Arial Narrow" panose="020B0606020202030204" pitchFamily="34" charset="0"/>
                <a:cs typeface="Arial" panose="020B0604020202020204" pitchFamily="34" charset="0"/>
              </a:rPr>
              <a:t>What's available?</a:t>
            </a:r>
          </a:p>
        </p:txBody>
      </p:sp>
    </p:spTree>
    <p:extLst>
      <p:ext uri="{BB962C8B-B14F-4D97-AF65-F5344CB8AC3E}">
        <p14:creationId xmlns:p14="http://schemas.microsoft.com/office/powerpoint/2010/main" val="31155206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animEffect transition="in" filter="fade">
                                      <p:cBhvr>
                                        <p:cTn id="19" dur="500"/>
                                        <p:tgtEl>
                                          <p:spTgt spid="20">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fade">
                                      <p:cBhvr>
                                        <p:cTn id="22" dur="500"/>
                                        <p:tgtEl>
                                          <p:spTgt spid="20">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Effect transition="in" filter="fade">
                                      <p:cBhvr>
                                        <p:cTn id="25" dur="500"/>
                                        <p:tgtEl>
                                          <p:spTgt spid="20">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xEl>
                                              <p:pRg st="4" end="4"/>
                                            </p:txEl>
                                          </p:spTgt>
                                        </p:tgtEl>
                                        <p:attrNameLst>
                                          <p:attrName>style.visibility</p:attrName>
                                        </p:attrNameLst>
                                      </p:cBhvr>
                                      <p:to>
                                        <p:strVal val="visible"/>
                                      </p:to>
                                    </p:set>
                                    <p:animEffect transition="in" filter="fade">
                                      <p:cBhvr>
                                        <p:cTn id="28" dur="500"/>
                                        <p:tgtEl>
                                          <p:spTgt spid="20">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bldP spid="21" grpId="0"/>
      <p:bldP spid="22"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718E7-FF1D-B723-63BF-CC1B92B80837}"/>
              </a:ext>
            </a:extLst>
          </p:cNvPr>
          <p:cNvSpPr/>
          <p:nvPr/>
        </p:nvSpPr>
        <p:spPr>
          <a:xfrm>
            <a:off x="3240911" y="312516"/>
            <a:ext cx="5347504" cy="79865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C00000"/>
                </a:solidFill>
              </a:rPr>
              <a:t>Drivers for Change 2022/23</a:t>
            </a:r>
          </a:p>
        </p:txBody>
      </p:sp>
      <p:sp>
        <p:nvSpPr>
          <p:cNvPr id="2" name="Rectangle: Rounded Corners 1">
            <a:extLst>
              <a:ext uri="{FF2B5EF4-FFF2-40B4-BE49-F238E27FC236}">
                <a16:creationId xmlns:a16="http://schemas.microsoft.com/office/drawing/2014/main" id="{5A3D27CE-58BC-F342-4031-458BEE50BE80}"/>
              </a:ext>
            </a:extLst>
          </p:cNvPr>
          <p:cNvSpPr/>
          <p:nvPr/>
        </p:nvSpPr>
        <p:spPr>
          <a:xfrm>
            <a:off x="467544" y="2011270"/>
            <a:ext cx="8120871" cy="72008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IFATE consultation outcome for integrated EPA in Degree Apprenticeships</a:t>
            </a:r>
          </a:p>
        </p:txBody>
      </p:sp>
      <p:sp>
        <p:nvSpPr>
          <p:cNvPr id="3" name="Rectangle: Rounded Corners 2">
            <a:extLst>
              <a:ext uri="{FF2B5EF4-FFF2-40B4-BE49-F238E27FC236}">
                <a16:creationId xmlns:a16="http://schemas.microsoft.com/office/drawing/2014/main" id="{2ACCB2A9-8591-1300-FF3D-CCDAAF351588}"/>
              </a:ext>
            </a:extLst>
          </p:cNvPr>
          <p:cNvSpPr/>
          <p:nvPr/>
        </p:nvSpPr>
        <p:spPr>
          <a:xfrm>
            <a:off x="1187624" y="3068960"/>
            <a:ext cx="1944216" cy="648072"/>
          </a:xfrm>
          <a:prstGeom prst="round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800" dirty="0"/>
              <a:t>ESFA Funding Rule changes</a:t>
            </a:r>
          </a:p>
        </p:txBody>
      </p:sp>
      <p:sp>
        <p:nvSpPr>
          <p:cNvPr id="6" name="Rectangle: Rounded Corners 5">
            <a:extLst>
              <a:ext uri="{FF2B5EF4-FFF2-40B4-BE49-F238E27FC236}">
                <a16:creationId xmlns:a16="http://schemas.microsoft.com/office/drawing/2014/main" id="{F70A5663-3633-0C28-EE7E-8E1ED2212978}"/>
              </a:ext>
            </a:extLst>
          </p:cNvPr>
          <p:cNvSpPr/>
          <p:nvPr/>
        </p:nvSpPr>
        <p:spPr>
          <a:xfrm>
            <a:off x="467544" y="3955486"/>
            <a:ext cx="4536504" cy="648072"/>
          </a:xfrm>
          <a:prstGeom prst="roundRect">
            <a:avLst/>
          </a:prstGeom>
          <a:solidFill>
            <a:schemeClr val="bg1">
              <a:lumMod val="65000"/>
            </a:schemeClr>
          </a:solidFill>
          <a:ln w="38100">
            <a:solidFill>
              <a:srgbClr val="B70D5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600" dirty="0"/>
              <a:t>SHU Future Strategy Programme </a:t>
            </a:r>
          </a:p>
          <a:p>
            <a:pPr algn="ctr"/>
            <a:r>
              <a:rPr lang="en-GB" sz="1600" dirty="0"/>
              <a:t>(Model D – Apprenticeship Delivery Principles</a:t>
            </a:r>
          </a:p>
        </p:txBody>
      </p:sp>
      <p:sp>
        <p:nvSpPr>
          <p:cNvPr id="7" name="Rectangle: Rounded Corners 6">
            <a:extLst>
              <a:ext uri="{FF2B5EF4-FFF2-40B4-BE49-F238E27FC236}">
                <a16:creationId xmlns:a16="http://schemas.microsoft.com/office/drawing/2014/main" id="{C36EDB2B-8303-BFEA-5F3B-301DE2C95689}"/>
              </a:ext>
            </a:extLst>
          </p:cNvPr>
          <p:cNvSpPr/>
          <p:nvPr/>
        </p:nvSpPr>
        <p:spPr>
          <a:xfrm>
            <a:off x="467544" y="4941168"/>
            <a:ext cx="1944216" cy="648072"/>
          </a:xfrm>
          <a:prstGeom prst="roundRect">
            <a:avLst/>
          </a:prstGeom>
          <a:solidFill>
            <a:schemeClr val="tx2">
              <a:lumMod val="75000"/>
            </a:schemeClr>
          </a:solidFill>
          <a:ln w="38100">
            <a:solidFill>
              <a:srgbClr val="B70D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err="1"/>
              <a:t>OfSTED</a:t>
            </a:r>
            <a:r>
              <a:rPr lang="en-GB" sz="1600" dirty="0"/>
              <a:t> Quality Improvement Plan</a:t>
            </a:r>
          </a:p>
        </p:txBody>
      </p:sp>
    </p:spTree>
    <p:extLst>
      <p:ext uri="{BB962C8B-B14F-4D97-AF65-F5344CB8AC3E}">
        <p14:creationId xmlns:p14="http://schemas.microsoft.com/office/powerpoint/2010/main" val="291740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D73AA-621C-468E-AE52-745AD54AF8BA}"/>
              </a:ext>
            </a:extLst>
          </p:cNvPr>
          <p:cNvSpPr>
            <a:spLocks noGrp="1"/>
          </p:cNvSpPr>
          <p:nvPr>
            <p:ph type="title"/>
          </p:nvPr>
        </p:nvSpPr>
        <p:spPr>
          <a:xfrm>
            <a:off x="902511" y="99937"/>
            <a:ext cx="10132928" cy="1143000"/>
          </a:xfrm>
        </p:spPr>
        <p:txBody>
          <a:bodyPr>
            <a:normAutofit/>
          </a:bodyPr>
          <a:lstStyle/>
          <a:p>
            <a:r>
              <a:rPr lang="en-GB" sz="2400" b="1" dirty="0"/>
              <a:t>How does this affect us in 22/23?</a:t>
            </a:r>
            <a:endParaRPr lang="en-GB" sz="2400" b="1" dirty="0">
              <a:highlight>
                <a:srgbClr val="FFFF00"/>
              </a:highlight>
            </a:endParaRPr>
          </a:p>
        </p:txBody>
      </p:sp>
      <p:sp>
        <p:nvSpPr>
          <p:cNvPr id="3" name="Content Placeholder 2">
            <a:extLst>
              <a:ext uri="{FF2B5EF4-FFF2-40B4-BE49-F238E27FC236}">
                <a16:creationId xmlns:a16="http://schemas.microsoft.com/office/drawing/2014/main" id="{9459FA21-E272-4D2B-B9F0-724F93537BF4}"/>
              </a:ext>
            </a:extLst>
          </p:cNvPr>
          <p:cNvSpPr>
            <a:spLocks noGrp="1"/>
          </p:cNvSpPr>
          <p:nvPr>
            <p:ph idx="1"/>
          </p:nvPr>
        </p:nvSpPr>
        <p:spPr>
          <a:xfrm>
            <a:off x="457200" y="1544970"/>
            <a:ext cx="8229600" cy="498037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47500" lnSpcReduction="20000"/>
          </a:bodyPr>
          <a:lstStyle/>
          <a:p>
            <a:pPr marL="0" indent="0">
              <a:buNone/>
            </a:pPr>
            <a:r>
              <a:rPr lang="en-GB" sz="2400" b="1" dirty="0"/>
              <a:t>ESFA Rules Training Plan Key Extracts:</a:t>
            </a:r>
          </a:p>
          <a:p>
            <a:pPr marL="0" indent="0">
              <a:buNone/>
            </a:pPr>
            <a:endParaRPr lang="en-GB" sz="2900" dirty="0"/>
          </a:p>
          <a:p>
            <a:pPr>
              <a:spcAft>
                <a:spcPts val="1200"/>
              </a:spcAft>
            </a:pPr>
            <a:r>
              <a:rPr lang="en-GB" sz="2900" dirty="0"/>
              <a:t>P56.1 This must set out the training (including the volume of off-the-job training hours) that will be delivered in the practical period and document how all three parties (apprentice, employer and main provider) will support the achievement of the apprenticeship.</a:t>
            </a:r>
          </a:p>
          <a:p>
            <a:pPr>
              <a:spcAft>
                <a:spcPts val="1200"/>
              </a:spcAft>
            </a:pPr>
            <a:r>
              <a:rPr lang="en-GB" sz="2900" dirty="0"/>
              <a:t>P56.3 The training plan must be agreed before any training is delivered (see paragraph P57.6.3).</a:t>
            </a:r>
            <a:endParaRPr lang="en-GB" sz="5100" dirty="0"/>
          </a:p>
          <a:p>
            <a:pPr>
              <a:spcAft>
                <a:spcPts val="1200"/>
              </a:spcAft>
            </a:pPr>
            <a:r>
              <a:rPr lang="en-GB" sz="2900" dirty="0"/>
              <a:t>P57.6.2 For standards with a mandatory qualification this must be, as a minimum, a list of the units, along with a description of any additional activities that the apprentice will undertake to develop occupational competency.</a:t>
            </a:r>
            <a:endParaRPr lang="en-GB" sz="5100" dirty="0"/>
          </a:p>
          <a:p>
            <a:pPr>
              <a:spcAft>
                <a:spcPts val="1200"/>
              </a:spcAft>
            </a:pPr>
            <a:r>
              <a:rPr lang="en-GB" sz="2900" dirty="0"/>
              <a:t>P57.6.3 Details of when content will be delivered. We accept that for longer programmes (i.e. 12 months +) these details may not yet be finalised, and the plan may initially only detail the first year; in these circumstances the training plan should be updated as the information becomes available. This equally applies where an apprentice may have optional aspects</a:t>
            </a:r>
          </a:p>
          <a:p>
            <a:pPr>
              <a:spcAft>
                <a:spcPts val="1200"/>
              </a:spcAft>
            </a:pPr>
            <a:endParaRPr lang="en-GB" sz="2600" dirty="0"/>
          </a:p>
          <a:p>
            <a:pPr marL="0" indent="0">
              <a:spcAft>
                <a:spcPts val="1200"/>
              </a:spcAft>
              <a:buNone/>
            </a:pPr>
            <a:r>
              <a:rPr lang="en-GB" sz="3200" dirty="0"/>
              <a:t>“Have we gone overkill on this?”</a:t>
            </a:r>
          </a:p>
          <a:p>
            <a:pPr marL="0" indent="0">
              <a:spcAft>
                <a:spcPts val="1200"/>
              </a:spcAft>
              <a:buNone/>
            </a:pPr>
            <a:r>
              <a:rPr lang="en-GB" sz="3200" dirty="0"/>
              <a:t>“There is nothing in the Training Plan that doesn’t need to be in it and there is nothing we need that is not in it”.</a:t>
            </a:r>
          </a:p>
        </p:txBody>
      </p:sp>
    </p:spTree>
    <p:extLst>
      <p:ext uri="{BB962C8B-B14F-4D97-AF65-F5344CB8AC3E}">
        <p14:creationId xmlns:p14="http://schemas.microsoft.com/office/powerpoint/2010/main" val="6075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D73AA-621C-468E-AE52-745AD54AF8BA}"/>
              </a:ext>
            </a:extLst>
          </p:cNvPr>
          <p:cNvSpPr>
            <a:spLocks noGrp="1"/>
          </p:cNvSpPr>
          <p:nvPr>
            <p:ph type="title"/>
          </p:nvPr>
        </p:nvSpPr>
        <p:spPr>
          <a:xfrm>
            <a:off x="3131840" y="99937"/>
            <a:ext cx="7612648" cy="1143000"/>
          </a:xfrm>
        </p:spPr>
        <p:txBody>
          <a:bodyPr>
            <a:normAutofit/>
          </a:bodyPr>
          <a:lstStyle/>
          <a:p>
            <a:pPr algn="l"/>
            <a:r>
              <a:rPr lang="en-GB" sz="2400" b="1" dirty="0"/>
              <a:t>From Commitment Statements </a:t>
            </a:r>
            <a:br>
              <a:rPr lang="en-GB" sz="2400" b="1" dirty="0"/>
            </a:br>
            <a:r>
              <a:rPr lang="en-GB" sz="2400" b="1" dirty="0"/>
              <a:t>to Training Plans</a:t>
            </a:r>
            <a:endParaRPr lang="en-GB" sz="2400" b="1" dirty="0">
              <a:highlight>
                <a:srgbClr val="FFFF00"/>
              </a:highlight>
            </a:endParaRPr>
          </a:p>
        </p:txBody>
      </p:sp>
      <p:sp>
        <p:nvSpPr>
          <p:cNvPr id="3" name="Content Placeholder 2">
            <a:extLst>
              <a:ext uri="{FF2B5EF4-FFF2-40B4-BE49-F238E27FC236}">
                <a16:creationId xmlns:a16="http://schemas.microsoft.com/office/drawing/2014/main" id="{9459FA21-E272-4D2B-B9F0-724F93537BF4}"/>
              </a:ext>
            </a:extLst>
          </p:cNvPr>
          <p:cNvSpPr>
            <a:spLocks noGrp="1"/>
          </p:cNvSpPr>
          <p:nvPr>
            <p:ph idx="1"/>
          </p:nvPr>
        </p:nvSpPr>
        <p:spPr>
          <a:xfrm>
            <a:off x="457200" y="1772816"/>
            <a:ext cx="8229600" cy="469234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a:spcAft>
                <a:spcPts val="1200"/>
              </a:spcAft>
            </a:pPr>
            <a:r>
              <a:rPr lang="en-GB" sz="2000" dirty="0"/>
              <a:t>The new rules mean that we have to offer more information up front about how we will deliver “the training”</a:t>
            </a:r>
          </a:p>
          <a:p>
            <a:pPr>
              <a:spcAft>
                <a:spcPts val="1200"/>
              </a:spcAft>
            </a:pPr>
            <a:r>
              <a:rPr lang="en-GB" sz="2000" dirty="0"/>
              <a:t>We also need to be clearer about the expectations on employers.</a:t>
            </a:r>
          </a:p>
          <a:p>
            <a:pPr>
              <a:spcAft>
                <a:spcPts val="1200"/>
              </a:spcAft>
            </a:pPr>
            <a:r>
              <a:rPr lang="en-GB" sz="2000" dirty="0"/>
              <a:t>This helps us to be more rigorous about the correct amount we charge - the </a:t>
            </a:r>
            <a:r>
              <a:rPr lang="en-GB" sz="2000" i="1" dirty="0"/>
              <a:t>Total Negotiated Price</a:t>
            </a:r>
            <a:r>
              <a:rPr lang="en-GB" sz="2000" dirty="0"/>
              <a:t> (TNP) (allowing for any RPL and adjustment to the programme “duration”).  (RPEL and RPCL)</a:t>
            </a:r>
          </a:p>
          <a:p>
            <a:pPr>
              <a:spcAft>
                <a:spcPts val="1200"/>
              </a:spcAft>
            </a:pPr>
            <a:r>
              <a:rPr lang="en-GB" sz="2000" dirty="0"/>
              <a:t>The changes will help us to monitor and track the Off the Job Training ( </a:t>
            </a:r>
            <a:r>
              <a:rPr lang="en-GB" sz="2000" dirty="0">
                <a:solidFill>
                  <a:srgbClr val="F89708"/>
                </a:solidFill>
              </a:rPr>
              <a:t>20%</a:t>
            </a:r>
            <a:r>
              <a:rPr lang="en-GB" sz="2000" dirty="0"/>
              <a:t> OTJT  !!)</a:t>
            </a:r>
          </a:p>
          <a:p>
            <a:pPr>
              <a:spcAft>
                <a:spcPts val="1200"/>
              </a:spcAft>
            </a:pPr>
            <a:r>
              <a:rPr lang="en-GB" sz="2000" dirty="0"/>
              <a:t>Nb, There are other changes impacting on On-Boarding, 12 weekly Apprenticeship Progress Reviews (APRs), etc. </a:t>
            </a:r>
          </a:p>
          <a:p>
            <a:pPr>
              <a:spcAft>
                <a:spcPts val="1200"/>
              </a:spcAft>
            </a:pPr>
            <a:r>
              <a:rPr lang="en-GB" sz="2000" dirty="0"/>
              <a:t>Students and employer access to training plans and their content</a:t>
            </a:r>
          </a:p>
          <a:p>
            <a:pPr>
              <a:spcAft>
                <a:spcPts val="1200"/>
              </a:spcAft>
            </a:pPr>
            <a:r>
              <a:rPr lang="en-GB" sz="2000" dirty="0"/>
              <a:t>Covering two versions of Commitment Statement / Training Plans and two versions of [ 20% ] Off the Job training in IAG has been a challenge</a:t>
            </a:r>
          </a:p>
        </p:txBody>
      </p:sp>
    </p:spTree>
    <p:extLst>
      <p:ext uri="{BB962C8B-B14F-4D97-AF65-F5344CB8AC3E}">
        <p14:creationId xmlns:p14="http://schemas.microsoft.com/office/powerpoint/2010/main" val="224937934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en for 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SBS Arial template Presentation V2 (3)">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pen for 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pen for 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Rahcel 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shu presentation</Template>
  <TotalTime>33922</TotalTime>
  <Words>1340</Words>
  <Application>Microsoft Office PowerPoint</Application>
  <PresentationFormat>On-screen Show (4:3)</PresentationFormat>
  <Paragraphs>152</Paragraphs>
  <Slides>18</Slides>
  <Notes>4</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18</vt:i4>
      </vt:variant>
    </vt:vector>
  </HeadingPairs>
  <TitlesOfParts>
    <vt:vector size="33" baseType="lpstr">
      <vt:lpstr>Arial</vt:lpstr>
      <vt:lpstr>Arial Narrow</vt:lpstr>
      <vt:lpstr>Calibri</vt:lpstr>
      <vt:lpstr>Century Gothic</vt:lpstr>
      <vt:lpstr>FS Clerkenwell Light</vt:lpstr>
      <vt:lpstr>Mulish</vt:lpstr>
      <vt:lpstr>Mulish Black</vt:lpstr>
      <vt:lpstr>Mulish Medium</vt:lpstr>
      <vt:lpstr>Custom Design</vt:lpstr>
      <vt:lpstr>Open for business</vt:lpstr>
      <vt:lpstr>5_SBS Arial template Presentation V2 (3)</vt:lpstr>
      <vt:lpstr>2_Open for business</vt:lpstr>
      <vt:lpstr>3_Open for business</vt:lpstr>
      <vt:lpstr>2_Custom Design</vt:lpstr>
      <vt:lpstr>Rahcel Presentation1</vt:lpstr>
      <vt:lpstr>ESFA Funding Rules Changes 22/23 – Impact on Delivery  </vt:lpstr>
      <vt:lpstr>  ESFA Funding Rules Changes 22/23 – Impact on Delivery </vt:lpstr>
      <vt:lpstr>PowerPoint Presentation</vt:lpstr>
      <vt:lpstr>PowerPoint Presentation</vt:lpstr>
      <vt:lpstr>PowerPoint Presentation</vt:lpstr>
      <vt:lpstr>What's available?</vt:lpstr>
      <vt:lpstr>PowerPoint Presentation</vt:lpstr>
      <vt:lpstr>How does this affect us in 22/23?</vt:lpstr>
      <vt:lpstr>From Commitment Statements  to Training Plans</vt:lpstr>
      <vt:lpstr>Discussion How did you bake yours...</vt:lpstr>
      <vt:lpstr>Mapping doc from validation gets appended to the “Commitment Statement”</vt:lpstr>
      <vt:lpstr>PowerPoint Presentation</vt:lpstr>
      <vt:lpstr>PowerPoint Presentation</vt:lpstr>
      <vt:lpstr>Devising the Employer-Led Actions  for each module (example)       Before          During          After</vt:lpstr>
      <vt:lpstr>Employer-Led Actions Before, During, After</vt:lpstr>
      <vt:lpstr>Developing the structural capital of Higher Education Institutions to support work based learning programmes </vt:lpstr>
      <vt:lpstr>Developing the structural capital of Higher Education Institutions to support work based learning programmes </vt:lpstr>
      <vt:lpstr>Culture drives behaviour  Shared assumptions  Actions change culture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 Market Survey   2012</dc:title>
  <dc:creator>Elizabeth Clark</dc:creator>
  <cp:lastModifiedBy>Moorwood, Sam</cp:lastModifiedBy>
  <cp:revision>653</cp:revision>
  <cp:lastPrinted>2017-10-30T12:09:20Z</cp:lastPrinted>
  <dcterms:created xsi:type="dcterms:W3CDTF">2013-09-04T08:40:17Z</dcterms:created>
  <dcterms:modified xsi:type="dcterms:W3CDTF">2022-11-09T15:07:58Z</dcterms:modified>
</cp:coreProperties>
</file>