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5.xml" ContentType="application/vnd.openxmlformats-officedocument.presentationml.notesSlide+xml"/>
  <Override PartName="/ppt/theme/themeOverride10.xml" ContentType="application/vnd.openxmlformats-officedocument.themeOverr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4268" r:id="rId2"/>
    <p:sldMasterId id="2147484292" r:id="rId3"/>
    <p:sldMasterId id="2147484318" r:id="rId4"/>
    <p:sldMasterId id="2147484412" r:id="rId5"/>
    <p:sldMasterId id="2147484438" r:id="rId6"/>
    <p:sldMasterId id="2147484451" r:id="rId7"/>
  </p:sldMasterIdLst>
  <p:notesMasterIdLst>
    <p:notesMasterId r:id="rId78"/>
  </p:notesMasterIdLst>
  <p:handoutMasterIdLst>
    <p:handoutMasterId r:id="rId79"/>
  </p:handoutMasterIdLst>
  <p:sldIdLst>
    <p:sldId id="1484" r:id="rId8"/>
    <p:sldId id="1511" r:id="rId9"/>
    <p:sldId id="1510" r:id="rId10"/>
    <p:sldId id="1502" r:id="rId11"/>
    <p:sldId id="1539" r:id="rId12"/>
    <p:sldId id="1540" r:id="rId13"/>
    <p:sldId id="1503" r:id="rId14"/>
    <p:sldId id="1486" r:id="rId15"/>
    <p:sldId id="1492" r:id="rId16"/>
    <p:sldId id="1422" r:id="rId17"/>
    <p:sldId id="1505" r:id="rId18"/>
    <p:sldId id="1504" r:id="rId19"/>
    <p:sldId id="1488" r:id="rId20"/>
    <p:sldId id="1543" r:id="rId21"/>
    <p:sldId id="1544" r:id="rId22"/>
    <p:sldId id="1508" r:id="rId23"/>
    <p:sldId id="1493" r:id="rId24"/>
    <p:sldId id="1494" r:id="rId25"/>
    <p:sldId id="1495" r:id="rId26"/>
    <p:sldId id="1487" r:id="rId27"/>
    <p:sldId id="1490" r:id="rId28"/>
    <p:sldId id="1532" r:id="rId29"/>
    <p:sldId id="1533" r:id="rId30"/>
    <p:sldId id="1534" r:id="rId31"/>
    <p:sldId id="1535" r:id="rId32"/>
    <p:sldId id="1536" r:id="rId33"/>
    <p:sldId id="1509" r:id="rId34"/>
    <p:sldId id="1491" r:id="rId35"/>
    <p:sldId id="1003" r:id="rId36"/>
    <p:sldId id="2041" r:id="rId37"/>
    <p:sldId id="1275" r:id="rId38"/>
    <p:sldId id="1276" r:id="rId39"/>
    <p:sldId id="1277" r:id="rId40"/>
    <p:sldId id="1278" r:id="rId41"/>
    <p:sldId id="1349" r:id="rId42"/>
    <p:sldId id="1350" r:id="rId43"/>
    <p:sldId id="1421" r:id="rId44"/>
    <p:sldId id="1351" r:id="rId45"/>
    <p:sldId id="1352" r:id="rId46"/>
    <p:sldId id="1280" r:id="rId47"/>
    <p:sldId id="1281" r:id="rId48"/>
    <p:sldId id="1282" r:id="rId49"/>
    <p:sldId id="1283" r:id="rId50"/>
    <p:sldId id="1538" r:id="rId51"/>
    <p:sldId id="1383" r:id="rId52"/>
    <p:sldId id="1382" r:id="rId53"/>
    <p:sldId id="1515" r:id="rId54"/>
    <p:sldId id="1516" r:id="rId55"/>
    <p:sldId id="1519" r:id="rId56"/>
    <p:sldId id="1397" r:id="rId57"/>
    <p:sldId id="1134" r:id="rId58"/>
    <p:sldId id="1081" r:id="rId59"/>
    <p:sldId id="1298" r:id="rId60"/>
    <p:sldId id="1507" r:id="rId61"/>
    <p:sldId id="1541" r:id="rId62"/>
    <p:sldId id="1542" r:id="rId63"/>
    <p:sldId id="257" r:id="rId64"/>
    <p:sldId id="1033" r:id="rId65"/>
    <p:sldId id="1032" r:id="rId66"/>
    <p:sldId id="1413" r:id="rId67"/>
    <p:sldId id="1414" r:id="rId68"/>
    <p:sldId id="1423" r:id="rId69"/>
    <p:sldId id="1034" r:id="rId70"/>
    <p:sldId id="1035" r:id="rId71"/>
    <p:sldId id="1531" r:id="rId72"/>
    <p:sldId id="2051" r:id="rId73"/>
    <p:sldId id="2047" r:id="rId74"/>
    <p:sldId id="1530" r:id="rId75"/>
    <p:sldId id="2048" r:id="rId76"/>
    <p:sldId id="2042" r:id="rId77"/>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6680" algn="l" rtl="0" fontAlgn="base">
      <a:spcBef>
        <a:spcPct val="0"/>
      </a:spcBef>
      <a:spcAft>
        <a:spcPct val="0"/>
      </a:spcAft>
      <a:defRPr sz="2400" kern="1200">
        <a:solidFill>
          <a:schemeClr val="tx1"/>
        </a:solidFill>
        <a:latin typeface="Arial" charset="0"/>
        <a:ea typeface="ＭＳ Ｐゴシック" charset="-128"/>
        <a:cs typeface="+mn-cs"/>
      </a:defRPr>
    </a:lvl2pPr>
    <a:lvl3pPr marL="913368" algn="l" rtl="0" fontAlgn="base">
      <a:spcBef>
        <a:spcPct val="0"/>
      </a:spcBef>
      <a:spcAft>
        <a:spcPct val="0"/>
      </a:spcAft>
      <a:defRPr sz="2400" kern="1200">
        <a:solidFill>
          <a:schemeClr val="tx1"/>
        </a:solidFill>
        <a:latin typeface="Arial" charset="0"/>
        <a:ea typeface="ＭＳ Ｐゴシック" charset="-128"/>
        <a:cs typeface="+mn-cs"/>
      </a:defRPr>
    </a:lvl3pPr>
    <a:lvl4pPr marL="1370060" algn="l" rtl="0" fontAlgn="base">
      <a:spcBef>
        <a:spcPct val="0"/>
      </a:spcBef>
      <a:spcAft>
        <a:spcPct val="0"/>
      </a:spcAft>
      <a:defRPr sz="2400" kern="1200">
        <a:solidFill>
          <a:schemeClr val="tx1"/>
        </a:solidFill>
        <a:latin typeface="Arial" charset="0"/>
        <a:ea typeface="ＭＳ Ｐゴシック" charset="-128"/>
        <a:cs typeface="+mn-cs"/>
      </a:defRPr>
    </a:lvl4pPr>
    <a:lvl5pPr marL="1826744" algn="l" rtl="0" fontAlgn="base">
      <a:spcBef>
        <a:spcPct val="0"/>
      </a:spcBef>
      <a:spcAft>
        <a:spcPct val="0"/>
      </a:spcAft>
      <a:defRPr sz="2400" kern="1200">
        <a:solidFill>
          <a:schemeClr val="tx1"/>
        </a:solidFill>
        <a:latin typeface="Arial" charset="0"/>
        <a:ea typeface="ＭＳ Ｐゴシック" charset="-128"/>
        <a:cs typeface="+mn-cs"/>
      </a:defRPr>
    </a:lvl5pPr>
    <a:lvl6pPr marL="2283426" algn="l" defTabSz="913368" rtl="0" eaLnBrk="1" latinLnBrk="0" hangingPunct="1">
      <a:defRPr sz="2400" kern="1200">
        <a:solidFill>
          <a:schemeClr val="tx1"/>
        </a:solidFill>
        <a:latin typeface="Arial" charset="0"/>
        <a:ea typeface="ＭＳ Ｐゴシック" charset="-128"/>
        <a:cs typeface="+mn-cs"/>
      </a:defRPr>
    </a:lvl6pPr>
    <a:lvl7pPr marL="2740117" algn="l" defTabSz="913368" rtl="0" eaLnBrk="1" latinLnBrk="0" hangingPunct="1">
      <a:defRPr sz="2400" kern="1200">
        <a:solidFill>
          <a:schemeClr val="tx1"/>
        </a:solidFill>
        <a:latin typeface="Arial" charset="0"/>
        <a:ea typeface="ＭＳ Ｐゴシック" charset="-128"/>
        <a:cs typeface="+mn-cs"/>
      </a:defRPr>
    </a:lvl7pPr>
    <a:lvl8pPr marL="3196797" algn="l" defTabSz="913368" rtl="0" eaLnBrk="1" latinLnBrk="0" hangingPunct="1">
      <a:defRPr sz="2400" kern="1200">
        <a:solidFill>
          <a:schemeClr val="tx1"/>
        </a:solidFill>
        <a:latin typeface="Arial" charset="0"/>
        <a:ea typeface="ＭＳ Ｐゴシック" charset="-128"/>
        <a:cs typeface="+mn-cs"/>
      </a:defRPr>
    </a:lvl8pPr>
    <a:lvl9pPr marL="3653486" algn="l" defTabSz="913368"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Notes for ACL &amp; WBLC" id="{9CFC1F71-F8EE-4CE6-85C4-3133E984E900}">
          <p14:sldIdLst>
            <p14:sldId id="1484"/>
            <p14:sldId id="1511"/>
            <p14:sldId id="1510"/>
          </p14:sldIdLst>
        </p14:section>
        <p14:section name="Template Induction Slides" id="{9666E214-B62B-4659-822C-310277FACD03}">
          <p14:sldIdLst>
            <p14:sldId id="1502"/>
            <p14:sldId id="1539"/>
            <p14:sldId id="1540"/>
            <p14:sldId id="1503"/>
            <p14:sldId id="1486"/>
            <p14:sldId id="1492"/>
            <p14:sldId id="1422"/>
            <p14:sldId id="1505"/>
            <p14:sldId id="1504"/>
            <p14:sldId id="1488"/>
            <p14:sldId id="1543"/>
            <p14:sldId id="1544"/>
            <p14:sldId id="1508"/>
            <p14:sldId id="1493"/>
            <p14:sldId id="1494"/>
            <p14:sldId id="1495"/>
            <p14:sldId id="1487"/>
            <p14:sldId id="1490"/>
            <p14:sldId id="1532"/>
            <p14:sldId id="1533"/>
            <p14:sldId id="1534"/>
            <p14:sldId id="1535"/>
            <p14:sldId id="1536"/>
            <p14:sldId id="1509"/>
            <p14:sldId id="1491"/>
            <p14:sldId id="1003"/>
            <p14:sldId id="2041"/>
            <p14:sldId id="1275"/>
            <p14:sldId id="1276"/>
            <p14:sldId id="1277"/>
            <p14:sldId id="1278"/>
            <p14:sldId id="1349"/>
            <p14:sldId id="1350"/>
            <p14:sldId id="1421"/>
            <p14:sldId id="1351"/>
            <p14:sldId id="1352"/>
            <p14:sldId id="1280"/>
            <p14:sldId id="1281"/>
            <p14:sldId id="1282"/>
            <p14:sldId id="1283"/>
            <p14:sldId id="1538"/>
            <p14:sldId id="1383"/>
            <p14:sldId id="1382"/>
            <p14:sldId id="1515"/>
            <p14:sldId id="1516"/>
            <p14:sldId id="1519"/>
            <p14:sldId id="1397"/>
            <p14:sldId id="1134"/>
            <p14:sldId id="1081"/>
            <p14:sldId id="1298"/>
            <p14:sldId id="1507"/>
            <p14:sldId id="1541"/>
            <p14:sldId id="1542"/>
            <p14:sldId id="257"/>
            <p14:sldId id="1033"/>
            <p14:sldId id="1032"/>
            <p14:sldId id="1413"/>
            <p14:sldId id="1414"/>
            <p14:sldId id="1423"/>
            <p14:sldId id="1034"/>
            <p14:sldId id="1035"/>
            <p14:sldId id="1531"/>
            <p14:sldId id="2051"/>
            <p14:sldId id="2047"/>
            <p14:sldId id="1530"/>
            <p14:sldId id="2048"/>
            <p14:sldId id="204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wood, Sam" initials="MS" lastIdx="1" clrIdx="0">
    <p:extLst>
      <p:ext uri="{19B8F6BF-5375-455C-9EA6-DF929625EA0E}">
        <p15:presenceInfo xmlns:p15="http://schemas.microsoft.com/office/powerpoint/2012/main" userId="S::dssm@hallam.shu.ac.uk::78524a98-639a-4b78-ae5a-4c57bc604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0D50"/>
    <a:srgbClr val="5AF622"/>
    <a:srgbClr val="99FF66"/>
    <a:srgbClr val="62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4C29B-4224-4FB7-82B6-119964CAFF38}" v="13" dt="2022-12-16T17:19:37.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75299" autoAdjust="0"/>
  </p:normalViewPr>
  <p:slideViewPr>
    <p:cSldViewPr>
      <p:cViewPr varScale="1">
        <p:scale>
          <a:sx n="78" d="100"/>
          <a:sy n="78" d="100"/>
        </p:scale>
        <p:origin x="220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7596"/>
    </p:cViewPr>
  </p:sorterViewPr>
  <p:notesViewPr>
    <p:cSldViewPr>
      <p:cViewPr>
        <p:scale>
          <a:sx n="100" d="100"/>
          <a:sy n="100" d="100"/>
        </p:scale>
        <p:origin x="-2754" y="4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wood, Sam" userId="78524a98-639a-4b78-ae5a-4c57bc604f14" providerId="ADAL" clId="{BD74C29B-4224-4FB7-82B6-119964CAFF38}"/>
    <pc:docChg chg="modSld">
      <pc:chgData name="Moorwood, Sam" userId="78524a98-639a-4b78-ae5a-4c57bc604f14" providerId="ADAL" clId="{BD74C29B-4224-4FB7-82B6-119964CAFF38}" dt="2022-12-16T17:18:55.857" v="72" actId="20577"/>
      <pc:docMkLst>
        <pc:docMk/>
      </pc:docMkLst>
      <pc:sldChg chg="modSp mod">
        <pc:chgData name="Moorwood, Sam" userId="78524a98-639a-4b78-ae5a-4c57bc604f14" providerId="ADAL" clId="{BD74C29B-4224-4FB7-82B6-119964CAFF38}" dt="2022-12-16T17:18:23.129" v="63" actId="20577"/>
        <pc:sldMkLst>
          <pc:docMk/>
          <pc:sldMk cId="3275051615" sldId="1487"/>
        </pc:sldMkLst>
        <pc:spChg chg="mod">
          <ac:chgData name="Moorwood, Sam" userId="78524a98-639a-4b78-ae5a-4c57bc604f14" providerId="ADAL" clId="{BD74C29B-4224-4FB7-82B6-119964CAFF38}" dt="2022-12-16T17:18:23.129" v="63" actId="20577"/>
          <ac:spMkLst>
            <pc:docMk/>
            <pc:sldMk cId="3275051615" sldId="1487"/>
            <ac:spMk id="3" creationId="{00000000-0000-0000-0000-000000000000}"/>
          </ac:spMkLst>
        </pc:spChg>
      </pc:sldChg>
      <pc:sldChg chg="modSp">
        <pc:chgData name="Moorwood, Sam" userId="78524a98-639a-4b78-ae5a-4c57bc604f14" providerId="ADAL" clId="{BD74C29B-4224-4FB7-82B6-119964CAFF38}" dt="2022-12-16T17:18:55.857" v="72" actId="20577"/>
        <pc:sldMkLst>
          <pc:docMk/>
          <pc:sldMk cId="516402125" sldId="1532"/>
        </pc:sldMkLst>
        <pc:spChg chg="mod">
          <ac:chgData name="Moorwood, Sam" userId="78524a98-639a-4b78-ae5a-4c57bc604f14" providerId="ADAL" clId="{BD74C29B-4224-4FB7-82B6-119964CAFF38}" dt="2022-12-16T17:18:55.857" v="72" actId="20577"/>
          <ac:spMkLst>
            <pc:docMk/>
            <pc:sldMk cId="516402125" sldId="1532"/>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1T16:12:43.579" idx="1">
    <p:pos x="4917" y="2880"/>
    <p:text>ACL TO CHECK AA MODEL FOR YOUR APPRENTICESHIP TO DECIDE IF THIS BULLET APPLIES...</p:text>
    <p:extLst>
      <p:ext uri="{C676402C-5697-4E1C-873F-D02D1690AC5C}">
        <p15:threadingInfo xmlns:p15="http://schemas.microsoft.com/office/powerpoint/2012/main" timeZoneBias="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02D5D-D928-41A3-B62D-E23B936533A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9BB7F4-49A2-42B6-A241-F67D3A08A32E}">
      <dgm:prSet/>
      <dgm:spPr>
        <a:xfrm>
          <a:off x="1058843" y="1808"/>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Aligned to academic syllabus </a:t>
          </a:r>
        </a:p>
      </dgm:t>
    </dgm:pt>
    <dgm:pt modelId="{D2D2FFA0-D115-44E9-813E-55CD5F824052}" type="parTrans" cxnId="{3CF5CF7F-E19B-4F8F-8C9E-736791C5644B}">
      <dgm:prSet/>
      <dgm:spPr/>
      <dgm:t>
        <a:bodyPr/>
        <a:lstStyle/>
        <a:p>
          <a:endParaRPr lang="en-US"/>
        </a:p>
      </dgm:t>
    </dgm:pt>
    <dgm:pt modelId="{D064393B-D5B1-44B9-A364-2B1122F6C41D}" type="sibTrans" cxnId="{3CF5CF7F-E19B-4F8F-8C9E-736791C5644B}">
      <dgm:prSet/>
      <dgm:spPr/>
      <dgm:t>
        <a:bodyPr/>
        <a:lstStyle/>
        <a:p>
          <a:endParaRPr lang="en-US"/>
        </a:p>
      </dgm:t>
    </dgm:pt>
    <dgm:pt modelId="{F770C568-1B85-428E-9569-24F00847C39A}">
      <dgm:prSet/>
      <dgm:spPr>
        <a:xfrm>
          <a:off x="1058843" y="1147742"/>
          <a:ext cx="1748790"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Aligned to role </a:t>
          </a:r>
        </a:p>
        <a:p>
          <a:pPr>
            <a:lnSpc>
              <a:spcPct val="100000"/>
            </a:lnSpc>
          </a:pPr>
          <a:r>
            <a:rPr lang="en-GB" dirty="0">
              <a:solidFill>
                <a:sysClr val="windowText" lastClr="000000">
                  <a:hueOff val="0"/>
                  <a:satOff val="0"/>
                  <a:lumOff val="0"/>
                  <a:alphaOff val="0"/>
                </a:sysClr>
              </a:solidFill>
              <a:latin typeface="Calibri"/>
              <a:ea typeface="+mn-ea"/>
              <a:cs typeface="+mn-cs"/>
            </a:rPr>
            <a:t>(Employer Training Plan and Stretch targets)</a:t>
          </a:r>
          <a:endParaRPr lang="en-US" dirty="0">
            <a:solidFill>
              <a:sysClr val="windowText" lastClr="000000">
                <a:hueOff val="0"/>
                <a:satOff val="0"/>
                <a:lumOff val="0"/>
                <a:alphaOff val="0"/>
              </a:sysClr>
            </a:solidFill>
            <a:latin typeface="Calibri"/>
            <a:ea typeface="+mn-ea"/>
            <a:cs typeface="+mn-cs"/>
          </a:endParaRPr>
        </a:p>
      </dgm:t>
    </dgm:pt>
    <dgm:pt modelId="{B61251FC-D655-4DCA-85DC-67B1C284FB50}" type="parTrans" cxnId="{105E8B74-EC3E-4549-A971-BB2C79620340}">
      <dgm:prSet/>
      <dgm:spPr/>
      <dgm:t>
        <a:bodyPr/>
        <a:lstStyle/>
        <a:p>
          <a:endParaRPr lang="en-US"/>
        </a:p>
      </dgm:t>
    </dgm:pt>
    <dgm:pt modelId="{C1A7257E-A731-440A-9BDC-26D72AC64BE5}" type="sibTrans" cxnId="{105E8B74-EC3E-4549-A971-BB2C79620340}">
      <dgm:prSet/>
      <dgm:spPr/>
      <dgm:t>
        <a:bodyPr/>
        <a:lstStyle/>
        <a:p>
          <a:endParaRPr lang="en-US"/>
        </a:p>
      </dgm:t>
    </dgm:pt>
    <dgm:pt modelId="{182293A7-000B-4596-AA25-944638424EE9}">
      <dgm:prSet custT="1"/>
      <dgm:spPr>
        <a:xfrm>
          <a:off x="2807633" y="1147742"/>
          <a:ext cx="1078566" cy="916747"/>
        </a:xfrm>
        <a:prstGeom prst="rect">
          <a:avLst/>
        </a:prstGeom>
        <a:noFill/>
        <a:ln>
          <a:noFill/>
        </a:ln>
        <a:effectLst/>
      </dgm:spPr>
      <dgm:t>
        <a:bodyPr/>
        <a:lstStyle/>
        <a:p>
          <a:pPr>
            <a:lnSpc>
              <a:spcPct val="100000"/>
            </a:lnSpc>
          </a:pPr>
          <a:r>
            <a:rPr lang="en-GB" sz="1600" dirty="0">
              <a:solidFill>
                <a:sysClr val="windowText" lastClr="000000">
                  <a:hueOff val="0"/>
                  <a:satOff val="0"/>
                  <a:lumOff val="0"/>
                  <a:alphaOff val="0"/>
                </a:sysClr>
              </a:solidFill>
              <a:latin typeface="Calibri"/>
              <a:ea typeface="+mn-ea"/>
              <a:cs typeface="+mn-cs"/>
            </a:rPr>
            <a:t>Ref: On-boarding Suitability Process</a:t>
          </a:r>
          <a:endParaRPr lang="en-US" sz="1600" dirty="0">
            <a:solidFill>
              <a:sysClr val="windowText" lastClr="000000">
                <a:hueOff val="0"/>
                <a:satOff val="0"/>
                <a:lumOff val="0"/>
                <a:alphaOff val="0"/>
              </a:sysClr>
            </a:solidFill>
            <a:latin typeface="Calibri"/>
            <a:ea typeface="+mn-ea"/>
            <a:cs typeface="+mn-cs"/>
          </a:endParaRPr>
        </a:p>
      </dgm:t>
    </dgm:pt>
    <dgm:pt modelId="{96BA21FE-92D5-43FB-8B46-0E072901B4E4}" type="parTrans" cxnId="{3E033D16-31D5-4AD6-8BDF-0EEE33CDADBC}">
      <dgm:prSet/>
      <dgm:spPr/>
      <dgm:t>
        <a:bodyPr/>
        <a:lstStyle/>
        <a:p>
          <a:endParaRPr lang="en-US"/>
        </a:p>
      </dgm:t>
    </dgm:pt>
    <dgm:pt modelId="{3D9D3B74-6F4D-4660-8AD7-6A1EAD40241A}" type="sibTrans" cxnId="{3E033D16-31D5-4AD6-8BDF-0EEE33CDADBC}">
      <dgm:prSet/>
      <dgm:spPr/>
      <dgm:t>
        <a:bodyPr/>
        <a:lstStyle/>
        <a:p>
          <a:endParaRPr lang="en-US"/>
        </a:p>
      </dgm:t>
    </dgm:pt>
    <dgm:pt modelId="{B032CDB3-78BE-4E96-B591-C90760A5C29E}">
      <dgm:prSet/>
      <dgm:spPr>
        <a:xfrm>
          <a:off x="1058843" y="2293676"/>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Need to be EVIDENCED</a:t>
          </a:r>
          <a:endParaRPr lang="en-US" dirty="0">
            <a:solidFill>
              <a:sysClr val="windowText" lastClr="000000">
                <a:hueOff val="0"/>
                <a:satOff val="0"/>
                <a:lumOff val="0"/>
                <a:alphaOff val="0"/>
              </a:sysClr>
            </a:solidFill>
            <a:latin typeface="Calibri"/>
            <a:ea typeface="+mn-ea"/>
            <a:cs typeface="+mn-cs"/>
          </a:endParaRPr>
        </a:p>
      </dgm:t>
    </dgm:pt>
    <dgm:pt modelId="{DA175855-8304-45E4-9638-A3764BBC2825}" type="parTrans" cxnId="{C788DE64-4F03-4AC9-8726-B8C23E3091C2}">
      <dgm:prSet/>
      <dgm:spPr/>
      <dgm:t>
        <a:bodyPr/>
        <a:lstStyle/>
        <a:p>
          <a:endParaRPr lang="en-US"/>
        </a:p>
      </dgm:t>
    </dgm:pt>
    <dgm:pt modelId="{8AED62FC-115A-4A1C-8308-6AEFE64BFE99}" type="sibTrans" cxnId="{C788DE64-4F03-4AC9-8726-B8C23E3091C2}">
      <dgm:prSet/>
      <dgm:spPr/>
      <dgm:t>
        <a:bodyPr/>
        <a:lstStyle/>
        <a:p>
          <a:endParaRPr lang="en-US"/>
        </a:p>
      </dgm:t>
    </dgm:pt>
    <dgm:pt modelId="{6273778A-4365-4057-8CFA-F408E6D3C8EB}">
      <dgm:prSet/>
      <dgm:spPr>
        <a:xfrm>
          <a:off x="1058843" y="3439610"/>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Supported by OTJ Training hours</a:t>
          </a:r>
          <a:endParaRPr lang="en-US" dirty="0">
            <a:solidFill>
              <a:sysClr val="windowText" lastClr="000000">
                <a:hueOff val="0"/>
                <a:satOff val="0"/>
                <a:lumOff val="0"/>
                <a:alphaOff val="0"/>
              </a:sysClr>
            </a:solidFill>
            <a:latin typeface="Calibri"/>
            <a:ea typeface="+mn-ea"/>
            <a:cs typeface="+mn-cs"/>
          </a:endParaRPr>
        </a:p>
      </dgm:t>
    </dgm:pt>
    <dgm:pt modelId="{00EF190A-3FC9-464F-B7E5-65B8CD76163E}" type="parTrans" cxnId="{E29474D1-76B0-4CAD-89BD-0EA2E895174D}">
      <dgm:prSet/>
      <dgm:spPr/>
      <dgm:t>
        <a:bodyPr/>
        <a:lstStyle/>
        <a:p>
          <a:endParaRPr lang="en-US"/>
        </a:p>
      </dgm:t>
    </dgm:pt>
    <dgm:pt modelId="{129ED60B-409F-4E75-B254-2D6BD3320F2D}" type="sibTrans" cxnId="{E29474D1-76B0-4CAD-89BD-0EA2E895174D}">
      <dgm:prSet/>
      <dgm:spPr/>
      <dgm:t>
        <a:bodyPr/>
        <a:lstStyle/>
        <a:p>
          <a:endParaRPr lang="en-US"/>
        </a:p>
      </dgm:t>
    </dgm:pt>
    <dgm:pt modelId="{F44837A9-CE17-444F-82D8-A9B9D74048C9}" type="pres">
      <dgm:prSet presAssocID="{43D02D5D-D928-41A3-B62D-E23B936533AE}" presName="root" presStyleCnt="0">
        <dgm:presLayoutVars>
          <dgm:dir/>
          <dgm:resizeHandles val="exact"/>
        </dgm:presLayoutVars>
      </dgm:prSet>
      <dgm:spPr/>
    </dgm:pt>
    <dgm:pt modelId="{DA9D6189-0864-45A6-A408-DF704093229A}" type="pres">
      <dgm:prSet presAssocID="{3B9BB7F4-49A2-42B6-A241-F67D3A08A32E}" presName="compNode" presStyleCnt="0"/>
      <dgm:spPr/>
    </dgm:pt>
    <dgm:pt modelId="{214EFD4B-DB93-49E3-834E-3B80BA976ADE}" type="pres">
      <dgm:prSet presAssocID="{3B9BB7F4-49A2-42B6-A241-F67D3A08A32E}" presName="bgRect" presStyleLbl="bgShp" presStyleIdx="0" presStyleCnt="4" custScaleY="112611"/>
      <dgm:spPr>
        <a:xfrm>
          <a:off x="0" y="54306"/>
          <a:ext cx="3886200" cy="811752"/>
        </a:xfrm>
        <a:prstGeom prst="roundRect">
          <a:avLst>
            <a:gd name="adj" fmla="val 10000"/>
          </a:avLst>
        </a:prstGeom>
        <a:solidFill>
          <a:srgbClr val="DA1F28">
            <a:tint val="40000"/>
            <a:hueOff val="0"/>
            <a:satOff val="0"/>
            <a:lumOff val="0"/>
            <a:alphaOff val="0"/>
          </a:srgbClr>
        </a:solidFill>
        <a:ln>
          <a:noFill/>
        </a:ln>
        <a:effectLst/>
      </dgm:spPr>
    </dgm:pt>
    <dgm:pt modelId="{33CE8A56-BB6F-490D-9197-0B6C38CB2102}" type="pres">
      <dgm:prSet presAssocID="{3B9BB7F4-49A2-42B6-A241-F67D3A08A32E}" presName="iconRect" presStyleLbl="node1" presStyleIdx="0" presStyleCnt="4"/>
      <dgm:spPr>
        <a:xfrm>
          <a:off x="277316" y="208076"/>
          <a:ext cx="504210" cy="5042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gm:spPr>
      <dgm:extLst>
        <a:ext uri="{E40237B7-FDA0-4F09-8148-C483321AD2D9}">
          <dgm14:cNvPr xmlns:dgm14="http://schemas.microsoft.com/office/drawing/2010/diagram" id="0" name="" descr="Classroom"/>
        </a:ext>
      </dgm:extLst>
    </dgm:pt>
    <dgm:pt modelId="{017DDDF8-974A-44C9-8A1A-7DA8CD2F10E3}" type="pres">
      <dgm:prSet presAssocID="{3B9BB7F4-49A2-42B6-A241-F67D3A08A32E}" presName="spaceRect" presStyleCnt="0"/>
      <dgm:spPr/>
    </dgm:pt>
    <dgm:pt modelId="{81003054-A9D2-4888-80A8-A92141A80A26}" type="pres">
      <dgm:prSet presAssocID="{3B9BB7F4-49A2-42B6-A241-F67D3A08A32E}" presName="parTx" presStyleLbl="revTx" presStyleIdx="0" presStyleCnt="5">
        <dgm:presLayoutVars>
          <dgm:chMax val="0"/>
          <dgm:chPref val="0"/>
        </dgm:presLayoutVars>
      </dgm:prSet>
      <dgm:spPr/>
    </dgm:pt>
    <dgm:pt modelId="{D4749A0B-71C2-40F7-AC88-51D7371FD935}" type="pres">
      <dgm:prSet presAssocID="{D064393B-D5B1-44B9-A364-2B1122F6C41D}" presName="sibTrans" presStyleCnt="0"/>
      <dgm:spPr/>
    </dgm:pt>
    <dgm:pt modelId="{28384B63-FF6C-4109-A216-4AE177D603DF}" type="pres">
      <dgm:prSet presAssocID="{F770C568-1B85-428E-9569-24F00847C39A}" presName="compNode" presStyleCnt="0"/>
      <dgm:spPr/>
    </dgm:pt>
    <dgm:pt modelId="{F95B41F5-9F5E-4B14-944A-059755B1ED5D}" type="pres">
      <dgm:prSet presAssocID="{F770C568-1B85-428E-9569-24F00847C39A}" presName="bgRect" presStyleLbl="bgShp" presStyleIdx="1" presStyleCnt="4"/>
      <dgm:spPr>
        <a:xfrm>
          <a:off x="0" y="1147742"/>
          <a:ext cx="3886200" cy="916747"/>
        </a:xfrm>
        <a:prstGeom prst="roundRect">
          <a:avLst>
            <a:gd name="adj" fmla="val 10000"/>
          </a:avLst>
        </a:prstGeom>
        <a:solidFill>
          <a:srgbClr val="DA1F28">
            <a:tint val="40000"/>
            <a:hueOff val="0"/>
            <a:satOff val="0"/>
            <a:lumOff val="0"/>
            <a:alphaOff val="0"/>
          </a:srgbClr>
        </a:solidFill>
        <a:ln>
          <a:noFill/>
        </a:ln>
        <a:effectLst/>
      </dgm:spPr>
    </dgm:pt>
    <dgm:pt modelId="{1F2FFB5D-857F-498B-8EB3-2AC4D679122A}" type="pres">
      <dgm:prSet presAssocID="{F770C568-1B85-428E-9569-24F00847C39A}" presName="iconRect" presStyleLbl="node1" presStyleIdx="1" presStyleCnt="4"/>
      <dgm:spPr>
        <a:xfrm>
          <a:off x="277316" y="1354010"/>
          <a:ext cx="504210" cy="5042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gm:spPr>
      <dgm:extLst>
        <a:ext uri="{E40237B7-FDA0-4F09-8148-C483321AD2D9}">
          <dgm14:cNvPr xmlns:dgm14="http://schemas.microsoft.com/office/drawing/2010/diagram" id="0" name="" descr="Checkmark"/>
        </a:ext>
      </dgm:extLst>
    </dgm:pt>
    <dgm:pt modelId="{13C3064C-E75F-44E0-A034-B117F7FD8A4B}" type="pres">
      <dgm:prSet presAssocID="{F770C568-1B85-428E-9569-24F00847C39A}" presName="spaceRect" presStyleCnt="0"/>
      <dgm:spPr/>
    </dgm:pt>
    <dgm:pt modelId="{28762EF8-9F25-421C-863A-22DB619D9D9C}" type="pres">
      <dgm:prSet presAssocID="{F770C568-1B85-428E-9569-24F00847C39A}" presName="parTx" presStyleLbl="revTx" presStyleIdx="1" presStyleCnt="5" custScaleX="153158" custLinFactNeighborX="28519">
        <dgm:presLayoutVars>
          <dgm:chMax val="0"/>
          <dgm:chPref val="0"/>
        </dgm:presLayoutVars>
      </dgm:prSet>
      <dgm:spPr/>
    </dgm:pt>
    <dgm:pt modelId="{443BC0B6-D9C9-4FDD-A7A8-55D46D7E1E9C}" type="pres">
      <dgm:prSet presAssocID="{F770C568-1B85-428E-9569-24F00847C39A}" presName="desTx" presStyleLbl="revTx" presStyleIdx="2" presStyleCnt="5" custScaleX="63146" custLinFactNeighborX="21199" custLinFactNeighborY="4627">
        <dgm:presLayoutVars/>
      </dgm:prSet>
      <dgm:spPr/>
    </dgm:pt>
    <dgm:pt modelId="{C5E883C5-F41E-43DF-A657-D50D69823B94}" type="pres">
      <dgm:prSet presAssocID="{C1A7257E-A731-440A-9BDC-26D72AC64BE5}" presName="sibTrans" presStyleCnt="0"/>
      <dgm:spPr/>
    </dgm:pt>
    <dgm:pt modelId="{334A422B-6B5F-4C34-A4C2-29C381004B3F}" type="pres">
      <dgm:prSet presAssocID="{B032CDB3-78BE-4E96-B591-C90760A5C29E}" presName="compNode" presStyleCnt="0"/>
      <dgm:spPr/>
    </dgm:pt>
    <dgm:pt modelId="{500905D4-2945-44FA-8A5A-8ED33F41FD2A}" type="pres">
      <dgm:prSet presAssocID="{B032CDB3-78BE-4E96-B591-C90760A5C29E}" presName="bgRect" presStyleLbl="bgShp" presStyleIdx="2" presStyleCnt="4"/>
      <dgm:spPr>
        <a:xfrm>
          <a:off x="0" y="2293676"/>
          <a:ext cx="3886200" cy="916747"/>
        </a:xfrm>
        <a:prstGeom prst="roundRect">
          <a:avLst>
            <a:gd name="adj" fmla="val 10000"/>
          </a:avLst>
        </a:prstGeom>
        <a:solidFill>
          <a:srgbClr val="DA1F28">
            <a:tint val="40000"/>
            <a:hueOff val="0"/>
            <a:satOff val="0"/>
            <a:lumOff val="0"/>
            <a:alphaOff val="0"/>
          </a:srgbClr>
        </a:solidFill>
        <a:ln>
          <a:noFill/>
        </a:ln>
        <a:effectLst/>
      </dgm:spPr>
    </dgm:pt>
    <dgm:pt modelId="{C5FFDF3F-125B-4C84-B9F1-07D9B3CA79E6}" type="pres">
      <dgm:prSet presAssocID="{B032CDB3-78BE-4E96-B591-C90760A5C29E}" presName="iconRect" presStyleLbl="node1" presStyleIdx="2" presStyleCnt="4"/>
      <dgm:spPr>
        <a:xfrm>
          <a:off x="277316" y="2499945"/>
          <a:ext cx="504210" cy="50421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gm:spPr>
      <dgm:extLst>
        <a:ext uri="{E40237B7-FDA0-4F09-8148-C483321AD2D9}">
          <dgm14:cNvPr xmlns:dgm14="http://schemas.microsoft.com/office/drawing/2010/diagram" id="0" name="" descr="Doctor"/>
        </a:ext>
      </dgm:extLst>
    </dgm:pt>
    <dgm:pt modelId="{01EAC12B-026C-4DBF-852E-0E295526AD1A}" type="pres">
      <dgm:prSet presAssocID="{B032CDB3-78BE-4E96-B591-C90760A5C29E}" presName="spaceRect" presStyleCnt="0"/>
      <dgm:spPr/>
    </dgm:pt>
    <dgm:pt modelId="{D30C1A73-776E-4BB4-BBEE-9294E25C7E7E}" type="pres">
      <dgm:prSet presAssocID="{B032CDB3-78BE-4E96-B591-C90760A5C29E}" presName="parTx" presStyleLbl="revTx" presStyleIdx="3" presStyleCnt="5">
        <dgm:presLayoutVars>
          <dgm:chMax val="0"/>
          <dgm:chPref val="0"/>
        </dgm:presLayoutVars>
      </dgm:prSet>
      <dgm:spPr/>
    </dgm:pt>
    <dgm:pt modelId="{0857F3F9-B284-438A-A838-8564A7213678}" type="pres">
      <dgm:prSet presAssocID="{8AED62FC-115A-4A1C-8308-6AEFE64BFE99}" presName="sibTrans" presStyleCnt="0"/>
      <dgm:spPr/>
    </dgm:pt>
    <dgm:pt modelId="{574EB84F-C923-4137-A6E8-B9464DF219C4}" type="pres">
      <dgm:prSet presAssocID="{6273778A-4365-4057-8CFA-F408E6D3C8EB}" presName="compNode" presStyleCnt="0"/>
      <dgm:spPr/>
    </dgm:pt>
    <dgm:pt modelId="{6D3395FC-F2C1-4110-8369-0B3AFAC7336E}" type="pres">
      <dgm:prSet presAssocID="{6273778A-4365-4057-8CFA-F408E6D3C8EB}" presName="bgRect" presStyleLbl="bgShp" presStyleIdx="3" presStyleCnt="4"/>
      <dgm:spPr>
        <a:xfrm>
          <a:off x="0" y="3439610"/>
          <a:ext cx="3886200" cy="916747"/>
        </a:xfrm>
        <a:prstGeom prst="roundRect">
          <a:avLst>
            <a:gd name="adj" fmla="val 10000"/>
          </a:avLst>
        </a:prstGeom>
        <a:solidFill>
          <a:srgbClr val="DA1F28">
            <a:tint val="40000"/>
            <a:hueOff val="0"/>
            <a:satOff val="0"/>
            <a:lumOff val="0"/>
            <a:alphaOff val="0"/>
          </a:srgbClr>
        </a:solidFill>
        <a:ln>
          <a:noFill/>
        </a:ln>
        <a:effectLst/>
      </dgm:spPr>
    </dgm:pt>
    <dgm:pt modelId="{DDA4B7A7-F728-406C-BF71-F3991E364141}" type="pres">
      <dgm:prSet presAssocID="{6273778A-4365-4057-8CFA-F408E6D3C8EB}" presName="iconRect" presStyleLbl="node1" presStyleIdx="3" presStyleCnt="4"/>
      <dgm:spPr>
        <a:xfrm>
          <a:off x="277316" y="3645879"/>
          <a:ext cx="504210" cy="50421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gm:spPr>
      <dgm:extLst>
        <a:ext uri="{E40237B7-FDA0-4F09-8148-C483321AD2D9}">
          <dgm14:cNvPr xmlns:dgm14="http://schemas.microsoft.com/office/drawing/2010/diagram" id="0" name="" descr="Clock"/>
        </a:ext>
      </dgm:extLst>
    </dgm:pt>
    <dgm:pt modelId="{50A43B9D-7107-46BC-9290-EB17FB331795}" type="pres">
      <dgm:prSet presAssocID="{6273778A-4365-4057-8CFA-F408E6D3C8EB}" presName="spaceRect" presStyleCnt="0"/>
      <dgm:spPr/>
    </dgm:pt>
    <dgm:pt modelId="{DDFD4F5D-1DF1-4342-9AC1-605C44828729}" type="pres">
      <dgm:prSet presAssocID="{6273778A-4365-4057-8CFA-F408E6D3C8EB}" presName="parTx" presStyleLbl="revTx" presStyleIdx="4" presStyleCnt="5">
        <dgm:presLayoutVars>
          <dgm:chMax val="0"/>
          <dgm:chPref val="0"/>
        </dgm:presLayoutVars>
      </dgm:prSet>
      <dgm:spPr/>
    </dgm:pt>
  </dgm:ptLst>
  <dgm:cxnLst>
    <dgm:cxn modelId="{3E033D16-31D5-4AD6-8BDF-0EEE33CDADBC}" srcId="{F770C568-1B85-428E-9569-24F00847C39A}" destId="{182293A7-000B-4596-AA25-944638424EE9}" srcOrd="0" destOrd="0" parTransId="{96BA21FE-92D5-43FB-8B46-0E072901B4E4}" sibTransId="{3D9D3B74-6F4D-4660-8AD7-6A1EAD40241A}"/>
    <dgm:cxn modelId="{36344319-F996-477C-9DBD-B5B21C9ECD4B}" type="presOf" srcId="{6273778A-4365-4057-8CFA-F408E6D3C8EB}" destId="{DDFD4F5D-1DF1-4342-9AC1-605C44828729}" srcOrd="0" destOrd="0" presId="urn:microsoft.com/office/officeart/2018/2/layout/IconVerticalSolidList"/>
    <dgm:cxn modelId="{C788DE64-4F03-4AC9-8726-B8C23E3091C2}" srcId="{43D02D5D-D928-41A3-B62D-E23B936533AE}" destId="{B032CDB3-78BE-4E96-B591-C90760A5C29E}" srcOrd="2" destOrd="0" parTransId="{DA175855-8304-45E4-9638-A3764BBC2825}" sibTransId="{8AED62FC-115A-4A1C-8308-6AEFE64BFE99}"/>
    <dgm:cxn modelId="{D4D52B74-A499-49AA-81A4-F44FC9FA0ABC}" type="presOf" srcId="{182293A7-000B-4596-AA25-944638424EE9}" destId="{443BC0B6-D9C9-4FDD-A7A8-55D46D7E1E9C}" srcOrd="0" destOrd="0" presId="urn:microsoft.com/office/officeart/2018/2/layout/IconVerticalSolidList"/>
    <dgm:cxn modelId="{105E8B74-EC3E-4549-A971-BB2C79620340}" srcId="{43D02D5D-D928-41A3-B62D-E23B936533AE}" destId="{F770C568-1B85-428E-9569-24F00847C39A}" srcOrd="1" destOrd="0" parTransId="{B61251FC-D655-4DCA-85DC-67B1C284FB50}" sibTransId="{C1A7257E-A731-440A-9BDC-26D72AC64BE5}"/>
    <dgm:cxn modelId="{3CF5CF7F-E19B-4F8F-8C9E-736791C5644B}" srcId="{43D02D5D-D928-41A3-B62D-E23B936533AE}" destId="{3B9BB7F4-49A2-42B6-A241-F67D3A08A32E}" srcOrd="0" destOrd="0" parTransId="{D2D2FFA0-D115-44E9-813E-55CD5F824052}" sibTransId="{D064393B-D5B1-44B9-A364-2B1122F6C41D}"/>
    <dgm:cxn modelId="{B9BB649D-3FCA-4C65-96C0-C3B1C06E086A}" type="presOf" srcId="{B032CDB3-78BE-4E96-B591-C90760A5C29E}" destId="{D30C1A73-776E-4BB4-BBEE-9294E25C7E7E}" srcOrd="0" destOrd="0" presId="urn:microsoft.com/office/officeart/2018/2/layout/IconVerticalSolidList"/>
    <dgm:cxn modelId="{FCBBF99F-0CDA-44EF-B8F1-1E9C916BED52}" type="presOf" srcId="{43D02D5D-D928-41A3-B62D-E23B936533AE}" destId="{F44837A9-CE17-444F-82D8-A9B9D74048C9}" srcOrd="0" destOrd="0" presId="urn:microsoft.com/office/officeart/2018/2/layout/IconVerticalSolidList"/>
    <dgm:cxn modelId="{E3596AC9-0A6C-4B5C-9637-66106651ABEA}" type="presOf" srcId="{F770C568-1B85-428E-9569-24F00847C39A}" destId="{28762EF8-9F25-421C-863A-22DB619D9D9C}" srcOrd="0" destOrd="0" presId="urn:microsoft.com/office/officeart/2018/2/layout/IconVerticalSolidList"/>
    <dgm:cxn modelId="{E29474D1-76B0-4CAD-89BD-0EA2E895174D}" srcId="{43D02D5D-D928-41A3-B62D-E23B936533AE}" destId="{6273778A-4365-4057-8CFA-F408E6D3C8EB}" srcOrd="3" destOrd="0" parTransId="{00EF190A-3FC9-464F-B7E5-65B8CD76163E}" sibTransId="{129ED60B-409F-4E75-B254-2D6BD3320F2D}"/>
    <dgm:cxn modelId="{F5C4A0DE-0F9E-4AFE-96EF-8B74349062E7}" type="presOf" srcId="{3B9BB7F4-49A2-42B6-A241-F67D3A08A32E}" destId="{81003054-A9D2-4888-80A8-A92141A80A26}" srcOrd="0" destOrd="0" presId="urn:microsoft.com/office/officeart/2018/2/layout/IconVerticalSolidList"/>
    <dgm:cxn modelId="{513F5B1A-BE14-4F0E-AFF4-5A5EFF773700}" type="presParOf" srcId="{F44837A9-CE17-444F-82D8-A9B9D74048C9}" destId="{DA9D6189-0864-45A6-A408-DF704093229A}" srcOrd="0" destOrd="0" presId="urn:microsoft.com/office/officeart/2018/2/layout/IconVerticalSolidList"/>
    <dgm:cxn modelId="{672F9EFC-7F23-4077-9EB3-112258BDED50}" type="presParOf" srcId="{DA9D6189-0864-45A6-A408-DF704093229A}" destId="{214EFD4B-DB93-49E3-834E-3B80BA976ADE}" srcOrd="0" destOrd="0" presId="urn:microsoft.com/office/officeart/2018/2/layout/IconVerticalSolidList"/>
    <dgm:cxn modelId="{84ED6777-22B6-482C-8336-E2929A16FC19}" type="presParOf" srcId="{DA9D6189-0864-45A6-A408-DF704093229A}" destId="{33CE8A56-BB6F-490D-9197-0B6C38CB2102}" srcOrd="1" destOrd="0" presId="urn:microsoft.com/office/officeart/2018/2/layout/IconVerticalSolidList"/>
    <dgm:cxn modelId="{69BCA836-569C-4D0B-B06D-514EC74CB194}" type="presParOf" srcId="{DA9D6189-0864-45A6-A408-DF704093229A}" destId="{017DDDF8-974A-44C9-8A1A-7DA8CD2F10E3}" srcOrd="2" destOrd="0" presId="urn:microsoft.com/office/officeart/2018/2/layout/IconVerticalSolidList"/>
    <dgm:cxn modelId="{5DF7B796-5FDD-4478-A40F-F2144EC61FCD}" type="presParOf" srcId="{DA9D6189-0864-45A6-A408-DF704093229A}" destId="{81003054-A9D2-4888-80A8-A92141A80A26}" srcOrd="3" destOrd="0" presId="urn:microsoft.com/office/officeart/2018/2/layout/IconVerticalSolidList"/>
    <dgm:cxn modelId="{65775CC2-8E89-43BD-B804-60D807D17692}" type="presParOf" srcId="{F44837A9-CE17-444F-82D8-A9B9D74048C9}" destId="{D4749A0B-71C2-40F7-AC88-51D7371FD935}" srcOrd="1" destOrd="0" presId="urn:microsoft.com/office/officeart/2018/2/layout/IconVerticalSolidList"/>
    <dgm:cxn modelId="{C59A18E0-5B07-4715-B6AF-674400A2D51B}" type="presParOf" srcId="{F44837A9-CE17-444F-82D8-A9B9D74048C9}" destId="{28384B63-FF6C-4109-A216-4AE177D603DF}" srcOrd="2" destOrd="0" presId="urn:microsoft.com/office/officeart/2018/2/layout/IconVerticalSolidList"/>
    <dgm:cxn modelId="{CEB5A16E-A475-4271-A5E6-7933C17BD465}" type="presParOf" srcId="{28384B63-FF6C-4109-A216-4AE177D603DF}" destId="{F95B41F5-9F5E-4B14-944A-059755B1ED5D}" srcOrd="0" destOrd="0" presId="urn:microsoft.com/office/officeart/2018/2/layout/IconVerticalSolidList"/>
    <dgm:cxn modelId="{DB48F917-E67A-412F-962A-9880B31E3E64}" type="presParOf" srcId="{28384B63-FF6C-4109-A216-4AE177D603DF}" destId="{1F2FFB5D-857F-498B-8EB3-2AC4D679122A}" srcOrd="1" destOrd="0" presId="urn:microsoft.com/office/officeart/2018/2/layout/IconVerticalSolidList"/>
    <dgm:cxn modelId="{CD5D2101-B00C-4C95-8DB8-2FCCAB897BCA}" type="presParOf" srcId="{28384B63-FF6C-4109-A216-4AE177D603DF}" destId="{13C3064C-E75F-44E0-A034-B117F7FD8A4B}" srcOrd="2" destOrd="0" presId="urn:microsoft.com/office/officeart/2018/2/layout/IconVerticalSolidList"/>
    <dgm:cxn modelId="{B0F7BDC0-1AB0-477E-97B6-938A8659359F}" type="presParOf" srcId="{28384B63-FF6C-4109-A216-4AE177D603DF}" destId="{28762EF8-9F25-421C-863A-22DB619D9D9C}" srcOrd="3" destOrd="0" presId="urn:microsoft.com/office/officeart/2018/2/layout/IconVerticalSolidList"/>
    <dgm:cxn modelId="{BD6A145B-9D28-498B-B54E-EFA155305197}" type="presParOf" srcId="{28384B63-FF6C-4109-A216-4AE177D603DF}" destId="{443BC0B6-D9C9-4FDD-A7A8-55D46D7E1E9C}" srcOrd="4" destOrd="0" presId="urn:microsoft.com/office/officeart/2018/2/layout/IconVerticalSolidList"/>
    <dgm:cxn modelId="{2D3EDFBC-127C-4204-80C6-D225C8E31F56}" type="presParOf" srcId="{F44837A9-CE17-444F-82D8-A9B9D74048C9}" destId="{C5E883C5-F41E-43DF-A657-D50D69823B94}" srcOrd="3" destOrd="0" presId="urn:microsoft.com/office/officeart/2018/2/layout/IconVerticalSolidList"/>
    <dgm:cxn modelId="{F56B24A9-CD3A-4FE7-8CF2-D7FD882415B0}" type="presParOf" srcId="{F44837A9-CE17-444F-82D8-A9B9D74048C9}" destId="{334A422B-6B5F-4C34-A4C2-29C381004B3F}" srcOrd="4" destOrd="0" presId="urn:microsoft.com/office/officeart/2018/2/layout/IconVerticalSolidList"/>
    <dgm:cxn modelId="{22CA24AA-05E7-4811-92C9-10B5677FF227}" type="presParOf" srcId="{334A422B-6B5F-4C34-A4C2-29C381004B3F}" destId="{500905D4-2945-44FA-8A5A-8ED33F41FD2A}" srcOrd="0" destOrd="0" presId="urn:microsoft.com/office/officeart/2018/2/layout/IconVerticalSolidList"/>
    <dgm:cxn modelId="{FC257879-8925-401D-B96A-BA80C0C85BF1}" type="presParOf" srcId="{334A422B-6B5F-4C34-A4C2-29C381004B3F}" destId="{C5FFDF3F-125B-4C84-B9F1-07D9B3CA79E6}" srcOrd="1" destOrd="0" presId="urn:microsoft.com/office/officeart/2018/2/layout/IconVerticalSolidList"/>
    <dgm:cxn modelId="{04E0AA66-87E9-457C-A5BF-EFAAC896CFD1}" type="presParOf" srcId="{334A422B-6B5F-4C34-A4C2-29C381004B3F}" destId="{01EAC12B-026C-4DBF-852E-0E295526AD1A}" srcOrd="2" destOrd="0" presId="urn:microsoft.com/office/officeart/2018/2/layout/IconVerticalSolidList"/>
    <dgm:cxn modelId="{438EAB15-CD99-495C-9E2B-A81CC2C5D685}" type="presParOf" srcId="{334A422B-6B5F-4C34-A4C2-29C381004B3F}" destId="{D30C1A73-776E-4BB4-BBEE-9294E25C7E7E}" srcOrd="3" destOrd="0" presId="urn:microsoft.com/office/officeart/2018/2/layout/IconVerticalSolidList"/>
    <dgm:cxn modelId="{8C0A411D-3AA6-4993-8746-7A415A74410A}" type="presParOf" srcId="{F44837A9-CE17-444F-82D8-A9B9D74048C9}" destId="{0857F3F9-B284-438A-A838-8564A7213678}" srcOrd="5" destOrd="0" presId="urn:microsoft.com/office/officeart/2018/2/layout/IconVerticalSolidList"/>
    <dgm:cxn modelId="{146D4AA2-43CB-4109-8329-3AD5BC4D04D7}" type="presParOf" srcId="{F44837A9-CE17-444F-82D8-A9B9D74048C9}" destId="{574EB84F-C923-4137-A6E8-B9464DF219C4}" srcOrd="6" destOrd="0" presId="urn:microsoft.com/office/officeart/2018/2/layout/IconVerticalSolidList"/>
    <dgm:cxn modelId="{EA1B5B59-895D-43FA-8483-EDC5C94FB1CE}" type="presParOf" srcId="{574EB84F-C923-4137-A6E8-B9464DF219C4}" destId="{6D3395FC-F2C1-4110-8369-0B3AFAC7336E}" srcOrd="0" destOrd="0" presId="urn:microsoft.com/office/officeart/2018/2/layout/IconVerticalSolidList"/>
    <dgm:cxn modelId="{4F7979F6-A89C-43AB-AE9F-289EDE8AD9BE}" type="presParOf" srcId="{574EB84F-C923-4137-A6E8-B9464DF219C4}" destId="{DDA4B7A7-F728-406C-BF71-F3991E364141}" srcOrd="1" destOrd="0" presId="urn:microsoft.com/office/officeart/2018/2/layout/IconVerticalSolidList"/>
    <dgm:cxn modelId="{AD228A8C-B71E-4411-8EBD-44F34AD7FF3A}" type="presParOf" srcId="{574EB84F-C923-4137-A6E8-B9464DF219C4}" destId="{50A43B9D-7107-46BC-9290-EB17FB331795}" srcOrd="2" destOrd="0" presId="urn:microsoft.com/office/officeart/2018/2/layout/IconVerticalSolidList"/>
    <dgm:cxn modelId="{CDEC1D28-34A7-42DF-ABFD-0AEEA927B0A2}" type="presParOf" srcId="{574EB84F-C923-4137-A6E8-B9464DF219C4}" destId="{DDFD4F5D-1DF1-4342-9AC1-605C448287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519DB-2A67-4449-9378-FDC7375854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772FB7-A0C3-457A-AF62-71A61BB6656B}">
      <dgm:prSet/>
      <dgm:spPr>
        <a:xfrm>
          <a:off x="839679" y="3413"/>
          <a:ext cx="7313720" cy="726995"/>
        </a:xfrm>
        <a:prstGeom prst="rect">
          <a:avLst/>
        </a:prstGeom>
        <a:noFill/>
        <a:ln>
          <a:noFill/>
        </a:ln>
        <a:effectLst/>
      </dgm:spPr>
      <dgm:t>
        <a:bodyPr/>
        <a:lstStyle/>
        <a:p>
          <a:r>
            <a:rPr lang="en-GB" b="1" i="1" dirty="0">
              <a:solidFill>
                <a:sysClr val="windowText" lastClr="000000">
                  <a:hueOff val="0"/>
                  <a:satOff val="0"/>
                  <a:lumOff val="0"/>
                  <a:alphaOff val="0"/>
                </a:sysClr>
              </a:solidFill>
              <a:latin typeface="Calibri"/>
              <a:ea typeface="+mn-ea"/>
              <a:cs typeface="+mn-cs"/>
            </a:rPr>
            <a:t>Situation</a:t>
          </a:r>
          <a:r>
            <a:rPr lang="en-GB" dirty="0">
              <a:solidFill>
                <a:sysClr val="windowText" lastClr="000000">
                  <a:hueOff val="0"/>
                  <a:satOff val="0"/>
                  <a:lumOff val="0"/>
                  <a:alphaOff val="0"/>
                </a:sysClr>
              </a:solidFill>
              <a:latin typeface="Calibri"/>
              <a:ea typeface="+mn-ea"/>
              <a:cs typeface="+mn-cs"/>
            </a:rPr>
            <a:t> - sets the context within which you performed a job or faced a challenge</a:t>
          </a:r>
          <a:endParaRPr lang="en-US" dirty="0">
            <a:solidFill>
              <a:sysClr val="windowText" lastClr="000000">
                <a:hueOff val="0"/>
                <a:satOff val="0"/>
                <a:lumOff val="0"/>
                <a:alphaOff val="0"/>
              </a:sysClr>
            </a:solidFill>
            <a:latin typeface="Calibri"/>
            <a:ea typeface="+mn-ea"/>
            <a:cs typeface="+mn-cs"/>
          </a:endParaRPr>
        </a:p>
      </dgm:t>
    </dgm:pt>
    <dgm:pt modelId="{0AE3191A-78ED-4A9D-8A8C-5FF53265F06E}" type="parTrans" cxnId="{EE74EF25-317F-4BA9-B2E2-807C2498E81C}">
      <dgm:prSet/>
      <dgm:spPr/>
      <dgm:t>
        <a:bodyPr/>
        <a:lstStyle/>
        <a:p>
          <a:endParaRPr lang="en-US"/>
        </a:p>
      </dgm:t>
    </dgm:pt>
    <dgm:pt modelId="{38F31E3E-0EF8-4004-A156-D267DD6480A6}" type="sibTrans" cxnId="{EE74EF25-317F-4BA9-B2E2-807C2498E81C}">
      <dgm:prSet/>
      <dgm:spPr/>
      <dgm:t>
        <a:bodyPr/>
        <a:lstStyle/>
        <a:p>
          <a:endParaRPr lang="en-US"/>
        </a:p>
      </dgm:t>
    </dgm:pt>
    <dgm:pt modelId="{DBE44C7D-F760-47C5-85C4-961A70FCD9C1}">
      <dgm:prSet/>
      <dgm:spPr>
        <a:xfrm>
          <a:off x="839679" y="912157"/>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Task</a:t>
          </a:r>
          <a:r>
            <a:rPr lang="en-GB">
              <a:solidFill>
                <a:sysClr val="windowText" lastClr="000000">
                  <a:hueOff val="0"/>
                  <a:satOff val="0"/>
                  <a:lumOff val="0"/>
                  <a:alphaOff val="0"/>
                </a:sysClr>
              </a:solidFill>
              <a:latin typeface="Calibri"/>
              <a:ea typeface="+mn-ea"/>
              <a:cs typeface="+mn-cs"/>
            </a:rPr>
            <a:t> - describes your responsibility in the situation.  What was required?  What was the aim?</a:t>
          </a:r>
          <a:endParaRPr lang="en-US">
            <a:solidFill>
              <a:sysClr val="windowText" lastClr="000000">
                <a:hueOff val="0"/>
                <a:satOff val="0"/>
                <a:lumOff val="0"/>
                <a:alphaOff val="0"/>
              </a:sysClr>
            </a:solidFill>
            <a:latin typeface="Calibri"/>
            <a:ea typeface="+mn-ea"/>
            <a:cs typeface="+mn-cs"/>
          </a:endParaRPr>
        </a:p>
      </dgm:t>
    </dgm:pt>
    <dgm:pt modelId="{A45CA29A-D161-4E67-891E-DCBD74F93B54}" type="parTrans" cxnId="{43B2B3D6-EC58-4387-9169-18D0642505AF}">
      <dgm:prSet/>
      <dgm:spPr/>
      <dgm:t>
        <a:bodyPr/>
        <a:lstStyle/>
        <a:p>
          <a:endParaRPr lang="en-US"/>
        </a:p>
      </dgm:t>
    </dgm:pt>
    <dgm:pt modelId="{348F1788-14D5-4148-8EF2-D67DFDEDB194}" type="sibTrans" cxnId="{43B2B3D6-EC58-4387-9169-18D0642505AF}">
      <dgm:prSet/>
      <dgm:spPr/>
      <dgm:t>
        <a:bodyPr/>
        <a:lstStyle/>
        <a:p>
          <a:endParaRPr lang="en-US"/>
        </a:p>
      </dgm:t>
    </dgm:pt>
    <dgm:pt modelId="{3C6DC894-593A-40AB-857B-D7C39D3226C5}">
      <dgm:prSet/>
      <dgm:spPr>
        <a:xfrm>
          <a:off x="839679" y="1820902"/>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Actions</a:t>
          </a:r>
          <a:r>
            <a:rPr lang="en-GB">
              <a:solidFill>
                <a:sysClr val="windowText" lastClr="000000">
                  <a:hueOff val="0"/>
                  <a:satOff val="0"/>
                  <a:lumOff val="0"/>
                  <a:alphaOff val="0"/>
                </a:sysClr>
              </a:solidFill>
              <a:latin typeface="Calibri"/>
              <a:ea typeface="+mn-ea"/>
              <a:cs typeface="+mn-cs"/>
            </a:rPr>
            <a:t> - what did YOU do?  Describe how you completed the task or endeavoured to meet the challenge</a:t>
          </a:r>
          <a:endParaRPr lang="en-US">
            <a:solidFill>
              <a:sysClr val="windowText" lastClr="000000">
                <a:hueOff val="0"/>
                <a:satOff val="0"/>
                <a:lumOff val="0"/>
                <a:alphaOff val="0"/>
              </a:sysClr>
            </a:solidFill>
            <a:latin typeface="Calibri"/>
            <a:ea typeface="+mn-ea"/>
            <a:cs typeface="+mn-cs"/>
          </a:endParaRPr>
        </a:p>
      </dgm:t>
    </dgm:pt>
    <dgm:pt modelId="{2C68D65B-F245-47C1-8D69-7BF527261A73}" type="parTrans" cxnId="{FC833D33-9C87-4A72-9EF6-08AC3A53AAD9}">
      <dgm:prSet/>
      <dgm:spPr/>
      <dgm:t>
        <a:bodyPr/>
        <a:lstStyle/>
        <a:p>
          <a:endParaRPr lang="en-US"/>
        </a:p>
      </dgm:t>
    </dgm:pt>
    <dgm:pt modelId="{4A0FC32C-0433-4E2F-AE03-AA65AF78A4D7}" type="sibTrans" cxnId="{FC833D33-9C87-4A72-9EF6-08AC3A53AAD9}">
      <dgm:prSet/>
      <dgm:spPr/>
      <dgm:t>
        <a:bodyPr/>
        <a:lstStyle/>
        <a:p>
          <a:endParaRPr lang="en-US"/>
        </a:p>
      </dgm:t>
    </dgm:pt>
    <dgm:pt modelId="{61044F8F-F8E1-4FA1-9235-F700B1F91F6F}">
      <dgm:prSet/>
      <dgm:spPr>
        <a:xfrm>
          <a:off x="839679" y="2729646"/>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Results</a:t>
          </a:r>
          <a:r>
            <a:rPr lang="en-GB">
              <a:solidFill>
                <a:sysClr val="windowText" lastClr="000000">
                  <a:hueOff val="0"/>
                  <a:satOff val="0"/>
                  <a:lumOff val="0"/>
                  <a:alphaOff val="0"/>
                </a:sysClr>
              </a:solidFill>
              <a:latin typeface="Calibri"/>
              <a:ea typeface="+mn-ea"/>
              <a:cs typeface="+mn-cs"/>
            </a:rPr>
            <a:t> - what was the impact/outcome as a result of YOUR actions? </a:t>
          </a:r>
          <a:endParaRPr lang="en-US">
            <a:solidFill>
              <a:sysClr val="windowText" lastClr="000000">
                <a:hueOff val="0"/>
                <a:satOff val="0"/>
                <a:lumOff val="0"/>
                <a:alphaOff val="0"/>
              </a:sysClr>
            </a:solidFill>
            <a:latin typeface="Calibri"/>
            <a:ea typeface="+mn-ea"/>
            <a:cs typeface="+mn-cs"/>
          </a:endParaRPr>
        </a:p>
      </dgm:t>
    </dgm:pt>
    <dgm:pt modelId="{67287999-C2BF-453B-A12A-15DE33AC3B50}" type="parTrans" cxnId="{551407B1-06C1-4CE1-B595-F5E1907A4506}">
      <dgm:prSet/>
      <dgm:spPr/>
      <dgm:t>
        <a:bodyPr/>
        <a:lstStyle/>
        <a:p>
          <a:endParaRPr lang="en-US"/>
        </a:p>
      </dgm:t>
    </dgm:pt>
    <dgm:pt modelId="{2224CD5D-3D89-497F-A887-D30657DBC5B7}" type="sibTrans" cxnId="{551407B1-06C1-4CE1-B595-F5E1907A4506}">
      <dgm:prSet/>
      <dgm:spPr/>
      <dgm:t>
        <a:bodyPr/>
        <a:lstStyle/>
        <a:p>
          <a:endParaRPr lang="en-US"/>
        </a:p>
      </dgm:t>
    </dgm:pt>
    <dgm:pt modelId="{DF3740D7-199E-4854-8D31-99D2650EF6EE}">
      <dgm:prSet/>
      <dgm:spPr>
        <a:xfrm>
          <a:off x="839679" y="3638391"/>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Evaluation</a:t>
          </a:r>
          <a:r>
            <a:rPr lang="en-GB" b="1">
              <a:solidFill>
                <a:sysClr val="windowText" lastClr="000000">
                  <a:hueOff val="0"/>
                  <a:satOff val="0"/>
                  <a:lumOff val="0"/>
                  <a:alphaOff val="0"/>
                </a:sysClr>
              </a:solidFill>
              <a:latin typeface="Calibri"/>
              <a:ea typeface="+mn-ea"/>
              <a:cs typeface="+mn-cs"/>
            </a:rPr>
            <a:t> </a:t>
          </a:r>
          <a:r>
            <a:rPr lang="en-GB">
              <a:solidFill>
                <a:sysClr val="windowText" lastClr="000000">
                  <a:hueOff val="0"/>
                  <a:satOff val="0"/>
                  <a:lumOff val="0"/>
                  <a:alphaOff val="0"/>
                </a:sysClr>
              </a:solidFill>
              <a:latin typeface="Calibri"/>
              <a:ea typeface="+mn-ea"/>
              <a:cs typeface="+mn-cs"/>
            </a:rPr>
            <a:t>-</a:t>
          </a:r>
          <a:r>
            <a:rPr lang="en-GB" b="1">
              <a:solidFill>
                <a:sysClr val="windowText" lastClr="000000">
                  <a:hueOff val="0"/>
                  <a:satOff val="0"/>
                  <a:lumOff val="0"/>
                  <a:alphaOff val="0"/>
                </a:sysClr>
              </a:solidFill>
              <a:latin typeface="Calibri"/>
              <a:ea typeface="+mn-ea"/>
              <a:cs typeface="+mn-cs"/>
            </a:rPr>
            <a:t>  </a:t>
          </a:r>
          <a:r>
            <a:rPr lang="en-GB">
              <a:solidFill>
                <a:sysClr val="windowText" lastClr="000000">
                  <a:hueOff val="0"/>
                  <a:satOff val="0"/>
                  <a:lumOff val="0"/>
                  <a:alphaOff val="0"/>
                </a:sysClr>
              </a:solidFill>
              <a:latin typeface="Calibri"/>
              <a:ea typeface="+mn-ea"/>
              <a:cs typeface="+mn-cs"/>
            </a:rPr>
            <a:t>how does this meet the criteria for the learning outcomes</a:t>
          </a:r>
          <a:endParaRPr lang="en-US">
            <a:solidFill>
              <a:sysClr val="windowText" lastClr="000000">
                <a:hueOff val="0"/>
                <a:satOff val="0"/>
                <a:lumOff val="0"/>
                <a:alphaOff val="0"/>
              </a:sysClr>
            </a:solidFill>
            <a:latin typeface="Calibri"/>
            <a:ea typeface="+mn-ea"/>
            <a:cs typeface="+mn-cs"/>
          </a:endParaRPr>
        </a:p>
      </dgm:t>
    </dgm:pt>
    <dgm:pt modelId="{748D96B6-FC8D-4089-A8E9-61BDB752D033}" type="parTrans" cxnId="{70F34B51-F956-4911-AC25-D2BE30838E47}">
      <dgm:prSet/>
      <dgm:spPr/>
      <dgm:t>
        <a:bodyPr/>
        <a:lstStyle/>
        <a:p>
          <a:endParaRPr lang="en-US"/>
        </a:p>
      </dgm:t>
    </dgm:pt>
    <dgm:pt modelId="{1B86350B-4AE0-457C-8169-F9BC9D70A732}" type="sibTrans" cxnId="{70F34B51-F956-4911-AC25-D2BE30838E47}">
      <dgm:prSet/>
      <dgm:spPr/>
      <dgm:t>
        <a:bodyPr/>
        <a:lstStyle/>
        <a:p>
          <a:endParaRPr lang="en-US"/>
        </a:p>
      </dgm:t>
    </dgm:pt>
    <dgm:pt modelId="{6F3EDB2A-9A39-42B5-AA00-182FCF51E370}" type="pres">
      <dgm:prSet presAssocID="{ADD519DB-2A67-4449-9378-FDC73758541D}" presName="root" presStyleCnt="0">
        <dgm:presLayoutVars>
          <dgm:dir/>
          <dgm:resizeHandles val="exact"/>
        </dgm:presLayoutVars>
      </dgm:prSet>
      <dgm:spPr/>
    </dgm:pt>
    <dgm:pt modelId="{50E578BF-F548-404E-BAAF-A5D41D8C88FD}" type="pres">
      <dgm:prSet presAssocID="{76772FB7-A0C3-457A-AF62-71A61BB6656B}" presName="compNode" presStyleCnt="0"/>
      <dgm:spPr/>
    </dgm:pt>
    <dgm:pt modelId="{FB247E19-B219-4FB8-A542-DAC83DA63BE9}" type="pres">
      <dgm:prSet presAssocID="{76772FB7-A0C3-457A-AF62-71A61BB6656B}" presName="bgRect" presStyleLbl="bgShp" presStyleIdx="0" presStyleCnt="5"/>
      <dgm:spPr>
        <a:xfrm>
          <a:off x="0" y="3413"/>
          <a:ext cx="8153400" cy="726995"/>
        </a:xfrm>
        <a:prstGeom prst="roundRect">
          <a:avLst>
            <a:gd name="adj" fmla="val 10000"/>
          </a:avLst>
        </a:prstGeom>
        <a:solidFill>
          <a:srgbClr val="DA1F28">
            <a:tint val="40000"/>
            <a:hueOff val="0"/>
            <a:satOff val="0"/>
            <a:lumOff val="0"/>
            <a:alphaOff val="0"/>
          </a:srgbClr>
        </a:solidFill>
        <a:ln>
          <a:noFill/>
        </a:ln>
        <a:effectLst/>
      </dgm:spPr>
    </dgm:pt>
    <dgm:pt modelId="{ED3AAA54-5992-439D-8374-7548CDD29AEB}" type="pres">
      <dgm:prSet presAssocID="{76772FB7-A0C3-457A-AF62-71A61BB6656B}" presName="iconRect" presStyleLbl="node1" presStyleIdx="0" presStyleCnt="5"/>
      <dgm:spPr>
        <a:xfrm>
          <a:off x="219916" y="166987"/>
          <a:ext cx="399847" cy="399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gm:spPr>
      <dgm:extLst>
        <a:ext uri="{E40237B7-FDA0-4F09-8148-C483321AD2D9}">
          <dgm14:cNvPr xmlns:dgm14="http://schemas.microsoft.com/office/drawing/2010/diagram" id="0" name="" descr="Questions"/>
        </a:ext>
      </dgm:extLst>
    </dgm:pt>
    <dgm:pt modelId="{F38311A6-8A7B-4654-A5F5-C8E8AF2CBAF8}" type="pres">
      <dgm:prSet presAssocID="{76772FB7-A0C3-457A-AF62-71A61BB6656B}" presName="spaceRect" presStyleCnt="0"/>
      <dgm:spPr/>
    </dgm:pt>
    <dgm:pt modelId="{9BEDA0EE-CA19-48D6-BE6A-1A61488E4E43}" type="pres">
      <dgm:prSet presAssocID="{76772FB7-A0C3-457A-AF62-71A61BB6656B}" presName="parTx" presStyleLbl="revTx" presStyleIdx="0" presStyleCnt="5">
        <dgm:presLayoutVars>
          <dgm:chMax val="0"/>
          <dgm:chPref val="0"/>
        </dgm:presLayoutVars>
      </dgm:prSet>
      <dgm:spPr/>
    </dgm:pt>
    <dgm:pt modelId="{65AC8B37-C079-4E49-A0F5-6E4DFB0BDE28}" type="pres">
      <dgm:prSet presAssocID="{38F31E3E-0EF8-4004-A156-D267DD6480A6}" presName="sibTrans" presStyleCnt="0"/>
      <dgm:spPr/>
    </dgm:pt>
    <dgm:pt modelId="{8F47B719-FA34-407A-88FD-49A86261E82B}" type="pres">
      <dgm:prSet presAssocID="{DBE44C7D-F760-47C5-85C4-961A70FCD9C1}" presName="compNode" presStyleCnt="0"/>
      <dgm:spPr/>
    </dgm:pt>
    <dgm:pt modelId="{5CFE9A4B-A730-4AE8-9330-EDB3265BA9F9}" type="pres">
      <dgm:prSet presAssocID="{DBE44C7D-F760-47C5-85C4-961A70FCD9C1}" presName="bgRect" presStyleLbl="bgShp" presStyleIdx="1" presStyleCnt="5"/>
      <dgm:spPr>
        <a:xfrm>
          <a:off x="0" y="912157"/>
          <a:ext cx="8153400" cy="726995"/>
        </a:xfrm>
        <a:prstGeom prst="roundRect">
          <a:avLst>
            <a:gd name="adj" fmla="val 10000"/>
          </a:avLst>
        </a:prstGeom>
        <a:solidFill>
          <a:srgbClr val="DA1F28">
            <a:tint val="40000"/>
            <a:hueOff val="0"/>
            <a:satOff val="0"/>
            <a:lumOff val="0"/>
            <a:alphaOff val="0"/>
          </a:srgbClr>
        </a:solidFill>
        <a:ln>
          <a:noFill/>
        </a:ln>
        <a:effectLst/>
      </dgm:spPr>
    </dgm:pt>
    <dgm:pt modelId="{D0A1BF08-6D55-4F45-B046-3AAD2A6F868A}" type="pres">
      <dgm:prSet presAssocID="{DBE44C7D-F760-47C5-85C4-961A70FCD9C1}" presName="iconRect" presStyleLbl="node1" presStyleIdx="1" presStyleCnt="5"/>
      <dgm:spPr>
        <a:xfrm>
          <a:off x="219916" y="1075731"/>
          <a:ext cx="399847" cy="399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gm:spPr>
      <dgm:extLst>
        <a:ext uri="{E40237B7-FDA0-4F09-8148-C483321AD2D9}">
          <dgm14:cNvPr xmlns:dgm14="http://schemas.microsoft.com/office/drawing/2010/diagram" id="0" name="" descr="Skeleton"/>
        </a:ext>
      </dgm:extLst>
    </dgm:pt>
    <dgm:pt modelId="{47CF239A-752B-4C6C-8581-17F0E127289F}" type="pres">
      <dgm:prSet presAssocID="{DBE44C7D-F760-47C5-85C4-961A70FCD9C1}" presName="spaceRect" presStyleCnt="0"/>
      <dgm:spPr/>
    </dgm:pt>
    <dgm:pt modelId="{49D952FF-D0B1-45DC-A0BA-DD0216AE0F5E}" type="pres">
      <dgm:prSet presAssocID="{DBE44C7D-F760-47C5-85C4-961A70FCD9C1}" presName="parTx" presStyleLbl="revTx" presStyleIdx="1" presStyleCnt="5">
        <dgm:presLayoutVars>
          <dgm:chMax val="0"/>
          <dgm:chPref val="0"/>
        </dgm:presLayoutVars>
      </dgm:prSet>
      <dgm:spPr/>
    </dgm:pt>
    <dgm:pt modelId="{7196B47C-C3CF-45F1-AFC9-F0369D68A913}" type="pres">
      <dgm:prSet presAssocID="{348F1788-14D5-4148-8EF2-D67DFDEDB194}" presName="sibTrans" presStyleCnt="0"/>
      <dgm:spPr/>
    </dgm:pt>
    <dgm:pt modelId="{27CAA82A-DC0C-478B-9F07-D956AB92CC91}" type="pres">
      <dgm:prSet presAssocID="{3C6DC894-593A-40AB-857B-D7C39D3226C5}" presName="compNode" presStyleCnt="0"/>
      <dgm:spPr/>
    </dgm:pt>
    <dgm:pt modelId="{F14C9E7F-1A1A-4B0A-AA54-D5F126128BDE}" type="pres">
      <dgm:prSet presAssocID="{3C6DC894-593A-40AB-857B-D7C39D3226C5}" presName="bgRect" presStyleLbl="bgShp" presStyleIdx="2" presStyleCnt="5"/>
      <dgm:spPr>
        <a:xfrm>
          <a:off x="0" y="1820902"/>
          <a:ext cx="8153400" cy="726995"/>
        </a:xfrm>
        <a:prstGeom prst="roundRect">
          <a:avLst>
            <a:gd name="adj" fmla="val 10000"/>
          </a:avLst>
        </a:prstGeom>
        <a:solidFill>
          <a:srgbClr val="DA1F28">
            <a:tint val="40000"/>
            <a:hueOff val="0"/>
            <a:satOff val="0"/>
            <a:lumOff val="0"/>
            <a:alphaOff val="0"/>
          </a:srgbClr>
        </a:solidFill>
        <a:ln>
          <a:noFill/>
        </a:ln>
        <a:effectLst/>
      </dgm:spPr>
    </dgm:pt>
    <dgm:pt modelId="{1BE657A9-BBE6-49DE-A268-A06BB0E71181}" type="pres">
      <dgm:prSet presAssocID="{3C6DC894-593A-40AB-857B-D7C39D3226C5}" presName="iconRect" presStyleLbl="node1" presStyleIdx="2" presStyleCnt="5"/>
      <dgm:spPr>
        <a:xfrm>
          <a:off x="219916" y="1984476"/>
          <a:ext cx="399847" cy="3998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gm:spPr>
      <dgm:extLst>
        <a:ext uri="{E40237B7-FDA0-4F09-8148-C483321AD2D9}">
          <dgm14:cNvPr xmlns:dgm14="http://schemas.microsoft.com/office/drawing/2010/diagram" id="0" name="" descr="Presentation with Checklist"/>
        </a:ext>
      </dgm:extLst>
    </dgm:pt>
    <dgm:pt modelId="{6CB60EED-D4E5-457C-B845-EB45E9C35FE7}" type="pres">
      <dgm:prSet presAssocID="{3C6DC894-593A-40AB-857B-D7C39D3226C5}" presName="spaceRect" presStyleCnt="0"/>
      <dgm:spPr/>
    </dgm:pt>
    <dgm:pt modelId="{3B6F2EEA-0628-43C7-BF14-494991E44D1B}" type="pres">
      <dgm:prSet presAssocID="{3C6DC894-593A-40AB-857B-D7C39D3226C5}" presName="parTx" presStyleLbl="revTx" presStyleIdx="2" presStyleCnt="5">
        <dgm:presLayoutVars>
          <dgm:chMax val="0"/>
          <dgm:chPref val="0"/>
        </dgm:presLayoutVars>
      </dgm:prSet>
      <dgm:spPr/>
    </dgm:pt>
    <dgm:pt modelId="{7D46F7ED-3B3C-4DC4-8596-9F09BB67D04B}" type="pres">
      <dgm:prSet presAssocID="{4A0FC32C-0433-4E2F-AE03-AA65AF78A4D7}" presName="sibTrans" presStyleCnt="0"/>
      <dgm:spPr/>
    </dgm:pt>
    <dgm:pt modelId="{EEF62548-E43C-4E41-8A56-A4A1FFC34F31}" type="pres">
      <dgm:prSet presAssocID="{61044F8F-F8E1-4FA1-9235-F700B1F91F6F}" presName="compNode" presStyleCnt="0"/>
      <dgm:spPr/>
    </dgm:pt>
    <dgm:pt modelId="{E0A8EDC0-1E05-4A64-8EEB-F292B235360A}" type="pres">
      <dgm:prSet presAssocID="{61044F8F-F8E1-4FA1-9235-F700B1F91F6F}" presName="bgRect" presStyleLbl="bgShp" presStyleIdx="3" presStyleCnt="5"/>
      <dgm:spPr>
        <a:xfrm>
          <a:off x="0" y="2729646"/>
          <a:ext cx="8153400" cy="726995"/>
        </a:xfrm>
        <a:prstGeom prst="roundRect">
          <a:avLst>
            <a:gd name="adj" fmla="val 10000"/>
          </a:avLst>
        </a:prstGeom>
        <a:solidFill>
          <a:srgbClr val="DA1F28">
            <a:tint val="40000"/>
            <a:hueOff val="0"/>
            <a:satOff val="0"/>
            <a:lumOff val="0"/>
            <a:alphaOff val="0"/>
          </a:srgbClr>
        </a:solidFill>
        <a:ln>
          <a:noFill/>
        </a:ln>
        <a:effectLst/>
      </dgm:spPr>
    </dgm:pt>
    <dgm:pt modelId="{B487654F-9E7C-432F-89D2-8CACD7B522EB}" type="pres">
      <dgm:prSet presAssocID="{61044F8F-F8E1-4FA1-9235-F700B1F91F6F}" presName="iconRect" presStyleLbl="node1" presStyleIdx="3" presStyleCnt="5"/>
      <dgm:spPr>
        <a:xfrm>
          <a:off x="219916" y="2893220"/>
          <a:ext cx="399847" cy="3998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gm:spPr>
      <dgm:extLst>
        <a:ext uri="{E40237B7-FDA0-4F09-8148-C483321AD2D9}">
          <dgm14:cNvPr xmlns:dgm14="http://schemas.microsoft.com/office/drawing/2010/diagram" id="0" name="" descr="Irritant"/>
        </a:ext>
      </dgm:extLst>
    </dgm:pt>
    <dgm:pt modelId="{FAD6B979-399F-4AB9-8AB5-938EA3D3C67F}" type="pres">
      <dgm:prSet presAssocID="{61044F8F-F8E1-4FA1-9235-F700B1F91F6F}" presName="spaceRect" presStyleCnt="0"/>
      <dgm:spPr/>
    </dgm:pt>
    <dgm:pt modelId="{D9FE5B84-2E54-4BCF-A165-BD2B7683E28A}" type="pres">
      <dgm:prSet presAssocID="{61044F8F-F8E1-4FA1-9235-F700B1F91F6F}" presName="parTx" presStyleLbl="revTx" presStyleIdx="3" presStyleCnt="5">
        <dgm:presLayoutVars>
          <dgm:chMax val="0"/>
          <dgm:chPref val="0"/>
        </dgm:presLayoutVars>
      </dgm:prSet>
      <dgm:spPr/>
    </dgm:pt>
    <dgm:pt modelId="{8530314E-FE7B-484B-9C7F-F7F57E5BE8F5}" type="pres">
      <dgm:prSet presAssocID="{2224CD5D-3D89-497F-A887-D30657DBC5B7}" presName="sibTrans" presStyleCnt="0"/>
      <dgm:spPr/>
    </dgm:pt>
    <dgm:pt modelId="{D5C5B9CD-49D5-4D03-9177-2584FC262D2F}" type="pres">
      <dgm:prSet presAssocID="{DF3740D7-199E-4854-8D31-99D2650EF6EE}" presName="compNode" presStyleCnt="0"/>
      <dgm:spPr/>
    </dgm:pt>
    <dgm:pt modelId="{0A4A8B6E-BF45-4A8D-AC6C-5EBFF6500985}" type="pres">
      <dgm:prSet presAssocID="{DF3740D7-199E-4854-8D31-99D2650EF6EE}" presName="bgRect" presStyleLbl="bgShp" presStyleIdx="4" presStyleCnt="5"/>
      <dgm:spPr>
        <a:xfrm>
          <a:off x="0" y="3638391"/>
          <a:ext cx="8153400" cy="726995"/>
        </a:xfrm>
        <a:prstGeom prst="roundRect">
          <a:avLst>
            <a:gd name="adj" fmla="val 10000"/>
          </a:avLst>
        </a:prstGeom>
        <a:solidFill>
          <a:srgbClr val="DA1F28">
            <a:tint val="40000"/>
            <a:hueOff val="0"/>
            <a:satOff val="0"/>
            <a:lumOff val="0"/>
            <a:alphaOff val="0"/>
          </a:srgbClr>
        </a:solidFill>
        <a:ln>
          <a:noFill/>
        </a:ln>
        <a:effectLst/>
      </dgm:spPr>
    </dgm:pt>
    <dgm:pt modelId="{2E0954B6-3024-4069-95C6-E71357F3D1B1}" type="pres">
      <dgm:prSet presAssocID="{DF3740D7-199E-4854-8D31-99D2650EF6EE}" presName="iconRect" presStyleLbl="node1" presStyleIdx="4" presStyleCnt="5"/>
      <dgm:spPr>
        <a:xfrm>
          <a:off x="219916" y="3801965"/>
          <a:ext cx="399847" cy="39984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gm:spPr>
      <dgm:extLst>
        <a:ext uri="{E40237B7-FDA0-4F09-8148-C483321AD2D9}">
          <dgm14:cNvPr xmlns:dgm14="http://schemas.microsoft.com/office/drawing/2010/diagram" id="0" name="" descr="Venn Diagram"/>
        </a:ext>
      </dgm:extLst>
    </dgm:pt>
    <dgm:pt modelId="{80603C80-BDD6-43EF-BFFC-B8F187303138}" type="pres">
      <dgm:prSet presAssocID="{DF3740D7-199E-4854-8D31-99D2650EF6EE}" presName="spaceRect" presStyleCnt="0"/>
      <dgm:spPr/>
    </dgm:pt>
    <dgm:pt modelId="{012220E0-C611-41FE-BF69-54AE109E0CAC}" type="pres">
      <dgm:prSet presAssocID="{DF3740D7-199E-4854-8D31-99D2650EF6EE}" presName="parTx" presStyleLbl="revTx" presStyleIdx="4" presStyleCnt="5">
        <dgm:presLayoutVars>
          <dgm:chMax val="0"/>
          <dgm:chPref val="0"/>
        </dgm:presLayoutVars>
      </dgm:prSet>
      <dgm:spPr/>
    </dgm:pt>
  </dgm:ptLst>
  <dgm:cxnLst>
    <dgm:cxn modelId="{EE74EF25-317F-4BA9-B2E2-807C2498E81C}" srcId="{ADD519DB-2A67-4449-9378-FDC73758541D}" destId="{76772FB7-A0C3-457A-AF62-71A61BB6656B}" srcOrd="0" destOrd="0" parTransId="{0AE3191A-78ED-4A9D-8A8C-5FF53265F06E}" sibTransId="{38F31E3E-0EF8-4004-A156-D267DD6480A6}"/>
    <dgm:cxn modelId="{FC833D33-9C87-4A72-9EF6-08AC3A53AAD9}" srcId="{ADD519DB-2A67-4449-9378-FDC73758541D}" destId="{3C6DC894-593A-40AB-857B-D7C39D3226C5}" srcOrd="2" destOrd="0" parTransId="{2C68D65B-F245-47C1-8D69-7BF527261A73}" sibTransId="{4A0FC32C-0433-4E2F-AE03-AA65AF78A4D7}"/>
    <dgm:cxn modelId="{6EEFF542-61ED-4586-A90C-211583729806}" type="presOf" srcId="{76772FB7-A0C3-457A-AF62-71A61BB6656B}" destId="{9BEDA0EE-CA19-48D6-BE6A-1A61488E4E43}" srcOrd="0" destOrd="0" presId="urn:microsoft.com/office/officeart/2018/2/layout/IconVerticalSolidList"/>
    <dgm:cxn modelId="{2EBE7C47-AE51-4432-9B90-7C43B9FCEDBE}" type="presOf" srcId="{3C6DC894-593A-40AB-857B-D7C39D3226C5}" destId="{3B6F2EEA-0628-43C7-BF14-494991E44D1B}" srcOrd="0" destOrd="0" presId="urn:microsoft.com/office/officeart/2018/2/layout/IconVerticalSolidList"/>
    <dgm:cxn modelId="{70F34B51-F956-4911-AC25-D2BE30838E47}" srcId="{ADD519DB-2A67-4449-9378-FDC73758541D}" destId="{DF3740D7-199E-4854-8D31-99D2650EF6EE}" srcOrd="4" destOrd="0" parTransId="{748D96B6-FC8D-4089-A8E9-61BDB752D033}" sibTransId="{1B86350B-4AE0-457C-8169-F9BC9D70A732}"/>
    <dgm:cxn modelId="{C29F3C7E-FB3B-4D54-AF15-E80D11E1C210}" type="presOf" srcId="{61044F8F-F8E1-4FA1-9235-F700B1F91F6F}" destId="{D9FE5B84-2E54-4BCF-A165-BD2B7683E28A}" srcOrd="0" destOrd="0" presId="urn:microsoft.com/office/officeart/2018/2/layout/IconVerticalSolidList"/>
    <dgm:cxn modelId="{551407B1-06C1-4CE1-B595-F5E1907A4506}" srcId="{ADD519DB-2A67-4449-9378-FDC73758541D}" destId="{61044F8F-F8E1-4FA1-9235-F700B1F91F6F}" srcOrd="3" destOrd="0" parTransId="{67287999-C2BF-453B-A12A-15DE33AC3B50}" sibTransId="{2224CD5D-3D89-497F-A887-D30657DBC5B7}"/>
    <dgm:cxn modelId="{988F5ABC-DEC1-4D62-809D-A1B9153A2B2D}" type="presOf" srcId="{DF3740D7-199E-4854-8D31-99D2650EF6EE}" destId="{012220E0-C611-41FE-BF69-54AE109E0CAC}" srcOrd="0" destOrd="0" presId="urn:microsoft.com/office/officeart/2018/2/layout/IconVerticalSolidList"/>
    <dgm:cxn modelId="{2A0585CB-4A23-407B-A179-1D3D525B07ED}" type="presOf" srcId="{ADD519DB-2A67-4449-9378-FDC73758541D}" destId="{6F3EDB2A-9A39-42B5-AA00-182FCF51E370}" srcOrd="0" destOrd="0" presId="urn:microsoft.com/office/officeart/2018/2/layout/IconVerticalSolidList"/>
    <dgm:cxn modelId="{43B2B3D6-EC58-4387-9169-18D0642505AF}" srcId="{ADD519DB-2A67-4449-9378-FDC73758541D}" destId="{DBE44C7D-F760-47C5-85C4-961A70FCD9C1}" srcOrd="1" destOrd="0" parTransId="{A45CA29A-D161-4E67-891E-DCBD74F93B54}" sibTransId="{348F1788-14D5-4148-8EF2-D67DFDEDB194}"/>
    <dgm:cxn modelId="{A7A8B0F1-F722-4522-9F63-EC56AE36BB3D}" type="presOf" srcId="{DBE44C7D-F760-47C5-85C4-961A70FCD9C1}" destId="{49D952FF-D0B1-45DC-A0BA-DD0216AE0F5E}" srcOrd="0" destOrd="0" presId="urn:microsoft.com/office/officeart/2018/2/layout/IconVerticalSolidList"/>
    <dgm:cxn modelId="{8B5068A5-CDF0-42C5-A2E9-37AB2E534B30}" type="presParOf" srcId="{6F3EDB2A-9A39-42B5-AA00-182FCF51E370}" destId="{50E578BF-F548-404E-BAAF-A5D41D8C88FD}" srcOrd="0" destOrd="0" presId="urn:microsoft.com/office/officeart/2018/2/layout/IconVerticalSolidList"/>
    <dgm:cxn modelId="{0A0A2866-B0B5-41B4-8418-4DD922393125}" type="presParOf" srcId="{50E578BF-F548-404E-BAAF-A5D41D8C88FD}" destId="{FB247E19-B219-4FB8-A542-DAC83DA63BE9}" srcOrd="0" destOrd="0" presId="urn:microsoft.com/office/officeart/2018/2/layout/IconVerticalSolidList"/>
    <dgm:cxn modelId="{E23DDC34-57AE-485E-8B7C-321331142602}" type="presParOf" srcId="{50E578BF-F548-404E-BAAF-A5D41D8C88FD}" destId="{ED3AAA54-5992-439D-8374-7548CDD29AEB}" srcOrd="1" destOrd="0" presId="urn:microsoft.com/office/officeart/2018/2/layout/IconVerticalSolidList"/>
    <dgm:cxn modelId="{65F7938E-EC46-4DD3-8385-63EE3B13E4B5}" type="presParOf" srcId="{50E578BF-F548-404E-BAAF-A5D41D8C88FD}" destId="{F38311A6-8A7B-4654-A5F5-C8E8AF2CBAF8}" srcOrd="2" destOrd="0" presId="urn:microsoft.com/office/officeart/2018/2/layout/IconVerticalSolidList"/>
    <dgm:cxn modelId="{89AE33A2-9019-423C-A33C-357FA3697FD0}" type="presParOf" srcId="{50E578BF-F548-404E-BAAF-A5D41D8C88FD}" destId="{9BEDA0EE-CA19-48D6-BE6A-1A61488E4E43}" srcOrd="3" destOrd="0" presId="urn:microsoft.com/office/officeart/2018/2/layout/IconVerticalSolidList"/>
    <dgm:cxn modelId="{A8EF5995-C146-430D-87A0-732D77397AEC}" type="presParOf" srcId="{6F3EDB2A-9A39-42B5-AA00-182FCF51E370}" destId="{65AC8B37-C079-4E49-A0F5-6E4DFB0BDE28}" srcOrd="1" destOrd="0" presId="urn:microsoft.com/office/officeart/2018/2/layout/IconVerticalSolidList"/>
    <dgm:cxn modelId="{96228F01-4E5F-4216-8F30-1F93530605C5}" type="presParOf" srcId="{6F3EDB2A-9A39-42B5-AA00-182FCF51E370}" destId="{8F47B719-FA34-407A-88FD-49A86261E82B}" srcOrd="2" destOrd="0" presId="urn:microsoft.com/office/officeart/2018/2/layout/IconVerticalSolidList"/>
    <dgm:cxn modelId="{289EB84A-558F-4F6D-BF09-0C25E520F6BF}" type="presParOf" srcId="{8F47B719-FA34-407A-88FD-49A86261E82B}" destId="{5CFE9A4B-A730-4AE8-9330-EDB3265BA9F9}" srcOrd="0" destOrd="0" presId="urn:microsoft.com/office/officeart/2018/2/layout/IconVerticalSolidList"/>
    <dgm:cxn modelId="{0322DC30-007F-4AA2-874B-E151331C13B1}" type="presParOf" srcId="{8F47B719-FA34-407A-88FD-49A86261E82B}" destId="{D0A1BF08-6D55-4F45-B046-3AAD2A6F868A}" srcOrd="1" destOrd="0" presId="urn:microsoft.com/office/officeart/2018/2/layout/IconVerticalSolidList"/>
    <dgm:cxn modelId="{47282FC9-1FEC-4D09-80F7-15ADAF8E5384}" type="presParOf" srcId="{8F47B719-FA34-407A-88FD-49A86261E82B}" destId="{47CF239A-752B-4C6C-8581-17F0E127289F}" srcOrd="2" destOrd="0" presId="urn:microsoft.com/office/officeart/2018/2/layout/IconVerticalSolidList"/>
    <dgm:cxn modelId="{AEC799B8-81A7-402E-B686-4220A2172858}" type="presParOf" srcId="{8F47B719-FA34-407A-88FD-49A86261E82B}" destId="{49D952FF-D0B1-45DC-A0BA-DD0216AE0F5E}" srcOrd="3" destOrd="0" presId="urn:microsoft.com/office/officeart/2018/2/layout/IconVerticalSolidList"/>
    <dgm:cxn modelId="{A6CD4EC2-A01F-45C9-AC64-A9C9DA0030EA}" type="presParOf" srcId="{6F3EDB2A-9A39-42B5-AA00-182FCF51E370}" destId="{7196B47C-C3CF-45F1-AFC9-F0369D68A913}" srcOrd="3" destOrd="0" presId="urn:microsoft.com/office/officeart/2018/2/layout/IconVerticalSolidList"/>
    <dgm:cxn modelId="{90559AE9-3EBC-46CF-A4EF-E78ECCCD18B4}" type="presParOf" srcId="{6F3EDB2A-9A39-42B5-AA00-182FCF51E370}" destId="{27CAA82A-DC0C-478B-9F07-D956AB92CC91}" srcOrd="4" destOrd="0" presId="urn:microsoft.com/office/officeart/2018/2/layout/IconVerticalSolidList"/>
    <dgm:cxn modelId="{B7884C70-04B4-43F9-BC39-C2C70DB4EC32}" type="presParOf" srcId="{27CAA82A-DC0C-478B-9F07-D956AB92CC91}" destId="{F14C9E7F-1A1A-4B0A-AA54-D5F126128BDE}" srcOrd="0" destOrd="0" presId="urn:microsoft.com/office/officeart/2018/2/layout/IconVerticalSolidList"/>
    <dgm:cxn modelId="{70112280-1D11-4A49-BFFC-D10F2BC32641}" type="presParOf" srcId="{27CAA82A-DC0C-478B-9F07-D956AB92CC91}" destId="{1BE657A9-BBE6-49DE-A268-A06BB0E71181}" srcOrd="1" destOrd="0" presId="urn:microsoft.com/office/officeart/2018/2/layout/IconVerticalSolidList"/>
    <dgm:cxn modelId="{5287F139-BEF5-4E57-BB02-A1A4DBC25893}" type="presParOf" srcId="{27CAA82A-DC0C-478B-9F07-D956AB92CC91}" destId="{6CB60EED-D4E5-457C-B845-EB45E9C35FE7}" srcOrd="2" destOrd="0" presId="urn:microsoft.com/office/officeart/2018/2/layout/IconVerticalSolidList"/>
    <dgm:cxn modelId="{8A21FABB-37EA-4E67-971F-BCE608CEBEDB}" type="presParOf" srcId="{27CAA82A-DC0C-478B-9F07-D956AB92CC91}" destId="{3B6F2EEA-0628-43C7-BF14-494991E44D1B}" srcOrd="3" destOrd="0" presId="urn:microsoft.com/office/officeart/2018/2/layout/IconVerticalSolidList"/>
    <dgm:cxn modelId="{B683F061-2833-43EF-8225-BF2639433D21}" type="presParOf" srcId="{6F3EDB2A-9A39-42B5-AA00-182FCF51E370}" destId="{7D46F7ED-3B3C-4DC4-8596-9F09BB67D04B}" srcOrd="5" destOrd="0" presId="urn:microsoft.com/office/officeart/2018/2/layout/IconVerticalSolidList"/>
    <dgm:cxn modelId="{DD8ED8C1-7551-4435-8C9E-0DCB9FAB4DF9}" type="presParOf" srcId="{6F3EDB2A-9A39-42B5-AA00-182FCF51E370}" destId="{EEF62548-E43C-4E41-8A56-A4A1FFC34F31}" srcOrd="6" destOrd="0" presId="urn:microsoft.com/office/officeart/2018/2/layout/IconVerticalSolidList"/>
    <dgm:cxn modelId="{1B0B399C-A538-4556-827C-819F52C92866}" type="presParOf" srcId="{EEF62548-E43C-4E41-8A56-A4A1FFC34F31}" destId="{E0A8EDC0-1E05-4A64-8EEB-F292B235360A}" srcOrd="0" destOrd="0" presId="urn:microsoft.com/office/officeart/2018/2/layout/IconVerticalSolidList"/>
    <dgm:cxn modelId="{AF3FE924-28AB-423E-B4E8-F9528A441B50}" type="presParOf" srcId="{EEF62548-E43C-4E41-8A56-A4A1FFC34F31}" destId="{B487654F-9E7C-432F-89D2-8CACD7B522EB}" srcOrd="1" destOrd="0" presId="urn:microsoft.com/office/officeart/2018/2/layout/IconVerticalSolidList"/>
    <dgm:cxn modelId="{1A140164-7348-4EC1-97B3-63A1151C62F5}" type="presParOf" srcId="{EEF62548-E43C-4E41-8A56-A4A1FFC34F31}" destId="{FAD6B979-399F-4AB9-8AB5-938EA3D3C67F}" srcOrd="2" destOrd="0" presId="urn:microsoft.com/office/officeart/2018/2/layout/IconVerticalSolidList"/>
    <dgm:cxn modelId="{7BE30A38-8BB4-442A-B07E-505687F168EB}" type="presParOf" srcId="{EEF62548-E43C-4E41-8A56-A4A1FFC34F31}" destId="{D9FE5B84-2E54-4BCF-A165-BD2B7683E28A}" srcOrd="3" destOrd="0" presId="urn:microsoft.com/office/officeart/2018/2/layout/IconVerticalSolidList"/>
    <dgm:cxn modelId="{C90D5775-4FED-450E-A134-2ABA8CB456DA}" type="presParOf" srcId="{6F3EDB2A-9A39-42B5-AA00-182FCF51E370}" destId="{8530314E-FE7B-484B-9C7F-F7F57E5BE8F5}" srcOrd="7" destOrd="0" presId="urn:microsoft.com/office/officeart/2018/2/layout/IconVerticalSolidList"/>
    <dgm:cxn modelId="{ACE835D3-CA14-4E37-B498-891AA9226119}" type="presParOf" srcId="{6F3EDB2A-9A39-42B5-AA00-182FCF51E370}" destId="{D5C5B9CD-49D5-4D03-9177-2584FC262D2F}" srcOrd="8" destOrd="0" presId="urn:microsoft.com/office/officeart/2018/2/layout/IconVerticalSolidList"/>
    <dgm:cxn modelId="{875C8782-E1AD-4664-A831-F1D0FB56D056}" type="presParOf" srcId="{D5C5B9CD-49D5-4D03-9177-2584FC262D2F}" destId="{0A4A8B6E-BF45-4A8D-AC6C-5EBFF6500985}" srcOrd="0" destOrd="0" presId="urn:microsoft.com/office/officeart/2018/2/layout/IconVerticalSolidList"/>
    <dgm:cxn modelId="{ADF0F9C0-843A-43CC-B984-BD07F3C595A5}" type="presParOf" srcId="{D5C5B9CD-49D5-4D03-9177-2584FC262D2F}" destId="{2E0954B6-3024-4069-95C6-E71357F3D1B1}" srcOrd="1" destOrd="0" presId="urn:microsoft.com/office/officeart/2018/2/layout/IconVerticalSolidList"/>
    <dgm:cxn modelId="{47A98D90-F178-4987-A9AF-20A26F58027D}" type="presParOf" srcId="{D5C5B9CD-49D5-4D03-9177-2584FC262D2F}" destId="{80603C80-BDD6-43EF-BFFC-B8F187303138}" srcOrd="2" destOrd="0" presId="urn:microsoft.com/office/officeart/2018/2/layout/IconVerticalSolidList"/>
    <dgm:cxn modelId="{2B5B8C8E-9959-4F12-8003-775E5741DAB7}" type="presParOf" srcId="{D5C5B9CD-49D5-4D03-9177-2584FC262D2F}" destId="{012220E0-C611-41FE-BF69-54AE109E0CA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EFD4B-DB93-49E3-834E-3B80BA976ADE}">
      <dsp:nvSpPr>
        <dsp:cNvPr id="0" name=""/>
        <dsp:cNvSpPr/>
      </dsp:nvSpPr>
      <dsp:spPr>
        <a:xfrm>
          <a:off x="0" y="36"/>
          <a:ext cx="7831509" cy="1030170"/>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3CE8A56-BB6F-490D-9197-0B6C38CB2102}">
      <dsp:nvSpPr>
        <dsp:cNvPr id="0" name=""/>
        <dsp:cNvSpPr/>
      </dsp:nvSpPr>
      <dsp:spPr>
        <a:xfrm>
          <a:off x="276728" y="263550"/>
          <a:ext cx="503142" cy="5031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003054-A9D2-4888-80A8-A92141A80A26}">
      <dsp:nvSpPr>
        <dsp:cNvPr id="0" name=""/>
        <dsp:cNvSpPr/>
      </dsp:nvSpPr>
      <dsp:spPr>
        <a:xfrm>
          <a:off x="1056598" y="57719"/>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Aligned to academic syllabus </a:t>
          </a:r>
        </a:p>
      </dsp:txBody>
      <dsp:txXfrm>
        <a:off x="1056598" y="57719"/>
        <a:ext cx="6774910" cy="914804"/>
      </dsp:txXfrm>
    </dsp:sp>
    <dsp:sp modelId="{F95B41F5-9F5E-4B14-944A-059755B1ED5D}">
      <dsp:nvSpPr>
        <dsp:cNvPr id="0" name=""/>
        <dsp:cNvSpPr/>
      </dsp:nvSpPr>
      <dsp:spPr>
        <a:xfrm>
          <a:off x="0" y="1258907"/>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F2FFB5D-857F-498B-8EB3-2AC4D679122A}">
      <dsp:nvSpPr>
        <dsp:cNvPr id="0" name=""/>
        <dsp:cNvSpPr/>
      </dsp:nvSpPr>
      <dsp:spPr>
        <a:xfrm>
          <a:off x="276728" y="1464738"/>
          <a:ext cx="503142" cy="5031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762EF8-9F25-421C-863A-22DB619D9D9C}">
      <dsp:nvSpPr>
        <dsp:cNvPr id="0" name=""/>
        <dsp:cNvSpPr/>
      </dsp:nvSpPr>
      <dsp:spPr>
        <a:xfrm>
          <a:off x="1124967" y="1258907"/>
          <a:ext cx="5397562"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Aligned to role </a:t>
          </a:r>
        </a:p>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(Employer Training Plan and Stretch targets)</a:t>
          </a:r>
          <a:endParaRPr lang="en-US" sz="1800" kern="1200" dirty="0">
            <a:solidFill>
              <a:sysClr val="windowText" lastClr="000000">
                <a:hueOff val="0"/>
                <a:satOff val="0"/>
                <a:lumOff val="0"/>
                <a:alphaOff val="0"/>
              </a:sysClr>
            </a:solidFill>
            <a:latin typeface="Calibri"/>
            <a:ea typeface="+mn-ea"/>
            <a:cs typeface="+mn-cs"/>
          </a:endParaRPr>
        </a:p>
      </dsp:txBody>
      <dsp:txXfrm>
        <a:off x="1124967" y="1258907"/>
        <a:ext cx="5397562" cy="914804"/>
      </dsp:txXfrm>
    </dsp:sp>
    <dsp:sp modelId="{443BC0B6-D9C9-4FDD-A7A8-55D46D7E1E9C}">
      <dsp:nvSpPr>
        <dsp:cNvPr id="0" name=""/>
        <dsp:cNvSpPr/>
      </dsp:nvSpPr>
      <dsp:spPr>
        <a:xfrm>
          <a:off x="5778802" y="1301235"/>
          <a:ext cx="2052706"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711200">
            <a:lnSpc>
              <a:spcPct val="100000"/>
            </a:lnSpc>
            <a:spcBef>
              <a:spcPct val="0"/>
            </a:spcBef>
            <a:spcAft>
              <a:spcPct val="35000"/>
            </a:spcAft>
            <a:buNone/>
          </a:pPr>
          <a:r>
            <a:rPr lang="en-GB" sz="1600" kern="1200" dirty="0">
              <a:solidFill>
                <a:sysClr val="windowText" lastClr="000000">
                  <a:hueOff val="0"/>
                  <a:satOff val="0"/>
                  <a:lumOff val="0"/>
                  <a:alphaOff val="0"/>
                </a:sysClr>
              </a:solidFill>
              <a:latin typeface="Calibri"/>
              <a:ea typeface="+mn-ea"/>
              <a:cs typeface="+mn-cs"/>
            </a:rPr>
            <a:t>Ref: On-boarding Suitability Process</a:t>
          </a:r>
          <a:endParaRPr lang="en-US" sz="1600" kern="1200" dirty="0">
            <a:solidFill>
              <a:sysClr val="windowText" lastClr="000000">
                <a:hueOff val="0"/>
                <a:satOff val="0"/>
                <a:lumOff val="0"/>
                <a:alphaOff val="0"/>
              </a:sysClr>
            </a:solidFill>
            <a:latin typeface="Calibri"/>
            <a:ea typeface="+mn-ea"/>
            <a:cs typeface="+mn-cs"/>
          </a:endParaRPr>
        </a:p>
      </dsp:txBody>
      <dsp:txXfrm>
        <a:off x="5778802" y="1301235"/>
        <a:ext cx="2052706" cy="914804"/>
      </dsp:txXfrm>
    </dsp:sp>
    <dsp:sp modelId="{500905D4-2945-44FA-8A5A-8ED33F41FD2A}">
      <dsp:nvSpPr>
        <dsp:cNvPr id="0" name=""/>
        <dsp:cNvSpPr/>
      </dsp:nvSpPr>
      <dsp:spPr>
        <a:xfrm>
          <a:off x="0" y="2402412"/>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5FFDF3F-125B-4C84-B9F1-07D9B3CA79E6}">
      <dsp:nvSpPr>
        <dsp:cNvPr id="0" name=""/>
        <dsp:cNvSpPr/>
      </dsp:nvSpPr>
      <dsp:spPr>
        <a:xfrm>
          <a:off x="276728" y="2608243"/>
          <a:ext cx="503142" cy="50314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C1A73-776E-4BB4-BBEE-9294E25C7E7E}">
      <dsp:nvSpPr>
        <dsp:cNvPr id="0" name=""/>
        <dsp:cNvSpPr/>
      </dsp:nvSpPr>
      <dsp:spPr>
        <a:xfrm>
          <a:off x="1056598" y="2402412"/>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Need to be EVIDENCED</a:t>
          </a:r>
          <a:endParaRPr lang="en-US" sz="1800" kern="1200" dirty="0">
            <a:solidFill>
              <a:sysClr val="windowText" lastClr="000000">
                <a:hueOff val="0"/>
                <a:satOff val="0"/>
                <a:lumOff val="0"/>
                <a:alphaOff val="0"/>
              </a:sysClr>
            </a:solidFill>
            <a:latin typeface="Calibri"/>
            <a:ea typeface="+mn-ea"/>
            <a:cs typeface="+mn-cs"/>
          </a:endParaRPr>
        </a:p>
      </dsp:txBody>
      <dsp:txXfrm>
        <a:off x="1056598" y="2402412"/>
        <a:ext cx="6774910" cy="914804"/>
      </dsp:txXfrm>
    </dsp:sp>
    <dsp:sp modelId="{6D3395FC-F2C1-4110-8369-0B3AFAC7336E}">
      <dsp:nvSpPr>
        <dsp:cNvPr id="0" name=""/>
        <dsp:cNvSpPr/>
      </dsp:nvSpPr>
      <dsp:spPr>
        <a:xfrm>
          <a:off x="0" y="3545918"/>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DA4B7A7-F728-406C-BF71-F3991E364141}">
      <dsp:nvSpPr>
        <dsp:cNvPr id="0" name=""/>
        <dsp:cNvSpPr/>
      </dsp:nvSpPr>
      <dsp:spPr>
        <a:xfrm>
          <a:off x="276728" y="3751749"/>
          <a:ext cx="503142" cy="50314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D4F5D-1DF1-4342-9AC1-605C44828729}">
      <dsp:nvSpPr>
        <dsp:cNvPr id="0" name=""/>
        <dsp:cNvSpPr/>
      </dsp:nvSpPr>
      <dsp:spPr>
        <a:xfrm>
          <a:off x="1056598" y="3545918"/>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Supported by OTJ Training hours</a:t>
          </a:r>
          <a:endParaRPr lang="en-US" sz="1800" kern="1200" dirty="0">
            <a:solidFill>
              <a:sysClr val="windowText" lastClr="000000">
                <a:hueOff val="0"/>
                <a:satOff val="0"/>
                <a:lumOff val="0"/>
                <a:alphaOff val="0"/>
              </a:sysClr>
            </a:solidFill>
            <a:latin typeface="Calibri"/>
            <a:ea typeface="+mn-ea"/>
            <a:cs typeface="+mn-cs"/>
          </a:endParaRPr>
        </a:p>
      </dsp:txBody>
      <dsp:txXfrm>
        <a:off x="1056598" y="3545918"/>
        <a:ext cx="6774910" cy="914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47E19-B219-4FB8-A542-DAC83DA63BE9}">
      <dsp:nvSpPr>
        <dsp:cNvPr id="0" name=""/>
        <dsp:cNvSpPr/>
      </dsp:nvSpPr>
      <dsp:spPr>
        <a:xfrm>
          <a:off x="0" y="3413"/>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D3AAA54-5992-439D-8374-7548CDD29AEB}">
      <dsp:nvSpPr>
        <dsp:cNvPr id="0" name=""/>
        <dsp:cNvSpPr/>
      </dsp:nvSpPr>
      <dsp:spPr>
        <a:xfrm>
          <a:off x="219916" y="166987"/>
          <a:ext cx="399847" cy="399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DA0EE-CA19-48D6-BE6A-1A61488E4E43}">
      <dsp:nvSpPr>
        <dsp:cNvPr id="0" name=""/>
        <dsp:cNvSpPr/>
      </dsp:nvSpPr>
      <dsp:spPr>
        <a:xfrm>
          <a:off x="839679" y="3413"/>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dirty="0">
              <a:solidFill>
                <a:sysClr val="windowText" lastClr="000000">
                  <a:hueOff val="0"/>
                  <a:satOff val="0"/>
                  <a:lumOff val="0"/>
                  <a:alphaOff val="0"/>
                </a:sysClr>
              </a:solidFill>
              <a:latin typeface="Calibri"/>
              <a:ea typeface="+mn-ea"/>
              <a:cs typeface="+mn-cs"/>
            </a:rPr>
            <a:t>Situation</a:t>
          </a:r>
          <a:r>
            <a:rPr lang="en-GB" sz="1900" kern="1200" dirty="0">
              <a:solidFill>
                <a:sysClr val="windowText" lastClr="000000">
                  <a:hueOff val="0"/>
                  <a:satOff val="0"/>
                  <a:lumOff val="0"/>
                  <a:alphaOff val="0"/>
                </a:sysClr>
              </a:solidFill>
              <a:latin typeface="Calibri"/>
              <a:ea typeface="+mn-ea"/>
              <a:cs typeface="+mn-cs"/>
            </a:rPr>
            <a:t> - sets the context within which you performed a job or faced a challenge</a:t>
          </a:r>
          <a:endParaRPr lang="en-US" sz="1900" kern="1200" dirty="0">
            <a:solidFill>
              <a:sysClr val="windowText" lastClr="000000">
                <a:hueOff val="0"/>
                <a:satOff val="0"/>
                <a:lumOff val="0"/>
                <a:alphaOff val="0"/>
              </a:sysClr>
            </a:solidFill>
            <a:latin typeface="Calibri"/>
            <a:ea typeface="+mn-ea"/>
            <a:cs typeface="+mn-cs"/>
          </a:endParaRPr>
        </a:p>
      </dsp:txBody>
      <dsp:txXfrm>
        <a:off x="839679" y="3413"/>
        <a:ext cx="7313720" cy="726995"/>
      </dsp:txXfrm>
    </dsp:sp>
    <dsp:sp modelId="{5CFE9A4B-A730-4AE8-9330-EDB3265BA9F9}">
      <dsp:nvSpPr>
        <dsp:cNvPr id="0" name=""/>
        <dsp:cNvSpPr/>
      </dsp:nvSpPr>
      <dsp:spPr>
        <a:xfrm>
          <a:off x="0" y="912157"/>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0A1BF08-6D55-4F45-B046-3AAD2A6F868A}">
      <dsp:nvSpPr>
        <dsp:cNvPr id="0" name=""/>
        <dsp:cNvSpPr/>
      </dsp:nvSpPr>
      <dsp:spPr>
        <a:xfrm>
          <a:off x="219916" y="1075731"/>
          <a:ext cx="399847" cy="399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952FF-D0B1-45DC-A0BA-DD0216AE0F5E}">
      <dsp:nvSpPr>
        <dsp:cNvPr id="0" name=""/>
        <dsp:cNvSpPr/>
      </dsp:nvSpPr>
      <dsp:spPr>
        <a:xfrm>
          <a:off x="839679" y="912157"/>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Task</a:t>
          </a:r>
          <a:r>
            <a:rPr lang="en-GB" sz="1900" kern="1200">
              <a:solidFill>
                <a:sysClr val="windowText" lastClr="000000">
                  <a:hueOff val="0"/>
                  <a:satOff val="0"/>
                  <a:lumOff val="0"/>
                  <a:alphaOff val="0"/>
                </a:sysClr>
              </a:solidFill>
              <a:latin typeface="Calibri"/>
              <a:ea typeface="+mn-ea"/>
              <a:cs typeface="+mn-cs"/>
            </a:rPr>
            <a:t> - describes your responsibility in the situation.  What was required?  What was the aim?</a:t>
          </a:r>
          <a:endParaRPr lang="en-US" sz="1900" kern="1200">
            <a:solidFill>
              <a:sysClr val="windowText" lastClr="000000">
                <a:hueOff val="0"/>
                <a:satOff val="0"/>
                <a:lumOff val="0"/>
                <a:alphaOff val="0"/>
              </a:sysClr>
            </a:solidFill>
            <a:latin typeface="Calibri"/>
            <a:ea typeface="+mn-ea"/>
            <a:cs typeface="+mn-cs"/>
          </a:endParaRPr>
        </a:p>
      </dsp:txBody>
      <dsp:txXfrm>
        <a:off x="839679" y="912157"/>
        <a:ext cx="7313720" cy="726995"/>
      </dsp:txXfrm>
    </dsp:sp>
    <dsp:sp modelId="{F14C9E7F-1A1A-4B0A-AA54-D5F126128BDE}">
      <dsp:nvSpPr>
        <dsp:cNvPr id="0" name=""/>
        <dsp:cNvSpPr/>
      </dsp:nvSpPr>
      <dsp:spPr>
        <a:xfrm>
          <a:off x="0" y="1820902"/>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BE657A9-BBE6-49DE-A268-A06BB0E71181}">
      <dsp:nvSpPr>
        <dsp:cNvPr id="0" name=""/>
        <dsp:cNvSpPr/>
      </dsp:nvSpPr>
      <dsp:spPr>
        <a:xfrm>
          <a:off x="219916" y="1984476"/>
          <a:ext cx="399847" cy="3998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F2EEA-0628-43C7-BF14-494991E44D1B}">
      <dsp:nvSpPr>
        <dsp:cNvPr id="0" name=""/>
        <dsp:cNvSpPr/>
      </dsp:nvSpPr>
      <dsp:spPr>
        <a:xfrm>
          <a:off x="839679" y="1820902"/>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Actions</a:t>
          </a:r>
          <a:r>
            <a:rPr lang="en-GB" sz="1900" kern="1200">
              <a:solidFill>
                <a:sysClr val="windowText" lastClr="000000">
                  <a:hueOff val="0"/>
                  <a:satOff val="0"/>
                  <a:lumOff val="0"/>
                  <a:alphaOff val="0"/>
                </a:sysClr>
              </a:solidFill>
              <a:latin typeface="Calibri"/>
              <a:ea typeface="+mn-ea"/>
              <a:cs typeface="+mn-cs"/>
            </a:rPr>
            <a:t> - what did YOU do?  Describe how you completed the task or endeavoured to meet the challenge</a:t>
          </a:r>
          <a:endParaRPr lang="en-US" sz="1900" kern="1200">
            <a:solidFill>
              <a:sysClr val="windowText" lastClr="000000">
                <a:hueOff val="0"/>
                <a:satOff val="0"/>
                <a:lumOff val="0"/>
                <a:alphaOff val="0"/>
              </a:sysClr>
            </a:solidFill>
            <a:latin typeface="Calibri"/>
            <a:ea typeface="+mn-ea"/>
            <a:cs typeface="+mn-cs"/>
          </a:endParaRPr>
        </a:p>
      </dsp:txBody>
      <dsp:txXfrm>
        <a:off x="839679" y="1820902"/>
        <a:ext cx="7313720" cy="726995"/>
      </dsp:txXfrm>
    </dsp:sp>
    <dsp:sp modelId="{E0A8EDC0-1E05-4A64-8EEB-F292B235360A}">
      <dsp:nvSpPr>
        <dsp:cNvPr id="0" name=""/>
        <dsp:cNvSpPr/>
      </dsp:nvSpPr>
      <dsp:spPr>
        <a:xfrm>
          <a:off x="0" y="2729646"/>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487654F-9E7C-432F-89D2-8CACD7B522EB}">
      <dsp:nvSpPr>
        <dsp:cNvPr id="0" name=""/>
        <dsp:cNvSpPr/>
      </dsp:nvSpPr>
      <dsp:spPr>
        <a:xfrm>
          <a:off x="219916" y="2893220"/>
          <a:ext cx="399847" cy="3998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E5B84-2E54-4BCF-A165-BD2B7683E28A}">
      <dsp:nvSpPr>
        <dsp:cNvPr id="0" name=""/>
        <dsp:cNvSpPr/>
      </dsp:nvSpPr>
      <dsp:spPr>
        <a:xfrm>
          <a:off x="839679" y="2729646"/>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Results</a:t>
          </a:r>
          <a:r>
            <a:rPr lang="en-GB" sz="1900" kern="1200">
              <a:solidFill>
                <a:sysClr val="windowText" lastClr="000000">
                  <a:hueOff val="0"/>
                  <a:satOff val="0"/>
                  <a:lumOff val="0"/>
                  <a:alphaOff val="0"/>
                </a:sysClr>
              </a:solidFill>
              <a:latin typeface="Calibri"/>
              <a:ea typeface="+mn-ea"/>
              <a:cs typeface="+mn-cs"/>
            </a:rPr>
            <a:t> - what was the impact/outcome as a result of YOUR actions? </a:t>
          </a:r>
          <a:endParaRPr lang="en-US" sz="1900" kern="1200">
            <a:solidFill>
              <a:sysClr val="windowText" lastClr="000000">
                <a:hueOff val="0"/>
                <a:satOff val="0"/>
                <a:lumOff val="0"/>
                <a:alphaOff val="0"/>
              </a:sysClr>
            </a:solidFill>
            <a:latin typeface="Calibri"/>
            <a:ea typeface="+mn-ea"/>
            <a:cs typeface="+mn-cs"/>
          </a:endParaRPr>
        </a:p>
      </dsp:txBody>
      <dsp:txXfrm>
        <a:off x="839679" y="2729646"/>
        <a:ext cx="7313720" cy="726995"/>
      </dsp:txXfrm>
    </dsp:sp>
    <dsp:sp modelId="{0A4A8B6E-BF45-4A8D-AC6C-5EBFF6500985}">
      <dsp:nvSpPr>
        <dsp:cNvPr id="0" name=""/>
        <dsp:cNvSpPr/>
      </dsp:nvSpPr>
      <dsp:spPr>
        <a:xfrm>
          <a:off x="0" y="3638391"/>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E0954B6-3024-4069-95C6-E71357F3D1B1}">
      <dsp:nvSpPr>
        <dsp:cNvPr id="0" name=""/>
        <dsp:cNvSpPr/>
      </dsp:nvSpPr>
      <dsp:spPr>
        <a:xfrm>
          <a:off x="219916" y="3801965"/>
          <a:ext cx="399847" cy="39984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220E0-C611-41FE-BF69-54AE109E0CAC}">
      <dsp:nvSpPr>
        <dsp:cNvPr id="0" name=""/>
        <dsp:cNvSpPr/>
      </dsp:nvSpPr>
      <dsp:spPr>
        <a:xfrm>
          <a:off x="839679" y="3638391"/>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Evaluation</a:t>
          </a:r>
          <a:r>
            <a:rPr lang="en-GB" sz="1900" b="1" kern="1200">
              <a:solidFill>
                <a:sysClr val="windowText" lastClr="000000">
                  <a:hueOff val="0"/>
                  <a:satOff val="0"/>
                  <a:lumOff val="0"/>
                  <a:alphaOff val="0"/>
                </a:sysClr>
              </a:solidFill>
              <a:latin typeface="Calibri"/>
              <a:ea typeface="+mn-ea"/>
              <a:cs typeface="+mn-cs"/>
            </a:rPr>
            <a:t> </a:t>
          </a:r>
          <a:r>
            <a:rPr lang="en-GB" sz="1900" kern="1200">
              <a:solidFill>
                <a:sysClr val="windowText" lastClr="000000">
                  <a:hueOff val="0"/>
                  <a:satOff val="0"/>
                  <a:lumOff val="0"/>
                  <a:alphaOff val="0"/>
                </a:sysClr>
              </a:solidFill>
              <a:latin typeface="Calibri"/>
              <a:ea typeface="+mn-ea"/>
              <a:cs typeface="+mn-cs"/>
            </a:rPr>
            <a:t>-</a:t>
          </a:r>
          <a:r>
            <a:rPr lang="en-GB" sz="1900" b="1" kern="1200">
              <a:solidFill>
                <a:sysClr val="windowText" lastClr="000000">
                  <a:hueOff val="0"/>
                  <a:satOff val="0"/>
                  <a:lumOff val="0"/>
                  <a:alphaOff val="0"/>
                </a:sysClr>
              </a:solidFill>
              <a:latin typeface="Calibri"/>
              <a:ea typeface="+mn-ea"/>
              <a:cs typeface="+mn-cs"/>
            </a:rPr>
            <a:t>  </a:t>
          </a:r>
          <a:r>
            <a:rPr lang="en-GB" sz="1900" kern="1200">
              <a:solidFill>
                <a:sysClr val="windowText" lastClr="000000">
                  <a:hueOff val="0"/>
                  <a:satOff val="0"/>
                  <a:lumOff val="0"/>
                  <a:alphaOff val="0"/>
                </a:sysClr>
              </a:solidFill>
              <a:latin typeface="Calibri"/>
              <a:ea typeface="+mn-ea"/>
              <a:cs typeface="+mn-cs"/>
            </a:rPr>
            <a:t>how does this meet the criteria for the learning outcomes</a:t>
          </a:r>
          <a:endParaRPr lang="en-US" sz="1900" kern="1200">
            <a:solidFill>
              <a:sysClr val="windowText" lastClr="000000">
                <a:hueOff val="0"/>
                <a:satOff val="0"/>
                <a:lumOff val="0"/>
                <a:alphaOff val="0"/>
              </a:sysClr>
            </a:solidFill>
            <a:latin typeface="Calibri"/>
            <a:ea typeface="+mn-ea"/>
            <a:cs typeface="+mn-cs"/>
          </a:endParaRPr>
        </a:p>
      </dsp:txBody>
      <dsp:txXfrm>
        <a:off x="839679" y="3638391"/>
        <a:ext cx="7313720" cy="7269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sz="quarter"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A934E193-50B3-8F4D-A1CD-E8D206464D56}" type="datetime1">
              <a:rPr lang="en-GB" altLang="en-US"/>
              <a:pPr/>
              <a:t>16/12/2022</a:t>
            </a:fld>
            <a:endParaRPr lang="en-GB" altLang="en-US"/>
          </a:p>
        </p:txBody>
      </p:sp>
      <p:sp>
        <p:nvSpPr>
          <p:cNvPr id="4" name="Footer Placeholder 3"/>
          <p:cNvSpPr>
            <a:spLocks noGrp="1"/>
          </p:cNvSpPr>
          <p:nvPr>
            <p:ph type="ftr" sz="quarter" idx="2"/>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5" name="Slide Number Placeholder 4"/>
          <p:cNvSpPr>
            <a:spLocks noGrp="1"/>
          </p:cNvSpPr>
          <p:nvPr>
            <p:ph type="sldNum" sz="quarter" idx="3"/>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A2AA519A-A6DF-024F-B493-EFBAB25BB226}" type="slidenum">
              <a:rPr lang="en-GB" altLang="en-US"/>
              <a:pPr/>
              <a:t>‹#›</a:t>
            </a:fld>
            <a:endParaRPr lang="en-GB" altLang="en-US"/>
          </a:p>
        </p:txBody>
      </p:sp>
    </p:spTree>
    <p:extLst>
      <p:ext uri="{BB962C8B-B14F-4D97-AF65-F5344CB8AC3E}">
        <p14:creationId xmlns:p14="http://schemas.microsoft.com/office/powerpoint/2010/main" val="2077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F7C1ACBC-E156-9E4D-9A1D-4D2D455C762A}" type="datetime1">
              <a:rPr lang="en-GB" altLang="en-US"/>
              <a:pPr/>
              <a:t>16/12/2022</a:t>
            </a:fld>
            <a:endParaRPr lang="en-GB" altLang="en-US"/>
          </a:p>
        </p:txBody>
      </p:sp>
      <p:sp>
        <p:nvSpPr>
          <p:cNvPr id="4"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Notes Placeholder 4"/>
          <p:cNvSpPr>
            <a:spLocks noGrp="1"/>
          </p:cNvSpPr>
          <p:nvPr>
            <p:ph type="body" sz="quarter" idx="3"/>
          </p:nvPr>
        </p:nvSpPr>
        <p:spPr bwMode="auto">
          <a:xfrm>
            <a:off x="679450" y="4715710"/>
            <a:ext cx="5438775" cy="44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0AA558F4-94A9-ED43-B8F3-AD2D087F8F31}" type="slidenum">
              <a:rPr lang="en-GB" altLang="en-US"/>
              <a:pPr/>
              <a:t>‹#›</a:t>
            </a:fld>
            <a:endParaRPr lang="en-GB" altLang="en-US"/>
          </a:p>
        </p:txBody>
      </p:sp>
    </p:spTree>
    <p:extLst>
      <p:ext uri="{BB962C8B-B14F-4D97-AF65-F5344CB8AC3E}">
        <p14:creationId xmlns:p14="http://schemas.microsoft.com/office/powerpoint/2010/main" val="192732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68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368"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06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6744"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3426" algn="l" defTabSz="913368" rtl="0" eaLnBrk="1" latinLnBrk="0" hangingPunct="1">
      <a:defRPr sz="1200" kern="1200">
        <a:solidFill>
          <a:schemeClr val="tx1"/>
        </a:solidFill>
        <a:latin typeface="+mn-lt"/>
        <a:ea typeface="+mn-ea"/>
        <a:cs typeface="+mn-cs"/>
      </a:defRPr>
    </a:lvl6pPr>
    <a:lvl7pPr marL="2740117" algn="l" defTabSz="913368" rtl="0" eaLnBrk="1" latinLnBrk="0" hangingPunct="1">
      <a:defRPr sz="1200" kern="1200">
        <a:solidFill>
          <a:schemeClr val="tx1"/>
        </a:solidFill>
        <a:latin typeface="+mn-lt"/>
        <a:ea typeface="+mn-ea"/>
        <a:cs typeface="+mn-cs"/>
      </a:defRPr>
    </a:lvl7pPr>
    <a:lvl8pPr marL="3196797" algn="l" defTabSz="913368" rtl="0" eaLnBrk="1" latinLnBrk="0" hangingPunct="1">
      <a:defRPr sz="1200" kern="1200">
        <a:solidFill>
          <a:schemeClr val="tx1"/>
        </a:solidFill>
        <a:latin typeface="+mn-lt"/>
        <a:ea typeface="+mn-ea"/>
        <a:cs typeface="+mn-cs"/>
      </a:defRPr>
    </a:lvl8pPr>
    <a:lvl9pPr marL="3653486" algn="l" defTabSz="913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14</a:t>
            </a:fld>
            <a:endParaRPr lang="en-GB" altLang="en-US"/>
          </a:p>
        </p:txBody>
      </p:sp>
    </p:spTree>
    <p:extLst>
      <p:ext uri="{BB962C8B-B14F-4D97-AF65-F5344CB8AC3E}">
        <p14:creationId xmlns:p14="http://schemas.microsoft.com/office/powerpoint/2010/main" val="191537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15</a:t>
            </a:fld>
            <a:endParaRPr lang="en-GB" altLang="en-US"/>
          </a:p>
        </p:txBody>
      </p:sp>
    </p:spTree>
    <p:extLst>
      <p:ext uri="{BB962C8B-B14F-4D97-AF65-F5344CB8AC3E}">
        <p14:creationId xmlns:p14="http://schemas.microsoft.com/office/powerpoint/2010/main" val="425673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16</a:t>
            </a:fld>
            <a:endParaRPr lang="en-GB" altLang="en-US"/>
          </a:p>
        </p:txBody>
      </p:sp>
    </p:spTree>
    <p:extLst>
      <p:ext uri="{BB962C8B-B14F-4D97-AF65-F5344CB8AC3E}">
        <p14:creationId xmlns:p14="http://schemas.microsoft.com/office/powerpoint/2010/main" val="17997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17</a:t>
            </a:fld>
            <a:endParaRPr lang="en-GB" altLang="en-US">
              <a:solidFill>
                <a:prstClr val="black"/>
              </a:solidFill>
            </a:endParaRPr>
          </a:p>
        </p:txBody>
      </p:sp>
    </p:spTree>
    <p:extLst>
      <p:ext uri="{BB962C8B-B14F-4D97-AF65-F5344CB8AC3E}">
        <p14:creationId xmlns:p14="http://schemas.microsoft.com/office/powerpoint/2010/main" val="307126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18</a:t>
            </a:fld>
            <a:endParaRPr lang="en-GB" altLang="en-US">
              <a:solidFill>
                <a:prstClr val="black"/>
              </a:solidFill>
            </a:endParaRPr>
          </a:p>
        </p:txBody>
      </p:sp>
    </p:spTree>
    <p:extLst>
      <p:ext uri="{BB962C8B-B14F-4D97-AF65-F5344CB8AC3E}">
        <p14:creationId xmlns:p14="http://schemas.microsoft.com/office/powerpoint/2010/main" val="371011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19</a:t>
            </a:fld>
            <a:endParaRPr lang="en-GB" altLang="en-US">
              <a:solidFill>
                <a:prstClr val="black"/>
              </a:solidFill>
            </a:endParaRPr>
          </a:p>
        </p:txBody>
      </p:sp>
    </p:spTree>
    <p:extLst>
      <p:ext uri="{BB962C8B-B14F-4D97-AF65-F5344CB8AC3E}">
        <p14:creationId xmlns:p14="http://schemas.microsoft.com/office/powerpoint/2010/main" val="157020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Apprenticeship</a:t>
            </a:r>
            <a:r>
              <a:rPr lang="en-GB" baseline="0" dirty="0"/>
              <a:t> Course Leader (ACL) to insert slides as necessary.</a:t>
            </a:r>
          </a:p>
          <a:p>
            <a:r>
              <a:rPr lang="en-GB" baseline="0" dirty="0"/>
              <a:t>Explain how the Course has been designed to meet the needs of the Apprenticeship Standard.</a:t>
            </a:r>
          </a:p>
          <a:p>
            <a:r>
              <a:rPr lang="en-GB" baseline="0" dirty="0"/>
              <a:t>Emphasise the potential impact </a:t>
            </a:r>
            <a:r>
              <a:rPr lang="en-GB" baseline="0" dirty="0" err="1"/>
              <a:t>fo</a:t>
            </a:r>
            <a:r>
              <a:rPr lang="en-GB" baseline="0" dirty="0"/>
              <a:t> the apprentice in their job role and importance of the employer's role to develop the Training plan for work-place experiences and formal training opportunities to compliment the course and drive KSB development.</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20</a:t>
            </a:fld>
            <a:endParaRPr lang="en-GB" altLang="en-US"/>
          </a:p>
        </p:txBody>
      </p:sp>
    </p:spTree>
    <p:extLst>
      <p:ext uri="{BB962C8B-B14F-4D97-AF65-F5344CB8AC3E}">
        <p14:creationId xmlns:p14="http://schemas.microsoft.com/office/powerpoint/2010/main" val="60579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21</a:t>
            </a:fld>
            <a:endParaRPr lang="en-GB" altLang="en-US"/>
          </a:p>
        </p:txBody>
      </p:sp>
    </p:spTree>
    <p:extLst>
      <p:ext uri="{BB962C8B-B14F-4D97-AF65-F5344CB8AC3E}">
        <p14:creationId xmlns:p14="http://schemas.microsoft.com/office/powerpoint/2010/main" val="106228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r>
              <a:rPr lang="en-GB" sz="1200" b="1" dirty="0"/>
              <a:t>Lectures</a:t>
            </a:r>
            <a:r>
              <a:rPr lang="en-GB" sz="1200" dirty="0"/>
              <a:t> typically provide theory, rules and principles to set the context in which to embed knowledge through application and provide a framework to develop skills and behaviours through practical exercises and the experience gained in your job role.</a:t>
            </a:r>
          </a:p>
          <a:p>
            <a:pPr>
              <a:spcBef>
                <a:spcPts val="600"/>
              </a:spcBef>
              <a:spcAft>
                <a:spcPts val="1200"/>
              </a:spcAft>
            </a:pPr>
            <a:r>
              <a:rPr lang="en-GB" sz="1200" b="1" dirty="0"/>
              <a:t>Seminars</a:t>
            </a:r>
            <a:r>
              <a:rPr lang="en-GB" sz="1200" dirty="0"/>
              <a:t> are often more interactive allowing small group work and focussed on your own development against specific themes from the module, making clear links to the relevant KSBs</a:t>
            </a:r>
          </a:p>
          <a:p>
            <a:pPr>
              <a:spcBef>
                <a:spcPts val="600"/>
              </a:spcBef>
              <a:spcAft>
                <a:spcPts val="1200"/>
              </a:spcAft>
            </a:pPr>
            <a:r>
              <a:rPr lang="en-GB" sz="1200" b="1" dirty="0"/>
              <a:t>Collaborative</a:t>
            </a:r>
            <a:r>
              <a:rPr lang="en-GB" sz="1200" dirty="0"/>
              <a:t> opportunities are provided to compare your experience and engage in active reflection about your development and future opportunities to plan for. See the ground-rules in </a:t>
            </a:r>
            <a:r>
              <a:rPr lang="en-GB" sz="1200" b="1" i="1" u="sng" dirty="0"/>
              <a:t>AIIR</a:t>
            </a:r>
            <a:endParaRPr lang="en-GB" sz="1200" b="1" i="1" u="sng" dirty="0">
              <a:solidFill>
                <a:srgbClr val="FF0000"/>
              </a:solidFill>
            </a:endParaRPr>
          </a:p>
          <a:p>
            <a:pPr>
              <a:spcBef>
                <a:spcPts val="600"/>
              </a:spcBef>
              <a:spcAft>
                <a:spcPts val="1200"/>
              </a:spcAft>
            </a:pPr>
            <a:r>
              <a:rPr lang="en-GB" sz="1200" b="1" dirty="0"/>
              <a:t>Portfolio Workshops</a:t>
            </a:r>
            <a:r>
              <a:rPr lang="en-GB" sz="1200" dirty="0"/>
              <a:t> in reflective practice modules and also with your WBL Coach will support you to identify tangible evidence and conduct evaluation of work place impact (See STARE later), comparing your journey with other apprentices. </a:t>
            </a:r>
          </a:p>
          <a:p>
            <a:pPr>
              <a:spcBef>
                <a:spcPts val="600"/>
              </a:spcBef>
              <a:spcAft>
                <a:spcPts val="1200"/>
              </a:spcAft>
            </a:pPr>
            <a:r>
              <a:rPr lang="en-GB" sz="1200" b="1" dirty="0"/>
              <a:t>Assessment</a:t>
            </a:r>
            <a:r>
              <a:rPr lang="en-GB" sz="1200" dirty="0"/>
              <a:t> methods will vary, but be aware of those requirements to draw on your reflective analysis, and explore your job role. For example you could be required to submit an account and evaluation of your impact in your organisation and how that relates to your sector.</a:t>
            </a:r>
          </a:p>
          <a:p>
            <a:pPr>
              <a:spcBef>
                <a:spcPts val="600"/>
              </a:spcBef>
              <a:spcAft>
                <a:spcPts val="1200"/>
              </a:spcAft>
            </a:pPr>
            <a:r>
              <a:rPr lang="en-GB" sz="1200" b="1" dirty="0"/>
              <a:t>Project modules </a:t>
            </a:r>
            <a:r>
              <a:rPr lang="en-GB" sz="1200" dirty="0"/>
              <a:t>are key to setting up the right enquiries and impactful work focus that will drive learning through practice and support your readiness for the End Point Assessment.</a:t>
            </a:r>
          </a:p>
          <a:p>
            <a:pPr>
              <a:spcBef>
                <a:spcPts val="600"/>
              </a:spcBef>
              <a:spcAft>
                <a:spcPts val="1200"/>
              </a:spcAft>
            </a:pPr>
            <a:r>
              <a:rPr lang="en-GB" sz="1200" b="1" dirty="0"/>
              <a:t>Apprenticeship Progress Reviews </a:t>
            </a:r>
            <a:r>
              <a:rPr lang="en-GB" sz="1200" dirty="0"/>
              <a:t>will use previous curriculum activities to help set targets for your development and keep an eye on what is coming up, particularly to negotiate the right projects and experience in your Employer training plan.</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22</a:t>
            </a:fld>
            <a:endParaRPr lang="en-GB" altLang="en-US"/>
          </a:p>
        </p:txBody>
      </p:sp>
    </p:spTree>
    <p:extLst>
      <p:ext uri="{BB962C8B-B14F-4D97-AF65-F5344CB8AC3E}">
        <p14:creationId xmlns:p14="http://schemas.microsoft.com/office/powerpoint/2010/main" val="309706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24</a:t>
            </a:fld>
            <a:endParaRPr lang="en-GB" altLang="en-US"/>
          </a:p>
        </p:txBody>
      </p:sp>
    </p:spTree>
    <p:extLst>
      <p:ext uri="{BB962C8B-B14F-4D97-AF65-F5344CB8AC3E}">
        <p14:creationId xmlns:p14="http://schemas.microsoft.com/office/powerpoint/2010/main" val="19505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26</a:t>
            </a:fld>
            <a:endParaRPr lang="en-GB" altLang="en-US"/>
          </a:p>
        </p:txBody>
      </p:sp>
    </p:spTree>
    <p:extLst>
      <p:ext uri="{BB962C8B-B14F-4D97-AF65-F5344CB8AC3E}">
        <p14:creationId xmlns:p14="http://schemas.microsoft.com/office/powerpoint/2010/main" val="80501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It is strongly recommended that the Apprenticeship Course Leader takes ownership of the messages and intention of this slide </a:t>
            </a:r>
            <a:endParaRPr lang="en-GB" baseline="0" dirty="0"/>
          </a:p>
          <a:p>
            <a:r>
              <a:rPr lang="en-GB" baseline="0" dirty="0"/>
              <a:t>WBL Coaches can follow up with the detail</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27</a:t>
            </a:fld>
            <a:endParaRPr lang="en-GB" altLang="en-US"/>
          </a:p>
        </p:txBody>
      </p:sp>
    </p:spTree>
    <p:extLst>
      <p:ext uri="{BB962C8B-B14F-4D97-AF65-F5344CB8AC3E}">
        <p14:creationId xmlns:p14="http://schemas.microsoft.com/office/powerpoint/2010/main" val="1062287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Baseline target for Apprentices who started before August 22 remains 20% of contracted working hours (as an average)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Baseline target for Apprentices who start now (after August 22) becomes 6 hours per working week (as an average, to accumulate through engagement every month)</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In either case SHU may calculate greater targets based on course specific requirements to meet over the whole duration of the programme – please know what your targets are !</a:t>
            </a:r>
          </a:p>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29</a:t>
            </a:fld>
            <a:endParaRPr lang="en-GB" altLang="en-US"/>
          </a:p>
        </p:txBody>
      </p:sp>
    </p:spTree>
    <p:extLst>
      <p:ext uri="{BB962C8B-B14F-4D97-AF65-F5344CB8AC3E}">
        <p14:creationId xmlns:p14="http://schemas.microsoft.com/office/powerpoint/2010/main" val="1132899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Baseline target for Apprentices who started before August 22 remains 20% of contracted working hours (as an average)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Baseline target for Apprentices who start now (after August 22) becomes 6 hours per working week (as an average, to accumulate through engagement every month)</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In either case SHU may calculate greater targets based on course specific requirements to meet over the whole duration of the programme – please know what your targets are !</a:t>
            </a:r>
          </a:p>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30</a:t>
            </a:fld>
            <a:endParaRPr lang="en-GB" altLang="en-US"/>
          </a:p>
        </p:txBody>
      </p:sp>
    </p:spTree>
    <p:extLst>
      <p:ext uri="{BB962C8B-B14F-4D97-AF65-F5344CB8AC3E}">
        <p14:creationId xmlns:p14="http://schemas.microsoft.com/office/powerpoint/2010/main" val="2264813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next batch of slides is helpful to explain the overall approach to Apprenticeship delivery and slides can be selected</a:t>
            </a:r>
            <a:r>
              <a:rPr lang="en-GB" baseline="0" dirty="0"/>
              <a:t> / deleted to suit the course.</a:t>
            </a:r>
          </a:p>
          <a:p>
            <a:r>
              <a:rPr lang="en-GB" baseline="0" dirty="0"/>
              <a:t>The slides help to emphasise:  </a:t>
            </a:r>
          </a:p>
          <a:p>
            <a:r>
              <a:rPr lang="en-GB" baseline="0" dirty="0"/>
              <a:t>The Role of EPA and Gateway; The importance of the Commitment Statement; The role of the E-portfolio, the tripartite arrangements for Progress Reviews etc.</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31</a:t>
            </a:fld>
            <a:endParaRPr lang="en-GB" altLang="en-US"/>
          </a:p>
        </p:txBody>
      </p:sp>
    </p:spTree>
    <p:extLst>
      <p:ext uri="{BB962C8B-B14F-4D97-AF65-F5344CB8AC3E}">
        <p14:creationId xmlns:p14="http://schemas.microsoft.com/office/powerpoint/2010/main" val="3433672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46</a:t>
            </a:fld>
            <a:endParaRPr lang="en-GB" altLang="en-US"/>
          </a:p>
        </p:txBody>
      </p:sp>
    </p:spTree>
    <p:extLst>
      <p:ext uri="{BB962C8B-B14F-4D97-AF65-F5344CB8AC3E}">
        <p14:creationId xmlns:p14="http://schemas.microsoft.com/office/powerpoint/2010/main" val="4244453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ACL to check the 4</a:t>
            </a:r>
            <a:r>
              <a:rPr lang="en-GB" baseline="30000" dirty="0"/>
              <a:t>th</a:t>
            </a:r>
            <a:r>
              <a:rPr lang="en-GB" dirty="0"/>
              <a:t> bullet point is the appropriate model for the Apprenticeship.</a:t>
            </a:r>
          </a:p>
          <a:p>
            <a:r>
              <a:rPr lang="en-GB" dirty="0"/>
              <a:t>If you are running a standard or different AA model then you should delete, or replace the 4</a:t>
            </a:r>
            <a:r>
              <a:rPr lang="en-GB" baseline="30000" dirty="0"/>
              <a:t>th</a:t>
            </a:r>
            <a:r>
              <a:rPr lang="en-GB" dirty="0"/>
              <a:t> bullet point with your appropriate advice.</a:t>
            </a:r>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47</a:t>
            </a:fld>
            <a:endParaRPr lang="en-GB" altLang="en-US"/>
          </a:p>
        </p:txBody>
      </p:sp>
    </p:spTree>
    <p:extLst>
      <p:ext uri="{BB962C8B-B14F-4D97-AF65-F5344CB8AC3E}">
        <p14:creationId xmlns:p14="http://schemas.microsoft.com/office/powerpoint/2010/main" val="2927975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54</a:t>
            </a:fld>
            <a:endParaRPr lang="en-GB" altLang="en-US"/>
          </a:p>
        </p:txBody>
      </p:sp>
    </p:spTree>
    <p:extLst>
      <p:ext uri="{BB962C8B-B14F-4D97-AF65-F5344CB8AC3E}">
        <p14:creationId xmlns:p14="http://schemas.microsoft.com/office/powerpoint/2010/main" val="2634395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61</a:t>
            </a:fld>
            <a:endParaRPr lang="en-GB" altLang="en-US"/>
          </a:p>
        </p:txBody>
      </p:sp>
    </p:spTree>
    <p:extLst>
      <p:ext uri="{BB962C8B-B14F-4D97-AF65-F5344CB8AC3E}">
        <p14:creationId xmlns:p14="http://schemas.microsoft.com/office/powerpoint/2010/main" val="1377440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62</a:t>
            </a:fld>
            <a:endParaRPr lang="en-GB" altLang="en-US">
              <a:solidFill>
                <a:prstClr val="black"/>
              </a:solidFill>
            </a:endParaRPr>
          </a:p>
        </p:txBody>
      </p:sp>
    </p:spTree>
    <p:extLst>
      <p:ext uri="{BB962C8B-B14F-4D97-AF65-F5344CB8AC3E}">
        <p14:creationId xmlns:p14="http://schemas.microsoft.com/office/powerpoint/2010/main" val="27108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3</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64</a:t>
            </a:fld>
            <a:endParaRPr lang="en-GB" altLang="en-US">
              <a:solidFill>
                <a:prstClr val="black"/>
              </a:solidFill>
            </a:endParaRPr>
          </a:p>
        </p:txBody>
      </p:sp>
    </p:spTree>
    <p:extLst>
      <p:ext uri="{BB962C8B-B14F-4D97-AF65-F5344CB8AC3E}">
        <p14:creationId xmlns:p14="http://schemas.microsoft.com/office/powerpoint/2010/main" val="2050084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98639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12822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383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5</a:t>
            </a:fld>
            <a:endParaRPr lang="en-GB" altLang="en-US"/>
          </a:p>
        </p:txBody>
      </p:sp>
    </p:spTree>
    <p:extLst>
      <p:ext uri="{BB962C8B-B14F-4D97-AF65-F5344CB8AC3E}">
        <p14:creationId xmlns:p14="http://schemas.microsoft.com/office/powerpoint/2010/main" val="108679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6</a:t>
            </a:fld>
            <a:endParaRPr lang="en-GB" altLang="en-US"/>
          </a:p>
        </p:txBody>
      </p:sp>
    </p:spTree>
    <p:extLst>
      <p:ext uri="{BB962C8B-B14F-4D97-AF65-F5344CB8AC3E}">
        <p14:creationId xmlns:p14="http://schemas.microsoft.com/office/powerpoint/2010/main" val="108679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aware when bringing Student Services</a:t>
            </a:r>
            <a:r>
              <a:rPr lang="en-GB" baseline="0" dirty="0"/>
              <a:t> Staff in to deliver the standard induction, they need to be briefed on any differences for your Apprenticeship Delivery.</a:t>
            </a:r>
          </a:p>
          <a:p>
            <a:r>
              <a:rPr lang="en-GB" baseline="0" dirty="0"/>
              <a:t>Be joined up  - Check student support standard slides in advance and advise on any changes, or slides to be removed and why.</a:t>
            </a:r>
          </a:p>
          <a:p>
            <a:r>
              <a:rPr lang="en-GB" baseline="0" dirty="0"/>
              <a:t>For example:</a:t>
            </a:r>
          </a:p>
          <a:p>
            <a:pPr marL="171450" indent="-171450">
              <a:buFont typeface="Arial" panose="020B0604020202020204" pitchFamily="34" charset="0"/>
              <a:buChar char="•"/>
            </a:pPr>
            <a:r>
              <a:rPr lang="en-GB" baseline="0" dirty="0"/>
              <a:t>Apprentices have enhanced library/resource access, as if they are distance-learners</a:t>
            </a:r>
          </a:p>
          <a:p>
            <a:pPr marL="171450" indent="-171450">
              <a:buFont typeface="Arial" panose="020B0604020202020204" pitchFamily="34" charset="0"/>
              <a:buChar char="•"/>
            </a:pPr>
            <a:r>
              <a:rPr lang="en-GB" baseline="0" dirty="0"/>
              <a:t>Does the standard model for Academic Advising apply or an apprenticeship approach using PPD modules?</a:t>
            </a:r>
          </a:p>
          <a:p>
            <a:pPr marL="171450" indent="-171450">
              <a:buFont typeface="Arial" panose="020B0604020202020204" pitchFamily="34" charset="0"/>
              <a:buChar char="•"/>
            </a:pPr>
            <a:r>
              <a:rPr lang="en-GB" baseline="0" dirty="0"/>
              <a:t>The Student Support Triangle for a mainstream student does not include reference to the WBL Coach or the Work place mentor at the employer</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8</a:t>
            </a:fld>
            <a:endParaRPr lang="en-GB" altLang="en-US"/>
          </a:p>
        </p:txBody>
      </p:sp>
    </p:spTree>
    <p:extLst>
      <p:ext uri="{BB962C8B-B14F-4D97-AF65-F5344CB8AC3E}">
        <p14:creationId xmlns:p14="http://schemas.microsoft.com/office/powerpoint/2010/main" val="165677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11</a:t>
            </a:fld>
            <a:endParaRPr lang="en-GB" altLang="en-US"/>
          </a:p>
        </p:txBody>
      </p:sp>
    </p:spTree>
    <p:extLst>
      <p:ext uri="{BB962C8B-B14F-4D97-AF65-F5344CB8AC3E}">
        <p14:creationId xmlns:p14="http://schemas.microsoft.com/office/powerpoint/2010/main" val="25070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Potentially collect thoughts on post it notes.</a:t>
            </a:r>
          </a:p>
          <a:p>
            <a:r>
              <a:rPr lang="en-GB" dirty="0"/>
              <a:t>If running virtual induction use White</a:t>
            </a:r>
            <a:r>
              <a:rPr lang="en-GB" baseline="0" dirty="0"/>
              <a:t> board / other device.</a:t>
            </a:r>
          </a:p>
          <a:p>
            <a:r>
              <a:rPr lang="en-GB" baseline="0" dirty="0"/>
              <a:t>See Guidance here:  </a:t>
            </a:r>
            <a:br>
              <a:rPr lang="en-GB" baseline="0" dirty="0"/>
            </a:br>
            <a:r>
              <a:rPr lang="en-GB" baseline="0" dirty="0">
                <a:solidFill>
                  <a:srgbClr val="FF0000"/>
                </a:solidFill>
              </a:rPr>
              <a:t>INSERT</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12</a:t>
            </a:fld>
            <a:endParaRPr lang="en-GB" altLang="en-US"/>
          </a:p>
        </p:txBody>
      </p:sp>
    </p:spTree>
    <p:extLst>
      <p:ext uri="{BB962C8B-B14F-4D97-AF65-F5344CB8AC3E}">
        <p14:creationId xmlns:p14="http://schemas.microsoft.com/office/powerpoint/2010/main" val="16038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ACL to provide overview of the Apprenticeship,</a:t>
            </a:r>
            <a:r>
              <a:rPr lang="en-GB" baseline="0" dirty="0"/>
              <a:t> placing the KSBs and EPA front and centre</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13</a:t>
            </a:fld>
            <a:endParaRPr lang="en-GB" altLang="en-US"/>
          </a:p>
        </p:txBody>
      </p:sp>
    </p:spTree>
    <p:extLst>
      <p:ext uri="{BB962C8B-B14F-4D97-AF65-F5344CB8AC3E}">
        <p14:creationId xmlns:p14="http://schemas.microsoft.com/office/powerpoint/2010/main" val="30742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12/16/2022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37237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12/16/2022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84981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12/16/2022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202867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34716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4334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185765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7260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4894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9788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49738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537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12/16/2022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152662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9590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44174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16/12/2022</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5524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12/16/2022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01395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7"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066E4B1D-ADB2-4F15-8389-44110F300007}" type="datetimeFigureOut">
              <a:rPr lang="en-GB" smtClean="0">
                <a:solidFill>
                  <a:prstClr val="black">
                    <a:tint val="95000"/>
                  </a:prstClr>
                </a:solidFill>
              </a:rPr>
              <a:pPr/>
              <a:t>16/12/2022</a:t>
            </a:fld>
            <a:endParaRPr lang="en-GB">
              <a:solidFill>
                <a:prstClr val="black">
                  <a:tint val="95000"/>
                </a:prstClr>
              </a:solidFill>
            </a:endParaRPr>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lang="en-GB">
              <a:solidFill>
                <a:prstClr val="black">
                  <a:tint val="95000"/>
                </a:prstClr>
              </a:solidFill>
            </a:endParaRPr>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C6623AC5-E736-42FC-804D-CE08A2C83742}"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238484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1814205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781600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813119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984596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994706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2473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12/16/2022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19748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54876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274348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539629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00294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F821867-B52F-1149-8AA3-6793A7CF3621}" type="datetimeFigureOut">
              <a:rPr lang="en-GB">
                <a:solidFill>
                  <a:prstClr val="black"/>
                </a:solidFill>
              </a:rPr>
              <a:pPr>
                <a:defRPr/>
              </a:pPr>
              <a:t>16/12/2022</a:t>
            </a:fld>
            <a:endParaRPr lang="en-GB">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B96A68E-17AC-F249-8C39-320F33A39DE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9828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991501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979309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25575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307927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19859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12/16/2022</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323517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29689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94497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44277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004330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885567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63C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Tree>
    <p:extLst>
      <p:ext uri="{BB962C8B-B14F-4D97-AF65-F5344CB8AC3E}">
        <p14:creationId xmlns:p14="http://schemas.microsoft.com/office/powerpoint/2010/main" val="1587780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3621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931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1239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9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12/16/2022</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075545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7095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4587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441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37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7241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43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16/12/2022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75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28413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128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16/12/2022</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3" y="6356350"/>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281501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12/16/2022</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2116743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407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10240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854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84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852936"/>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553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90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486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8"/>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2585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6 Multiple images">
    <p:spTree>
      <p:nvGrpSpPr>
        <p:cNvPr id="1" name=""/>
        <p:cNvGrpSpPr/>
        <p:nvPr/>
      </p:nvGrpSpPr>
      <p:grpSpPr>
        <a:xfrm>
          <a:off x="0" y="0"/>
          <a:ext cx="0" cy="0"/>
          <a:chOff x="0" y="0"/>
          <a:chExt cx="0" cy="0"/>
        </a:xfrm>
      </p:grpSpPr>
      <p:sp>
        <p:nvSpPr>
          <p:cNvPr id="2" name="Title 1"/>
          <p:cNvSpPr>
            <a:spLocks noGrp="1"/>
          </p:cNvSpPr>
          <p:nvPr>
            <p:ph type="title"/>
          </p:nvPr>
        </p:nvSpPr>
        <p:spPr>
          <a:xfrm>
            <a:off x="150454" y="1484784"/>
            <a:ext cx="2727262" cy="1930524"/>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157050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12/16/2022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8963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12/16/2022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8428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12/16/2022</a:t>
            </a:fld>
            <a:endParaRPr lang="en-US" altLang="en-US"/>
          </a:p>
        </p:txBody>
      </p:sp>
      <p:sp>
        <p:nvSpPr>
          <p:cNvPr id="5" name="Footer Placeholder 4"/>
          <p:cNvSpPr>
            <a:spLocks noGrp="1"/>
          </p:cNvSpPr>
          <p:nvPr>
            <p:ph type="ftr" sz="quarter" idx="3"/>
          </p:nvPr>
        </p:nvSpPr>
        <p:spPr bwMode="auto">
          <a:xfrm>
            <a:off x="3124201" y="63563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8771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450"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7896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9166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16/12/2022</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2725612622"/>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0"/>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115888"/>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26955"/>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shu.ac.uk/wblapprenticeships/resources-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blogs.shu.ac.uk/wblapprenticeships/compliant-learner-management/" TargetMode="External"/><Relationship Id="rId5" Type="http://schemas.openxmlformats.org/officeDocument/2006/relationships/hyperlink" Target="mailto:s.moorwood@shu.ac.uk" TargetMode="External"/><Relationship Id="rId4" Type="http://schemas.openxmlformats.org/officeDocument/2006/relationships/hyperlink" Target="https://blog.shu.ac.uk/apprenticeship-resources/apprenticeship-commitment-statement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shu.ac.uk/distancelearners/registration" TargetMode="External"/><Relationship Id="rId2" Type="http://schemas.openxmlformats.org/officeDocument/2006/relationships/slideLayout" Target="../slideLayouts/slideLayout23.xml"/><Relationship Id="rId1" Type="http://schemas.openxmlformats.org/officeDocument/2006/relationships/themeOverride" Target="../theme/themeOverride3.xml"/><Relationship Id="rId6" Type="http://schemas.openxmlformats.org/officeDocument/2006/relationships/hyperlink" Target="https://blog.shu.ac.uk/apprenticeship-essentials/wellbeing-and-support/" TargetMode="External"/><Relationship Id="rId5" Type="http://schemas.openxmlformats.org/officeDocument/2006/relationships/hyperlink" Target="https://www.shu.ac.uk/digital-skills/linkedin-learning" TargetMode="External"/><Relationship Id="rId4" Type="http://schemas.openxmlformats.org/officeDocument/2006/relationships/hyperlink" Target="https://www.shu.ac.uk/current-students/student-support/disability-suppo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shu.ac.uk/apprenticeship-essentials/wellbeing-and-support/"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academic-professional"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blog.shu.ac.uk/apprenticeship-resources/onboarding/transitioning-to-higher-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8" Type="http://schemas.openxmlformats.org/officeDocument/2006/relationships/hyperlink" Target="https://blog.shu.ac.uk/apprenticeship-resources/onboarding/transitioning-to-higher-educa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20.xml.rels><?xml version="1.0" encoding="UTF-8" standalone="yes"?>
<Relationships xmlns="http://schemas.openxmlformats.org/package/2006/relationships"><Relationship Id="rId3" Type="http://schemas.openxmlformats.org/officeDocument/2006/relationships/hyperlink" Target="https://blog.shu.ac.uk/apprenticeship-resources/employer-commitment-post-august-22/"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Apprentice%20and%20Employer%20Guid%20to%20Training%20plans"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s://blog.shu.ac.uk/apprenticeship-essentials/onboarding/transitioning-to-higher-educatio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blog.shu.ac.uk/apprenticeship-resources/onboarding/evidence-of-your-development/"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hemeOverride" Target="../theme/themeOverride4.xml"/><Relationship Id="rId5" Type="http://schemas.openxmlformats.org/officeDocument/2006/relationships/image" Target="../media/image19.jpeg"/><Relationship Id="rId4" Type="http://schemas.openxmlformats.org/officeDocument/2006/relationships/hyperlink" Target="Apprentice%20and%20Employer%20Guid%20to%20Training%20pla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3.xml"/><Relationship Id="rId4" Type="http://schemas.openxmlformats.org/officeDocument/2006/relationships/hyperlink" Target="mailto:apprenticships@shu.ac.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594/Off-the-job-Myths-Facts-130919.pdf"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hyperlink" Target="https://blog.shu.ac.uk/apprenticeship-resources/succeeding-in-your-off-the-job-training/how-will-off-the-job-training-take-place/" TargetMode="External"/><Relationship Id="rId4" Type="http://schemas.openxmlformats.org/officeDocument/2006/relationships/hyperlink" Target="https://www.google.co.uk/url?sa=t&amp;rct=j&amp;q=&amp;esrc=s&amp;source=web&amp;cd=2&amp;ved=2ahUKEwiP_8Tdq8nlAhVYUhUIHXwaDIMQFjABegQIAxAC&amp;url=https://assets.publishing.service.gov.uk/government/uploads/system/uploads/attachment_data/file/831591/OTJ_Guide_v3_-_12092019_Final.docx&amp;usg=AOvVaw3ZHK-kFZV4FDUm_jvUgkkD"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hyperlink" Target="https://blog.shu.ac.uk/apprenticeship-essentials/supporting-your-apprenticeship-journey/"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themeOverride" Target="../theme/themeOverride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4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4.xml"/><Relationship Id="rId6" Type="http://schemas.openxmlformats.org/officeDocument/2006/relationships/image" Target="../media/image23.png"/><Relationship Id="rId5" Type="http://schemas.openxmlformats.org/officeDocument/2006/relationships/image" Target="../media/image27.jpe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2ahUKEwifx4WZ0LjcAhUpIsAKHccrCykQjRx6BAgBEAU&amp;url=http://mentormemd.com/what-is-a-mentor/&amp;psig=AOvVaw3srls4R2B72Fr0yeA_dPah&amp;ust=1532552098944451" TargetMode="External"/><Relationship Id="rId2" Type="http://schemas.openxmlformats.org/officeDocument/2006/relationships/slideLayout" Target="../slideLayouts/slideLayout22.xml"/><Relationship Id="rId1" Type="http://schemas.openxmlformats.org/officeDocument/2006/relationships/themeOverride" Target="../theme/themeOverride8.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hemeOverride" Target="../theme/themeOverride10.xml"/><Relationship Id="rId4" Type="http://schemas.openxmlformats.org/officeDocument/2006/relationships/comments" Target="../comments/comment1.xml"/></Relationships>
</file>

<file path=ppt/slides/_rels/slide48.xml.rels><?xml version="1.0" encoding="UTF-8" standalone="yes"?>
<Relationships xmlns="http://schemas.openxmlformats.org/package/2006/relationships"><Relationship Id="rId2" Type="http://schemas.openxmlformats.org/officeDocument/2006/relationships/hyperlink" Target="https://blog.shu.ac.uk/apprenticeship-essentials/onboarding/employer-commitment/" TargetMode="Externa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hyperlink" Target="https://blog.shu.ac.uk/apprenticeship-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hyperlink" Target="https://blog.shu.ac.uk/apprenticeship-resources/" TargetMode="External"/><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blog.shu.ac.uk/apprenticeship-essentials/succeeding-in-your-off-the-job-training/stare-evidence-for-end-point-assessment/" TargetMode="External"/><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s://blogs.shu.ac.uk/skillscentre/studiosity/" TargetMode="External"/><Relationship Id="rId2" Type="http://schemas.openxmlformats.org/officeDocument/2006/relationships/hyperlink" Target="https://blog.shu.ac.uk/apprenticeship-resources/onboarding/transitioning-to-higher-education/" TargetMode="External"/><Relationship Id="rId1" Type="http://schemas.openxmlformats.org/officeDocument/2006/relationships/slideLayout" Target="../slideLayouts/slideLayout23.xml"/><Relationship Id="rId6" Type="http://schemas.openxmlformats.org/officeDocument/2006/relationships/hyperlink" Target="https://www.shu.ac.uk/digital-skills/linkedin-learning" TargetMode="External"/><Relationship Id="rId5" Type="http://schemas.openxmlformats.org/officeDocument/2006/relationships/hyperlink" Target="https://www.shu.ac.uk/current-students/student-support/disability-support" TargetMode="External"/><Relationship Id="rId4" Type="http://schemas.openxmlformats.org/officeDocument/2006/relationships/hyperlink" Target="https://libguides.shu.ac.uk/distancelearners/registratio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tudygoal.jisc.ac.uk/login/" TargetMode="Externa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hyperlink" Target="https://blog.shu.ac.uk/apprenticeship-essentials/wellbeing-and-support/getting-help-and-safeguarding/" TargetMode="Externa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https://blog.shu.ac.uk/apprenticeship-essentials/wellbeing-and-support/staying-safe-online/" TargetMode="External"/><Relationship Id="rId2" Type="http://schemas.openxmlformats.org/officeDocument/2006/relationships/hyperlink" Target="https://reportandsupport.shu.ac.uk/"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s://www.shu.ac.uk/about-us/governance-and-strategy/governance/our-student-charter" TargetMode="External"/><Relationship Id="rId7" Type="http://schemas.openxmlformats.org/officeDocument/2006/relationships/image" Target="../media/image48.jpeg"/><Relationship Id="rId2" Type="http://schemas.openxmlformats.org/officeDocument/2006/relationships/hyperlink" Target="https://www.shu.ac.uk/about-us/equality-and-diversity" TargetMode="External"/><Relationship Id="rId1" Type="http://schemas.openxmlformats.org/officeDocument/2006/relationships/slideLayout" Target="../slideLayouts/slideLayout23.xml"/><Relationship Id="rId6" Type="http://schemas.openxmlformats.org/officeDocument/2006/relationships/image" Target="../media/image47.jpeg"/><Relationship Id="rId5" Type="http://schemas.openxmlformats.org/officeDocument/2006/relationships/hyperlink" Target="https://www.ecu.ac.uk/equality-charters/athena-swan/" TargetMode="External"/><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3" Type="http://schemas.openxmlformats.org/officeDocument/2006/relationships/hyperlink" Target="https://blog.shu.ac.uk/apprenticeship-resources/active-bystander-training/"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hyperlink" Target="https://blog.shu.ac.uk/apprenticeship-essentials/careers-advice-and-guidance/"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reportandsupport.shu.ac.uk/" TargetMode="Externa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hyperlink" Target="https://blog.shu.ac.uk/apprenticeship-essentials/british-values-and-prevent/" TargetMode="External"/><Relationship Id="rId1" Type="http://schemas.openxmlformats.org/officeDocument/2006/relationships/slideLayout" Target="../slideLayouts/slideLayout23.xml"/><Relationship Id="rId4" Type="http://schemas.openxmlformats.org/officeDocument/2006/relationships/image" Target="../media/image51.wmf"/></Relationships>
</file>

<file path=ppt/slides/_rels/slide66.xml.rels><?xml version="1.0" encoding="UTF-8" standalone="yes"?>
<Relationships xmlns="http://schemas.openxmlformats.org/package/2006/relationships"><Relationship Id="rId3" Type="http://schemas.openxmlformats.org/officeDocument/2006/relationships/hyperlink" Target="https://blogs.shu.ac.uk/wblapprenticeships/files/2021/05/493-NCEDA-Business-brochure-SO2.pdf" TargetMode="External"/><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hemeOverride" Target="../theme/themeOverride11.xml"/><Relationship Id="rId6" Type="http://schemas.openxmlformats.org/officeDocument/2006/relationships/hyperlink" Target="https://www.hallamstudentsunion.com/representation/academicinterests/training/#all" TargetMode="External"/><Relationship Id="rId5" Type="http://schemas.openxmlformats.org/officeDocument/2006/relationships/image" Target="../media/image52.wmf"/><Relationship Id="rId4" Type="http://schemas.openxmlformats.org/officeDocument/2006/relationships/package" Target="../embeddings/Microsoft_Word_Document2.docx"/></Relationships>
</file>

<file path=ppt/slides/_rels/slide68.xml.rels><?xml version="1.0" encoding="UTF-8" standalone="yes"?>
<Relationships xmlns="http://schemas.openxmlformats.org/package/2006/relationships"><Relationship Id="rId2" Type="http://schemas.openxmlformats.org/officeDocument/2006/relationships/hyperlink" Target="https://blog.shu.ac.uk/apprenticeship-essentials/wellbeing-and-support/your-community-and-enrichment/" TargetMode="Externa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8" Type="http://schemas.openxmlformats.org/officeDocument/2006/relationships/hyperlink" Target="https://www.hallamstudentsunion.com/representation/" TargetMode="External"/><Relationship Id="rId13" Type="http://schemas.openxmlformats.org/officeDocument/2006/relationships/hyperlink" Target="https://www.hallamstudentsunion.com/news/article/6013/arts-and-culture-sheffield/" TargetMode="External"/><Relationship Id="rId3" Type="http://schemas.openxmlformats.org/officeDocument/2006/relationships/image" Target="../media/image54.png"/><Relationship Id="rId7" Type="http://schemas.openxmlformats.org/officeDocument/2006/relationships/hyperlink" Target="https://www.hallamstudentsunion.com/get_involved/societies/" TargetMode="External"/><Relationship Id="rId12" Type="http://schemas.openxmlformats.org/officeDocument/2006/relationships/hyperlink" Target="https://www.hallamstudentsunion.com/advice_help/student-essentials/" TargetMode="External"/><Relationship Id="rId2" Type="http://schemas.openxmlformats.org/officeDocument/2006/relationships/image" Target="../media/image53.png"/><Relationship Id="rId1" Type="http://schemas.openxmlformats.org/officeDocument/2006/relationships/slideLayout" Target="../slideLayouts/slideLayout68.xml"/><Relationship Id="rId6" Type="http://schemas.openxmlformats.org/officeDocument/2006/relationships/hyperlink" Target="https://www.hallamstudentsunion.com/news/article/6013/living-at-home/" TargetMode="External"/><Relationship Id="rId11" Type="http://schemas.openxmlformats.org/officeDocument/2006/relationships/hyperlink" Target="https://www.hallamstudentsunion.com/whatson/" TargetMode="External"/><Relationship Id="rId5" Type="http://schemas.openxmlformats.org/officeDocument/2006/relationships/hyperlink" Target="https://www.hallamstudentsunion.com/welcome-week/" TargetMode="External"/><Relationship Id="rId10" Type="http://schemas.openxmlformats.org/officeDocument/2006/relationships/hyperlink" Target="https://www.hallamstudentsunion.com/get_involved/volunteering/" TargetMode="External"/><Relationship Id="rId4" Type="http://schemas.openxmlformats.org/officeDocument/2006/relationships/hyperlink" Target="https://youtu.be/LKTmAFexJ0Y" TargetMode="External"/><Relationship Id="rId9" Type="http://schemas.openxmlformats.org/officeDocument/2006/relationships/hyperlink" Target="https://www.hallamstudentsunion.com/representation/campaign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blogs.shu.ac.uk/hallamwelcome/resources/?doing_wp_cron=1573121395.4795949459075927734375" TargetMode="Externa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68.xml"/><Relationship Id="rId5" Type="http://schemas.openxmlformats.org/officeDocument/2006/relationships/image" Target="../media/image57.jpe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79512" y="188640"/>
            <a:ext cx="8712968" cy="6494085"/>
          </a:xfrm>
          <a:prstGeom prst="rect">
            <a:avLst/>
          </a:prstGeom>
          <a:noFill/>
        </p:spPr>
        <p:txBody>
          <a:bodyPr wrap="square" rtlCol="0">
            <a:spAutoFit/>
          </a:bodyPr>
          <a:lstStyle/>
          <a:p>
            <a:r>
              <a:rPr lang="en-GB" sz="1600" b="1" dirty="0"/>
              <a:t>Apprenticeship Induction - Note to ACL and WBL Coach</a:t>
            </a:r>
            <a:r>
              <a:rPr lang="en-GB" sz="1600" dirty="0"/>
              <a:t>:</a:t>
            </a:r>
          </a:p>
          <a:p>
            <a:endParaRPr lang="en-GB" sz="1600" dirty="0"/>
          </a:p>
          <a:p>
            <a:endParaRPr lang="en-GB" sz="1600" dirty="0"/>
          </a:p>
          <a:p>
            <a:r>
              <a:rPr lang="en-GB" sz="1600" dirty="0"/>
              <a:t>These Template Induction Slides are updated and held in the </a:t>
            </a:r>
            <a:r>
              <a:rPr lang="en-GB" sz="1600" dirty="0">
                <a:hlinkClick r:id="rId3"/>
              </a:rPr>
              <a:t>Apprenticeships Teaching and Essentials Assessment Web pages</a:t>
            </a:r>
            <a:r>
              <a:rPr lang="en-GB" sz="1600" dirty="0"/>
              <a:t>.      </a:t>
            </a:r>
            <a:r>
              <a:rPr lang="en-GB" sz="1600" i="1" dirty="0"/>
              <a:t>Please make sure you check for updates.</a:t>
            </a:r>
            <a:endParaRPr lang="en-GB" sz="1600" dirty="0"/>
          </a:p>
          <a:p>
            <a:endParaRPr lang="en-GB" sz="1600" dirty="0"/>
          </a:p>
          <a:p>
            <a:r>
              <a:rPr lang="en-GB" sz="1600" b="1" dirty="0"/>
              <a:t>Notes on slide selection, adaptation and co-delivery</a:t>
            </a:r>
          </a:p>
          <a:p>
            <a:endParaRPr lang="en-GB" sz="1600" dirty="0"/>
          </a:p>
          <a:p>
            <a:pPr marL="285750" indent="-285750">
              <a:buFont typeface="Wingdings" panose="05000000000000000000" pitchFamily="2" charset="2"/>
              <a:buChar char="§"/>
            </a:pPr>
            <a:r>
              <a:rPr lang="en-GB" sz="1200" dirty="0"/>
              <a:t>ACLs are responsible for organising induction</a:t>
            </a:r>
          </a:p>
          <a:p>
            <a:pPr marL="285750" indent="-285750">
              <a:buFont typeface="Wingdings" panose="05000000000000000000" pitchFamily="2" charset="2"/>
              <a:buChar char="§"/>
            </a:pPr>
            <a:r>
              <a:rPr lang="en-GB" sz="1200" dirty="0"/>
              <a:t>All the material in these slides should be covered during induction and regularly referred to thereafter.</a:t>
            </a:r>
          </a:p>
          <a:p>
            <a:pPr marL="285750" indent="-285750">
              <a:buFont typeface="Wingdings" panose="05000000000000000000" pitchFamily="2" charset="2"/>
              <a:buChar char="§"/>
            </a:pPr>
            <a:r>
              <a:rPr lang="en-GB" sz="1200" dirty="0"/>
              <a:t>ACLs and WBL Coaches may have preferred versions, or alternative formatting they may wish to use, but should </a:t>
            </a:r>
            <a:r>
              <a:rPr lang="en-GB" sz="1200" u="sng" dirty="0"/>
              <a:t>not</a:t>
            </a:r>
            <a:r>
              <a:rPr lang="en-GB" sz="1200" dirty="0"/>
              <a:t> remove any of the content or messages. </a:t>
            </a:r>
          </a:p>
          <a:p>
            <a:pPr marL="285750" indent="-285750">
              <a:buFont typeface="Wingdings" panose="05000000000000000000" pitchFamily="2" charset="2"/>
              <a:buChar char="§"/>
            </a:pPr>
            <a:r>
              <a:rPr lang="en-GB" sz="1200" dirty="0"/>
              <a:t>Additional material may be added.</a:t>
            </a:r>
          </a:p>
          <a:p>
            <a:pPr marL="285750" indent="-285750">
              <a:buFont typeface="Wingdings" panose="05000000000000000000" pitchFamily="2" charset="2"/>
              <a:buChar char="§"/>
            </a:pPr>
            <a:r>
              <a:rPr lang="en-GB" sz="1200" dirty="0"/>
              <a:t>The method of delivery may vary depending on attendance and timing of the overall induction and initial teaching delivery (in liaison with employers as appropriate)</a:t>
            </a:r>
          </a:p>
          <a:p>
            <a:pPr marL="285750" indent="-285750">
              <a:buFont typeface="Wingdings" panose="05000000000000000000" pitchFamily="2" charset="2"/>
              <a:buChar char="§"/>
            </a:pPr>
            <a:r>
              <a:rPr lang="en-GB" sz="1200" dirty="0"/>
              <a:t>The timing and duration of each section of slides is optional.</a:t>
            </a:r>
          </a:p>
          <a:p>
            <a:pPr marL="285750" indent="-285750">
              <a:buFont typeface="Wingdings" panose="05000000000000000000" pitchFamily="2" charset="2"/>
              <a:buChar char="§"/>
            </a:pPr>
            <a:r>
              <a:rPr lang="en-GB" sz="1200" dirty="0"/>
              <a:t>Both ACL and WBLC should emphasise areas that cover Apprenticeship Essentials (OTJT, KSBs, E-portfolios, English and Maths Development, Support, IT Literacy, Staying Safe on-Line, Attendance, British Values, Prevent, Equality Diversity and Inclusion, Career Development).  </a:t>
            </a:r>
          </a:p>
          <a:p>
            <a:pPr marL="285750" indent="-285750">
              <a:buFont typeface="Wingdings" panose="05000000000000000000" pitchFamily="2" charset="2"/>
              <a:buChar char="§"/>
            </a:pPr>
            <a:r>
              <a:rPr lang="en-GB" sz="1200" dirty="0"/>
              <a:t>Please emphasise the opportunities for development of Apprenticeship Essentials through curriculum, linked to APRs and the Apprenticeship Impact and Information Resource (</a:t>
            </a:r>
            <a:r>
              <a:rPr lang="en-GB" sz="1200" dirty="0">
                <a:hlinkClick r:id="rId4"/>
              </a:rPr>
              <a:t>AIIR</a:t>
            </a:r>
            <a:r>
              <a:rPr lang="en-GB" sz="1200" dirty="0"/>
              <a:t>).</a:t>
            </a:r>
            <a:endParaRPr lang="en-GB" sz="1200" b="1" dirty="0">
              <a:solidFill>
                <a:srgbClr val="B70D50"/>
              </a:solidFill>
            </a:endParaRPr>
          </a:p>
          <a:p>
            <a:pPr marL="285750" indent="-285750">
              <a:buFont typeface="Wingdings" panose="05000000000000000000" pitchFamily="2" charset="2"/>
              <a:buChar char="§"/>
            </a:pPr>
            <a:r>
              <a:rPr lang="en-GB" sz="1200" dirty="0"/>
              <a:t>Please use induction as an opportunity for the ACL and WBL to be joined up in messages about the integrated nature of an Apprenticeship, which depends on engagement across the curriculum, APRs, work based projects, </a:t>
            </a:r>
            <a:r>
              <a:rPr lang="en-GB" sz="1200" dirty="0" err="1"/>
              <a:t>employerintegrated</a:t>
            </a:r>
            <a:r>
              <a:rPr lang="en-GB" sz="1200" dirty="0"/>
              <a:t> Training Plans and how the ACL and WBL Coach will work together to support the apprentice's success at EPA. </a:t>
            </a:r>
          </a:p>
          <a:p>
            <a:pPr marL="285750" indent="-285750">
              <a:buFont typeface="Wingdings" panose="05000000000000000000" pitchFamily="2" charset="2"/>
              <a:buChar char="§"/>
            </a:pPr>
            <a:r>
              <a:rPr lang="en-GB" sz="1200" dirty="0"/>
              <a:t>The delegation of slides is not a delegation of accountability, to support the Apprenticeship journey. There is an indicative table to help split the slides and emphasis between ACL / WBLC / Other</a:t>
            </a:r>
          </a:p>
          <a:p>
            <a:pPr marL="285750" indent="-285750">
              <a:buFont typeface="Wingdings" panose="05000000000000000000" pitchFamily="2" charset="2"/>
              <a:buChar char="§"/>
            </a:pPr>
            <a:r>
              <a:rPr lang="en-GB" sz="1200" dirty="0"/>
              <a:t>Please send any feedback on the slides to </a:t>
            </a:r>
            <a:r>
              <a:rPr lang="en-GB" sz="1200" dirty="0">
                <a:hlinkClick r:id="rId5"/>
              </a:rPr>
              <a:t>s.moorwood@shu.ac.uk</a:t>
            </a:r>
            <a:endParaRPr lang="en-GB" sz="1200" dirty="0"/>
          </a:p>
          <a:p>
            <a:pPr marL="285750" indent="-285750">
              <a:buFont typeface="Wingdings" panose="05000000000000000000" pitchFamily="2" charset="2"/>
              <a:buChar char="§"/>
            </a:pPr>
            <a:r>
              <a:rPr lang="en-GB" sz="1200" dirty="0"/>
              <a:t>Note - </a:t>
            </a:r>
            <a:r>
              <a:rPr lang="en-GB" sz="1200" dirty="0">
                <a:solidFill>
                  <a:srgbClr val="FF0000"/>
                </a:solidFill>
              </a:rPr>
              <a:t>red font </a:t>
            </a:r>
            <a:r>
              <a:rPr lang="en-GB" sz="1200" dirty="0"/>
              <a:t>indicates an action to prepare slide and insert content.</a:t>
            </a:r>
          </a:p>
          <a:p>
            <a:pPr marL="285750" indent="-285750">
              <a:buFont typeface="Wingdings" panose="05000000000000000000" pitchFamily="2" charset="2"/>
              <a:buChar char="§"/>
            </a:pPr>
            <a:r>
              <a:rPr lang="en-GB" sz="1200" dirty="0"/>
              <a:t>Slides with banners across are highlighted as being optional in the approach and level of focus.</a:t>
            </a:r>
          </a:p>
          <a:p>
            <a:endParaRPr lang="en-GB" sz="1200" dirty="0"/>
          </a:p>
          <a:p>
            <a:r>
              <a:rPr lang="en-GB" sz="1200" dirty="0"/>
              <a:t>You can review delivery of some of this at the </a:t>
            </a:r>
            <a:r>
              <a:rPr lang="en-GB" sz="1200" dirty="0">
                <a:hlinkClick r:id="rId6"/>
              </a:rPr>
              <a:t>Welcome Event on this video</a:t>
            </a:r>
            <a:r>
              <a:rPr lang="en-GB" sz="1200" dirty="0"/>
              <a:t>		             </a:t>
            </a:r>
            <a:r>
              <a:rPr lang="en-GB" sz="1200" i="1" dirty="0"/>
              <a:t>Good luck out there!</a:t>
            </a:r>
            <a:endParaRPr lang="en-GB" sz="1400" i="1" dirty="0"/>
          </a:p>
        </p:txBody>
      </p:sp>
    </p:spTree>
    <p:extLst>
      <p:ext uri="{BB962C8B-B14F-4D97-AF65-F5344CB8AC3E}">
        <p14:creationId xmlns:p14="http://schemas.microsoft.com/office/powerpoint/2010/main" val="394553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Getting the right support as an Apprentice</a:t>
            </a:r>
          </a:p>
        </p:txBody>
      </p:sp>
      <p:sp>
        <p:nvSpPr>
          <p:cNvPr id="3" name="Content Placeholder 2"/>
          <p:cNvSpPr>
            <a:spLocks noGrp="1"/>
          </p:cNvSpPr>
          <p:nvPr>
            <p:ph idx="1"/>
          </p:nvPr>
        </p:nvSpPr>
        <p:spPr>
          <a:xfrm>
            <a:off x="457200" y="2781302"/>
            <a:ext cx="8507288" cy="3344863"/>
          </a:xfrm>
        </p:spPr>
        <p:txBody>
          <a:bodyPr/>
          <a:lstStyle/>
          <a:p>
            <a:pPr>
              <a:spcAft>
                <a:spcPts val="1200"/>
              </a:spcAft>
            </a:pPr>
            <a:r>
              <a:rPr lang="en-GB" sz="2000" dirty="0"/>
              <a:t>All Apprentices benefit from </a:t>
            </a:r>
            <a:r>
              <a:rPr lang="en-GB" sz="2000" u="sng" dirty="0">
                <a:hlinkClick r:id="rId3"/>
              </a:rPr>
              <a:t>Library Access for Distance Learners</a:t>
            </a:r>
            <a:r>
              <a:rPr lang="en-GB" sz="2000" dirty="0"/>
              <a:t> Register and find out more </a:t>
            </a:r>
            <a:endParaRPr lang="en-GB" sz="2000" u="sng" dirty="0"/>
          </a:p>
          <a:p>
            <a:pPr>
              <a:spcAft>
                <a:spcPts val="1200"/>
              </a:spcAft>
            </a:pPr>
            <a:r>
              <a:rPr lang="en-GB" sz="2000" u="sng" dirty="0">
                <a:hlinkClick r:id="rId4"/>
              </a:rPr>
              <a:t>Additional Learning Needs</a:t>
            </a:r>
            <a:r>
              <a:rPr lang="en-GB" sz="2000" dirty="0"/>
              <a:t>  - Contact our disability support team to arrange an assessment, or find out what help and resources are available.  [ Let them know you are an apprentice ]</a:t>
            </a:r>
          </a:p>
          <a:p>
            <a:pPr>
              <a:spcAft>
                <a:spcPts val="1200"/>
              </a:spcAft>
            </a:pPr>
            <a:r>
              <a:rPr lang="en-GB" sz="2000" u="sng" dirty="0">
                <a:hlinkClick r:id="rId5"/>
              </a:rPr>
              <a:t>Register for Linked-in-Learning</a:t>
            </a:r>
            <a:endParaRPr lang="en-GB" sz="2000" u="sng" dirty="0"/>
          </a:p>
          <a:p>
            <a:pPr>
              <a:spcAft>
                <a:spcPts val="1200"/>
              </a:spcAft>
            </a:pPr>
            <a:r>
              <a:rPr lang="en-GB" sz="2400" dirty="0"/>
              <a:t>Apprenticeship Impact and Information Resource (AIIR): </a:t>
            </a:r>
            <a:r>
              <a:rPr lang="en-GB" sz="2000" dirty="0">
                <a:hlinkClick r:id="rId6"/>
              </a:rPr>
              <a:t>https://blog.shu.ac.uk/apprenticeship-essentials/wellbeing-and-support/</a:t>
            </a:r>
            <a:endParaRPr lang="en-GB" sz="2000" dirty="0"/>
          </a:p>
          <a:p>
            <a:pPr>
              <a:spcAft>
                <a:spcPts val="1200"/>
              </a:spcAft>
            </a:pPr>
            <a:endParaRPr lang="en-GB" sz="2000" dirty="0"/>
          </a:p>
          <a:p>
            <a:pPr marL="0" indent="0">
              <a:buNone/>
            </a:pPr>
            <a:endParaRPr lang="en-GB" sz="2000" dirty="0"/>
          </a:p>
        </p:txBody>
      </p:sp>
    </p:spTree>
    <p:extLst>
      <p:ext uri="{BB962C8B-B14F-4D97-AF65-F5344CB8AC3E}">
        <p14:creationId xmlns:p14="http://schemas.microsoft.com/office/powerpoint/2010/main" val="4789467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7" y="188640"/>
            <a:ext cx="5904656" cy="1143000"/>
          </a:xfrm>
        </p:spPr>
        <p:txBody>
          <a:bodyPr/>
          <a:lstStyle/>
          <a:p>
            <a:pPr algn="l"/>
            <a:r>
              <a:rPr lang="en-GB" sz="3200" dirty="0"/>
              <a:t>AIIR covers 6 Essential themes for apprentices including...</a:t>
            </a:r>
          </a:p>
        </p:txBody>
      </p:sp>
      <p:pic>
        <p:nvPicPr>
          <p:cNvPr id="2050"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3509" y="1628800"/>
            <a:ext cx="8374955" cy="4896543"/>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18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5" y="1196752"/>
            <a:ext cx="8207375" cy="1143000"/>
          </a:xfrm>
        </p:spPr>
        <p:txBody>
          <a:bodyPr/>
          <a:lstStyle/>
          <a:p>
            <a:r>
              <a:rPr lang="en-GB" dirty="0"/>
              <a:t>Discussion</a:t>
            </a:r>
          </a:p>
        </p:txBody>
      </p:sp>
      <p:sp>
        <p:nvSpPr>
          <p:cNvPr id="3" name="Content Placeholder 2"/>
          <p:cNvSpPr>
            <a:spLocks noGrp="1"/>
          </p:cNvSpPr>
          <p:nvPr>
            <p:ph idx="1"/>
          </p:nvPr>
        </p:nvSpPr>
        <p:spPr>
          <a:xfrm>
            <a:off x="662880" y="2708920"/>
            <a:ext cx="8229600" cy="3344863"/>
          </a:xfrm>
        </p:spPr>
        <p:txBody>
          <a:bodyPr/>
          <a:lstStyle/>
          <a:p>
            <a:pPr marL="0" indent="0">
              <a:buNone/>
            </a:pPr>
            <a:r>
              <a:rPr lang="en-GB" sz="2400" dirty="0"/>
              <a:t>Why do Degree Apprenticeships exist?</a:t>
            </a:r>
          </a:p>
          <a:p>
            <a:r>
              <a:rPr lang="en-GB" sz="2400" dirty="0"/>
              <a:t>Advantages?</a:t>
            </a:r>
          </a:p>
          <a:p>
            <a:r>
              <a:rPr lang="en-GB" sz="2400" dirty="0"/>
              <a:t>Disadvantages?</a:t>
            </a:r>
          </a:p>
          <a:p>
            <a:pPr marL="0" indent="0">
              <a:buNone/>
            </a:pPr>
            <a:endParaRPr lang="en-GB" sz="2400" dirty="0"/>
          </a:p>
          <a:p>
            <a:pPr marL="0" indent="0">
              <a:buNone/>
            </a:pPr>
            <a:r>
              <a:rPr lang="en-GB" sz="2400" dirty="0"/>
              <a:t>What do </a:t>
            </a:r>
            <a:r>
              <a:rPr lang="en-GB" i="1" dirty="0"/>
              <a:t>you</a:t>
            </a:r>
            <a:r>
              <a:rPr lang="en-GB" sz="2800" dirty="0"/>
              <a:t> </a:t>
            </a:r>
            <a:r>
              <a:rPr lang="en-GB" sz="2400" dirty="0"/>
              <a:t>want to get from the programme?</a:t>
            </a:r>
          </a:p>
          <a:p>
            <a:pPr marL="0" indent="0">
              <a:buNone/>
            </a:pPr>
            <a:endParaRPr lang="en-GB" sz="2400" dirty="0"/>
          </a:p>
          <a:p>
            <a:pPr marL="0" indent="0">
              <a:buNone/>
            </a:pPr>
            <a:r>
              <a:rPr lang="en-GB" sz="2400" dirty="0"/>
              <a:t>What does your employer want to get from </a:t>
            </a:r>
            <a:r>
              <a:rPr lang="en-GB" i="1" dirty="0"/>
              <a:t>you</a:t>
            </a:r>
            <a:r>
              <a:rPr lang="en-GB" sz="2800" dirty="0"/>
              <a:t> </a:t>
            </a:r>
            <a:r>
              <a:rPr lang="en-GB" sz="2400" dirty="0"/>
              <a:t>being on the programme?</a:t>
            </a:r>
          </a:p>
          <a:p>
            <a:endParaRPr lang="en-GB" sz="2400" dirty="0"/>
          </a:p>
        </p:txBody>
      </p:sp>
    </p:spTree>
    <p:extLst>
      <p:ext uri="{BB962C8B-B14F-4D97-AF65-F5344CB8AC3E}">
        <p14:creationId xmlns:p14="http://schemas.microsoft.com/office/powerpoint/2010/main" val="110511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6048672" cy="1143000"/>
          </a:xfrm>
        </p:spPr>
        <p:txBody>
          <a:bodyPr/>
          <a:lstStyle/>
          <a:p>
            <a:r>
              <a:rPr lang="en-GB" sz="3200" dirty="0"/>
              <a:t>The Apprenticeship Standard</a:t>
            </a:r>
          </a:p>
        </p:txBody>
      </p:sp>
      <p:sp>
        <p:nvSpPr>
          <p:cNvPr id="3" name="Content Placeholder 2"/>
          <p:cNvSpPr>
            <a:spLocks noGrp="1"/>
          </p:cNvSpPr>
          <p:nvPr>
            <p:ph idx="1"/>
          </p:nvPr>
        </p:nvSpPr>
        <p:spPr>
          <a:xfrm>
            <a:off x="395536" y="1556792"/>
            <a:ext cx="8748464" cy="3848919"/>
          </a:xfrm>
        </p:spPr>
        <p:txBody>
          <a:bodyPr/>
          <a:lstStyle/>
          <a:p>
            <a:r>
              <a:rPr lang="en-GB" sz="2200" dirty="0">
                <a:solidFill>
                  <a:srgbClr val="FF0000"/>
                </a:solidFill>
              </a:rPr>
              <a:t>ISSERT LINK to page at IFATE e.g.: </a:t>
            </a:r>
            <a:r>
              <a:rPr lang="en-GB" sz="1400" dirty="0">
                <a:hlinkClick r:id="rId3"/>
              </a:rPr>
              <a:t>https://www.instituteforapprenticeships.org/apprenticeship-standards/academic-professional</a:t>
            </a:r>
            <a:endParaRPr lang="en-GB" sz="1400" dirty="0"/>
          </a:p>
          <a:p>
            <a:pPr marL="0" indent="0">
              <a:buNone/>
            </a:pPr>
            <a:endParaRPr lang="en-GB" sz="1400" dirty="0"/>
          </a:p>
          <a:p>
            <a:pPr>
              <a:spcAft>
                <a:spcPts val="1200"/>
              </a:spcAft>
            </a:pPr>
            <a:r>
              <a:rPr lang="en-GB" sz="2200" b="1" i="1" dirty="0"/>
              <a:t>Training Plan </a:t>
            </a:r>
            <a:r>
              <a:rPr lang="en-GB" sz="2200" dirty="0"/>
              <a:t>Statement </a:t>
            </a:r>
            <a:r>
              <a:rPr lang="en-GB" sz="2200" i="1" dirty="0"/>
              <a:t>including your employer</a:t>
            </a:r>
          </a:p>
          <a:p>
            <a:pPr>
              <a:spcAft>
                <a:spcPts val="1200"/>
              </a:spcAft>
            </a:pPr>
            <a:r>
              <a:rPr lang="en-GB" sz="2200" dirty="0"/>
              <a:t>Knowledge Skills &amp; Behaviours (your </a:t>
            </a:r>
            <a:r>
              <a:rPr lang="en-GB" sz="2200" dirty="0">
                <a:hlinkClick r:id="rId4"/>
              </a:rPr>
              <a:t>Starting Point Exercise</a:t>
            </a:r>
            <a:r>
              <a:rPr lang="en-GB" sz="2200" dirty="0"/>
              <a:t>!)</a:t>
            </a:r>
          </a:p>
          <a:p>
            <a:pPr>
              <a:spcAft>
                <a:spcPts val="1200"/>
              </a:spcAft>
            </a:pPr>
            <a:r>
              <a:rPr lang="en-GB" sz="2200" dirty="0"/>
              <a:t>Requirements to pass through Gateway:</a:t>
            </a:r>
          </a:p>
          <a:p>
            <a:pPr marL="808038" indent="-450850">
              <a:buFont typeface="Wingdings" panose="05000000000000000000" pitchFamily="2" charset="2"/>
              <a:buChar char="ü"/>
            </a:pPr>
            <a:r>
              <a:rPr lang="en-GB" sz="1800" dirty="0"/>
              <a:t>English &amp; Maths GCSE Certificates, or Level 2 Functional Skills completion</a:t>
            </a:r>
          </a:p>
          <a:p>
            <a:pPr marL="808038" indent="-450850">
              <a:buFont typeface="Wingdings" panose="05000000000000000000" pitchFamily="2" charset="2"/>
              <a:buChar char="ü"/>
            </a:pPr>
            <a:r>
              <a:rPr lang="en-GB" sz="1800" dirty="0"/>
              <a:t>Full record of OTJT</a:t>
            </a:r>
          </a:p>
          <a:p>
            <a:pPr marL="808038" indent="-450850">
              <a:buFont typeface="Wingdings" panose="05000000000000000000" pitchFamily="2" charset="2"/>
              <a:buChar char="ü"/>
            </a:pPr>
            <a:r>
              <a:rPr lang="en-GB" sz="1800" dirty="0"/>
              <a:t>Evidence of engagement with British Values and Prevent Duty</a:t>
            </a:r>
          </a:p>
          <a:p>
            <a:pPr marL="808038" indent="-450850">
              <a:buFont typeface="Wingdings" panose="05000000000000000000" pitchFamily="2" charset="2"/>
              <a:buChar char="ü"/>
            </a:pPr>
            <a:r>
              <a:rPr lang="en-GB" sz="1800" dirty="0"/>
              <a:t>Evidence of engagement with Equality, Diversity, Inclusion </a:t>
            </a:r>
          </a:p>
          <a:p>
            <a:pPr marL="808038" indent="-450850">
              <a:buFont typeface="Wingdings" panose="05000000000000000000" pitchFamily="2" charset="2"/>
              <a:buChar char="ü"/>
            </a:pPr>
            <a:r>
              <a:rPr lang="en-GB" sz="1800" dirty="0"/>
              <a:t>E-portfolio showing evidence of competency for all KSBs</a:t>
            </a:r>
          </a:p>
          <a:p>
            <a:pPr marL="808038" indent="-450850">
              <a:spcAft>
                <a:spcPts val="1200"/>
              </a:spcAft>
              <a:buFont typeface="Wingdings" panose="05000000000000000000" pitchFamily="2" charset="2"/>
              <a:buChar char="ü"/>
            </a:pPr>
            <a:r>
              <a:rPr lang="en-GB" sz="1800" dirty="0">
                <a:solidFill>
                  <a:srgbClr val="FF0000"/>
                </a:solidFill>
              </a:rPr>
              <a:t>Other </a:t>
            </a:r>
            <a:r>
              <a:rPr lang="en-GB" sz="1600" dirty="0">
                <a:solidFill>
                  <a:srgbClr val="FF0000"/>
                </a:solidFill>
              </a:rPr>
              <a:t>[ as per the Assessment Plan, e.g. case studies / major project / etc.]</a:t>
            </a:r>
          </a:p>
          <a:p>
            <a:r>
              <a:rPr lang="en-GB" sz="2200" dirty="0"/>
              <a:t>End Point Assessment Timing and Methods</a:t>
            </a:r>
            <a:r>
              <a:rPr lang="en-GB" sz="2400" dirty="0"/>
              <a:t>  </a:t>
            </a:r>
            <a:r>
              <a:rPr lang="en-GB" sz="1600" dirty="0"/>
              <a:t>[ more info to follow ]</a:t>
            </a:r>
          </a:p>
        </p:txBody>
      </p:sp>
    </p:spTree>
    <p:extLst>
      <p:ext uri="{BB962C8B-B14F-4D97-AF65-F5344CB8AC3E}">
        <p14:creationId xmlns:p14="http://schemas.microsoft.com/office/powerpoint/2010/main" val="352901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0CB0-216F-488D-80BC-5DFCC0097107}"/>
              </a:ext>
            </a:extLst>
          </p:cNvPr>
          <p:cNvSpPr>
            <a:spLocks noGrp="1"/>
          </p:cNvSpPr>
          <p:nvPr>
            <p:ph type="title"/>
          </p:nvPr>
        </p:nvSpPr>
        <p:spPr>
          <a:xfrm>
            <a:off x="1907704" y="332656"/>
            <a:ext cx="8207375" cy="1143000"/>
          </a:xfrm>
        </p:spPr>
        <p:txBody>
          <a:bodyPr/>
          <a:lstStyle/>
          <a:p>
            <a:r>
              <a:rPr lang="en-GB" sz="3600" dirty="0"/>
              <a:t>contact details...</a:t>
            </a:r>
          </a:p>
        </p:txBody>
      </p:sp>
      <p:sp>
        <p:nvSpPr>
          <p:cNvPr id="3" name="Content Placeholder 2">
            <a:extLst>
              <a:ext uri="{FF2B5EF4-FFF2-40B4-BE49-F238E27FC236}">
                <a16:creationId xmlns:a16="http://schemas.microsoft.com/office/drawing/2014/main" id="{93ED8E0C-9187-48D7-AFBC-072AB074B60D}"/>
              </a:ext>
            </a:extLst>
          </p:cNvPr>
          <p:cNvSpPr>
            <a:spLocks noGrp="1"/>
          </p:cNvSpPr>
          <p:nvPr>
            <p:ph idx="1"/>
          </p:nvPr>
        </p:nvSpPr>
        <p:spPr>
          <a:xfrm>
            <a:off x="457200" y="1628800"/>
            <a:ext cx="8229600" cy="4497365"/>
          </a:xfrm>
        </p:spPr>
        <p:txBody>
          <a:bodyPr/>
          <a:lstStyle/>
          <a:p>
            <a:r>
              <a:rPr lang="en-GB" sz="2400" dirty="0"/>
              <a:t>We need to make sure we have correct up-to-date contact details for you and also your </a:t>
            </a:r>
            <a:r>
              <a:rPr lang="en-GB" sz="2400" i="1" dirty="0"/>
              <a:t>mentor</a:t>
            </a:r>
            <a:r>
              <a:rPr lang="en-GB" sz="2400" dirty="0"/>
              <a:t> in the workplace so we can support you in Apprenticeship Progress Reviews and get the right information to you at the right time.</a:t>
            </a:r>
          </a:p>
          <a:p>
            <a:pPr marL="0" indent="0">
              <a:buNone/>
            </a:pPr>
            <a:endParaRPr lang="en-GB" sz="2400" dirty="0"/>
          </a:p>
          <a:p>
            <a:r>
              <a:rPr lang="en-GB" sz="2400" dirty="0"/>
              <a:t>We want to help you get started with the targets and actions in the workplace that will support your development of knowledge, skills and behaviours.</a:t>
            </a:r>
          </a:p>
          <a:p>
            <a:pPr marL="0" indent="0">
              <a:buNone/>
            </a:pPr>
            <a:endParaRPr lang="en-GB" sz="2400" dirty="0"/>
          </a:p>
          <a:p>
            <a:r>
              <a:rPr lang="en-GB" sz="2400" dirty="0"/>
              <a:t>We have some instructions, so you can provide us with the updated information where you have that....</a:t>
            </a:r>
          </a:p>
          <a:p>
            <a:endParaRPr lang="en-GB" sz="2400" dirty="0"/>
          </a:p>
        </p:txBody>
      </p:sp>
    </p:spTree>
    <p:extLst>
      <p:ext uri="{BB962C8B-B14F-4D97-AF65-F5344CB8AC3E}">
        <p14:creationId xmlns:p14="http://schemas.microsoft.com/office/powerpoint/2010/main" val="73321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B5E6-5CEF-42B4-9CE8-A64AF4498331}"/>
              </a:ext>
            </a:extLst>
          </p:cNvPr>
          <p:cNvSpPr>
            <a:spLocks noGrp="1"/>
          </p:cNvSpPr>
          <p:nvPr>
            <p:ph type="title"/>
          </p:nvPr>
        </p:nvSpPr>
        <p:spPr>
          <a:xfrm>
            <a:off x="1691680" y="209182"/>
            <a:ext cx="8207375" cy="1143000"/>
          </a:xfrm>
        </p:spPr>
        <p:txBody>
          <a:bodyPr/>
          <a:lstStyle/>
          <a:p>
            <a:r>
              <a:rPr lang="en-GB" sz="2400" dirty="0">
                <a:highlight>
                  <a:srgbClr val="FFFF00"/>
                </a:highlight>
              </a:rPr>
              <a:t>Hidden Slide...!</a:t>
            </a:r>
            <a:br>
              <a:rPr lang="en-GB" sz="2400" dirty="0">
                <a:highlight>
                  <a:srgbClr val="FFFF00"/>
                </a:highlight>
              </a:rPr>
            </a:br>
            <a:r>
              <a:rPr lang="en-GB" sz="2400" dirty="0">
                <a:highlight>
                  <a:srgbClr val="FFFF00"/>
                </a:highlight>
              </a:rPr>
              <a:t>INSTRUCTIONS FOR WBL Coach / ACL</a:t>
            </a:r>
          </a:p>
        </p:txBody>
      </p:sp>
      <p:sp>
        <p:nvSpPr>
          <p:cNvPr id="3" name="Content Placeholder 2">
            <a:extLst>
              <a:ext uri="{FF2B5EF4-FFF2-40B4-BE49-F238E27FC236}">
                <a16:creationId xmlns:a16="http://schemas.microsoft.com/office/drawing/2014/main" id="{089C1B19-634A-4129-B5E1-4991AB65FBE3}"/>
              </a:ext>
            </a:extLst>
          </p:cNvPr>
          <p:cNvSpPr>
            <a:spLocks noGrp="1"/>
          </p:cNvSpPr>
          <p:nvPr>
            <p:ph idx="1"/>
          </p:nvPr>
        </p:nvSpPr>
        <p:spPr>
          <a:xfrm>
            <a:off x="457200" y="1700808"/>
            <a:ext cx="8229600" cy="3849293"/>
          </a:xfrm>
        </p:spPr>
        <p:txBody>
          <a:bodyPr/>
          <a:lstStyle/>
          <a:p>
            <a:r>
              <a:rPr lang="en-GB" sz="2000" dirty="0">
                <a:solidFill>
                  <a:schemeClr val="bg1"/>
                </a:solidFill>
              </a:rPr>
              <a:t>For on campus induction a relatively straight forward approach can be used by circulating a printed copy of this template</a:t>
            </a:r>
          </a:p>
          <a:p>
            <a:endParaRPr lang="en-GB" sz="2000" dirty="0">
              <a:solidFill>
                <a:schemeClr val="bg1"/>
              </a:solidFill>
            </a:endParaRPr>
          </a:p>
          <a:p>
            <a:endParaRPr lang="en-GB" sz="2000" dirty="0">
              <a:solidFill>
                <a:schemeClr val="bg1"/>
              </a:solidFill>
            </a:endParaRPr>
          </a:p>
          <a:p>
            <a:pPr marL="0" indent="0">
              <a:buNone/>
            </a:pPr>
            <a:endParaRPr lang="en-GB" sz="2000" dirty="0">
              <a:solidFill>
                <a:schemeClr val="bg1"/>
              </a:solidFill>
            </a:endParaRPr>
          </a:p>
          <a:p>
            <a:r>
              <a:rPr lang="en-GB" sz="2000" dirty="0">
                <a:solidFill>
                  <a:schemeClr val="bg1"/>
                </a:solidFill>
              </a:rPr>
              <a:t>For virtual induction you can create a duplicate of this google form and save it in your own google drive.  Put this in the chat during the sessions and each Apprentice can access and populate.  Only you can see and download the full data in Google forms</a:t>
            </a:r>
          </a:p>
          <a:p>
            <a:r>
              <a:rPr lang="en-GB" sz="2000" dirty="0">
                <a:solidFill>
                  <a:srgbClr val="FF0000"/>
                </a:solidFill>
              </a:rPr>
              <a:t>TO BE CONFIRMED</a:t>
            </a:r>
          </a:p>
          <a:p>
            <a:endParaRPr lang="en-GB" sz="2000" dirty="0">
              <a:solidFill>
                <a:schemeClr val="bg1"/>
              </a:solidFill>
            </a:endParaRPr>
          </a:p>
          <a:p>
            <a:r>
              <a:rPr lang="en-GB" sz="2000" dirty="0">
                <a:solidFill>
                  <a:schemeClr val="bg1"/>
                </a:solidFill>
              </a:rPr>
              <a:t>(Access the survey form, click the three dots top right and make a copy in your own folder.  You can then share the link for your own version with the Apprentices, e.g. in the chat.</a:t>
            </a:r>
          </a:p>
          <a:p>
            <a:endParaRPr lang="en-GB" dirty="0">
              <a:solidFill>
                <a:schemeClr val="bg1"/>
              </a:solidFill>
            </a:endParaRPr>
          </a:p>
          <a:p>
            <a:endParaRPr lang="en-GB" dirty="0">
              <a:solidFill>
                <a:schemeClr val="bg1"/>
              </a:solidFill>
            </a:endParaRPr>
          </a:p>
        </p:txBody>
      </p:sp>
      <p:graphicFrame>
        <p:nvGraphicFramePr>
          <p:cNvPr id="4" name="Object 3">
            <a:extLst>
              <a:ext uri="{FF2B5EF4-FFF2-40B4-BE49-F238E27FC236}">
                <a16:creationId xmlns:a16="http://schemas.microsoft.com/office/drawing/2014/main" id="{4AF2E62D-9BA7-4784-9F61-ADD03D1171C3}"/>
              </a:ext>
            </a:extLst>
          </p:cNvPr>
          <p:cNvGraphicFramePr>
            <a:graphicFrameLocks noChangeAspect="1"/>
          </p:cNvGraphicFramePr>
          <p:nvPr>
            <p:extLst>
              <p:ext uri="{D42A27DB-BD31-4B8C-83A1-F6EECF244321}">
                <p14:modId xmlns:p14="http://schemas.microsoft.com/office/powerpoint/2010/main" val="2343741825"/>
              </p:ext>
            </p:extLst>
          </p:nvPr>
        </p:nvGraphicFramePr>
        <p:xfrm>
          <a:off x="7092280" y="2418820"/>
          <a:ext cx="1368152" cy="1206634"/>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4AF2E62D-9BA7-4784-9F61-ADD03D1171C3}"/>
                          </a:ext>
                        </a:extLst>
                      </p:cNvPr>
                      <p:cNvPicPr/>
                      <p:nvPr/>
                    </p:nvPicPr>
                    <p:blipFill>
                      <a:blip r:embed="rId4"/>
                      <a:stretch>
                        <a:fillRect/>
                      </a:stretch>
                    </p:blipFill>
                    <p:spPr>
                      <a:xfrm>
                        <a:off x="7092280" y="2418820"/>
                        <a:ext cx="1368152" cy="1206634"/>
                      </a:xfrm>
                      <a:prstGeom prst="rect">
                        <a:avLst/>
                      </a:prstGeom>
                    </p:spPr>
                  </p:pic>
                </p:oleObj>
              </mc:Fallback>
            </mc:AlternateContent>
          </a:graphicData>
        </a:graphic>
      </p:graphicFrame>
    </p:spTree>
    <p:extLst>
      <p:ext uri="{BB962C8B-B14F-4D97-AF65-F5344CB8AC3E}">
        <p14:creationId xmlns:p14="http://schemas.microsoft.com/office/powerpoint/2010/main" val="46054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12" y="629816"/>
            <a:ext cx="6516216" cy="1143000"/>
          </a:xfrm>
        </p:spPr>
        <p:txBody>
          <a:bodyPr/>
          <a:lstStyle/>
          <a:p>
            <a:pPr algn="l"/>
            <a:r>
              <a:rPr lang="en-GB" sz="2400" dirty="0">
                <a:latin typeface="Calibri"/>
                <a:cs typeface="Calibri"/>
              </a:rPr>
              <a:t>Knowledge, Skills and Behaviours (KSBs)</a:t>
            </a:r>
            <a:br>
              <a:rPr lang="en-GB" sz="2400" dirty="0">
                <a:latin typeface="Calibri"/>
                <a:cs typeface="Calibri"/>
              </a:rPr>
            </a:br>
            <a:r>
              <a:rPr lang="en-GB" sz="2400" dirty="0">
                <a:latin typeface="Calibri"/>
                <a:cs typeface="Calibri"/>
              </a:rPr>
              <a:t> </a:t>
            </a:r>
            <a:br>
              <a:rPr lang="en-GB" sz="2400" dirty="0">
                <a:latin typeface="Calibri"/>
                <a:cs typeface="Calibri"/>
              </a:rPr>
            </a:br>
            <a:r>
              <a:rPr lang="en-GB" sz="2000" dirty="0">
                <a:solidFill>
                  <a:schemeClr val="tx1"/>
                </a:solidFill>
                <a:latin typeface="Calibri"/>
                <a:cs typeface="Calibri"/>
              </a:rPr>
              <a:t>The underlying framework that defines your programme... and are the foundations of the End Point Assessment.</a:t>
            </a:r>
            <a:br>
              <a:rPr lang="en-GB" sz="2400" dirty="0">
                <a:latin typeface="Calibri"/>
                <a:cs typeface="Calibri"/>
              </a:rPr>
            </a:br>
            <a:endParaRPr lang="en-GB" sz="2400" dirty="0"/>
          </a:p>
        </p:txBody>
      </p:sp>
      <p:graphicFrame>
        <p:nvGraphicFramePr>
          <p:cNvPr id="6" name="Content Placeholder 2">
            <a:extLst>
              <a:ext uri="{FF2B5EF4-FFF2-40B4-BE49-F238E27FC236}">
                <a16:creationId xmlns:a16="http://schemas.microsoft.com/office/drawing/2014/main" id="{DA26C2BE-85B1-481C-9EE0-D74A49E08B76}"/>
              </a:ext>
            </a:extLst>
          </p:cNvPr>
          <p:cNvGraphicFramePr>
            <a:graphicFrameLocks/>
          </p:cNvGraphicFramePr>
          <p:nvPr>
            <p:extLst>
              <p:ext uri="{D42A27DB-BD31-4B8C-83A1-F6EECF244321}">
                <p14:modId xmlns:p14="http://schemas.microsoft.com/office/powerpoint/2010/main" val="2649462303"/>
              </p:ext>
            </p:extLst>
          </p:nvPr>
        </p:nvGraphicFramePr>
        <p:xfrm>
          <a:off x="755576" y="2136593"/>
          <a:ext cx="7831509" cy="446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B39B67F7-A00E-4A99-9475-336D330DD44B}"/>
              </a:ext>
            </a:extLst>
          </p:cNvPr>
          <p:cNvGrpSpPr/>
          <p:nvPr/>
        </p:nvGrpSpPr>
        <p:grpSpPr>
          <a:xfrm>
            <a:off x="6534379" y="2153564"/>
            <a:ext cx="2052706" cy="914804"/>
            <a:chOff x="5778802" y="1301235"/>
            <a:chExt cx="2052706" cy="914804"/>
          </a:xfrm>
        </p:grpSpPr>
        <p:sp>
          <p:nvSpPr>
            <p:cNvPr id="5" name="Rectangle 4">
              <a:extLst>
                <a:ext uri="{FF2B5EF4-FFF2-40B4-BE49-F238E27FC236}">
                  <a16:creationId xmlns:a16="http://schemas.microsoft.com/office/drawing/2014/main" id="{5ADE12B6-C6F9-4555-A701-D979A34158B2}"/>
                </a:ext>
              </a:extLst>
            </p:cNvPr>
            <p:cNvSpPr/>
            <p:nvPr/>
          </p:nvSpPr>
          <p:spPr>
            <a:xfrm>
              <a:off x="5778802" y="1301235"/>
              <a:ext cx="2052706" cy="91480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53525028-6C7B-4F5E-952E-34403A2ADB8F}"/>
                </a:ext>
              </a:extLst>
            </p:cNvPr>
            <p:cNvSpPr txBox="1"/>
            <p:nvPr/>
          </p:nvSpPr>
          <p:spPr>
            <a:xfrm>
              <a:off x="5778802" y="1301235"/>
              <a:ext cx="2052706" cy="914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17" tIns="96817" rIns="96817" bIns="96817" numCol="1" spcCol="1270" anchor="ctr" anchorCtr="0">
              <a:noAutofit/>
            </a:bodyPr>
            <a:lstStyle/>
            <a:p>
              <a:pPr marL="0" lvl="0" indent="0" algn="l" defTabSz="711200">
                <a:lnSpc>
                  <a:spcPct val="100000"/>
                </a:lnSpc>
                <a:spcBef>
                  <a:spcPct val="0"/>
                </a:spcBef>
                <a:spcAft>
                  <a:spcPct val="35000"/>
                </a:spcAft>
                <a:buNone/>
              </a:pPr>
              <a:r>
                <a:rPr lang="en-GB" sz="1600" dirty="0">
                  <a:solidFill>
                    <a:sysClr val="windowText" lastClr="000000">
                      <a:hueOff val="0"/>
                      <a:satOff val="0"/>
                      <a:lumOff val="0"/>
                      <a:alphaOff val="0"/>
                    </a:sysClr>
                  </a:solidFill>
                  <a:latin typeface="Calibri"/>
                </a:rPr>
                <a:t>Review your skills scan in PPD modules</a:t>
              </a:r>
            </a:p>
            <a:p>
              <a:pPr marL="0" lvl="0" indent="0" algn="l" defTabSz="711200">
                <a:lnSpc>
                  <a:spcPct val="100000"/>
                </a:lnSpc>
                <a:spcBef>
                  <a:spcPct val="0"/>
                </a:spcBef>
                <a:spcAft>
                  <a:spcPct val="35000"/>
                </a:spcAft>
                <a:buNone/>
              </a:pPr>
              <a:r>
                <a:rPr lang="en-GB" sz="1400" dirty="0">
                  <a:hlinkClick r:id="rId8"/>
                </a:rPr>
                <a:t>Starting Point Exercise</a:t>
              </a:r>
              <a:endParaRPr lang="en-US" sz="1400" kern="1200" dirty="0">
                <a:solidFill>
                  <a:sysClr val="windowText" lastClr="000000">
                    <a:hueOff val="0"/>
                    <a:satOff val="0"/>
                    <a:lumOff val="0"/>
                    <a:alphaOff val="0"/>
                  </a:sysClr>
                </a:solidFill>
                <a:latin typeface="Calibri"/>
                <a:ea typeface="+mn-ea"/>
                <a:cs typeface="+mn-cs"/>
              </a:endParaRPr>
            </a:p>
          </p:txBody>
        </p:sp>
      </p:grpSp>
      <p:grpSp>
        <p:nvGrpSpPr>
          <p:cNvPr id="8" name="Group 7">
            <a:extLst>
              <a:ext uri="{FF2B5EF4-FFF2-40B4-BE49-F238E27FC236}">
                <a16:creationId xmlns:a16="http://schemas.microsoft.com/office/drawing/2014/main" id="{DA9C7A51-169B-42CA-8DC5-C0CC34C6AA18}"/>
              </a:ext>
            </a:extLst>
          </p:cNvPr>
          <p:cNvGrpSpPr/>
          <p:nvPr/>
        </p:nvGrpSpPr>
        <p:grpSpPr>
          <a:xfrm>
            <a:off x="6534379" y="4509120"/>
            <a:ext cx="4338799" cy="1033467"/>
            <a:chOff x="3492709" y="1182572"/>
            <a:chExt cx="4338799" cy="1033467"/>
          </a:xfrm>
        </p:grpSpPr>
        <p:sp>
          <p:nvSpPr>
            <p:cNvPr id="9" name="Rectangle 8">
              <a:extLst>
                <a:ext uri="{FF2B5EF4-FFF2-40B4-BE49-F238E27FC236}">
                  <a16:creationId xmlns:a16="http://schemas.microsoft.com/office/drawing/2014/main" id="{82C67B38-A241-4AA3-B0AE-E9BF9BE601A1}"/>
                </a:ext>
              </a:extLst>
            </p:cNvPr>
            <p:cNvSpPr/>
            <p:nvPr/>
          </p:nvSpPr>
          <p:spPr>
            <a:xfrm>
              <a:off x="5778802" y="1301235"/>
              <a:ext cx="2052706" cy="91480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FC7AC006-B017-4CCC-A405-73FDF7EA2AD8}"/>
                </a:ext>
              </a:extLst>
            </p:cNvPr>
            <p:cNvSpPr txBox="1"/>
            <p:nvPr/>
          </p:nvSpPr>
          <p:spPr>
            <a:xfrm>
              <a:off x="3492709" y="1182572"/>
              <a:ext cx="2052706" cy="914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17" tIns="96817" rIns="96817" bIns="96817" numCol="1" spcCol="1270" anchor="ctr" anchorCtr="0">
              <a:noAutofit/>
            </a:bodyPr>
            <a:lstStyle/>
            <a:p>
              <a:pPr lvl="0"/>
              <a:r>
                <a:rPr lang="en-GB" sz="1600" dirty="0">
                  <a:solidFill>
                    <a:sysClr val="windowText" lastClr="000000">
                      <a:hueOff val="0"/>
                      <a:satOff val="0"/>
                      <a:lumOff val="0"/>
                      <a:alphaOff val="0"/>
                    </a:sysClr>
                  </a:solidFill>
                  <a:latin typeface="Calibri"/>
                  <a:ea typeface="+mn-ea"/>
                  <a:cs typeface="+mn-cs"/>
                </a:rPr>
                <a:t>Tangible, Testimony, </a:t>
              </a:r>
              <a:r>
                <a:rPr lang="en-GB" sz="1600" dirty="0" err="1">
                  <a:solidFill>
                    <a:sysClr val="windowText" lastClr="000000">
                      <a:hueOff val="0"/>
                      <a:satOff val="0"/>
                      <a:lumOff val="0"/>
                      <a:alphaOff val="0"/>
                    </a:sysClr>
                  </a:solidFill>
                  <a:latin typeface="Calibri"/>
                  <a:ea typeface="+mn-ea"/>
                  <a:cs typeface="+mn-cs"/>
                </a:rPr>
                <a:t>STAR</a:t>
              </a:r>
              <a:r>
                <a:rPr lang="en-GB" sz="1600" dirty="0" err="1">
                  <a:solidFill>
                    <a:srgbClr val="B70D50"/>
                  </a:solidFill>
                  <a:latin typeface="Calibri"/>
                  <a:ea typeface="+mn-ea"/>
                  <a:cs typeface="+mn-cs"/>
                </a:rPr>
                <a:t>Evaluation</a:t>
              </a:r>
              <a:endParaRPr lang="en-GB" sz="1600" dirty="0"/>
            </a:p>
          </p:txBody>
        </p:sp>
      </p:grpSp>
    </p:spTree>
    <p:extLst>
      <p:ext uri="{BB962C8B-B14F-4D97-AF65-F5344CB8AC3E}">
        <p14:creationId xmlns:p14="http://schemas.microsoft.com/office/powerpoint/2010/main" val="39802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dirty="0"/>
              <a:t>Core Knowledge</a:t>
            </a:r>
          </a:p>
        </p:txBody>
      </p:sp>
      <p:sp>
        <p:nvSpPr>
          <p:cNvPr id="3" name="Content Placeholder 2"/>
          <p:cNvSpPr>
            <a:spLocks noGrp="1"/>
          </p:cNvSpPr>
          <p:nvPr>
            <p:ph idx="1"/>
          </p:nvPr>
        </p:nvSpPr>
        <p:spPr>
          <a:xfrm>
            <a:off x="457200" y="1412777"/>
            <a:ext cx="8229600" cy="4713387"/>
          </a:xfrm>
        </p:spPr>
        <p:txBody>
          <a:bodyPr/>
          <a:lstStyle/>
          <a:p>
            <a:pPr marL="261938" indent="-261938">
              <a:buNone/>
              <a:tabLst>
                <a:tab pos="261938" algn="l"/>
              </a:tabLst>
            </a:pPr>
            <a:r>
              <a:rPr lang="en-GB" sz="1600" dirty="0"/>
              <a:t>1.	A range of teaching, assessment and feedback methods used in higher education to support learning and achievement</a:t>
            </a:r>
          </a:p>
          <a:p>
            <a:pPr marL="261938" indent="-261938">
              <a:buNone/>
              <a:tabLst>
                <a:tab pos="261938" algn="l"/>
              </a:tabLst>
            </a:pPr>
            <a:r>
              <a:rPr lang="en-GB" sz="1600" dirty="0"/>
              <a:t>2. 	How students learn and how research is conducted, within their own and related disciplines and in inter-disciplinary or transdisciplinary contexts.</a:t>
            </a:r>
          </a:p>
          <a:p>
            <a:pPr marL="261938" indent="-261938">
              <a:buNone/>
              <a:tabLst>
                <a:tab pos="261938" algn="l"/>
              </a:tabLst>
            </a:pPr>
            <a:r>
              <a:rPr lang="en-GB" sz="1600" dirty="0"/>
              <a:t>3. 	The regulatory, administrative, financial and planning procedures, risk management, quality assurance and enhancement, and technological processes associated with effectiveness in their role in higher education.</a:t>
            </a:r>
          </a:p>
          <a:p>
            <a:pPr marL="261938" indent="-261938">
              <a:buNone/>
              <a:tabLst>
                <a:tab pos="261938" algn="l"/>
              </a:tabLst>
            </a:pPr>
            <a:r>
              <a:rPr lang="en-GB" sz="1600" dirty="0"/>
              <a:t>4. 	Methods for evaluating the effectiveness of academic activities, such as teaching or the quality and impact of research. </a:t>
            </a:r>
          </a:p>
          <a:p>
            <a:pPr marL="261938" indent="-261938">
              <a:buNone/>
              <a:tabLst>
                <a:tab pos="261938" algn="l"/>
              </a:tabLst>
            </a:pPr>
            <a:r>
              <a:rPr lang="en-GB" sz="1600" dirty="0"/>
              <a:t>5. 	How to engage with relevant professional bodies and other external organisations to support their work.</a:t>
            </a:r>
          </a:p>
          <a:p>
            <a:pPr marL="261938" indent="-261938">
              <a:buNone/>
              <a:tabLst>
                <a:tab pos="261938" algn="l"/>
              </a:tabLst>
            </a:pPr>
            <a:r>
              <a:rPr lang="en-GB" sz="1600" dirty="0"/>
              <a:t>6.	Innovative approaches to undertaking their work to create interest, understanding and enthusiasm among their students, funders or stakeholders</a:t>
            </a:r>
          </a:p>
          <a:p>
            <a:pPr marL="261938" indent="-261938">
              <a:buNone/>
              <a:tabLst>
                <a:tab pos="261938" algn="l"/>
              </a:tabLst>
            </a:pPr>
            <a:r>
              <a:rPr lang="en-GB" sz="1600" dirty="0"/>
              <a:t>7. 	The application of technological processes associated with effectiveness in their role within the HE sector.</a:t>
            </a:r>
          </a:p>
          <a:p>
            <a:pPr marL="261938" indent="-261938">
              <a:buNone/>
              <a:tabLst>
                <a:tab pos="261938" algn="l"/>
              </a:tabLst>
            </a:pPr>
            <a:r>
              <a:rPr lang="en-GB" sz="1600" dirty="0"/>
              <a:t>8. 	How to adapt delivery methods to support a range of needs.</a:t>
            </a:r>
          </a:p>
          <a:p>
            <a:pPr marL="261938" indent="-261938">
              <a:buNone/>
              <a:tabLst>
                <a:tab pos="261938" algn="l"/>
              </a:tabLst>
            </a:pPr>
            <a:r>
              <a:rPr lang="en-GB" sz="1600" dirty="0"/>
              <a:t>9. 	The principles of reflective practice and the methods for applying reflective practice to their own professional development.</a:t>
            </a:r>
          </a:p>
          <a:p>
            <a:pPr marL="261938" indent="-261938">
              <a:buNone/>
              <a:tabLst>
                <a:tab pos="261938" algn="l"/>
              </a:tabLst>
            </a:pPr>
            <a:endParaRPr lang="en-GB" sz="1600" dirty="0"/>
          </a:p>
          <a:p>
            <a:endParaRPr lang="en-GB" sz="1600" dirty="0"/>
          </a:p>
        </p:txBody>
      </p:sp>
      <p:sp>
        <p:nvSpPr>
          <p:cNvPr id="4" name="Rectangle 3"/>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dirty="0"/>
              <a:t>PPD Module 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111082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4" y="188640"/>
            <a:ext cx="8207375" cy="1143000"/>
          </a:xfrm>
        </p:spPr>
        <p:txBody>
          <a:bodyPr/>
          <a:lstStyle/>
          <a:p>
            <a:r>
              <a:rPr lang="en-GB" dirty="0"/>
              <a:t>Core Skills</a:t>
            </a:r>
          </a:p>
        </p:txBody>
      </p:sp>
      <p:sp>
        <p:nvSpPr>
          <p:cNvPr id="3" name="Content Placeholder 2"/>
          <p:cNvSpPr>
            <a:spLocks noGrp="1"/>
          </p:cNvSpPr>
          <p:nvPr>
            <p:ph idx="1"/>
          </p:nvPr>
        </p:nvSpPr>
        <p:spPr>
          <a:xfrm>
            <a:off x="457200" y="1340769"/>
            <a:ext cx="8229600" cy="4641379"/>
          </a:xfrm>
        </p:spPr>
        <p:txBody>
          <a:bodyPr/>
          <a:lstStyle/>
          <a:p>
            <a:pPr marL="363538" indent="-363538">
              <a:buNone/>
            </a:pPr>
            <a:r>
              <a:rPr lang="en-GB" sz="1600" dirty="0"/>
              <a:t>1.  	Deliver higher education teaching of high quality through lectures, tutorials, </a:t>
            </a:r>
            <a:r>
              <a:rPr lang="en-GB" sz="1600" dirty="0" err="1"/>
              <a:t>practicals</a:t>
            </a:r>
            <a:r>
              <a:rPr lang="en-GB" sz="1600" dirty="0"/>
              <a:t> or seminars.</a:t>
            </a:r>
          </a:p>
          <a:p>
            <a:pPr marL="363538" indent="-363538">
              <a:buNone/>
            </a:pPr>
            <a:r>
              <a:rPr lang="en-GB" sz="1600" dirty="0"/>
              <a:t>2. 	Use varying teaching styles depending on the learning environment and students’ needs.</a:t>
            </a:r>
          </a:p>
          <a:p>
            <a:pPr marL="363538" indent="-363538">
              <a:buNone/>
            </a:pPr>
            <a:r>
              <a:rPr lang="en-GB" sz="1600" dirty="0"/>
              <a:t>3. 	Developing research questions and hypotheses prior to undertaking research.</a:t>
            </a:r>
          </a:p>
          <a:p>
            <a:pPr marL="363538" indent="-363538">
              <a:buNone/>
            </a:pPr>
            <a:r>
              <a:rPr lang="en-GB" sz="1600" dirty="0"/>
              <a:t>4.  	Analysing, synthesising and using critical thinking in the conduct of research.</a:t>
            </a:r>
          </a:p>
          <a:p>
            <a:pPr marL="363538" indent="-363538">
              <a:buNone/>
            </a:pPr>
            <a:r>
              <a:rPr lang="en-GB" sz="1600" dirty="0"/>
              <a:t>5. 	Supervision and mentoring of students and peers to develop knowledge in their subject discipline.</a:t>
            </a:r>
          </a:p>
          <a:p>
            <a:pPr marL="363538" indent="-363538">
              <a:buNone/>
            </a:pPr>
            <a:r>
              <a:rPr lang="en-GB" sz="1600" dirty="0"/>
              <a:t>6. 	Manage their own continuing professional development (CPD) in subject disciplines and pedagogy, incorporating research, scholarship and professional practices.</a:t>
            </a:r>
          </a:p>
          <a:p>
            <a:pPr marL="363538" indent="-363538">
              <a:buNone/>
            </a:pPr>
            <a:r>
              <a:rPr lang="en-GB" sz="1600" dirty="0"/>
              <a:t>7. Self-management through preparation and prioritisation, time management, responsiveness to change, and achieving a work-life balance.</a:t>
            </a:r>
          </a:p>
          <a:p>
            <a:pPr marL="363538" indent="-363538">
              <a:buNone/>
            </a:pPr>
            <a:r>
              <a:rPr lang="en-GB" sz="1600" dirty="0"/>
              <a:t>8.  Communicate orally and in writing and collaborate effectively, </a:t>
            </a:r>
            <a:r>
              <a:rPr lang="en-GB" sz="1600" b="1" dirty="0"/>
              <a:t>to manage people, processes or teams.</a:t>
            </a:r>
            <a:endParaRPr lang="en-GB" sz="1600" dirty="0"/>
          </a:p>
          <a:p>
            <a:pPr marL="363538" indent="-363538">
              <a:buNone/>
            </a:pPr>
            <a:r>
              <a:rPr lang="en-GB" sz="1600" dirty="0"/>
              <a:t>9.  Use digital technologies effectively to develop and disseminate knowledge and understanding of subject disciplines.</a:t>
            </a:r>
          </a:p>
          <a:p>
            <a:pPr marL="363538" indent="-363538">
              <a:buNone/>
            </a:pPr>
            <a:r>
              <a:rPr lang="en-GB" sz="1600" dirty="0"/>
              <a:t>10. 	Share ideas and evidence with students, peers, policy makers, private and public organisations, as well as collecting evidence of the impact of their work.</a:t>
            </a:r>
          </a:p>
          <a:p>
            <a:pPr marL="363538" indent="-363538">
              <a:buNone/>
            </a:pPr>
            <a:r>
              <a:rPr lang="en-GB" sz="1600" dirty="0"/>
              <a:t>11. 	Implementing approaches to academic practice informed by equality and diversity.</a:t>
            </a:r>
          </a:p>
          <a:p>
            <a:pPr marL="363538" indent="-363538">
              <a:buNone/>
            </a:pPr>
            <a:endParaRPr lang="en-GB" sz="1600" dirty="0"/>
          </a:p>
          <a:p>
            <a:pPr marL="363538" indent="-363538">
              <a:buNone/>
            </a:pPr>
            <a:endParaRPr lang="en-GB" sz="1600" dirty="0"/>
          </a:p>
          <a:p>
            <a:endParaRPr lang="en-GB" sz="1600" dirty="0"/>
          </a:p>
        </p:txBody>
      </p:sp>
      <p:sp>
        <p:nvSpPr>
          <p:cNvPr id="6" name="Rectangle 5">
            <a:extLst>
              <a:ext uri="{FF2B5EF4-FFF2-40B4-BE49-F238E27FC236}">
                <a16:creationId xmlns:a16="http://schemas.microsoft.com/office/drawing/2014/main" id="{35AD2633-AF9C-4436-8AFF-5CB295104BC4}"/>
              </a:ext>
            </a:extLst>
          </p:cNvPr>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dirty="0"/>
              <a:t>PPD Module 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36056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sz="3600" dirty="0"/>
              <a:t>Core Values &amp; Behaviours</a:t>
            </a:r>
          </a:p>
        </p:txBody>
      </p:sp>
      <p:sp>
        <p:nvSpPr>
          <p:cNvPr id="3" name="Content Placeholder 2"/>
          <p:cNvSpPr>
            <a:spLocks noGrp="1"/>
          </p:cNvSpPr>
          <p:nvPr>
            <p:ph idx="1"/>
          </p:nvPr>
        </p:nvSpPr>
        <p:spPr>
          <a:xfrm>
            <a:off x="457200" y="1556793"/>
            <a:ext cx="8229600" cy="4569371"/>
          </a:xfrm>
        </p:spPr>
        <p:txBody>
          <a:bodyPr/>
          <a:lstStyle/>
          <a:p>
            <a:pPr marL="363538" indent="-363538">
              <a:buNone/>
            </a:pPr>
            <a:r>
              <a:rPr lang="en-GB" sz="1600" dirty="0"/>
              <a:t>1. 	Consider ethical, sustainable and inclusive practices and equality of opportunity to a professional standard.</a:t>
            </a:r>
          </a:p>
          <a:p>
            <a:pPr marL="363538" indent="-363538">
              <a:buNone/>
            </a:pPr>
            <a:r>
              <a:rPr lang="en-GB" sz="1600" dirty="0"/>
              <a:t>2. 	Be mindful of one’s CPD in relation to career management, responsiveness to opportunities, networking, reputation and esteem.</a:t>
            </a:r>
          </a:p>
          <a:p>
            <a:pPr marL="363538" indent="-363538">
              <a:buNone/>
            </a:pPr>
            <a:r>
              <a:rPr lang="en-GB" sz="1600" dirty="0"/>
              <a:t>3. 	Commit to CPD in relation to relevant contemporary issues such as: student employability and graduate employment destinations; ethics and sustainability, academic integrity, legal compliance and intellectual property, respect and confidentiality, and health and safety.</a:t>
            </a:r>
          </a:p>
          <a:p>
            <a:pPr marL="363538" indent="-363538">
              <a:buNone/>
            </a:pPr>
            <a:r>
              <a:rPr lang="en-GB" sz="1600" dirty="0"/>
              <a:t>4. 	Consider evidence- informed approaches and the outcomes from research, scholarship and CPD to inform their own professional practice.</a:t>
            </a:r>
          </a:p>
          <a:p>
            <a:pPr marL="363538" indent="-363538">
              <a:buNone/>
            </a:pPr>
            <a:r>
              <a:rPr lang="en-GB" sz="1600" dirty="0"/>
              <a:t>5. 	Be mindful of the wider context (policy, economic, societal, technological, legal, cultural and environmental) in which higher education operates, recognising the implications for professional practice.</a:t>
            </a:r>
          </a:p>
          <a:p>
            <a:pPr marL="363538" indent="-363538">
              <a:buNone/>
            </a:pPr>
            <a:r>
              <a:rPr lang="en-GB" sz="1600" dirty="0"/>
              <a:t>6. 	Seek opportunities to network, to practise public engagement and to communicate effectively.</a:t>
            </a:r>
          </a:p>
          <a:p>
            <a:pPr marL="363538" indent="-363538">
              <a:buNone/>
            </a:pPr>
            <a:r>
              <a:rPr lang="en-GB" sz="1600" dirty="0"/>
              <a:t>7. 	Be enthusiastic, self- confident, and self-reflective.</a:t>
            </a:r>
          </a:p>
          <a:p>
            <a:pPr marL="363538" indent="-363538">
              <a:buNone/>
            </a:pPr>
            <a:r>
              <a:rPr lang="en-GB" sz="1600" dirty="0"/>
              <a:t>8. 	Persevere, have integrity, be prepared to take responsibility, to lead, mentor and supervise.</a:t>
            </a:r>
          </a:p>
          <a:p>
            <a:pPr marL="363538" indent="-363538">
              <a:buNone/>
            </a:pPr>
            <a:endParaRPr lang="en-GB" sz="1600" dirty="0"/>
          </a:p>
          <a:p>
            <a:endParaRPr lang="en-GB" sz="1600" dirty="0"/>
          </a:p>
        </p:txBody>
      </p:sp>
      <p:sp>
        <p:nvSpPr>
          <p:cNvPr id="6" name="Rectangle 5">
            <a:extLst>
              <a:ext uri="{FF2B5EF4-FFF2-40B4-BE49-F238E27FC236}">
                <a16:creationId xmlns:a16="http://schemas.microsoft.com/office/drawing/2014/main" id="{AE1AD469-84BA-4508-986C-8F3431592F04}"/>
              </a:ext>
            </a:extLst>
          </p:cNvPr>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a:t>PPD Module </a:t>
            </a:r>
            <a:r>
              <a:rPr lang="en-GB" dirty="0"/>
              <a:t>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197795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3310136" cy="5976664"/>
          </a:xfrm>
        </p:spPr>
        <p:txBody>
          <a:bodyPr/>
          <a:lstStyle/>
          <a:p>
            <a:pPr algn="l"/>
            <a:r>
              <a:rPr lang="en-GB" sz="2800" dirty="0"/>
              <a:t>Table:</a:t>
            </a:r>
            <a:br>
              <a:rPr lang="en-GB" sz="2800" dirty="0"/>
            </a:br>
            <a:br>
              <a:rPr lang="en-GB" sz="2800" dirty="0"/>
            </a:br>
            <a:r>
              <a:rPr lang="en-GB" sz="2400" b="1" dirty="0"/>
              <a:t>Induction Essentials and Guidance on Roles </a:t>
            </a:r>
            <a:br>
              <a:rPr lang="en-GB" sz="2400" dirty="0"/>
            </a:br>
            <a:br>
              <a:rPr lang="en-GB" sz="2400" dirty="0"/>
            </a:br>
            <a:r>
              <a:rPr lang="en-GB" sz="1800" dirty="0"/>
              <a:t>Extract from SHU Apprenticeship Delivery Guide, includes links to resources</a:t>
            </a:r>
            <a:br>
              <a:rPr lang="en-GB" sz="2000" dirty="0"/>
            </a:br>
            <a:br>
              <a:rPr lang="en-GB" sz="2000" dirty="0"/>
            </a:br>
            <a:r>
              <a:rPr lang="en-US" sz="1600" dirty="0"/>
              <a:t>https://blogs.shu.ac.uk/wblapprenticeships/delivery-guide/</a:t>
            </a:r>
            <a:endParaRPr lang="en-GB"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3707554958"/>
              </p:ext>
            </p:extLst>
          </p:nvPr>
        </p:nvGraphicFramePr>
        <p:xfrm>
          <a:off x="4283968" y="510845"/>
          <a:ext cx="4451499" cy="6334539"/>
        </p:xfrm>
        <a:graphic>
          <a:graphicData uri="http://schemas.openxmlformats.org/presentationml/2006/ole">
            <mc:AlternateContent xmlns:mc="http://schemas.openxmlformats.org/markup-compatibility/2006">
              <mc:Choice xmlns:v="urn:schemas-microsoft-com:vml" Requires="v">
                <p:oleObj name="Document" r:id="rId4" imgW="5880628" imgH="8366894" progId="Word.Document.12">
                  <p:embed/>
                </p:oleObj>
              </mc:Choice>
              <mc:Fallback>
                <p:oleObj name="Document" r:id="rId4" imgW="5880628" imgH="8366894" progId="Word.Document.12">
                  <p:embed/>
                  <p:pic>
                    <p:nvPicPr>
                      <p:cNvPr id="5" name="Object 4"/>
                      <p:cNvPicPr/>
                      <p:nvPr/>
                    </p:nvPicPr>
                    <p:blipFill>
                      <a:blip r:embed="rId5"/>
                      <a:stretch>
                        <a:fillRect/>
                      </a:stretch>
                    </p:blipFill>
                    <p:spPr>
                      <a:xfrm>
                        <a:off x="4283968" y="510845"/>
                        <a:ext cx="4451499" cy="6334539"/>
                      </a:xfrm>
                      <a:prstGeom prst="rect">
                        <a:avLst/>
                      </a:prstGeom>
                    </p:spPr>
                  </p:pic>
                </p:oleObj>
              </mc:Fallback>
            </mc:AlternateContent>
          </a:graphicData>
        </a:graphic>
      </p:graphicFrame>
    </p:spTree>
    <p:extLst>
      <p:ext uri="{BB962C8B-B14F-4D97-AF65-F5344CB8AC3E}">
        <p14:creationId xmlns:p14="http://schemas.microsoft.com/office/powerpoint/2010/main" val="23161320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875"/>
            <a:ext cx="7704090" cy="1143000"/>
          </a:xfrm>
        </p:spPr>
        <p:txBody>
          <a:bodyPr/>
          <a:lstStyle/>
          <a:p>
            <a:pPr algn="l"/>
            <a:r>
              <a:rPr lang="en-GB" sz="2400" dirty="0"/>
              <a:t>Apprenticeship:  STANDARD</a:t>
            </a:r>
            <a:br>
              <a:rPr lang="en-GB" sz="2400" dirty="0"/>
            </a:br>
            <a:r>
              <a:rPr lang="en-GB" sz="2400" dirty="0"/>
              <a:t>SHU Qualification:  BSc/BA/BEng</a:t>
            </a:r>
          </a:p>
        </p:txBody>
      </p:sp>
      <p:sp>
        <p:nvSpPr>
          <p:cNvPr id="3" name="Content Placeholder 2"/>
          <p:cNvSpPr>
            <a:spLocks noGrp="1"/>
          </p:cNvSpPr>
          <p:nvPr>
            <p:ph idx="1"/>
          </p:nvPr>
        </p:nvSpPr>
        <p:spPr>
          <a:xfrm>
            <a:off x="457200" y="2781302"/>
            <a:ext cx="8507288" cy="3344863"/>
          </a:xfrm>
        </p:spPr>
        <p:txBody>
          <a:bodyPr/>
          <a:lstStyle/>
          <a:p>
            <a:r>
              <a:rPr lang="en-GB" sz="2000" dirty="0"/>
              <a:t>Course Ethos</a:t>
            </a:r>
          </a:p>
          <a:p>
            <a:r>
              <a:rPr lang="en-GB" sz="2000" dirty="0"/>
              <a:t>Professional Body and Career Options  </a:t>
            </a:r>
            <a:r>
              <a:rPr lang="en-GB" sz="2000" dirty="0">
                <a:solidFill>
                  <a:srgbClr val="FF0000"/>
                </a:solidFill>
              </a:rPr>
              <a:t>[  INSERT ]</a:t>
            </a:r>
            <a:endParaRPr lang="en-GB" sz="2000" dirty="0"/>
          </a:p>
          <a:p>
            <a:r>
              <a:rPr lang="en-GB" sz="2000" dirty="0"/>
              <a:t>Starting Point Exercise for Individualised journey</a:t>
            </a:r>
          </a:p>
          <a:p>
            <a:r>
              <a:rPr lang="en-GB" sz="2000" dirty="0"/>
              <a:t>Delivery Model and Structure - see slide to follow</a:t>
            </a:r>
          </a:p>
          <a:p>
            <a:r>
              <a:rPr lang="en-GB" sz="2000" dirty="0"/>
              <a:t>End Point Assessment - more detail to follow</a:t>
            </a:r>
          </a:p>
          <a:p>
            <a:r>
              <a:rPr lang="en-GB" sz="2000" dirty="0"/>
              <a:t>The modules </a:t>
            </a:r>
            <a:r>
              <a:rPr lang="en-GB" sz="1600" dirty="0">
                <a:solidFill>
                  <a:srgbClr val="FF0000"/>
                </a:solidFill>
              </a:rPr>
              <a:t>[  May need additional slide / handout ] </a:t>
            </a:r>
          </a:p>
          <a:p>
            <a:pPr>
              <a:spcAft>
                <a:spcPts val="600"/>
              </a:spcAft>
            </a:pPr>
            <a:r>
              <a:rPr lang="en-GB" sz="2000" dirty="0"/>
              <a:t>Work Based Learning Approach - more to follow</a:t>
            </a:r>
          </a:p>
          <a:p>
            <a:pPr>
              <a:spcAft>
                <a:spcPts val="600"/>
              </a:spcAft>
            </a:pPr>
            <a:r>
              <a:rPr lang="en-GB" sz="2000" dirty="0"/>
              <a:t>Your “Training Plan” – showing employer-led activities for all modules</a:t>
            </a:r>
          </a:p>
          <a:p>
            <a:pPr>
              <a:spcAft>
                <a:spcPts val="600"/>
              </a:spcAft>
            </a:pPr>
            <a:endParaRPr lang="en-GB" sz="2000" dirty="0"/>
          </a:p>
          <a:p>
            <a:pPr marL="0" indent="0">
              <a:spcAft>
                <a:spcPts val="600"/>
              </a:spcAft>
              <a:buNone/>
            </a:pPr>
            <a:r>
              <a:rPr lang="en-GB" sz="2000" dirty="0">
                <a:hlinkClick r:id="rId3"/>
              </a:rPr>
              <a:t>Apprentice and Employer Guide to Training plans</a:t>
            </a:r>
            <a:endParaRPr lang="en-GB" sz="2000" dirty="0"/>
          </a:p>
        </p:txBody>
      </p:sp>
    </p:spTree>
    <p:extLst>
      <p:ext uri="{BB962C8B-B14F-4D97-AF65-F5344CB8AC3E}">
        <p14:creationId xmlns:p14="http://schemas.microsoft.com/office/powerpoint/2010/main" val="327505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8" t="27827" b="9577"/>
          <a:stretch/>
        </p:blipFill>
        <p:spPr bwMode="auto">
          <a:xfrm>
            <a:off x="185061" y="2476500"/>
            <a:ext cx="8966991"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77193" y="44624"/>
            <a:ext cx="8207375" cy="1143000"/>
          </a:xfrm>
        </p:spPr>
        <p:txBody>
          <a:bodyPr/>
          <a:lstStyle/>
          <a:p>
            <a:r>
              <a:rPr lang="en-GB" sz="2400" dirty="0"/>
              <a:t>Apprenticeship Course Structure</a:t>
            </a:r>
          </a:p>
        </p:txBody>
      </p:sp>
      <p:sp>
        <p:nvSpPr>
          <p:cNvPr id="4" name="Rectangle 3"/>
          <p:cNvSpPr/>
          <p:nvPr/>
        </p:nvSpPr>
        <p:spPr>
          <a:xfrm rot="20055564">
            <a:off x="250838" y="3759504"/>
            <a:ext cx="7432684" cy="1363508"/>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INSERT APPRENTICESHIP SPECIFIC SCHEME</a:t>
            </a:r>
          </a:p>
          <a:p>
            <a:pPr algn="ctr"/>
            <a:r>
              <a:rPr lang="en-GB" dirty="0">
                <a:solidFill>
                  <a:schemeClr val="bg1"/>
                </a:solidFill>
              </a:rPr>
              <a:t>MAKE REFERENCE TO THE ROLE OF APRENTICESHP PROGRESS REVIEWS (APRs)</a:t>
            </a:r>
          </a:p>
        </p:txBody>
      </p:sp>
    </p:spTree>
    <p:extLst>
      <p:ext uri="{BB962C8B-B14F-4D97-AF65-F5344CB8AC3E}">
        <p14:creationId xmlns:p14="http://schemas.microsoft.com/office/powerpoint/2010/main" val="219727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615858" cy="1143000"/>
          </a:xfrm>
        </p:spPr>
        <p:txBody>
          <a:bodyPr/>
          <a:lstStyle/>
          <a:p>
            <a:pPr algn="l"/>
            <a:r>
              <a:rPr lang="en-GB" sz="3200" dirty="0"/>
              <a:t>Integration of Work-Based Learning into the Curriculum</a:t>
            </a:r>
          </a:p>
        </p:txBody>
      </p:sp>
      <p:sp>
        <p:nvSpPr>
          <p:cNvPr id="3" name="Content Placeholder 2"/>
          <p:cNvSpPr>
            <a:spLocks noGrp="1"/>
          </p:cNvSpPr>
          <p:nvPr>
            <p:ph idx="1"/>
          </p:nvPr>
        </p:nvSpPr>
        <p:spPr>
          <a:xfrm>
            <a:off x="611560" y="1628800"/>
            <a:ext cx="8136904" cy="5157192"/>
          </a:xfrm>
        </p:spPr>
        <p:txBody>
          <a:bodyPr/>
          <a:lstStyle/>
          <a:p>
            <a:pPr>
              <a:spcBef>
                <a:spcPts val="600"/>
              </a:spcBef>
              <a:spcAft>
                <a:spcPts val="600"/>
              </a:spcAft>
            </a:pPr>
            <a:r>
              <a:rPr lang="en-GB" sz="1800" b="1" dirty="0">
                <a:hlinkClick r:id="rId3"/>
              </a:rPr>
              <a:t>Training Plan</a:t>
            </a:r>
            <a:r>
              <a:rPr lang="en-GB" sz="1800" b="1" dirty="0"/>
              <a:t>  </a:t>
            </a:r>
            <a:r>
              <a:rPr lang="en-GB" sz="1800" dirty="0"/>
              <a:t> (Employer actions - Before, During, After – each module)</a:t>
            </a:r>
          </a:p>
          <a:p>
            <a:pPr>
              <a:spcBef>
                <a:spcPts val="600"/>
              </a:spcBef>
              <a:spcAft>
                <a:spcPts val="600"/>
              </a:spcAft>
            </a:pPr>
            <a:r>
              <a:rPr lang="en-GB" sz="1800" b="1" dirty="0"/>
              <a:t>Lectures</a:t>
            </a:r>
            <a:r>
              <a:rPr lang="en-GB" sz="1800" dirty="0"/>
              <a:t>    (Theoretical and Practical Frameworks for WBL)</a:t>
            </a:r>
          </a:p>
          <a:p>
            <a:pPr>
              <a:spcBef>
                <a:spcPts val="600"/>
              </a:spcBef>
              <a:spcAft>
                <a:spcPts val="600"/>
              </a:spcAft>
            </a:pPr>
            <a:r>
              <a:rPr lang="en-GB" sz="1800" b="1" dirty="0"/>
              <a:t>Seminars</a:t>
            </a:r>
            <a:r>
              <a:rPr lang="en-GB" sz="1800" dirty="0"/>
              <a:t>    (Activities for KSB development)</a:t>
            </a:r>
          </a:p>
          <a:p>
            <a:pPr>
              <a:spcBef>
                <a:spcPts val="600"/>
              </a:spcBef>
              <a:spcAft>
                <a:spcPts val="600"/>
              </a:spcAft>
            </a:pPr>
            <a:r>
              <a:rPr lang="en-GB" sz="1800" b="1" dirty="0"/>
              <a:t>Collaborative</a:t>
            </a:r>
            <a:r>
              <a:rPr lang="en-GB" sz="1800" dirty="0"/>
              <a:t>    (Peer to Peer Discussions)</a:t>
            </a:r>
            <a:endParaRPr lang="en-GB" sz="1800" i="1" u="sng" dirty="0">
              <a:solidFill>
                <a:srgbClr val="FF0000"/>
              </a:solidFill>
            </a:endParaRPr>
          </a:p>
          <a:p>
            <a:pPr>
              <a:spcBef>
                <a:spcPts val="600"/>
              </a:spcBef>
              <a:spcAft>
                <a:spcPts val="600"/>
              </a:spcAft>
            </a:pPr>
            <a:r>
              <a:rPr lang="en-GB" sz="1800" b="1" dirty="0"/>
              <a:t>Portfolio Workshops    </a:t>
            </a:r>
            <a:r>
              <a:rPr lang="en-GB" sz="1800" dirty="0"/>
              <a:t>(Reflective evidence review - STARE)</a:t>
            </a:r>
          </a:p>
          <a:p>
            <a:pPr>
              <a:spcBef>
                <a:spcPts val="600"/>
              </a:spcBef>
              <a:spcAft>
                <a:spcPts val="600"/>
              </a:spcAft>
            </a:pPr>
            <a:r>
              <a:rPr lang="en-GB" sz="1800" b="1" dirty="0"/>
              <a:t>Assessment</a:t>
            </a:r>
            <a:r>
              <a:rPr lang="en-GB" sz="1800" dirty="0"/>
              <a:t>    (Reflective Review, Planning and Impact Analysis)</a:t>
            </a:r>
          </a:p>
          <a:p>
            <a:pPr>
              <a:spcBef>
                <a:spcPts val="600"/>
              </a:spcBef>
              <a:spcAft>
                <a:spcPts val="600"/>
              </a:spcAft>
            </a:pPr>
            <a:r>
              <a:rPr lang="en-GB" sz="1800" b="1" dirty="0"/>
              <a:t>Project modules   </a:t>
            </a:r>
            <a:r>
              <a:rPr lang="en-GB" sz="1800" dirty="0"/>
              <a:t>(Critical development opportunities)</a:t>
            </a:r>
          </a:p>
          <a:p>
            <a:pPr>
              <a:spcBef>
                <a:spcPts val="600"/>
              </a:spcBef>
              <a:spcAft>
                <a:spcPts val="600"/>
              </a:spcAft>
            </a:pPr>
            <a:r>
              <a:rPr lang="en-GB" sz="1800" b="1" dirty="0"/>
              <a:t>Apprenticeship Progress Reviews   </a:t>
            </a:r>
            <a:r>
              <a:rPr lang="en-GB" sz="1800" dirty="0"/>
              <a:t>(SMART action plans)</a:t>
            </a:r>
          </a:p>
          <a:p>
            <a:pPr>
              <a:spcBef>
                <a:spcPts val="600"/>
              </a:spcBef>
              <a:spcAft>
                <a:spcPts val="600"/>
              </a:spcAft>
            </a:pPr>
            <a:r>
              <a:rPr lang="en-GB" sz="1800" b="1" dirty="0"/>
              <a:t>End Point Assessment Workshops </a:t>
            </a:r>
            <a:r>
              <a:rPr lang="en-GB" sz="1800" dirty="0"/>
              <a:t>(Your roadmap to Gateway!)</a:t>
            </a:r>
          </a:p>
          <a:p>
            <a:pPr marL="0" indent="0">
              <a:spcBef>
                <a:spcPts val="600"/>
              </a:spcBef>
              <a:spcAft>
                <a:spcPts val="1200"/>
              </a:spcAft>
              <a:buNone/>
            </a:pPr>
            <a:endParaRPr lang="en-GB" sz="1100" dirty="0"/>
          </a:p>
          <a:p>
            <a:pPr marL="0" indent="0">
              <a:spcBef>
                <a:spcPts val="600"/>
              </a:spcBef>
              <a:spcAft>
                <a:spcPts val="0"/>
              </a:spcAft>
              <a:buNone/>
            </a:pPr>
            <a:r>
              <a:rPr lang="en-GB" sz="2000" i="1" dirty="0"/>
              <a:t>Q.  What is a reflective practitioner?    </a:t>
            </a:r>
          </a:p>
          <a:p>
            <a:pPr marL="0" indent="0">
              <a:spcBef>
                <a:spcPts val="600"/>
              </a:spcBef>
              <a:spcAft>
                <a:spcPts val="1200"/>
              </a:spcAft>
              <a:buNone/>
            </a:pPr>
            <a:r>
              <a:rPr lang="en-GB" sz="1400" u="sng" dirty="0">
                <a:hlinkClick r:id="rId4"/>
              </a:rPr>
              <a:t>https://blog.shu.ac.uk/apprenticeship-essentials/onboarding/transitioning-to-higher-education/</a:t>
            </a:r>
            <a:endParaRPr lang="en-GB" sz="1400" dirty="0"/>
          </a:p>
        </p:txBody>
      </p:sp>
    </p:spTree>
    <p:extLst>
      <p:ext uri="{BB962C8B-B14F-4D97-AF65-F5344CB8AC3E}">
        <p14:creationId xmlns:p14="http://schemas.microsoft.com/office/powerpoint/2010/main" val="5164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32656"/>
            <a:ext cx="6983239" cy="1143000"/>
          </a:xfrm>
        </p:spPr>
        <p:txBody>
          <a:bodyPr/>
          <a:lstStyle/>
          <a:p>
            <a:pPr algn="l"/>
            <a:r>
              <a:rPr lang="en-GB" sz="3200" dirty="0"/>
              <a:t>WBL Conversations</a:t>
            </a:r>
            <a:br>
              <a:rPr lang="en-GB" sz="3200" dirty="0"/>
            </a:br>
            <a:r>
              <a:rPr lang="en-GB" sz="3200" dirty="0"/>
              <a:t>Principles of Confidentiality</a:t>
            </a:r>
          </a:p>
        </p:txBody>
      </p:sp>
      <p:sp>
        <p:nvSpPr>
          <p:cNvPr id="3" name="Content Placeholder 2"/>
          <p:cNvSpPr>
            <a:spLocks noGrp="1"/>
          </p:cNvSpPr>
          <p:nvPr>
            <p:ph idx="1"/>
          </p:nvPr>
        </p:nvSpPr>
        <p:spPr>
          <a:xfrm>
            <a:off x="395536" y="1916832"/>
            <a:ext cx="8424936" cy="3344863"/>
          </a:xfrm>
        </p:spPr>
        <p:txBody>
          <a:bodyPr/>
          <a:lstStyle/>
          <a:p>
            <a:pPr>
              <a:spcAft>
                <a:spcPts val="1200"/>
              </a:spcAft>
            </a:pPr>
            <a:r>
              <a:rPr lang="en-GB" sz="1600" dirty="0"/>
              <a:t>Students (Apprentices) and staff will engage in peer to peer learning in good faith.</a:t>
            </a:r>
          </a:p>
          <a:p>
            <a:pPr>
              <a:spcAft>
                <a:spcPts val="1200"/>
              </a:spcAft>
            </a:pPr>
            <a:r>
              <a:rPr lang="en-GB" sz="1600" dirty="0"/>
              <a:t>Students (Apprentices) will take all due care not to share sensitive, or confidential information without first concealing the identity of all relevant parties. This includes informal discourse and submissions for assessment.</a:t>
            </a:r>
          </a:p>
          <a:p>
            <a:pPr>
              <a:spcAft>
                <a:spcPts val="1200"/>
              </a:spcAft>
            </a:pPr>
            <a:r>
              <a:rPr lang="en-GB" sz="1600" dirty="0"/>
              <a:t>Where necessary, the submission of work will indicate which parts of the submission are to be treated as sensitive.</a:t>
            </a:r>
          </a:p>
          <a:p>
            <a:pPr>
              <a:spcAft>
                <a:spcPts val="1200"/>
              </a:spcAft>
            </a:pPr>
            <a:r>
              <a:rPr lang="en-GB" sz="1600" dirty="0"/>
              <a:t>All participants will treat any discussions, submissions of work, sharing of case studies, or expression of opinion (etc.) with respect.</a:t>
            </a:r>
          </a:p>
          <a:p>
            <a:pPr>
              <a:spcAft>
                <a:spcPts val="1200"/>
              </a:spcAft>
            </a:pPr>
            <a:r>
              <a:rPr lang="en-GB" sz="1600" dirty="0"/>
              <a:t>Any matters that are highlighted, or could be considered as confidential and/or include commercially sensitive information about an individual, a participant, stakeholder or an organisation will not be shared beyond their immediate purpose in the educational setting.</a:t>
            </a:r>
          </a:p>
          <a:p>
            <a:pPr>
              <a:spcAft>
                <a:spcPts val="1200"/>
              </a:spcAft>
            </a:pPr>
            <a:endParaRPr lang="en-GB" sz="1600" dirty="0"/>
          </a:p>
          <a:p>
            <a:pPr marL="0" indent="0">
              <a:spcAft>
                <a:spcPts val="1200"/>
              </a:spcAft>
              <a:buNone/>
            </a:pPr>
            <a:r>
              <a:rPr lang="en-GB" sz="1600" dirty="0"/>
              <a:t>Set out in AIIR here: </a:t>
            </a:r>
            <a:r>
              <a:rPr lang="en-GB" sz="1600" dirty="0">
                <a:hlinkClick r:id="rId2"/>
              </a:rPr>
              <a:t>Evidence of Your Development</a:t>
            </a:r>
            <a:endParaRPr lang="en-GB" sz="1600" dirty="0"/>
          </a:p>
          <a:p>
            <a:endParaRPr lang="en-GB" sz="1600" dirty="0"/>
          </a:p>
        </p:txBody>
      </p:sp>
    </p:spTree>
    <p:extLst>
      <p:ext uri="{BB962C8B-B14F-4D97-AF65-F5344CB8AC3E}">
        <p14:creationId xmlns:p14="http://schemas.microsoft.com/office/powerpoint/2010/main" val="343080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6672"/>
            <a:ext cx="8207375" cy="1143000"/>
          </a:xfrm>
        </p:spPr>
        <p:txBody>
          <a:bodyPr/>
          <a:lstStyle/>
          <a:p>
            <a:r>
              <a:rPr lang="en-GB" dirty="0"/>
              <a:t>Purpose of the projects</a:t>
            </a:r>
          </a:p>
        </p:txBody>
      </p:sp>
      <p:sp>
        <p:nvSpPr>
          <p:cNvPr id="3" name="Content Placeholder 2"/>
          <p:cNvSpPr>
            <a:spLocks noGrp="1"/>
          </p:cNvSpPr>
          <p:nvPr>
            <p:ph idx="1"/>
          </p:nvPr>
        </p:nvSpPr>
        <p:spPr>
          <a:xfrm>
            <a:off x="457200" y="2132856"/>
            <a:ext cx="8229600" cy="3344863"/>
          </a:xfrm>
        </p:spPr>
        <p:txBody>
          <a:bodyPr/>
          <a:lstStyle/>
          <a:p>
            <a:pPr marL="0" indent="0">
              <a:buNone/>
            </a:pPr>
            <a:r>
              <a:rPr lang="en-GB" sz="2800" dirty="0"/>
              <a:t>To facilitate the connections between:</a:t>
            </a:r>
          </a:p>
          <a:p>
            <a:pPr marL="0" indent="0">
              <a:buNone/>
            </a:pPr>
            <a:endParaRPr lang="en-GB" sz="2800" dirty="0"/>
          </a:p>
          <a:p>
            <a:pPr marL="885825"/>
            <a:r>
              <a:rPr lang="en-GB" sz="2800" dirty="0"/>
              <a:t>The programme and the job role</a:t>
            </a:r>
          </a:p>
          <a:p>
            <a:pPr marL="885825"/>
            <a:r>
              <a:rPr lang="en-GB" sz="2800" dirty="0"/>
              <a:t>the organisation and the individual</a:t>
            </a:r>
          </a:p>
          <a:p>
            <a:pPr marL="885825"/>
            <a:r>
              <a:rPr lang="en-GB" sz="2800" dirty="0"/>
              <a:t>The knowledge, skills and behaviours</a:t>
            </a:r>
          </a:p>
          <a:p>
            <a:pPr marL="885825"/>
            <a:r>
              <a:rPr lang="en-GB" sz="2800" dirty="0"/>
              <a:t>Intention, implementation and impact</a:t>
            </a:r>
          </a:p>
          <a:p>
            <a:pPr marL="885825"/>
            <a:r>
              <a:rPr lang="en-GB" sz="2800" dirty="0"/>
              <a:t>Your development and the EPA requirements</a:t>
            </a:r>
          </a:p>
          <a:p>
            <a:endParaRPr lang="en-GB" dirty="0"/>
          </a:p>
        </p:txBody>
      </p:sp>
    </p:spTree>
    <p:extLst>
      <p:ext uri="{BB962C8B-B14F-4D97-AF65-F5344CB8AC3E}">
        <p14:creationId xmlns:p14="http://schemas.microsoft.com/office/powerpoint/2010/main" val="198905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5" y="1853952"/>
            <a:ext cx="8207375" cy="1143000"/>
          </a:xfrm>
        </p:spPr>
        <p:txBody>
          <a:bodyPr/>
          <a:lstStyle/>
          <a:p>
            <a:pPr algn="l"/>
            <a:r>
              <a:rPr lang="en-GB" dirty="0"/>
              <a:t>Discussion</a:t>
            </a:r>
            <a:br>
              <a:rPr lang="en-GB" dirty="0"/>
            </a:br>
            <a:endParaRPr lang="en-GB" dirty="0"/>
          </a:p>
        </p:txBody>
      </p:sp>
      <p:sp>
        <p:nvSpPr>
          <p:cNvPr id="3" name="Content Placeholder 2"/>
          <p:cNvSpPr>
            <a:spLocks noGrp="1"/>
          </p:cNvSpPr>
          <p:nvPr>
            <p:ph idx="1"/>
          </p:nvPr>
        </p:nvSpPr>
        <p:spPr/>
        <p:txBody>
          <a:bodyPr/>
          <a:lstStyle/>
          <a:p>
            <a:r>
              <a:rPr lang="en-GB" dirty="0"/>
              <a:t>What makes a good project?</a:t>
            </a:r>
          </a:p>
          <a:p>
            <a:r>
              <a:rPr lang="en-GB" dirty="0"/>
              <a:t>Can you think of examples?</a:t>
            </a:r>
          </a:p>
          <a:p>
            <a:r>
              <a:rPr lang="en-GB" dirty="0"/>
              <a:t>What were the objectives?</a:t>
            </a:r>
          </a:p>
          <a:p>
            <a:r>
              <a:rPr lang="en-GB" dirty="0"/>
              <a:t>What else was learned?</a:t>
            </a:r>
          </a:p>
        </p:txBody>
      </p:sp>
    </p:spTree>
    <p:extLst>
      <p:ext uri="{BB962C8B-B14F-4D97-AF65-F5344CB8AC3E}">
        <p14:creationId xmlns:p14="http://schemas.microsoft.com/office/powerpoint/2010/main" val="7410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1722" y="188640"/>
            <a:ext cx="8207375" cy="1143000"/>
          </a:xfrm>
        </p:spPr>
        <p:txBody>
          <a:bodyPr/>
          <a:lstStyle/>
          <a:p>
            <a:r>
              <a:rPr lang="en-GB" dirty="0"/>
              <a:t>A good project...</a:t>
            </a:r>
          </a:p>
        </p:txBody>
      </p:sp>
      <p:sp>
        <p:nvSpPr>
          <p:cNvPr id="9" name="Text Placeholder 8"/>
          <p:cNvSpPr>
            <a:spLocks noGrp="1"/>
          </p:cNvSpPr>
          <p:nvPr>
            <p:ph type="body" idx="1"/>
          </p:nvPr>
        </p:nvSpPr>
        <p:spPr>
          <a:xfrm>
            <a:off x="395536" y="1556792"/>
            <a:ext cx="4040188" cy="715355"/>
          </a:xfrm>
        </p:spPr>
        <p:txBody>
          <a:bodyPr>
            <a:normAutofit/>
          </a:bodyPr>
          <a:lstStyle/>
          <a:p>
            <a:r>
              <a:rPr lang="en-GB" sz="2800" dirty="0"/>
              <a:t>should</a:t>
            </a:r>
          </a:p>
        </p:txBody>
      </p:sp>
      <p:sp>
        <p:nvSpPr>
          <p:cNvPr id="7" name="Content Placeholder 6"/>
          <p:cNvSpPr>
            <a:spLocks noGrp="1"/>
          </p:cNvSpPr>
          <p:nvPr>
            <p:ph sz="half" idx="2"/>
          </p:nvPr>
        </p:nvSpPr>
        <p:spPr>
          <a:xfrm>
            <a:off x="251520" y="2430040"/>
            <a:ext cx="4464496" cy="3951288"/>
          </a:xfrm>
        </p:spPr>
        <p:txBody>
          <a:bodyPr/>
          <a:lstStyle/>
          <a:p>
            <a:pPr>
              <a:spcAft>
                <a:spcPts val="1200"/>
              </a:spcAft>
            </a:pPr>
            <a:r>
              <a:rPr lang="en-GB" sz="1800" dirty="0"/>
              <a:t>stretch the Apprentice in their role</a:t>
            </a:r>
          </a:p>
          <a:p>
            <a:pPr>
              <a:spcAft>
                <a:spcPts val="1200"/>
              </a:spcAft>
            </a:pPr>
            <a:r>
              <a:rPr lang="en-GB" sz="1800" dirty="0"/>
              <a:t>be of interest to the Apprentice</a:t>
            </a:r>
          </a:p>
          <a:p>
            <a:pPr>
              <a:spcAft>
                <a:spcPts val="1200"/>
              </a:spcAft>
            </a:pPr>
            <a:r>
              <a:rPr lang="en-GB" sz="1800" dirty="0"/>
              <a:t>develop Knowledge, Skills &amp; Behaviours (KSBs) (respond to gap analysis)</a:t>
            </a:r>
          </a:p>
          <a:p>
            <a:pPr>
              <a:spcAft>
                <a:spcPts val="1200"/>
              </a:spcAft>
            </a:pPr>
            <a:r>
              <a:rPr lang="en-GB" sz="1800" dirty="0"/>
              <a:t>have both definition and structure</a:t>
            </a:r>
          </a:p>
          <a:p>
            <a:pPr>
              <a:spcAft>
                <a:spcPts val="1200"/>
              </a:spcAft>
            </a:pPr>
            <a:r>
              <a:rPr lang="en-GB" sz="1800" dirty="0"/>
              <a:t>be feasible (e.g. resources)</a:t>
            </a:r>
          </a:p>
          <a:p>
            <a:pPr>
              <a:spcAft>
                <a:spcPts val="1200"/>
              </a:spcAft>
            </a:pPr>
            <a:r>
              <a:rPr lang="en-GB" sz="1800" dirty="0"/>
              <a:t>be manageable (scope + timescale)</a:t>
            </a:r>
          </a:p>
          <a:p>
            <a:pPr>
              <a:spcAft>
                <a:spcPts val="1200"/>
              </a:spcAft>
            </a:pPr>
            <a:r>
              <a:rPr lang="en-GB" sz="1800" dirty="0"/>
              <a:t>be useful to the employer- think impact</a:t>
            </a:r>
          </a:p>
        </p:txBody>
      </p:sp>
      <p:sp>
        <p:nvSpPr>
          <p:cNvPr id="10" name="Text Placeholder 9"/>
          <p:cNvSpPr>
            <a:spLocks noGrp="1"/>
          </p:cNvSpPr>
          <p:nvPr>
            <p:ph type="body" sz="quarter" idx="3"/>
          </p:nvPr>
        </p:nvSpPr>
        <p:spPr>
          <a:xfrm>
            <a:off x="4645027" y="1556792"/>
            <a:ext cx="4041775" cy="715355"/>
          </a:xfrm>
        </p:spPr>
        <p:txBody>
          <a:bodyPr>
            <a:normAutofit/>
          </a:bodyPr>
          <a:lstStyle/>
          <a:p>
            <a:r>
              <a:rPr lang="en-GB" dirty="0"/>
              <a:t>should not</a:t>
            </a:r>
          </a:p>
        </p:txBody>
      </p:sp>
      <p:sp>
        <p:nvSpPr>
          <p:cNvPr id="8" name="Content Placeholder 7"/>
          <p:cNvSpPr>
            <a:spLocks noGrp="1"/>
          </p:cNvSpPr>
          <p:nvPr>
            <p:ph sz="quarter" idx="4"/>
          </p:nvPr>
        </p:nvSpPr>
        <p:spPr>
          <a:xfrm>
            <a:off x="4788024" y="2358032"/>
            <a:ext cx="4032448" cy="3951288"/>
          </a:xfrm>
        </p:spPr>
        <p:txBody>
          <a:bodyPr>
            <a:normAutofit/>
          </a:bodyPr>
          <a:lstStyle/>
          <a:p>
            <a:pPr>
              <a:spcAft>
                <a:spcPts val="1200"/>
              </a:spcAft>
            </a:pPr>
            <a:r>
              <a:rPr lang="en-GB" sz="1800" dirty="0"/>
              <a:t>be beyond their capability or expertise</a:t>
            </a:r>
          </a:p>
          <a:p>
            <a:pPr>
              <a:spcAft>
                <a:spcPts val="1200"/>
              </a:spcAft>
            </a:pPr>
            <a:r>
              <a:rPr lang="en-GB" sz="1800" dirty="0"/>
              <a:t>be disconnected from the job-role</a:t>
            </a:r>
          </a:p>
          <a:p>
            <a:pPr>
              <a:spcAft>
                <a:spcPts val="1200"/>
              </a:spcAft>
            </a:pPr>
            <a:r>
              <a:rPr lang="en-GB" sz="1800" dirty="0"/>
              <a:t>require support or resources beyond their/your control</a:t>
            </a:r>
          </a:p>
          <a:p>
            <a:pPr>
              <a:spcAft>
                <a:spcPts val="1200"/>
              </a:spcAft>
            </a:pPr>
            <a:r>
              <a:rPr lang="en-GB" sz="1800" dirty="0"/>
              <a:t>be too ambitious/ complicated</a:t>
            </a:r>
          </a:p>
          <a:p>
            <a:pPr>
              <a:spcAft>
                <a:spcPts val="1200"/>
              </a:spcAft>
            </a:pPr>
            <a:r>
              <a:rPr lang="en-GB" sz="1800" dirty="0"/>
              <a:t>be a pet project /naval gazing</a:t>
            </a:r>
          </a:p>
          <a:p>
            <a:pPr>
              <a:spcAft>
                <a:spcPts val="1200"/>
              </a:spcAft>
            </a:pPr>
            <a:r>
              <a:rPr lang="en-GB" sz="1800" dirty="0"/>
              <a:t>be amorphous</a:t>
            </a:r>
          </a:p>
        </p:txBody>
      </p:sp>
    </p:spTree>
    <p:extLst>
      <p:ext uri="{BB962C8B-B14F-4D97-AF65-F5344CB8AC3E}">
        <p14:creationId xmlns:p14="http://schemas.microsoft.com/office/powerpoint/2010/main" val="265675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843" y="139874"/>
            <a:ext cx="4104457" cy="1143000"/>
          </a:xfrm>
        </p:spPr>
        <p:txBody>
          <a:bodyPr/>
          <a:lstStyle/>
          <a:p>
            <a:r>
              <a:rPr lang="en-GB" sz="3200" dirty="0"/>
              <a:t>Apprenticeship </a:t>
            </a:r>
            <a:r>
              <a:rPr lang="en-GB" sz="3200" dirty="0">
                <a:hlinkClick r:id="rId4"/>
              </a:rPr>
              <a:t>Training Plan</a:t>
            </a:r>
            <a:endParaRPr lang="en-GB" sz="3200" dirty="0"/>
          </a:p>
        </p:txBody>
      </p:sp>
      <p:sp>
        <p:nvSpPr>
          <p:cNvPr id="6" name="Content Placeholder 2"/>
          <p:cNvSpPr>
            <a:spLocks noGrp="1"/>
          </p:cNvSpPr>
          <p:nvPr>
            <p:ph idx="1"/>
          </p:nvPr>
        </p:nvSpPr>
        <p:spPr>
          <a:xfrm>
            <a:off x="457200" y="1484784"/>
            <a:ext cx="8507288" cy="5616624"/>
          </a:xfrm>
        </p:spPr>
        <p:txBody>
          <a:bodyPr/>
          <a:lstStyle/>
          <a:p>
            <a:pPr>
              <a:spcAft>
                <a:spcPts val="1200"/>
              </a:spcAft>
            </a:pPr>
            <a:r>
              <a:rPr lang="en-GB" sz="1800" dirty="0"/>
              <a:t>This is a three way agreement confirming that </a:t>
            </a:r>
            <a:r>
              <a:rPr lang="en-GB" sz="2400" dirty="0"/>
              <a:t>you </a:t>
            </a:r>
            <a:r>
              <a:rPr lang="en-GB" sz="1800" dirty="0"/>
              <a:t>are</a:t>
            </a:r>
            <a:r>
              <a:rPr lang="en-GB" sz="2400" dirty="0"/>
              <a:t> </a:t>
            </a:r>
            <a:r>
              <a:rPr lang="en-GB" sz="1800" dirty="0"/>
              <a:t>committed to learn, develop and pursue success at the End Point Assessment</a:t>
            </a:r>
          </a:p>
          <a:p>
            <a:pPr>
              <a:spcAft>
                <a:spcPts val="1200"/>
              </a:spcAft>
            </a:pPr>
            <a:r>
              <a:rPr lang="en-GB" sz="1800" dirty="0"/>
              <a:t>We  - </a:t>
            </a:r>
            <a:r>
              <a:rPr lang="en-GB" sz="2400" dirty="0"/>
              <a:t>SHU</a:t>
            </a:r>
            <a:r>
              <a:rPr lang="en-GB" sz="1800" dirty="0"/>
              <a:t> will provide the programme which underpins your development.  The Training Plan includes a grid to show how the modules support development of KSBs and how Off The Job Training Targets will be agreed and monitored </a:t>
            </a:r>
          </a:p>
          <a:p>
            <a:pPr>
              <a:spcAft>
                <a:spcPts val="1200"/>
              </a:spcAft>
            </a:pPr>
            <a:r>
              <a:rPr lang="en-GB" sz="1800" dirty="0"/>
              <a:t>Your </a:t>
            </a:r>
            <a:r>
              <a:rPr lang="en-GB" sz="2400" dirty="0"/>
              <a:t>employer </a:t>
            </a:r>
            <a:r>
              <a:rPr lang="en-GB" sz="1800" dirty="0"/>
              <a:t>has committed to providing you with support and in particular a mentor to attend all your Apprenticeship Progress Reviews</a:t>
            </a:r>
          </a:p>
          <a:p>
            <a:pPr marL="622300" lvl="1" indent="-265113">
              <a:spcAft>
                <a:spcPts val="1200"/>
              </a:spcAft>
            </a:pPr>
            <a:r>
              <a:rPr lang="en-GB" sz="1800" dirty="0"/>
              <a:t>The Training Plan grid provides initial baseline requirements for employers to provide support with direct reference to the modules.</a:t>
            </a:r>
          </a:p>
          <a:p>
            <a:pPr marL="622300" lvl="1" indent="-265113">
              <a:spcAft>
                <a:spcPts val="1200"/>
              </a:spcAft>
            </a:pPr>
            <a:r>
              <a:rPr lang="en-GB" sz="1800" dirty="0"/>
              <a:t>Your employer will develop your work-place Training Plan to optimise your job role, e.g. identify relevant placements / projects / experience.  Your employer should check your Skills Scan and also use the KSB grid to align training opportunities to KSBs progressively throughout the Apprenticeship.</a:t>
            </a:r>
          </a:p>
          <a:p>
            <a:pPr marL="0" indent="0">
              <a:spcAft>
                <a:spcPts val="1200"/>
              </a:spcAft>
              <a:buNone/>
            </a:pPr>
            <a:endParaRPr lang="en-GB" sz="1800" dirty="0"/>
          </a:p>
          <a:p>
            <a:pPr>
              <a:spcAft>
                <a:spcPts val="1200"/>
              </a:spcAft>
            </a:pPr>
            <a:endParaRPr lang="en-GB" sz="1800" dirty="0"/>
          </a:p>
          <a:p>
            <a:pPr marL="0" indent="0">
              <a:buNone/>
            </a:pPr>
            <a:endParaRPr lang="en-GB" sz="1800" dirty="0"/>
          </a:p>
        </p:txBody>
      </p:sp>
      <p:pic>
        <p:nvPicPr>
          <p:cNvPr id="1026" name="Picture 2" descr="Three Way Agreement | Powerpoint animation, Funny cartoon gifs, Animated  smiley faces">
            <a:extLst>
              <a:ext uri="{FF2B5EF4-FFF2-40B4-BE49-F238E27FC236}">
                <a16:creationId xmlns:a16="http://schemas.microsoft.com/office/drawing/2014/main" id="{F0D131EE-D82C-4299-4420-C9118AFEB7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065"/>
          <a:stretch/>
        </p:blipFill>
        <p:spPr bwMode="auto">
          <a:xfrm>
            <a:off x="7490740" y="184889"/>
            <a:ext cx="1340075" cy="109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14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196752"/>
            <a:ext cx="4248471" cy="1143000"/>
          </a:xfrm>
        </p:spPr>
        <p:txBody>
          <a:bodyPr/>
          <a:lstStyle/>
          <a:p>
            <a:r>
              <a:rPr lang="en-GB" sz="2400" dirty="0"/>
              <a:t>Off the Job Training </a:t>
            </a:r>
            <a:br>
              <a:rPr lang="en-GB" sz="2400" dirty="0"/>
            </a:br>
            <a:r>
              <a:rPr lang="en-GB" sz="2400" dirty="0"/>
              <a:t>Indicative Breakdown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51"/>
          <a:stretch/>
        </p:blipFill>
        <p:spPr bwMode="auto">
          <a:xfrm>
            <a:off x="-900608" y="2245897"/>
            <a:ext cx="11872859" cy="543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22490"/>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11960" y="2492896"/>
            <a:ext cx="49320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rot="19707160">
            <a:off x="1911198" y="3052889"/>
            <a:ext cx="7560840" cy="2424363"/>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WORK TO DO - EXAMPLE ONLY </a:t>
            </a:r>
          </a:p>
          <a:p>
            <a:pPr algn="ctr"/>
            <a:r>
              <a:rPr lang="en-GB" dirty="0">
                <a:solidFill>
                  <a:schemeClr val="bg1"/>
                </a:solidFill>
              </a:rPr>
              <a:t>Note to ACL: Your OTJT Pie Chart is available on the Training Plan supplied to each Apprentice.</a:t>
            </a:r>
          </a:p>
          <a:p>
            <a:pPr algn="ctr"/>
            <a:r>
              <a:rPr lang="en-GB" dirty="0">
                <a:solidFill>
                  <a:schemeClr val="bg1"/>
                </a:solidFill>
              </a:rPr>
              <a:t>For help contact: </a:t>
            </a:r>
            <a:r>
              <a:rPr lang="en-GB" dirty="0">
                <a:solidFill>
                  <a:schemeClr val="bg1"/>
                </a:solidFill>
                <a:hlinkClick r:id="rId4"/>
              </a:rPr>
              <a:t>apprenticships@shu.ac.uk</a:t>
            </a:r>
            <a:endParaRPr lang="en-GB" dirty="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73581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60337"/>
            <a:ext cx="8207375" cy="1143000"/>
          </a:xfrm>
        </p:spPr>
        <p:txBody>
          <a:bodyPr/>
          <a:lstStyle/>
          <a:p>
            <a:pPr algn="l"/>
            <a:r>
              <a:rPr lang="en-GB" sz="3200" dirty="0"/>
              <a:t>Off The Job Training  (OTJT)</a:t>
            </a:r>
          </a:p>
        </p:txBody>
      </p:sp>
      <p:sp>
        <p:nvSpPr>
          <p:cNvPr id="3" name="Content Placeholder 2"/>
          <p:cNvSpPr>
            <a:spLocks noGrp="1"/>
          </p:cNvSpPr>
          <p:nvPr>
            <p:ph idx="1"/>
          </p:nvPr>
        </p:nvSpPr>
        <p:spPr>
          <a:xfrm>
            <a:off x="331279" y="1556792"/>
            <a:ext cx="8229600" cy="2592288"/>
          </a:xfrm>
        </p:spPr>
        <p:txBody>
          <a:bodyPr/>
          <a:lstStyle/>
          <a:p>
            <a:pPr marL="0" indent="0">
              <a:spcAft>
                <a:spcPts val="1800"/>
              </a:spcAft>
              <a:buNone/>
            </a:pPr>
            <a:r>
              <a:rPr lang="en-GB" sz="2000" dirty="0"/>
              <a:t>Targets for Off The Job Training are there to ensure a proper, well balanced Apprenticeship experience and protect wellbeing</a:t>
            </a:r>
          </a:p>
          <a:p>
            <a:pPr marL="0" indent="0">
              <a:buNone/>
            </a:pPr>
            <a:r>
              <a:rPr lang="en-GB" sz="2000" dirty="0"/>
              <a:t>Your target is detailed in your training plan for you to log hours in MAYTAS Hub and monitor progress with your SHU WBL Coach and work place mentor every month</a:t>
            </a:r>
          </a:p>
          <a:p>
            <a:pPr marL="0" indent="0">
              <a:buNone/>
            </a:pPr>
            <a:endParaRPr lang="en-GB" sz="1200" dirty="0"/>
          </a:p>
          <a:p>
            <a:pPr marL="0" indent="0">
              <a:buNone/>
            </a:pPr>
            <a:endParaRPr lang="en-GB" sz="1600" u="sng" dirty="0"/>
          </a:p>
          <a:p>
            <a:pPr marL="0" indent="0">
              <a:buNone/>
            </a:pPr>
            <a:endParaRPr lang="en-GB" sz="1600"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3" y="4293096"/>
            <a:ext cx="8820472"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9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18648" cy="360040"/>
          </a:xfrm>
        </p:spPr>
        <p:txBody>
          <a:bodyPr/>
          <a:lstStyle/>
          <a:p>
            <a:pPr algn="l"/>
            <a:r>
              <a:rPr lang="en-GB" sz="2400" b="1" dirty="0"/>
              <a:t>Brief Indicative Outline of Slide delivery (for guidance)</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3336383958"/>
              </p:ext>
            </p:extLst>
          </p:nvPr>
        </p:nvGraphicFramePr>
        <p:xfrm>
          <a:off x="144016" y="548680"/>
          <a:ext cx="8820472" cy="59436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665820">
                  <a:extLst>
                    <a:ext uri="{9D8B030D-6E8A-4147-A177-3AD203B41FA5}">
                      <a16:colId xmlns:a16="http://schemas.microsoft.com/office/drawing/2014/main" val="20003"/>
                    </a:ext>
                  </a:extLst>
                </a:gridCol>
                <a:gridCol w="4410236">
                  <a:extLst>
                    <a:ext uri="{9D8B030D-6E8A-4147-A177-3AD203B41FA5}">
                      <a16:colId xmlns:a16="http://schemas.microsoft.com/office/drawing/2014/main" val="20004"/>
                    </a:ext>
                  </a:extLst>
                </a:gridCol>
              </a:tblGrid>
              <a:tr h="273680">
                <a:tc>
                  <a:txBody>
                    <a:bodyPr/>
                    <a:lstStyle/>
                    <a:p>
                      <a:r>
                        <a:rPr lang="en-GB" sz="1200" dirty="0"/>
                        <a:t>Slide</a:t>
                      </a:r>
                      <a:r>
                        <a:rPr lang="en-GB" sz="1200" b="0" dirty="0"/>
                        <a:t>s</a:t>
                      </a:r>
                      <a:endParaRPr lang="en-GB" sz="1200" dirty="0"/>
                    </a:p>
                  </a:txBody>
                  <a:tcPr/>
                </a:tc>
                <a:tc>
                  <a:txBody>
                    <a:bodyPr/>
                    <a:lstStyle/>
                    <a:p>
                      <a:r>
                        <a:rPr lang="en-GB" sz="1200" dirty="0"/>
                        <a:t>Topic</a:t>
                      </a:r>
                    </a:p>
                  </a:txBody>
                  <a:tcPr/>
                </a:tc>
                <a:tc>
                  <a:txBody>
                    <a:bodyPr/>
                    <a:lstStyle/>
                    <a:p>
                      <a:r>
                        <a:rPr lang="en-GB" sz="1200" dirty="0"/>
                        <a:t>ACL</a:t>
                      </a:r>
                    </a:p>
                  </a:txBody>
                  <a:tcPr/>
                </a:tc>
                <a:tc>
                  <a:txBody>
                    <a:bodyPr/>
                    <a:lstStyle/>
                    <a:p>
                      <a:r>
                        <a:rPr lang="en-GB" sz="1200" dirty="0"/>
                        <a:t>WBLC</a:t>
                      </a:r>
                    </a:p>
                  </a:txBody>
                  <a:tcPr/>
                </a:tc>
                <a:tc>
                  <a:txBody>
                    <a:bodyPr/>
                    <a:lstStyle/>
                    <a:p>
                      <a:r>
                        <a:rPr lang="en-GB" sz="1200" dirty="0"/>
                        <a:t>Notes</a:t>
                      </a:r>
                    </a:p>
                  </a:txBody>
                  <a:tcPr/>
                </a:tc>
                <a:extLst>
                  <a:ext uri="{0D108BD9-81ED-4DB2-BD59-A6C34878D82A}">
                    <a16:rowId xmlns:a16="http://schemas.microsoft.com/office/drawing/2014/main" val="10000"/>
                  </a:ext>
                </a:extLst>
              </a:tr>
              <a:tr h="224016">
                <a:tc>
                  <a:txBody>
                    <a:bodyPr/>
                    <a:lstStyle/>
                    <a:p>
                      <a:r>
                        <a:rPr lang="en-GB" sz="1200" dirty="0"/>
                        <a:t>4-5-6-7</a:t>
                      </a:r>
                    </a:p>
                  </a:txBody>
                  <a:tcPr/>
                </a:tc>
                <a:tc>
                  <a:txBody>
                    <a:bodyPr/>
                    <a:lstStyle/>
                    <a:p>
                      <a:r>
                        <a:rPr lang="en-GB" sz="1200" dirty="0"/>
                        <a:t>General welcome /intro material</a:t>
                      </a:r>
                    </a:p>
                  </a:txBody>
                  <a:tcPr/>
                </a:tc>
                <a:tc>
                  <a:txBody>
                    <a:bodyPr/>
                    <a:lstStyle/>
                    <a:p>
                      <a:r>
                        <a:rPr lang="en-GB" sz="1200" dirty="0"/>
                        <a:t>Y</a:t>
                      </a:r>
                    </a:p>
                  </a:txBody>
                  <a:tcPr/>
                </a:tc>
                <a:tc>
                  <a:txBody>
                    <a:bodyPr/>
                    <a:lstStyle/>
                    <a:p>
                      <a:endParaRPr lang="en-GB" sz="1200" dirty="0"/>
                    </a:p>
                  </a:txBody>
                  <a:tcPr/>
                </a:tc>
                <a:tc>
                  <a:txBody>
                    <a:bodyPr/>
                    <a:lstStyle/>
                    <a:p>
                      <a:r>
                        <a:rPr lang="en-GB" sz="1200" dirty="0"/>
                        <a:t>ACL can decide how much detail to reveal and any break ice</a:t>
                      </a:r>
                      <a:r>
                        <a:rPr lang="en-GB" sz="1200" baseline="0" dirty="0"/>
                        <a:t> breaker</a:t>
                      </a:r>
                      <a:endParaRPr lang="en-GB" sz="1200" dirty="0"/>
                    </a:p>
                  </a:txBody>
                  <a:tcPr/>
                </a:tc>
                <a:extLst>
                  <a:ext uri="{0D108BD9-81ED-4DB2-BD59-A6C34878D82A}">
                    <a16:rowId xmlns:a16="http://schemas.microsoft.com/office/drawing/2014/main" val="10001"/>
                  </a:ext>
                </a:extLst>
              </a:tr>
              <a:tr h="179432">
                <a:tc>
                  <a:txBody>
                    <a:bodyPr/>
                    <a:lstStyle/>
                    <a:p>
                      <a:r>
                        <a:rPr lang="en-GB" sz="1200" dirty="0"/>
                        <a:t>8</a:t>
                      </a:r>
                    </a:p>
                  </a:txBody>
                  <a:tcPr/>
                </a:tc>
                <a:tc>
                  <a:txBody>
                    <a:bodyPr/>
                    <a:lstStyle/>
                    <a:p>
                      <a:r>
                        <a:rPr lang="en-GB" sz="1200" dirty="0"/>
                        <a:t>SSOs to deliver</a:t>
                      </a:r>
                    </a:p>
                  </a:txBody>
                  <a:tcPr/>
                </a:tc>
                <a:tc>
                  <a:txBody>
                    <a:bodyPr/>
                    <a:lstStyle/>
                    <a:p>
                      <a:endParaRPr lang="en-GB" sz="1200" dirty="0"/>
                    </a:p>
                  </a:txBody>
                  <a:tcPr/>
                </a:tc>
                <a:tc>
                  <a:txBody>
                    <a:bodyPr/>
                    <a:lstStyle/>
                    <a:p>
                      <a:endParaRPr lang="en-GB" sz="1200" dirty="0"/>
                    </a:p>
                  </a:txBody>
                  <a:tcPr/>
                </a:tc>
                <a:tc>
                  <a:txBody>
                    <a:bodyPr/>
                    <a:lstStyle/>
                    <a:p>
                      <a:r>
                        <a:rPr lang="en-GB" sz="1200" dirty="0"/>
                        <a:t>ACL to request</a:t>
                      </a:r>
                      <a:r>
                        <a:rPr lang="en-GB" sz="1200" baseline="0" dirty="0"/>
                        <a:t> </a:t>
                      </a:r>
                      <a:r>
                        <a:rPr lang="en-GB" sz="1200" dirty="0"/>
                        <a:t>Apprenticeship friendly version</a:t>
                      </a:r>
                    </a:p>
                  </a:txBody>
                  <a:tcPr/>
                </a:tc>
                <a:extLst>
                  <a:ext uri="{0D108BD9-81ED-4DB2-BD59-A6C34878D82A}">
                    <a16:rowId xmlns:a16="http://schemas.microsoft.com/office/drawing/2014/main" val="10002"/>
                  </a:ext>
                </a:extLst>
              </a:tr>
              <a:tr h="251440">
                <a:tc>
                  <a:txBody>
                    <a:bodyPr/>
                    <a:lstStyle/>
                    <a:p>
                      <a:r>
                        <a:rPr lang="en-GB" sz="1200" dirty="0"/>
                        <a:t>9-10-11</a:t>
                      </a:r>
                    </a:p>
                  </a:txBody>
                  <a:tcPr/>
                </a:tc>
                <a:tc>
                  <a:txBody>
                    <a:bodyPr/>
                    <a:lstStyle/>
                    <a:p>
                      <a:r>
                        <a:rPr lang="en-GB" sz="1200" dirty="0"/>
                        <a:t>Apprentice Support (AIIR)</a:t>
                      </a:r>
                    </a:p>
                  </a:txBody>
                  <a:tcPr/>
                </a:tc>
                <a:tc>
                  <a:txBody>
                    <a:bodyPr/>
                    <a:lstStyle/>
                    <a:p>
                      <a:r>
                        <a:rPr lang="en-GB" sz="1200" b="1" dirty="0"/>
                        <a:t>Y</a:t>
                      </a:r>
                    </a:p>
                  </a:txBody>
                  <a:tcPr/>
                </a:tc>
                <a:tc>
                  <a:txBody>
                    <a:bodyPr/>
                    <a:lstStyle/>
                    <a:p>
                      <a:endParaRPr lang="en-GB" sz="1200" dirty="0"/>
                    </a:p>
                  </a:txBody>
                  <a:tcPr/>
                </a:tc>
                <a:tc>
                  <a:txBody>
                    <a:bodyPr/>
                    <a:lstStyle/>
                    <a:p>
                      <a:r>
                        <a:rPr lang="en-GB" sz="1200" dirty="0"/>
                        <a:t>Key messages on roles from ACL</a:t>
                      </a:r>
                    </a:p>
                  </a:txBody>
                  <a:tcPr/>
                </a:tc>
                <a:extLst>
                  <a:ext uri="{0D108BD9-81ED-4DB2-BD59-A6C34878D82A}">
                    <a16:rowId xmlns:a16="http://schemas.microsoft.com/office/drawing/2014/main" val="10003"/>
                  </a:ext>
                </a:extLst>
              </a:tr>
              <a:tr h="121136">
                <a:tc>
                  <a:txBody>
                    <a:bodyPr/>
                    <a:lstStyle/>
                    <a:p>
                      <a:r>
                        <a:rPr lang="en-GB" sz="1200" dirty="0"/>
                        <a:t>12</a:t>
                      </a:r>
                    </a:p>
                  </a:txBody>
                  <a:tcPr/>
                </a:tc>
                <a:tc>
                  <a:txBody>
                    <a:bodyPr/>
                    <a:lstStyle/>
                    <a:p>
                      <a:r>
                        <a:rPr lang="en-GB" sz="1200" dirty="0"/>
                        <a:t>Discussion why Apprenticeship...</a:t>
                      </a:r>
                    </a:p>
                  </a:txBody>
                  <a:tcPr/>
                </a:tc>
                <a:tc>
                  <a:txBody>
                    <a:bodyPr/>
                    <a:lstStyle/>
                    <a:p>
                      <a:r>
                        <a:rPr lang="en-GB" sz="1200" b="1" dirty="0"/>
                        <a:t>Y</a:t>
                      </a:r>
                    </a:p>
                  </a:txBody>
                  <a:tcPr/>
                </a:tc>
                <a:tc>
                  <a:txBody>
                    <a:bodyPr/>
                    <a:lstStyle/>
                    <a:p>
                      <a:r>
                        <a:rPr lang="en-GB" sz="1200" dirty="0"/>
                        <a:t>Y</a:t>
                      </a:r>
                    </a:p>
                  </a:txBody>
                  <a:tcPr/>
                </a:tc>
                <a:tc>
                  <a:txBody>
                    <a:bodyPr/>
                    <a:lstStyle/>
                    <a:p>
                      <a:r>
                        <a:rPr lang="en-GB" sz="1200" dirty="0"/>
                        <a:t>Joint</a:t>
                      </a:r>
                      <a:r>
                        <a:rPr lang="en-GB" sz="1200" baseline="0" dirty="0"/>
                        <a:t>?  ACL needs to drive messaging</a:t>
                      </a:r>
                      <a:endParaRPr lang="en-GB" sz="1200" dirty="0"/>
                    </a:p>
                  </a:txBody>
                  <a:tcPr/>
                </a:tc>
                <a:extLst>
                  <a:ext uri="{0D108BD9-81ED-4DB2-BD59-A6C34878D82A}">
                    <a16:rowId xmlns:a16="http://schemas.microsoft.com/office/drawing/2014/main" val="10004"/>
                  </a:ext>
                </a:extLst>
              </a:tr>
              <a:tr h="134848">
                <a:tc>
                  <a:txBody>
                    <a:bodyPr/>
                    <a:lstStyle/>
                    <a:p>
                      <a:r>
                        <a:rPr lang="en-GB" sz="1200" dirty="0"/>
                        <a:t>13</a:t>
                      </a:r>
                    </a:p>
                  </a:txBody>
                  <a:tcPr/>
                </a:tc>
                <a:tc>
                  <a:txBody>
                    <a:bodyPr/>
                    <a:lstStyle/>
                    <a:p>
                      <a:r>
                        <a:rPr lang="en-GB" sz="1200" dirty="0"/>
                        <a:t>The Standard</a:t>
                      </a:r>
                    </a:p>
                  </a:txBody>
                  <a:tcPr/>
                </a:tc>
                <a:tc>
                  <a:txBody>
                    <a:bodyPr/>
                    <a:lstStyle/>
                    <a:p>
                      <a:r>
                        <a:rPr lang="en-GB" sz="1200" dirty="0"/>
                        <a:t>Y</a:t>
                      </a:r>
                    </a:p>
                  </a:txBody>
                  <a:tcPr/>
                </a:tc>
                <a:tc>
                  <a:txBody>
                    <a:bodyPr/>
                    <a:lstStyle/>
                    <a:p>
                      <a:endParaRPr lang="en-GB" sz="1200" dirty="0"/>
                    </a:p>
                  </a:txBody>
                  <a:tcPr/>
                </a:tc>
                <a:tc>
                  <a:txBody>
                    <a:bodyPr/>
                    <a:lstStyle/>
                    <a:p>
                      <a:r>
                        <a:rPr lang="en-GB" sz="1200" dirty="0"/>
                        <a:t>Key Leadership messages</a:t>
                      </a:r>
                      <a:r>
                        <a:rPr lang="en-GB" sz="1200" baseline="0" dirty="0"/>
                        <a:t> from ACL</a:t>
                      </a:r>
                      <a:endParaRPr lang="en-GB" sz="1200" dirty="0"/>
                    </a:p>
                  </a:txBody>
                  <a:tcPr/>
                </a:tc>
                <a:extLst>
                  <a:ext uri="{0D108BD9-81ED-4DB2-BD59-A6C34878D82A}">
                    <a16:rowId xmlns:a16="http://schemas.microsoft.com/office/drawing/2014/main" val="10005"/>
                  </a:ext>
                </a:extLst>
              </a:tr>
              <a:tr h="220568">
                <a:tc>
                  <a:txBody>
                    <a:bodyPr/>
                    <a:lstStyle/>
                    <a:p>
                      <a:r>
                        <a:rPr lang="en-GB" sz="1200" dirty="0"/>
                        <a:t>14-15</a:t>
                      </a:r>
                    </a:p>
                  </a:txBody>
                  <a:tcPr/>
                </a:tc>
                <a:tc>
                  <a:txBody>
                    <a:bodyPr/>
                    <a:lstStyle/>
                    <a:p>
                      <a:r>
                        <a:rPr lang="en-GB" sz="1200" dirty="0"/>
                        <a:t>Contact info check</a:t>
                      </a:r>
                    </a:p>
                  </a:txBody>
                  <a:tcPr/>
                </a:tc>
                <a:tc>
                  <a:txBody>
                    <a:bodyPr/>
                    <a:lstStyle/>
                    <a:p>
                      <a:r>
                        <a:rPr lang="en-GB" sz="1200" dirty="0"/>
                        <a:t>Y</a:t>
                      </a:r>
                    </a:p>
                  </a:txBody>
                  <a:tcPr/>
                </a:tc>
                <a:tc>
                  <a:txBody>
                    <a:bodyPr/>
                    <a:lstStyle/>
                    <a:p>
                      <a:r>
                        <a:rPr lang="en-GB" sz="1200" dirty="0"/>
                        <a:t>Y</a:t>
                      </a:r>
                    </a:p>
                  </a:txBody>
                  <a:tcPr/>
                </a:tc>
                <a:tc>
                  <a:txBody>
                    <a:bodyPr/>
                    <a:lstStyle/>
                    <a:p>
                      <a:pPr marL="0" marR="0" lvl="0" indent="0" algn="l" defTabSz="456680" rtl="0" eaLnBrk="1" fontAlgn="auto" latinLnBrk="0" hangingPunct="1">
                        <a:lnSpc>
                          <a:spcPct val="100000"/>
                        </a:lnSpc>
                        <a:spcBef>
                          <a:spcPts val="0"/>
                        </a:spcBef>
                        <a:spcAft>
                          <a:spcPts val="0"/>
                        </a:spcAft>
                        <a:buClrTx/>
                        <a:buSzTx/>
                        <a:buFontTx/>
                        <a:buNone/>
                        <a:tabLst/>
                        <a:defRPr/>
                      </a:pPr>
                      <a:r>
                        <a:rPr lang="en-GB" sz="1200" dirty="0"/>
                        <a:t>This bit designed to capture/correct apprentice and mentor details</a:t>
                      </a:r>
                    </a:p>
                  </a:txBody>
                  <a:tcPr/>
                </a:tc>
                <a:extLst>
                  <a:ext uri="{0D108BD9-81ED-4DB2-BD59-A6C34878D82A}">
                    <a16:rowId xmlns:a16="http://schemas.microsoft.com/office/drawing/2014/main" val="2115206675"/>
                  </a:ext>
                </a:extLst>
              </a:tr>
              <a:tr h="0">
                <a:tc>
                  <a:txBody>
                    <a:bodyPr/>
                    <a:lstStyle/>
                    <a:p>
                      <a:r>
                        <a:rPr lang="en-GB" sz="1200" dirty="0"/>
                        <a:t>16-17-18-19</a:t>
                      </a:r>
                    </a:p>
                  </a:txBody>
                  <a:tcPr/>
                </a:tc>
                <a:tc>
                  <a:txBody>
                    <a:bodyPr/>
                    <a:lstStyle/>
                    <a:p>
                      <a:r>
                        <a:rPr lang="en-GB" sz="1200" dirty="0"/>
                        <a:t>The</a:t>
                      </a:r>
                      <a:r>
                        <a:rPr lang="en-GB" sz="1200" baseline="0" dirty="0"/>
                        <a:t> KSBs</a:t>
                      </a:r>
                      <a:endParaRPr lang="en-GB" sz="1200" dirty="0"/>
                    </a:p>
                  </a:txBody>
                  <a:tcPr/>
                </a:tc>
                <a:tc>
                  <a:txBody>
                    <a:bodyPr/>
                    <a:lstStyle/>
                    <a:p>
                      <a:r>
                        <a:rPr lang="en-GB" sz="1200" dirty="0"/>
                        <a:t>Y</a:t>
                      </a:r>
                    </a:p>
                  </a:txBody>
                  <a:tcPr/>
                </a:tc>
                <a:tc>
                  <a:txBody>
                    <a:bodyPr/>
                    <a:lstStyle/>
                    <a:p>
                      <a:r>
                        <a:rPr lang="en-GB" sz="1200" b="1" dirty="0"/>
                        <a:t>Y</a:t>
                      </a:r>
                    </a:p>
                  </a:txBody>
                  <a:tcPr/>
                </a:tc>
                <a:tc>
                  <a:txBody>
                    <a:bodyPr/>
                    <a:lstStyle/>
                    <a:p>
                      <a:r>
                        <a:rPr lang="en-GB" sz="1200" dirty="0"/>
                        <a:t>Put in PPD module ideally to conclude the Starting Point Exercise</a:t>
                      </a:r>
                    </a:p>
                  </a:txBody>
                  <a:tcPr/>
                </a:tc>
                <a:extLst>
                  <a:ext uri="{0D108BD9-81ED-4DB2-BD59-A6C34878D82A}">
                    <a16:rowId xmlns:a16="http://schemas.microsoft.com/office/drawing/2014/main" val="10006"/>
                  </a:ext>
                </a:extLst>
              </a:tr>
              <a:tr h="0">
                <a:tc>
                  <a:txBody>
                    <a:bodyPr/>
                    <a:lstStyle/>
                    <a:p>
                      <a:r>
                        <a:rPr lang="en-GB" sz="1200" dirty="0"/>
                        <a:t>20-21-22-23</a:t>
                      </a:r>
                    </a:p>
                  </a:txBody>
                  <a:tcPr/>
                </a:tc>
                <a:tc>
                  <a:txBody>
                    <a:bodyPr/>
                    <a:lstStyle/>
                    <a:p>
                      <a:r>
                        <a:rPr lang="en-GB" sz="1200" dirty="0"/>
                        <a:t>The Course, WBL,</a:t>
                      </a:r>
                      <a:r>
                        <a:rPr lang="en-GB" sz="1200" baseline="0" dirty="0"/>
                        <a:t> confidentiality</a:t>
                      </a:r>
                      <a:endParaRPr lang="en-GB" sz="1200" dirty="0"/>
                    </a:p>
                  </a:txBody>
                  <a:tcPr/>
                </a:tc>
                <a:tc>
                  <a:txBody>
                    <a:bodyPr/>
                    <a:lstStyle/>
                    <a:p>
                      <a:r>
                        <a:rPr lang="en-GB" sz="1200" dirty="0"/>
                        <a:t>Y</a:t>
                      </a:r>
                    </a:p>
                  </a:txBody>
                  <a:tcPr/>
                </a:tc>
                <a:tc>
                  <a:txBody>
                    <a:bodyPr/>
                    <a:lstStyle/>
                    <a:p>
                      <a:endParaRPr lang="en-GB" sz="1200" dirty="0"/>
                    </a:p>
                  </a:txBody>
                  <a:tcPr/>
                </a:tc>
                <a:tc>
                  <a:txBody>
                    <a:bodyPr/>
                    <a:lstStyle/>
                    <a:p>
                      <a:r>
                        <a:rPr lang="en-GB" sz="1200" dirty="0"/>
                        <a:t>ACL to cover Course structure, ethos.  Insert slides as needed</a:t>
                      </a:r>
                    </a:p>
                  </a:txBody>
                  <a:tcPr/>
                </a:tc>
                <a:extLst>
                  <a:ext uri="{0D108BD9-81ED-4DB2-BD59-A6C34878D82A}">
                    <a16:rowId xmlns:a16="http://schemas.microsoft.com/office/drawing/2014/main" val="10007"/>
                  </a:ext>
                </a:extLst>
              </a:tr>
              <a:tr h="131400">
                <a:tc>
                  <a:txBody>
                    <a:bodyPr/>
                    <a:lstStyle/>
                    <a:p>
                      <a:r>
                        <a:rPr lang="en-GB" sz="1200" dirty="0"/>
                        <a:t>24-25-26</a:t>
                      </a:r>
                    </a:p>
                  </a:txBody>
                  <a:tcPr/>
                </a:tc>
                <a:tc>
                  <a:txBody>
                    <a:bodyPr/>
                    <a:lstStyle/>
                    <a:p>
                      <a:r>
                        <a:rPr lang="en-GB" sz="1200" dirty="0"/>
                        <a:t>Projects (WBL theme continued)</a:t>
                      </a:r>
                    </a:p>
                  </a:txBody>
                  <a:tcPr/>
                </a:tc>
                <a:tc>
                  <a:txBody>
                    <a:bodyPr/>
                    <a:lstStyle/>
                    <a:p>
                      <a:r>
                        <a:rPr lang="en-GB" sz="1200" dirty="0"/>
                        <a:t>Y</a:t>
                      </a:r>
                    </a:p>
                  </a:txBody>
                  <a:tcPr/>
                </a:tc>
                <a:tc>
                  <a:txBody>
                    <a:bodyPr/>
                    <a:lstStyle/>
                    <a:p>
                      <a:endParaRPr lang="en-GB" sz="1200" dirty="0"/>
                    </a:p>
                  </a:txBody>
                  <a:tcPr/>
                </a:tc>
                <a:tc>
                  <a:txBody>
                    <a:bodyPr/>
                    <a:lstStyle/>
                    <a:p>
                      <a:r>
                        <a:rPr lang="en-GB" sz="1200" dirty="0"/>
                        <a:t>Decide how much you want to cover in here or refer to module?</a:t>
                      </a:r>
                    </a:p>
                  </a:txBody>
                  <a:tcPr/>
                </a:tc>
                <a:extLst>
                  <a:ext uri="{0D108BD9-81ED-4DB2-BD59-A6C34878D82A}">
                    <a16:rowId xmlns:a16="http://schemas.microsoft.com/office/drawing/2014/main" val="10008"/>
                  </a:ext>
                </a:extLst>
              </a:tr>
              <a:tr h="0">
                <a:tc>
                  <a:txBody>
                    <a:bodyPr/>
                    <a:lstStyle/>
                    <a:p>
                      <a:r>
                        <a:rPr lang="en-GB" sz="1200" dirty="0"/>
                        <a:t>27-28-29-30</a:t>
                      </a:r>
                    </a:p>
                  </a:txBody>
                  <a:tcPr/>
                </a:tc>
                <a:tc>
                  <a:txBody>
                    <a:bodyPr/>
                    <a:lstStyle/>
                    <a:p>
                      <a:r>
                        <a:rPr lang="en-GB" sz="1200" dirty="0"/>
                        <a:t>Commitment Statement / Training plan (+OTJT)</a:t>
                      </a:r>
                    </a:p>
                  </a:txBody>
                  <a:tcPr/>
                </a:tc>
                <a:tc>
                  <a:txBody>
                    <a:bodyPr/>
                    <a:lstStyle/>
                    <a:p>
                      <a:r>
                        <a:rPr lang="en-GB" sz="1200" dirty="0"/>
                        <a:t>Y</a:t>
                      </a:r>
                    </a:p>
                  </a:txBody>
                  <a:tcPr/>
                </a:tc>
                <a:tc>
                  <a:txBody>
                    <a:bodyPr/>
                    <a:lstStyle/>
                    <a:p>
                      <a:r>
                        <a:rPr lang="en-GB" sz="1200" dirty="0"/>
                        <a:t>Y</a:t>
                      </a:r>
                    </a:p>
                  </a:txBody>
                  <a:tcPr/>
                </a:tc>
                <a:tc>
                  <a:txBody>
                    <a:bodyPr/>
                    <a:lstStyle/>
                    <a:p>
                      <a:r>
                        <a:rPr lang="en-GB" sz="1200" dirty="0"/>
                        <a:t>ACL to lead on Commitment.  WBLC may come in for detail on OTJT</a:t>
                      </a:r>
                    </a:p>
                  </a:txBody>
                  <a:tcPr/>
                </a:tc>
                <a:extLst>
                  <a:ext uri="{0D108BD9-81ED-4DB2-BD59-A6C34878D82A}">
                    <a16:rowId xmlns:a16="http://schemas.microsoft.com/office/drawing/2014/main" val="10009"/>
                  </a:ext>
                </a:extLst>
              </a:tr>
              <a:tr h="0">
                <a:tc>
                  <a:txBody>
                    <a:bodyPr/>
                    <a:lstStyle/>
                    <a:p>
                      <a:r>
                        <a:rPr lang="en-GB" sz="1200" dirty="0"/>
                        <a:t>31-44</a:t>
                      </a:r>
                    </a:p>
                  </a:txBody>
                  <a:tcPr/>
                </a:tc>
                <a:tc>
                  <a:txBody>
                    <a:bodyPr/>
                    <a:lstStyle/>
                    <a:p>
                      <a:r>
                        <a:rPr lang="en-GB" sz="1200" dirty="0"/>
                        <a:t>Apprenticeship Journey</a:t>
                      </a:r>
                    </a:p>
                  </a:txBody>
                  <a:tcPr/>
                </a:tc>
                <a:tc>
                  <a:txBody>
                    <a:bodyPr/>
                    <a:lstStyle/>
                    <a:p>
                      <a:r>
                        <a:rPr lang="en-GB" sz="1200" dirty="0"/>
                        <a:t>Y</a:t>
                      </a:r>
                    </a:p>
                  </a:txBody>
                  <a:tcPr/>
                </a:tc>
                <a:tc>
                  <a:txBody>
                    <a:bodyPr/>
                    <a:lstStyle/>
                    <a:p>
                      <a:r>
                        <a:rPr lang="en-GB" sz="1200" dirty="0"/>
                        <a:t>Y</a:t>
                      </a:r>
                    </a:p>
                  </a:txBody>
                  <a:tcPr/>
                </a:tc>
                <a:tc>
                  <a:txBody>
                    <a:bodyPr/>
                    <a:lstStyle/>
                    <a:p>
                      <a:r>
                        <a:rPr lang="en-GB" sz="1200" dirty="0"/>
                        <a:t>ACL to reduce slides to those of relevance and use at discretion.</a:t>
                      </a:r>
                    </a:p>
                  </a:txBody>
                  <a:tcPr/>
                </a:tc>
                <a:extLst>
                  <a:ext uri="{0D108BD9-81ED-4DB2-BD59-A6C34878D82A}">
                    <a16:rowId xmlns:a16="http://schemas.microsoft.com/office/drawing/2014/main" val="10010"/>
                  </a:ext>
                </a:extLst>
              </a:tr>
              <a:tr h="191968">
                <a:tc>
                  <a:txBody>
                    <a:bodyPr/>
                    <a:lstStyle/>
                    <a:p>
                      <a:r>
                        <a:rPr lang="en-GB" sz="1200" dirty="0"/>
                        <a:t>45-46-47-48</a:t>
                      </a:r>
                    </a:p>
                  </a:txBody>
                  <a:tcPr/>
                </a:tc>
                <a:tc>
                  <a:txBody>
                    <a:bodyPr/>
                    <a:lstStyle/>
                    <a:p>
                      <a:r>
                        <a:rPr lang="en-GB" sz="1200" dirty="0"/>
                        <a:t>Roles: WBLC, SHU AA, Mentor</a:t>
                      </a:r>
                    </a:p>
                  </a:txBody>
                  <a:tcPr/>
                </a:tc>
                <a:tc>
                  <a:txBody>
                    <a:bodyPr/>
                    <a:lstStyle/>
                    <a:p>
                      <a:endParaRPr lang="en-GB" sz="1200" dirty="0"/>
                    </a:p>
                  </a:txBody>
                  <a:tcPr/>
                </a:tc>
                <a:tc>
                  <a:txBody>
                    <a:bodyPr/>
                    <a:lstStyle/>
                    <a:p>
                      <a:r>
                        <a:rPr lang="en-GB" sz="1200" dirty="0"/>
                        <a:t>Y</a:t>
                      </a:r>
                    </a:p>
                  </a:txBody>
                  <a:tcPr/>
                </a:tc>
                <a:tc>
                  <a:txBody>
                    <a:bodyPr/>
                    <a:lstStyle/>
                    <a:p>
                      <a:r>
                        <a:rPr lang="en-GB" sz="1200" dirty="0"/>
                        <a:t>Ensure roles are clear  (ACL to cover their own role in this)</a:t>
                      </a:r>
                    </a:p>
                  </a:txBody>
                  <a:tcPr/>
                </a:tc>
                <a:extLst>
                  <a:ext uri="{0D108BD9-81ED-4DB2-BD59-A6C34878D82A}">
                    <a16:rowId xmlns:a16="http://schemas.microsoft.com/office/drawing/2014/main" val="10011"/>
                  </a:ext>
                </a:extLst>
              </a:tr>
              <a:tr h="205680">
                <a:tc>
                  <a:txBody>
                    <a:bodyPr/>
                    <a:lstStyle/>
                    <a:p>
                      <a:r>
                        <a:rPr lang="en-GB" sz="1200" dirty="0"/>
                        <a:t>49</a:t>
                      </a:r>
                    </a:p>
                  </a:txBody>
                  <a:tcPr/>
                </a:tc>
                <a:tc>
                  <a:txBody>
                    <a:bodyPr/>
                    <a:lstStyle/>
                    <a:p>
                      <a:r>
                        <a:rPr lang="en-GB" sz="1200" dirty="0"/>
                        <a:t>Apprenticeship Progress Reviews</a:t>
                      </a:r>
                    </a:p>
                  </a:txBody>
                  <a:tcPr/>
                </a:tc>
                <a:tc>
                  <a:txBody>
                    <a:bodyPr/>
                    <a:lstStyle/>
                    <a:p>
                      <a:endParaRPr lang="en-GB" sz="1200" dirty="0"/>
                    </a:p>
                  </a:txBody>
                  <a:tcPr/>
                </a:tc>
                <a:tc>
                  <a:txBody>
                    <a:bodyPr/>
                    <a:lstStyle/>
                    <a:p>
                      <a:r>
                        <a:rPr lang="en-GB" sz="1200" dirty="0"/>
                        <a:t>Y</a:t>
                      </a:r>
                    </a:p>
                  </a:txBody>
                  <a:tcPr/>
                </a:tc>
                <a:tc>
                  <a:txBody>
                    <a:bodyPr/>
                    <a:lstStyle/>
                    <a:p>
                      <a:r>
                        <a:rPr lang="en-GB" sz="1200" dirty="0"/>
                        <a:t>Select</a:t>
                      </a:r>
                      <a:r>
                        <a:rPr lang="en-GB" sz="1200" baseline="0" dirty="0"/>
                        <a:t> and use slides at discretion</a:t>
                      </a:r>
                      <a:endParaRPr lang="en-GB" sz="1200" dirty="0"/>
                    </a:p>
                  </a:txBody>
                  <a:tcPr/>
                </a:tc>
                <a:extLst>
                  <a:ext uri="{0D108BD9-81ED-4DB2-BD59-A6C34878D82A}">
                    <a16:rowId xmlns:a16="http://schemas.microsoft.com/office/drawing/2014/main" val="10012"/>
                  </a:ext>
                </a:extLst>
              </a:tr>
              <a:tr h="147384">
                <a:tc>
                  <a:txBody>
                    <a:bodyPr/>
                    <a:lstStyle/>
                    <a:p>
                      <a:r>
                        <a:rPr lang="en-GB" sz="1200" dirty="0"/>
                        <a:t>50</a:t>
                      </a:r>
                    </a:p>
                  </a:txBody>
                  <a:tcPr/>
                </a:tc>
                <a:tc>
                  <a:txBody>
                    <a:bodyPr/>
                    <a:lstStyle/>
                    <a:p>
                      <a:r>
                        <a:rPr lang="en-GB" sz="1200" dirty="0"/>
                        <a:t>E-portfolio intro.</a:t>
                      </a:r>
                    </a:p>
                  </a:txBody>
                  <a:tcPr/>
                </a:tc>
                <a:tc>
                  <a:txBody>
                    <a:bodyPr/>
                    <a:lstStyle/>
                    <a:p>
                      <a:endParaRPr lang="en-GB" sz="1200" dirty="0"/>
                    </a:p>
                  </a:txBody>
                  <a:tcPr/>
                </a:tc>
                <a:tc>
                  <a:txBody>
                    <a:bodyPr/>
                    <a:lstStyle/>
                    <a:p>
                      <a:r>
                        <a:rPr lang="en-GB" sz="1200" dirty="0"/>
                        <a:t>Y</a:t>
                      </a:r>
                    </a:p>
                  </a:txBody>
                  <a:tcPr/>
                </a:tc>
                <a:tc>
                  <a:txBody>
                    <a:bodyPr/>
                    <a:lstStyle/>
                    <a:p>
                      <a:r>
                        <a:rPr lang="en-GB" sz="1200" dirty="0"/>
                        <a:t>Determine</a:t>
                      </a:r>
                      <a:r>
                        <a:rPr lang="en-GB" sz="1200" baseline="0" dirty="0"/>
                        <a:t> what demo approach required - should be in MAYTAS</a:t>
                      </a:r>
                      <a:endParaRPr lang="en-GB" sz="1200" dirty="0"/>
                    </a:p>
                  </a:txBody>
                  <a:tcPr/>
                </a:tc>
                <a:extLst>
                  <a:ext uri="{0D108BD9-81ED-4DB2-BD59-A6C34878D82A}">
                    <a16:rowId xmlns:a16="http://schemas.microsoft.com/office/drawing/2014/main" val="10013"/>
                  </a:ext>
                </a:extLst>
              </a:tr>
              <a:tr h="0">
                <a:tc>
                  <a:txBody>
                    <a:bodyPr/>
                    <a:lstStyle/>
                    <a:p>
                      <a:r>
                        <a:rPr lang="en-GB" sz="1200" dirty="0"/>
                        <a:t>52-53-54-55</a:t>
                      </a:r>
                    </a:p>
                  </a:txBody>
                  <a:tcPr/>
                </a:tc>
                <a:tc>
                  <a:txBody>
                    <a:bodyPr/>
                    <a:lstStyle/>
                    <a:p>
                      <a:r>
                        <a:rPr lang="en-GB" sz="1200" dirty="0"/>
                        <a:t>Focus: E-portfolio,</a:t>
                      </a:r>
                      <a:r>
                        <a:rPr lang="en-GB" sz="1200" baseline="0" dirty="0"/>
                        <a:t> </a:t>
                      </a:r>
                      <a:r>
                        <a:rPr lang="en-GB" sz="1200" dirty="0"/>
                        <a:t>Evidence, EPA</a:t>
                      </a:r>
                    </a:p>
                  </a:txBody>
                  <a:tcPr/>
                </a:tc>
                <a:tc>
                  <a:txBody>
                    <a:bodyPr/>
                    <a:lstStyle/>
                    <a:p>
                      <a:endParaRPr lang="en-GB" sz="1200" dirty="0"/>
                    </a:p>
                  </a:txBody>
                  <a:tcPr/>
                </a:tc>
                <a:tc>
                  <a:txBody>
                    <a:bodyPr/>
                    <a:lstStyle/>
                    <a:p>
                      <a:r>
                        <a:rPr lang="en-GB" sz="1200" dirty="0"/>
                        <a:t>Y</a:t>
                      </a:r>
                    </a:p>
                  </a:txBody>
                  <a:tcPr/>
                </a:tc>
                <a:tc>
                  <a:txBody>
                    <a:bodyPr/>
                    <a:lstStyle/>
                    <a:p>
                      <a:r>
                        <a:rPr lang="en-GB" sz="1200" dirty="0"/>
                        <a:t>Introduce STARE + link to AIIR  - facilitate discussion - slides</a:t>
                      </a:r>
                      <a:r>
                        <a:rPr lang="en-GB" sz="1200" baseline="0" dirty="0"/>
                        <a:t> optional</a:t>
                      </a:r>
                      <a:endParaRPr lang="en-GB" sz="1200" dirty="0"/>
                    </a:p>
                  </a:txBody>
                  <a:tcPr/>
                </a:tc>
                <a:extLst>
                  <a:ext uri="{0D108BD9-81ED-4DB2-BD59-A6C34878D82A}">
                    <a16:rowId xmlns:a16="http://schemas.microsoft.com/office/drawing/2014/main" val="10014"/>
                  </a:ext>
                </a:extLst>
              </a:tr>
              <a:tr h="0">
                <a:tc>
                  <a:txBody>
                    <a:bodyPr/>
                    <a:lstStyle/>
                    <a:p>
                      <a:r>
                        <a:rPr lang="en-GB" sz="1200" dirty="0"/>
                        <a:t>56</a:t>
                      </a:r>
                    </a:p>
                  </a:txBody>
                  <a:tcPr/>
                </a:tc>
                <a:tc>
                  <a:txBody>
                    <a:bodyPr/>
                    <a:lstStyle/>
                    <a:p>
                      <a:r>
                        <a:rPr lang="en-GB" sz="1200" dirty="0"/>
                        <a:t>Starting Point Exercise</a:t>
                      </a:r>
                    </a:p>
                  </a:txBody>
                  <a:tcPr/>
                </a:tc>
                <a:tc>
                  <a:txBody>
                    <a:bodyPr/>
                    <a:lstStyle/>
                    <a:p>
                      <a:r>
                        <a:rPr lang="en-GB" sz="1200" dirty="0"/>
                        <a:t>Y</a:t>
                      </a:r>
                    </a:p>
                  </a:txBody>
                  <a:tcPr/>
                </a:tc>
                <a:tc>
                  <a:txBody>
                    <a:bodyPr/>
                    <a:lstStyle/>
                    <a:p>
                      <a:r>
                        <a:rPr lang="en-GB" sz="1200" dirty="0"/>
                        <a:t>Y</a:t>
                      </a:r>
                    </a:p>
                  </a:txBody>
                  <a:tcPr/>
                </a:tc>
                <a:tc>
                  <a:txBody>
                    <a:bodyPr/>
                    <a:lstStyle/>
                    <a:p>
                      <a:r>
                        <a:rPr lang="en-GB" sz="1200" dirty="0"/>
                        <a:t>Ensure this is lined up for first teaching day(s) ideally PPD module</a:t>
                      </a:r>
                    </a:p>
                  </a:txBody>
                  <a:tcPr/>
                </a:tc>
                <a:extLst>
                  <a:ext uri="{0D108BD9-81ED-4DB2-BD59-A6C34878D82A}">
                    <a16:rowId xmlns:a16="http://schemas.microsoft.com/office/drawing/2014/main" val="2633306"/>
                  </a:ext>
                </a:extLst>
              </a:tr>
              <a:tr h="0">
                <a:tc>
                  <a:txBody>
                    <a:bodyPr/>
                    <a:lstStyle/>
                    <a:p>
                      <a:r>
                        <a:rPr lang="en-GB" sz="1200" dirty="0"/>
                        <a:t>57</a:t>
                      </a:r>
                    </a:p>
                  </a:txBody>
                  <a:tcPr/>
                </a:tc>
                <a:tc>
                  <a:txBody>
                    <a:bodyPr/>
                    <a:lstStyle/>
                    <a:p>
                      <a:r>
                        <a:rPr lang="en-GB" sz="1200" dirty="0"/>
                        <a:t>Attendance and Engagement</a:t>
                      </a:r>
                    </a:p>
                  </a:txBody>
                  <a:tcPr/>
                </a:tc>
                <a:tc>
                  <a:txBody>
                    <a:bodyPr/>
                    <a:lstStyle/>
                    <a:p>
                      <a:r>
                        <a:rPr lang="en-GB" sz="1200" dirty="0"/>
                        <a:t>Y</a:t>
                      </a:r>
                    </a:p>
                  </a:txBody>
                  <a:tcPr/>
                </a:tc>
                <a:tc>
                  <a:txBody>
                    <a:bodyPr/>
                    <a:lstStyle/>
                    <a:p>
                      <a:endParaRPr lang="en-GB" sz="1200" dirty="0"/>
                    </a:p>
                  </a:txBody>
                  <a:tcPr/>
                </a:tc>
                <a:tc>
                  <a:txBody>
                    <a:bodyPr/>
                    <a:lstStyle/>
                    <a:p>
                      <a:r>
                        <a:rPr lang="en-GB" sz="1200" dirty="0"/>
                        <a:t>ACL ROLE - INTRODUCE JISC  (bring earlier in</a:t>
                      </a:r>
                      <a:r>
                        <a:rPr lang="en-GB" sz="1200" baseline="0" dirty="0"/>
                        <a:t> agenda </a:t>
                      </a:r>
                      <a:r>
                        <a:rPr lang="en-GB" sz="1200" dirty="0"/>
                        <a:t>if required)</a:t>
                      </a:r>
                    </a:p>
                  </a:txBody>
                  <a:tcPr/>
                </a:tc>
                <a:extLst>
                  <a:ext uri="{0D108BD9-81ED-4DB2-BD59-A6C34878D82A}">
                    <a16:rowId xmlns:a16="http://schemas.microsoft.com/office/drawing/2014/main" val="10015"/>
                  </a:ext>
                </a:extLst>
              </a:tr>
              <a:tr h="260528">
                <a:tc>
                  <a:txBody>
                    <a:bodyPr/>
                    <a:lstStyle/>
                    <a:p>
                      <a:r>
                        <a:rPr lang="en-GB" sz="1200" dirty="0"/>
                        <a:t>58 - 64</a:t>
                      </a:r>
                    </a:p>
                  </a:txBody>
                  <a:tcPr/>
                </a:tc>
                <a:tc>
                  <a:txBody>
                    <a:bodyPr/>
                    <a:lstStyle/>
                    <a:p>
                      <a:r>
                        <a:rPr lang="en-GB" sz="1200" dirty="0"/>
                        <a:t>Apprenticeship </a:t>
                      </a:r>
                      <a:r>
                        <a:rPr lang="en-GB" sz="1200" i="1" dirty="0"/>
                        <a:t>Essentials</a:t>
                      </a:r>
                    </a:p>
                  </a:txBody>
                  <a:tcPr/>
                </a:tc>
                <a:tc>
                  <a:txBody>
                    <a:bodyPr/>
                    <a:lstStyle/>
                    <a:p>
                      <a:r>
                        <a:rPr lang="en-GB" sz="1200" b="1" dirty="0"/>
                        <a:t>Y</a:t>
                      </a:r>
                    </a:p>
                  </a:txBody>
                  <a:tcPr/>
                </a:tc>
                <a:tc>
                  <a:txBody>
                    <a:bodyPr/>
                    <a:lstStyle/>
                    <a:p>
                      <a:r>
                        <a:rPr lang="en-GB" sz="1200" dirty="0"/>
                        <a:t>Y</a:t>
                      </a:r>
                    </a:p>
                  </a:txBody>
                  <a:tcPr/>
                </a:tc>
                <a:tc>
                  <a:txBody>
                    <a:bodyPr/>
                    <a:lstStyle/>
                    <a:p>
                      <a:r>
                        <a:rPr lang="en-GB" sz="1200" b="0" dirty="0"/>
                        <a:t>Mandatory</a:t>
                      </a:r>
                      <a:r>
                        <a:rPr lang="en-GB" sz="1200" dirty="0"/>
                        <a:t> to cover: </a:t>
                      </a:r>
                      <a:r>
                        <a:rPr lang="en-GB" sz="1200" baseline="0" dirty="0"/>
                        <a:t> S</a:t>
                      </a:r>
                      <a:r>
                        <a:rPr lang="en-GB" sz="1200" dirty="0"/>
                        <a:t>plit between ACL and WBLC at</a:t>
                      </a:r>
                      <a:r>
                        <a:rPr lang="en-GB" sz="1200" baseline="0" dirty="0"/>
                        <a:t> discretion</a:t>
                      </a:r>
                      <a:endParaRPr lang="en-GB" sz="1200" dirty="0"/>
                    </a:p>
                  </a:txBody>
                  <a:tcPr/>
                </a:tc>
                <a:extLst>
                  <a:ext uri="{0D108BD9-81ED-4DB2-BD59-A6C34878D82A}">
                    <a16:rowId xmlns:a16="http://schemas.microsoft.com/office/drawing/2014/main" val="10016"/>
                  </a:ext>
                </a:extLst>
              </a:tr>
              <a:tr h="143936">
                <a:tc>
                  <a:txBody>
                    <a:bodyPr/>
                    <a:lstStyle/>
                    <a:p>
                      <a:r>
                        <a:rPr lang="en-GB" sz="1200" dirty="0"/>
                        <a:t>65</a:t>
                      </a:r>
                    </a:p>
                  </a:txBody>
                  <a:tcPr/>
                </a:tc>
                <a:tc>
                  <a:txBody>
                    <a:bodyPr/>
                    <a:lstStyle/>
                    <a:p>
                      <a:r>
                        <a:rPr lang="en-GB" sz="1200" dirty="0"/>
                        <a:t>British Values EXTRAs</a:t>
                      </a:r>
                    </a:p>
                  </a:txBody>
                  <a:tcPr/>
                </a:tc>
                <a:tc>
                  <a:txBody>
                    <a:bodyPr/>
                    <a:lstStyle/>
                    <a:p>
                      <a:r>
                        <a:rPr lang="en-GB" sz="1200" dirty="0"/>
                        <a:t>tbc</a:t>
                      </a:r>
                    </a:p>
                  </a:txBody>
                  <a:tcPr/>
                </a:tc>
                <a:tc>
                  <a:txBody>
                    <a:bodyPr/>
                    <a:lstStyle/>
                    <a:p>
                      <a:r>
                        <a:rPr lang="en-GB" sz="1200" dirty="0"/>
                        <a:t>tbc</a:t>
                      </a:r>
                    </a:p>
                  </a:txBody>
                  <a:tcPr/>
                </a:tc>
                <a:tc>
                  <a:txBody>
                    <a:bodyPr/>
                    <a:lstStyle/>
                    <a:p>
                      <a:pPr marL="0" marR="0" indent="0" algn="l" defTabSz="456680" rtl="0" eaLnBrk="1" fontAlgn="auto" latinLnBrk="0" hangingPunct="1">
                        <a:lnSpc>
                          <a:spcPct val="100000"/>
                        </a:lnSpc>
                        <a:spcBef>
                          <a:spcPts val="0"/>
                        </a:spcBef>
                        <a:spcAft>
                          <a:spcPts val="0"/>
                        </a:spcAft>
                        <a:buClrTx/>
                        <a:buSzTx/>
                        <a:buFontTx/>
                        <a:buNone/>
                        <a:tabLst/>
                        <a:defRPr/>
                      </a:pPr>
                      <a:r>
                        <a:rPr lang="en-GB" sz="1200" dirty="0"/>
                        <a:t>Hidden slide with guidance &amp; resource on  embedding British</a:t>
                      </a:r>
                      <a:r>
                        <a:rPr lang="en-GB" sz="1200" baseline="0" dirty="0"/>
                        <a:t> Values </a:t>
                      </a:r>
                      <a:endParaRPr lang="en-GB" sz="1200" dirty="0"/>
                    </a:p>
                  </a:txBody>
                  <a:tcPr/>
                </a:tc>
                <a:extLst>
                  <a:ext uri="{0D108BD9-81ED-4DB2-BD59-A6C34878D82A}">
                    <a16:rowId xmlns:a16="http://schemas.microsoft.com/office/drawing/2014/main" val="10017"/>
                  </a:ext>
                </a:extLst>
              </a:tr>
              <a:tr h="0">
                <a:tc>
                  <a:txBody>
                    <a:bodyPr/>
                    <a:lstStyle/>
                    <a:p>
                      <a:r>
                        <a:rPr lang="en-GB" sz="1200" dirty="0"/>
                        <a:t>67-68</a:t>
                      </a:r>
                    </a:p>
                  </a:txBody>
                  <a:tcPr/>
                </a:tc>
                <a:tc>
                  <a:txBody>
                    <a:bodyPr/>
                    <a:lstStyle/>
                    <a:p>
                      <a:r>
                        <a:rPr lang="en-GB" sz="1200" dirty="0"/>
                        <a:t>Get involved –</a:t>
                      </a:r>
                      <a:r>
                        <a:rPr lang="en-GB" sz="1200" dirty="0" err="1"/>
                        <a:t>Impact+Celebrate</a:t>
                      </a:r>
                      <a:endParaRPr lang="en-GB" sz="1200" dirty="0"/>
                    </a:p>
                  </a:txBody>
                  <a:tcPr/>
                </a:tc>
                <a:tc>
                  <a:txBody>
                    <a:bodyPr/>
                    <a:lstStyle/>
                    <a:p>
                      <a:r>
                        <a:rPr lang="en-GB" sz="1200" dirty="0"/>
                        <a:t>Y</a:t>
                      </a:r>
                    </a:p>
                  </a:txBody>
                  <a:tcPr/>
                </a:tc>
                <a:tc>
                  <a:txBody>
                    <a:bodyPr/>
                    <a:lstStyle/>
                    <a:p>
                      <a:r>
                        <a:rPr lang="en-GB" sz="1200" b="1" dirty="0"/>
                        <a:t>Y</a:t>
                      </a:r>
                    </a:p>
                  </a:txBody>
                  <a:tcPr/>
                </a:tc>
                <a:tc>
                  <a:txBody>
                    <a:bodyPr/>
                    <a:lstStyle/>
                    <a:p>
                      <a:pPr marL="0" marR="0" indent="0" algn="l" defTabSz="456680" rtl="0" eaLnBrk="1" fontAlgn="auto" latinLnBrk="0" hangingPunct="1">
                        <a:lnSpc>
                          <a:spcPct val="100000"/>
                        </a:lnSpc>
                        <a:spcBef>
                          <a:spcPts val="0"/>
                        </a:spcBef>
                        <a:spcAft>
                          <a:spcPts val="0"/>
                        </a:spcAft>
                        <a:buClrTx/>
                        <a:buSzTx/>
                        <a:buFontTx/>
                        <a:buNone/>
                        <a:tabLst/>
                        <a:defRPr/>
                      </a:pPr>
                      <a:r>
                        <a:rPr lang="en-GB" sz="1200" i="1" dirty="0"/>
                        <a:t>Closing Slide needed?</a:t>
                      </a:r>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89493205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60337"/>
            <a:ext cx="8207375" cy="1143000"/>
          </a:xfrm>
        </p:spPr>
        <p:txBody>
          <a:bodyPr/>
          <a:lstStyle/>
          <a:p>
            <a:pPr algn="l"/>
            <a:r>
              <a:rPr lang="en-GB" sz="3200" dirty="0"/>
              <a:t>Off The Job Training  (OTJT)</a:t>
            </a:r>
          </a:p>
        </p:txBody>
      </p:sp>
      <p:sp>
        <p:nvSpPr>
          <p:cNvPr id="3" name="Content Placeholder 2"/>
          <p:cNvSpPr>
            <a:spLocks noGrp="1"/>
          </p:cNvSpPr>
          <p:nvPr>
            <p:ph idx="1"/>
          </p:nvPr>
        </p:nvSpPr>
        <p:spPr>
          <a:xfrm>
            <a:off x="331279" y="1340768"/>
            <a:ext cx="8229600" cy="2160240"/>
          </a:xfrm>
        </p:spPr>
        <p:txBody>
          <a:bodyPr/>
          <a:lstStyle/>
          <a:p>
            <a:pPr marL="0" indent="0">
              <a:spcAft>
                <a:spcPts val="1800"/>
              </a:spcAft>
              <a:buNone/>
            </a:pPr>
            <a:r>
              <a:rPr lang="en-GB" sz="2000" dirty="0"/>
              <a:t>Targets for Off The Job Training are there to ensure a proper, well balanced Apprenticeship experience and protect wellbeing</a:t>
            </a:r>
          </a:p>
          <a:p>
            <a:pPr marL="0" indent="0">
              <a:buNone/>
            </a:pPr>
            <a:r>
              <a:rPr lang="en-GB" sz="2000" dirty="0"/>
              <a:t>Your target is detailed in your training plan for you to log hours in MAYTAS Hub and monitor progress with your SHU WBL Coach and work place mentor every month</a:t>
            </a:r>
          </a:p>
          <a:p>
            <a:pPr marL="0" indent="0">
              <a:buNone/>
            </a:pPr>
            <a:endParaRPr lang="en-GB" sz="1200" dirty="0"/>
          </a:p>
        </p:txBody>
      </p:sp>
      <p:sp>
        <p:nvSpPr>
          <p:cNvPr id="6" name="TextBox 5">
            <a:extLst>
              <a:ext uri="{FF2B5EF4-FFF2-40B4-BE49-F238E27FC236}">
                <a16:creationId xmlns:a16="http://schemas.microsoft.com/office/drawing/2014/main" id="{666D0D54-FDFA-70E5-E5CA-E07E0D78CC75}"/>
              </a:ext>
            </a:extLst>
          </p:cNvPr>
          <p:cNvSpPr txBox="1"/>
          <p:nvPr/>
        </p:nvSpPr>
        <p:spPr>
          <a:xfrm>
            <a:off x="683568" y="4077072"/>
            <a:ext cx="8620496" cy="240065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Government Resources </a:t>
            </a:r>
            <a:r>
              <a:rPr kumimoji="0" lang="en-GB" sz="20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(updated to September 22):</a:t>
            </a:r>
            <a:endParaRPr kumimoji="0" lang="en-GB" b="0" i="0" u="sng" strike="noStrike" kern="1200" cap="none" spc="0" normalizeH="0" baseline="0" noProof="0" dirty="0">
              <a:ln>
                <a:noFill/>
              </a:ln>
              <a:solidFill>
                <a:prstClr val="white">
                  <a:lumMod val="50000"/>
                </a:prstClr>
              </a:solidFill>
              <a:effectLst/>
              <a:uLnTx/>
              <a:uFillTx/>
              <a:latin typeface="Arial" charset="0"/>
              <a:ea typeface="ＭＳ Ｐゴシック" charset="-128"/>
              <a:cs typeface="+mn-cs"/>
            </a:endParaRPr>
          </a:p>
          <a:p>
            <a:pPr marL="1370060" marR="0" lvl="3"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sng" strike="noStrike" kern="1200" cap="none" spc="0" normalizeH="0" baseline="0" noProof="0" dirty="0">
              <a:ln>
                <a:noFill/>
              </a:ln>
              <a:solidFill>
                <a:srgbClr val="410082"/>
              </a:solidFill>
              <a:effectLst/>
              <a:uLnTx/>
              <a:uFillTx/>
              <a:latin typeface="Arial" charset="0"/>
              <a:ea typeface="ＭＳ Ｐゴシック" charset="-128"/>
              <a:cs typeface="+mn-cs"/>
            </a:endParaRPr>
          </a:p>
          <a:p>
            <a:pPr marL="1370060" marR="0" lvl="3"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srgbClr val="410082"/>
                </a:solidFill>
                <a:effectLst/>
                <a:uLnTx/>
                <a:uFillTx/>
                <a:latin typeface="Arial" charset="0"/>
                <a:ea typeface="ＭＳ Ｐゴシック" charset="-128"/>
                <a:cs typeface="+mn-cs"/>
              </a:rPr>
              <a:t>  Flowchart PDF</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1370060" marR="0" lvl="3"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Arial" charset="0"/>
                <a:ea typeface="ＭＳ Ｐゴシック" charset="-128"/>
                <a:cs typeface="+mn-cs"/>
                <a:hlinkClick r:id="rId3"/>
              </a:rPr>
              <a:t>  Off-the-job-Myths-Facts-130919.pdf</a:t>
            </a:r>
            <a:r>
              <a:rPr kumimoji="0" lang="en-GB" sz="1800" b="1"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1370060" marR="0" lvl="3"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prstClr val="black"/>
                </a:solidFill>
                <a:effectLst/>
                <a:uLnTx/>
                <a:uFillTx/>
                <a:latin typeface="Arial" charset="0"/>
                <a:ea typeface="ＭＳ Ｐゴシック" charset="-128"/>
                <a:cs typeface="+mn-cs"/>
                <a:hlinkClick r:id="rId4"/>
              </a:rPr>
              <a:t>  Government Guidance and Examples</a:t>
            </a:r>
            <a:r>
              <a:rPr kumimoji="0" lang="en-GB" sz="1800" b="0" i="0" u="sng"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800" b="0" i="0" u="sng"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(currently unavailable)</a:t>
            </a:r>
          </a:p>
          <a:p>
            <a:pPr marL="1370060" marR="0" lvl="3"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800" u="sng" dirty="0">
                <a:solidFill>
                  <a:prstClr val="white">
                    <a:lumMod val="50000"/>
                  </a:prstClr>
                </a:solidFill>
                <a:hlinkClick r:id="rId5"/>
              </a:rPr>
              <a:t>   SHU OTJT Quiz</a:t>
            </a:r>
            <a:endParaRPr kumimoji="0" lang="en-GB" sz="1800" b="0" i="0" u="sng" strike="noStrike" kern="1200" cap="none" spc="0" normalizeH="0" baseline="0" noProof="0" dirty="0">
              <a:ln>
                <a:noFill/>
              </a:ln>
              <a:solidFill>
                <a:prstClr val="white">
                  <a:lumMod val="50000"/>
                </a:prstClr>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632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extBox 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39" name="TextBox 38"/>
          <p:cNvSpPr txBox="1"/>
          <p:nvPr/>
        </p:nvSpPr>
        <p:spPr>
          <a:xfrm>
            <a:off x="1436354" y="3111351"/>
            <a:ext cx="327334" cy="400110"/>
          </a:xfrm>
          <a:prstGeom prst="rect">
            <a:avLst/>
          </a:prstGeom>
          <a:noFill/>
        </p:spPr>
        <p:txBody>
          <a:bodyPr wrap="none" rtlCol="0">
            <a:spAutoFit/>
          </a:bodyPr>
          <a:lstStyle/>
          <a:p>
            <a:pPr fontAlgn="auto">
              <a:spcBef>
                <a:spcPts val="0"/>
              </a:spcBef>
              <a:spcAft>
                <a:spcPts val="0"/>
              </a:spcAft>
            </a:pPr>
            <a:r>
              <a:rPr lang="en-GB" sz="2000" dirty="0">
                <a:solidFill>
                  <a:prstClr val="white"/>
                </a:solidFill>
                <a:effectLst>
                  <a:outerShdw blurRad="38100" dist="38100" dir="2700000" algn="tl">
                    <a:srgbClr val="000000">
                      <a:alpha val="43137"/>
                    </a:srgbClr>
                  </a:outerShdw>
                </a:effectLst>
                <a:latin typeface="Arial"/>
              </a:rPr>
              <a:t>?</a:t>
            </a:r>
          </a:p>
        </p:txBody>
      </p:sp>
      <p:sp>
        <p:nvSpPr>
          <p:cNvPr id="4" name="TextBox 3"/>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5" name="TextBox 4"/>
          <p:cNvSpPr txBox="1"/>
          <p:nvPr/>
        </p:nvSpPr>
        <p:spPr>
          <a:xfrm>
            <a:off x="1436356" y="1353941"/>
            <a:ext cx="2845715" cy="923330"/>
          </a:xfrm>
          <a:prstGeom prst="rect">
            <a:avLst/>
          </a:prstGeom>
          <a:noFill/>
        </p:spPr>
        <p:txBody>
          <a:bodyPr wrap="none" rtlCol="0">
            <a:spAutoFit/>
          </a:bodyPr>
          <a:lstStyle/>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What is an Apprentice?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Who will you become?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How will get there?</a:t>
            </a:r>
          </a:p>
        </p:txBody>
      </p:sp>
      <p:sp>
        <p:nvSpPr>
          <p:cNvPr id="10" name="Rectangle 9"/>
          <p:cNvSpPr/>
          <p:nvPr/>
        </p:nvSpPr>
        <p:spPr>
          <a:xfrm rot="19997434">
            <a:off x="-116652" y="1806813"/>
            <a:ext cx="9245182" cy="1675727"/>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KEEP / DELETE SLIDES FROM THIS WALK THROUGH.</a:t>
            </a:r>
          </a:p>
          <a:p>
            <a:pPr algn="ctr"/>
            <a:r>
              <a:rPr lang="en-GB" dirty="0"/>
              <a:t>Nb. Please see VIDEO Available in  AIIR for demonstration: </a:t>
            </a:r>
          </a:p>
          <a:p>
            <a:pPr algn="ctr"/>
            <a:r>
              <a:rPr lang="en-GB" sz="1800" u="sng" dirty="0">
                <a:hlinkClick r:id="rId5"/>
              </a:rPr>
              <a:t>https://blog.shu.ac.uk/apprenticeship-essentials/supporting-your-apprenticeship-journey/</a:t>
            </a:r>
            <a:endParaRPr lang="en-GB" dirty="0"/>
          </a:p>
        </p:txBody>
      </p:sp>
    </p:spTree>
    <p:extLst>
      <p:ext uri="{BB962C8B-B14F-4D97-AF65-F5344CB8AC3E}">
        <p14:creationId xmlns:p14="http://schemas.microsoft.com/office/powerpoint/2010/main" val="3395094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9"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3131842" y="3249851"/>
            <a:ext cx="2133918" cy="646331"/>
          </a:xfrm>
          <a:prstGeom prst="rect">
            <a:avLst/>
          </a:prstGeom>
          <a:noFill/>
        </p:spPr>
        <p:txBody>
          <a:bodyPr wrap="none" rtlCol="0">
            <a:spAutoFit/>
          </a:bodyPr>
          <a:lstStyle/>
          <a:p>
            <a:pPr fontAlgn="auto">
              <a:spcBef>
                <a:spcPts val="0"/>
              </a:spcBef>
              <a:spcAft>
                <a:spcPts val="0"/>
              </a:spcAft>
            </a:pPr>
            <a:r>
              <a:rPr lang="en-GB" sz="1800" dirty="0">
                <a:solidFill>
                  <a:prstClr val="black"/>
                </a:solidFill>
                <a:latin typeface="Arial"/>
              </a:rPr>
              <a:t>On the job training </a:t>
            </a:r>
          </a:p>
          <a:p>
            <a:pPr fontAlgn="auto">
              <a:spcBef>
                <a:spcPts val="0"/>
              </a:spcBef>
              <a:spcAft>
                <a:spcPts val="0"/>
              </a:spcAft>
            </a:pPr>
            <a:r>
              <a:rPr lang="en-GB" sz="1800" dirty="0">
                <a:solidFill>
                  <a:prstClr val="black"/>
                </a:solidFill>
                <a:latin typeface="Arial"/>
              </a:rPr>
              <a:t>and experience</a:t>
            </a:r>
          </a:p>
        </p:txBody>
      </p:sp>
      <p:pic>
        <p:nvPicPr>
          <p:cNvPr id="3" name="Picture 2"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D5C3D6-0588-0520-D5F2-0F0D7A14A560}"/>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Tree>
    <p:extLst>
      <p:ext uri="{BB962C8B-B14F-4D97-AF65-F5344CB8AC3E}">
        <p14:creationId xmlns:p14="http://schemas.microsoft.com/office/powerpoint/2010/main" val="3907858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TextBox 1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14"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529592">
            <a:off x="7293816" y="193813"/>
            <a:ext cx="532005"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EPA</a:t>
            </a:r>
          </a:p>
        </p:txBody>
      </p:sp>
      <p:sp>
        <p:nvSpPr>
          <p:cNvPr id="19" name="TextBox 18"/>
          <p:cNvSpPr txBox="1"/>
          <p:nvPr/>
        </p:nvSpPr>
        <p:spPr>
          <a:xfrm>
            <a:off x="6156176" y="1594904"/>
            <a:ext cx="2841772" cy="1200329"/>
          </a:xfrm>
          <a:prstGeom prst="rect">
            <a:avLst/>
          </a:prstGeom>
          <a:solidFill>
            <a:schemeClr val="bg1">
              <a:alpha val="39000"/>
            </a:schemeClr>
          </a:solidFill>
        </p:spPr>
        <p:txBody>
          <a:bodyPr wrap="square" rtlCol="0">
            <a:spAutoFit/>
          </a:bodyPr>
          <a:lstStyle/>
          <a:p>
            <a:pPr fontAlgn="auto">
              <a:spcBef>
                <a:spcPts val="0"/>
              </a:spcBef>
              <a:spcAft>
                <a:spcPts val="0"/>
              </a:spcAft>
            </a:pPr>
            <a:r>
              <a:rPr lang="en-GB" sz="1800" dirty="0">
                <a:solidFill>
                  <a:prstClr val="black"/>
                </a:solidFill>
                <a:latin typeface="Arial"/>
              </a:rPr>
              <a:t>All Apprentices must pass an End Point Assessment to complete their Apprenticeship</a:t>
            </a:r>
          </a:p>
        </p:txBody>
      </p:sp>
      <p:sp>
        <p:nvSpPr>
          <p:cNvPr id="20" name="TextBox 19">
            <a:extLst>
              <a:ext uri="{FF2B5EF4-FFF2-40B4-BE49-F238E27FC236}">
                <a16:creationId xmlns:a16="http://schemas.microsoft.com/office/drawing/2014/main" id="{4B6F4B2C-585A-F8E3-BFD1-D1CE20F4EA41}"/>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Tree>
    <p:extLst>
      <p:ext uri="{BB962C8B-B14F-4D97-AF65-F5344CB8AC3E}">
        <p14:creationId xmlns:p14="http://schemas.microsoft.com/office/powerpoint/2010/main" val="3160085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rot="19457599">
            <a:off x="3030716" y="5296572"/>
            <a:ext cx="2797561"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20+ 20 + 20 + 20 + 20 +20 = 120</a:t>
            </a:r>
          </a:p>
        </p:txBody>
      </p:sp>
      <p:sp>
        <p:nvSpPr>
          <p:cNvPr id="20" name="TextBox 19"/>
          <p:cNvSpPr txBox="1"/>
          <p:nvPr/>
        </p:nvSpPr>
        <p:spPr>
          <a:xfrm rot="19457599">
            <a:off x="6018275" y="3556582"/>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4" name="TextBox 23"/>
          <p:cNvSpPr txBox="1"/>
          <p:nvPr/>
        </p:nvSpPr>
        <p:spPr>
          <a:xfrm rot="19457599">
            <a:off x="7033077" y="2123384"/>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5" name="TextBox 24"/>
          <p:cNvSpPr txBox="1"/>
          <p:nvPr/>
        </p:nvSpPr>
        <p:spPr>
          <a:xfrm rot="529592">
            <a:off x="7293816" y="193813"/>
            <a:ext cx="532005"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EPA</a:t>
            </a:r>
          </a:p>
        </p:txBody>
      </p: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404664"/>
            <a:ext cx="3216002" cy="1754326"/>
          </a:xfrm>
          <a:prstGeom prst="rect">
            <a:avLst/>
          </a:prstGeom>
          <a:noFill/>
        </p:spPr>
        <p:txBody>
          <a:bodyPr wrap="square" rtlCol="0">
            <a:spAutoFit/>
          </a:bodyPr>
          <a:lstStyle/>
          <a:p>
            <a:r>
              <a:rPr lang="en-GB" sz="1800" dirty="0"/>
              <a:t>An Apprenticeship is a job with training.</a:t>
            </a:r>
          </a:p>
          <a:p>
            <a:endParaRPr lang="en-GB" sz="1800" dirty="0"/>
          </a:p>
          <a:p>
            <a:r>
              <a:rPr lang="en-GB" sz="1800" dirty="0"/>
              <a:t>Experience through work is key to developing knowledge, skills and behaviours</a:t>
            </a:r>
          </a:p>
        </p:txBody>
      </p:sp>
      <p:sp>
        <p:nvSpPr>
          <p:cNvPr id="29" name="TextBox 28"/>
          <p:cNvSpPr txBox="1"/>
          <p:nvPr/>
        </p:nvSpPr>
        <p:spPr>
          <a:xfrm>
            <a:off x="5927998" y="4915034"/>
            <a:ext cx="3216002" cy="1754326"/>
          </a:xfrm>
          <a:prstGeom prst="rect">
            <a:avLst/>
          </a:prstGeom>
          <a:noFill/>
        </p:spPr>
        <p:txBody>
          <a:bodyPr wrap="square" rtlCol="0">
            <a:spAutoFit/>
          </a:bodyPr>
          <a:lstStyle/>
          <a:p>
            <a:r>
              <a:rPr lang="en-GB" sz="1800" dirty="0"/>
              <a:t>The credit bearing award from SHU is a framework to support your development and contribute towards the development of knowledge, skills and behaviours</a:t>
            </a:r>
          </a:p>
        </p:txBody>
      </p:sp>
    </p:spTree>
    <p:extLst>
      <p:ext uri="{BB962C8B-B14F-4D97-AF65-F5344CB8AC3E}">
        <p14:creationId xmlns:p14="http://schemas.microsoft.com/office/powerpoint/2010/main" val="2888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704313" cy="1477328"/>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Day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Surveying</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Engineering</a:t>
            </a:r>
          </a:p>
        </p:txBody>
      </p:sp>
      <p:sp>
        <p:nvSpPr>
          <p:cNvPr id="3" name="Pentagon 2"/>
          <p:cNvSpPr/>
          <p:nvPr/>
        </p:nvSpPr>
        <p:spPr>
          <a:xfrm rot="19342833" flipV="1">
            <a:off x="2926286" y="3289753"/>
            <a:ext cx="5812121" cy="1025555"/>
          </a:xfrm>
          <a:custGeom>
            <a:avLst/>
            <a:gdLst>
              <a:gd name="connsiteX0" fmla="*/ 0 w 5598795"/>
              <a:gd name="connsiteY0" fmla="*/ 0 h 367731"/>
              <a:gd name="connsiteX1" fmla="*/ 5414930 w 5598795"/>
              <a:gd name="connsiteY1" fmla="*/ 0 h 367731"/>
              <a:gd name="connsiteX2" fmla="*/ 5598795 w 5598795"/>
              <a:gd name="connsiteY2" fmla="*/ 183866 h 367731"/>
              <a:gd name="connsiteX3" fmla="*/ 5414930 w 5598795"/>
              <a:gd name="connsiteY3" fmla="*/ 367731 h 367731"/>
              <a:gd name="connsiteX4" fmla="*/ 0 w 5598795"/>
              <a:gd name="connsiteY4" fmla="*/ 367731 h 367731"/>
              <a:gd name="connsiteX5" fmla="*/ 0 w 5598795"/>
              <a:gd name="connsiteY5" fmla="*/ 0 h 367731"/>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414930"/>
              <a:gd name="connsiteY0" fmla="*/ 0 h 875365"/>
              <a:gd name="connsiteX1" fmla="*/ 5414930 w 5414930"/>
              <a:gd name="connsiteY1" fmla="*/ 0 h 875365"/>
              <a:gd name="connsiteX2" fmla="*/ 5263373 w 5414930"/>
              <a:gd name="connsiteY2" fmla="*/ 466408 h 875365"/>
              <a:gd name="connsiteX3" fmla="*/ 5349175 w 5414930"/>
              <a:gd name="connsiteY3" fmla="*/ 875365 h 875365"/>
              <a:gd name="connsiteX4" fmla="*/ 0 w 5414930"/>
              <a:gd name="connsiteY4" fmla="*/ 367731 h 875365"/>
              <a:gd name="connsiteX5" fmla="*/ 0 w 5414930"/>
              <a:gd name="connsiteY5" fmla="*/ 0 h 875365"/>
              <a:gd name="connsiteX0" fmla="*/ 0 w 5591182"/>
              <a:gd name="connsiteY0" fmla="*/ 0 h 875365"/>
              <a:gd name="connsiteX1" fmla="*/ 5414930 w 5591182"/>
              <a:gd name="connsiteY1" fmla="*/ 0 h 875365"/>
              <a:gd name="connsiteX2" fmla="*/ 5591182 w 5591182"/>
              <a:gd name="connsiteY2" fmla="*/ 766946 h 875365"/>
              <a:gd name="connsiteX3" fmla="*/ 5349175 w 5591182"/>
              <a:gd name="connsiteY3" fmla="*/ 875365 h 875365"/>
              <a:gd name="connsiteX4" fmla="*/ 0 w 5591182"/>
              <a:gd name="connsiteY4" fmla="*/ 367731 h 875365"/>
              <a:gd name="connsiteX5" fmla="*/ 0 w 5591182"/>
              <a:gd name="connsiteY5" fmla="*/ 0 h 875365"/>
              <a:gd name="connsiteX0" fmla="*/ 0 w 5591182"/>
              <a:gd name="connsiteY0" fmla="*/ 0 h 984728"/>
              <a:gd name="connsiteX1" fmla="*/ 5414930 w 5591182"/>
              <a:gd name="connsiteY1" fmla="*/ 0 h 984728"/>
              <a:gd name="connsiteX2" fmla="*/ 5591182 w 5591182"/>
              <a:gd name="connsiteY2" fmla="*/ 766946 h 984728"/>
              <a:gd name="connsiteX3" fmla="*/ 5144848 w 5591182"/>
              <a:gd name="connsiteY3" fmla="*/ 984728 h 984728"/>
              <a:gd name="connsiteX4" fmla="*/ 0 w 5591182"/>
              <a:gd name="connsiteY4" fmla="*/ 367731 h 984728"/>
              <a:gd name="connsiteX5" fmla="*/ 0 w 5591182"/>
              <a:gd name="connsiteY5" fmla="*/ 0 h 984728"/>
              <a:gd name="connsiteX0" fmla="*/ 0 w 5787618"/>
              <a:gd name="connsiteY0" fmla="*/ 0 h 984728"/>
              <a:gd name="connsiteX1" fmla="*/ 5414930 w 5787618"/>
              <a:gd name="connsiteY1" fmla="*/ 0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3357718 w 5787618"/>
              <a:gd name="connsiteY4" fmla="*/ 446297 h 984728"/>
              <a:gd name="connsiteX5" fmla="*/ 0 w 5787618"/>
              <a:gd name="connsiteY5" fmla="*/ 367731 h 984728"/>
              <a:gd name="connsiteX6" fmla="*/ 0 w 5787618"/>
              <a:gd name="connsiteY6" fmla="*/ 0 h 984728"/>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57718 w 5787618"/>
              <a:gd name="connsiteY5" fmla="*/ 449055 h 987486"/>
              <a:gd name="connsiteX6" fmla="*/ 0 w 5787618"/>
              <a:gd name="connsiteY6" fmla="*/ 370489 h 987486"/>
              <a:gd name="connsiteX7" fmla="*/ 0 w 5787618"/>
              <a:gd name="connsiteY7" fmla="*/ 2758 h 987486"/>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92603 w 5787618"/>
              <a:gd name="connsiteY5" fmla="*/ 494323 h 987486"/>
              <a:gd name="connsiteX6" fmla="*/ 0 w 5787618"/>
              <a:gd name="connsiteY6" fmla="*/ 370489 h 987486"/>
              <a:gd name="connsiteX7" fmla="*/ 0 w 5787618"/>
              <a:gd name="connsiteY7" fmla="*/ 2758 h 987486"/>
              <a:gd name="connsiteX0" fmla="*/ 0 w 5787618"/>
              <a:gd name="connsiteY0" fmla="*/ 2758 h 1046597"/>
              <a:gd name="connsiteX1" fmla="*/ 3422504 w 5787618"/>
              <a:gd name="connsiteY1" fmla="*/ 158623 h 1046597"/>
              <a:gd name="connsiteX2" fmla="*/ 5374924 w 5787618"/>
              <a:gd name="connsiteY2" fmla="*/ 731054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46597"/>
              <a:gd name="connsiteX1" fmla="*/ 3422504 w 5787618"/>
              <a:gd name="connsiteY1" fmla="*/ 158623 h 1046597"/>
              <a:gd name="connsiteX2" fmla="*/ 5565408 w 5787618"/>
              <a:gd name="connsiteY2" fmla="*/ 728562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417106 w 5812121"/>
              <a:gd name="connsiteY6" fmla="*/ 494323 h 1093909"/>
              <a:gd name="connsiteX7" fmla="*/ 0 w 5812121"/>
              <a:gd name="connsiteY7" fmla="*/ 245068 h 1093909"/>
              <a:gd name="connsiteX8" fmla="*/ 24503 w 5812121"/>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317157 w 5812121"/>
              <a:gd name="connsiteY6" fmla="*/ 427045 h 1093909"/>
              <a:gd name="connsiteX7" fmla="*/ 0 w 5812121"/>
              <a:gd name="connsiteY7" fmla="*/ 245068 h 1093909"/>
              <a:gd name="connsiteX8" fmla="*/ 24503 w 5812121"/>
              <a:gd name="connsiteY8" fmla="*/ 2758 h 1093909"/>
              <a:gd name="connsiteX0" fmla="*/ 24503 w 5812121"/>
              <a:gd name="connsiteY0" fmla="*/ 2758 h 1046597"/>
              <a:gd name="connsiteX1" fmla="*/ 3447007 w 5812121"/>
              <a:gd name="connsiteY1" fmla="*/ 158623 h 1046597"/>
              <a:gd name="connsiteX2" fmla="*/ 5589911 w 5812121"/>
              <a:gd name="connsiteY2" fmla="*/ 728562 h 1046597"/>
              <a:gd name="connsiteX3" fmla="*/ 5812121 w 5812121"/>
              <a:gd name="connsiteY3" fmla="*/ 930977 h 1046597"/>
              <a:gd name="connsiteX4" fmla="*/ 5311106 w 5812121"/>
              <a:gd name="connsiteY4" fmla="*/ 1046597 h 1046597"/>
              <a:gd name="connsiteX5" fmla="*/ 3317157 w 5812121"/>
              <a:gd name="connsiteY5" fmla="*/ 427045 h 1046597"/>
              <a:gd name="connsiteX6" fmla="*/ 0 w 5812121"/>
              <a:gd name="connsiteY6" fmla="*/ 245068 h 1046597"/>
              <a:gd name="connsiteX7" fmla="*/ 24503 w 5812121"/>
              <a:gd name="connsiteY7" fmla="*/ 2758 h 1046597"/>
              <a:gd name="connsiteX0" fmla="*/ 24503 w 5812121"/>
              <a:gd name="connsiteY0" fmla="*/ 2758 h 1025555"/>
              <a:gd name="connsiteX1" fmla="*/ 3447007 w 5812121"/>
              <a:gd name="connsiteY1" fmla="*/ 158623 h 1025555"/>
              <a:gd name="connsiteX2" fmla="*/ 5589911 w 5812121"/>
              <a:gd name="connsiteY2" fmla="*/ 728562 h 1025555"/>
              <a:gd name="connsiteX3" fmla="*/ 5812121 w 5812121"/>
              <a:gd name="connsiteY3" fmla="*/ 930977 h 1025555"/>
              <a:gd name="connsiteX4" fmla="*/ 5463244 w 5812121"/>
              <a:gd name="connsiteY4" fmla="*/ 1025555 h 1025555"/>
              <a:gd name="connsiteX5" fmla="*/ 3317157 w 5812121"/>
              <a:gd name="connsiteY5" fmla="*/ 427045 h 1025555"/>
              <a:gd name="connsiteX6" fmla="*/ 0 w 5812121"/>
              <a:gd name="connsiteY6" fmla="*/ 245068 h 1025555"/>
              <a:gd name="connsiteX7" fmla="*/ 24503 w 5812121"/>
              <a:gd name="connsiteY7" fmla="*/ 2758 h 10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2121" h="1025555">
                <a:moveTo>
                  <a:pt x="24503" y="2758"/>
                </a:moveTo>
                <a:cubicBezTo>
                  <a:pt x="590098" y="-12803"/>
                  <a:pt x="2551186" y="37240"/>
                  <a:pt x="3447007" y="158623"/>
                </a:cubicBezTo>
                <a:cubicBezTo>
                  <a:pt x="4342828" y="280006"/>
                  <a:pt x="5190903" y="619586"/>
                  <a:pt x="5589911" y="728562"/>
                </a:cubicBezTo>
                <a:lnTo>
                  <a:pt x="5812121" y="930977"/>
                </a:lnTo>
                <a:lnTo>
                  <a:pt x="5463244" y="1025555"/>
                </a:lnTo>
                <a:cubicBezTo>
                  <a:pt x="5047417" y="941566"/>
                  <a:pt x="4202341" y="560633"/>
                  <a:pt x="3317157" y="427045"/>
                </a:cubicBezTo>
                <a:cubicBezTo>
                  <a:pt x="2449455" y="310657"/>
                  <a:pt x="547253" y="345015"/>
                  <a:pt x="0" y="245068"/>
                </a:cubicBezTo>
                <a:lnTo>
                  <a:pt x="24503" y="275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5" name="Straight Connector 4"/>
          <p:cNvCxnSpPr/>
          <p:nvPr/>
        </p:nvCxnSpPr>
        <p:spPr>
          <a:xfrm flipV="1">
            <a:off x="3926194" y="3887229"/>
            <a:ext cx="2229982" cy="18460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56176" y="1873851"/>
            <a:ext cx="1572236" cy="2013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29" name="Pentagon 2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673252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19729" cy="1477328"/>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Management</a:t>
            </a:r>
          </a:p>
          <a:p>
            <a:pPr fontAlgn="auto">
              <a:spcBef>
                <a:spcPts val="0"/>
              </a:spcBef>
              <a:spcAft>
                <a:spcPts val="0"/>
              </a:spcAft>
            </a:pPr>
            <a:endParaRPr lang="en-GB" sz="1800" dirty="0">
              <a:solidFill>
                <a:prstClr val="black"/>
              </a:solidFill>
              <a:latin typeface="Arial"/>
            </a:endParaRPr>
          </a:p>
        </p:txBody>
      </p:sp>
      <p:sp>
        <p:nvSpPr>
          <p:cNvPr id="4" name="Pentagon 3"/>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Pentagon 2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666632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Pentagon 5"/>
          <p:cNvSpPr/>
          <p:nvPr/>
        </p:nvSpPr>
        <p:spPr>
          <a:xfrm rot="18860982">
            <a:off x="3417026" y="1221535"/>
            <a:ext cx="5157072"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361346 w 8628474"/>
              <a:gd name="connsiteY7" fmla="*/ 2395325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91236"/>
              <a:gd name="connsiteY0" fmla="*/ 0 h 2909141"/>
              <a:gd name="connsiteX1" fmla="*/ 2609872 w 8191236"/>
              <a:gd name="connsiteY1" fmla="*/ 776259 h 2909141"/>
              <a:gd name="connsiteX2" fmla="*/ 6065332 w 8191236"/>
              <a:gd name="connsiteY2" fmla="*/ 1212467 h 2909141"/>
              <a:gd name="connsiteX3" fmla="*/ 7539758 w 8191236"/>
              <a:gd name="connsiteY3" fmla="*/ 1025407 h 2909141"/>
              <a:gd name="connsiteX4" fmla="*/ 8165548 w 8191236"/>
              <a:gd name="connsiteY4" fmla="*/ 1036788 h 2909141"/>
              <a:gd name="connsiteX5" fmla="*/ 6737438 w 8191236"/>
              <a:gd name="connsiteY5" fmla="*/ 1930781 h 2909141"/>
              <a:gd name="connsiteX6" fmla="*/ 7269304 w 8191236"/>
              <a:gd name="connsiteY6" fmla="*/ 2014631 h 2909141"/>
              <a:gd name="connsiteX7" fmla="*/ 5361346 w 8191236"/>
              <a:gd name="connsiteY7" fmla="*/ 2395325 h 2909141"/>
              <a:gd name="connsiteX8" fmla="*/ 4881627 w 8191236"/>
              <a:gd name="connsiteY8" fmla="*/ 2594772 h 2909141"/>
              <a:gd name="connsiteX9" fmla="*/ 1751553 w 8191236"/>
              <a:gd name="connsiteY9" fmla="*/ 2909141 h 2909141"/>
              <a:gd name="connsiteX10" fmla="*/ 0 w 8191236"/>
              <a:gd name="connsiteY10" fmla="*/ 0 h 2909141"/>
              <a:gd name="connsiteX0" fmla="*/ 0 w 8178588"/>
              <a:gd name="connsiteY0" fmla="*/ 0 h 2909141"/>
              <a:gd name="connsiteX1" fmla="*/ 2609872 w 8178588"/>
              <a:gd name="connsiteY1" fmla="*/ 776259 h 2909141"/>
              <a:gd name="connsiteX2" fmla="*/ 6065332 w 8178588"/>
              <a:gd name="connsiteY2" fmla="*/ 1212467 h 2909141"/>
              <a:gd name="connsiteX3" fmla="*/ 7539758 w 8178588"/>
              <a:gd name="connsiteY3" fmla="*/ 1025407 h 2909141"/>
              <a:gd name="connsiteX4" fmla="*/ 5748493 w 8178588"/>
              <a:gd name="connsiteY4" fmla="*/ 1557975 h 2909141"/>
              <a:gd name="connsiteX5" fmla="*/ 8165548 w 8178588"/>
              <a:gd name="connsiteY5" fmla="*/ 1036788 h 2909141"/>
              <a:gd name="connsiteX6" fmla="*/ 6737438 w 8178588"/>
              <a:gd name="connsiteY6" fmla="*/ 1930781 h 2909141"/>
              <a:gd name="connsiteX7" fmla="*/ 7269304 w 8178588"/>
              <a:gd name="connsiteY7" fmla="*/ 2014631 h 2909141"/>
              <a:gd name="connsiteX8" fmla="*/ 5361346 w 8178588"/>
              <a:gd name="connsiteY8" fmla="*/ 2395325 h 2909141"/>
              <a:gd name="connsiteX9" fmla="*/ 4881627 w 8178588"/>
              <a:gd name="connsiteY9" fmla="*/ 2594772 h 2909141"/>
              <a:gd name="connsiteX10" fmla="*/ 1751553 w 8178588"/>
              <a:gd name="connsiteY10" fmla="*/ 2909141 h 2909141"/>
              <a:gd name="connsiteX11" fmla="*/ 0 w 8178588"/>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8588" h="2909141">
                <a:moveTo>
                  <a:pt x="0" y="0"/>
                </a:moveTo>
                <a:cubicBezTo>
                  <a:pt x="1019102" y="244318"/>
                  <a:pt x="1590770" y="531941"/>
                  <a:pt x="2609872" y="776259"/>
                </a:cubicBezTo>
                <a:lnTo>
                  <a:pt x="6065332" y="1212467"/>
                </a:lnTo>
                <a:cubicBezTo>
                  <a:pt x="6880207" y="1339722"/>
                  <a:pt x="7230703" y="944051"/>
                  <a:pt x="7539758" y="1025407"/>
                </a:cubicBezTo>
                <a:cubicBezTo>
                  <a:pt x="7858911" y="991355"/>
                  <a:pt x="5644195" y="1556078"/>
                  <a:pt x="5748493" y="1557975"/>
                </a:cubicBezTo>
                <a:cubicBezTo>
                  <a:pt x="5852791" y="1559872"/>
                  <a:pt x="8000724" y="974654"/>
                  <a:pt x="8165548" y="1036788"/>
                </a:cubicBezTo>
                <a:cubicBezTo>
                  <a:pt x="8330372" y="1098922"/>
                  <a:pt x="6881126" y="1796959"/>
                  <a:pt x="6737438" y="1930781"/>
                </a:cubicBezTo>
                <a:cubicBezTo>
                  <a:pt x="6706848" y="1926690"/>
                  <a:pt x="7299894" y="2018722"/>
                  <a:pt x="7269304" y="2014631"/>
                </a:cubicBezTo>
                <a:cubicBezTo>
                  <a:pt x="6596342" y="2217602"/>
                  <a:pt x="6034308" y="2192354"/>
                  <a:pt x="5361346" y="2395325"/>
                </a:cubicBezTo>
                <a:cubicBezTo>
                  <a:pt x="5337860" y="2390208"/>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42796" y="3718896"/>
            <a:ext cx="3554143"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a:solidFill>
                  <a:schemeClr val="tx1"/>
                </a:solidFill>
              </a:rPr>
              <a:t>EPA</a:t>
            </a:r>
            <a:endParaRPr lang="en-GB" sz="1800" dirty="0">
              <a:solidFill>
                <a:schemeClr val="tx1"/>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 name="Pentagon 3"/>
          <p:cNvSpPr/>
          <p:nvPr/>
        </p:nvSpPr>
        <p:spPr>
          <a:xfrm rot="18951884">
            <a:off x="3274916" y="610133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3562948" y="588530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3850980" y="566928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4139012" y="541823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595356" y="42705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08906" y="398252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027404" y="370952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243428" y="3421496"/>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7" name="Pentagon 36"/>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Pentagon 30"/>
          <p:cNvSpPr/>
          <p:nvPr/>
        </p:nvSpPr>
        <p:spPr>
          <a:xfrm rot="18951884">
            <a:off x="4725054" y="495413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Pentagon 31"/>
          <p:cNvSpPr/>
          <p:nvPr/>
        </p:nvSpPr>
        <p:spPr>
          <a:xfrm rot="18951884">
            <a:off x="4425731" y="51736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Pentagon 32"/>
          <p:cNvSpPr/>
          <p:nvPr/>
        </p:nvSpPr>
        <p:spPr>
          <a:xfrm rot="18415488">
            <a:off x="6461926" y="319044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Pentagon 33"/>
          <p:cNvSpPr/>
          <p:nvPr/>
        </p:nvSpPr>
        <p:spPr>
          <a:xfrm rot="18415488">
            <a:off x="6646824" y="297441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Pentagon 34"/>
          <p:cNvSpPr/>
          <p:nvPr/>
        </p:nvSpPr>
        <p:spPr>
          <a:xfrm rot="17701137">
            <a:off x="5063803" y="4619501"/>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6" name="Pentagon 5"/>
          <p:cNvSpPr/>
          <p:nvPr/>
        </p:nvSpPr>
        <p:spPr>
          <a:xfrm rot="19471145">
            <a:off x="2846051" y="2904707"/>
            <a:ext cx="1826668" cy="2175384"/>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 name="connsiteX0" fmla="*/ 0 w 1471169"/>
              <a:gd name="connsiteY0" fmla="*/ 0 h 896975"/>
              <a:gd name="connsiteX1" fmla="*/ 539739 w 1471169"/>
              <a:gd name="connsiteY1" fmla="*/ 67795 h 896975"/>
              <a:gd name="connsiteX2" fmla="*/ 945499 w 1471169"/>
              <a:gd name="connsiteY2" fmla="*/ 40921 h 896975"/>
              <a:gd name="connsiteX3" fmla="*/ 1445379 w 1471169"/>
              <a:gd name="connsiteY3" fmla="*/ 674849 h 896975"/>
              <a:gd name="connsiteX4" fmla="*/ 781694 w 1471169"/>
              <a:gd name="connsiteY4" fmla="*/ 896975 h 896975"/>
              <a:gd name="connsiteX0" fmla="*/ 0 w 1470007"/>
              <a:gd name="connsiteY0" fmla="*/ 0 h 896975"/>
              <a:gd name="connsiteX1" fmla="*/ 539739 w 1470007"/>
              <a:gd name="connsiteY1" fmla="*/ 67795 h 896975"/>
              <a:gd name="connsiteX2" fmla="*/ 916783 w 1470007"/>
              <a:gd name="connsiteY2" fmla="*/ 71561 h 896975"/>
              <a:gd name="connsiteX3" fmla="*/ 1445379 w 1470007"/>
              <a:gd name="connsiteY3" fmla="*/ 674849 h 896975"/>
              <a:gd name="connsiteX4" fmla="*/ 781694 w 1470007"/>
              <a:gd name="connsiteY4" fmla="*/ 896975 h 896975"/>
              <a:gd name="connsiteX0" fmla="*/ 0 w 1623472"/>
              <a:gd name="connsiteY0" fmla="*/ 0 h 896975"/>
              <a:gd name="connsiteX1" fmla="*/ 539739 w 1623472"/>
              <a:gd name="connsiteY1" fmla="*/ 67795 h 896975"/>
              <a:gd name="connsiteX2" fmla="*/ 916783 w 1623472"/>
              <a:gd name="connsiteY2" fmla="*/ 71561 h 896975"/>
              <a:gd name="connsiteX3" fmla="*/ 1602976 w 1623472"/>
              <a:gd name="connsiteY3" fmla="*/ 829778 h 896975"/>
              <a:gd name="connsiteX4" fmla="*/ 781694 w 1623472"/>
              <a:gd name="connsiteY4" fmla="*/ 896975 h 896975"/>
              <a:gd name="connsiteX0" fmla="*/ 0 w 1620805"/>
              <a:gd name="connsiteY0" fmla="*/ 0 h 896975"/>
              <a:gd name="connsiteX1" fmla="*/ 539739 w 1620805"/>
              <a:gd name="connsiteY1" fmla="*/ 67795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5098 h 902073"/>
              <a:gd name="connsiteX1" fmla="*/ 526373 w 1620805"/>
              <a:gd name="connsiteY1" fmla="*/ 39487 h 902073"/>
              <a:gd name="connsiteX2" fmla="*/ 916783 w 1620805"/>
              <a:gd name="connsiteY2" fmla="*/ 76659 h 902073"/>
              <a:gd name="connsiteX3" fmla="*/ 1204328 w 1620805"/>
              <a:gd name="connsiteY3" fmla="*/ 395178 h 902073"/>
              <a:gd name="connsiteX4" fmla="*/ 1602976 w 1620805"/>
              <a:gd name="connsiteY4" fmla="*/ 834876 h 902073"/>
              <a:gd name="connsiteX5" fmla="*/ 781694 w 1620805"/>
              <a:gd name="connsiteY5" fmla="*/ 902073 h 902073"/>
              <a:gd name="connsiteX0" fmla="*/ 0 w 1620805"/>
              <a:gd name="connsiteY0" fmla="*/ 0 h 896975"/>
              <a:gd name="connsiteX1" fmla="*/ 526373 w 1620805"/>
              <a:gd name="connsiteY1" fmla="*/ 34389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0 h 896975"/>
              <a:gd name="connsiteX1" fmla="*/ 526373 w 1620805"/>
              <a:gd name="connsiteY1" fmla="*/ 34389 h 896975"/>
              <a:gd name="connsiteX2" fmla="*/ 668744 w 1620805"/>
              <a:gd name="connsiteY2" fmla="*/ 66095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10869"/>
              <a:gd name="connsiteY0" fmla="*/ 0 h 896975"/>
              <a:gd name="connsiteX1" fmla="*/ 526373 w 1610869"/>
              <a:gd name="connsiteY1" fmla="*/ 34389 h 896975"/>
              <a:gd name="connsiteX2" fmla="*/ 668744 w 1610869"/>
              <a:gd name="connsiteY2" fmla="*/ 66095 h 896975"/>
              <a:gd name="connsiteX3" fmla="*/ 1204328 w 1610869"/>
              <a:gd name="connsiteY3" fmla="*/ 39008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610869"/>
              <a:gd name="connsiteY0" fmla="*/ 0 h 896975"/>
              <a:gd name="connsiteX1" fmla="*/ 526373 w 1610869"/>
              <a:gd name="connsiteY1" fmla="*/ 34389 h 896975"/>
              <a:gd name="connsiteX2" fmla="*/ 668744 w 1610869"/>
              <a:gd name="connsiteY2" fmla="*/ 66095 h 896975"/>
              <a:gd name="connsiteX3" fmla="*/ 931703 w 1610869"/>
              <a:gd name="connsiteY3" fmla="*/ 28903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825866"/>
              <a:gd name="connsiteY0" fmla="*/ 0 h 896975"/>
              <a:gd name="connsiteX1" fmla="*/ 526373 w 1825866"/>
              <a:gd name="connsiteY1" fmla="*/ 34389 h 896975"/>
              <a:gd name="connsiteX2" fmla="*/ 668744 w 1825866"/>
              <a:gd name="connsiteY2" fmla="*/ 66095 h 896975"/>
              <a:gd name="connsiteX3" fmla="*/ 931703 w 1825866"/>
              <a:gd name="connsiteY3" fmla="*/ 289030 h 896975"/>
              <a:gd name="connsiteX4" fmla="*/ 1042763 w 1825866"/>
              <a:gd name="connsiteY4" fmla="*/ 430057 h 896975"/>
              <a:gd name="connsiteX5" fmla="*/ 1819989 w 1825866"/>
              <a:gd name="connsiteY5" fmla="*/ 825976 h 896975"/>
              <a:gd name="connsiteX6" fmla="*/ 781694 w 1825866"/>
              <a:gd name="connsiteY6" fmla="*/ 896975 h 896975"/>
              <a:gd name="connsiteX0" fmla="*/ 0 w 1826668"/>
              <a:gd name="connsiteY0" fmla="*/ 0 h 896975"/>
              <a:gd name="connsiteX1" fmla="*/ 526373 w 1826668"/>
              <a:gd name="connsiteY1" fmla="*/ 34389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569067 w 1826668"/>
              <a:gd name="connsiteY2" fmla="*/ 55927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911709"/>
              <a:gd name="connsiteX1" fmla="*/ 404582 w 1826668"/>
              <a:gd name="connsiteY1" fmla="*/ 37224 h 911709"/>
              <a:gd name="connsiteX2" fmla="*/ 569067 w 1826668"/>
              <a:gd name="connsiteY2" fmla="*/ 55927 h 911709"/>
              <a:gd name="connsiteX3" fmla="*/ 931703 w 1826668"/>
              <a:gd name="connsiteY3" fmla="*/ 289030 h 911709"/>
              <a:gd name="connsiteX4" fmla="*/ 1144748 w 1826668"/>
              <a:gd name="connsiteY4" fmla="*/ 480133 h 911709"/>
              <a:gd name="connsiteX5" fmla="*/ 1819989 w 1826668"/>
              <a:gd name="connsiteY5" fmla="*/ 825976 h 911709"/>
              <a:gd name="connsiteX6" fmla="*/ 1060757 w 1826668"/>
              <a:gd name="connsiteY6" fmla="*/ 911709 h 9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668" h="911709">
                <a:moveTo>
                  <a:pt x="0" y="0"/>
                </a:moveTo>
                <a:cubicBezTo>
                  <a:pt x="86394" y="8613"/>
                  <a:pt x="187325" y="-11097"/>
                  <a:pt x="404582" y="37224"/>
                </a:cubicBezTo>
                <a:cubicBezTo>
                  <a:pt x="554301" y="26217"/>
                  <a:pt x="481214" y="13959"/>
                  <a:pt x="569067" y="55927"/>
                </a:cubicBezTo>
                <a:cubicBezTo>
                  <a:pt x="656920" y="97895"/>
                  <a:pt x="831355" y="230087"/>
                  <a:pt x="931703" y="289030"/>
                </a:cubicBezTo>
                <a:cubicBezTo>
                  <a:pt x="1032051" y="347973"/>
                  <a:pt x="1078307" y="406850"/>
                  <a:pt x="1144748" y="480133"/>
                </a:cubicBezTo>
                <a:cubicBezTo>
                  <a:pt x="1211189" y="553416"/>
                  <a:pt x="1901512" y="746439"/>
                  <a:pt x="1819989" y="825976"/>
                </a:cubicBezTo>
                <a:cubicBezTo>
                  <a:pt x="1789399" y="821885"/>
                  <a:pt x="999907" y="824360"/>
                  <a:pt x="1060757" y="911709"/>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9" name="Flowchart: Punched Tape 48"/>
          <p:cNvSpPr/>
          <p:nvPr/>
        </p:nvSpPr>
        <p:spPr>
          <a:xfrm rot="1200502" flipH="1">
            <a:off x="2828344" y="3291904"/>
            <a:ext cx="2197391" cy="297217"/>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dirty="0">
                <a:solidFill>
                  <a:schemeClr val="tx1"/>
                </a:solidFill>
              </a:rPr>
              <a:t>EPA</a:t>
            </a:r>
          </a:p>
        </p:txBody>
      </p:sp>
      <p:sp>
        <p:nvSpPr>
          <p:cNvPr id="42" name="Flowchart: Magnetic Disk 9"/>
          <p:cNvSpPr/>
          <p:nvPr/>
        </p:nvSpPr>
        <p:spPr>
          <a:xfrm>
            <a:off x="2854658" y="289791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Flowchart: Magnetic Disk 9"/>
          <p:cNvSpPr/>
          <p:nvPr/>
        </p:nvSpPr>
        <p:spPr>
          <a:xfrm>
            <a:off x="4935075" y="364056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8415488">
            <a:off x="6845669" y="267135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0" name="Pentagon 59"/>
          <p:cNvSpPr/>
          <p:nvPr/>
        </p:nvSpPr>
        <p:spPr>
          <a:xfrm rot="18415488">
            <a:off x="7033042" y="24703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1" name="Pentagon 60"/>
          <p:cNvSpPr/>
          <p:nvPr/>
        </p:nvSpPr>
        <p:spPr>
          <a:xfrm rot="18415488">
            <a:off x="7213063" y="222950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Pentagon 61"/>
          <p:cNvSpPr/>
          <p:nvPr/>
        </p:nvSpPr>
        <p:spPr>
          <a:xfrm rot="18415488">
            <a:off x="7370007" y="199231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Pentagon 62"/>
          <p:cNvSpPr/>
          <p:nvPr/>
        </p:nvSpPr>
        <p:spPr>
          <a:xfrm rot="18415488">
            <a:off x="7560726" y="1780564"/>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Pentagon 63"/>
          <p:cNvSpPr/>
          <p:nvPr/>
        </p:nvSpPr>
        <p:spPr>
          <a:xfrm rot="18415488">
            <a:off x="7717269" y="15651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extBox 1"/>
          <p:cNvSpPr txBox="1"/>
          <p:nvPr/>
        </p:nvSpPr>
        <p:spPr>
          <a:xfrm>
            <a:off x="4464687" y="5589242"/>
            <a:ext cx="1438214" cy="1015663"/>
          </a:xfrm>
          <a:prstGeom prst="rect">
            <a:avLst/>
          </a:prstGeom>
          <a:noFill/>
        </p:spPr>
        <p:txBody>
          <a:bodyPr wrap="none" rtlCol="0">
            <a:spAutoFit/>
          </a:bodyPr>
          <a:lstStyle/>
          <a:p>
            <a:r>
              <a:rPr lang="en-GB" sz="2000" dirty="0"/>
              <a:t>120 credits</a:t>
            </a:r>
          </a:p>
          <a:p>
            <a:r>
              <a:rPr lang="en-GB" sz="2000" dirty="0"/>
              <a:t>Level 4</a:t>
            </a:r>
          </a:p>
          <a:p>
            <a:r>
              <a:rPr lang="en-GB" sz="2000" dirty="0"/>
              <a:t>18 months</a:t>
            </a:r>
          </a:p>
        </p:txBody>
      </p:sp>
      <p:sp>
        <p:nvSpPr>
          <p:cNvPr id="43" name="TextBox 42"/>
          <p:cNvSpPr txBox="1"/>
          <p:nvPr/>
        </p:nvSpPr>
        <p:spPr>
          <a:xfrm>
            <a:off x="6732240" y="3356994"/>
            <a:ext cx="1438214" cy="1015663"/>
          </a:xfrm>
          <a:prstGeom prst="rect">
            <a:avLst/>
          </a:prstGeom>
          <a:noFill/>
        </p:spPr>
        <p:txBody>
          <a:bodyPr wrap="none" rtlCol="0">
            <a:spAutoFit/>
          </a:bodyPr>
          <a:lstStyle/>
          <a:p>
            <a:r>
              <a:rPr lang="en-GB" sz="2000" dirty="0"/>
              <a:t>120 credits</a:t>
            </a:r>
          </a:p>
          <a:p>
            <a:r>
              <a:rPr lang="en-GB" sz="2000" dirty="0"/>
              <a:t>Level 5</a:t>
            </a:r>
          </a:p>
          <a:p>
            <a:r>
              <a:rPr lang="en-GB" sz="2000" dirty="0"/>
              <a:t>18 months</a:t>
            </a:r>
          </a:p>
        </p:txBody>
      </p:sp>
      <p:sp>
        <p:nvSpPr>
          <p:cNvPr id="45" name="TextBox 44"/>
          <p:cNvSpPr txBox="1"/>
          <p:nvPr/>
        </p:nvSpPr>
        <p:spPr>
          <a:xfrm rot="1187334">
            <a:off x="2555008" y="3809889"/>
            <a:ext cx="2319866" cy="400110"/>
          </a:xfrm>
          <a:prstGeom prst="rect">
            <a:avLst/>
          </a:prstGeom>
          <a:noFill/>
        </p:spPr>
        <p:txBody>
          <a:bodyPr wrap="none" rtlCol="0">
            <a:spAutoFit/>
          </a:bodyPr>
          <a:lstStyle/>
          <a:p>
            <a:r>
              <a:rPr lang="en-GB" sz="2000" dirty="0"/>
              <a:t>6 months Gateway</a:t>
            </a:r>
          </a:p>
        </p:txBody>
      </p:sp>
      <p:sp>
        <p:nvSpPr>
          <p:cNvPr id="52" name="TextBox 51"/>
          <p:cNvSpPr txBox="1"/>
          <p:nvPr/>
        </p:nvSpPr>
        <p:spPr>
          <a:xfrm>
            <a:off x="6671579" y="609966"/>
            <a:ext cx="1095172" cy="646331"/>
          </a:xfrm>
          <a:prstGeom prst="rect">
            <a:avLst/>
          </a:prstGeom>
          <a:noFill/>
        </p:spPr>
        <p:txBody>
          <a:bodyPr wrap="none" rtlCol="0">
            <a:spAutoFit/>
          </a:bodyPr>
          <a:lstStyle/>
          <a:p>
            <a:r>
              <a:rPr lang="en-GB" sz="1800" dirty="0"/>
              <a:t>6 month</a:t>
            </a:r>
          </a:p>
          <a:p>
            <a:r>
              <a:rPr lang="en-GB" sz="1800" dirty="0"/>
              <a:t>Gateway</a:t>
            </a:r>
          </a:p>
        </p:txBody>
      </p:sp>
      <p:sp>
        <p:nvSpPr>
          <p:cNvPr id="3" name="Rectangle 2"/>
          <p:cNvSpPr/>
          <p:nvPr/>
        </p:nvSpPr>
        <p:spPr>
          <a:xfrm>
            <a:off x="7704856" y="2053298"/>
            <a:ext cx="4572000" cy="1015663"/>
          </a:xfrm>
          <a:prstGeom prst="rect">
            <a:avLst/>
          </a:prstGeom>
        </p:spPr>
        <p:txBody>
          <a:bodyPr>
            <a:spAutoFit/>
          </a:bodyPr>
          <a:lstStyle/>
          <a:p>
            <a:r>
              <a:rPr lang="en-GB" sz="2000" dirty="0"/>
              <a:t>120 credits</a:t>
            </a:r>
          </a:p>
          <a:p>
            <a:r>
              <a:rPr lang="en-GB" sz="2000" dirty="0"/>
              <a:t>Level 6</a:t>
            </a:r>
          </a:p>
          <a:p>
            <a:r>
              <a:rPr lang="en-GB" sz="2000" dirty="0"/>
              <a:t>18 months</a:t>
            </a:r>
          </a:p>
        </p:txBody>
      </p:sp>
      <p:sp>
        <p:nvSpPr>
          <p:cNvPr id="54" name="TextBox 53"/>
          <p:cNvSpPr txBox="1"/>
          <p:nvPr/>
        </p:nvSpPr>
        <p:spPr>
          <a:xfrm>
            <a:off x="7020272" y="5469031"/>
            <a:ext cx="2005677" cy="1200329"/>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Blocks of learning</a:t>
            </a:r>
          </a:p>
          <a:p>
            <a:pPr fontAlgn="auto">
              <a:spcBef>
                <a:spcPts val="0"/>
              </a:spcBef>
              <a:spcAft>
                <a:spcPts val="0"/>
              </a:spcAft>
            </a:pPr>
            <a:r>
              <a:rPr lang="en-GB" sz="1800" dirty="0">
                <a:solidFill>
                  <a:prstClr val="black"/>
                </a:solidFill>
                <a:latin typeface="Arial"/>
              </a:rPr>
              <a:t>Construction</a:t>
            </a:r>
          </a:p>
        </p:txBody>
      </p:sp>
    </p:spTree>
    <p:extLst>
      <p:ext uri="{BB962C8B-B14F-4D97-AF65-F5344CB8AC3E}">
        <p14:creationId xmlns:p14="http://schemas.microsoft.com/office/powerpoint/2010/main" val="10296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5" grpId="0"/>
      <p:bldP spid="5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5"/>
          <p:cNvSpPr/>
          <p:nvPr/>
        </p:nvSpPr>
        <p:spPr>
          <a:xfrm rot="19471145">
            <a:off x="5749846" y="1274282"/>
            <a:ext cx="1585563" cy="1099293"/>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64613" cy="1754326"/>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Accelerator then</a:t>
            </a:r>
          </a:p>
          <a:p>
            <a:pPr fontAlgn="auto">
              <a:spcBef>
                <a:spcPts val="0"/>
              </a:spcBef>
              <a:spcAft>
                <a:spcPts val="0"/>
              </a:spcAft>
            </a:pPr>
            <a:r>
              <a:rPr lang="en-GB" sz="1800" dirty="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Digital</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8951884">
            <a:off x="3690930" y="5440245"/>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38" name="Straight Connector 37"/>
          <p:cNvCxnSpPr>
            <a:stCxn id="37" idx="1"/>
            <a:endCxn id="37" idx="3"/>
          </p:cNvCxnSpPr>
          <p:nvPr/>
        </p:nvCxnSpPr>
        <p:spPr>
          <a:xfrm flipV="1">
            <a:off x="3809641" y="5375413"/>
            <a:ext cx="603597" cy="585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Punched Tape 10"/>
          <p:cNvSpPr/>
          <p:nvPr/>
        </p:nvSpPr>
        <p:spPr>
          <a:xfrm rot="522767" flipH="1">
            <a:off x="6461436" y="914865"/>
            <a:ext cx="843364" cy="291701"/>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rot="522767">
            <a:off x="6408594" y="90872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rot="522767">
            <a:off x="7272591" y="1024491"/>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39420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372202" y="4653136"/>
            <a:ext cx="2726067" cy="2308324"/>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 release</a:t>
            </a:r>
          </a:p>
          <a:p>
            <a:pPr fontAlgn="auto">
              <a:spcBef>
                <a:spcPts val="0"/>
              </a:spcBef>
              <a:spcAft>
                <a:spcPts val="0"/>
              </a:spcAft>
            </a:pPr>
            <a:r>
              <a:rPr lang="en-GB" sz="1800" dirty="0">
                <a:solidFill>
                  <a:prstClr val="black"/>
                </a:solidFill>
                <a:latin typeface="Arial"/>
              </a:rPr>
              <a:t>+</a:t>
            </a:r>
          </a:p>
          <a:p>
            <a:pPr fontAlgn="auto">
              <a:spcBef>
                <a:spcPts val="0"/>
              </a:spcBef>
              <a:spcAft>
                <a:spcPts val="0"/>
              </a:spcAft>
            </a:pPr>
            <a:r>
              <a:rPr lang="en-GB" sz="1800" dirty="0">
                <a:solidFill>
                  <a:prstClr val="black"/>
                </a:solidFill>
                <a:latin typeface="Arial"/>
              </a:rPr>
              <a:t>Placement</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Occupational Therapy</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Physiotherapy</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9514606">
            <a:off x="3935470" y="3253341"/>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4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Pentagon 4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3" name="Pentagon 52"/>
          <p:cNvSpPr/>
          <p:nvPr/>
        </p:nvSpPr>
        <p:spPr>
          <a:xfrm rot="18951884">
            <a:off x="4964685" y="2534367"/>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65932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8207375" cy="1143000"/>
          </a:xfrm>
        </p:spPr>
        <p:txBody>
          <a:bodyPr/>
          <a:lstStyle/>
          <a:p>
            <a:r>
              <a:rPr lang="en-GB" dirty="0"/>
              <a:t>Welcome</a:t>
            </a:r>
          </a:p>
        </p:txBody>
      </p:sp>
      <p:sp>
        <p:nvSpPr>
          <p:cNvPr id="3" name="Content Placeholder 2"/>
          <p:cNvSpPr>
            <a:spLocks noGrp="1"/>
          </p:cNvSpPr>
          <p:nvPr>
            <p:ph idx="1"/>
          </p:nvPr>
        </p:nvSpPr>
        <p:spPr>
          <a:xfrm>
            <a:off x="251520" y="3468513"/>
            <a:ext cx="8229600" cy="3344863"/>
          </a:xfrm>
        </p:spPr>
        <p:txBody>
          <a:bodyPr/>
          <a:lstStyle/>
          <a:p>
            <a:pPr marL="0" indent="0">
              <a:buNone/>
            </a:pPr>
            <a:endParaRPr lang="en-GB" sz="2000" dirty="0">
              <a:solidFill>
                <a:srgbClr val="FF0000"/>
              </a:solidFill>
            </a:endParaRPr>
          </a:p>
          <a:p>
            <a:pPr marL="990600" indent="0">
              <a:buNone/>
            </a:pPr>
            <a:r>
              <a:rPr lang="en-GB" sz="2000" dirty="0">
                <a:solidFill>
                  <a:srgbClr val="FF0000"/>
                </a:solidFill>
              </a:rPr>
              <a:t>INSERT NAME</a:t>
            </a:r>
          </a:p>
          <a:p>
            <a:pPr marL="990600" indent="0">
              <a:buNone/>
            </a:pPr>
            <a:r>
              <a:rPr lang="en-GB" sz="2000" dirty="0"/>
              <a:t>Apprenticeship Course Leader</a:t>
            </a:r>
          </a:p>
          <a:p>
            <a:pPr marL="990600" indent="0">
              <a:buNone/>
            </a:pPr>
            <a:r>
              <a:rPr lang="en-GB" sz="2000" dirty="0">
                <a:solidFill>
                  <a:srgbClr val="FF0000"/>
                </a:solidFill>
              </a:rPr>
              <a:t>INSERT CONTACT DETAILS</a:t>
            </a:r>
          </a:p>
          <a:p>
            <a:pPr marL="990600" indent="0">
              <a:buNone/>
            </a:pPr>
            <a:endParaRPr lang="en-GB" sz="2000" dirty="0"/>
          </a:p>
          <a:p>
            <a:pPr marL="990600" indent="0">
              <a:buNone/>
            </a:pPr>
            <a:r>
              <a:rPr lang="en-GB" sz="2000" dirty="0">
                <a:solidFill>
                  <a:srgbClr val="FF0000"/>
                </a:solidFill>
              </a:rPr>
              <a:t>INSERT NAME</a:t>
            </a:r>
          </a:p>
          <a:p>
            <a:pPr marL="990600" indent="0">
              <a:buNone/>
            </a:pPr>
            <a:r>
              <a:rPr lang="en-GB" sz="2000" dirty="0"/>
              <a:t>Work Based Learning Coach</a:t>
            </a:r>
          </a:p>
          <a:p>
            <a:pPr marL="990600" indent="0">
              <a:buNone/>
            </a:pPr>
            <a:r>
              <a:rPr lang="en-GB" sz="2000" dirty="0">
                <a:solidFill>
                  <a:srgbClr val="FF0000"/>
                </a:solidFill>
              </a:rPr>
              <a:t>INSERT CONTACT DETAILS</a:t>
            </a:r>
          </a:p>
          <a:p>
            <a:pPr marL="0" indent="0">
              <a:buNone/>
            </a:pPr>
            <a:endParaRPr lang="en-GB" sz="2400" dirty="0"/>
          </a:p>
          <a:p>
            <a:pPr marL="361950" indent="0">
              <a:buNone/>
            </a:pPr>
            <a:r>
              <a:rPr lang="en-GB" sz="2400" dirty="0"/>
              <a:t>	</a:t>
            </a:r>
          </a:p>
        </p:txBody>
      </p:sp>
      <p:sp>
        <p:nvSpPr>
          <p:cNvPr id="4" name="Title 1"/>
          <p:cNvSpPr txBox="1">
            <a:spLocks/>
          </p:cNvSpPr>
          <p:nvPr/>
        </p:nvSpPr>
        <p:spPr bwMode="auto">
          <a:xfrm>
            <a:off x="469081" y="1997968"/>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endParaRPr lang="en-GB" sz="2800" dirty="0"/>
          </a:p>
          <a:p>
            <a:pPr algn="l"/>
            <a:r>
              <a:rPr lang="en-GB" sz="2800" dirty="0">
                <a:solidFill>
                  <a:srgbClr val="FF0000"/>
                </a:solidFill>
              </a:rPr>
              <a:t>INSERT</a:t>
            </a:r>
            <a:r>
              <a:rPr lang="en-GB" sz="2800" dirty="0"/>
              <a:t> Course Name</a:t>
            </a:r>
          </a:p>
        </p:txBody>
      </p:sp>
    </p:spTree>
    <p:extLst>
      <p:ext uri="{BB962C8B-B14F-4D97-AF65-F5344CB8AC3E}">
        <p14:creationId xmlns:p14="http://schemas.microsoft.com/office/powerpoint/2010/main" val="167379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0" name="TextBox 29"/>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4788024" y="5013176"/>
            <a:ext cx="4069371" cy="163121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They support progress and involve action planning.</a:t>
            </a:r>
          </a:p>
          <a:p>
            <a:pPr marL="285750" indent="-285750" fontAlgn="auto">
              <a:spcBef>
                <a:spcPts val="0"/>
              </a:spcBef>
              <a:spcAft>
                <a:spcPts val="0"/>
              </a:spcAft>
              <a:buFont typeface="Arial" panose="020B0604020202020204" pitchFamily="34" charset="0"/>
              <a:buChar char="•"/>
            </a:pPr>
            <a:endParaRPr lang="en-GB" sz="20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They help to link your job role to the programme requirements</a:t>
            </a: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89873" y="278436"/>
            <a:ext cx="5051256" cy="70788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Your Apprenticeship Progress Reviews are every 12 weeks </a:t>
            </a:r>
          </a:p>
        </p:txBody>
      </p:sp>
      <p:sp>
        <p:nvSpPr>
          <p:cNvPr id="41" name="TextBox 40">
            <a:extLst>
              <a:ext uri="{FF2B5EF4-FFF2-40B4-BE49-F238E27FC236}">
                <a16:creationId xmlns:a16="http://schemas.microsoft.com/office/drawing/2014/main" id="{0A9CC148-684C-2245-5E12-4743C1CBC1F9}"/>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Tree>
    <p:extLst>
      <p:ext uri="{BB962C8B-B14F-4D97-AF65-F5344CB8AC3E}">
        <p14:creationId xmlns:p14="http://schemas.microsoft.com/office/powerpoint/2010/main" val="5778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4" y="1270502"/>
            <a:ext cx="3108543"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Work-place Mentor</a:t>
            </a:r>
          </a:p>
          <a:p>
            <a:pPr fontAlgn="auto">
              <a:spcBef>
                <a:spcPts val="0"/>
              </a:spcBef>
              <a:spcAft>
                <a:spcPts val="0"/>
              </a:spcAft>
            </a:pPr>
            <a:r>
              <a:rPr lang="en-GB" sz="1800" dirty="0">
                <a:solidFill>
                  <a:prstClr val="black"/>
                </a:solidFill>
                <a:latin typeface="Arial"/>
              </a:rPr>
              <a:t>(Possibly your line manager)</a:t>
            </a:r>
          </a:p>
        </p:txBody>
      </p:sp>
      <p:pic>
        <p:nvPicPr>
          <p:cNvPr id="52"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37"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TextBox 44">
            <a:extLst>
              <a:ext uri="{FF2B5EF4-FFF2-40B4-BE49-F238E27FC236}">
                <a16:creationId xmlns:a16="http://schemas.microsoft.com/office/drawing/2014/main" id="{3A2AF5F7-F2B0-4247-7728-AFD061489611}"/>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Tree>
    <p:extLst>
      <p:ext uri="{BB962C8B-B14F-4D97-AF65-F5344CB8AC3E}">
        <p14:creationId xmlns:p14="http://schemas.microsoft.com/office/powerpoint/2010/main" val="14729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anim calcmode="lin" valueType="num">
                                      <p:cBhvr>
                                        <p:cTn id="14" dur="1000" fill="hold"/>
                                        <p:tgtEl>
                                          <p:spTgt spid="52"/>
                                        </p:tgtEl>
                                        <p:attrNameLst>
                                          <p:attrName>ppt_x</p:attrName>
                                        </p:attrNameLst>
                                      </p:cBhvr>
                                      <p:tavLst>
                                        <p:tav tm="0">
                                          <p:val>
                                            <p:strVal val="#ppt_x"/>
                                          </p:val>
                                        </p:tav>
                                        <p:tav tm="100000">
                                          <p:val>
                                            <p:strVal val="#ppt_x"/>
                                          </p:val>
                                        </p:tav>
                                      </p:tavLst>
                                    </p:anim>
                                    <p:anim calcmode="lin" valueType="num">
                                      <p:cBhvr>
                                        <p:cTn id="15" dur="10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7"/>
                                        </p:tgtEl>
                                        <p:attrNameLst>
                                          <p:attrName>style.visibility</p:attrName>
                                        </p:attrNameLst>
                                      </p:cBhvr>
                                      <p:to>
                                        <p:strVal val="visible"/>
                                      </p:to>
                                    </p:set>
                                    <p:animEffect transition="in" filter="fade">
                                      <p:cBhvr>
                                        <p:cTn id="24" dur="1000"/>
                                        <p:tgtEl>
                                          <p:spTgt spid="1037"/>
                                        </p:tgtEl>
                                      </p:cBhvr>
                                    </p:animEffect>
                                    <p:anim calcmode="lin" valueType="num">
                                      <p:cBhvr>
                                        <p:cTn id="25" dur="1000" fill="hold"/>
                                        <p:tgtEl>
                                          <p:spTgt spid="1037"/>
                                        </p:tgtEl>
                                        <p:attrNameLst>
                                          <p:attrName>ppt_x</p:attrName>
                                        </p:attrNameLst>
                                      </p:cBhvr>
                                      <p:tavLst>
                                        <p:tav tm="0">
                                          <p:val>
                                            <p:strVal val="#ppt_x"/>
                                          </p:val>
                                        </p:tav>
                                        <p:tav tm="100000">
                                          <p:val>
                                            <p:strVal val="#ppt_x"/>
                                          </p:val>
                                        </p:tav>
                                      </p:tavLst>
                                    </p:anim>
                                    <p:anim calcmode="lin" valueType="num">
                                      <p:cBhvr>
                                        <p:cTn id="26" dur="1000" fill="hold"/>
                                        <p:tgtEl>
                                          <p:spTgt spid="10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6" grpId="0" animBg="1"/>
      <p:bldP spid="17" grpId="0"/>
      <p:bldP spid="55" grpId="0" animBg="1"/>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Image result for lap 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Chiropractic Physiotherapy Acupuncture Massage Rehabilitation Health Medical Treatment Icon Sign Symbol Pictogram — Stock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91056"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3" y="1270501"/>
            <a:ext cx="1515799"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Arial"/>
              </a:rPr>
              <a:t>Work place Mentor</a:t>
            </a:r>
          </a:p>
          <a:p>
            <a:pPr fontAlgn="auto">
              <a:spcBef>
                <a:spcPts val="0"/>
              </a:spcBef>
              <a:spcAft>
                <a:spcPts val="0"/>
              </a:spcAft>
            </a:pPr>
            <a:endParaRPr lang="en-GB" sz="1800" dirty="0">
              <a:solidFill>
                <a:prstClr val="black"/>
              </a:solidFill>
              <a:latin typeface="Arial"/>
            </a:endParaRPr>
          </a:p>
        </p:txBody>
      </p:sp>
      <p:pic>
        <p:nvPicPr>
          <p:cNvPr id="52"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1" name="Pentagon 40"/>
          <p:cNvSpPr/>
          <p:nvPr/>
        </p:nvSpPr>
        <p:spPr>
          <a:xfrm flipV="1">
            <a:off x="1695311" y="3285465"/>
            <a:ext cx="2372634" cy="206251"/>
          </a:xfrm>
          <a:prstGeom prst="homePlate">
            <a:avLst/>
          </a:prstGeom>
          <a:solidFill>
            <a:schemeClr val="tx1">
              <a:lumMod val="85000"/>
              <a:lumOff val="1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2" name="Pentagon 41"/>
          <p:cNvSpPr/>
          <p:nvPr/>
        </p:nvSpPr>
        <p:spPr>
          <a:xfrm rot="19335259" flipV="1">
            <a:off x="4341799" y="2790501"/>
            <a:ext cx="1709849" cy="167231"/>
          </a:xfrm>
          <a:prstGeom prst="homePlate">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extBox 1"/>
          <p:cNvSpPr txBox="1"/>
          <p:nvPr/>
        </p:nvSpPr>
        <p:spPr>
          <a:xfrm>
            <a:off x="111180" y="6319051"/>
            <a:ext cx="8853308" cy="338554"/>
          </a:xfrm>
          <a:prstGeom prst="rect">
            <a:avLst/>
          </a:prstGeom>
          <a:solidFill>
            <a:srgbClr val="FFC000">
              <a:alpha val="78000"/>
            </a:srgbClr>
          </a:solidFill>
          <a:scene3d>
            <a:camera prst="orthographicFront"/>
            <a:lightRig rig="threePt" dir="t"/>
          </a:scene3d>
          <a:sp3d extrusionH="76200" contourW="12700">
            <a:bevelT/>
            <a:extrusionClr>
              <a:srgbClr val="FFC000"/>
            </a:extrusionClr>
            <a:contourClr>
              <a:srgbClr val="FFC000"/>
            </a:contourClr>
          </a:sp3d>
        </p:spPr>
        <p:txBody>
          <a:bodyPr wrap="square" rtlCol="0">
            <a:spAutoFit/>
          </a:bodyPr>
          <a:lstStyle/>
          <a:p>
            <a:r>
              <a:rPr lang="en-GB" sz="1600" dirty="0"/>
              <a:t>A three-way discussion to check the evidence in your E-portfolio and agree SMART action plans</a:t>
            </a:r>
          </a:p>
        </p:txBody>
      </p:sp>
    </p:spTree>
    <p:extLst>
      <p:ext uri="{BB962C8B-B14F-4D97-AF65-F5344CB8AC3E}">
        <p14:creationId xmlns:p14="http://schemas.microsoft.com/office/powerpoint/2010/main" val="6164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1000"/>
                                        <p:tgtEl>
                                          <p:spTgt spid="3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55"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7"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TextBox 61"/>
          <p:cNvSpPr txBox="1"/>
          <p:nvPr/>
        </p:nvSpPr>
        <p:spPr>
          <a:xfrm>
            <a:off x="6012160" y="5157192"/>
            <a:ext cx="3221418" cy="1631216"/>
          </a:xfrm>
          <a:prstGeom prst="rect">
            <a:avLst/>
          </a:prstGeom>
          <a:noFill/>
        </p:spPr>
        <p:txBody>
          <a:bodyPr wrap="square" rtlCol="0">
            <a:spAutoFit/>
          </a:bodyPr>
          <a:lstStyle/>
          <a:p>
            <a:r>
              <a:rPr lang="en-GB" sz="2000" dirty="0"/>
              <a:t>Assessment is both theoretically rigorous</a:t>
            </a:r>
          </a:p>
          <a:p>
            <a:r>
              <a:rPr lang="en-GB" sz="2000" dirty="0"/>
              <a:t>and integrated with your Work-Based Learning to support reflective practice</a:t>
            </a:r>
          </a:p>
        </p:txBody>
      </p:sp>
    </p:spTree>
    <p:extLst>
      <p:ext uri="{BB962C8B-B14F-4D97-AF65-F5344CB8AC3E}">
        <p14:creationId xmlns:p14="http://schemas.microsoft.com/office/powerpoint/2010/main" val="24734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1)">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pic>
        <p:nvPicPr>
          <p:cNvPr id="52"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8" name="AutoShape 10" descr="Image result for assignment"/>
          <p:cNvSpPr>
            <a:spLocks noChangeAspect="1" noChangeArrowheads="1"/>
          </p:cNvSpPr>
          <p:nvPr/>
        </p:nvSpPr>
        <p:spPr bwMode="auto">
          <a:xfrm>
            <a:off x="6731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uitcase, Business People, Businessman, people, walking, Silhouette, Business, portfolio, 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8" descr="Chiropractic Physiotherapy Acupuncture Massage Rehabilitation Health Medical Treatment Icon Sign Symbol Pictogram — Stock Vect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62" name="Pentagon 6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TextBox 62"/>
          <p:cNvSpPr txBox="1"/>
          <p:nvPr/>
        </p:nvSpPr>
        <p:spPr>
          <a:xfrm>
            <a:off x="179514" y="1270502"/>
            <a:ext cx="1488549" cy="923330"/>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Work-place </a:t>
            </a:r>
          </a:p>
          <a:p>
            <a:pPr fontAlgn="auto">
              <a:spcBef>
                <a:spcPts val="0"/>
              </a:spcBef>
              <a:spcAft>
                <a:spcPts val="0"/>
              </a:spcAft>
            </a:pPr>
            <a:r>
              <a:rPr lang="en-GB" sz="1800" b="1" dirty="0">
                <a:solidFill>
                  <a:prstClr val="black"/>
                </a:solidFill>
                <a:latin typeface="Arial"/>
              </a:rPr>
              <a:t>Mentor</a:t>
            </a:r>
          </a:p>
          <a:p>
            <a:pPr fontAlgn="auto">
              <a:spcBef>
                <a:spcPts val="0"/>
              </a:spcBef>
              <a:spcAft>
                <a:spcPts val="0"/>
              </a:spcAft>
            </a:pPr>
            <a:endParaRPr lang="en-GB" sz="1800" dirty="0">
              <a:solidFill>
                <a:prstClr val="black"/>
              </a:solidFill>
              <a:latin typeface="Arial"/>
            </a:endParaRPr>
          </a:p>
        </p:txBody>
      </p:sp>
      <p:sp>
        <p:nvSpPr>
          <p:cNvPr id="72" name="TextBox 71">
            <a:extLst>
              <a:ext uri="{FF2B5EF4-FFF2-40B4-BE49-F238E27FC236}">
                <a16:creationId xmlns:a16="http://schemas.microsoft.com/office/drawing/2014/main" id="{7EF330F7-65FA-27A9-76EA-657775DD3F69}"/>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73" name="Flowchart: Punched Tape 72">
            <a:extLst>
              <a:ext uri="{FF2B5EF4-FFF2-40B4-BE49-F238E27FC236}">
                <a16:creationId xmlns:a16="http://schemas.microsoft.com/office/drawing/2014/main" id="{BB6371F4-E15F-9B83-1033-535221BFE504}"/>
              </a:ext>
            </a:extLst>
          </p:cNvPr>
          <p:cNvSpPr/>
          <p:nvPr/>
        </p:nvSpPr>
        <p:spPr>
          <a:xfrm flipH="1">
            <a:off x="7164288" y="262115"/>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a:solidFill>
                  <a:schemeClr val="tx1"/>
                </a:solidFill>
              </a:rPr>
              <a:t>EPA</a:t>
            </a:r>
            <a:endParaRPr lang="en-GB" sz="1800" dirty="0">
              <a:solidFill>
                <a:schemeClr val="tx1"/>
              </a:solidFill>
            </a:endParaRPr>
          </a:p>
        </p:txBody>
      </p:sp>
    </p:spTree>
    <p:extLst>
      <p:ext uri="{BB962C8B-B14F-4D97-AF65-F5344CB8AC3E}">
        <p14:creationId xmlns:p14="http://schemas.microsoft.com/office/powerpoint/2010/main" val="5842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6"/>
                                        </p:tgtEl>
                                      </p:cBhvr>
                                      <p:by x="50000" y="50000"/>
                                    </p:animScale>
                                  </p:childTnLst>
                                </p:cTn>
                              </p:par>
                              <p:par>
                                <p:cTn id="7" presetID="42" presetClass="path" presetSubtype="0" accel="50000" decel="50000" fill="hold" nodeType="withEffect">
                                  <p:stCondLst>
                                    <p:cond delay="0"/>
                                  </p:stCondLst>
                                  <p:childTnLst>
                                    <p:animMotion origin="layout" path="M -0.03646 2.96296E-6 L 0.65156 -0.50903 " pathEditMode="relative" rAng="0" ptsTypes="AA">
                                      <p:cBhvr>
                                        <p:cTn id="8" dur="2000" fill="hold"/>
                                        <p:tgtEl>
                                          <p:spTgt spid="56"/>
                                        </p:tgtEl>
                                        <p:attrNameLst>
                                          <p:attrName>ppt_x</p:attrName>
                                          <p:attrName>ppt_y</p:attrName>
                                        </p:attrNameLst>
                                      </p:cBhvr>
                                      <p:rCtr x="34392" y="-25463"/>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animEffect transition="in" filter="fade">
                                      <p:cBhvr>
                                        <p:cTn id="1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4" descr="Image result for mentor"/>
          <p:cNvSpPr>
            <a:spLocks noChangeAspect="1" noChangeArrowheads="1"/>
          </p:cNvSpPr>
          <p:nvPr/>
        </p:nvSpPr>
        <p:spPr bwMode="auto">
          <a:xfrm>
            <a:off x="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5" name="AutoShape 6" descr="Image result for mentor"/>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 name="AutoShape 8" descr="Image result for mentor"/>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2058" name="Picture 10" descr="Image result for men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320233"/>
            <a:ext cx="6797468" cy="45377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12058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600" dirty="0">
                <a:solidFill>
                  <a:prstClr val="black"/>
                </a:solidFill>
              </a:rPr>
              <a:t>Work Based Learning Coaches</a:t>
            </a:r>
          </a:p>
        </p:txBody>
      </p:sp>
    </p:spTree>
    <p:extLst>
      <p:ext uri="{BB962C8B-B14F-4D97-AF65-F5344CB8AC3E}">
        <p14:creationId xmlns:p14="http://schemas.microsoft.com/office/powerpoint/2010/main" val="109541226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8207375" cy="1143000"/>
          </a:xfrm>
        </p:spPr>
        <p:txBody>
          <a:bodyPr>
            <a:normAutofit/>
          </a:bodyPr>
          <a:lstStyle/>
          <a:p>
            <a:r>
              <a:rPr lang="en-GB" sz="2800" dirty="0"/>
              <a:t>Work Based Learning Coaches (SHU)</a:t>
            </a:r>
          </a:p>
        </p:txBody>
      </p:sp>
      <p:graphicFrame>
        <p:nvGraphicFramePr>
          <p:cNvPr id="4" name="Table 3"/>
          <p:cNvGraphicFramePr>
            <a:graphicFrameLocks noGrp="1"/>
          </p:cNvGraphicFramePr>
          <p:nvPr>
            <p:extLst>
              <p:ext uri="{D42A27DB-BD31-4B8C-83A1-F6EECF244321}">
                <p14:modId xmlns:p14="http://schemas.microsoft.com/office/powerpoint/2010/main" val="2734305682"/>
              </p:ext>
            </p:extLst>
          </p:nvPr>
        </p:nvGraphicFramePr>
        <p:xfrm>
          <a:off x="251520" y="1340768"/>
          <a:ext cx="8640960" cy="5486400"/>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20000"/>
                    </a:ext>
                  </a:extLst>
                </a:gridCol>
              </a:tblGrid>
              <a:tr h="370840">
                <a:tc>
                  <a:txBody>
                    <a:bodyPr/>
                    <a:lstStyle/>
                    <a:p>
                      <a:pPr marL="90488" indent="0">
                        <a:spcBef>
                          <a:spcPts val="600"/>
                        </a:spcBef>
                        <a:spcAft>
                          <a:spcPts val="1800"/>
                        </a:spcAft>
                      </a:pPr>
                      <a:r>
                        <a:rPr lang="en-GB" sz="2000" b="0" dirty="0">
                          <a:solidFill>
                            <a:schemeClr val="tx1"/>
                          </a:solidFill>
                        </a:rPr>
                        <a:t>Pre-join suitability interview</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Career discussion</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Is this the right programme and is the job role suitable? </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The Skills Scan informs the starting position - Feeds PPD module  + Review 1</a:t>
                      </a:r>
                    </a:p>
                    <a:p>
                      <a:pPr marL="630238" indent="0">
                        <a:spcBef>
                          <a:spcPts val="0"/>
                        </a:spcBef>
                        <a:spcAft>
                          <a:spcPts val="0"/>
                        </a:spcAft>
                        <a:buFont typeface="Wingdings" panose="05000000000000000000" pitchFamily="2" charset="2"/>
                        <a:buNone/>
                        <a:tabLst>
                          <a:tab pos="1071563" algn="l"/>
                        </a:tabLst>
                      </a:pPr>
                      <a:endParaRPr lang="en-GB" sz="1800" b="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370840">
                <a:tc>
                  <a:txBody>
                    <a:bodyPr/>
                    <a:lstStyle/>
                    <a:p>
                      <a:pPr marL="90488" indent="0">
                        <a:spcBef>
                          <a:spcPts val="1800"/>
                        </a:spcBef>
                        <a:spcAft>
                          <a:spcPts val="600"/>
                        </a:spcAft>
                      </a:pPr>
                      <a:r>
                        <a:rPr lang="en-GB" sz="2000" b="0" dirty="0">
                          <a:solidFill>
                            <a:srgbClr val="B70D50"/>
                          </a:solidFill>
                        </a:rPr>
                        <a:t>During the Apprenticeship Programme</a:t>
                      </a:r>
                    </a:p>
                    <a:p>
                      <a:pPr marL="900113" indent="-465138">
                        <a:spcBef>
                          <a:spcPts val="1800"/>
                        </a:spcBef>
                        <a:spcAft>
                          <a:spcPts val="0"/>
                        </a:spcAft>
                        <a:buFont typeface="Arial" panose="020B0604020202020204" pitchFamily="34" charset="0"/>
                        <a:buChar char="•"/>
                      </a:pPr>
                      <a:r>
                        <a:rPr lang="en-GB" sz="1600" dirty="0">
                          <a:solidFill>
                            <a:srgbClr val="B70D50"/>
                          </a:solidFill>
                        </a:rPr>
                        <a:t>Progress Reviews: 3-way discussions to support SMART planning.              </a:t>
                      </a:r>
                      <a:r>
                        <a:rPr lang="en-GB" sz="1600" baseline="0" dirty="0">
                          <a:solidFill>
                            <a:srgbClr val="B70D50"/>
                          </a:solidFill>
                        </a:rPr>
                        <a:t>                    </a:t>
                      </a:r>
                      <a:r>
                        <a:rPr lang="en-GB" sz="1600" dirty="0">
                          <a:solidFill>
                            <a:srgbClr val="B70D50"/>
                          </a:solidFill>
                        </a:rPr>
                        <a:t>Focus on KSBs and personal development, e.g. literacy, numeracy, BV &amp; EDI</a:t>
                      </a:r>
                    </a:p>
                    <a:p>
                      <a:pPr marL="900113" indent="-465138">
                        <a:spcBef>
                          <a:spcPts val="600"/>
                        </a:spcBef>
                        <a:spcAft>
                          <a:spcPts val="0"/>
                        </a:spcAft>
                        <a:buFont typeface="Arial" panose="020B0604020202020204" pitchFamily="34" charset="0"/>
                        <a:buChar char="•"/>
                      </a:pPr>
                      <a:r>
                        <a:rPr lang="en-GB" sz="1600" dirty="0">
                          <a:solidFill>
                            <a:srgbClr val="B70D50"/>
                          </a:solidFill>
                        </a:rPr>
                        <a:t>E-Portfolios: Focus on evidence of impact, targets for EPA &amp; development.</a:t>
                      </a:r>
                      <a:r>
                        <a:rPr lang="en-GB" sz="1600" baseline="0" dirty="0">
                          <a:solidFill>
                            <a:srgbClr val="B70D50"/>
                          </a:solidFill>
                        </a:rPr>
                        <a:t>                   </a:t>
                      </a:r>
                    </a:p>
                    <a:p>
                      <a:pPr marL="900113" indent="-465138">
                        <a:spcBef>
                          <a:spcPts val="600"/>
                        </a:spcBef>
                        <a:spcAft>
                          <a:spcPts val="0"/>
                        </a:spcAft>
                        <a:buFont typeface="Arial" panose="020B0604020202020204" pitchFamily="34" charset="0"/>
                        <a:buChar char="•"/>
                      </a:pPr>
                      <a:r>
                        <a:rPr lang="en-GB" sz="1600" dirty="0">
                          <a:solidFill>
                            <a:srgbClr val="B70D50"/>
                          </a:solidFill>
                        </a:rPr>
                        <a:t>Negotiate, plan and monitor Off-The-Job Training including Projects</a:t>
                      </a:r>
                      <a:endParaRPr lang="en-GB" sz="1600" i="1" dirty="0">
                        <a:solidFill>
                          <a:srgbClr val="B70D50"/>
                        </a:solidFill>
                      </a:endParaRPr>
                    </a:p>
                    <a:p>
                      <a:pPr marL="900113" indent="-465138">
                        <a:spcBef>
                          <a:spcPts val="600"/>
                        </a:spcBef>
                        <a:spcAft>
                          <a:spcPts val="0"/>
                        </a:spcAft>
                        <a:buFont typeface="Arial" panose="020B0604020202020204" pitchFamily="34" charset="0"/>
                        <a:buChar char="•"/>
                      </a:pPr>
                      <a:r>
                        <a:rPr lang="en-GB" sz="1600" dirty="0">
                          <a:solidFill>
                            <a:srgbClr val="B70D50"/>
                          </a:solidFill>
                        </a:rPr>
                        <a:t>Help employers meet obligations and actions set out in an evolving Training Plan</a:t>
                      </a:r>
                    </a:p>
                    <a:p>
                      <a:endParaRPr lang="en-GB" dirty="0"/>
                    </a:p>
                  </a:txBody>
                  <a:tcPr/>
                </a:tc>
                <a:extLst>
                  <a:ext uri="{0D108BD9-81ED-4DB2-BD59-A6C34878D82A}">
                    <a16:rowId xmlns:a16="http://schemas.microsoft.com/office/drawing/2014/main" val="10001"/>
                  </a:ext>
                </a:extLst>
              </a:tr>
              <a:tr h="370840">
                <a:tc>
                  <a:txBody>
                    <a:bodyPr/>
                    <a:lstStyle/>
                    <a:p>
                      <a:pPr marL="90488" indent="0">
                        <a:spcBef>
                          <a:spcPts val="600"/>
                        </a:spcBef>
                        <a:spcAft>
                          <a:spcPts val="600"/>
                        </a:spcAft>
                      </a:pPr>
                      <a:r>
                        <a:rPr lang="en-GB" sz="2000" dirty="0"/>
                        <a:t>Moving forward</a:t>
                      </a:r>
                    </a:p>
                    <a:p>
                      <a:pPr marL="900113" indent="-465138">
                        <a:spcBef>
                          <a:spcPts val="600"/>
                        </a:spcBef>
                        <a:spcAft>
                          <a:spcPts val="0"/>
                        </a:spcAft>
                        <a:buFont typeface="Arial" panose="020B0604020202020204" pitchFamily="34" charset="0"/>
                        <a:buChar char="•"/>
                      </a:pPr>
                      <a:r>
                        <a:rPr lang="en-GB" sz="1600" dirty="0"/>
                        <a:t>Agree readiness for EPA Gateway with your employer (...what next for you?)</a:t>
                      </a:r>
                    </a:p>
                    <a:p>
                      <a:pPr marL="900113" indent="-465138">
                        <a:spcBef>
                          <a:spcPts val="600"/>
                        </a:spcBef>
                        <a:spcAft>
                          <a:spcPts val="0"/>
                        </a:spcAft>
                        <a:buFont typeface="Arial" panose="020B0604020202020204" pitchFamily="34" charset="0"/>
                        <a:buChar char="•"/>
                      </a:pPr>
                      <a:r>
                        <a:rPr lang="en-GB" sz="1600" dirty="0"/>
                        <a:t>Feedback into academic practise to support work place impact</a:t>
                      </a:r>
                    </a:p>
                    <a:p>
                      <a:pPr marL="720725" indent="-285750">
                        <a:spcBef>
                          <a:spcPts val="600"/>
                        </a:spcBef>
                        <a:spcAft>
                          <a:spcPts val="600"/>
                        </a:spcAft>
                        <a:buFont typeface="Arial" panose="020B0604020202020204" pitchFamily="34" charset="0"/>
                        <a:buChar char="•"/>
                      </a:pPr>
                      <a:endParaRPr lang="en-GB" sz="1600" dirty="0"/>
                    </a:p>
                  </a:txBody>
                  <a:tcPr>
                    <a:solidFill>
                      <a:schemeClr val="bg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140895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32656"/>
            <a:ext cx="5975898" cy="1143000"/>
          </a:xfrm>
        </p:spPr>
        <p:txBody>
          <a:bodyPr/>
          <a:lstStyle/>
          <a:p>
            <a:r>
              <a:rPr lang="en-GB" sz="3200" dirty="0"/>
              <a:t>Your Academic Adviser</a:t>
            </a:r>
          </a:p>
        </p:txBody>
      </p:sp>
      <p:sp>
        <p:nvSpPr>
          <p:cNvPr id="3" name="Content Placeholder 2"/>
          <p:cNvSpPr>
            <a:spLocks noGrp="1"/>
          </p:cNvSpPr>
          <p:nvPr>
            <p:ph idx="1"/>
          </p:nvPr>
        </p:nvSpPr>
        <p:spPr>
          <a:xfrm>
            <a:off x="457200" y="1340768"/>
            <a:ext cx="8229600" cy="4353349"/>
          </a:xfrm>
        </p:spPr>
        <p:txBody>
          <a:bodyPr/>
          <a:lstStyle/>
          <a:p>
            <a:pPr marL="0" indent="0">
              <a:buNone/>
            </a:pPr>
            <a:r>
              <a:rPr lang="en-GB" sz="2000" dirty="0"/>
              <a:t>All students at SHU are allocated an Academic Adviser to support your academic progression, personal and professional development. </a:t>
            </a:r>
          </a:p>
          <a:p>
            <a:pPr marL="0" indent="0">
              <a:buNone/>
            </a:pPr>
            <a:r>
              <a:rPr lang="en-GB" sz="2000" dirty="0"/>
              <a:t>Your AA can help you:</a:t>
            </a:r>
          </a:p>
          <a:p>
            <a:pPr marL="0" indent="0">
              <a:buNone/>
            </a:pPr>
            <a:endParaRPr lang="en-GB" sz="2000" dirty="0"/>
          </a:p>
          <a:p>
            <a:pPr>
              <a:spcAft>
                <a:spcPts val="1200"/>
              </a:spcAft>
            </a:pPr>
            <a:r>
              <a:rPr lang="en-GB" sz="2000" dirty="0"/>
              <a:t>Understand the requirements of university study, </a:t>
            </a:r>
          </a:p>
          <a:p>
            <a:pPr>
              <a:spcAft>
                <a:spcPts val="1200"/>
              </a:spcAft>
            </a:pPr>
            <a:r>
              <a:rPr lang="en-GB" sz="2000" dirty="0"/>
              <a:t>Identify patterns in your feedback</a:t>
            </a:r>
          </a:p>
          <a:p>
            <a:pPr>
              <a:spcAft>
                <a:spcPts val="1200"/>
              </a:spcAft>
            </a:pPr>
            <a:r>
              <a:rPr lang="en-GB" sz="2000" dirty="0"/>
              <a:t>Get additional support if required (</a:t>
            </a:r>
            <a:r>
              <a:rPr lang="en-GB" sz="2000" dirty="0" err="1"/>
              <a:t>eg</a:t>
            </a:r>
            <a:r>
              <a:rPr lang="en-GB" sz="2000" dirty="0"/>
              <a:t>: Student Support Adviser, Skills Centre or Disabled Student Support)</a:t>
            </a:r>
          </a:p>
          <a:p>
            <a:pPr>
              <a:spcAft>
                <a:spcPts val="1200"/>
              </a:spcAft>
            </a:pPr>
            <a:r>
              <a:rPr lang="en-GB" sz="2000" dirty="0">
                <a:solidFill>
                  <a:srgbClr val="FF0000"/>
                </a:solidFill>
                <a:highlight>
                  <a:srgbClr val="FFFF00"/>
                </a:highlight>
              </a:rPr>
              <a:t>AAs will be available as part of the personal and professional development modules as well as individual meetings where needed</a:t>
            </a:r>
          </a:p>
          <a:p>
            <a:pPr marL="0" indent="0">
              <a:spcAft>
                <a:spcPts val="1200"/>
              </a:spcAft>
              <a:buNone/>
            </a:pPr>
            <a:r>
              <a:rPr lang="en-GB" sz="1800" dirty="0"/>
              <a:t>Your AA can also team up with your  Work Based Learning Coach to advance your  personal development, including the behaviours set out in the apprenticeship standard and enhance your professional development generally.</a:t>
            </a:r>
          </a:p>
        </p:txBody>
      </p:sp>
      <p:sp>
        <p:nvSpPr>
          <p:cNvPr id="4" name="Rectangle 3">
            <a:extLst>
              <a:ext uri="{FF2B5EF4-FFF2-40B4-BE49-F238E27FC236}">
                <a16:creationId xmlns:a16="http://schemas.microsoft.com/office/drawing/2014/main" id="{5A9D209E-E190-4887-8799-FAADB6532D37}"/>
              </a:ext>
            </a:extLst>
          </p:cNvPr>
          <p:cNvSpPr/>
          <p:nvPr/>
        </p:nvSpPr>
        <p:spPr>
          <a:xfrm rot="19997434">
            <a:off x="-443861" y="3190808"/>
            <a:ext cx="10046187" cy="892775"/>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ACL to check 4</a:t>
            </a:r>
            <a:r>
              <a:rPr lang="en-GB" baseline="30000" dirty="0"/>
              <a:t>th</a:t>
            </a:r>
            <a:r>
              <a:rPr lang="en-GB" dirty="0"/>
              <a:t> bullet point and tidy up this slide </a:t>
            </a:r>
          </a:p>
          <a:p>
            <a:pPr algn="ctr"/>
            <a:r>
              <a:rPr lang="en-GB" dirty="0"/>
              <a:t>(this is not an optional slide, but can be adapted)</a:t>
            </a:r>
          </a:p>
        </p:txBody>
      </p:sp>
    </p:spTree>
    <p:extLst>
      <p:ext uri="{BB962C8B-B14F-4D97-AF65-F5344CB8AC3E}">
        <p14:creationId xmlns:p14="http://schemas.microsoft.com/office/powerpoint/2010/main" val="164203273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1" y="557808"/>
            <a:ext cx="6012160" cy="1143000"/>
          </a:xfrm>
        </p:spPr>
        <p:txBody>
          <a:bodyPr/>
          <a:lstStyle/>
          <a:p>
            <a:pPr algn="l"/>
            <a:r>
              <a:rPr lang="en-GB" sz="3600" dirty="0"/>
              <a:t>Your Employer Mentor</a:t>
            </a:r>
            <a:br>
              <a:rPr lang="en-GB" sz="3600" dirty="0"/>
            </a:br>
            <a:br>
              <a:rPr lang="en-GB" sz="1200" dirty="0"/>
            </a:br>
            <a:r>
              <a:rPr lang="en-GB" sz="1800" dirty="0">
                <a:hlinkClick r:id="rId2"/>
              </a:rPr>
              <a:t>https://blog.shu.ac.uk/apprenticeship-essentials/onboarding/employer-commitment/</a:t>
            </a:r>
            <a:br>
              <a:rPr lang="en-GB" sz="1800" dirty="0"/>
            </a:br>
            <a:endParaRPr lang="en-GB" sz="1800" dirty="0"/>
          </a:p>
        </p:txBody>
      </p:sp>
      <p:sp>
        <p:nvSpPr>
          <p:cNvPr id="6" name="Content Placeholder 2"/>
          <p:cNvSpPr>
            <a:spLocks noGrp="1"/>
          </p:cNvSpPr>
          <p:nvPr>
            <p:ph idx="1"/>
          </p:nvPr>
        </p:nvSpPr>
        <p:spPr>
          <a:xfrm>
            <a:off x="467544" y="2132856"/>
            <a:ext cx="8229600" cy="3344863"/>
          </a:xfrm>
        </p:spPr>
        <p:txBody>
          <a:bodyPr/>
          <a:lstStyle/>
          <a:p>
            <a:pPr marL="0" indent="0">
              <a:buNone/>
            </a:pPr>
            <a:r>
              <a:rPr lang="en-GB" sz="1800" b="1" dirty="0"/>
              <a:t>At the Start</a:t>
            </a:r>
          </a:p>
          <a:p>
            <a:r>
              <a:rPr lang="en-GB" sz="1800" dirty="0"/>
              <a:t>Review your Skills Scan and agree a Training Plan with you in your job role</a:t>
            </a:r>
          </a:p>
          <a:p>
            <a:r>
              <a:rPr lang="en-GB" sz="1800" dirty="0"/>
              <a:t>Agree, monitor and support the targets for Off the Job Training</a:t>
            </a:r>
          </a:p>
          <a:p>
            <a:r>
              <a:rPr lang="en-GB" sz="1800" dirty="0"/>
              <a:t>Attend Welcome Event and review the Information Advice and Guidance</a:t>
            </a:r>
          </a:p>
          <a:p>
            <a:pPr marL="0" indent="0">
              <a:buNone/>
            </a:pPr>
            <a:endParaRPr lang="en-GB" sz="1800" dirty="0"/>
          </a:p>
          <a:p>
            <a:pPr marL="0" indent="0">
              <a:buNone/>
            </a:pPr>
            <a:r>
              <a:rPr lang="en-GB" sz="1800" b="1" dirty="0"/>
              <a:t>During the Apprenticeship</a:t>
            </a:r>
          </a:p>
          <a:p>
            <a:r>
              <a:rPr lang="en-GB" sz="1800" dirty="0"/>
              <a:t>Attend Apprenticeship Progress Reviews you and the SHU WBL Coach</a:t>
            </a:r>
          </a:p>
          <a:p>
            <a:r>
              <a:rPr lang="en-GB" sz="1800" dirty="0"/>
              <a:t>Provide feedback and SMART planning to implement your Training Plan</a:t>
            </a:r>
          </a:p>
          <a:p>
            <a:r>
              <a:rPr lang="en-GB" sz="1800" dirty="0"/>
              <a:t>Facilitate projects and new opportunities to meet the Apprenticeship KSBs</a:t>
            </a:r>
          </a:p>
          <a:p>
            <a:pPr marL="0" indent="0">
              <a:buNone/>
            </a:pPr>
            <a:endParaRPr lang="en-GB" sz="1800" dirty="0"/>
          </a:p>
          <a:p>
            <a:pPr marL="0" indent="0">
              <a:buNone/>
            </a:pPr>
            <a:r>
              <a:rPr lang="en-GB" sz="1800" b="1" dirty="0"/>
              <a:t>Moving forward</a:t>
            </a:r>
          </a:p>
          <a:p>
            <a:r>
              <a:rPr lang="en-GB" sz="1800" dirty="0"/>
              <a:t>Agree when you are ready for EPA</a:t>
            </a:r>
          </a:p>
          <a:p>
            <a:r>
              <a:rPr lang="en-GB" sz="1800" dirty="0"/>
              <a:t>Support you to the next step in your career</a:t>
            </a:r>
          </a:p>
          <a:p>
            <a:endParaRPr lang="en-GB" sz="1800" dirty="0"/>
          </a:p>
        </p:txBody>
      </p:sp>
    </p:spTree>
    <p:extLst>
      <p:ext uri="{BB962C8B-B14F-4D97-AF65-F5344CB8AC3E}">
        <p14:creationId xmlns:p14="http://schemas.microsoft.com/office/powerpoint/2010/main" val="1316758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694C03-E510-8384-C8BF-B4D765AD8597}"/>
              </a:ext>
            </a:extLst>
          </p:cNvPr>
          <p:cNvPicPr/>
          <p:nvPr/>
        </p:nvPicPr>
        <p:blipFill rotWithShape="1">
          <a:blip r:embed="rId2"/>
          <a:srcRect l="13916" t="27763" r="51074" b="33150"/>
          <a:stretch/>
        </p:blipFill>
        <p:spPr>
          <a:xfrm>
            <a:off x="1043608" y="1052736"/>
            <a:ext cx="2952328" cy="1907775"/>
          </a:xfrm>
          <a:prstGeom prst="rect">
            <a:avLst/>
          </a:prstGeom>
        </p:spPr>
      </p:pic>
      <p:sp>
        <p:nvSpPr>
          <p:cNvPr id="2" name="Title 1"/>
          <p:cNvSpPr>
            <a:spLocks noGrp="1"/>
          </p:cNvSpPr>
          <p:nvPr>
            <p:ph type="title"/>
          </p:nvPr>
        </p:nvSpPr>
        <p:spPr>
          <a:xfrm>
            <a:off x="2771802" y="125760"/>
            <a:ext cx="7271271" cy="1143000"/>
          </a:xfrm>
        </p:spPr>
        <p:txBody>
          <a:bodyPr/>
          <a:lstStyle/>
          <a:p>
            <a:pPr algn="l"/>
            <a:r>
              <a:rPr lang="en-GB" sz="3200" dirty="0"/>
              <a:t>Apprentice Progress Reviews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384954"/>
            <a:ext cx="3672408" cy="2754306"/>
          </a:xfrm>
          <a:prstGeom prst="rect">
            <a:avLst/>
          </a:prstGeom>
          <a:noFill/>
          <a:ln>
            <a:noFill/>
          </a:ln>
          <a:effectLst>
            <a:innerShdw blurRad="63500" dist="50800" dir="13500000">
              <a:prstClr val="black">
                <a:alpha val="50000"/>
              </a:prstClr>
            </a:inn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9997434">
            <a:off x="-217762" y="3137132"/>
            <a:ext cx="10046187" cy="1898853"/>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with ACL, how much information to cover on APRs during induction.  APR Slides are optional for induction</a:t>
            </a:r>
          </a:p>
          <a:p>
            <a:pPr algn="ctr"/>
            <a:r>
              <a:rPr lang="en-GB" dirty="0"/>
              <a:t>NEW APR form due for release in MAYTAS for September 2021</a:t>
            </a:r>
          </a:p>
        </p:txBody>
      </p:sp>
      <p:sp>
        <p:nvSpPr>
          <p:cNvPr id="8" name="TextBox 7">
            <a:extLst>
              <a:ext uri="{FF2B5EF4-FFF2-40B4-BE49-F238E27FC236}">
                <a16:creationId xmlns:a16="http://schemas.microsoft.com/office/drawing/2014/main" id="{4A358496-3586-66AE-EDA3-C8BDC7960180}"/>
              </a:ext>
            </a:extLst>
          </p:cNvPr>
          <p:cNvSpPr txBox="1"/>
          <p:nvPr/>
        </p:nvSpPr>
        <p:spPr>
          <a:xfrm>
            <a:off x="4355976" y="5373216"/>
            <a:ext cx="5086350" cy="1200329"/>
          </a:xfrm>
          <a:prstGeom prst="rect">
            <a:avLst/>
          </a:prstGeom>
          <a:noFill/>
        </p:spPr>
        <p:txBody>
          <a:bodyPr wrap="square">
            <a:spAutoFit/>
          </a:bodyPr>
          <a:lstStyle/>
          <a:p>
            <a:pPr marL="0" indent="0">
              <a:buNone/>
            </a:pPr>
            <a:r>
              <a:rPr lang="en-GB" dirty="0"/>
              <a:t>Guidance on MAYTAS Hub for Apprentices and for mentors is here:  </a:t>
            </a:r>
            <a:r>
              <a:rPr lang="en-GB" dirty="0">
                <a:hlinkClick r:id="rId4"/>
              </a:rPr>
              <a:t>AIIR Homepage</a:t>
            </a:r>
            <a:endParaRPr lang="en-GB" dirty="0"/>
          </a:p>
        </p:txBody>
      </p:sp>
    </p:spTree>
    <p:extLst>
      <p:ext uri="{BB962C8B-B14F-4D97-AF65-F5344CB8AC3E}">
        <p14:creationId xmlns:p14="http://schemas.microsoft.com/office/powerpoint/2010/main" val="401434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556792"/>
            <a:ext cx="4248472" cy="1143000"/>
          </a:xfrm>
        </p:spPr>
        <p:txBody>
          <a:bodyPr/>
          <a:lstStyle/>
          <a:p>
            <a:r>
              <a:rPr lang="en-GB" sz="2800" dirty="0"/>
              <a:t>Induction agenda</a:t>
            </a:r>
          </a:p>
        </p:txBody>
      </p:sp>
      <p:sp>
        <p:nvSpPr>
          <p:cNvPr id="3" name="Content Placeholder 2"/>
          <p:cNvSpPr>
            <a:spLocks noGrp="1"/>
          </p:cNvSpPr>
          <p:nvPr>
            <p:ph idx="1"/>
          </p:nvPr>
        </p:nvSpPr>
        <p:spPr>
          <a:xfrm>
            <a:off x="3779912" y="2892449"/>
            <a:ext cx="5112568" cy="3344863"/>
          </a:xfrm>
        </p:spPr>
        <p:txBody>
          <a:bodyPr/>
          <a:lstStyle/>
          <a:p>
            <a:pPr marL="0" indent="0">
              <a:buNone/>
            </a:pPr>
            <a:r>
              <a:rPr lang="en-GB" sz="1400" dirty="0"/>
              <a:t>Section 1	Student Support Induction</a:t>
            </a:r>
          </a:p>
          <a:p>
            <a:pPr marL="0" indent="0">
              <a:buNone/>
            </a:pPr>
            <a:r>
              <a:rPr lang="en-GB" sz="1400" dirty="0">
                <a:solidFill>
                  <a:srgbClr val="FF0000"/>
                </a:solidFill>
              </a:rPr>
              <a:t>	Discussion / Icebreaker </a:t>
            </a:r>
          </a:p>
          <a:p>
            <a:pPr marL="0" indent="0">
              <a:buNone/>
            </a:pPr>
            <a:endParaRPr lang="en-GB" sz="1400" dirty="0">
              <a:solidFill>
                <a:srgbClr val="FF0000"/>
              </a:solidFill>
            </a:endParaRPr>
          </a:p>
          <a:p>
            <a:pPr marL="900113" indent="-900113">
              <a:buNone/>
            </a:pPr>
            <a:r>
              <a:rPr lang="en-GB" sz="1400" dirty="0"/>
              <a:t>Section 2	The Apprenticeship Standard &amp; Course Overview</a:t>
            </a:r>
          </a:p>
          <a:p>
            <a:pPr marL="539750" indent="0">
              <a:buNone/>
            </a:pPr>
            <a:endParaRPr lang="en-GB" sz="1400" dirty="0"/>
          </a:p>
          <a:p>
            <a:pPr marL="0" indent="0">
              <a:buNone/>
            </a:pPr>
            <a:r>
              <a:rPr lang="en-GB" sz="1400" dirty="0"/>
              <a:t>Section 3	Key Roles and Functions - more detail</a:t>
            </a:r>
          </a:p>
          <a:p>
            <a:pPr marL="0" indent="0">
              <a:buNone/>
            </a:pPr>
            <a:endParaRPr lang="en-GB" sz="1400" dirty="0"/>
          </a:p>
          <a:p>
            <a:pPr marL="0" indent="0">
              <a:buNone/>
            </a:pPr>
            <a:r>
              <a:rPr lang="en-GB" sz="1400" dirty="0"/>
              <a:t>Section 4	Apprenticeship Essentials:</a:t>
            </a:r>
          </a:p>
          <a:p>
            <a:pPr marL="0" indent="0">
              <a:buNone/>
            </a:pPr>
            <a:endParaRPr lang="en-GB" sz="1400" dirty="0"/>
          </a:p>
          <a:p>
            <a:pPr marL="0" indent="0">
              <a:buNone/>
            </a:pPr>
            <a:r>
              <a:rPr lang="en-GB" sz="1400" dirty="0"/>
              <a:t>Close</a:t>
            </a:r>
          </a:p>
        </p:txBody>
      </p:sp>
      <p:sp>
        <p:nvSpPr>
          <p:cNvPr id="4" name="Title 1"/>
          <p:cNvSpPr txBox="1">
            <a:spLocks/>
          </p:cNvSpPr>
          <p:nvPr/>
        </p:nvSpPr>
        <p:spPr bwMode="auto">
          <a:xfrm>
            <a:off x="2987824" y="116632"/>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r>
              <a:rPr lang="en-GB" sz="2800" dirty="0">
                <a:solidFill>
                  <a:srgbClr val="FF0000"/>
                </a:solidFill>
              </a:rPr>
              <a:t>INSERT</a:t>
            </a:r>
            <a:r>
              <a:rPr lang="en-GB" sz="2800" dirty="0"/>
              <a:t> Course Name</a:t>
            </a:r>
          </a:p>
        </p:txBody>
      </p:sp>
      <p:sp>
        <p:nvSpPr>
          <p:cNvPr id="6" name="Rectangle 5"/>
          <p:cNvSpPr/>
          <p:nvPr/>
        </p:nvSpPr>
        <p:spPr>
          <a:xfrm>
            <a:off x="395536" y="2924944"/>
            <a:ext cx="2952328" cy="34563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Picture</a:t>
            </a:r>
          </a:p>
        </p:txBody>
      </p:sp>
    </p:spTree>
    <p:extLst>
      <p:ext uri="{BB962C8B-B14F-4D97-AF65-F5344CB8AC3E}">
        <p14:creationId xmlns:p14="http://schemas.microsoft.com/office/powerpoint/2010/main" val="3677566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010" y="77206"/>
            <a:ext cx="4535736" cy="1143000"/>
          </a:xfrm>
        </p:spPr>
        <p:txBody>
          <a:bodyPr/>
          <a:lstStyle/>
          <a:p>
            <a:r>
              <a:rPr lang="en-GB" dirty="0"/>
              <a:t>E-portfolio</a:t>
            </a:r>
          </a:p>
        </p:txBody>
      </p:sp>
      <p:pic>
        <p:nvPicPr>
          <p:cNvPr id="4" name="Picture 3"/>
          <p:cNvPicPr/>
          <p:nvPr/>
        </p:nvPicPr>
        <p:blipFill rotWithShape="1">
          <a:blip r:embed="rId2"/>
          <a:srcRect l="13916" t="27763" r="51074" b="33150"/>
          <a:stretch/>
        </p:blipFill>
        <p:spPr>
          <a:xfrm>
            <a:off x="453682" y="1139374"/>
            <a:ext cx="2952328" cy="1907775"/>
          </a:xfrm>
          <a:prstGeom prst="rect">
            <a:avLst/>
          </a:prstGeom>
        </p:spPr>
      </p:pic>
      <p:sp>
        <p:nvSpPr>
          <p:cNvPr id="20" name="TextBox 19">
            <a:extLst>
              <a:ext uri="{FF2B5EF4-FFF2-40B4-BE49-F238E27FC236}">
                <a16:creationId xmlns:a16="http://schemas.microsoft.com/office/drawing/2014/main" id="{1B8B569C-B9CC-7819-1894-E5D7FED46B5F}"/>
              </a:ext>
            </a:extLst>
          </p:cNvPr>
          <p:cNvSpPr txBox="1"/>
          <p:nvPr/>
        </p:nvSpPr>
        <p:spPr>
          <a:xfrm>
            <a:off x="4511807" y="5508643"/>
            <a:ext cx="4965700" cy="1200329"/>
          </a:xfrm>
          <a:prstGeom prst="rect">
            <a:avLst/>
          </a:prstGeom>
          <a:noFill/>
        </p:spPr>
        <p:txBody>
          <a:bodyPr wrap="square">
            <a:spAutoFit/>
          </a:bodyPr>
          <a:lstStyle/>
          <a:p>
            <a:pPr marL="0" indent="0">
              <a:buNone/>
            </a:pPr>
            <a:r>
              <a:rPr lang="en-GB" dirty="0"/>
              <a:t>Guidance on MAYTAS Hub for Apprentices and for mentors is here:  </a:t>
            </a:r>
            <a:r>
              <a:rPr lang="en-GB" dirty="0">
                <a:hlinkClick r:id="rId3"/>
              </a:rPr>
              <a:t>AIIR Homepage</a:t>
            </a:r>
            <a:endParaRPr lang="en-GB" dirty="0"/>
          </a:p>
        </p:txBody>
      </p:sp>
      <p:pic>
        <p:nvPicPr>
          <p:cNvPr id="21" name="Picture 4">
            <a:extLst>
              <a:ext uri="{FF2B5EF4-FFF2-40B4-BE49-F238E27FC236}">
                <a16:creationId xmlns:a16="http://schemas.microsoft.com/office/drawing/2014/main" id="{7484257C-2727-038E-11F2-6C5858926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847" y="2585235"/>
            <a:ext cx="4442354" cy="27764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rot="19997434">
            <a:off x="94424" y="3588579"/>
            <a:ext cx="10046187" cy="1367284"/>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insert E-portfolio slides</a:t>
            </a:r>
          </a:p>
        </p:txBody>
      </p:sp>
    </p:spTree>
    <p:extLst>
      <p:ext uri="{BB962C8B-B14F-4D97-AF65-F5344CB8AC3E}">
        <p14:creationId xmlns:p14="http://schemas.microsoft.com/office/powerpoint/2010/main" val="3137662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04664"/>
            <a:ext cx="4671816" cy="1143000"/>
          </a:xfrm>
        </p:spPr>
        <p:txBody>
          <a:bodyPr/>
          <a:lstStyle/>
          <a:p>
            <a:pPr algn="l"/>
            <a:r>
              <a:rPr lang="en-GB" sz="2800" b="1" dirty="0"/>
              <a:t>The Journey to </a:t>
            </a:r>
            <a:br>
              <a:rPr lang="en-GB" sz="2800" b="1" dirty="0"/>
            </a:br>
            <a:r>
              <a:rPr lang="en-GB" sz="2800" b="1" dirty="0"/>
              <a:t>End Point Assessment</a:t>
            </a:r>
            <a:br>
              <a:rPr lang="en-GB" sz="3600" dirty="0"/>
            </a:br>
            <a:endParaRPr lang="en-GB" sz="3600" dirty="0"/>
          </a:p>
        </p:txBody>
      </p:sp>
      <p:sp>
        <p:nvSpPr>
          <p:cNvPr id="3" name="Content Placeholder 2"/>
          <p:cNvSpPr>
            <a:spLocks noGrp="1"/>
          </p:cNvSpPr>
          <p:nvPr>
            <p:ph idx="1"/>
          </p:nvPr>
        </p:nvSpPr>
        <p:spPr>
          <a:xfrm>
            <a:off x="456431" y="1628800"/>
            <a:ext cx="8229600" cy="4815406"/>
          </a:xfrm>
        </p:spPr>
        <p:txBody>
          <a:bodyPr/>
          <a:lstStyle/>
          <a:p>
            <a:pPr>
              <a:spcAft>
                <a:spcPts val="1200"/>
              </a:spcAft>
            </a:pPr>
            <a:r>
              <a:rPr lang="en-GB" sz="1800" dirty="0"/>
              <a:t>Monitor progress from your Training Plan as shown in your Skill Scan</a:t>
            </a:r>
          </a:p>
          <a:p>
            <a:pPr>
              <a:spcAft>
                <a:spcPts val="1200"/>
              </a:spcAft>
            </a:pPr>
            <a:r>
              <a:rPr lang="en-GB" sz="1800" dirty="0"/>
              <a:t>Starting Point Exercise: individualise your journey with achievement targets</a:t>
            </a:r>
          </a:p>
          <a:p>
            <a:pPr>
              <a:spcAft>
                <a:spcPts val="1200"/>
              </a:spcAft>
            </a:pPr>
            <a:r>
              <a:rPr lang="en-GB" sz="1800" dirty="0"/>
              <a:t>Review progress of KSBs and actions at 3-way Progress Review</a:t>
            </a:r>
          </a:p>
          <a:p>
            <a:pPr>
              <a:spcAft>
                <a:spcPts val="1200"/>
              </a:spcAft>
            </a:pPr>
            <a:r>
              <a:rPr lang="en-GB" sz="1800" dirty="0"/>
              <a:t>Support from SHU WBL Coach and work place mentor</a:t>
            </a:r>
          </a:p>
          <a:p>
            <a:pPr>
              <a:spcAft>
                <a:spcPts val="1200"/>
              </a:spcAft>
            </a:pPr>
            <a:r>
              <a:rPr lang="en-GB" sz="1800" dirty="0"/>
              <a:t>Review at the Gateway period</a:t>
            </a:r>
          </a:p>
          <a:p>
            <a:pPr>
              <a:spcAft>
                <a:spcPts val="1200"/>
              </a:spcAft>
            </a:pPr>
            <a:r>
              <a:rPr lang="en-GB" sz="1800" dirty="0"/>
              <a:t>Submit E-Portfolio (and other requirements) for End Point Assessment</a:t>
            </a:r>
          </a:p>
          <a:p>
            <a:pPr>
              <a:spcAft>
                <a:spcPts val="1200"/>
              </a:spcAft>
            </a:pPr>
            <a:r>
              <a:rPr lang="en-GB" sz="1800" dirty="0"/>
              <a:t>Typically used in a "Professional Discussion"</a:t>
            </a:r>
          </a:p>
          <a:p>
            <a:pPr>
              <a:spcAft>
                <a:spcPts val="1200"/>
              </a:spcAft>
            </a:pPr>
            <a:r>
              <a:rPr lang="en-GB" sz="1800" dirty="0"/>
              <a:t>Complete Major project / case studies  (specific differences in each sector)</a:t>
            </a:r>
          </a:p>
          <a:p>
            <a:pPr marL="0" indent="0">
              <a:buNone/>
            </a:pPr>
            <a:endParaRPr lang="en-GB" sz="2000" dirty="0"/>
          </a:p>
        </p:txBody>
      </p:sp>
      <p:sp>
        <p:nvSpPr>
          <p:cNvPr id="4" name="Title 1"/>
          <p:cNvSpPr txBox="1">
            <a:spLocks/>
          </p:cNvSpPr>
          <p:nvPr/>
        </p:nvSpPr>
        <p:spPr bwMode="auto">
          <a:xfrm>
            <a:off x="613097" y="5733256"/>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2800" i="1" dirty="0"/>
              <a:t>Discussion:   What does good evidence look like?</a:t>
            </a:r>
            <a:endParaRPr lang="en-GB" sz="3600" i="1" dirty="0"/>
          </a:p>
        </p:txBody>
      </p:sp>
    </p:spTree>
    <p:extLst>
      <p:ext uri="{BB962C8B-B14F-4D97-AF65-F5344CB8AC3E}">
        <p14:creationId xmlns:p14="http://schemas.microsoft.com/office/powerpoint/2010/main" val="16916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27786" y="188640"/>
            <a:ext cx="8207375" cy="1143000"/>
          </a:xfrm>
        </p:spPr>
        <p:txBody>
          <a:bodyPr/>
          <a:lstStyle/>
          <a:p>
            <a:pPr algn="l"/>
            <a:r>
              <a:rPr lang="en-GB" sz="2400" b="1" dirty="0"/>
              <a:t>What does good evidence look like?</a:t>
            </a:r>
            <a:br>
              <a:rPr lang="en-GB" sz="2400" dirty="0"/>
            </a:br>
            <a:r>
              <a:rPr lang="en-GB" sz="2000" dirty="0"/>
              <a:t>Addressing each competency  (KSB) in the standard:</a:t>
            </a:r>
            <a:br>
              <a:rPr lang="en-GB" sz="3200" dirty="0"/>
            </a:br>
            <a:endParaRPr lang="en-GB" sz="3200" dirty="0"/>
          </a:p>
        </p:txBody>
      </p:sp>
      <p:sp>
        <p:nvSpPr>
          <p:cNvPr id="6" name="Oval 5"/>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Artefact 1</a:t>
            </a:r>
          </a:p>
        </p:txBody>
      </p:sp>
      <p:sp>
        <p:nvSpPr>
          <p:cNvPr id="7" name="Oval 6"/>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Thing 2</a:t>
            </a:r>
          </a:p>
        </p:txBody>
      </p:sp>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Critical Reflection</a:t>
            </a:r>
          </a:p>
        </p:txBody>
      </p:sp>
      <p:sp>
        <p:nvSpPr>
          <p:cNvPr id="9" name="Oval 8"/>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Stuff 3</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solidFill>
                  <a:prstClr val="black"/>
                </a:solidFill>
              </a:rPr>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solidFill>
                  <a:prstClr val="black"/>
                </a:solidFill>
              </a:rPr>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solidFill>
                  <a:prstClr val="black"/>
                </a:solidFill>
              </a:rPr>
              <a:t>+</a:t>
            </a:r>
          </a:p>
        </p:txBody>
      </p:sp>
      <p:sp>
        <p:nvSpPr>
          <p:cNvPr id="13" name="Right Brace 12"/>
          <p:cNvSpPr/>
          <p:nvPr/>
        </p:nvSpPr>
        <p:spPr>
          <a:xfrm rot="5400000">
            <a:off x="4139952" y="-82336"/>
            <a:ext cx="864096" cy="7724495"/>
          </a:xfrm>
          <a:prstGeom prst="rightBrace">
            <a:avLst/>
          </a:prstGeom>
          <a:ln>
            <a:solidFill>
              <a:srgbClr val="B70D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4" name="Rounded Rectangle 13"/>
          <p:cNvSpPr/>
          <p:nvPr/>
        </p:nvSpPr>
        <p:spPr>
          <a:xfrm>
            <a:off x="1691680" y="4221088"/>
            <a:ext cx="5688632"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 Portfolio</a:t>
            </a:r>
          </a:p>
        </p:txBody>
      </p:sp>
      <p:sp>
        <p:nvSpPr>
          <p:cNvPr id="15" name="Rounded Rectangle 14"/>
          <p:cNvSpPr/>
          <p:nvPr/>
        </p:nvSpPr>
        <p:spPr>
          <a:xfrm>
            <a:off x="1691680" y="5517232"/>
            <a:ext cx="5688632" cy="864096"/>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End Point Assessment</a:t>
            </a:r>
          </a:p>
        </p:txBody>
      </p:sp>
      <p:sp>
        <p:nvSpPr>
          <p:cNvPr id="16" name="Pentagon 15"/>
          <p:cNvSpPr/>
          <p:nvPr/>
        </p:nvSpPr>
        <p:spPr>
          <a:xfrm rot="5400000">
            <a:off x="4283968" y="5157192"/>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Pentagon 16"/>
          <p:cNvSpPr/>
          <p:nvPr/>
        </p:nvSpPr>
        <p:spPr>
          <a:xfrm rot="5400000">
            <a:off x="4283968" y="3851919"/>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rot="19997434">
            <a:off x="-390053" y="2910726"/>
            <a:ext cx="10046187" cy="209344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with ACL, how much information on evaluating Evidence to cover during induction.  </a:t>
            </a:r>
          </a:p>
          <a:p>
            <a:pPr algn="ctr"/>
            <a:r>
              <a:rPr lang="en-GB" dirty="0"/>
              <a:t>Evidence Slides are optional for induction.</a:t>
            </a:r>
          </a:p>
          <a:p>
            <a:pPr algn="ctr"/>
            <a:r>
              <a:rPr lang="en-GB" dirty="0"/>
              <a:t>WBL Coach can take their own approach to this discussion, but must use the STARE approach</a:t>
            </a:r>
          </a:p>
        </p:txBody>
      </p:sp>
    </p:spTree>
    <p:extLst>
      <p:ext uri="{BB962C8B-B14F-4D97-AF65-F5344CB8AC3E}">
        <p14:creationId xmlns:p14="http://schemas.microsoft.com/office/powerpoint/2010/main" val="6052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Critical Reflection</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t>+</a:t>
            </a:r>
          </a:p>
        </p:txBody>
      </p:sp>
      <p:sp>
        <p:nvSpPr>
          <p:cNvPr id="18" name="Oval 17"/>
          <p:cNvSpPr/>
          <p:nvPr/>
        </p:nvSpPr>
        <p:spPr>
          <a:xfrm>
            <a:off x="179512" y="3429000"/>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lumMod val="65000"/>
                    <a:lumOff val="35000"/>
                  </a:schemeClr>
                </a:solidFill>
              </a:rPr>
              <a:t>Annotated photo of H&amp;S on site</a:t>
            </a:r>
          </a:p>
        </p:txBody>
      </p:sp>
      <p:sp>
        <p:nvSpPr>
          <p:cNvPr id="19" name="Oval 18"/>
          <p:cNvSpPr/>
          <p:nvPr/>
        </p:nvSpPr>
        <p:spPr>
          <a:xfrm>
            <a:off x="4663636"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Apprentice Designed Training Programme</a:t>
            </a:r>
          </a:p>
        </p:txBody>
      </p:sp>
      <p:sp>
        <p:nvSpPr>
          <p:cNvPr id="20" name="Oval 19"/>
          <p:cNvSpPr/>
          <p:nvPr/>
        </p:nvSpPr>
        <p:spPr>
          <a:xfrm>
            <a:off x="2431794"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SHU Assignment e.g. H&amp;S law &amp; practice</a:t>
            </a:r>
          </a:p>
        </p:txBody>
      </p:sp>
      <p:sp>
        <p:nvSpPr>
          <p:cNvPr id="21" name="Oval 20"/>
          <p:cNvSpPr/>
          <p:nvPr/>
        </p:nvSpPr>
        <p:spPr>
          <a:xfrm>
            <a:off x="6948264" y="3501008"/>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lumMod val="65000"/>
                    <a:lumOff val="35000"/>
                  </a:schemeClr>
                </a:solidFill>
              </a:rPr>
              <a:t>Discussion of learning and future action</a:t>
            </a:r>
          </a:p>
        </p:txBody>
      </p:sp>
      <p:sp>
        <p:nvSpPr>
          <p:cNvPr id="2" name="TextBox 1"/>
          <p:cNvSpPr txBox="1"/>
          <p:nvPr/>
        </p:nvSpPr>
        <p:spPr>
          <a:xfrm>
            <a:off x="395536" y="5554107"/>
            <a:ext cx="1728192" cy="646331"/>
          </a:xfrm>
          <a:prstGeom prst="rect">
            <a:avLst/>
          </a:prstGeom>
          <a:noFill/>
        </p:spPr>
        <p:txBody>
          <a:bodyPr wrap="square" rtlCol="0">
            <a:spAutoFit/>
          </a:bodyPr>
          <a:lstStyle/>
          <a:p>
            <a:r>
              <a:rPr lang="en-GB" sz="1800" dirty="0"/>
              <a:t>Possibly errors were made!?</a:t>
            </a:r>
          </a:p>
        </p:txBody>
      </p:sp>
      <p:sp>
        <p:nvSpPr>
          <p:cNvPr id="23" name="TextBox 22"/>
          <p:cNvSpPr txBox="1"/>
          <p:nvPr/>
        </p:nvSpPr>
        <p:spPr>
          <a:xfrm>
            <a:off x="2699792" y="5517232"/>
            <a:ext cx="1728192" cy="923330"/>
          </a:xfrm>
          <a:prstGeom prst="rect">
            <a:avLst/>
          </a:prstGeom>
          <a:noFill/>
        </p:spPr>
        <p:txBody>
          <a:bodyPr wrap="square" rtlCol="0">
            <a:spAutoFit/>
          </a:bodyPr>
          <a:lstStyle/>
          <a:p>
            <a:r>
              <a:rPr lang="en-GB" sz="1800" dirty="0"/>
              <a:t>E.g. 65% mark for 20 credits at Level 5.</a:t>
            </a:r>
          </a:p>
        </p:txBody>
      </p:sp>
      <p:sp>
        <p:nvSpPr>
          <p:cNvPr id="24" name="TextBox 23"/>
          <p:cNvSpPr txBox="1"/>
          <p:nvPr/>
        </p:nvSpPr>
        <p:spPr>
          <a:xfrm>
            <a:off x="4644008" y="5517231"/>
            <a:ext cx="2572660" cy="1077218"/>
          </a:xfrm>
          <a:prstGeom prst="rect">
            <a:avLst/>
          </a:prstGeom>
          <a:noFill/>
        </p:spPr>
        <p:txBody>
          <a:bodyPr wrap="square" rtlCol="0">
            <a:spAutoFit/>
          </a:bodyPr>
          <a:lstStyle/>
          <a:p>
            <a:r>
              <a:rPr lang="en-GB" sz="1600" dirty="0"/>
              <a:t>Evidence of further development and application in work ; showing leadership.</a:t>
            </a:r>
          </a:p>
        </p:txBody>
      </p:sp>
      <p:sp>
        <p:nvSpPr>
          <p:cNvPr id="25" name="TextBox 24"/>
          <p:cNvSpPr txBox="1"/>
          <p:nvPr/>
        </p:nvSpPr>
        <p:spPr>
          <a:xfrm>
            <a:off x="6778058" y="5417930"/>
            <a:ext cx="2365942" cy="1323439"/>
          </a:xfrm>
          <a:prstGeom prst="rect">
            <a:avLst/>
          </a:prstGeom>
          <a:noFill/>
        </p:spPr>
        <p:txBody>
          <a:bodyPr wrap="square" rtlCol="0">
            <a:spAutoFit/>
          </a:bodyPr>
          <a:lstStyle/>
          <a:p>
            <a:r>
              <a:rPr lang="en-GB" sz="1600" dirty="0"/>
              <a:t>Reflective evaluation of own competence and sector issues; using material from WBL;</a:t>
            </a:r>
          </a:p>
          <a:p>
            <a:r>
              <a:rPr lang="en-GB" sz="1600" dirty="0"/>
              <a:t>uploaded to E-Portfolio</a:t>
            </a:r>
          </a:p>
        </p:txBody>
      </p:sp>
      <p:sp>
        <p:nvSpPr>
          <p:cNvPr id="29" name="Oval 28"/>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Artefact 1</a:t>
            </a:r>
          </a:p>
        </p:txBody>
      </p:sp>
      <p:sp>
        <p:nvSpPr>
          <p:cNvPr id="30" name="Oval 29"/>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Thing 2</a:t>
            </a:r>
          </a:p>
        </p:txBody>
      </p:sp>
      <p:sp>
        <p:nvSpPr>
          <p:cNvPr id="31" name="Oval 30"/>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Stuff 3</a:t>
            </a:r>
          </a:p>
        </p:txBody>
      </p:sp>
      <p:sp>
        <p:nvSpPr>
          <p:cNvPr id="26" name="Title 1"/>
          <p:cNvSpPr>
            <a:spLocks noGrp="1"/>
          </p:cNvSpPr>
          <p:nvPr>
            <p:ph type="title"/>
          </p:nvPr>
        </p:nvSpPr>
        <p:spPr>
          <a:xfrm>
            <a:off x="2627786" y="188640"/>
            <a:ext cx="8207375" cy="1143000"/>
          </a:xfrm>
        </p:spPr>
        <p:txBody>
          <a:bodyPr/>
          <a:lstStyle/>
          <a:p>
            <a:pPr algn="l"/>
            <a:r>
              <a:rPr lang="en-GB" sz="2400" b="1" dirty="0"/>
              <a:t>What does good evidence look like?</a:t>
            </a:r>
            <a:br>
              <a:rPr lang="en-GB" sz="2400" dirty="0"/>
            </a:br>
            <a:r>
              <a:rPr lang="en-GB" sz="2000" dirty="0"/>
              <a:t>Addressing each competency  (KSB) in the standard:</a:t>
            </a:r>
            <a:br>
              <a:rPr lang="en-GB" sz="3200" dirty="0"/>
            </a:br>
            <a:endParaRPr lang="en-GB" sz="3200" dirty="0"/>
          </a:p>
        </p:txBody>
      </p:sp>
      <p:sp>
        <p:nvSpPr>
          <p:cNvPr id="22" name="Rectangle 21"/>
          <p:cNvSpPr/>
          <p:nvPr/>
        </p:nvSpPr>
        <p:spPr>
          <a:xfrm rot="19997434">
            <a:off x="-390053" y="2910726"/>
            <a:ext cx="10046187" cy="209344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how with ACL much information on evaluating Evidence to cover during induction.  </a:t>
            </a:r>
          </a:p>
          <a:p>
            <a:pPr algn="ctr"/>
            <a:r>
              <a:rPr lang="en-GB" dirty="0"/>
              <a:t>Evidence Slides are optional for induction.</a:t>
            </a:r>
          </a:p>
          <a:p>
            <a:pPr algn="ctr"/>
            <a:r>
              <a:rPr lang="en-GB" dirty="0" err="1"/>
              <a:t>WBLCoach</a:t>
            </a:r>
            <a:r>
              <a:rPr lang="en-GB" dirty="0"/>
              <a:t> can take their own approach to this discussion, but should use the STARE approach</a:t>
            </a:r>
          </a:p>
        </p:txBody>
      </p:sp>
    </p:spTree>
    <p:extLst>
      <p:ext uri="{BB962C8B-B14F-4D97-AF65-F5344CB8AC3E}">
        <p14:creationId xmlns:p14="http://schemas.microsoft.com/office/powerpoint/2010/main" val="19052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8207375" cy="1143000"/>
          </a:xfrm>
        </p:spPr>
        <p:txBody>
          <a:bodyPr/>
          <a:lstStyle/>
          <a:p>
            <a:r>
              <a:rPr lang="en-GB" dirty="0"/>
              <a:t>S.T.A.R.E.</a:t>
            </a:r>
          </a:p>
        </p:txBody>
      </p:sp>
      <p:sp>
        <p:nvSpPr>
          <p:cNvPr id="3" name="Content Placeholder 2"/>
          <p:cNvSpPr>
            <a:spLocks noGrp="1"/>
          </p:cNvSpPr>
          <p:nvPr>
            <p:ph idx="1"/>
          </p:nvPr>
        </p:nvSpPr>
        <p:spPr>
          <a:xfrm>
            <a:off x="457200" y="6309320"/>
            <a:ext cx="8507288" cy="548680"/>
          </a:xfrm>
        </p:spPr>
        <p:txBody>
          <a:bodyPr/>
          <a:lstStyle/>
          <a:p>
            <a:pPr marL="0" indent="0">
              <a:buNone/>
            </a:pPr>
            <a:r>
              <a:rPr lang="en-GB" sz="2000" dirty="0">
                <a:hlinkClick r:id="rId3"/>
              </a:rPr>
              <a:t>STARE approach and examples</a:t>
            </a:r>
            <a:endParaRPr lang="en-GB" sz="2000" dirty="0"/>
          </a:p>
        </p:txBody>
      </p:sp>
      <p:graphicFrame>
        <p:nvGraphicFramePr>
          <p:cNvPr id="5" name="Google Shape;247;p53">
            <a:extLst>
              <a:ext uri="{FF2B5EF4-FFF2-40B4-BE49-F238E27FC236}">
                <a16:creationId xmlns:a16="http://schemas.microsoft.com/office/drawing/2014/main" id="{B2F3FB6E-D138-48A8-9E6C-2480B6424F5C}"/>
              </a:ext>
            </a:extLst>
          </p:cNvPr>
          <p:cNvGraphicFramePr>
            <a:graphicFrameLocks/>
          </p:cNvGraphicFramePr>
          <p:nvPr>
            <p:extLst>
              <p:ext uri="{D42A27DB-BD31-4B8C-83A1-F6EECF244321}">
                <p14:modId xmlns:p14="http://schemas.microsoft.com/office/powerpoint/2010/main" val="2569282977"/>
              </p:ext>
            </p:extLst>
          </p:nvPr>
        </p:nvGraphicFramePr>
        <p:xfrm>
          <a:off x="467544" y="1556792"/>
          <a:ext cx="81534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1777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8207375" cy="1143000"/>
          </a:xfrm>
        </p:spPr>
        <p:txBody>
          <a:bodyPr/>
          <a:lstStyle/>
          <a:p>
            <a:r>
              <a:rPr lang="en-GB" dirty="0"/>
              <a:t>End Point Assessment</a:t>
            </a:r>
          </a:p>
        </p:txBody>
      </p:sp>
      <p:sp>
        <p:nvSpPr>
          <p:cNvPr id="3" name="Content Placeholder 2"/>
          <p:cNvSpPr>
            <a:spLocks noGrp="1"/>
          </p:cNvSpPr>
          <p:nvPr>
            <p:ph idx="1"/>
          </p:nvPr>
        </p:nvSpPr>
        <p:spPr>
          <a:xfrm>
            <a:off x="457200" y="1988840"/>
            <a:ext cx="8229600" cy="3344863"/>
          </a:xfrm>
        </p:spPr>
        <p:txBody>
          <a:bodyPr/>
          <a:lstStyle/>
          <a:p>
            <a:r>
              <a:rPr lang="en-GB" sz="2800" dirty="0">
                <a:solidFill>
                  <a:srgbClr val="B70D50"/>
                </a:solidFill>
              </a:rPr>
              <a:t>What are the methods of Assessment?</a:t>
            </a:r>
          </a:p>
          <a:p>
            <a:r>
              <a:rPr lang="en-GB" sz="2800" dirty="0">
                <a:solidFill>
                  <a:srgbClr val="B70D50"/>
                </a:solidFill>
              </a:rPr>
              <a:t>When will you practice techniques for EPA?</a:t>
            </a:r>
          </a:p>
          <a:p>
            <a:r>
              <a:rPr lang="en-GB" sz="2800" dirty="0">
                <a:solidFill>
                  <a:srgbClr val="B70D50"/>
                </a:solidFill>
              </a:rPr>
              <a:t>Which modules will support the gateway requirements?</a:t>
            </a:r>
          </a:p>
          <a:p>
            <a:r>
              <a:rPr lang="en-GB" sz="2800" dirty="0">
                <a:solidFill>
                  <a:srgbClr val="B70D50"/>
                </a:solidFill>
              </a:rPr>
              <a:t>How will readiness for EPA be decided with your employer?</a:t>
            </a:r>
          </a:p>
          <a:p>
            <a:r>
              <a:rPr lang="en-GB" sz="2800" dirty="0">
                <a:solidFill>
                  <a:srgbClr val="B70D50"/>
                </a:solidFill>
              </a:rPr>
              <a:t>How will you be supported by SHU during the Gateway period?</a:t>
            </a:r>
          </a:p>
          <a:p>
            <a:r>
              <a:rPr lang="en-GB" sz="2800" dirty="0">
                <a:solidFill>
                  <a:srgbClr val="B70D50"/>
                </a:solidFill>
              </a:rPr>
              <a:t>Who will do the EPA?</a:t>
            </a:r>
          </a:p>
        </p:txBody>
      </p:sp>
      <p:sp>
        <p:nvSpPr>
          <p:cNvPr id="4" name="Rectangle 3"/>
          <p:cNvSpPr/>
          <p:nvPr/>
        </p:nvSpPr>
        <p:spPr>
          <a:xfrm rot="19997434">
            <a:off x="-223082" y="3006900"/>
            <a:ext cx="9163385" cy="892775"/>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ACL needs to prepare a bespoke slide or two addressing these questions...</a:t>
            </a:r>
          </a:p>
        </p:txBody>
      </p:sp>
    </p:spTree>
    <p:extLst>
      <p:ext uri="{BB962C8B-B14F-4D97-AF65-F5344CB8AC3E}">
        <p14:creationId xmlns:p14="http://schemas.microsoft.com/office/powerpoint/2010/main" val="3709154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507288" cy="4281339"/>
          </a:xfrm>
        </p:spPr>
        <p:txBody>
          <a:bodyPr/>
          <a:lstStyle/>
          <a:p>
            <a:pPr marL="1166813" indent="-544513">
              <a:buFont typeface="Wingdings" panose="05000000000000000000" pitchFamily="2" charset="2"/>
              <a:buChar char="ü"/>
            </a:pPr>
            <a:r>
              <a:rPr lang="en-GB" sz="2800" b="1" dirty="0"/>
              <a:t>Your Starting Point &amp; Individual Journey</a:t>
            </a:r>
          </a:p>
          <a:p>
            <a:endParaRPr lang="en-GB" sz="2400" dirty="0"/>
          </a:p>
          <a:p>
            <a:pPr lvl="0">
              <a:spcAft>
                <a:spcPts val="1200"/>
              </a:spcAft>
            </a:pPr>
            <a:r>
              <a:rPr lang="en-GB" sz="1800" dirty="0"/>
              <a:t>Review your Skill Scan to complete the </a:t>
            </a:r>
            <a:r>
              <a:rPr lang="en-GB" sz="1800" dirty="0">
                <a:hlinkClick r:id="rId2"/>
              </a:rPr>
              <a:t>Mandatory Onboarding activities</a:t>
            </a:r>
            <a:endParaRPr lang="en-GB" sz="1800" dirty="0"/>
          </a:p>
          <a:p>
            <a:pPr marL="1073150" lvl="0" indent="-530225">
              <a:spcAft>
                <a:spcPts val="0"/>
              </a:spcAft>
              <a:buFont typeface="Wingdings" panose="05000000000000000000" pitchFamily="2" charset="2"/>
              <a:buChar char="Ø"/>
            </a:pPr>
            <a:r>
              <a:rPr lang="en-GB" sz="1800" dirty="0"/>
              <a:t>Identify your starting position in terms of knowledge, skills &amp; behaviours </a:t>
            </a:r>
          </a:p>
          <a:p>
            <a:pPr marL="1073150" lvl="0" indent="-530225">
              <a:spcAft>
                <a:spcPts val="0"/>
              </a:spcAft>
              <a:buFont typeface="Wingdings" panose="05000000000000000000" pitchFamily="2" charset="2"/>
              <a:buChar char="Ø"/>
            </a:pPr>
            <a:r>
              <a:rPr lang="en-GB" sz="1800" dirty="0"/>
              <a:t>Review and record your strengths, challenges and uncertainty</a:t>
            </a:r>
          </a:p>
          <a:p>
            <a:pPr marL="1073150" lvl="0" indent="-530225">
              <a:spcAft>
                <a:spcPts val="0"/>
              </a:spcAft>
              <a:buFont typeface="Wingdings" panose="05000000000000000000" pitchFamily="2" charset="2"/>
              <a:buChar char="Ø"/>
            </a:pPr>
            <a:r>
              <a:rPr lang="en-GB" sz="1800" dirty="0"/>
              <a:t>This will help you set overall targets for achievement</a:t>
            </a:r>
          </a:p>
          <a:p>
            <a:pPr marL="1073150" lvl="0" indent="-530225">
              <a:spcAft>
                <a:spcPts val="0"/>
              </a:spcAft>
              <a:buFont typeface="Wingdings" panose="05000000000000000000" pitchFamily="2" charset="2"/>
              <a:buChar char="Ø"/>
            </a:pPr>
            <a:r>
              <a:rPr lang="en-GB" sz="1800" dirty="0"/>
              <a:t>Opportunity to discuss with peers in your first classes</a:t>
            </a:r>
          </a:p>
          <a:p>
            <a:pPr marL="1073150" lvl="0" indent="-530225">
              <a:spcAft>
                <a:spcPts val="0"/>
              </a:spcAft>
              <a:buFont typeface="Wingdings" panose="05000000000000000000" pitchFamily="2" charset="2"/>
              <a:buChar char="Ø"/>
            </a:pPr>
            <a:r>
              <a:rPr lang="en-GB" sz="1800" dirty="0"/>
              <a:t>Apprenticeship Progress Review to evolve your Training Plan</a:t>
            </a:r>
          </a:p>
          <a:p>
            <a:pPr marL="1073150" lvl="0" indent="-530225">
              <a:spcAft>
                <a:spcPts val="1200"/>
              </a:spcAft>
              <a:buFont typeface="Wingdings" panose="05000000000000000000" pitchFamily="2" charset="2"/>
              <a:buChar char="Ø"/>
            </a:pPr>
            <a:r>
              <a:rPr lang="en-GB" sz="1800" dirty="0"/>
              <a:t>Check your assessment submission requirements.</a:t>
            </a:r>
          </a:p>
          <a:p>
            <a:pPr marL="357188" lvl="0" indent="0">
              <a:spcAft>
                <a:spcPts val="1200"/>
              </a:spcAft>
              <a:buNone/>
            </a:pPr>
            <a:r>
              <a:rPr lang="en-GB" sz="1800" dirty="0"/>
              <a:t>Notes:</a:t>
            </a:r>
          </a:p>
          <a:p>
            <a:pPr marL="808038" lvl="0">
              <a:spcAft>
                <a:spcPts val="0"/>
              </a:spcAft>
            </a:pPr>
            <a:r>
              <a:rPr lang="en-GB" sz="1200" dirty="0"/>
              <a:t>Use your Academic Adviser, the </a:t>
            </a:r>
            <a:r>
              <a:rPr lang="en-GB" sz="1200" dirty="0">
                <a:hlinkClick r:id="rId3"/>
              </a:rPr>
              <a:t>Skills Centre </a:t>
            </a:r>
            <a:r>
              <a:rPr lang="en-GB" sz="1200" dirty="0"/>
              <a:t>and </a:t>
            </a:r>
            <a:r>
              <a:rPr lang="en-GB" sz="1200" dirty="0" err="1">
                <a:hlinkClick r:id="rId3"/>
              </a:rPr>
              <a:t>Studiosity</a:t>
            </a:r>
            <a:endParaRPr lang="en-GB" sz="1200" dirty="0"/>
          </a:p>
          <a:p>
            <a:pPr marL="808038">
              <a:spcAft>
                <a:spcPts val="0"/>
              </a:spcAft>
            </a:pPr>
            <a:r>
              <a:rPr lang="en-GB" sz="1200" dirty="0"/>
              <a:t>Benefit from </a:t>
            </a:r>
            <a:r>
              <a:rPr lang="en-GB" sz="1200" u="sng" dirty="0">
                <a:hlinkClick r:id="rId4"/>
              </a:rPr>
              <a:t>Library Access for Distance Learners</a:t>
            </a:r>
            <a:r>
              <a:rPr lang="en-GB" sz="1200" dirty="0"/>
              <a:t> </a:t>
            </a:r>
          </a:p>
          <a:p>
            <a:pPr marL="808038">
              <a:spcAft>
                <a:spcPts val="0"/>
              </a:spcAft>
            </a:pPr>
            <a:r>
              <a:rPr lang="en-GB" sz="1200" u="sng" dirty="0">
                <a:hlinkClick r:id="rId5"/>
              </a:rPr>
              <a:t>Additional Learning Needs</a:t>
            </a:r>
            <a:r>
              <a:rPr lang="en-GB" sz="1200" dirty="0"/>
              <a:t>  - Contact our disability support team</a:t>
            </a:r>
          </a:p>
          <a:p>
            <a:pPr marL="808038">
              <a:spcAft>
                <a:spcPts val="0"/>
              </a:spcAft>
            </a:pPr>
            <a:r>
              <a:rPr lang="en-GB" sz="1200" u="sng" dirty="0">
                <a:hlinkClick r:id="rId6"/>
              </a:rPr>
              <a:t>Register for Linked-in-Learning</a:t>
            </a:r>
            <a:r>
              <a:rPr lang="en-GB" sz="1200" u="sng" dirty="0"/>
              <a:t> </a:t>
            </a:r>
            <a:r>
              <a:rPr lang="en-GB" sz="1200" dirty="0"/>
              <a:t>– find resources to suit your needs</a:t>
            </a:r>
          </a:p>
          <a:p>
            <a:pPr marL="808038">
              <a:spcAft>
                <a:spcPts val="0"/>
              </a:spcAft>
            </a:pPr>
            <a:r>
              <a:rPr lang="en-GB" sz="1200" dirty="0"/>
              <a:t>Ongoing: Apprenticeship Impact and Information Resource (</a:t>
            </a:r>
            <a:r>
              <a:rPr lang="en-GB" sz="1200" dirty="0">
                <a:hlinkClick r:id="rId2"/>
              </a:rPr>
              <a:t>AIIR</a:t>
            </a:r>
            <a:r>
              <a:rPr lang="en-GB" sz="1200" dirty="0"/>
              <a:t>)</a:t>
            </a:r>
            <a:endParaRPr lang="en-GB" sz="1100" dirty="0"/>
          </a:p>
          <a:p>
            <a:pPr lvl="0">
              <a:spcAft>
                <a:spcPts val="1200"/>
              </a:spcAft>
            </a:pPr>
            <a:endParaRPr lang="en-GB" sz="2000"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Tree>
    <p:extLst>
      <p:ext uri="{BB962C8B-B14F-4D97-AF65-F5344CB8AC3E}">
        <p14:creationId xmlns:p14="http://schemas.microsoft.com/office/powerpoint/2010/main" val="9321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2B29FA-2789-40AE-BDB9-538AA0BFC40A}"/>
              </a:ext>
            </a:extLst>
          </p:cNvPr>
          <p:cNvSpPr txBox="1"/>
          <p:nvPr/>
        </p:nvSpPr>
        <p:spPr>
          <a:xfrm>
            <a:off x="532149" y="2693526"/>
            <a:ext cx="6416115" cy="3831818"/>
          </a:xfrm>
          <a:prstGeom prst="rect">
            <a:avLst/>
          </a:prstGeom>
          <a:noFill/>
        </p:spPr>
        <p:txBody>
          <a:bodyPr wrap="square" rtlCol="0">
            <a:spAutoFit/>
          </a:bodyPr>
          <a:lstStyle/>
          <a:p>
            <a:r>
              <a:rPr lang="en-GB" sz="1500" u="sng" dirty="0"/>
              <a:t>How to record your attendance using Study Goal</a:t>
            </a:r>
          </a:p>
          <a:p>
            <a:endParaRPr lang="en-GB" sz="1500" dirty="0"/>
          </a:p>
          <a:p>
            <a:endParaRPr lang="en-GB" sz="1500" dirty="0"/>
          </a:p>
          <a:p>
            <a:pPr marL="342900" indent="-342900">
              <a:buFont typeface="+mj-lt"/>
              <a:buAutoNum type="arabicPeriod"/>
            </a:pPr>
            <a:r>
              <a:rPr lang="en-GB" sz="1800" dirty="0"/>
              <a:t>Access the following website: </a:t>
            </a:r>
            <a:r>
              <a:rPr lang="en-GB" sz="1800" dirty="0">
                <a:hlinkClick r:id="rId2"/>
              </a:rPr>
              <a:t>studygoal.jisc.ac.uk</a:t>
            </a:r>
            <a:endParaRPr lang="en-GB" sz="1800" dirty="0"/>
          </a:p>
          <a:p>
            <a:pPr marL="342900" indent="-342900">
              <a:buFont typeface="+mj-lt"/>
              <a:buAutoNum type="arabicPeriod"/>
            </a:pPr>
            <a:r>
              <a:rPr lang="en-GB" sz="1800" dirty="0"/>
              <a:t>Choose Sheffield Hallam University from the drop-down list and click ‘Login’</a:t>
            </a:r>
          </a:p>
          <a:p>
            <a:pPr marL="342900" indent="-342900">
              <a:buFont typeface="+mj-lt"/>
              <a:buAutoNum type="arabicPeriod"/>
            </a:pPr>
            <a:r>
              <a:rPr lang="en-GB" sz="1800" dirty="0"/>
              <a:t>Enter your regular SHU username and password</a:t>
            </a:r>
          </a:p>
          <a:p>
            <a:pPr marL="342900" indent="-342900">
              <a:buFont typeface="+mj-lt"/>
              <a:buAutoNum type="arabicPeriod"/>
            </a:pPr>
            <a:endParaRPr lang="en-GB" sz="1800" dirty="0"/>
          </a:p>
          <a:p>
            <a:pPr marL="342900" indent="-342900">
              <a:buFont typeface="+mj-lt"/>
              <a:buAutoNum type="arabicPeriod"/>
            </a:pP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t>Your lecturer will provide a 4 digit PIN code at the start of your lecture or seminar</a:t>
            </a:r>
          </a:p>
          <a:p>
            <a:pPr marL="342900" indent="-342900">
              <a:buFont typeface="+mj-lt"/>
              <a:buAutoNum type="arabicPeriod"/>
            </a:pPr>
            <a:r>
              <a:rPr lang="en-GB" sz="1800" dirty="0"/>
              <a:t>Enter this code into the box and click ‘Checkin’</a:t>
            </a:r>
          </a:p>
          <a:p>
            <a:pPr marL="342900" indent="-342900">
              <a:buFont typeface="+mj-lt"/>
              <a:buAutoNum type="arabicPeriod"/>
            </a:pPr>
            <a:r>
              <a:rPr lang="en-GB" sz="1800" dirty="0"/>
              <a:t>Your attendance has now been recorded</a:t>
            </a:r>
          </a:p>
        </p:txBody>
      </p:sp>
      <p:pic>
        <p:nvPicPr>
          <p:cNvPr id="6" name="Picture 5">
            <a:extLst>
              <a:ext uri="{FF2B5EF4-FFF2-40B4-BE49-F238E27FC236}">
                <a16:creationId xmlns:a16="http://schemas.microsoft.com/office/drawing/2014/main" id="{0C2E2805-2DB6-42B7-A2CC-43B653B473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369449"/>
            <a:ext cx="1330643" cy="149971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73C62B6-975C-4097-B228-9C49E606D272}"/>
              </a:ext>
            </a:extLst>
          </p:cNvPr>
          <p:cNvPicPr/>
          <p:nvPr/>
        </p:nvPicPr>
        <p:blipFill rotWithShape="1">
          <a:blip r:embed="rId4">
            <a:extLst>
              <a:ext uri="{28A0092B-C50C-407E-A947-70E740481C1C}">
                <a14:useLocalDpi xmlns:a14="http://schemas.microsoft.com/office/drawing/2010/main" val="0"/>
              </a:ext>
            </a:extLst>
          </a:blip>
          <a:srcRect t="71157" r="4052"/>
          <a:stretch/>
        </p:blipFill>
        <p:spPr bwMode="auto">
          <a:xfrm>
            <a:off x="7524328" y="5513794"/>
            <a:ext cx="1330643" cy="6515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D6D5C0D-DB94-FCB6-8657-9C02E241A8A6}"/>
              </a:ext>
            </a:extLst>
          </p:cNvPr>
          <p:cNvSpPr txBox="1">
            <a:spLocks/>
          </p:cNvSpPr>
          <p:nvPr/>
        </p:nvSpPr>
        <p:spPr bwMode="auto">
          <a:xfrm>
            <a:off x="3131840" y="172277"/>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
        <p:nvSpPr>
          <p:cNvPr id="3" name="TextBox 2">
            <a:extLst>
              <a:ext uri="{FF2B5EF4-FFF2-40B4-BE49-F238E27FC236}">
                <a16:creationId xmlns:a16="http://schemas.microsoft.com/office/drawing/2014/main" id="{C5996BFC-0AD8-C894-51A9-EFAEDA060135}"/>
              </a:ext>
            </a:extLst>
          </p:cNvPr>
          <p:cNvSpPr txBox="1"/>
          <p:nvPr/>
        </p:nvSpPr>
        <p:spPr>
          <a:xfrm>
            <a:off x="827584" y="1589891"/>
            <a:ext cx="8200848" cy="892552"/>
          </a:xfrm>
          <a:prstGeom prst="rect">
            <a:avLst/>
          </a:prstGeom>
          <a:noFill/>
        </p:spPr>
        <p:txBody>
          <a:bodyPr wrap="square" rtlCol="0">
            <a:spAutoFit/>
          </a:bodyPr>
          <a:lstStyle/>
          <a:p>
            <a:r>
              <a:rPr lang="en-GB" b="1" dirty="0">
                <a:sym typeface="Wingdings" panose="05000000000000000000" pitchFamily="2" charset="2"/>
              </a:rPr>
              <a:t></a:t>
            </a:r>
            <a:r>
              <a:rPr lang="en-GB" sz="2400" b="1" dirty="0">
                <a:sym typeface="Wingdings" panose="05000000000000000000" pitchFamily="2" charset="2"/>
              </a:rPr>
              <a:t>   </a:t>
            </a:r>
            <a:r>
              <a:rPr lang="en-GB" sz="2800" b="1" dirty="0"/>
              <a:t>Attendance Recording through Study Goal </a:t>
            </a:r>
            <a:endParaRPr lang="en-GB" sz="2400" b="1" dirty="0"/>
          </a:p>
          <a:p>
            <a:endParaRPr lang="en-GB" dirty="0"/>
          </a:p>
        </p:txBody>
      </p:sp>
    </p:spTree>
    <p:extLst>
      <p:ext uri="{BB962C8B-B14F-4D97-AF65-F5344CB8AC3E}">
        <p14:creationId xmlns:p14="http://schemas.microsoft.com/office/powerpoint/2010/main" val="654290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sz="3200" dirty="0"/>
              <a:t>Apprenticeship Essentials </a:t>
            </a:r>
          </a:p>
        </p:txBody>
      </p:sp>
      <p:sp>
        <p:nvSpPr>
          <p:cNvPr id="3" name="Content Placeholder 2"/>
          <p:cNvSpPr>
            <a:spLocks noGrp="1"/>
          </p:cNvSpPr>
          <p:nvPr>
            <p:ph idx="1"/>
          </p:nvPr>
        </p:nvSpPr>
        <p:spPr>
          <a:xfrm>
            <a:off x="457200" y="2244005"/>
            <a:ext cx="8229600" cy="4281339"/>
          </a:xfrm>
        </p:spPr>
        <p:txBody>
          <a:bodyPr/>
          <a:lstStyle/>
          <a:p>
            <a:pPr marL="1530350" indent="-546100">
              <a:buFont typeface="Wingdings" panose="05000000000000000000" pitchFamily="2" charset="2"/>
              <a:buChar char="ü"/>
            </a:pPr>
            <a:r>
              <a:rPr lang="en-GB" sz="2400" b="1" dirty="0"/>
              <a:t>Safeguarding obligations</a:t>
            </a:r>
          </a:p>
          <a:p>
            <a:endParaRPr lang="en-GB" sz="2000" dirty="0"/>
          </a:p>
          <a:p>
            <a:pPr marL="0" indent="0">
              <a:buNone/>
            </a:pPr>
            <a:r>
              <a:rPr lang="en-GB" sz="2000" dirty="0"/>
              <a:t>An employer is legally responsible for Health and Safety at work.</a:t>
            </a:r>
          </a:p>
          <a:p>
            <a:pPr marL="0" indent="0">
              <a:buNone/>
            </a:pPr>
            <a:r>
              <a:rPr lang="en-GB" sz="2000" dirty="0"/>
              <a:t>In some instances ("vulnerable adults") (or for any other reason) SHU will exercise a </a:t>
            </a:r>
            <a:r>
              <a:rPr lang="en-GB" sz="2000" i="1" dirty="0"/>
              <a:t>duty of care </a:t>
            </a:r>
            <a:r>
              <a:rPr lang="en-GB" sz="2000" dirty="0"/>
              <a:t>and is required to ensure the employer has the appropriate measures in place, offering the apprentice the opportunity to raise any concerns.</a:t>
            </a:r>
          </a:p>
          <a:p>
            <a:pPr marL="0" indent="0">
              <a:buNone/>
            </a:pPr>
            <a:endParaRPr lang="en-GB" sz="2000" dirty="0"/>
          </a:p>
          <a:p>
            <a:pPr marL="0" indent="0">
              <a:buNone/>
            </a:pPr>
            <a:r>
              <a:rPr lang="en-GB" sz="2000" dirty="0">
                <a:hlinkClick r:id="rId2"/>
              </a:rPr>
              <a:t>https://blog.shu.ac.uk/apprenticeship-essentials/wellbeing-and-support/getting-help-and-safeguarding/</a:t>
            </a:r>
            <a:endParaRPr lang="en-GB" sz="2000" dirty="0"/>
          </a:p>
          <a:p>
            <a:pPr marL="0" indent="0">
              <a:buNone/>
            </a:pPr>
            <a:endParaRPr lang="en-GB" sz="2000" i="1" dirty="0"/>
          </a:p>
          <a:p>
            <a:pPr marL="0" indent="0">
              <a:buNone/>
            </a:pPr>
            <a:r>
              <a:rPr lang="en-GB" sz="2000" dirty="0"/>
              <a:t>Note:     Your Designated Safeguarding Officer is </a:t>
            </a:r>
            <a:r>
              <a:rPr lang="en-GB" sz="2000" dirty="0">
                <a:solidFill>
                  <a:srgbClr val="0070C0"/>
                </a:solidFill>
              </a:rPr>
              <a:t>Sam Moorwood</a:t>
            </a:r>
          </a:p>
        </p:txBody>
      </p:sp>
    </p:spTree>
    <p:extLst>
      <p:ext uri="{BB962C8B-B14F-4D97-AF65-F5344CB8AC3E}">
        <p14:creationId xmlns:p14="http://schemas.microsoft.com/office/powerpoint/2010/main" val="3633315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1997"/>
            <a:ext cx="8229600" cy="4281339"/>
          </a:xfrm>
        </p:spPr>
        <p:txBody>
          <a:bodyPr/>
          <a:lstStyle/>
          <a:p>
            <a:pPr marL="1530350" indent="-546100">
              <a:buFont typeface="Wingdings" panose="05000000000000000000" pitchFamily="2" charset="2"/>
              <a:buChar char="ü"/>
            </a:pPr>
            <a:r>
              <a:rPr lang="en-GB" sz="2800" b="1" dirty="0"/>
              <a:t>Safeguarding obligations</a:t>
            </a:r>
          </a:p>
          <a:p>
            <a:endParaRPr lang="en-GB" sz="2400" dirty="0"/>
          </a:p>
          <a:p>
            <a:pPr marL="0" indent="0">
              <a:spcAft>
                <a:spcPts val="1200"/>
              </a:spcAft>
              <a:buNone/>
            </a:pPr>
            <a:r>
              <a:rPr lang="en-GB" sz="2000" dirty="0"/>
              <a:t>Safeguarding is about knowing how to keep yourself and others safe from physical, psychological, emotional and sexual harm and free from bullying and intimidation (including on-line).</a:t>
            </a:r>
          </a:p>
          <a:p>
            <a:pPr marL="0" indent="0">
              <a:buNone/>
            </a:pPr>
            <a:r>
              <a:rPr lang="en-GB" sz="2000" dirty="0"/>
              <a:t>You can contact: your employer safeguarding officer, your WBL Coach, an academic, your course leader or student support services... </a:t>
            </a:r>
            <a:r>
              <a:rPr lang="en-GB" sz="2000" dirty="0">
                <a:hlinkClick r:id="rId2"/>
              </a:rPr>
              <a:t>https://reportandsupport.shu.ac.uk/</a:t>
            </a:r>
            <a:endParaRPr lang="en-GB" sz="2000" dirty="0"/>
          </a:p>
          <a:p>
            <a:pPr marL="0" indent="0">
              <a:buNone/>
            </a:pPr>
            <a:endParaRPr lang="en-GB" sz="2000" dirty="0"/>
          </a:p>
          <a:p>
            <a:pPr marL="0" indent="0">
              <a:buNone/>
            </a:pPr>
            <a:r>
              <a:rPr lang="en-GB" sz="2000" dirty="0"/>
              <a:t>On-line resources, for example, Staying Safe On-line:</a:t>
            </a:r>
          </a:p>
          <a:p>
            <a:pPr marL="0" indent="0">
              <a:buNone/>
            </a:pPr>
            <a:r>
              <a:rPr lang="en-GB" sz="2000" dirty="0">
                <a:hlinkClick r:id="rId3"/>
              </a:rPr>
              <a:t>https://blog.shu.ac.uk/apprenticeship-essentials/wellbeing-and-support/staying-safe-online/</a:t>
            </a:r>
            <a:endParaRPr lang="en-GB" sz="2000"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Tree>
    <p:extLst>
      <p:ext uri="{BB962C8B-B14F-4D97-AF65-F5344CB8AC3E}">
        <p14:creationId xmlns:p14="http://schemas.microsoft.com/office/powerpoint/2010/main" val="47339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5112568" cy="1143000"/>
          </a:xfrm>
        </p:spPr>
        <p:txBody>
          <a:bodyPr/>
          <a:lstStyle/>
          <a:p>
            <a:r>
              <a:rPr lang="en-GB" sz="2800" dirty="0"/>
              <a:t>Induction agenda - more detail</a:t>
            </a:r>
          </a:p>
        </p:txBody>
      </p:sp>
      <p:sp>
        <p:nvSpPr>
          <p:cNvPr id="3" name="Content Placeholder 2"/>
          <p:cNvSpPr>
            <a:spLocks noGrp="1"/>
          </p:cNvSpPr>
          <p:nvPr>
            <p:ph idx="1"/>
          </p:nvPr>
        </p:nvSpPr>
        <p:spPr>
          <a:xfrm>
            <a:off x="4211960" y="1844824"/>
            <a:ext cx="4680520" cy="3344863"/>
          </a:xfrm>
        </p:spPr>
        <p:txBody>
          <a:bodyPr/>
          <a:lstStyle/>
          <a:p>
            <a:pPr marL="539750" indent="0">
              <a:buNone/>
            </a:pPr>
            <a:endParaRPr lang="en-GB" sz="1400" dirty="0"/>
          </a:p>
          <a:p>
            <a:pPr marL="0" indent="0">
              <a:buNone/>
            </a:pPr>
            <a:r>
              <a:rPr lang="en-GB" sz="1400" dirty="0"/>
              <a:t>Section 3	Key Roles and Functions - more detail</a:t>
            </a:r>
          </a:p>
          <a:p>
            <a:pPr marL="1257300">
              <a:buFont typeface="Courier New" panose="02070309020205020404" pitchFamily="49" charset="0"/>
              <a:buChar char="o"/>
            </a:pPr>
            <a:r>
              <a:rPr lang="en-GB" sz="1400" dirty="0">
                <a:solidFill>
                  <a:schemeClr val="tx1">
                    <a:lumMod val="65000"/>
                    <a:lumOff val="35000"/>
                  </a:schemeClr>
                </a:solidFill>
              </a:rPr>
              <a:t>The SHU Work Based Learning Coach</a:t>
            </a:r>
          </a:p>
          <a:p>
            <a:pPr marL="1257300">
              <a:buFont typeface="Courier New" panose="02070309020205020404" pitchFamily="49" charset="0"/>
              <a:buChar char="o"/>
            </a:pPr>
            <a:r>
              <a:rPr lang="en-GB" sz="1400" dirty="0">
                <a:solidFill>
                  <a:schemeClr val="tx1">
                    <a:lumMod val="65000"/>
                    <a:lumOff val="35000"/>
                  </a:schemeClr>
                </a:solidFill>
              </a:rPr>
              <a:t>Your Academic Adviser</a:t>
            </a:r>
          </a:p>
          <a:p>
            <a:pPr marL="1257300">
              <a:buFont typeface="Courier New" panose="02070309020205020404" pitchFamily="49" charset="0"/>
              <a:buChar char="o"/>
            </a:pPr>
            <a:r>
              <a:rPr lang="en-GB" sz="1400" dirty="0">
                <a:solidFill>
                  <a:schemeClr val="tx1">
                    <a:lumMod val="65000"/>
                    <a:lumOff val="35000"/>
                  </a:schemeClr>
                </a:solidFill>
              </a:rPr>
              <a:t>Your Employer and your Mentor </a:t>
            </a:r>
          </a:p>
          <a:p>
            <a:pPr marL="1257300">
              <a:buFont typeface="Courier New" panose="02070309020205020404" pitchFamily="49" charset="0"/>
              <a:buChar char="o"/>
            </a:pPr>
            <a:r>
              <a:rPr lang="en-GB" sz="1400" dirty="0">
                <a:solidFill>
                  <a:schemeClr val="tx1">
                    <a:lumMod val="65000"/>
                    <a:lumOff val="35000"/>
                  </a:schemeClr>
                </a:solidFill>
              </a:rPr>
              <a:t>Apprenticeship Progress Reviews</a:t>
            </a:r>
          </a:p>
          <a:p>
            <a:pPr marL="1257300">
              <a:buFont typeface="Courier New" panose="02070309020205020404" pitchFamily="49" charset="0"/>
              <a:buChar char="o"/>
            </a:pPr>
            <a:r>
              <a:rPr lang="en-GB" sz="1400" dirty="0">
                <a:solidFill>
                  <a:schemeClr val="tx1">
                    <a:lumMod val="65000"/>
                    <a:lumOff val="35000"/>
                  </a:schemeClr>
                </a:solidFill>
              </a:rPr>
              <a:t>Discussion</a:t>
            </a:r>
            <a:r>
              <a:rPr lang="en-GB" sz="1400" i="1" dirty="0">
                <a:solidFill>
                  <a:schemeClr val="tx1">
                    <a:lumMod val="65000"/>
                    <a:lumOff val="35000"/>
                  </a:schemeClr>
                </a:solidFill>
              </a:rPr>
              <a:t>:  What is good Evidence?</a:t>
            </a:r>
          </a:p>
          <a:p>
            <a:pPr marL="1257300">
              <a:buFont typeface="Courier New" panose="02070309020205020404" pitchFamily="49" charset="0"/>
              <a:buChar char="o"/>
            </a:pPr>
            <a:r>
              <a:rPr lang="en-GB" sz="1400" dirty="0">
                <a:solidFill>
                  <a:schemeClr val="tx1">
                    <a:lumMod val="65000"/>
                    <a:lumOff val="35000"/>
                  </a:schemeClr>
                </a:solidFill>
              </a:rPr>
              <a:t>E-Portfolios</a:t>
            </a:r>
          </a:p>
          <a:p>
            <a:pPr marL="1257300">
              <a:buFont typeface="Courier New" panose="02070309020205020404" pitchFamily="49" charset="0"/>
              <a:buChar char="o"/>
            </a:pPr>
            <a:r>
              <a:rPr lang="en-GB" sz="1400" dirty="0">
                <a:solidFill>
                  <a:schemeClr val="tx1">
                    <a:lumMod val="65000"/>
                    <a:lumOff val="35000"/>
                  </a:schemeClr>
                </a:solidFill>
              </a:rPr>
              <a:t>End Point Assessment Methods</a:t>
            </a:r>
          </a:p>
          <a:p>
            <a:pPr marL="0" indent="0">
              <a:buNone/>
            </a:pPr>
            <a:endParaRPr lang="en-GB" sz="1400" dirty="0"/>
          </a:p>
          <a:p>
            <a:pPr marL="0" indent="0">
              <a:buNone/>
            </a:pPr>
            <a:r>
              <a:rPr lang="en-GB" sz="1400" dirty="0"/>
              <a:t>Section 4	Apprenticeship Essentials:</a:t>
            </a:r>
          </a:p>
          <a:p>
            <a:pPr marL="1258888" indent="-358775">
              <a:buFont typeface="Courier New" panose="02070309020205020404" pitchFamily="49" charset="0"/>
              <a:buChar char="o"/>
            </a:pPr>
            <a:r>
              <a:rPr lang="en-GB" sz="1400" dirty="0">
                <a:solidFill>
                  <a:schemeClr val="tx1">
                    <a:lumMod val="65000"/>
                    <a:lumOff val="35000"/>
                  </a:schemeClr>
                </a:solidFill>
              </a:rPr>
              <a:t>English and Maths</a:t>
            </a:r>
          </a:p>
          <a:p>
            <a:pPr marL="1258888" indent="-358775">
              <a:buFont typeface="Courier New" panose="02070309020205020404" pitchFamily="49" charset="0"/>
              <a:buChar char="o"/>
            </a:pPr>
            <a:r>
              <a:rPr lang="en-GB" sz="1400" dirty="0">
                <a:solidFill>
                  <a:schemeClr val="tx1">
                    <a:lumMod val="65000"/>
                    <a:lumOff val="35000"/>
                  </a:schemeClr>
                </a:solidFill>
              </a:rPr>
              <a:t>Attendance, Well-being &amp; Safeguarding, </a:t>
            </a:r>
          </a:p>
          <a:p>
            <a:pPr marL="1258888" indent="-358775">
              <a:buFont typeface="Courier New" panose="02070309020205020404" pitchFamily="49" charset="0"/>
              <a:buChar char="o"/>
            </a:pPr>
            <a:r>
              <a:rPr lang="en-GB" sz="1400" dirty="0">
                <a:solidFill>
                  <a:schemeClr val="tx1">
                    <a:lumMod val="65000"/>
                    <a:lumOff val="35000"/>
                  </a:schemeClr>
                </a:solidFill>
              </a:rPr>
              <a:t>British Values, Prevent Duty, </a:t>
            </a:r>
          </a:p>
          <a:p>
            <a:pPr marL="1258888" indent="-358775">
              <a:buFont typeface="Courier New" panose="02070309020205020404" pitchFamily="49" charset="0"/>
              <a:buChar char="o"/>
            </a:pPr>
            <a:r>
              <a:rPr lang="en-GB" sz="1400" dirty="0">
                <a:solidFill>
                  <a:schemeClr val="tx1">
                    <a:lumMod val="65000"/>
                    <a:lumOff val="35000"/>
                  </a:schemeClr>
                </a:solidFill>
              </a:rPr>
              <a:t>Equality, Diversity, Inclusion</a:t>
            </a:r>
          </a:p>
          <a:p>
            <a:pPr marL="1258888" indent="-358775">
              <a:buFont typeface="Courier New" panose="02070309020205020404" pitchFamily="49" charset="0"/>
              <a:buChar char="o"/>
            </a:pPr>
            <a:r>
              <a:rPr lang="en-GB" sz="1400" dirty="0">
                <a:solidFill>
                  <a:schemeClr val="tx1">
                    <a:lumMod val="65000"/>
                    <a:lumOff val="35000"/>
                  </a:schemeClr>
                </a:solidFill>
              </a:rPr>
              <a:t>Career Development</a:t>
            </a:r>
          </a:p>
          <a:p>
            <a:pPr marL="1258888" indent="-358775">
              <a:buFont typeface="Courier New" panose="02070309020205020404" pitchFamily="49" charset="0"/>
              <a:buChar char="o"/>
            </a:pPr>
            <a:r>
              <a:rPr lang="en-GB" sz="1400" dirty="0">
                <a:solidFill>
                  <a:schemeClr val="tx1">
                    <a:lumMod val="65000"/>
                    <a:lumOff val="35000"/>
                  </a:schemeClr>
                </a:solidFill>
              </a:rPr>
              <a:t>Getting Involved</a:t>
            </a:r>
          </a:p>
          <a:p>
            <a:pPr marL="1258888" indent="-358775">
              <a:buFont typeface="Courier New" panose="02070309020205020404" pitchFamily="49" charset="0"/>
              <a:buChar char="o"/>
            </a:pPr>
            <a:r>
              <a:rPr lang="en-GB" sz="1400" dirty="0">
                <a:solidFill>
                  <a:schemeClr val="tx1">
                    <a:lumMod val="65000"/>
                    <a:lumOff val="35000"/>
                  </a:schemeClr>
                </a:solidFill>
              </a:rPr>
              <a:t>Impact and Celebration</a:t>
            </a:r>
          </a:p>
          <a:p>
            <a:pPr marL="0" indent="0">
              <a:buNone/>
            </a:pPr>
            <a:endParaRPr lang="en-GB" sz="1400" dirty="0"/>
          </a:p>
        </p:txBody>
      </p:sp>
      <p:sp>
        <p:nvSpPr>
          <p:cNvPr id="7" name="Content Placeholder 2"/>
          <p:cNvSpPr txBox="1">
            <a:spLocks/>
          </p:cNvSpPr>
          <p:nvPr/>
        </p:nvSpPr>
        <p:spPr bwMode="auto">
          <a:xfrm>
            <a:off x="179512" y="2060848"/>
            <a:ext cx="34923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400" dirty="0"/>
              <a:t>Section 1	Student Support Induction</a:t>
            </a:r>
          </a:p>
          <a:p>
            <a:pPr marL="0" indent="0">
              <a:buFont typeface="Arial" charset="0"/>
              <a:buNone/>
            </a:pPr>
            <a:r>
              <a:rPr lang="en-GB" sz="1400" dirty="0">
                <a:solidFill>
                  <a:srgbClr val="FF0000"/>
                </a:solidFill>
              </a:rPr>
              <a:t>	Discussion / Icebreaker </a:t>
            </a:r>
          </a:p>
          <a:p>
            <a:pPr marL="0" indent="0">
              <a:buFont typeface="Arial" charset="0"/>
              <a:buNone/>
            </a:pPr>
            <a:endParaRPr lang="en-GB" sz="1400" dirty="0">
              <a:solidFill>
                <a:srgbClr val="FF0000"/>
              </a:solidFill>
            </a:endParaRPr>
          </a:p>
          <a:p>
            <a:pPr marL="0" indent="0">
              <a:buFont typeface="Arial" charset="0"/>
              <a:buNone/>
            </a:pPr>
            <a:endParaRPr lang="en-GB" sz="1400" dirty="0">
              <a:solidFill>
                <a:srgbClr val="FF0000"/>
              </a:solidFill>
            </a:endParaRPr>
          </a:p>
          <a:p>
            <a:pPr marL="900113" indent="-900113">
              <a:buFont typeface="Arial" charset="0"/>
              <a:buNone/>
            </a:pPr>
            <a:r>
              <a:rPr lang="en-GB" sz="1400" dirty="0"/>
              <a:t>Section 2	The Apprenticeship Standard &amp; Course Overview</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Training Plan </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Off The Job Training</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Apprenticeship Journey &amp; Gateway to EPA</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Work Based Learning</a:t>
            </a:r>
          </a:p>
          <a:p>
            <a:pPr marL="0" indent="0">
              <a:buFont typeface="Arial" charset="0"/>
              <a:buNone/>
            </a:pPr>
            <a:endParaRPr lang="en-GB" sz="1400" dirty="0"/>
          </a:p>
        </p:txBody>
      </p:sp>
    </p:spTree>
    <p:extLst>
      <p:ext uri="{BB962C8B-B14F-4D97-AF65-F5344CB8AC3E}">
        <p14:creationId xmlns:p14="http://schemas.microsoft.com/office/powerpoint/2010/main" val="3007804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44624"/>
            <a:ext cx="7127257"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GB" sz="3200" dirty="0"/>
              <a:t>Apprenticeship Essentials</a:t>
            </a:r>
          </a:p>
        </p:txBody>
      </p:sp>
      <p:sp>
        <p:nvSpPr>
          <p:cNvPr id="3" name="Content Placeholder 2"/>
          <p:cNvSpPr>
            <a:spLocks noGrp="1"/>
          </p:cNvSpPr>
          <p:nvPr>
            <p:ph idx="1"/>
          </p:nvPr>
        </p:nvSpPr>
        <p:spPr>
          <a:xfrm>
            <a:off x="467544" y="1340769"/>
            <a:ext cx="8075240" cy="3652910"/>
          </a:xfrm>
        </p:spPr>
        <p:txBody>
          <a:bodyPr/>
          <a:lstStyle/>
          <a:p>
            <a:pPr algn="ctr">
              <a:buFont typeface="Wingdings" panose="05000000000000000000" pitchFamily="2" charset="2"/>
              <a:buChar char="ü"/>
              <a:tabLst>
                <a:tab pos="1339850" algn="l"/>
              </a:tabLst>
            </a:pPr>
            <a:r>
              <a:rPr lang="en-GB" sz="2800" b="1" dirty="0"/>
              <a:t>Equality Diversity &amp; Inclusion </a:t>
            </a:r>
          </a:p>
          <a:p>
            <a:pPr marL="0" indent="0">
              <a:buNone/>
            </a:pPr>
            <a:endParaRPr lang="en-GB" sz="2400" dirty="0"/>
          </a:p>
          <a:p>
            <a:pPr>
              <a:buFont typeface="Wingdings" panose="05000000000000000000" pitchFamily="2" charset="2"/>
              <a:buChar char="§"/>
            </a:pPr>
            <a:r>
              <a:rPr lang="en-GB" sz="2000" dirty="0">
                <a:hlinkClick r:id="rId2"/>
              </a:rPr>
              <a:t>https://www.shu.ac.uk/about-us/equality-and-diversity</a:t>
            </a:r>
            <a:endParaRPr lang="en-GB" sz="2000" dirty="0"/>
          </a:p>
          <a:p>
            <a:pPr>
              <a:buFont typeface="Wingdings" panose="05000000000000000000" pitchFamily="2" charset="2"/>
              <a:buChar char="§"/>
            </a:pPr>
            <a:r>
              <a:rPr lang="en-GB" sz="2000" dirty="0">
                <a:hlinkClick r:id="rId3"/>
              </a:rPr>
              <a:t>https://www.shu.ac.uk/about-us/governance-and-strategy/governance/our-student-charter</a:t>
            </a:r>
            <a:endParaRPr lang="en-GB" sz="2000" dirty="0"/>
          </a:p>
          <a:p>
            <a:pPr marL="0" indent="0">
              <a:buNone/>
            </a:pPr>
            <a:endParaRPr lang="en-GB" dirty="0"/>
          </a:p>
          <a:p>
            <a:pPr marL="0" indent="0">
              <a:buNone/>
            </a:pPr>
            <a:endParaRPr lang="en-GB" dirty="0"/>
          </a:p>
          <a:p>
            <a:pPr marL="0" indent="0">
              <a:buNone/>
            </a:pPr>
            <a:endParaRPr lang="en-GB" sz="2800" dirty="0"/>
          </a:p>
          <a:p>
            <a:pPr marL="0" indent="0">
              <a:buNone/>
            </a:pPr>
            <a:endParaRPr lang="en-GB" sz="2000" dirty="0"/>
          </a:p>
          <a:p>
            <a:pPr marL="0" indent="0">
              <a:buNone/>
            </a:pPr>
            <a:r>
              <a:rPr lang="en-GB" sz="2000" dirty="0"/>
              <a:t>Our Equality Objectives set our vision to be recognised as a University that adds value to the futures of all our students, staff and partners by drawing on their unique and diverse talents and providing an environment that allows everyone to flourish and succeed</a:t>
            </a:r>
          </a:p>
          <a:p>
            <a:pPr marL="0" indent="0">
              <a:buNone/>
            </a:pPr>
            <a:endParaRPr lang="en-GB" dirty="0"/>
          </a:p>
        </p:txBody>
      </p:sp>
      <p:pic>
        <p:nvPicPr>
          <p:cNvPr id="29698" name="Picture 2" descr="Race Equality Cha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67" y="3705523"/>
            <a:ext cx="2392525" cy="1163637"/>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www.shu.ac.uk/~/media/home/about-us/equality-and-diversity/images/as-bronze-award.jpg?h=82&amp;w=150&amp;hash=8C465A477D1D749566F904ED2C17B4A761E0A933&amp;la=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399" y="3705523"/>
            <a:ext cx="2128601" cy="1163637"/>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Working Famili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10" y="3583285"/>
            <a:ext cx="1440158" cy="1440158"/>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Disability Confiden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3316" y="3759496"/>
            <a:ext cx="1943100" cy="93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97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28800"/>
            <a:ext cx="8075240" cy="3344863"/>
          </a:xfrm>
        </p:spPr>
        <p:txBody>
          <a:bodyPr/>
          <a:lstStyle/>
          <a:p>
            <a:pPr algn="ctr">
              <a:buFont typeface="Wingdings" panose="05000000000000000000" pitchFamily="2" charset="2"/>
              <a:buChar char="ü"/>
            </a:pPr>
            <a:r>
              <a:rPr lang="en-GB" sz="2800" b="1" dirty="0"/>
              <a:t>Equality Diversity &amp; Inclusion </a:t>
            </a:r>
          </a:p>
          <a:p>
            <a:pPr marL="0" indent="0">
              <a:buNone/>
            </a:pPr>
            <a:endParaRPr lang="en-GB" sz="2400" dirty="0"/>
          </a:p>
          <a:p>
            <a:pPr marL="0" indent="0">
              <a:buNone/>
            </a:pPr>
            <a:r>
              <a:rPr lang="en-GB" sz="2000" dirty="0"/>
              <a:t>Learning Opportunities:</a:t>
            </a:r>
          </a:p>
          <a:p>
            <a:pPr marL="0" indent="0">
              <a:buNone/>
            </a:pPr>
            <a:endParaRPr lang="en-GB" sz="2000" b="1" dirty="0"/>
          </a:p>
          <a:p>
            <a:pPr marL="801688" indent="-801688"/>
            <a:r>
              <a:rPr lang="en-GB" sz="2000" dirty="0"/>
              <a:t>Read the SHU Student Charter</a:t>
            </a:r>
          </a:p>
          <a:p>
            <a:pPr marL="801688" indent="-801688"/>
            <a:r>
              <a:rPr lang="en-GB" sz="2000" dirty="0"/>
              <a:t>Research and discuss your employer's policies</a:t>
            </a:r>
          </a:p>
          <a:p>
            <a:pPr marL="801688" indent="-801688"/>
            <a:r>
              <a:rPr lang="en-GB" sz="2000" dirty="0"/>
              <a:t>The Equality Act in your sector and impact on your role</a:t>
            </a:r>
          </a:p>
          <a:p>
            <a:pPr marL="801688" indent="-801688"/>
            <a:r>
              <a:rPr lang="en-GB" sz="2000" dirty="0"/>
              <a:t>Apprenticeship Progress Review with WBL Coach: </a:t>
            </a:r>
          </a:p>
          <a:p>
            <a:pPr marL="1797050" indent="-625475">
              <a:buFont typeface="Wingdings" panose="05000000000000000000" pitchFamily="2" charset="2"/>
              <a:buChar char="Ø"/>
            </a:pPr>
            <a:r>
              <a:rPr lang="en-GB" sz="2000" dirty="0">
                <a:solidFill>
                  <a:schemeClr val="bg1">
                    <a:lumMod val="50000"/>
                  </a:schemeClr>
                </a:solidFill>
              </a:rPr>
              <a:t>Behaviours in the standard...</a:t>
            </a:r>
          </a:p>
          <a:p>
            <a:pPr marL="1797050" indent="-625475">
              <a:buFont typeface="Wingdings" panose="05000000000000000000" pitchFamily="2" charset="2"/>
              <a:buChar char="Ø"/>
            </a:pPr>
            <a:r>
              <a:rPr lang="en-GB" sz="2000" dirty="0">
                <a:solidFill>
                  <a:schemeClr val="bg1">
                    <a:lumMod val="50000"/>
                  </a:schemeClr>
                </a:solidFill>
              </a:rPr>
              <a:t>When have you felt challenged?</a:t>
            </a:r>
          </a:p>
          <a:p>
            <a:pPr marL="801688" indent="-801688"/>
            <a:r>
              <a:rPr lang="en-GB" sz="2000" dirty="0"/>
              <a:t>WBL Module: Inquiry into Unconscious bias</a:t>
            </a:r>
          </a:p>
          <a:p>
            <a:pPr marL="0" indent="0" algn="ctr">
              <a:spcBef>
                <a:spcPts val="1800"/>
              </a:spcBef>
              <a:buNone/>
            </a:pPr>
            <a:r>
              <a:rPr lang="en-GB" sz="2000" b="1" dirty="0"/>
              <a:t>Your </a:t>
            </a:r>
            <a:r>
              <a:rPr lang="en-GB" sz="2000" b="1" dirty="0">
                <a:hlinkClick r:id="rId3"/>
              </a:rPr>
              <a:t>Active Bystander Training</a:t>
            </a:r>
            <a:endParaRPr lang="en-GB" sz="2000" b="1" dirty="0"/>
          </a:p>
        </p:txBody>
      </p:sp>
      <p:sp>
        <p:nvSpPr>
          <p:cNvPr id="5" name="Title 1"/>
          <p:cNvSpPr txBox="1">
            <a:spLocks/>
          </p:cNvSpPr>
          <p:nvPr/>
        </p:nvSpPr>
        <p:spPr bwMode="auto">
          <a:xfrm>
            <a:off x="3635896" y="44624"/>
            <a:ext cx="712725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a:t>Apprenticeship Essentials</a:t>
            </a:r>
            <a:endParaRPr lang="en-GB" sz="3200" dirty="0"/>
          </a:p>
        </p:txBody>
      </p:sp>
    </p:spTree>
    <p:extLst>
      <p:ext uri="{BB962C8B-B14F-4D97-AF65-F5344CB8AC3E}">
        <p14:creationId xmlns:p14="http://schemas.microsoft.com/office/powerpoint/2010/main" val="1606121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93"/>
          <a:stretch/>
        </p:blipFill>
        <p:spPr bwMode="auto">
          <a:xfrm>
            <a:off x="6156176" y="2199316"/>
            <a:ext cx="3896780" cy="454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2327969"/>
            <a:ext cx="5688632" cy="3693319"/>
          </a:xfrm>
          <a:prstGeom prst="rect">
            <a:avLst/>
          </a:prstGeom>
          <a:noFill/>
        </p:spPr>
        <p:txBody>
          <a:bodyPr wrap="square" rtlCol="0">
            <a:spAutoFit/>
          </a:bodyPr>
          <a:lstStyle/>
          <a:p>
            <a:r>
              <a:rPr lang="en-GB" sz="1800" b="1" dirty="0">
                <a:solidFill>
                  <a:prstClr val="black"/>
                </a:solidFill>
              </a:rPr>
              <a:t>At the start</a:t>
            </a:r>
          </a:p>
          <a:p>
            <a:pPr marL="342900" indent="-342900">
              <a:buFont typeface="Arial" panose="020B0604020202020204" pitchFamily="34" charset="0"/>
              <a:buChar char="•"/>
            </a:pPr>
            <a:r>
              <a:rPr lang="en-GB" sz="1800" dirty="0">
                <a:solidFill>
                  <a:prstClr val="black"/>
                </a:solidFill>
              </a:rPr>
              <a:t>Build on your Suitability Interview (Skills Scan and career aspirations...)</a:t>
            </a:r>
          </a:p>
          <a:p>
            <a:endParaRPr lang="en-GB" sz="1800" dirty="0">
              <a:solidFill>
                <a:prstClr val="black"/>
              </a:solidFill>
            </a:endParaRPr>
          </a:p>
          <a:p>
            <a:r>
              <a:rPr lang="en-GB" sz="1800" b="1" dirty="0">
                <a:solidFill>
                  <a:prstClr val="black"/>
                </a:solidFill>
              </a:rPr>
              <a:t>During the Apprenticeship</a:t>
            </a:r>
          </a:p>
          <a:p>
            <a:pPr marL="342900" indent="-342900">
              <a:buFont typeface="Arial" panose="020B0604020202020204" pitchFamily="34" charset="0"/>
              <a:buChar char="•"/>
            </a:pPr>
            <a:r>
              <a:rPr lang="en-GB" sz="1800" dirty="0">
                <a:solidFill>
                  <a:prstClr val="black"/>
                </a:solidFill>
              </a:rPr>
              <a:t>Development of KSBs &amp; PPD modules</a:t>
            </a:r>
          </a:p>
          <a:p>
            <a:pPr marL="342900" indent="-342900">
              <a:buFont typeface="Arial" panose="020B0604020202020204" pitchFamily="34" charset="0"/>
              <a:buChar char="•"/>
            </a:pPr>
            <a:r>
              <a:rPr lang="en-GB" sz="1800" dirty="0">
                <a:solidFill>
                  <a:prstClr val="black"/>
                </a:solidFill>
              </a:rPr>
              <a:t>Sector leading careers guidance:</a:t>
            </a:r>
          </a:p>
          <a:p>
            <a:pPr marL="342900" indent="-342900">
              <a:buFont typeface="Arial" panose="020B0604020202020204" pitchFamily="34" charset="0"/>
              <a:buChar char="•"/>
            </a:pPr>
            <a:r>
              <a:rPr lang="en-GB" sz="1800" dirty="0">
                <a:solidFill>
                  <a:prstClr val="black"/>
                </a:solidFill>
              </a:rPr>
              <a:t>Bespoke Apprenticeship resource:</a:t>
            </a:r>
          </a:p>
          <a:p>
            <a:endParaRPr lang="en-GB" sz="1800" dirty="0">
              <a:solidFill>
                <a:prstClr val="black"/>
              </a:solidFill>
            </a:endParaRPr>
          </a:p>
          <a:p>
            <a:r>
              <a:rPr lang="en-GB" sz="1800" b="1" dirty="0">
                <a:solidFill>
                  <a:prstClr val="black"/>
                </a:solidFill>
              </a:rPr>
              <a:t>The Future</a:t>
            </a:r>
          </a:p>
          <a:p>
            <a:pPr marL="342900" indent="-342900">
              <a:buFont typeface="Arial" panose="020B0604020202020204" pitchFamily="34" charset="0"/>
              <a:buChar char="•"/>
            </a:pPr>
            <a:r>
              <a:rPr lang="en-GB" sz="1800" dirty="0">
                <a:solidFill>
                  <a:prstClr val="black"/>
                </a:solidFill>
              </a:rPr>
              <a:t>WBL Project: Organisational context &amp; aspirations</a:t>
            </a:r>
          </a:p>
          <a:p>
            <a:pPr marL="342900" indent="-342900">
              <a:buFont typeface="Arial" panose="020B0604020202020204" pitchFamily="34" charset="0"/>
              <a:buChar char="•"/>
            </a:pPr>
            <a:r>
              <a:rPr lang="en-GB" sz="1800" dirty="0">
                <a:solidFill>
                  <a:prstClr val="black"/>
                </a:solidFill>
              </a:rPr>
              <a:t>Adviser workshop (1:1 bookings)</a:t>
            </a:r>
          </a:p>
          <a:p>
            <a:pPr marL="342900" indent="-342900">
              <a:buFont typeface="Arial" panose="020B0604020202020204" pitchFamily="34" charset="0"/>
              <a:buChar char="•"/>
            </a:pPr>
            <a:r>
              <a:rPr lang="en-GB" sz="1800" dirty="0">
                <a:solidFill>
                  <a:prstClr val="black"/>
                </a:solidFill>
              </a:rPr>
              <a:t>Alumni access to support for 5 years</a:t>
            </a:r>
          </a:p>
        </p:txBody>
      </p:sp>
      <p:sp>
        <p:nvSpPr>
          <p:cNvPr id="7" name="Rectangle 6"/>
          <p:cNvSpPr/>
          <p:nvPr/>
        </p:nvSpPr>
        <p:spPr>
          <a:xfrm>
            <a:off x="3780487" y="246908"/>
            <a:ext cx="4031873" cy="461665"/>
          </a:xfrm>
          <a:prstGeom prst="rect">
            <a:avLst/>
          </a:prstGeom>
        </p:spPr>
        <p:txBody>
          <a:bodyPr wrap="none">
            <a:spAutoFit/>
          </a:bodyPr>
          <a:lstStyle/>
          <a:p>
            <a:r>
              <a:rPr lang="en-GB" b="1" dirty="0">
                <a:solidFill>
                  <a:srgbClr val="B70D50"/>
                </a:solidFill>
              </a:rPr>
              <a:t>Apprenticeship Essentials</a:t>
            </a:r>
          </a:p>
        </p:txBody>
      </p:sp>
      <p:sp>
        <p:nvSpPr>
          <p:cNvPr id="2" name="TextBox 1"/>
          <p:cNvSpPr txBox="1"/>
          <p:nvPr/>
        </p:nvSpPr>
        <p:spPr>
          <a:xfrm>
            <a:off x="179512" y="6381328"/>
            <a:ext cx="5477782" cy="461665"/>
          </a:xfrm>
          <a:prstGeom prst="rect">
            <a:avLst/>
          </a:prstGeom>
          <a:noFill/>
        </p:spPr>
        <p:txBody>
          <a:bodyPr wrap="none" rtlCol="0">
            <a:spAutoFit/>
          </a:bodyPr>
          <a:lstStyle/>
          <a:p>
            <a:r>
              <a:rPr lang="en-GB" sz="1200" dirty="0">
                <a:hlinkClick r:id="rId4"/>
              </a:rPr>
              <a:t>https://blog.shu.ac.uk/apprenticeship-essentials/careers-advice-and-guidance/</a:t>
            </a:r>
            <a:endParaRPr lang="en-GB" sz="1200" dirty="0">
              <a:solidFill>
                <a:srgbClr val="B70D50"/>
              </a:solidFill>
            </a:endParaRPr>
          </a:p>
          <a:p>
            <a:endParaRPr lang="en-GB" sz="1200" dirty="0"/>
          </a:p>
        </p:txBody>
      </p:sp>
      <p:sp>
        <p:nvSpPr>
          <p:cNvPr id="3" name="TextBox 2"/>
          <p:cNvSpPr txBox="1"/>
          <p:nvPr/>
        </p:nvSpPr>
        <p:spPr>
          <a:xfrm>
            <a:off x="1547664" y="1340768"/>
            <a:ext cx="6333593" cy="461665"/>
          </a:xfrm>
          <a:prstGeom prst="rect">
            <a:avLst/>
          </a:prstGeom>
          <a:noFill/>
        </p:spPr>
        <p:txBody>
          <a:bodyPr wrap="none" rtlCol="0">
            <a:spAutoFit/>
          </a:bodyPr>
          <a:lstStyle/>
          <a:p>
            <a:pPr marL="342900" indent="-342900">
              <a:buFont typeface="Wingdings" panose="05000000000000000000" pitchFamily="2" charset="2"/>
              <a:buChar char="ü"/>
            </a:pPr>
            <a:r>
              <a:rPr lang="en-GB" b="1" dirty="0"/>
              <a:t>Careers Information Advice &amp; Guidance</a:t>
            </a:r>
            <a:endParaRPr lang="en-GB" dirty="0"/>
          </a:p>
        </p:txBody>
      </p:sp>
    </p:spTree>
    <p:extLst>
      <p:ext uri="{BB962C8B-B14F-4D97-AF65-F5344CB8AC3E}">
        <p14:creationId xmlns:p14="http://schemas.microsoft.com/office/powerpoint/2010/main" val="3689481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29600" cy="4281339"/>
          </a:xfrm>
        </p:spPr>
        <p:txBody>
          <a:bodyPr/>
          <a:lstStyle/>
          <a:p>
            <a:pPr marL="2233613" indent="-546100">
              <a:buFont typeface="Wingdings" panose="05000000000000000000" pitchFamily="2" charset="2"/>
              <a:buChar char="ü"/>
            </a:pPr>
            <a:r>
              <a:rPr lang="en-GB" b="1" dirty="0"/>
              <a:t>Prevent Duty</a:t>
            </a:r>
          </a:p>
          <a:p>
            <a:endParaRPr lang="en-GB" sz="2800" dirty="0"/>
          </a:p>
          <a:p>
            <a:pPr marL="0" indent="0">
              <a:buNone/>
            </a:pPr>
            <a:r>
              <a:rPr lang="en-GB" sz="2000" dirty="0"/>
              <a:t>Apprenticeship funding requires all parties to work together in support of the Prevent Agenda.  This is a Government initiative to address extremist behaviour and radicalisation of people to consider, encourage or commit illegal an violent acts against other people in society.</a:t>
            </a:r>
          </a:p>
          <a:p>
            <a:pPr marL="0" indent="0">
              <a:buNone/>
            </a:pPr>
            <a:r>
              <a:rPr lang="en-GB" sz="2000" dirty="0"/>
              <a:t>This is not limited to any single group in society, but extends to all "hate crimes".</a:t>
            </a:r>
          </a:p>
          <a:p>
            <a:pPr marL="0" indent="0">
              <a:buNone/>
            </a:pPr>
            <a:endParaRPr lang="en-GB" sz="2000" dirty="0"/>
          </a:p>
          <a:p>
            <a:pPr marL="0" indent="0">
              <a:buNone/>
            </a:pPr>
            <a:r>
              <a:rPr lang="en-GB" sz="2000" dirty="0"/>
              <a:t>Sheffield Hallam is a safe and tolerant community.</a:t>
            </a:r>
          </a:p>
          <a:p>
            <a:pPr marL="0" indent="0">
              <a:buNone/>
            </a:pPr>
            <a:r>
              <a:rPr lang="en-GB" sz="2000" dirty="0"/>
              <a:t>Report and Support (Harassment, abuse, hate crimes...)</a:t>
            </a:r>
          </a:p>
          <a:p>
            <a:pPr marL="0" indent="0">
              <a:buNone/>
            </a:pPr>
            <a:r>
              <a:rPr lang="en-GB" sz="2000" dirty="0">
                <a:hlinkClick r:id="rId2"/>
              </a:rPr>
              <a:t>https://reportandsupport.shu.ac.uk/</a:t>
            </a:r>
            <a:endParaRPr lang="en-GB" sz="2000" dirty="0"/>
          </a:p>
          <a:p>
            <a:pPr marL="0" indent="0">
              <a:buNone/>
            </a:pPr>
            <a:endParaRPr lang="en-GB" sz="2000" dirty="0"/>
          </a:p>
        </p:txBody>
      </p:sp>
      <p:sp>
        <p:nvSpPr>
          <p:cNvPr id="6" name="Title 1"/>
          <p:cNvSpPr>
            <a:spLocks noGrp="1"/>
          </p:cNvSpPr>
          <p:nvPr>
            <p:ph type="title"/>
          </p:nvPr>
        </p:nvSpPr>
        <p:spPr>
          <a:xfrm>
            <a:off x="3061371" y="269776"/>
            <a:ext cx="7271271" cy="1143000"/>
          </a:xfrm>
        </p:spPr>
        <p:txBody>
          <a:bodyPr/>
          <a:lstStyle/>
          <a:p>
            <a:pPr algn="l"/>
            <a:r>
              <a:rPr lang="en-GB" sz="3200" dirty="0"/>
              <a:t>Apprenticeship Essentials </a:t>
            </a:r>
          </a:p>
        </p:txBody>
      </p:sp>
    </p:spTree>
    <p:extLst>
      <p:ext uri="{BB962C8B-B14F-4D97-AF65-F5344CB8AC3E}">
        <p14:creationId xmlns:p14="http://schemas.microsoft.com/office/powerpoint/2010/main" val="1852449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99989"/>
            <a:ext cx="8686800" cy="4281339"/>
          </a:xfrm>
        </p:spPr>
        <p:txBody>
          <a:bodyPr/>
          <a:lstStyle/>
          <a:p>
            <a:pPr marL="2601913" indent="-546100">
              <a:buFont typeface="Wingdings" panose="05000000000000000000" pitchFamily="2" charset="2"/>
              <a:buChar char="ü"/>
            </a:pPr>
            <a:r>
              <a:rPr lang="en-GB" sz="2800" b="1" dirty="0"/>
              <a:t>British Values</a:t>
            </a:r>
          </a:p>
          <a:p>
            <a:pPr marL="2055813" indent="0">
              <a:buNone/>
            </a:pPr>
            <a:endParaRPr lang="en-GB" sz="2800" dirty="0"/>
          </a:p>
          <a:p>
            <a:pPr marL="0" indent="0">
              <a:buNone/>
            </a:pPr>
            <a:r>
              <a:rPr lang="en-GB" sz="2400" dirty="0"/>
              <a:t>...underpin the principles of a democratic and free society:</a:t>
            </a:r>
          </a:p>
          <a:p>
            <a:pPr marL="0" indent="0">
              <a:buNone/>
            </a:pPr>
            <a:endParaRPr lang="en-GB" sz="2400" dirty="0"/>
          </a:p>
          <a:p>
            <a:r>
              <a:rPr lang="en-GB" sz="2400" dirty="0"/>
              <a:t>Recognition and respect for the democratic process</a:t>
            </a:r>
          </a:p>
          <a:p>
            <a:r>
              <a:rPr lang="en-GB" sz="2400" dirty="0"/>
              <a:t>Respect for the rule of law</a:t>
            </a:r>
          </a:p>
          <a:p>
            <a:r>
              <a:rPr lang="en-GB" sz="2400" dirty="0"/>
              <a:t>Individual Liberty</a:t>
            </a:r>
          </a:p>
          <a:p>
            <a:r>
              <a:rPr lang="en-GB" sz="2400" dirty="0"/>
              <a:t>Respect and tolerance of others</a:t>
            </a:r>
          </a:p>
          <a:p>
            <a:endParaRPr lang="en-GB" sz="2400" dirty="0"/>
          </a:p>
          <a:p>
            <a:pPr marL="0" indent="0">
              <a:buNone/>
            </a:pPr>
            <a:r>
              <a:rPr lang="en-GB" sz="2400" dirty="0">
                <a:solidFill>
                  <a:srgbClr val="C00000"/>
                </a:solidFill>
              </a:rPr>
              <a:t>Speak to your Course Leader about becoming a Student Rep.</a:t>
            </a:r>
          </a:p>
          <a:p>
            <a:endParaRPr lang="en-GB"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Tree>
    <p:extLst>
      <p:ext uri="{BB962C8B-B14F-4D97-AF65-F5344CB8AC3E}">
        <p14:creationId xmlns:p14="http://schemas.microsoft.com/office/powerpoint/2010/main" val="1318285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1209" y="116632"/>
            <a:ext cx="8207375" cy="1143000"/>
          </a:xfrm>
        </p:spPr>
        <p:txBody>
          <a:bodyPr/>
          <a:lstStyle/>
          <a:p>
            <a:r>
              <a:rPr lang="en-GB" sz="2400" dirty="0"/>
              <a:t>British Values (BV) V Approach &amp;Resources</a:t>
            </a:r>
          </a:p>
        </p:txBody>
      </p:sp>
      <p:sp>
        <p:nvSpPr>
          <p:cNvPr id="3" name="Content Placeholder 2"/>
          <p:cNvSpPr>
            <a:spLocks noGrp="1"/>
          </p:cNvSpPr>
          <p:nvPr>
            <p:ph idx="1"/>
          </p:nvPr>
        </p:nvSpPr>
        <p:spPr>
          <a:xfrm>
            <a:off x="457200" y="1668313"/>
            <a:ext cx="8229600" cy="3488879"/>
          </a:xfrm>
        </p:spPr>
        <p:txBody>
          <a:bodyPr/>
          <a:lstStyle/>
          <a:p>
            <a:pPr>
              <a:spcAft>
                <a:spcPts val="600"/>
              </a:spcAft>
            </a:pPr>
            <a:r>
              <a:rPr lang="en-GB" sz="1600" dirty="0">
                <a:solidFill>
                  <a:schemeClr val="bg1"/>
                </a:solidFill>
              </a:rPr>
              <a:t>ACL needs to plan how induction will be used to introduce BV and signal further learning, through modules and APRs</a:t>
            </a:r>
          </a:p>
          <a:p>
            <a:pPr>
              <a:spcAft>
                <a:spcPts val="600"/>
              </a:spcAft>
            </a:pPr>
            <a:r>
              <a:rPr lang="en-GB" sz="1600" dirty="0">
                <a:solidFill>
                  <a:schemeClr val="bg1"/>
                </a:solidFill>
              </a:rPr>
              <a:t>How will later modules (PPD or other) pick up on the themes? - check you are embedding the Apprenticeship Essentials including BV, Prevent and EDI</a:t>
            </a:r>
          </a:p>
          <a:p>
            <a:pPr>
              <a:spcAft>
                <a:spcPts val="600"/>
              </a:spcAft>
            </a:pPr>
            <a:r>
              <a:rPr lang="en-GB" sz="1600" dirty="0">
                <a:solidFill>
                  <a:schemeClr val="bg1"/>
                </a:solidFill>
              </a:rPr>
              <a:t>WBLC will follow up using APRs and release of sections from AIIR, but they need to integrate (introduce or follow up) with planned curriculum activities</a:t>
            </a:r>
          </a:p>
          <a:p>
            <a:pPr>
              <a:spcAft>
                <a:spcPts val="600"/>
              </a:spcAft>
            </a:pPr>
            <a:r>
              <a:rPr lang="en-GB" sz="1600" dirty="0">
                <a:solidFill>
                  <a:schemeClr val="bg1"/>
                </a:solidFill>
              </a:rPr>
              <a:t>The </a:t>
            </a:r>
            <a:r>
              <a:rPr lang="en-GB" sz="1600" dirty="0" err="1">
                <a:solidFill>
                  <a:schemeClr val="bg1"/>
                </a:solidFill>
              </a:rPr>
              <a:t>powerpoint</a:t>
            </a:r>
            <a:r>
              <a:rPr lang="en-GB" sz="1600" dirty="0">
                <a:solidFill>
                  <a:schemeClr val="bg1"/>
                </a:solidFill>
              </a:rPr>
              <a:t> file embedded below provide an approach to exploring BV in an academic, non-judgemental way. This has been road tested.</a:t>
            </a:r>
          </a:p>
          <a:p>
            <a:pPr>
              <a:spcAft>
                <a:spcPts val="600"/>
              </a:spcAft>
            </a:pPr>
            <a:r>
              <a:rPr lang="en-GB" sz="1600" dirty="0">
                <a:solidFill>
                  <a:schemeClr val="bg1"/>
                </a:solidFill>
              </a:rPr>
              <a:t>Introduce your own ideas, for example: Ask your cohort how the study of British Values relates to Free speech to engage them - Be the facilitator of an open and tolerant conversation, worthy of higher education</a:t>
            </a:r>
          </a:p>
          <a:p>
            <a:pPr>
              <a:spcAft>
                <a:spcPts val="600"/>
              </a:spcAft>
            </a:pPr>
            <a:r>
              <a:rPr lang="en-GB" sz="1600" dirty="0">
                <a:solidFill>
                  <a:schemeClr val="bg1"/>
                </a:solidFill>
              </a:rPr>
              <a:t>It is recommended that learners conduct a Matrix exercise using a table to compare the L4 modules (initially) with the 4X British Values (see slides embedded here)</a:t>
            </a:r>
          </a:p>
          <a:p>
            <a:pPr>
              <a:spcAft>
                <a:spcPts val="600"/>
              </a:spcAft>
            </a:pPr>
            <a:r>
              <a:rPr lang="en-GB" sz="1600" dirty="0">
                <a:solidFill>
                  <a:schemeClr val="bg1"/>
                </a:solidFill>
              </a:rPr>
              <a:t>See AIIR section:  </a:t>
            </a:r>
          </a:p>
          <a:p>
            <a:pPr>
              <a:spcAft>
                <a:spcPts val="600"/>
              </a:spcAft>
            </a:pPr>
            <a:r>
              <a:rPr lang="en-GB" sz="1600" dirty="0">
                <a:hlinkClick r:id="rId2"/>
              </a:rPr>
              <a:t>https://blog.shu.ac.uk/apprenticeship-essentials/british-values-and-prevent/</a:t>
            </a:r>
            <a:endParaRPr lang="en-GB" sz="1600" dirty="0">
              <a:solidFill>
                <a:schemeClr val="bg1"/>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375545880"/>
              </p:ext>
            </p:extLst>
          </p:nvPr>
        </p:nvGraphicFramePr>
        <p:xfrm>
          <a:off x="7308304" y="5616624"/>
          <a:ext cx="1759744" cy="1484784"/>
        </p:xfrm>
        <a:graphic>
          <a:graphicData uri="http://schemas.openxmlformats.org/presentationml/2006/ole">
            <mc:AlternateContent xmlns:mc="http://schemas.openxmlformats.org/markup-compatibility/2006">
              <mc:Choice xmlns:v="urn:schemas-microsoft-com:vml" Requires="v">
                <p:oleObj name="Presentation" showAsIcon="1" r:id="rId3" imgW="914400" imgH="771480" progId="PowerPoint.Show.12">
                  <p:embed/>
                </p:oleObj>
              </mc:Choice>
              <mc:Fallback>
                <p:oleObj name="Presentation" showAsIcon="1" r:id="rId3" imgW="914400" imgH="771480" progId="PowerPoint.Show.12">
                  <p:embed/>
                  <p:pic>
                    <p:nvPicPr>
                      <p:cNvPr id="4" name="Object 3">
                        <a:hlinkClick r:id="" action="ppaction://ole?verb=0"/>
                      </p:cNvPr>
                      <p:cNvPicPr/>
                      <p:nvPr/>
                    </p:nvPicPr>
                    <p:blipFill>
                      <a:blip r:embed="rId4"/>
                      <a:stretch>
                        <a:fillRect/>
                      </a:stretch>
                    </p:blipFill>
                    <p:spPr>
                      <a:xfrm>
                        <a:off x="7308304" y="5616624"/>
                        <a:ext cx="1759744" cy="1484784"/>
                      </a:xfrm>
                      <a:prstGeom prst="rect">
                        <a:avLst/>
                      </a:prstGeom>
                    </p:spPr>
                  </p:pic>
                </p:oleObj>
              </mc:Fallback>
            </mc:AlternateContent>
          </a:graphicData>
        </a:graphic>
      </p:graphicFrame>
    </p:spTree>
    <p:extLst>
      <p:ext uri="{BB962C8B-B14F-4D97-AF65-F5344CB8AC3E}">
        <p14:creationId xmlns:p14="http://schemas.microsoft.com/office/powerpoint/2010/main" val="1491233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6940688" cy="1008112"/>
          </a:xfrm>
        </p:spPr>
        <p:txBody>
          <a:bodyPr/>
          <a:lstStyle/>
          <a:p>
            <a:pPr algn="l"/>
            <a:r>
              <a:rPr lang="en-GB" sz="2000" dirty="0"/>
              <a:t>Apprenticeship Course Representatives (ACRs)</a:t>
            </a:r>
            <a:br>
              <a:rPr lang="en-GB" sz="2000" dirty="0"/>
            </a:br>
            <a:r>
              <a:rPr lang="en-GB" sz="1800" b="1" dirty="0"/>
              <a:t>Duties and opportunities </a:t>
            </a:r>
            <a:endParaRPr lang="en-GB" sz="3600" dirty="0">
              <a:highlight>
                <a:srgbClr val="FFFF00"/>
              </a:highlight>
            </a:endParaRPr>
          </a:p>
        </p:txBody>
      </p:sp>
      <p:sp>
        <p:nvSpPr>
          <p:cNvPr id="7" name="Content Placeholder 2"/>
          <p:cNvSpPr txBox="1">
            <a:spLocks/>
          </p:cNvSpPr>
          <p:nvPr/>
        </p:nvSpPr>
        <p:spPr bwMode="auto">
          <a:xfrm>
            <a:off x="755576" y="1556792"/>
            <a:ext cx="7992888"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rPr>
              <a:t>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Your Apprenticeship Course Leader will invite you to attend two meetings each year to feed back on your course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On-line meetings will normally be 4.30 to 5.30 to help avoid work clashes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Log this time as Off The Job Training and show development of knowledge skills and behaviours through this activity!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If you are in your final year then you will be invited to College meetings as well – maximum two each year.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At all meetings you are asked to present feedback in a non-biased and professional way </a:t>
            </a: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to support problem resolution and ongoing course enhancement.</a:t>
            </a:r>
          </a:p>
          <a:p>
            <a:pPr marL="9144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rPr>
              <a:t>Outside of 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get feedback from your study-piers through:</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timetabled forum during teaching hours (ask your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on-line backboard forum set up by your Course Apprenticeship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direct by email or other forms your course community might prefer.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also check the minutes and actions that the Course Leader produces so your you study peers can stay involved</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should also try to encourage active and productive discussion in the course Blackboard forum.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may be offered opportunities to represent SHU as a </a:t>
            </a: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hlinkClick r:id="rId3"/>
              </a:rPr>
              <a:t>National Centre of Excellence for Degree Apprenticeships</a:t>
            </a: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p:txBody>
      </p:sp>
    </p:spTree>
    <p:extLst>
      <p:ext uri="{BB962C8B-B14F-4D97-AF65-F5344CB8AC3E}">
        <p14:creationId xmlns:p14="http://schemas.microsoft.com/office/powerpoint/2010/main" val="1358457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126182" y="1169368"/>
            <a:ext cx="856895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100" b="1" i="0" u="none" strike="noStrike" kern="1200" cap="none" spc="0" normalizeH="0" baseline="0" noProof="0" dirty="0">
                <a:ln>
                  <a:noFill/>
                </a:ln>
                <a:solidFill>
                  <a:schemeClr val="bg1"/>
                </a:solidFill>
                <a:effectLst/>
                <a:uLnTx/>
                <a:uFillTx/>
                <a:latin typeface="Arial"/>
                <a:ea typeface="ＭＳ Ｐゴシック" pitchFamily="-105" charset="-128"/>
              </a:rPr>
              <a:t>ACR Duties and opportunities: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Attend two course feedback meetings each year, convened by your Apprenticeship Course Leader (ACL).</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All meetings should be convened by the ACL on line to enable attendance from various courses with different attendance patterns and at the end of the working day, typically 4.30 to 5.30 to avoid work clashes and enable you to log time as Off The Job Training</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Before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ACR to gather feedback from peers during the course. ACLs will send reminders two weeks prior to each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It is recommended to arrange (with your ACL) class forums to be timetabled during Portfolio / reflective practice modules to facilitate discussion.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During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ACR to present feedback in a non-biased and professional way to support problem resolution and ongoing course enhancement.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Feedback should also be delivered in line with the Standard Apprenticeship Course Meeting (ACM) agenda embedded below)</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Feedback should include comments on how well the course representation approach is working.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You should inform the ACL of any matters you would like to escalate to the Apprenticeship Board for the College (ABC).</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After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GB" sz="1050" dirty="0">
                <a:solidFill>
                  <a:schemeClr val="bg1"/>
                </a:solidFill>
                <a:latin typeface="Arial"/>
              </a:rPr>
              <a:t>ACR to r</a:t>
            </a:r>
            <a:r>
              <a:rPr kumimoji="0" lang="en-GB" sz="1050" b="0" i="0" u="none" strike="noStrike" kern="1200" cap="none" spc="0" normalizeH="0" baseline="0" noProof="0" dirty="0" err="1">
                <a:ln>
                  <a:noFill/>
                </a:ln>
                <a:solidFill>
                  <a:schemeClr val="bg1"/>
                </a:solidFill>
                <a:effectLst/>
                <a:uLnTx/>
                <a:uFillTx/>
                <a:latin typeface="Arial"/>
                <a:ea typeface="ＭＳ Ｐゴシック" pitchFamily="-105" charset="-128"/>
              </a:rPr>
              <a:t>eview</a:t>
            </a: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 and agree the summary minutes (key points and actions) provided by the ACL, who can then post a file on Blackboard within two weeks of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ACLs will also release periodic updates to your course using blackboard Forum and you should participate in a professional representative and collaborative way to support the sense of community on your course.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Between  meetings: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Final Year Course Reps should participate in the annual Apprenticeship Board for the College (ABC)  to be convened and run by the Associate Dean for Business and Enterprise representing Apprentices across your college. (Link to structure + agenda in AIIR).</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There will be opportunities </a:t>
            </a:r>
            <a:r>
              <a:rPr kumimoji="0" lang="en-GB" sz="1050" b="0" i="0" u="none" strike="noStrike" kern="1200" cap="none" spc="0" normalizeH="0" baseline="0" noProof="0">
                <a:ln>
                  <a:noFill/>
                </a:ln>
                <a:solidFill>
                  <a:schemeClr val="bg1"/>
                </a:solidFill>
                <a:effectLst/>
                <a:uLnTx/>
                <a:uFillTx/>
                <a:latin typeface="Arial"/>
                <a:ea typeface="ＭＳ Ｐゴシック" pitchFamily="-105" charset="-128"/>
              </a:rPr>
              <a:t>for ACRs to </a:t>
            </a: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represent the University as a National Centre of Excellence for Degree Apprenticeships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050" b="0" i="0" u="none" strike="noStrike" kern="1200" cap="none" spc="0" normalizeH="0" baseline="0" noProof="0" dirty="0">
              <a:ln>
                <a:noFill/>
              </a:ln>
              <a:solidFill>
                <a:schemeClr val="bg1"/>
              </a:solidFill>
              <a:effectLst/>
              <a:highlight>
                <a:srgbClr val="FFFF00"/>
              </a:highlight>
              <a:uLnTx/>
              <a:uFillTx/>
              <a:latin typeface="Arial"/>
              <a:ea typeface="ＭＳ Ｐゴシック" pitchFamily="-105" charset="-128"/>
            </a:endParaRPr>
          </a:p>
        </p:txBody>
      </p:sp>
      <p:sp>
        <p:nvSpPr>
          <p:cNvPr id="2" name="Title 1"/>
          <p:cNvSpPr>
            <a:spLocks noGrp="1"/>
          </p:cNvSpPr>
          <p:nvPr>
            <p:ph type="title"/>
          </p:nvPr>
        </p:nvSpPr>
        <p:spPr>
          <a:xfrm>
            <a:off x="2915816" y="260648"/>
            <a:ext cx="6940688" cy="1008112"/>
          </a:xfrm>
        </p:spPr>
        <p:txBody>
          <a:bodyPr/>
          <a:lstStyle/>
          <a:p>
            <a:pPr algn="l"/>
            <a:r>
              <a:rPr lang="en-GB" sz="2000" dirty="0"/>
              <a:t>Apprenticeship Course Representatives (ACRs)</a:t>
            </a:r>
            <a:br>
              <a:rPr lang="en-GB" sz="2000" dirty="0"/>
            </a:br>
            <a:r>
              <a:rPr lang="en-GB" sz="1200" dirty="0">
                <a:solidFill>
                  <a:schemeClr val="bg1">
                    <a:lumMod val="50000"/>
                  </a:schemeClr>
                </a:solidFill>
              </a:rPr>
              <a:t>Content of this slide to be lodged in AIIR and Apprenticeship Essentials web page</a:t>
            </a:r>
            <a:br>
              <a:rPr lang="en-GB" sz="1200" dirty="0">
                <a:solidFill>
                  <a:schemeClr val="bg1">
                    <a:lumMod val="50000"/>
                  </a:schemeClr>
                </a:solidFill>
              </a:rPr>
            </a:br>
            <a:r>
              <a:rPr lang="en-GB" sz="1200" dirty="0">
                <a:solidFill>
                  <a:schemeClr val="bg1">
                    <a:lumMod val="50000"/>
                  </a:schemeClr>
                </a:solidFill>
              </a:rPr>
              <a:t>SHSU might wish to use.</a:t>
            </a:r>
            <a:endParaRPr lang="en-GB" sz="3600" dirty="0"/>
          </a:p>
        </p:txBody>
      </p:sp>
      <p:graphicFrame>
        <p:nvGraphicFramePr>
          <p:cNvPr id="5" name="Content Placeholder 5">
            <a:extLst>
              <a:ext uri="{FF2B5EF4-FFF2-40B4-BE49-F238E27FC236}">
                <a16:creationId xmlns:a16="http://schemas.microsoft.com/office/drawing/2014/main" id="{FEEF390A-2AAB-7873-D628-3EA44C37AF96}"/>
              </a:ext>
            </a:extLst>
          </p:cNvPr>
          <p:cNvGraphicFramePr>
            <a:graphicFrameLocks noGrp="1" noChangeAspect="1"/>
          </p:cNvGraphicFramePr>
          <p:nvPr>
            <p:ph idx="1"/>
            <p:extLst>
              <p:ext uri="{D42A27DB-BD31-4B8C-83A1-F6EECF244321}">
                <p14:modId xmlns:p14="http://schemas.microsoft.com/office/powerpoint/2010/main" val="1758691221"/>
              </p:ext>
            </p:extLst>
          </p:nvPr>
        </p:nvGraphicFramePr>
        <p:xfrm>
          <a:off x="8256612" y="5790902"/>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5" name="Content Placeholder 5">
                        <a:extLst>
                          <a:ext uri="{FF2B5EF4-FFF2-40B4-BE49-F238E27FC236}">
                            <a16:creationId xmlns:a16="http://schemas.microsoft.com/office/drawing/2014/main" id="{FEEF390A-2AAB-7873-D628-3EA44C37AF96}"/>
                          </a:ext>
                        </a:extLst>
                      </p:cNvPr>
                      <p:cNvPicPr/>
                      <p:nvPr/>
                    </p:nvPicPr>
                    <p:blipFill>
                      <a:blip r:embed="rId5"/>
                      <a:stretch>
                        <a:fillRect/>
                      </a:stretch>
                    </p:blipFill>
                    <p:spPr>
                      <a:xfrm>
                        <a:off x="8256612" y="5790902"/>
                        <a:ext cx="914400" cy="8064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BDA08F4-F382-2251-3FAD-E005D0AEF9F0}"/>
              </a:ext>
            </a:extLst>
          </p:cNvPr>
          <p:cNvSpPr txBox="1"/>
          <p:nvPr/>
        </p:nvSpPr>
        <p:spPr>
          <a:xfrm>
            <a:off x="107504" y="6251073"/>
            <a:ext cx="8863324"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highlight>
                  <a:srgbClr val="5AF622"/>
                </a:highlight>
                <a:uLnTx/>
                <a:uFillTx/>
                <a:latin typeface="Arial" charset="0"/>
                <a:ea typeface="ＭＳ Ｐゴシック" charset="-128"/>
                <a:cs typeface="+mn-cs"/>
              </a:rPr>
              <a:t>Double click on Word template for Course / College Apprenticeship Rep Meetings: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a:ea typeface="ＭＳ Ｐゴシック" pitchFamily="-105" charset="-128"/>
                <a:cs typeface="+mn-cs"/>
              </a:rPr>
              <a:t>Further Info on course representation</a:t>
            </a:r>
            <a:r>
              <a:rPr kumimoji="0" lang="en-GB" sz="1400" b="0" i="0" u="none" strike="noStrike" kern="1200" cap="none" spc="0" normalizeH="0" baseline="0" noProof="0" dirty="0">
                <a:ln>
                  <a:noFill/>
                </a:ln>
                <a:solidFill>
                  <a:schemeClr val="bg2"/>
                </a:solidFill>
                <a:effectLst/>
                <a:uLnTx/>
                <a:uFillTx/>
                <a:latin typeface="Arial"/>
                <a:ea typeface="ＭＳ Ｐゴシック" pitchFamily="-105" charset="-128"/>
                <a:cs typeface="+mn-cs"/>
              </a:rPr>
              <a:t>:  </a:t>
            </a:r>
            <a:r>
              <a:rPr kumimoji="0" lang="en-GB" sz="1100" b="0" i="0" u="sng" strike="noStrike" kern="1200" cap="none" spc="0" normalizeH="0" baseline="0" noProof="0" dirty="0">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https://www.hallamstudentsunion.com/reYour presentation/</a:t>
            </a:r>
            <a:r>
              <a:rPr kumimoji="0" lang="en-GB" sz="1100" b="0" i="0" u="sng" strike="noStrike" kern="1200" cap="none" spc="0" normalizeH="0" baseline="0" noProof="0" dirty="0" err="1">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academicinterests</a:t>
            </a:r>
            <a:r>
              <a:rPr kumimoji="0" lang="en-GB" sz="1100" b="0" i="0" u="sng" strike="noStrike" kern="1200" cap="none" spc="0" normalizeH="0" baseline="0" noProof="0" dirty="0">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/training/#all</a:t>
            </a:r>
            <a:endParaRPr kumimoji="0" lang="en-GB" sz="1100" b="0" i="0" u="none" strike="noStrike" kern="1200" cap="none" spc="0" normalizeH="0" baseline="0" noProof="0" dirty="0">
              <a:ln>
                <a:noFill/>
              </a:ln>
              <a:solidFill>
                <a:schemeClr val="bg2"/>
              </a:solidFill>
              <a:effectLst/>
              <a:uLnTx/>
              <a:uFillTx/>
              <a:latin typeface="Arial"/>
              <a:ea typeface="ＭＳ Ｐゴシック" pitchFamily="-105"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5AF622"/>
              </a:highlight>
              <a:uLnTx/>
              <a:uFillTx/>
              <a:latin typeface="Arial" charset="0"/>
              <a:ea typeface="ＭＳ Ｐゴシック" charset="-128"/>
              <a:cs typeface="+mn-cs"/>
            </a:endParaRPr>
          </a:p>
        </p:txBody>
      </p:sp>
    </p:spTree>
    <p:extLst>
      <p:ext uri="{BB962C8B-B14F-4D97-AF65-F5344CB8AC3E}">
        <p14:creationId xmlns:p14="http://schemas.microsoft.com/office/powerpoint/2010/main" val="816551071"/>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845840"/>
            <a:ext cx="6192688" cy="1143000"/>
          </a:xfrm>
        </p:spPr>
        <p:txBody>
          <a:bodyPr/>
          <a:lstStyle/>
          <a:p>
            <a:pPr algn="l"/>
            <a:r>
              <a:rPr lang="en-GB" sz="4000" dirty="0"/>
              <a:t>Get involved </a:t>
            </a:r>
            <a:br>
              <a:rPr lang="en-GB" sz="4000" dirty="0"/>
            </a:br>
            <a:r>
              <a:rPr lang="en-GB" sz="3200" dirty="0"/>
              <a:t>– make an impact and celebrate!</a:t>
            </a:r>
            <a:br>
              <a:rPr lang="en-GB" sz="4000" dirty="0"/>
            </a:br>
            <a:br>
              <a:rPr lang="en-GB" sz="1400" dirty="0"/>
            </a:br>
            <a:r>
              <a:rPr lang="en-GB" sz="1600" dirty="0">
                <a:hlinkClick r:id="rId2"/>
              </a:rPr>
              <a:t>https://blog.shu.ac.uk/apprenticeship-essentials/wellbeing-and-support/your-community-and-enrichment/</a:t>
            </a:r>
            <a:br>
              <a:rPr lang="en-GB" sz="4000" dirty="0"/>
            </a:br>
            <a:endParaRPr lang="en-GB" sz="4000" dirty="0"/>
          </a:p>
        </p:txBody>
      </p:sp>
      <p:sp>
        <p:nvSpPr>
          <p:cNvPr id="3" name="Content Placeholder 2"/>
          <p:cNvSpPr>
            <a:spLocks noGrp="1"/>
          </p:cNvSpPr>
          <p:nvPr>
            <p:ph idx="1"/>
          </p:nvPr>
        </p:nvSpPr>
        <p:spPr>
          <a:xfrm>
            <a:off x="457200" y="2636912"/>
            <a:ext cx="8229600" cy="3777285"/>
          </a:xfrm>
        </p:spPr>
        <p:txBody>
          <a:bodyPr/>
          <a:lstStyle/>
          <a:p>
            <a:pPr marL="0" indent="0">
              <a:buNone/>
            </a:pPr>
            <a:r>
              <a:rPr lang="en-GB" sz="2000" dirty="0"/>
              <a:t>Your AIIR has more information about:</a:t>
            </a:r>
          </a:p>
          <a:p>
            <a:pPr marL="0" indent="0">
              <a:buNone/>
            </a:pPr>
            <a:endParaRPr lang="en-GB" sz="2000" dirty="0"/>
          </a:p>
          <a:p>
            <a:r>
              <a:rPr lang="en-GB" sz="2000" dirty="0"/>
              <a:t>Apply to become your Course Rep</a:t>
            </a:r>
          </a:p>
          <a:p>
            <a:r>
              <a:rPr lang="en-GB" sz="2000" dirty="0"/>
              <a:t>Students Union activities</a:t>
            </a:r>
          </a:p>
          <a:p>
            <a:r>
              <a:rPr lang="en-GB" sz="2000" dirty="0"/>
              <a:t>Clubs and societies</a:t>
            </a:r>
          </a:p>
          <a:p>
            <a:r>
              <a:rPr lang="en-GB" sz="2000" dirty="0"/>
              <a:t>Keep active on campus</a:t>
            </a:r>
          </a:p>
          <a:p>
            <a:r>
              <a:rPr lang="en-GB" sz="2000" dirty="0"/>
              <a:t>Hallam Award</a:t>
            </a:r>
          </a:p>
          <a:p>
            <a:r>
              <a:rPr lang="en-GB" sz="2000" dirty="0"/>
              <a:t>SHU Inspirational Student Award</a:t>
            </a:r>
          </a:p>
          <a:p>
            <a:r>
              <a:rPr lang="en-GB" sz="2000" dirty="0"/>
              <a:t>Apprentice of the Year applications</a:t>
            </a:r>
          </a:p>
          <a:p>
            <a:r>
              <a:rPr lang="en-GB" sz="2000" dirty="0"/>
              <a:t>SHU Apprenticeship Ambassador scheme</a:t>
            </a:r>
          </a:p>
          <a:p>
            <a:pPr marL="0" indent="0">
              <a:buNone/>
            </a:pPr>
            <a:endParaRPr lang="en-GB" sz="2000" dirty="0"/>
          </a:p>
        </p:txBody>
      </p:sp>
    </p:spTree>
    <p:extLst>
      <p:ext uri="{BB962C8B-B14F-4D97-AF65-F5344CB8AC3E}">
        <p14:creationId xmlns:p14="http://schemas.microsoft.com/office/powerpoint/2010/main" val="1559080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CC92-46C9-9EF9-E955-676A5D86195D}"/>
              </a:ext>
            </a:extLst>
          </p:cNvPr>
          <p:cNvSpPr>
            <a:spLocks noGrp="1"/>
          </p:cNvSpPr>
          <p:nvPr>
            <p:ph type="title"/>
          </p:nvPr>
        </p:nvSpPr>
        <p:spPr>
          <a:xfrm>
            <a:off x="2627784" y="31651"/>
            <a:ext cx="7127255" cy="1143000"/>
          </a:xfrm>
        </p:spPr>
        <p:txBody>
          <a:bodyPr/>
          <a:lstStyle/>
          <a:p>
            <a:pPr algn="l"/>
            <a:r>
              <a:rPr lang="en-GB" sz="1400" dirty="0">
                <a:solidFill>
                  <a:schemeClr val="tx1"/>
                </a:solidFill>
                <a:highlight>
                  <a:srgbClr val="C0C0C0"/>
                </a:highlight>
              </a:rPr>
              <a:t>New Slide for Apprenticeship Course Induction:</a:t>
            </a:r>
            <a:br>
              <a:rPr lang="en-GB" sz="2000" dirty="0"/>
            </a:br>
            <a:r>
              <a:rPr lang="en-GB" sz="2000" dirty="0"/>
              <a:t>Apprentices...</a:t>
            </a:r>
            <a:br>
              <a:rPr lang="en-GB" sz="2000" dirty="0"/>
            </a:br>
            <a:r>
              <a:rPr lang="en-GB" sz="2000" dirty="0"/>
              <a:t>Your Student Union is there for you...</a:t>
            </a:r>
          </a:p>
        </p:txBody>
      </p:sp>
      <p:pic>
        <p:nvPicPr>
          <p:cNvPr id="1026" name="Picture 2" descr="SHU Logo">
            <a:extLst>
              <a:ext uri="{FF2B5EF4-FFF2-40B4-BE49-F238E27FC236}">
                <a16:creationId xmlns:a16="http://schemas.microsoft.com/office/drawing/2014/main" id="{E7C009C2-2A8D-1142-9211-818A9A55B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22138"/>
            <a:ext cx="1905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20824D-01E3-6B2B-FFAE-470D0A6F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797152"/>
            <a:ext cx="9144000" cy="206084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hlinkClick r:id="rId4"/>
            <a:extLst>
              <a:ext uri="{FF2B5EF4-FFF2-40B4-BE49-F238E27FC236}">
                <a16:creationId xmlns:a16="http://schemas.microsoft.com/office/drawing/2014/main" id="{BDDE36CA-54B3-B2F9-877F-6BC94454A735}"/>
              </a:ext>
            </a:extLst>
          </p:cNvPr>
          <p:cNvSpPr/>
          <p:nvPr/>
        </p:nvSpPr>
        <p:spPr>
          <a:xfrm>
            <a:off x="7596336" y="6165304"/>
            <a:ext cx="1224136" cy="432048"/>
          </a:xfrm>
          <a:prstGeom prst="ellipse">
            <a:avLst/>
          </a:prstGeom>
          <a:solidFill>
            <a:srgbClr val="B70D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Video link</a:t>
            </a:r>
          </a:p>
        </p:txBody>
      </p:sp>
      <p:sp>
        <p:nvSpPr>
          <p:cNvPr id="9" name="TextBox 8">
            <a:extLst>
              <a:ext uri="{FF2B5EF4-FFF2-40B4-BE49-F238E27FC236}">
                <a16:creationId xmlns:a16="http://schemas.microsoft.com/office/drawing/2014/main" id="{915C2724-549C-76BF-17C3-042E57B53050}"/>
              </a:ext>
            </a:extLst>
          </p:cNvPr>
          <p:cNvSpPr txBox="1"/>
          <p:nvPr/>
        </p:nvSpPr>
        <p:spPr>
          <a:xfrm>
            <a:off x="179512" y="1463293"/>
            <a:ext cx="10232612" cy="347787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5"/>
              </a:rPr>
              <a:t>Welcome 2022</a:t>
            </a: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  All services - All the discounts  (!)</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Apprenticeship Monthly Newsletter</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Living at home while studying: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6"/>
              </a:rPr>
              <a:t>https://www.hallamstudentsunion.com/news/article/6013/living-at-home/</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Support you Apprentice Rep </a:t>
            </a:r>
            <a:r>
              <a:rPr kumimoji="0" lang="en-GB" sz="16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7"/>
              </a:rPr>
              <a:t>https://www.hallamstudentsunion.com/get_involved/societies/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Change Something</a:t>
            </a:r>
            <a:r>
              <a:rPr kumimoji="0" lang="en-GB"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8"/>
              </a:rPr>
              <a:t>https://www.hallamstudentsunion.com/representation/</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Current Campaigns: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9"/>
              </a:rPr>
              <a:t>https://www.hallamstudentsunion.com/representation/campaigns/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Volunteering – Get your employer involved!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0"/>
              </a:rPr>
              <a:t>https://www.hallamstudentsunion.com/get_involved/volunteering/</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Sports and Social Events: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1"/>
              </a:rPr>
              <a:t>https://www.hallamstudentsunion.com/whatson/</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Advice and Wellbeing: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2"/>
              </a:rPr>
              <a:t>https://www.hallamstudentsunion.com/advice_help/student-essentials/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While you are in the City:</a:t>
            </a:r>
            <a:r>
              <a:rPr kumimoji="0" lang="en-GB" sz="16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3"/>
              </a:rPr>
              <a:t>https://www.hallamstudentsunion.com/news/article/6013/arts-and-culture-sheffield/</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1732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00"/>
            <a:ext cx="4248472" cy="1143000"/>
          </a:xfrm>
        </p:spPr>
        <p:txBody>
          <a:bodyPr/>
          <a:lstStyle/>
          <a:p>
            <a:r>
              <a:rPr lang="en-GB" sz="3200" dirty="0"/>
              <a:t>Ice Breaker</a:t>
            </a:r>
          </a:p>
        </p:txBody>
      </p:sp>
      <p:sp>
        <p:nvSpPr>
          <p:cNvPr id="3" name="Content Placeholder 2"/>
          <p:cNvSpPr>
            <a:spLocks noGrp="1"/>
          </p:cNvSpPr>
          <p:nvPr>
            <p:ph idx="1"/>
          </p:nvPr>
        </p:nvSpPr>
        <p:spPr>
          <a:xfrm>
            <a:off x="4427984" y="1988840"/>
            <a:ext cx="4032448" cy="4392488"/>
          </a:xfrm>
          <a:solidFill>
            <a:schemeClr val="bg1">
              <a:lumMod val="85000"/>
            </a:schemeClr>
          </a:solidFill>
        </p:spPr>
        <p:txBody>
          <a:bodyPr/>
          <a:lstStyle/>
          <a:p>
            <a:pPr marL="0" indent="0">
              <a:buNone/>
            </a:pPr>
            <a:r>
              <a:rPr lang="en-GB" sz="2000" dirty="0">
                <a:solidFill>
                  <a:srgbClr val="FF0000"/>
                </a:solidFill>
              </a:rPr>
              <a:t>This section at ACL discretion:</a:t>
            </a:r>
          </a:p>
          <a:p>
            <a:endParaRPr lang="en-GB" sz="2000" dirty="0">
              <a:solidFill>
                <a:srgbClr val="FF0000"/>
              </a:solidFill>
            </a:endParaRPr>
          </a:p>
          <a:p>
            <a:endParaRPr lang="en-GB" sz="2000" dirty="0">
              <a:solidFill>
                <a:srgbClr val="FF0000"/>
              </a:solidFill>
            </a:endParaRPr>
          </a:p>
          <a:p>
            <a:pPr marL="0" indent="0">
              <a:buNone/>
            </a:pPr>
            <a:endParaRPr lang="en-GB" sz="2000" dirty="0">
              <a:solidFill>
                <a:srgbClr val="FF0000"/>
              </a:solidFill>
            </a:endParaRPr>
          </a:p>
          <a:p>
            <a:pPr marL="0" indent="0">
              <a:buNone/>
            </a:pPr>
            <a:r>
              <a:rPr lang="en-GB" sz="2000" dirty="0">
                <a:solidFill>
                  <a:srgbClr val="FF0000"/>
                </a:solidFill>
              </a:rPr>
              <a:t>Ice-Breaker ideas here: </a:t>
            </a:r>
          </a:p>
          <a:p>
            <a:pPr marL="0" indent="0">
              <a:buNone/>
            </a:pPr>
            <a:endParaRPr lang="en-GB" sz="2000" dirty="0"/>
          </a:p>
          <a:p>
            <a:pPr marL="0" indent="0">
              <a:buNone/>
            </a:pPr>
            <a:r>
              <a:rPr lang="en-GB" sz="2000" u="sng" dirty="0">
                <a:hlinkClick r:id="rId2"/>
              </a:rPr>
              <a:t>Hallam Welcome Blog</a:t>
            </a:r>
            <a:endParaRPr lang="en-GB" sz="2000" dirty="0"/>
          </a:p>
        </p:txBody>
      </p:sp>
      <p:sp>
        <p:nvSpPr>
          <p:cNvPr id="4" name="Title 1"/>
          <p:cNvSpPr txBox="1">
            <a:spLocks/>
          </p:cNvSpPr>
          <p:nvPr/>
        </p:nvSpPr>
        <p:spPr bwMode="auto">
          <a:xfrm>
            <a:off x="2987824" y="116632"/>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r>
              <a:rPr lang="en-GB" sz="2800" dirty="0">
                <a:solidFill>
                  <a:srgbClr val="FF0000"/>
                </a:solidFill>
              </a:rPr>
              <a:t>INSERT</a:t>
            </a:r>
            <a:r>
              <a:rPr lang="en-GB" sz="2800" dirty="0"/>
              <a:t> Course Name</a:t>
            </a:r>
          </a:p>
        </p:txBody>
      </p:sp>
      <p:sp>
        <p:nvSpPr>
          <p:cNvPr id="5" name="Rectangle 4"/>
          <p:cNvSpPr/>
          <p:nvPr/>
        </p:nvSpPr>
        <p:spPr>
          <a:xfrm>
            <a:off x="755576" y="2924944"/>
            <a:ext cx="2952328" cy="34563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Picture</a:t>
            </a:r>
          </a:p>
        </p:txBody>
      </p:sp>
    </p:spTree>
    <p:extLst>
      <p:ext uri="{BB962C8B-B14F-4D97-AF65-F5344CB8AC3E}">
        <p14:creationId xmlns:p14="http://schemas.microsoft.com/office/powerpoint/2010/main" val="37018464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41784"/>
            <a:ext cx="8207375" cy="1143000"/>
          </a:xfrm>
        </p:spPr>
        <p:txBody>
          <a:bodyPr/>
          <a:lstStyle/>
          <a:p>
            <a:r>
              <a:rPr lang="en-GB" sz="4000" dirty="0"/>
              <a:t>SHU Apprenticeship </a:t>
            </a:r>
            <a:br>
              <a:rPr lang="en-GB" sz="4000" dirty="0"/>
            </a:br>
            <a:r>
              <a:rPr lang="en-GB" sz="4000" dirty="0"/>
              <a:t>Ambassador Scheme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81" r="10117"/>
          <a:stretch/>
        </p:blipFill>
        <p:spPr>
          <a:xfrm>
            <a:off x="1793145" y="1838902"/>
            <a:ext cx="1675259" cy="1800200"/>
          </a:xfrm>
          <a:prstGeom prst="rect">
            <a:avLst/>
          </a:prstGeom>
        </p:spPr>
      </p:pic>
      <p:pic>
        <p:nvPicPr>
          <p:cNvPr id="5" name="Picture 4"/>
          <p:cNvPicPr>
            <a:picLocks noChangeAspect="1"/>
          </p:cNvPicPr>
          <p:nvPr/>
        </p:nvPicPr>
        <p:blipFill rotWithShape="1">
          <a:blip r:embed="rId4"/>
          <a:srcRect l="5798"/>
          <a:stretch/>
        </p:blipFill>
        <p:spPr>
          <a:xfrm>
            <a:off x="6588224" y="1844824"/>
            <a:ext cx="2111687" cy="1800201"/>
          </a:xfrm>
          <a:prstGeom prst="rect">
            <a:avLst/>
          </a:prstGeom>
          <a:effectLst>
            <a:glow rad="101600">
              <a:schemeClr val="accent1">
                <a:satMod val="175000"/>
                <a:alpha val="40000"/>
              </a:schemeClr>
            </a:glow>
          </a:effectLst>
        </p:spPr>
      </p:pic>
      <p:sp>
        <p:nvSpPr>
          <p:cNvPr id="7" name="Content Placeholder 2"/>
          <p:cNvSpPr txBox="1">
            <a:spLocks/>
          </p:cNvSpPr>
          <p:nvPr/>
        </p:nvSpPr>
        <p:spPr bwMode="auto">
          <a:xfrm>
            <a:off x="999612" y="3933056"/>
            <a:ext cx="7704856" cy="8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Championing your community in the Apprenticeship Newsletter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Being a Course rep for your study colleagues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Being interviewed for the local press/social media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Talking to Y13 students at a sixth form</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Talking to employers at a business event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Positive press for your own organisation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Whatever works for you – this can count as </a:t>
            </a:r>
            <a:r>
              <a:rPr kumimoji="0" lang="en-GB" sz="1600" b="1" i="1" u="none" strike="noStrike" kern="1200" cap="none" spc="0" normalizeH="0" baseline="0" noProof="0" dirty="0">
                <a:ln>
                  <a:noFill/>
                </a:ln>
                <a:solidFill>
                  <a:prstClr val="black"/>
                </a:solidFill>
                <a:effectLst/>
                <a:uLnTx/>
                <a:uFillTx/>
                <a:latin typeface="Arial"/>
                <a:ea typeface="ＭＳ Ｐゴシック" pitchFamily="-105" charset="-128"/>
              </a:rPr>
              <a:t>off-the-job training,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enhance your profile and provide supporting evidence for a prestigious award!</a:t>
            </a:r>
          </a:p>
        </p:txBody>
      </p:sp>
      <p:pic>
        <p:nvPicPr>
          <p:cNvPr id="5122" name="Picture 2" descr="Maitham Rash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3046" y="1838902"/>
            <a:ext cx="2405885"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AF1179-2B1E-4695-9096-2833AF664E33}"/>
              </a:ext>
            </a:extLst>
          </p:cNvPr>
          <p:cNvSpPr txBox="1"/>
          <p:nvPr/>
        </p:nvSpPr>
        <p:spPr>
          <a:xfrm>
            <a:off x="156796" y="2862749"/>
            <a:ext cx="1223412"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Get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involved...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charset="0"/>
                <a:ea typeface="ＭＳ Ｐゴシック" charset="-128"/>
                <a:cs typeface="+mn-cs"/>
              </a:rPr>
              <a:t>Options</a:t>
            </a: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Tree>
    <p:extLst>
      <p:ext uri="{BB962C8B-B14F-4D97-AF65-F5344CB8AC3E}">
        <p14:creationId xmlns:p14="http://schemas.microsoft.com/office/powerpoint/2010/main" val="107185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207375" cy="1143000"/>
          </a:xfrm>
        </p:spPr>
        <p:txBody>
          <a:bodyPr/>
          <a:lstStyle/>
          <a:p>
            <a:r>
              <a:rPr lang="en-GB" sz="3600" dirty="0"/>
              <a:t>Student Support Services</a:t>
            </a:r>
          </a:p>
        </p:txBody>
      </p:sp>
      <p:sp>
        <p:nvSpPr>
          <p:cNvPr id="3" name="Content Placeholder 2"/>
          <p:cNvSpPr>
            <a:spLocks noGrp="1"/>
          </p:cNvSpPr>
          <p:nvPr>
            <p:ph idx="1"/>
          </p:nvPr>
        </p:nvSpPr>
        <p:spPr>
          <a:xfrm>
            <a:off x="251520" y="2204864"/>
            <a:ext cx="8686800" cy="3344863"/>
          </a:xfrm>
        </p:spPr>
        <p:txBody>
          <a:bodyPr/>
          <a:lstStyle/>
          <a:p>
            <a:pPr>
              <a:spcAft>
                <a:spcPts val="1200"/>
              </a:spcAft>
            </a:pPr>
            <a:r>
              <a:rPr lang="en-GB" sz="2000" dirty="0">
                <a:solidFill>
                  <a:schemeClr val="bg1"/>
                </a:solidFill>
              </a:rPr>
              <a:t>Course Leader to Agree input and content from Student Support Officer</a:t>
            </a:r>
          </a:p>
          <a:p>
            <a:pPr>
              <a:spcAft>
                <a:spcPts val="1200"/>
              </a:spcAft>
            </a:pPr>
            <a:r>
              <a:rPr lang="en-GB" sz="2000" dirty="0">
                <a:solidFill>
                  <a:schemeClr val="bg1"/>
                </a:solidFill>
              </a:rPr>
              <a:t>Contact Sarah Smart for update on Apprenticeship Friendly slides/ video content (if available)</a:t>
            </a:r>
          </a:p>
          <a:p>
            <a:pPr>
              <a:spcAft>
                <a:spcPts val="1200"/>
              </a:spcAft>
            </a:pPr>
            <a:r>
              <a:rPr lang="en-GB" sz="2000" dirty="0">
                <a:solidFill>
                  <a:schemeClr val="bg1"/>
                </a:solidFill>
              </a:rPr>
              <a:t>Ensure wellbeing and staying safe on line covered + "report &amp; support" </a:t>
            </a:r>
          </a:p>
          <a:p>
            <a:pPr>
              <a:spcAft>
                <a:spcPts val="1200"/>
              </a:spcAft>
            </a:pPr>
            <a:r>
              <a:rPr lang="en-GB" sz="2000" dirty="0">
                <a:solidFill>
                  <a:schemeClr val="bg1"/>
                </a:solidFill>
              </a:rPr>
              <a:t>Ensure emphasis on Disability Support included</a:t>
            </a:r>
          </a:p>
          <a:p>
            <a:pPr marL="361950" indent="0">
              <a:spcAft>
                <a:spcPts val="1200"/>
              </a:spcAft>
              <a:buNone/>
            </a:pPr>
            <a:r>
              <a:rPr lang="en-GB" sz="1800" dirty="0">
                <a:solidFill>
                  <a:schemeClr val="bg1"/>
                </a:solidFill>
              </a:rPr>
              <a:t>(note - Apprentices have same entitlement for disability support, but different funding.  ACL and WBL Coach need to be aware and monitor progress of all learners, observing, checking and responding to the impact of any learning contracts)</a:t>
            </a:r>
          </a:p>
          <a:p>
            <a:endParaRPr lang="en-GB" sz="2800" dirty="0">
              <a:solidFill>
                <a:schemeClr val="bg1"/>
              </a:solidFill>
            </a:endParaRPr>
          </a:p>
        </p:txBody>
      </p:sp>
    </p:spTree>
    <p:extLst>
      <p:ext uri="{BB962C8B-B14F-4D97-AF65-F5344CB8AC3E}">
        <p14:creationId xmlns:p14="http://schemas.microsoft.com/office/powerpoint/2010/main" val="193156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8207375" cy="1143000"/>
          </a:xfrm>
        </p:spPr>
        <p:txBody>
          <a:bodyPr/>
          <a:lstStyle/>
          <a:p>
            <a:pPr algn="r"/>
            <a:r>
              <a:rPr lang="en-GB" sz="2800" dirty="0"/>
              <a:t>Apprenticeship Support Triangles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008087"/>
            <a:ext cx="6557342" cy="566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735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new shu presentation</Template>
  <TotalTime>39097</TotalTime>
  <Words>7152</Words>
  <Application>Microsoft Office PowerPoint</Application>
  <PresentationFormat>On-screen Show (4:3)</PresentationFormat>
  <Paragraphs>851</Paragraphs>
  <Slides>70</Slides>
  <Notes>33</Notes>
  <HiddenSlides>7</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2</vt:i4>
      </vt:variant>
      <vt:variant>
        <vt:lpstr>Slide Titles</vt:lpstr>
      </vt:variant>
      <vt:variant>
        <vt:i4>70</vt:i4>
      </vt:variant>
    </vt:vector>
  </HeadingPairs>
  <TitlesOfParts>
    <vt:vector size="83" baseType="lpstr">
      <vt:lpstr>Arial</vt:lpstr>
      <vt:lpstr>Calibri</vt:lpstr>
      <vt:lpstr>Courier New</vt:lpstr>
      <vt:lpstr>Wingdings</vt:lpstr>
      <vt:lpstr>Custom Design</vt:lpstr>
      <vt:lpstr>Open for business</vt:lpstr>
      <vt:lpstr>5_SBS Arial template Presentation V2 (3)</vt:lpstr>
      <vt:lpstr>1_Open for business</vt:lpstr>
      <vt:lpstr>4_Open for business</vt:lpstr>
      <vt:lpstr>3_Blank</vt:lpstr>
      <vt:lpstr>2_SBS Arial template Presentation V2 (3)</vt:lpstr>
      <vt:lpstr>Document</vt:lpstr>
      <vt:lpstr>Presentation</vt:lpstr>
      <vt:lpstr>PowerPoint Presentation</vt:lpstr>
      <vt:lpstr>Table:  Induction Essentials and Guidance on Roles   Extract from SHU Apprenticeship Delivery Guide, includes links to resources  https://blogs.shu.ac.uk/wblapprenticeships/delivery-guide/</vt:lpstr>
      <vt:lpstr>Brief Indicative Outline of Slide delivery (for guidance)</vt:lpstr>
      <vt:lpstr>Welcome</vt:lpstr>
      <vt:lpstr>Induction agenda</vt:lpstr>
      <vt:lpstr>Induction agenda - more detail</vt:lpstr>
      <vt:lpstr>Ice Breaker</vt:lpstr>
      <vt:lpstr>Student Support Services</vt:lpstr>
      <vt:lpstr>Apprenticeship Support Triangles</vt:lpstr>
      <vt:lpstr>Getting the right support as an Apprentice</vt:lpstr>
      <vt:lpstr>AIIR covers 6 Essential themes for apprentices including...</vt:lpstr>
      <vt:lpstr>Discussion</vt:lpstr>
      <vt:lpstr>The Apprenticeship Standard</vt:lpstr>
      <vt:lpstr>contact details...</vt:lpstr>
      <vt:lpstr>Hidden Slide...! INSTRUCTIONS FOR WBL Coach / ACL</vt:lpstr>
      <vt:lpstr>Knowledge, Skills and Behaviours (KSBs)   The underlying framework that defines your programme... and are the foundations of the End Point Assessment. </vt:lpstr>
      <vt:lpstr>Core Knowledge</vt:lpstr>
      <vt:lpstr>Core Skills</vt:lpstr>
      <vt:lpstr>Core Values &amp; Behaviours</vt:lpstr>
      <vt:lpstr>Apprenticeship:  STANDARD SHU Qualification:  BSc/BA/BEng</vt:lpstr>
      <vt:lpstr>Apprenticeship Course Structure</vt:lpstr>
      <vt:lpstr>Integration of Work-Based Learning into the Curriculum</vt:lpstr>
      <vt:lpstr>WBL Conversations Principles of Confidentiality</vt:lpstr>
      <vt:lpstr>Purpose of the projects</vt:lpstr>
      <vt:lpstr>Discussion </vt:lpstr>
      <vt:lpstr>A good project...</vt:lpstr>
      <vt:lpstr>Apprenticeship Training Plan</vt:lpstr>
      <vt:lpstr>Off the Job Training  Indicative Breakdown</vt:lpstr>
      <vt:lpstr>Off The Job Training  (OTJT)</vt:lpstr>
      <vt:lpstr>Off The Job Training  (OTJT)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Based Learning Coaches (SHU)</vt:lpstr>
      <vt:lpstr>Your Academic Adviser</vt:lpstr>
      <vt:lpstr>Your Employer Mentor  https://blog.shu.ac.uk/apprenticeship-essentials/onboarding/employer-commitment/ </vt:lpstr>
      <vt:lpstr>Apprentice Progress Reviews</vt:lpstr>
      <vt:lpstr>E-portfolio</vt:lpstr>
      <vt:lpstr>The Journey to  End Point Assessment </vt:lpstr>
      <vt:lpstr>What does good evidence look like? Addressing each competency  (KSB) in the standard: </vt:lpstr>
      <vt:lpstr>What does good evidence look like? Addressing each competency  (KSB) in the standard: </vt:lpstr>
      <vt:lpstr>S.T.A.R.E.</vt:lpstr>
      <vt:lpstr>End Point Assessment</vt:lpstr>
      <vt:lpstr>PowerPoint Presentation</vt:lpstr>
      <vt:lpstr>PowerPoint Presentation</vt:lpstr>
      <vt:lpstr>Apprenticeship Essentials </vt:lpstr>
      <vt:lpstr>PowerPoint Presentation</vt:lpstr>
      <vt:lpstr>Apprenticeship Essentials</vt:lpstr>
      <vt:lpstr>PowerPoint Presentation</vt:lpstr>
      <vt:lpstr>PowerPoint Presentation</vt:lpstr>
      <vt:lpstr>Apprenticeship Essentials </vt:lpstr>
      <vt:lpstr>PowerPoint Presentation</vt:lpstr>
      <vt:lpstr>British Values (BV) V Approach &amp;Resources</vt:lpstr>
      <vt:lpstr>Apprenticeship Course Representatives (ACRs) Duties and opportunities </vt:lpstr>
      <vt:lpstr>Apprenticeship Course Representatives (ACRs) Content of this slide to be lodged in AIIR and Apprenticeship Essentials web page SHSU might wish to use.</vt:lpstr>
      <vt:lpstr>Get involved  – make an impact and celebrate!  https://blog.shu.ac.uk/apprenticeship-essentials/wellbeing-and-support/your-community-and-enrichment/ </vt:lpstr>
      <vt:lpstr>New Slide for Apprenticeship Course Induction: Apprentices... Your Student Union is there for you...</vt:lpstr>
      <vt:lpstr>SHU Apprenticeship  Ambassador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Market Survey   2012</dc:title>
  <dc:creator>Elizabeth Clark</dc:creator>
  <cp:lastModifiedBy>Moorwood, Sam</cp:lastModifiedBy>
  <cp:revision>833</cp:revision>
  <cp:lastPrinted>2019-09-09T07:18:03Z</cp:lastPrinted>
  <dcterms:created xsi:type="dcterms:W3CDTF">2013-09-04T08:40:17Z</dcterms:created>
  <dcterms:modified xsi:type="dcterms:W3CDTF">2022-12-16T17:19:46Z</dcterms:modified>
</cp:coreProperties>
</file>