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2" r:id="rId2"/>
    <p:sldMasterId id="2147483724" r:id="rId3"/>
    <p:sldMasterId id="2147483737" r:id="rId4"/>
    <p:sldMasterId id="2147483753" r:id="rId5"/>
    <p:sldMasterId id="2147483765" r:id="rId6"/>
  </p:sldMasterIdLst>
  <p:notesMasterIdLst>
    <p:notesMasterId r:id="rId38"/>
  </p:notesMasterIdLst>
  <p:handoutMasterIdLst>
    <p:handoutMasterId r:id="rId39"/>
  </p:handoutMasterIdLst>
  <p:sldIdLst>
    <p:sldId id="1522" r:id="rId7"/>
    <p:sldId id="1523" r:id="rId8"/>
    <p:sldId id="291" r:id="rId9"/>
    <p:sldId id="1516" r:id="rId10"/>
    <p:sldId id="1520" r:id="rId11"/>
    <p:sldId id="1518" r:id="rId12"/>
    <p:sldId id="1519" r:id="rId13"/>
    <p:sldId id="2067" r:id="rId14"/>
    <p:sldId id="2080" r:id="rId15"/>
    <p:sldId id="2076" r:id="rId16"/>
    <p:sldId id="2081" r:id="rId17"/>
    <p:sldId id="2066" r:id="rId18"/>
    <p:sldId id="2055" r:id="rId19"/>
    <p:sldId id="2054" r:id="rId20"/>
    <p:sldId id="2082" r:id="rId21"/>
    <p:sldId id="1113" r:id="rId22"/>
    <p:sldId id="1117" r:id="rId23"/>
    <p:sldId id="2075" r:id="rId24"/>
    <p:sldId id="2083" r:id="rId25"/>
    <p:sldId id="427" r:id="rId26"/>
    <p:sldId id="418" r:id="rId27"/>
    <p:sldId id="2056" r:id="rId28"/>
    <p:sldId id="2084" r:id="rId29"/>
    <p:sldId id="2041" r:id="rId30"/>
    <p:sldId id="2040" r:id="rId31"/>
    <p:sldId id="1562" r:id="rId32"/>
    <p:sldId id="1567" r:id="rId33"/>
    <p:sldId id="1556" r:id="rId34"/>
    <p:sldId id="2085" r:id="rId35"/>
    <p:sldId id="1521" r:id="rId36"/>
    <p:sldId id="2069" r:id="rId3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wood, Sam" initials="MS" lastIdx="1" clrIdx="0">
    <p:extLst>
      <p:ext uri="{19B8F6BF-5375-455C-9EA6-DF929625EA0E}">
        <p15:presenceInfo xmlns:p15="http://schemas.microsoft.com/office/powerpoint/2012/main" userId="S::dssm@hallam.shu.ac.uk::78524a98-639a-4b78-ae5a-4c57bc604f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51FC3A"/>
    <a:srgbClr val="FF33CC"/>
    <a:srgbClr val="CC0066"/>
    <a:srgbClr val="F89708"/>
    <a:srgbClr val="DCF7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3723" autoAdjust="0"/>
  </p:normalViewPr>
  <p:slideViewPr>
    <p:cSldViewPr>
      <p:cViewPr varScale="1">
        <p:scale>
          <a:sx n="77" d="100"/>
          <a:sy n="77" d="100"/>
        </p:scale>
        <p:origin x="1554" y="96"/>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4FDA1A3-1ECF-43C5-B09E-2CD2CA088EEB}" type="datetimeFigureOut">
              <a:rPr lang="en-GB" smtClean="0"/>
              <a:t>09/05/2022</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F0DF6C4-8B4E-4013-82B2-E1D2D591B2DB}" type="slidenum">
              <a:rPr lang="en-GB" smtClean="0"/>
              <a:t>‹#›</a:t>
            </a:fld>
            <a:endParaRPr lang="en-GB" dirty="0"/>
          </a:p>
        </p:txBody>
      </p:sp>
    </p:spTree>
    <p:extLst>
      <p:ext uri="{BB962C8B-B14F-4D97-AF65-F5344CB8AC3E}">
        <p14:creationId xmlns:p14="http://schemas.microsoft.com/office/powerpoint/2010/main" val="164609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55A7E2C-23CD-461C-9853-935D1DE8D90E}" type="datetimeFigureOut">
              <a:rPr lang="en-GB" smtClean="0"/>
              <a:t>09/05/2022</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A75D39-A7C0-4C04-8AA2-7F647C720629}" type="slidenum">
              <a:rPr lang="en-GB" smtClean="0"/>
              <a:t>‹#›</a:t>
            </a:fld>
            <a:endParaRPr lang="en-GB" dirty="0"/>
          </a:p>
        </p:txBody>
      </p:sp>
    </p:spTree>
    <p:extLst>
      <p:ext uri="{BB962C8B-B14F-4D97-AF65-F5344CB8AC3E}">
        <p14:creationId xmlns:p14="http://schemas.microsoft.com/office/powerpoint/2010/main" val="277747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6317C-69A0-47C4-956A-82148F3498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746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92622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WBL Coach has introduced the task during On-Boarding and provided the Apprentice with a link to the preparatory activity.</a:t>
            </a:r>
          </a:p>
          <a:p>
            <a:r>
              <a:rPr lang="en-GB" dirty="0"/>
              <a:t>Perhaps assign break out discussion groups according to the timetable you are working to.</a:t>
            </a:r>
          </a:p>
          <a:p>
            <a:r>
              <a:rPr lang="en-GB" dirty="0"/>
              <a:t>Consider groups of 3, for example, each participant spends 3 minutes talking /asking about each question – that would require 10 minutes per question per group, and then some time for feedback / capturing community thinking on a whiteboard(?) – perhaps between each question or at the end  - perhaps 1 hour overall.</a:t>
            </a:r>
          </a:p>
          <a:p>
            <a:r>
              <a:rPr lang="en-GB" dirty="0"/>
              <a:t>Check the next slide below where you have the opportunity to discuss matters that are specific to your standard / PSRB requirements.</a:t>
            </a:r>
          </a:p>
          <a:p>
            <a:endParaRPr lang="en-GB" dirty="0"/>
          </a:p>
          <a:p>
            <a:r>
              <a:rPr lang="en-GB" dirty="0"/>
              <a:t>Complete / Set this task on day one and collect the evidence of learning so the Coach can put this in the Learning File (upload to MAYTAS at the time of the first APR –</a:t>
            </a:r>
            <a:r>
              <a:rPr lang="en-GB" i="1" dirty="0"/>
              <a:t> we need to evidence the first day of learning and how we individualise the curriculum in response to starting position.</a:t>
            </a:r>
          </a:p>
          <a:p>
            <a:endParaRPr lang="en-GB" dirty="0"/>
          </a:p>
          <a:p>
            <a:r>
              <a:rPr lang="en-GB" dirty="0"/>
              <a:t>For belt and braces ask them to append this task to their 1</a:t>
            </a:r>
            <a:r>
              <a:rPr lang="en-GB" baseline="30000" dirty="0"/>
              <a:t>st</a:t>
            </a:r>
            <a:r>
              <a:rPr lang="en-GB" dirty="0"/>
              <a:t> Submission in the PPD module so we have a record of this initial learning and how we have begun to individualise the curriculum with each of them.</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85617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WBL Coach has introduced the task during On-Boarding and provided the Apprentice with a link to the preparatory activity.</a:t>
            </a:r>
          </a:p>
          <a:p>
            <a:r>
              <a:rPr lang="en-GB" dirty="0"/>
              <a:t>Perhaps assign break out discussion groups according to the timetable you are working to.</a:t>
            </a:r>
          </a:p>
          <a:p>
            <a:r>
              <a:rPr lang="en-GB" dirty="0"/>
              <a:t>Consider groups of 3, for example, each participant spends 3 minutes talking /asking about each question – that would require 10 minutes per question per group, and then some time for feedback / capturing community thinking on a whiteboard(?) – perhaps between each question or at the end  - perhaps 1 hour overall.</a:t>
            </a:r>
          </a:p>
          <a:p>
            <a:r>
              <a:rPr lang="en-GB" dirty="0"/>
              <a:t>Check the next slide below where you have the opportunity to discuss matters that are specific to your standard / PSRB requirements.</a:t>
            </a:r>
          </a:p>
          <a:p>
            <a:endParaRPr lang="en-GB" dirty="0"/>
          </a:p>
          <a:p>
            <a:r>
              <a:rPr lang="en-GB" dirty="0"/>
              <a:t>Complete / Set this task on day one and collect the evidence of learning so the Coach can put this in the Learning File (upload to MAYTAS at the time of the first APR –</a:t>
            </a:r>
            <a:r>
              <a:rPr lang="en-GB" i="1" dirty="0"/>
              <a:t> we need to evidence the first day of learning and how we individualise the curriculum in response to starting position.</a:t>
            </a:r>
          </a:p>
          <a:p>
            <a:endParaRPr lang="en-GB" dirty="0"/>
          </a:p>
          <a:p>
            <a:r>
              <a:rPr lang="en-GB" dirty="0"/>
              <a:t>For belt and braces ask them to append this task to their 1</a:t>
            </a:r>
            <a:r>
              <a:rPr lang="en-GB" baseline="30000" dirty="0"/>
              <a:t>st</a:t>
            </a:r>
            <a:r>
              <a:rPr lang="en-GB" dirty="0"/>
              <a:t> Submission in the PPD module so we have a record of this initial learning and how we have begun to individualise the curriculum with each of them.</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54265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A75D39-A7C0-4C04-8AA2-7F647C720629}" type="slidenum">
              <a:rPr lang="en-GB" smtClean="0"/>
              <a:t>30</a:t>
            </a:fld>
            <a:endParaRPr lang="en-GB" dirty="0"/>
          </a:p>
        </p:txBody>
      </p:sp>
    </p:spTree>
    <p:extLst>
      <p:ext uri="{BB962C8B-B14F-4D97-AF65-F5344CB8AC3E}">
        <p14:creationId xmlns:p14="http://schemas.microsoft.com/office/powerpoint/2010/main" val="234548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 I am on Furlough, or alternatively, managing the logistics for PPE distribution across England -  bit busy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Has he got the vaccines?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If I mute my camera can I send a work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How can I increase my Wifi bandwidth?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 already have a job...   Can anyone help my child with GCSE maths – He hasn’t got an exam coming up so needs to prepare.</a:t>
            </a: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09A75D39-A7C0-4C04-8AA2-7F647C720629}" type="slidenum">
              <a:rPr lang="en-GB" smtClean="0"/>
              <a:t>4</a:t>
            </a:fld>
            <a:endParaRPr lang="en-GB" dirty="0"/>
          </a:p>
        </p:txBody>
      </p:sp>
    </p:spTree>
    <p:extLst>
      <p:ext uri="{BB962C8B-B14F-4D97-AF65-F5344CB8AC3E}">
        <p14:creationId xmlns:p14="http://schemas.microsoft.com/office/powerpoint/2010/main" val="308805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B54BE-6789-4419-BDD5-043EAA9A9223}"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43843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A75D39-A7C0-4C04-8AA2-7F647C720629}" type="slidenum">
              <a:rPr lang="en-GB" smtClean="0"/>
              <a:t>8</a:t>
            </a:fld>
            <a:endParaRPr lang="en-GB" dirty="0"/>
          </a:p>
        </p:txBody>
      </p:sp>
    </p:spTree>
    <p:extLst>
      <p:ext uri="{BB962C8B-B14F-4D97-AF65-F5344CB8AC3E}">
        <p14:creationId xmlns:p14="http://schemas.microsoft.com/office/powerpoint/2010/main" val="195602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A75D39-A7C0-4C04-8AA2-7F647C720629}" type="slidenum">
              <a:rPr lang="en-GB" smtClean="0"/>
              <a:t>13</a:t>
            </a:fld>
            <a:endParaRPr lang="en-GB" dirty="0"/>
          </a:p>
        </p:txBody>
      </p:sp>
    </p:spTree>
    <p:extLst>
      <p:ext uri="{BB962C8B-B14F-4D97-AF65-F5344CB8AC3E}">
        <p14:creationId xmlns:p14="http://schemas.microsoft.com/office/powerpoint/2010/main" val="186889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5F02E-E302-4A62-9D0F-CEFCBCE770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25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5F02E-E302-4A62-9D0F-CEFCBCE770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59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A75D39-A7C0-4C04-8AA2-7F647C720629}" type="slidenum">
              <a:rPr lang="en-GB" smtClean="0"/>
              <a:t>20</a:t>
            </a:fld>
            <a:endParaRPr lang="en-GB" dirty="0"/>
          </a:p>
        </p:txBody>
      </p:sp>
    </p:spTree>
    <p:extLst>
      <p:ext uri="{BB962C8B-B14F-4D97-AF65-F5344CB8AC3E}">
        <p14:creationId xmlns:p14="http://schemas.microsoft.com/office/powerpoint/2010/main" val="596138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A75D39-A7C0-4C04-8AA2-7F647C720629}" type="slidenum">
              <a:rPr lang="en-GB" smtClean="0"/>
              <a:t>21</a:t>
            </a:fld>
            <a:endParaRPr lang="en-GB" dirty="0"/>
          </a:p>
        </p:txBody>
      </p:sp>
    </p:spTree>
    <p:extLst>
      <p:ext uri="{BB962C8B-B14F-4D97-AF65-F5344CB8AC3E}">
        <p14:creationId xmlns:p14="http://schemas.microsoft.com/office/powerpoint/2010/main" val="220765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2223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764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31637" y="274640"/>
            <a:ext cx="5804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038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ing and Content">
    <p:spTree>
      <p:nvGrpSpPr>
        <p:cNvPr id="1" name=""/>
        <p:cNvGrpSpPr/>
        <p:nvPr/>
      </p:nvGrpSpPr>
      <p:grpSpPr>
        <a:xfrm>
          <a:off x="0" y="0"/>
          <a:ext cx="0" cy="0"/>
          <a:chOff x="0" y="0"/>
          <a:chExt cx="0" cy="0"/>
        </a:xfrm>
      </p:grpSpPr>
      <p:sp>
        <p:nvSpPr>
          <p:cNvPr id="11" name="Rectangle 10"/>
          <p:cNvSpPr/>
          <p:nvPr/>
        </p:nvSpPr>
        <p:spPr>
          <a:xfrm>
            <a:off x="0" y="0"/>
            <a:ext cx="12192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5" name="Content Placeholder 4"/>
          <p:cNvSpPr>
            <a:spLocks noGrp="1"/>
          </p:cNvSpPr>
          <p:nvPr>
            <p:ph sz="quarter" idx="14" hasCustomPrompt="1"/>
          </p:nvPr>
        </p:nvSpPr>
        <p:spPr>
          <a:xfrm>
            <a:off x="479835" y="1628800"/>
            <a:ext cx="11232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480000" y="116632"/>
            <a:ext cx="11258901"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00" y="5907559"/>
            <a:ext cx="1680000" cy="678948"/>
          </a:xfrm>
          <a:prstGeom prst="rect">
            <a:avLst/>
          </a:prstGeom>
        </p:spPr>
      </p:pic>
      <p:sp>
        <p:nvSpPr>
          <p:cNvPr id="9" name="Picture Placeholder 19"/>
          <p:cNvSpPr>
            <a:spLocks noGrp="1"/>
          </p:cNvSpPr>
          <p:nvPr>
            <p:ph type="pic" sz="quarter" idx="15" hasCustomPrompt="1"/>
          </p:nvPr>
        </p:nvSpPr>
        <p:spPr>
          <a:xfrm>
            <a:off x="10032437" y="5877352"/>
            <a:ext cx="168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86864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680" indent="0" algn="ctr">
              <a:buNone/>
              <a:defRPr>
                <a:solidFill>
                  <a:schemeClr val="tx1">
                    <a:tint val="75000"/>
                  </a:schemeClr>
                </a:solidFill>
              </a:defRPr>
            </a:lvl2pPr>
            <a:lvl3pPr marL="913368" indent="0" algn="ctr">
              <a:buNone/>
              <a:defRPr>
                <a:solidFill>
                  <a:schemeClr val="tx1">
                    <a:tint val="75000"/>
                  </a:schemeClr>
                </a:solidFill>
              </a:defRPr>
            </a:lvl3pPr>
            <a:lvl4pPr marL="1370060" indent="0" algn="ctr">
              <a:buNone/>
              <a:defRPr>
                <a:solidFill>
                  <a:schemeClr val="tx1">
                    <a:tint val="75000"/>
                  </a:schemeClr>
                </a:solidFill>
              </a:defRPr>
            </a:lvl4pPr>
            <a:lvl5pPr marL="1826744" indent="0" algn="ctr">
              <a:buNone/>
              <a:defRPr>
                <a:solidFill>
                  <a:schemeClr val="tx1">
                    <a:tint val="75000"/>
                  </a:schemeClr>
                </a:solidFill>
              </a:defRPr>
            </a:lvl5pPr>
            <a:lvl6pPr marL="2283426" indent="0" algn="ctr">
              <a:buNone/>
              <a:defRPr>
                <a:solidFill>
                  <a:schemeClr val="tx1">
                    <a:tint val="75000"/>
                  </a:schemeClr>
                </a:solidFill>
              </a:defRPr>
            </a:lvl6pPr>
            <a:lvl7pPr marL="2740117" indent="0" algn="ctr">
              <a:buNone/>
              <a:defRPr>
                <a:solidFill>
                  <a:schemeClr val="tx1">
                    <a:tint val="75000"/>
                  </a:schemeClr>
                </a:solidFill>
              </a:defRPr>
            </a:lvl7pPr>
            <a:lvl8pPr marL="3196797" indent="0" algn="ctr">
              <a:buNone/>
              <a:defRPr>
                <a:solidFill>
                  <a:schemeClr val="tx1">
                    <a:tint val="75000"/>
                  </a:schemeClr>
                </a:solidFill>
              </a:defRPr>
            </a:lvl8pPr>
            <a:lvl9pPr marL="365348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9BC24E69-BEE5-254D-9E1C-7DB27D080CF3}" type="datetimeFigureOut">
              <a:rPr lang="en-US" altLang="en-US"/>
              <a:pPr/>
              <a:t>5/9/2022</a:t>
            </a:fld>
            <a:endParaRPr lang="en-US" altLang="en-US" dirty="0"/>
          </a:p>
        </p:txBody>
      </p:sp>
      <p:sp>
        <p:nvSpPr>
          <p:cNvPr id="5" name="Footer Placeholder 4"/>
          <p:cNvSpPr>
            <a:spLocks noGrp="1"/>
          </p:cNvSpPr>
          <p:nvPr>
            <p:ph type="ftr" sz="quarter" idx="11"/>
          </p:nvPr>
        </p:nvSpPr>
        <p:spPr>
          <a:ln/>
        </p:spPr>
        <p:txBody>
          <a:bodyPr/>
          <a:lstStyle>
            <a:lvl1pPr>
              <a:defRPr/>
            </a:lvl1pPr>
          </a:lstStyle>
          <a:p>
            <a:endParaRPr lang="en-US" altLang="en-US" dirty="0"/>
          </a:p>
        </p:txBody>
      </p:sp>
      <p:sp>
        <p:nvSpPr>
          <p:cNvPr id="6" name="Slide Number Placeholder 5"/>
          <p:cNvSpPr>
            <a:spLocks noGrp="1"/>
          </p:cNvSpPr>
          <p:nvPr>
            <p:ph type="sldNum" sz="quarter" idx="12"/>
          </p:nvPr>
        </p:nvSpPr>
        <p:spPr>
          <a:ln/>
        </p:spPr>
        <p:txBody>
          <a:bodyPr/>
          <a:lstStyle>
            <a:lvl1pPr>
              <a:defRPr/>
            </a:lvl1pPr>
          </a:lstStyle>
          <a:p>
            <a:fld id="{EB81B040-A1A9-874A-8256-F9B029ACC940}" type="slidenum">
              <a:rPr lang="en-US" altLang="en-US"/>
              <a:pPr/>
              <a:t>‹#›</a:t>
            </a:fld>
            <a:endParaRPr lang="en-US" altLang="en-US" dirty="0"/>
          </a:p>
        </p:txBody>
      </p:sp>
    </p:spTree>
    <p:extLst>
      <p:ext uri="{BB962C8B-B14F-4D97-AF65-F5344CB8AC3E}">
        <p14:creationId xmlns:p14="http://schemas.microsoft.com/office/powerpoint/2010/main" val="3325981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4175218A-4731-AA49-A7FA-4D9B7D2DA72E}" type="datetimeFigureOut">
              <a:rPr lang="en-US" altLang="en-US"/>
              <a:pPr/>
              <a:t>5/9/2022</a:t>
            </a:fld>
            <a:endParaRPr lang="en-US" altLang="en-US" dirty="0"/>
          </a:p>
        </p:txBody>
      </p:sp>
      <p:sp>
        <p:nvSpPr>
          <p:cNvPr id="5" name="Footer Placeholder 4"/>
          <p:cNvSpPr>
            <a:spLocks noGrp="1"/>
          </p:cNvSpPr>
          <p:nvPr>
            <p:ph type="ftr" sz="quarter" idx="11"/>
          </p:nvPr>
        </p:nvSpPr>
        <p:spPr>
          <a:ln/>
        </p:spPr>
        <p:txBody>
          <a:bodyPr/>
          <a:lstStyle>
            <a:lvl1pPr>
              <a:defRPr/>
            </a:lvl1pPr>
          </a:lstStyle>
          <a:p>
            <a:endParaRPr lang="en-US" altLang="en-US" dirty="0"/>
          </a:p>
        </p:txBody>
      </p:sp>
      <p:sp>
        <p:nvSpPr>
          <p:cNvPr id="6" name="Slide Number Placeholder 5"/>
          <p:cNvSpPr>
            <a:spLocks noGrp="1"/>
          </p:cNvSpPr>
          <p:nvPr>
            <p:ph type="sldNum" sz="quarter" idx="12"/>
          </p:nvPr>
        </p:nvSpPr>
        <p:spPr>
          <a:ln/>
        </p:spPr>
        <p:txBody>
          <a:bodyPr/>
          <a:lstStyle>
            <a:lvl1pPr>
              <a:defRPr/>
            </a:lvl1pPr>
          </a:lstStyle>
          <a:p>
            <a:fld id="{2ACB5973-7E57-AE49-9493-0ADC07D20618}" type="slidenum">
              <a:rPr lang="en-US" altLang="en-US"/>
              <a:pPr/>
              <a:t>‹#›</a:t>
            </a:fld>
            <a:endParaRPr lang="en-US" altLang="en-US" dirty="0"/>
          </a:p>
        </p:txBody>
      </p:sp>
    </p:spTree>
    <p:extLst>
      <p:ext uri="{BB962C8B-B14F-4D97-AF65-F5344CB8AC3E}">
        <p14:creationId xmlns:p14="http://schemas.microsoft.com/office/powerpoint/2010/main" val="4291049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6"/>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37"/>
            <a:ext cx="10363200" cy="1500187"/>
          </a:xfrm>
        </p:spPr>
        <p:txBody>
          <a:bodyPr anchor="b"/>
          <a:lstStyle>
            <a:lvl1pPr marL="0" indent="0">
              <a:buNone/>
              <a:defRPr sz="2000">
                <a:solidFill>
                  <a:schemeClr val="tx1">
                    <a:tint val="75000"/>
                  </a:schemeClr>
                </a:solidFill>
              </a:defRPr>
            </a:lvl1pPr>
            <a:lvl2pPr marL="456680" indent="0">
              <a:buNone/>
              <a:defRPr sz="1800">
                <a:solidFill>
                  <a:schemeClr val="tx1">
                    <a:tint val="75000"/>
                  </a:schemeClr>
                </a:solidFill>
              </a:defRPr>
            </a:lvl2pPr>
            <a:lvl3pPr marL="913368" indent="0">
              <a:buNone/>
              <a:defRPr sz="1600">
                <a:solidFill>
                  <a:schemeClr val="tx1">
                    <a:tint val="75000"/>
                  </a:schemeClr>
                </a:solidFill>
              </a:defRPr>
            </a:lvl3pPr>
            <a:lvl4pPr marL="1370060" indent="0">
              <a:buNone/>
              <a:defRPr sz="1400">
                <a:solidFill>
                  <a:schemeClr val="tx1">
                    <a:tint val="75000"/>
                  </a:schemeClr>
                </a:solidFill>
              </a:defRPr>
            </a:lvl4pPr>
            <a:lvl5pPr marL="1826744" indent="0">
              <a:buNone/>
              <a:defRPr sz="1400">
                <a:solidFill>
                  <a:schemeClr val="tx1">
                    <a:tint val="75000"/>
                  </a:schemeClr>
                </a:solidFill>
              </a:defRPr>
            </a:lvl5pPr>
            <a:lvl6pPr marL="2283426" indent="0">
              <a:buNone/>
              <a:defRPr sz="1400">
                <a:solidFill>
                  <a:schemeClr val="tx1">
                    <a:tint val="75000"/>
                  </a:schemeClr>
                </a:solidFill>
              </a:defRPr>
            </a:lvl6pPr>
            <a:lvl7pPr marL="2740117" indent="0">
              <a:buNone/>
              <a:defRPr sz="1400">
                <a:solidFill>
                  <a:schemeClr val="tx1">
                    <a:tint val="75000"/>
                  </a:schemeClr>
                </a:solidFill>
              </a:defRPr>
            </a:lvl7pPr>
            <a:lvl8pPr marL="3196797" indent="0">
              <a:buNone/>
              <a:defRPr sz="1400">
                <a:solidFill>
                  <a:schemeClr val="tx1">
                    <a:tint val="75000"/>
                  </a:schemeClr>
                </a:solidFill>
              </a:defRPr>
            </a:lvl8pPr>
            <a:lvl9pPr marL="365348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ln/>
        </p:spPr>
        <p:txBody>
          <a:bodyPr/>
          <a:lstStyle>
            <a:lvl1pPr>
              <a:defRPr/>
            </a:lvl1pPr>
          </a:lstStyle>
          <a:p>
            <a:fld id="{4A264CB5-CB06-9D40-8A6F-CA0F176FFD25}" type="datetimeFigureOut">
              <a:rPr lang="en-US" altLang="en-US"/>
              <a:pPr/>
              <a:t>5/9/2022</a:t>
            </a:fld>
            <a:endParaRPr lang="en-US" altLang="en-US" dirty="0"/>
          </a:p>
        </p:txBody>
      </p:sp>
      <p:sp>
        <p:nvSpPr>
          <p:cNvPr id="5" name="Footer Placeholder 4"/>
          <p:cNvSpPr>
            <a:spLocks noGrp="1"/>
          </p:cNvSpPr>
          <p:nvPr>
            <p:ph type="ftr" sz="quarter" idx="11"/>
          </p:nvPr>
        </p:nvSpPr>
        <p:spPr>
          <a:ln/>
        </p:spPr>
        <p:txBody>
          <a:bodyPr/>
          <a:lstStyle>
            <a:lvl1pPr>
              <a:defRPr/>
            </a:lvl1pPr>
          </a:lstStyle>
          <a:p>
            <a:endParaRPr lang="en-US" altLang="en-US" dirty="0"/>
          </a:p>
        </p:txBody>
      </p:sp>
      <p:sp>
        <p:nvSpPr>
          <p:cNvPr id="6" name="Slide Number Placeholder 5"/>
          <p:cNvSpPr>
            <a:spLocks noGrp="1"/>
          </p:cNvSpPr>
          <p:nvPr>
            <p:ph type="sldNum" sz="quarter" idx="12"/>
          </p:nvPr>
        </p:nvSpPr>
        <p:spPr>
          <a:ln/>
        </p:spPr>
        <p:txBody>
          <a:bodyPr/>
          <a:lstStyle>
            <a:lvl1pPr>
              <a:defRPr/>
            </a:lvl1pPr>
          </a:lstStyle>
          <a:p>
            <a:fld id="{9D39D0EC-7EFA-5E4B-985C-87501E4E8432}" type="slidenum">
              <a:rPr lang="en-US" altLang="en-US"/>
              <a:pPr/>
              <a:t>‹#›</a:t>
            </a:fld>
            <a:endParaRPr lang="en-US" altLang="en-US" dirty="0"/>
          </a:p>
        </p:txBody>
      </p:sp>
    </p:spTree>
    <p:extLst>
      <p:ext uri="{BB962C8B-B14F-4D97-AF65-F5344CB8AC3E}">
        <p14:creationId xmlns:p14="http://schemas.microsoft.com/office/powerpoint/2010/main" val="3183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ln/>
        </p:spPr>
        <p:txBody>
          <a:bodyPr/>
          <a:lstStyle>
            <a:lvl1pPr>
              <a:defRPr/>
            </a:lvl1pPr>
          </a:lstStyle>
          <a:p>
            <a:fld id="{23CE389E-CCB7-1046-B01A-6F887D2EDA3E}" type="datetimeFigureOut">
              <a:rPr lang="en-US" altLang="en-US"/>
              <a:pPr/>
              <a:t>5/9/2022</a:t>
            </a:fld>
            <a:endParaRPr lang="en-US" altLang="en-US" dirty="0"/>
          </a:p>
        </p:txBody>
      </p:sp>
      <p:sp>
        <p:nvSpPr>
          <p:cNvPr id="6" name="Footer Placeholder 4"/>
          <p:cNvSpPr>
            <a:spLocks noGrp="1"/>
          </p:cNvSpPr>
          <p:nvPr>
            <p:ph type="ftr" sz="quarter" idx="11"/>
          </p:nvPr>
        </p:nvSpPr>
        <p:spPr>
          <a:ln/>
        </p:spPr>
        <p:txBody>
          <a:bodyPr/>
          <a:lstStyle>
            <a:lvl1pPr>
              <a:defRPr/>
            </a:lvl1pPr>
          </a:lstStyle>
          <a:p>
            <a:endParaRPr lang="en-US" altLang="en-US" dirty="0"/>
          </a:p>
        </p:txBody>
      </p:sp>
      <p:sp>
        <p:nvSpPr>
          <p:cNvPr id="7" name="Slide Number Placeholder 5"/>
          <p:cNvSpPr>
            <a:spLocks noGrp="1"/>
          </p:cNvSpPr>
          <p:nvPr>
            <p:ph type="sldNum" sz="quarter" idx="12"/>
          </p:nvPr>
        </p:nvSpPr>
        <p:spPr>
          <a:ln/>
        </p:spPr>
        <p:txBody>
          <a:bodyPr/>
          <a:lstStyle>
            <a:lvl1pPr>
              <a:defRPr/>
            </a:lvl1pPr>
          </a:lstStyle>
          <a:p>
            <a:fld id="{615441D9-C937-2A48-B6EB-1C9F76DC7762}" type="slidenum">
              <a:rPr lang="en-US" altLang="en-US"/>
              <a:pPr/>
              <a:t>‹#›</a:t>
            </a:fld>
            <a:endParaRPr lang="en-US" altLang="en-US" dirty="0"/>
          </a:p>
        </p:txBody>
      </p:sp>
    </p:spTree>
    <p:extLst>
      <p:ext uri="{BB962C8B-B14F-4D97-AF65-F5344CB8AC3E}">
        <p14:creationId xmlns:p14="http://schemas.microsoft.com/office/powerpoint/2010/main" val="3526938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2" y="1535114"/>
            <a:ext cx="5389033"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ln/>
        </p:spPr>
        <p:txBody>
          <a:bodyPr/>
          <a:lstStyle>
            <a:lvl1pPr>
              <a:defRPr/>
            </a:lvl1pPr>
          </a:lstStyle>
          <a:p>
            <a:fld id="{194828C1-57EF-7B41-ACBC-BA60A279BC48}" type="datetimeFigureOut">
              <a:rPr lang="en-US" altLang="en-US"/>
              <a:pPr/>
              <a:t>5/9/2022</a:t>
            </a:fld>
            <a:endParaRPr lang="en-US" altLang="en-US" dirty="0"/>
          </a:p>
        </p:txBody>
      </p:sp>
      <p:sp>
        <p:nvSpPr>
          <p:cNvPr id="8" name="Footer Placeholder 4"/>
          <p:cNvSpPr>
            <a:spLocks noGrp="1"/>
          </p:cNvSpPr>
          <p:nvPr>
            <p:ph type="ftr" sz="quarter" idx="11"/>
          </p:nvPr>
        </p:nvSpPr>
        <p:spPr>
          <a:ln/>
        </p:spPr>
        <p:txBody>
          <a:bodyPr/>
          <a:lstStyle>
            <a:lvl1pPr>
              <a:defRPr/>
            </a:lvl1pPr>
          </a:lstStyle>
          <a:p>
            <a:endParaRPr lang="en-US" altLang="en-US" dirty="0"/>
          </a:p>
        </p:txBody>
      </p:sp>
      <p:sp>
        <p:nvSpPr>
          <p:cNvPr id="9" name="Slide Number Placeholder 5"/>
          <p:cNvSpPr>
            <a:spLocks noGrp="1"/>
          </p:cNvSpPr>
          <p:nvPr>
            <p:ph type="sldNum" sz="quarter" idx="12"/>
          </p:nvPr>
        </p:nvSpPr>
        <p:spPr>
          <a:ln/>
        </p:spPr>
        <p:txBody>
          <a:bodyPr/>
          <a:lstStyle>
            <a:lvl1pPr>
              <a:defRPr/>
            </a:lvl1pPr>
          </a:lstStyle>
          <a:p>
            <a:fld id="{B072363B-E734-8B47-BDE5-685031AB4894}" type="slidenum">
              <a:rPr lang="en-US" altLang="en-US"/>
              <a:pPr/>
              <a:t>‹#›</a:t>
            </a:fld>
            <a:endParaRPr lang="en-US" altLang="en-US" dirty="0"/>
          </a:p>
        </p:txBody>
      </p:sp>
    </p:spTree>
    <p:extLst>
      <p:ext uri="{BB962C8B-B14F-4D97-AF65-F5344CB8AC3E}">
        <p14:creationId xmlns:p14="http://schemas.microsoft.com/office/powerpoint/2010/main" val="1385854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BA437C9C-BA1B-2B4C-A684-1583DC7480B8}" type="datetimeFigureOut">
              <a:rPr lang="en-US" altLang="en-US"/>
              <a:pPr/>
              <a:t>5/9/2022</a:t>
            </a:fld>
            <a:endParaRPr lang="en-US" altLang="en-US" dirty="0"/>
          </a:p>
        </p:txBody>
      </p:sp>
      <p:sp>
        <p:nvSpPr>
          <p:cNvPr id="4" name="Footer Placeholder 4"/>
          <p:cNvSpPr>
            <a:spLocks noGrp="1"/>
          </p:cNvSpPr>
          <p:nvPr>
            <p:ph type="ftr" sz="quarter" idx="11"/>
          </p:nvPr>
        </p:nvSpPr>
        <p:spPr>
          <a:ln/>
        </p:spPr>
        <p:txBody>
          <a:bodyPr/>
          <a:lstStyle>
            <a:lvl1pPr>
              <a:defRPr/>
            </a:lvl1pPr>
          </a:lstStyle>
          <a:p>
            <a:endParaRPr lang="en-US" altLang="en-US" dirty="0"/>
          </a:p>
        </p:txBody>
      </p:sp>
      <p:sp>
        <p:nvSpPr>
          <p:cNvPr id="5" name="Slide Number Placeholder 5"/>
          <p:cNvSpPr>
            <a:spLocks noGrp="1"/>
          </p:cNvSpPr>
          <p:nvPr>
            <p:ph type="sldNum" sz="quarter" idx="12"/>
          </p:nvPr>
        </p:nvSpPr>
        <p:spPr>
          <a:ln/>
        </p:spPr>
        <p:txBody>
          <a:bodyPr/>
          <a:lstStyle>
            <a:lvl1pPr>
              <a:defRPr/>
            </a:lvl1pPr>
          </a:lstStyle>
          <a:p>
            <a:fld id="{51128112-6976-5744-A22E-F308DF81698F}" type="slidenum">
              <a:rPr lang="en-US" altLang="en-US"/>
              <a:pPr/>
              <a:t>‹#›</a:t>
            </a:fld>
            <a:endParaRPr lang="en-US" altLang="en-US" dirty="0"/>
          </a:p>
        </p:txBody>
      </p:sp>
    </p:spTree>
    <p:extLst>
      <p:ext uri="{BB962C8B-B14F-4D97-AF65-F5344CB8AC3E}">
        <p14:creationId xmlns:p14="http://schemas.microsoft.com/office/powerpoint/2010/main" val="3598063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299BB52F-B406-FC49-B68F-141C7997354A}" type="datetimeFigureOut">
              <a:rPr lang="en-US" altLang="en-US"/>
              <a:pPr/>
              <a:t>5/9/2022</a:t>
            </a:fld>
            <a:endParaRPr lang="en-US" altLang="en-US" dirty="0"/>
          </a:p>
        </p:txBody>
      </p:sp>
      <p:sp>
        <p:nvSpPr>
          <p:cNvPr id="3" name="Footer Placeholder 4"/>
          <p:cNvSpPr>
            <a:spLocks noGrp="1"/>
          </p:cNvSpPr>
          <p:nvPr>
            <p:ph type="ftr" sz="quarter" idx="11"/>
          </p:nvPr>
        </p:nvSpPr>
        <p:spPr>
          <a:ln/>
        </p:spPr>
        <p:txBody>
          <a:bodyPr/>
          <a:lstStyle>
            <a:lvl1pPr>
              <a:defRPr/>
            </a:lvl1pPr>
          </a:lstStyle>
          <a:p>
            <a:endParaRPr lang="en-US" altLang="en-US" dirty="0"/>
          </a:p>
        </p:txBody>
      </p:sp>
      <p:sp>
        <p:nvSpPr>
          <p:cNvPr id="4" name="Slide Number Placeholder 5"/>
          <p:cNvSpPr>
            <a:spLocks noGrp="1"/>
          </p:cNvSpPr>
          <p:nvPr>
            <p:ph type="sldNum" sz="quarter" idx="12"/>
          </p:nvPr>
        </p:nvSpPr>
        <p:spPr>
          <a:ln/>
        </p:spPr>
        <p:txBody>
          <a:bodyPr/>
          <a:lstStyle>
            <a:lvl1pPr>
              <a:defRPr/>
            </a:lvl1pPr>
          </a:lstStyle>
          <a:p>
            <a:fld id="{3ED9BA77-37C9-7440-9E03-3B343F2126FC}" type="slidenum">
              <a:rPr lang="en-US" altLang="en-US"/>
              <a:pPr/>
              <a:t>‹#›</a:t>
            </a:fld>
            <a:endParaRPr lang="en-US" altLang="en-US" dirty="0"/>
          </a:p>
        </p:txBody>
      </p:sp>
    </p:spTree>
    <p:extLst>
      <p:ext uri="{BB962C8B-B14F-4D97-AF65-F5344CB8AC3E}">
        <p14:creationId xmlns:p14="http://schemas.microsoft.com/office/powerpoint/2010/main" val="2751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8940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D86B27A7-816D-1043-B158-64F276775076}" type="datetimeFigureOut">
              <a:rPr lang="en-US" altLang="en-US"/>
              <a:pPr/>
              <a:t>5/9/2022</a:t>
            </a:fld>
            <a:endParaRPr lang="en-US" altLang="en-US" dirty="0"/>
          </a:p>
        </p:txBody>
      </p:sp>
      <p:sp>
        <p:nvSpPr>
          <p:cNvPr id="6" name="Footer Placeholder 4"/>
          <p:cNvSpPr>
            <a:spLocks noGrp="1"/>
          </p:cNvSpPr>
          <p:nvPr>
            <p:ph type="ftr" sz="quarter" idx="11"/>
          </p:nvPr>
        </p:nvSpPr>
        <p:spPr>
          <a:ln/>
        </p:spPr>
        <p:txBody>
          <a:bodyPr/>
          <a:lstStyle>
            <a:lvl1pPr>
              <a:defRPr/>
            </a:lvl1pPr>
          </a:lstStyle>
          <a:p>
            <a:endParaRPr lang="en-US" altLang="en-US" dirty="0"/>
          </a:p>
        </p:txBody>
      </p:sp>
      <p:sp>
        <p:nvSpPr>
          <p:cNvPr id="7" name="Slide Number Placeholder 5"/>
          <p:cNvSpPr>
            <a:spLocks noGrp="1"/>
          </p:cNvSpPr>
          <p:nvPr>
            <p:ph type="sldNum" sz="quarter" idx="12"/>
          </p:nvPr>
        </p:nvSpPr>
        <p:spPr>
          <a:ln/>
        </p:spPr>
        <p:txBody>
          <a:bodyPr/>
          <a:lstStyle>
            <a:lvl1pPr>
              <a:defRPr/>
            </a:lvl1pPr>
          </a:lstStyle>
          <a:p>
            <a:fld id="{394D0F53-A039-A243-BD77-07C63CD2BF14}" type="slidenum">
              <a:rPr lang="en-US" altLang="en-US"/>
              <a:pPr/>
              <a:t>‹#›</a:t>
            </a:fld>
            <a:endParaRPr lang="en-US" altLang="en-US" dirty="0"/>
          </a:p>
        </p:txBody>
      </p:sp>
    </p:spTree>
    <p:extLst>
      <p:ext uri="{BB962C8B-B14F-4D97-AF65-F5344CB8AC3E}">
        <p14:creationId xmlns:p14="http://schemas.microsoft.com/office/powerpoint/2010/main" val="2782735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6680" indent="0">
              <a:buNone/>
              <a:defRPr sz="2800"/>
            </a:lvl2pPr>
            <a:lvl3pPr marL="913368" indent="0">
              <a:buNone/>
              <a:defRPr sz="2400"/>
            </a:lvl3pPr>
            <a:lvl4pPr marL="1370060" indent="0">
              <a:buNone/>
              <a:defRPr sz="2000"/>
            </a:lvl4pPr>
            <a:lvl5pPr marL="1826744" indent="0">
              <a:buNone/>
              <a:defRPr sz="2000"/>
            </a:lvl5pPr>
            <a:lvl6pPr marL="2283426" indent="0">
              <a:buNone/>
              <a:defRPr sz="2000"/>
            </a:lvl6pPr>
            <a:lvl7pPr marL="2740117" indent="0">
              <a:buNone/>
              <a:defRPr sz="2000"/>
            </a:lvl7pPr>
            <a:lvl8pPr marL="3196797" indent="0">
              <a:buNone/>
              <a:defRPr sz="2000"/>
            </a:lvl8pPr>
            <a:lvl9pPr marL="3653486"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7A2E7E4F-297C-394D-A0C7-6020BB17B431}" type="datetimeFigureOut">
              <a:rPr lang="en-US" altLang="en-US"/>
              <a:pPr/>
              <a:t>5/9/2022</a:t>
            </a:fld>
            <a:endParaRPr lang="en-US" altLang="en-US" dirty="0"/>
          </a:p>
        </p:txBody>
      </p:sp>
      <p:sp>
        <p:nvSpPr>
          <p:cNvPr id="6" name="Footer Placeholder 4"/>
          <p:cNvSpPr>
            <a:spLocks noGrp="1"/>
          </p:cNvSpPr>
          <p:nvPr>
            <p:ph type="ftr" sz="quarter" idx="11"/>
          </p:nvPr>
        </p:nvSpPr>
        <p:spPr>
          <a:ln/>
        </p:spPr>
        <p:txBody>
          <a:bodyPr/>
          <a:lstStyle>
            <a:lvl1pPr>
              <a:defRPr/>
            </a:lvl1pPr>
          </a:lstStyle>
          <a:p>
            <a:endParaRPr lang="en-US" altLang="en-US" dirty="0"/>
          </a:p>
        </p:txBody>
      </p:sp>
      <p:sp>
        <p:nvSpPr>
          <p:cNvPr id="7" name="Slide Number Placeholder 5"/>
          <p:cNvSpPr>
            <a:spLocks noGrp="1"/>
          </p:cNvSpPr>
          <p:nvPr>
            <p:ph type="sldNum" sz="quarter" idx="12"/>
          </p:nvPr>
        </p:nvSpPr>
        <p:spPr>
          <a:ln/>
        </p:spPr>
        <p:txBody>
          <a:bodyPr/>
          <a:lstStyle>
            <a:lvl1pPr>
              <a:defRPr/>
            </a:lvl1pPr>
          </a:lstStyle>
          <a:p>
            <a:fld id="{D7153319-9D6F-1244-A88D-E85DAB38EB5E}" type="slidenum">
              <a:rPr lang="en-US" altLang="en-US"/>
              <a:pPr/>
              <a:t>‹#›</a:t>
            </a:fld>
            <a:endParaRPr lang="en-US" altLang="en-US" dirty="0"/>
          </a:p>
        </p:txBody>
      </p:sp>
    </p:spTree>
    <p:extLst>
      <p:ext uri="{BB962C8B-B14F-4D97-AF65-F5344CB8AC3E}">
        <p14:creationId xmlns:p14="http://schemas.microsoft.com/office/powerpoint/2010/main" val="2312642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FEED5643-A62A-0744-8BAB-4F9B97F656F7}" type="datetimeFigureOut">
              <a:rPr lang="en-US" altLang="en-US"/>
              <a:pPr/>
              <a:t>5/9/2022</a:t>
            </a:fld>
            <a:endParaRPr lang="en-US" altLang="en-US" dirty="0"/>
          </a:p>
        </p:txBody>
      </p:sp>
      <p:sp>
        <p:nvSpPr>
          <p:cNvPr id="5" name="Footer Placeholder 4"/>
          <p:cNvSpPr>
            <a:spLocks noGrp="1"/>
          </p:cNvSpPr>
          <p:nvPr>
            <p:ph type="ftr" sz="quarter" idx="11"/>
          </p:nvPr>
        </p:nvSpPr>
        <p:spPr>
          <a:ln/>
        </p:spPr>
        <p:txBody>
          <a:bodyPr/>
          <a:lstStyle>
            <a:lvl1pPr>
              <a:defRPr/>
            </a:lvl1pPr>
          </a:lstStyle>
          <a:p>
            <a:endParaRPr lang="en-US" altLang="en-US" dirty="0"/>
          </a:p>
        </p:txBody>
      </p:sp>
      <p:sp>
        <p:nvSpPr>
          <p:cNvPr id="6" name="Slide Number Placeholder 5"/>
          <p:cNvSpPr>
            <a:spLocks noGrp="1"/>
          </p:cNvSpPr>
          <p:nvPr>
            <p:ph type="sldNum" sz="quarter" idx="12"/>
          </p:nvPr>
        </p:nvSpPr>
        <p:spPr>
          <a:ln/>
        </p:spPr>
        <p:txBody>
          <a:bodyPr/>
          <a:lstStyle>
            <a:lvl1pPr>
              <a:defRPr/>
            </a:lvl1pPr>
          </a:lstStyle>
          <a:p>
            <a:fld id="{DC9864BA-451A-4D45-93B8-D44F2366F1E9}" type="slidenum">
              <a:rPr lang="en-US" altLang="en-US"/>
              <a:pPr/>
              <a:t>‹#›</a:t>
            </a:fld>
            <a:endParaRPr lang="en-US" altLang="en-US" dirty="0"/>
          </a:p>
        </p:txBody>
      </p:sp>
    </p:spTree>
    <p:extLst>
      <p:ext uri="{BB962C8B-B14F-4D97-AF65-F5344CB8AC3E}">
        <p14:creationId xmlns:p14="http://schemas.microsoft.com/office/powerpoint/2010/main" val="1315457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4"/>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64"/>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A08E59F5-7DAE-AA42-85DF-DF1C142F4482}" type="datetimeFigureOut">
              <a:rPr lang="en-US" altLang="en-US"/>
              <a:pPr/>
              <a:t>5/9/2022</a:t>
            </a:fld>
            <a:endParaRPr lang="en-US" altLang="en-US" dirty="0"/>
          </a:p>
        </p:txBody>
      </p:sp>
      <p:sp>
        <p:nvSpPr>
          <p:cNvPr id="5" name="Footer Placeholder 4"/>
          <p:cNvSpPr>
            <a:spLocks noGrp="1"/>
          </p:cNvSpPr>
          <p:nvPr>
            <p:ph type="ftr" sz="quarter" idx="11"/>
          </p:nvPr>
        </p:nvSpPr>
        <p:spPr>
          <a:ln/>
        </p:spPr>
        <p:txBody>
          <a:bodyPr/>
          <a:lstStyle>
            <a:lvl1pPr>
              <a:defRPr/>
            </a:lvl1pPr>
          </a:lstStyle>
          <a:p>
            <a:endParaRPr lang="en-US" altLang="en-US" dirty="0"/>
          </a:p>
        </p:txBody>
      </p:sp>
      <p:sp>
        <p:nvSpPr>
          <p:cNvPr id="6" name="Slide Number Placeholder 5"/>
          <p:cNvSpPr>
            <a:spLocks noGrp="1"/>
          </p:cNvSpPr>
          <p:nvPr>
            <p:ph type="sldNum" sz="quarter" idx="12"/>
          </p:nvPr>
        </p:nvSpPr>
        <p:spPr>
          <a:ln/>
        </p:spPr>
        <p:txBody>
          <a:bodyPr/>
          <a:lstStyle>
            <a:lvl1pPr>
              <a:defRPr/>
            </a:lvl1pPr>
          </a:lstStyle>
          <a:p>
            <a:fld id="{6DC45C31-B5F4-2D41-BCB8-01F321322FF3}" type="slidenum">
              <a:rPr lang="en-US" altLang="en-US"/>
              <a:pPr/>
              <a:t>‹#›</a:t>
            </a:fld>
            <a:endParaRPr lang="en-US" altLang="en-US" dirty="0"/>
          </a:p>
        </p:txBody>
      </p:sp>
    </p:spTree>
    <p:extLst>
      <p:ext uri="{BB962C8B-B14F-4D97-AF65-F5344CB8AC3E}">
        <p14:creationId xmlns:p14="http://schemas.microsoft.com/office/powerpoint/2010/main" val="424470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5/9/2022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pic>
        <p:nvPicPr>
          <p:cNvPr id="7" name="Picture 6" descr="SHU_MASTER_LOGO_215_229_72dpi.jpg"/>
          <p:cNvPicPr>
            <a:picLocks noChangeAspect="1"/>
          </p:cNvPicPr>
          <p:nvPr userDrawn="1"/>
        </p:nvPicPr>
        <p:blipFill>
          <a:blip r:embed="rId2" cstate="print"/>
          <a:stretch>
            <a:fillRect/>
          </a:stretch>
        </p:blipFill>
        <p:spPr>
          <a:xfrm>
            <a:off x="527381" y="332657"/>
            <a:ext cx="2112235" cy="864817"/>
          </a:xfrm>
          <a:prstGeom prst="rect">
            <a:avLst/>
          </a:prstGeom>
        </p:spPr>
      </p:pic>
    </p:spTree>
    <p:extLst>
      <p:ext uri="{BB962C8B-B14F-4D97-AF65-F5344CB8AC3E}">
        <p14:creationId xmlns:p14="http://schemas.microsoft.com/office/powerpoint/2010/main" val="350825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5/9/2022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235319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D99C9-49B6-480A-B10A-93AD81864B65}" type="datetimeFigureOut">
              <a:rPr lang="en-US" smtClean="0"/>
              <a:pPr/>
              <a:t>5/9/2022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43215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636913"/>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2636913"/>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E89D99C9-49B6-480A-B10A-93AD81864B65}" type="datetimeFigureOut">
              <a:rPr lang="en-US" smtClean="0"/>
              <a:pPr/>
              <a:t>5/9/2022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1914883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9D99C9-49B6-480A-B10A-93AD81864B65}" type="datetimeFigureOut">
              <a:rPr lang="en-US" smtClean="0"/>
              <a:pPr/>
              <a:t>5/9/2022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933915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9D99C9-49B6-480A-B10A-93AD81864B65}" type="datetimeFigureOut">
              <a:rPr lang="en-US" smtClean="0"/>
              <a:pPr/>
              <a:t>5/9/2022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65953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609600" y="6356352"/>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stStyle>
          <a:p>
            <a:fld id="{066E4B1D-ADB2-4F15-8389-44110F300007}" type="datetimeFigureOut">
              <a:rPr lang="en-GB" smtClean="0"/>
              <a:t>09/05/2022</a:t>
            </a:fld>
            <a:endParaRPr lang="en-GB" dirty="0"/>
          </a:p>
        </p:txBody>
      </p:sp>
      <p:sp>
        <p:nvSpPr>
          <p:cNvPr id="5" name="Slide Number Placeholder 5"/>
          <p:cNvSpPr>
            <a:spLocks noGrp="1"/>
          </p:cNvSpPr>
          <p:nvPr>
            <p:ph type="sldNum" sz="quarter" idx="11"/>
          </p:nvPr>
        </p:nvSpPr>
        <p:spPr bwMode="auto">
          <a:xfrm>
            <a:off x="3790954" y="6356352"/>
            <a:ext cx="779144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fld id="{C6623AC5-E736-42FC-804D-CE08A2C83742}" type="slidenum">
              <a:rPr lang="en-GB" smtClean="0"/>
              <a:t>‹#›</a:t>
            </a:fld>
            <a:endParaRPr lang="en-GB" dirty="0"/>
          </a:p>
        </p:txBody>
      </p:sp>
    </p:spTree>
    <p:extLst>
      <p:ext uri="{BB962C8B-B14F-4D97-AF65-F5344CB8AC3E}">
        <p14:creationId xmlns:p14="http://schemas.microsoft.com/office/powerpoint/2010/main" val="355249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D99C9-49B6-480A-B10A-93AD81864B65}" type="datetimeFigureOut">
              <a:rPr lang="en-US" smtClean="0"/>
              <a:pPr/>
              <a:t>5/9/2022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066908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3" y="1556792"/>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1556793"/>
            <a:ext cx="6815667"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2852937"/>
            <a:ext cx="4011084"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D99C9-49B6-480A-B10A-93AD81864B65}" type="datetimeFigureOut">
              <a:rPr lang="en-US" smtClean="0"/>
              <a:pPr/>
              <a:t>5/9/2022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276861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03712" y="4797152"/>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503712" y="620688"/>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3503712" y="537321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D99C9-49B6-480A-B10A-93AD81864B65}" type="datetimeFigureOut">
              <a:rPr lang="en-US" smtClean="0"/>
              <a:pPr/>
              <a:t>5/9/2022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1457555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5/9/2022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795495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31637" y="274639"/>
            <a:ext cx="5804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5/9/2022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057710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0A5AB1E-C76D-476C-83CD-A3C1D62EEF50}"/>
              </a:ext>
            </a:extLst>
          </p:cNvPr>
          <p:cNvSpPr>
            <a:spLocks noGrp="1"/>
          </p:cNvSpPr>
          <p:nvPr>
            <p:ph type="sldNum" sz="quarter" idx="12"/>
          </p:nvPr>
        </p:nvSpPr>
        <p:spPr>
          <a:xfrm>
            <a:off x="9168341" y="6376244"/>
            <a:ext cx="2844800" cy="365125"/>
          </a:xfrm>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9819532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58442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4417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609600" y="6356352"/>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stStyle>
          <a:p>
            <a:fld id="{066E4B1D-ADB2-4F15-8389-44110F300007}" type="datetimeFigureOut">
              <a:rPr lang="en-GB" smtClean="0"/>
              <a:t>09/05/2022</a:t>
            </a:fld>
            <a:endParaRPr lang="en-GB"/>
          </a:p>
        </p:txBody>
      </p:sp>
      <p:sp>
        <p:nvSpPr>
          <p:cNvPr id="5" name="Slide Number Placeholder 5"/>
          <p:cNvSpPr>
            <a:spLocks noGrp="1"/>
          </p:cNvSpPr>
          <p:nvPr>
            <p:ph type="sldNum" sz="quarter" idx="11"/>
          </p:nvPr>
        </p:nvSpPr>
        <p:spPr bwMode="auto">
          <a:xfrm>
            <a:off x="3790954" y="6356352"/>
            <a:ext cx="779144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fld id="{C6623AC5-E736-42FC-804D-CE08A2C83742}" type="slidenum">
              <a:rPr lang="en-GB" smtClean="0"/>
              <a:t>‹#›</a:t>
            </a:fld>
            <a:endParaRPr lang="en-GB"/>
          </a:p>
        </p:txBody>
      </p:sp>
    </p:spTree>
    <p:extLst>
      <p:ext uri="{BB962C8B-B14F-4D97-AF65-F5344CB8AC3E}">
        <p14:creationId xmlns:p14="http://schemas.microsoft.com/office/powerpoint/2010/main" val="685337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8674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6212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2751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45365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332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5" y="1556793"/>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1556794"/>
            <a:ext cx="6815667"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2852938"/>
            <a:ext cx="4011084"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2456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03712" y="4797153"/>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503712" y="620688"/>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3503712" y="537321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4538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0847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31637" y="274640"/>
            <a:ext cx="5804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395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Heading and Content">
    <p:spTree>
      <p:nvGrpSpPr>
        <p:cNvPr id="1" name=""/>
        <p:cNvGrpSpPr/>
        <p:nvPr/>
      </p:nvGrpSpPr>
      <p:grpSpPr>
        <a:xfrm>
          <a:off x="0" y="0"/>
          <a:ext cx="0" cy="0"/>
          <a:chOff x="0" y="0"/>
          <a:chExt cx="0" cy="0"/>
        </a:xfrm>
      </p:grpSpPr>
      <p:sp>
        <p:nvSpPr>
          <p:cNvPr id="11" name="Rectangle 10"/>
          <p:cNvSpPr/>
          <p:nvPr/>
        </p:nvSpPr>
        <p:spPr>
          <a:xfrm>
            <a:off x="0" y="0"/>
            <a:ext cx="12192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479835" y="1628800"/>
            <a:ext cx="11232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480000" y="116632"/>
            <a:ext cx="11258901"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00" y="5907559"/>
            <a:ext cx="1680000" cy="678948"/>
          </a:xfrm>
          <a:prstGeom prst="rect">
            <a:avLst/>
          </a:prstGeom>
        </p:spPr>
      </p:pic>
      <p:sp>
        <p:nvSpPr>
          <p:cNvPr id="9" name="Picture Placeholder 19"/>
          <p:cNvSpPr>
            <a:spLocks noGrp="1"/>
          </p:cNvSpPr>
          <p:nvPr>
            <p:ph type="pic" sz="quarter" idx="15" hasCustomPrompt="1"/>
          </p:nvPr>
        </p:nvSpPr>
        <p:spPr>
          <a:xfrm>
            <a:off x="10032437" y="5877352"/>
            <a:ext cx="168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804536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grpSp>
        <p:nvGrpSpPr>
          <p:cNvPr id="85" name="Google Shape;85;g8b76faa7c0_0_853"/>
          <p:cNvGrpSpPr/>
          <p:nvPr/>
        </p:nvGrpSpPr>
        <p:grpSpPr>
          <a:xfrm>
            <a:off x="834621" y="399168"/>
            <a:ext cx="1332416" cy="1332416"/>
            <a:chOff x="348199" y="179450"/>
            <a:chExt cx="1116300" cy="1116300"/>
          </a:xfrm>
        </p:grpSpPr>
        <p:sp>
          <p:nvSpPr>
            <p:cNvPr id="86" name="Google Shape;86;g8b76faa7c0_0_85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g8b76faa7c0_0_853"/>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8" name="Google Shape;88;g8b76faa7c0_0_853"/>
          <p:cNvSpPr txBox="1">
            <a:spLocks noGrp="1"/>
          </p:cNvSpPr>
          <p:nvPr>
            <p:ph type="title"/>
          </p:nvPr>
        </p:nvSpPr>
        <p:spPr>
          <a:xfrm>
            <a:off x="1738400" y="798100"/>
            <a:ext cx="9374000" cy="1332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g8b76faa7c0_0_853"/>
          <p:cNvSpPr txBox="1">
            <a:spLocks noGrp="1"/>
          </p:cNvSpPr>
          <p:nvPr>
            <p:ph type="body" idx="1"/>
          </p:nvPr>
        </p:nvSpPr>
        <p:spPr>
          <a:xfrm>
            <a:off x="1738400" y="2653400"/>
            <a:ext cx="9374000" cy="3388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g8b76faa7c0_0_853"/>
          <p:cNvSpPr txBox="1">
            <a:spLocks noGrp="1"/>
          </p:cNvSpPr>
          <p:nvPr>
            <p:ph type="sldNum" idx="12"/>
          </p:nvPr>
        </p:nvSpPr>
        <p:spPr>
          <a:xfrm>
            <a:off x="11268061" y="6315968"/>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C6623AC5-E736-42FC-804D-CE08A2C83742}" type="slidenum">
              <a:rPr lang="en-GB" smtClean="0"/>
              <a:t>‹#›</a:t>
            </a:fld>
            <a:endParaRPr lang="en-GB"/>
          </a:p>
        </p:txBody>
      </p:sp>
    </p:spTree>
    <p:extLst>
      <p:ext uri="{BB962C8B-B14F-4D97-AF65-F5344CB8AC3E}">
        <p14:creationId xmlns:p14="http://schemas.microsoft.com/office/powerpoint/2010/main" val="2059643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13" hasCustomPrompt="1"/>
          </p:nvPr>
        </p:nvSpPr>
        <p:spPr>
          <a:xfrm>
            <a:off x="609600" y="5993081"/>
            <a:ext cx="10972800" cy="302896"/>
          </a:xfrm>
          <a:prstGeom prst="rect">
            <a:avLst/>
          </a:prstGeom>
        </p:spPr>
        <p:txBody>
          <a:bodyPr/>
          <a:lstStyle>
            <a:lvl1pPr marL="0" indent="0" algn="ctr" defTabSz="346702">
              <a:lnSpc>
                <a:spcPct val="100000"/>
              </a:lnSpc>
              <a:spcBef>
                <a:spcPts val="0"/>
              </a:spcBef>
              <a:buSzTx/>
              <a:buNone/>
              <a:defRPr sz="1300" spc="-12">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609600" y="1771650"/>
            <a:ext cx="10972800" cy="2133600"/>
          </a:xfrm>
          <a:prstGeom prst="rect">
            <a:avLst/>
          </a:prstGeom>
        </p:spPr>
        <p:txBody>
          <a:bodyPr anchor="b"/>
          <a:lstStyle>
            <a:lvl1pPr>
              <a:defRPr sz="5400" spc="-54"/>
            </a:lvl1pPr>
          </a:lstStyle>
          <a:p>
            <a:r>
              <a:t>Presentation Title</a:t>
            </a:r>
          </a:p>
        </p:txBody>
      </p:sp>
      <p:sp>
        <p:nvSpPr>
          <p:cNvPr id="13" name="Body Level One…"/>
          <p:cNvSpPr txBox="1">
            <a:spLocks noGrp="1"/>
          </p:cNvSpPr>
          <p:nvPr>
            <p:ph type="body" sz="quarter" idx="1" hasCustomPrompt="1"/>
          </p:nvPr>
        </p:nvSpPr>
        <p:spPr>
          <a:xfrm>
            <a:off x="609600" y="3783792"/>
            <a:ext cx="10972800" cy="1125297"/>
          </a:xfrm>
          <a:prstGeom prst="rect">
            <a:avLst/>
          </a:prstGeom>
        </p:spPr>
        <p:txBody>
          <a:bodyPr/>
          <a:lstStyle>
            <a:lvl1pPr marL="0" indent="0" algn="ctr" defTabSz="346702">
              <a:lnSpc>
                <a:spcPct val="100000"/>
              </a:lnSpc>
              <a:spcBef>
                <a:spcPts val="0"/>
              </a:spcBef>
              <a:buSzTx/>
              <a:buNone/>
              <a:defRPr sz="2500" spc="-25">
                <a:latin typeface="Graphik Semibold"/>
                <a:ea typeface="Graphik Semibold"/>
                <a:cs typeface="Graphik Semibold"/>
                <a:sym typeface="Graphik Semibold"/>
              </a:defRPr>
            </a:lvl1pPr>
            <a:lvl2pPr marL="0" indent="0" algn="ctr" defTabSz="346702">
              <a:lnSpc>
                <a:spcPct val="100000"/>
              </a:lnSpc>
              <a:spcBef>
                <a:spcPts val="0"/>
              </a:spcBef>
              <a:buSzTx/>
              <a:buNone/>
              <a:defRPr sz="2500" spc="-25">
                <a:latin typeface="Graphik Semibold"/>
                <a:ea typeface="Graphik Semibold"/>
                <a:cs typeface="Graphik Semibold"/>
                <a:sym typeface="Graphik Semibold"/>
              </a:defRPr>
            </a:lvl2pPr>
            <a:lvl3pPr marL="0" indent="0" algn="ctr" defTabSz="346702">
              <a:lnSpc>
                <a:spcPct val="100000"/>
              </a:lnSpc>
              <a:spcBef>
                <a:spcPts val="0"/>
              </a:spcBef>
              <a:buSzTx/>
              <a:buNone/>
              <a:defRPr sz="2500" spc="-25">
                <a:latin typeface="Graphik Semibold"/>
                <a:ea typeface="Graphik Semibold"/>
                <a:cs typeface="Graphik Semibold"/>
                <a:sym typeface="Graphik Semibold"/>
              </a:defRPr>
            </a:lvl3pPr>
            <a:lvl4pPr marL="0" indent="0" algn="ctr" defTabSz="346702">
              <a:lnSpc>
                <a:spcPct val="100000"/>
              </a:lnSpc>
              <a:spcBef>
                <a:spcPts val="0"/>
              </a:spcBef>
              <a:buSzTx/>
              <a:buNone/>
              <a:defRPr sz="2500" spc="-25">
                <a:latin typeface="Graphik Semibold"/>
                <a:ea typeface="Graphik Semibold"/>
                <a:cs typeface="Graphik Semibold"/>
                <a:sym typeface="Graphik Semibold"/>
              </a:defRPr>
            </a:lvl4pPr>
            <a:lvl5pPr marL="0" indent="0" algn="ctr" defTabSz="346702">
              <a:lnSpc>
                <a:spcPct val="100000"/>
              </a:lnSpc>
              <a:spcBef>
                <a:spcPts val="0"/>
              </a:spcBef>
              <a:buSzTx/>
              <a:buNone/>
              <a:defRPr sz="2500" spc="-25">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5985823" y="6398434"/>
            <a:ext cx="224165" cy="166199"/>
          </a:xfrm>
          <a:prstGeom prst="rect">
            <a:avLst/>
          </a:prstGeom>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204339180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9458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13"/>
          </p:nvPr>
        </p:nvSpPr>
        <p:spPr>
          <a:xfrm>
            <a:off x="0" y="-635000"/>
            <a:ext cx="12192000" cy="8128000"/>
          </a:xfrm>
          <a:prstGeom prst="rect">
            <a:avLst/>
          </a:prstGeom>
        </p:spPr>
        <p:txBody>
          <a:bodyPr lIns="38403" tIns="19202" rIns="38403" bIns="19202">
            <a:noAutofit/>
          </a:bodyPr>
          <a:lstStyle/>
          <a:p>
            <a:endParaRPr/>
          </a:p>
        </p:txBody>
      </p:sp>
      <p:sp>
        <p:nvSpPr>
          <p:cNvPr id="22" name="Presentation Title"/>
          <p:cNvSpPr txBox="1">
            <a:spLocks noGrp="1"/>
          </p:cNvSpPr>
          <p:nvPr>
            <p:ph type="title" hasCustomPrompt="1"/>
          </p:nvPr>
        </p:nvSpPr>
        <p:spPr>
          <a:xfrm>
            <a:off x="609600" y="1771650"/>
            <a:ext cx="10972800" cy="2133600"/>
          </a:xfrm>
          <a:prstGeom prst="rect">
            <a:avLst/>
          </a:prstGeom>
        </p:spPr>
        <p:txBody>
          <a:bodyPr anchor="b"/>
          <a:lstStyle>
            <a:lvl1pPr>
              <a:defRPr sz="5400" spc="-54">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609600" y="3784600"/>
            <a:ext cx="10972800" cy="1126056"/>
          </a:xfrm>
          <a:prstGeom prst="rect">
            <a:avLst/>
          </a:prstGeom>
        </p:spPr>
        <p:txBody>
          <a:bodyPr/>
          <a:lstStyle>
            <a:lvl1pPr marL="0" indent="0" algn="ctr" defTabSz="346702">
              <a:lnSpc>
                <a:spcPct val="100000"/>
              </a:lnSpc>
              <a:spcBef>
                <a:spcPts val="0"/>
              </a:spcBef>
              <a:buSzTx/>
              <a:buNone/>
              <a:defRPr sz="2500" spc="-25">
                <a:solidFill>
                  <a:srgbClr val="FFFFFF"/>
                </a:solidFill>
                <a:latin typeface="Graphik Semibold"/>
                <a:ea typeface="Graphik Semibold"/>
                <a:cs typeface="Graphik Semibold"/>
                <a:sym typeface="Graphik Semibold"/>
              </a:defRPr>
            </a:lvl1pPr>
            <a:lvl2pPr marL="0" indent="0" algn="ctr" defTabSz="346702">
              <a:lnSpc>
                <a:spcPct val="100000"/>
              </a:lnSpc>
              <a:spcBef>
                <a:spcPts val="0"/>
              </a:spcBef>
              <a:buSzTx/>
              <a:buNone/>
              <a:defRPr sz="2500" spc="-25">
                <a:solidFill>
                  <a:srgbClr val="FFFFFF"/>
                </a:solidFill>
                <a:latin typeface="Graphik Semibold"/>
                <a:ea typeface="Graphik Semibold"/>
                <a:cs typeface="Graphik Semibold"/>
                <a:sym typeface="Graphik Semibold"/>
              </a:defRPr>
            </a:lvl2pPr>
            <a:lvl3pPr marL="0" indent="0" algn="ctr" defTabSz="346702">
              <a:lnSpc>
                <a:spcPct val="100000"/>
              </a:lnSpc>
              <a:spcBef>
                <a:spcPts val="0"/>
              </a:spcBef>
              <a:buSzTx/>
              <a:buNone/>
              <a:defRPr sz="2500" spc="-25">
                <a:solidFill>
                  <a:srgbClr val="FFFFFF"/>
                </a:solidFill>
                <a:latin typeface="Graphik Semibold"/>
                <a:ea typeface="Graphik Semibold"/>
                <a:cs typeface="Graphik Semibold"/>
                <a:sym typeface="Graphik Semibold"/>
              </a:defRPr>
            </a:lvl3pPr>
            <a:lvl4pPr marL="0" indent="0" algn="ctr" defTabSz="346702">
              <a:lnSpc>
                <a:spcPct val="100000"/>
              </a:lnSpc>
              <a:spcBef>
                <a:spcPts val="0"/>
              </a:spcBef>
              <a:buSzTx/>
              <a:buNone/>
              <a:defRPr sz="2500" spc="-25">
                <a:solidFill>
                  <a:srgbClr val="FFFFFF"/>
                </a:solidFill>
                <a:latin typeface="Graphik Semibold"/>
                <a:ea typeface="Graphik Semibold"/>
                <a:cs typeface="Graphik Semibold"/>
                <a:sym typeface="Graphik Semibold"/>
              </a:defRPr>
            </a:lvl4pPr>
            <a:lvl5pPr marL="0" indent="0" algn="ctr" defTabSz="346702">
              <a:lnSpc>
                <a:spcPct val="100000"/>
              </a:lnSpc>
              <a:spcBef>
                <a:spcPts val="0"/>
              </a:spcBef>
              <a:buSzTx/>
              <a:buNone/>
              <a:defRPr sz="2500" spc="-25">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14" hasCustomPrompt="1"/>
          </p:nvPr>
        </p:nvSpPr>
        <p:spPr>
          <a:xfrm>
            <a:off x="609602" y="5994400"/>
            <a:ext cx="10972801" cy="302896"/>
          </a:xfrm>
          <a:prstGeom prst="rect">
            <a:avLst/>
          </a:prstGeom>
        </p:spPr>
        <p:txBody>
          <a:bodyPr/>
          <a:lstStyle>
            <a:lvl1pPr marL="0" indent="0" algn="ctr" defTabSz="346702">
              <a:lnSpc>
                <a:spcPct val="100000"/>
              </a:lnSpc>
              <a:spcBef>
                <a:spcPts val="0"/>
              </a:spcBef>
              <a:buSzTx/>
              <a:buNone/>
              <a:defRPr sz="1300" spc="-12">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xfrm>
            <a:off x="5983919" y="6398434"/>
            <a:ext cx="224165" cy="166199"/>
          </a:xfrm>
          <a:prstGeom prst="rect">
            <a:avLst/>
          </a:prstGeom>
        </p:spPr>
        <p:txBody>
          <a:bodyPr/>
          <a:lstStyle>
            <a:lvl1pPr>
              <a:defRPr>
                <a:solidFill>
                  <a:srgbClr val="FFFFFF"/>
                </a:solidFill>
              </a:defRPr>
            </a:lvl1pPr>
          </a:lstStyle>
          <a:p>
            <a:fld id="{C6623AC5-E736-42FC-804D-CE08A2C83742}" type="slidenum">
              <a:rPr lang="en-GB" smtClean="0"/>
              <a:t>‹#›</a:t>
            </a:fld>
            <a:endParaRPr lang="en-GB"/>
          </a:p>
        </p:txBody>
      </p:sp>
    </p:spTree>
    <p:extLst>
      <p:ext uri="{BB962C8B-B14F-4D97-AF65-F5344CB8AC3E}">
        <p14:creationId xmlns:p14="http://schemas.microsoft.com/office/powerpoint/2010/main" val="197857125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63438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3266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609600" y="6356352"/>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09/05/2022</a:t>
            </a:fld>
            <a:endParaRPr lang="en-GB" altLang="en-US">
              <a:solidFill>
                <a:prstClr val="black"/>
              </a:solidFill>
            </a:endParaRPr>
          </a:p>
        </p:txBody>
      </p:sp>
      <p:sp>
        <p:nvSpPr>
          <p:cNvPr id="5" name="Slide Number Placeholder 5"/>
          <p:cNvSpPr>
            <a:spLocks noGrp="1"/>
          </p:cNvSpPr>
          <p:nvPr>
            <p:ph type="sldNum" sz="quarter" idx="11"/>
          </p:nvPr>
        </p:nvSpPr>
        <p:spPr bwMode="auto">
          <a:xfrm>
            <a:off x="3790954" y="6356352"/>
            <a:ext cx="779144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534867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63076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8918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10238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0165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5" y="1556793"/>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1556794"/>
            <a:ext cx="6815667"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2852938"/>
            <a:ext cx="4011084"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46321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03712" y="4797153"/>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503712" y="620688"/>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3503712" y="537321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039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136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79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31637" y="274640"/>
            <a:ext cx="5804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739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3136-93F0-4CC5-B76A-00EEBC3BEA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099A8C-D20F-4BA7-9BC9-79F2FBE5B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928C12-D13A-4CC1-9834-BEA88A2F7323}"/>
              </a:ext>
            </a:extLst>
          </p:cNvPr>
          <p:cNvSpPr>
            <a:spLocks noGrp="1"/>
          </p:cNvSpPr>
          <p:nvPr>
            <p:ph type="dt" sz="half" idx="10"/>
          </p:nvPr>
        </p:nvSpPr>
        <p:spPr/>
        <p:txBody>
          <a:bodyPr/>
          <a:lstStyle/>
          <a:p>
            <a:fld id="{1D3A9BF8-C1D4-4122-B05D-2563D4A93FA6}" type="datetimeFigureOut">
              <a:rPr lang="en-GB" smtClean="0"/>
              <a:t>09/05/2022</a:t>
            </a:fld>
            <a:endParaRPr lang="en-GB"/>
          </a:p>
        </p:txBody>
      </p:sp>
      <p:sp>
        <p:nvSpPr>
          <p:cNvPr id="5" name="Footer Placeholder 4">
            <a:extLst>
              <a:ext uri="{FF2B5EF4-FFF2-40B4-BE49-F238E27FC236}">
                <a16:creationId xmlns:a16="http://schemas.microsoft.com/office/drawing/2014/main" id="{D325E6E5-7003-4793-991A-F9C3D3FA0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C164E-63B2-479B-B410-45E8BD2AEA06}"/>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17108691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89EC-4401-4BA7-BB62-C07F8C0E2D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11E4A6-61EF-433C-B9CB-BBE591C43B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B69A3-73EF-4CDB-9108-BEBBE2C50F93}"/>
              </a:ext>
            </a:extLst>
          </p:cNvPr>
          <p:cNvSpPr>
            <a:spLocks noGrp="1"/>
          </p:cNvSpPr>
          <p:nvPr>
            <p:ph type="dt" sz="half" idx="10"/>
          </p:nvPr>
        </p:nvSpPr>
        <p:spPr/>
        <p:txBody>
          <a:bodyPr/>
          <a:lstStyle/>
          <a:p>
            <a:fld id="{1D3A9BF8-C1D4-4122-B05D-2563D4A93FA6}" type="datetimeFigureOut">
              <a:rPr lang="en-GB" smtClean="0"/>
              <a:t>09/05/2022</a:t>
            </a:fld>
            <a:endParaRPr lang="en-GB"/>
          </a:p>
        </p:txBody>
      </p:sp>
      <p:sp>
        <p:nvSpPr>
          <p:cNvPr id="5" name="Footer Placeholder 4">
            <a:extLst>
              <a:ext uri="{FF2B5EF4-FFF2-40B4-BE49-F238E27FC236}">
                <a16:creationId xmlns:a16="http://schemas.microsoft.com/office/drawing/2014/main" id="{1A7DEF5E-EED3-4F57-AC8F-02746B1D87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6B0579-1263-4F3E-B940-7C10DD0141F6}"/>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342253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51EC-975E-4B0D-9AFF-8F7EB762E1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C0C79F-7DB9-43F5-95B0-279E3A104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65F47-CED5-45FC-97AF-9A9FFB29155A}"/>
              </a:ext>
            </a:extLst>
          </p:cNvPr>
          <p:cNvSpPr>
            <a:spLocks noGrp="1"/>
          </p:cNvSpPr>
          <p:nvPr>
            <p:ph type="dt" sz="half" idx="10"/>
          </p:nvPr>
        </p:nvSpPr>
        <p:spPr/>
        <p:txBody>
          <a:bodyPr/>
          <a:lstStyle/>
          <a:p>
            <a:fld id="{1D3A9BF8-C1D4-4122-B05D-2563D4A93FA6}" type="datetimeFigureOut">
              <a:rPr lang="en-GB" smtClean="0"/>
              <a:t>09/05/2022</a:t>
            </a:fld>
            <a:endParaRPr lang="en-GB"/>
          </a:p>
        </p:txBody>
      </p:sp>
      <p:sp>
        <p:nvSpPr>
          <p:cNvPr id="5" name="Footer Placeholder 4">
            <a:extLst>
              <a:ext uri="{FF2B5EF4-FFF2-40B4-BE49-F238E27FC236}">
                <a16:creationId xmlns:a16="http://schemas.microsoft.com/office/drawing/2014/main" id="{CDB926B3-1815-48E6-98FE-0F1E2642B3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A6B9A-5AF7-4605-998C-5A4DAFC0E28D}"/>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20641028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8FA8-619C-4474-86E5-54E22E3FBA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E133C6-A9C4-46A3-86E5-D9462ED42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85DAB7-640E-4903-ACF9-D23669F09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DD9065-C029-4C6D-BA8D-A7A9472D5967}"/>
              </a:ext>
            </a:extLst>
          </p:cNvPr>
          <p:cNvSpPr>
            <a:spLocks noGrp="1"/>
          </p:cNvSpPr>
          <p:nvPr>
            <p:ph type="dt" sz="half" idx="10"/>
          </p:nvPr>
        </p:nvSpPr>
        <p:spPr/>
        <p:txBody>
          <a:bodyPr/>
          <a:lstStyle/>
          <a:p>
            <a:fld id="{1D3A9BF8-C1D4-4122-B05D-2563D4A93FA6}" type="datetimeFigureOut">
              <a:rPr lang="en-GB" smtClean="0"/>
              <a:t>09/05/2022</a:t>
            </a:fld>
            <a:endParaRPr lang="en-GB"/>
          </a:p>
        </p:txBody>
      </p:sp>
      <p:sp>
        <p:nvSpPr>
          <p:cNvPr id="6" name="Footer Placeholder 5">
            <a:extLst>
              <a:ext uri="{FF2B5EF4-FFF2-40B4-BE49-F238E27FC236}">
                <a16:creationId xmlns:a16="http://schemas.microsoft.com/office/drawing/2014/main" id="{D010E84E-A553-472E-B155-0D68AD9174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D5C379-F23C-4714-AD7C-D62D41EB2460}"/>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3124450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30ED-315D-4D98-B061-200265F2D2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229874-5CAD-4D29-BAD7-13D888A5B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7F4EE2-B809-450A-89B5-A2ECBE0C03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DF2002-B309-461E-8770-5D747920CC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44DCEC-1DB8-4F13-BB6F-DED155582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4B6758-6FF4-4719-873A-D94DC713413D}"/>
              </a:ext>
            </a:extLst>
          </p:cNvPr>
          <p:cNvSpPr>
            <a:spLocks noGrp="1"/>
          </p:cNvSpPr>
          <p:nvPr>
            <p:ph type="dt" sz="half" idx="10"/>
          </p:nvPr>
        </p:nvSpPr>
        <p:spPr/>
        <p:txBody>
          <a:bodyPr/>
          <a:lstStyle/>
          <a:p>
            <a:fld id="{1D3A9BF8-C1D4-4122-B05D-2563D4A93FA6}" type="datetimeFigureOut">
              <a:rPr lang="en-GB" smtClean="0"/>
              <a:t>09/05/2022</a:t>
            </a:fld>
            <a:endParaRPr lang="en-GB"/>
          </a:p>
        </p:txBody>
      </p:sp>
      <p:sp>
        <p:nvSpPr>
          <p:cNvPr id="8" name="Footer Placeholder 7">
            <a:extLst>
              <a:ext uri="{FF2B5EF4-FFF2-40B4-BE49-F238E27FC236}">
                <a16:creationId xmlns:a16="http://schemas.microsoft.com/office/drawing/2014/main" id="{1012208F-B22B-475A-B87B-C8165CA61D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EFD782-C6B6-41F7-A6E5-DDA9B29D7AF4}"/>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38970279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4A59-6E5D-47E5-911B-97DF99510E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DBFCD9-693B-4A8E-BCCF-F1011696103B}"/>
              </a:ext>
            </a:extLst>
          </p:cNvPr>
          <p:cNvSpPr>
            <a:spLocks noGrp="1"/>
          </p:cNvSpPr>
          <p:nvPr>
            <p:ph type="dt" sz="half" idx="10"/>
          </p:nvPr>
        </p:nvSpPr>
        <p:spPr/>
        <p:txBody>
          <a:bodyPr/>
          <a:lstStyle/>
          <a:p>
            <a:fld id="{1D3A9BF8-C1D4-4122-B05D-2563D4A93FA6}" type="datetimeFigureOut">
              <a:rPr lang="en-GB" smtClean="0"/>
              <a:t>09/05/2022</a:t>
            </a:fld>
            <a:endParaRPr lang="en-GB"/>
          </a:p>
        </p:txBody>
      </p:sp>
      <p:sp>
        <p:nvSpPr>
          <p:cNvPr id="4" name="Footer Placeholder 3">
            <a:extLst>
              <a:ext uri="{FF2B5EF4-FFF2-40B4-BE49-F238E27FC236}">
                <a16:creationId xmlns:a16="http://schemas.microsoft.com/office/drawing/2014/main" id="{9B1CCF1F-85E5-49C6-8AD2-A1300899CA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6FEA55-72ED-4D84-BEA8-7755CB46A0B2}"/>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32931866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5EF07-220F-4684-A238-526F86764649}"/>
              </a:ext>
            </a:extLst>
          </p:cNvPr>
          <p:cNvSpPr>
            <a:spLocks noGrp="1"/>
          </p:cNvSpPr>
          <p:nvPr>
            <p:ph type="dt" sz="half" idx="10"/>
          </p:nvPr>
        </p:nvSpPr>
        <p:spPr/>
        <p:txBody>
          <a:bodyPr/>
          <a:lstStyle/>
          <a:p>
            <a:fld id="{1D3A9BF8-C1D4-4122-B05D-2563D4A93FA6}" type="datetimeFigureOut">
              <a:rPr lang="en-GB" smtClean="0"/>
              <a:t>09/05/2022</a:t>
            </a:fld>
            <a:endParaRPr lang="en-GB"/>
          </a:p>
        </p:txBody>
      </p:sp>
      <p:sp>
        <p:nvSpPr>
          <p:cNvPr id="3" name="Footer Placeholder 2">
            <a:extLst>
              <a:ext uri="{FF2B5EF4-FFF2-40B4-BE49-F238E27FC236}">
                <a16:creationId xmlns:a16="http://schemas.microsoft.com/office/drawing/2014/main" id="{F1196C94-40D9-4767-BE9B-815A8400C4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1DCDCC-713B-44C6-A540-44F9BA28E053}"/>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6388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BB7D-B003-418F-90A9-56AC1B69B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93858D-4257-4FB2-B109-5520C8FB0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0E26D7-225C-4096-8C7B-1E5C0548D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93EFC-7571-4587-8541-ABF9AA006689}"/>
              </a:ext>
            </a:extLst>
          </p:cNvPr>
          <p:cNvSpPr>
            <a:spLocks noGrp="1"/>
          </p:cNvSpPr>
          <p:nvPr>
            <p:ph type="dt" sz="half" idx="10"/>
          </p:nvPr>
        </p:nvSpPr>
        <p:spPr/>
        <p:txBody>
          <a:bodyPr/>
          <a:lstStyle/>
          <a:p>
            <a:fld id="{1D3A9BF8-C1D4-4122-B05D-2563D4A93FA6}" type="datetimeFigureOut">
              <a:rPr lang="en-GB" smtClean="0"/>
              <a:t>09/05/2022</a:t>
            </a:fld>
            <a:endParaRPr lang="en-GB"/>
          </a:p>
        </p:txBody>
      </p:sp>
      <p:sp>
        <p:nvSpPr>
          <p:cNvPr id="6" name="Footer Placeholder 5">
            <a:extLst>
              <a:ext uri="{FF2B5EF4-FFF2-40B4-BE49-F238E27FC236}">
                <a16:creationId xmlns:a16="http://schemas.microsoft.com/office/drawing/2014/main" id="{58F07770-DB4E-48AC-8EB7-1A201CA018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932F0F-FCDF-4686-9EEB-E45580371130}"/>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38743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102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6395-C058-48C2-A8A4-4DB43158A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F120CE-EA4A-49B3-8F65-03F6BA2F6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F75708-8DD7-4645-9596-61EBFAE6B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A91A-D51E-4B79-9951-81A3CB1E82A5}"/>
              </a:ext>
            </a:extLst>
          </p:cNvPr>
          <p:cNvSpPr>
            <a:spLocks noGrp="1"/>
          </p:cNvSpPr>
          <p:nvPr>
            <p:ph type="dt" sz="half" idx="10"/>
          </p:nvPr>
        </p:nvSpPr>
        <p:spPr/>
        <p:txBody>
          <a:bodyPr/>
          <a:lstStyle/>
          <a:p>
            <a:fld id="{1D3A9BF8-C1D4-4122-B05D-2563D4A93FA6}" type="datetimeFigureOut">
              <a:rPr lang="en-GB" smtClean="0"/>
              <a:t>09/05/2022</a:t>
            </a:fld>
            <a:endParaRPr lang="en-GB"/>
          </a:p>
        </p:txBody>
      </p:sp>
      <p:sp>
        <p:nvSpPr>
          <p:cNvPr id="6" name="Footer Placeholder 5">
            <a:extLst>
              <a:ext uri="{FF2B5EF4-FFF2-40B4-BE49-F238E27FC236}">
                <a16:creationId xmlns:a16="http://schemas.microsoft.com/office/drawing/2014/main" id="{66C403B6-7BEA-4B46-BFAE-4ACDEA2D50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CBC21E-82B1-41E3-9A03-8FACA7354C16}"/>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16209407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1DA3-AB9C-419F-8D21-979240E1C7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8E487F-80D5-402E-A04D-411DDFAB92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9FEF80-2531-42B7-8C16-D0C197438CEC}"/>
              </a:ext>
            </a:extLst>
          </p:cNvPr>
          <p:cNvSpPr>
            <a:spLocks noGrp="1"/>
          </p:cNvSpPr>
          <p:nvPr>
            <p:ph type="dt" sz="half" idx="10"/>
          </p:nvPr>
        </p:nvSpPr>
        <p:spPr/>
        <p:txBody>
          <a:bodyPr/>
          <a:lstStyle/>
          <a:p>
            <a:fld id="{1D3A9BF8-C1D4-4122-B05D-2563D4A93FA6}" type="datetimeFigureOut">
              <a:rPr lang="en-GB" smtClean="0"/>
              <a:t>09/05/2022</a:t>
            </a:fld>
            <a:endParaRPr lang="en-GB"/>
          </a:p>
        </p:txBody>
      </p:sp>
      <p:sp>
        <p:nvSpPr>
          <p:cNvPr id="5" name="Footer Placeholder 4">
            <a:extLst>
              <a:ext uri="{FF2B5EF4-FFF2-40B4-BE49-F238E27FC236}">
                <a16:creationId xmlns:a16="http://schemas.microsoft.com/office/drawing/2014/main" id="{D5D973A9-C5C4-46A8-8586-03E52545E2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B4627C-9C5A-48C1-866E-E6042EBF1E07}"/>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2340150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E50C0-CF97-4748-9205-A2B49FBE71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A98F89-9289-446F-A1D3-1F1C648F3E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72FFAE-2A6C-4205-816B-A86CB7B535A9}"/>
              </a:ext>
            </a:extLst>
          </p:cNvPr>
          <p:cNvSpPr>
            <a:spLocks noGrp="1"/>
          </p:cNvSpPr>
          <p:nvPr>
            <p:ph type="dt" sz="half" idx="10"/>
          </p:nvPr>
        </p:nvSpPr>
        <p:spPr/>
        <p:txBody>
          <a:bodyPr/>
          <a:lstStyle/>
          <a:p>
            <a:fld id="{1D3A9BF8-C1D4-4122-B05D-2563D4A93FA6}" type="datetimeFigureOut">
              <a:rPr lang="en-GB" smtClean="0"/>
              <a:t>09/05/2022</a:t>
            </a:fld>
            <a:endParaRPr lang="en-GB"/>
          </a:p>
        </p:txBody>
      </p:sp>
      <p:sp>
        <p:nvSpPr>
          <p:cNvPr id="5" name="Footer Placeholder 4">
            <a:extLst>
              <a:ext uri="{FF2B5EF4-FFF2-40B4-BE49-F238E27FC236}">
                <a16:creationId xmlns:a16="http://schemas.microsoft.com/office/drawing/2014/main" id="{16A93F30-BC55-4573-B7E9-B9CB64272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46D8C-399A-4F1B-89B0-762543667B70}"/>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230025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5" y="1556793"/>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1556794"/>
            <a:ext cx="6815667"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2852938"/>
            <a:ext cx="4011084"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90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03712" y="4797153"/>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503712" y="620688"/>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3503712" y="537321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70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jpeg"/><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21" y="1412875"/>
            <a:ext cx="10943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2781303"/>
            <a:ext cx="109728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24418" y="115891"/>
            <a:ext cx="2495549"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90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Directorate of Education and Employer Partnerships</a:t>
            </a:r>
          </a:p>
          <a:p>
            <a:pPr lvl="4"/>
            <a:endParaRPr lang="en-US" altLang="en-US"/>
          </a:p>
        </p:txBody>
      </p:sp>
      <p:sp>
        <p:nvSpPr>
          <p:cNvPr id="4" name="Date Placeholder 3"/>
          <p:cNvSpPr>
            <a:spLocks noGrp="1"/>
          </p:cNvSpPr>
          <p:nvPr>
            <p:ph type="dt" sz="half" idx="2"/>
          </p:nvPr>
        </p:nvSpPr>
        <p:spPr bwMode="auto">
          <a:xfrm>
            <a:off x="609600" y="6356376"/>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6243E6FF-E178-B74E-8A4D-EA9411124566}" type="datetimeFigureOut">
              <a:rPr lang="en-US" altLang="en-US">
                <a:latin typeface="Arial" charset="0"/>
                <a:ea typeface="ＭＳ Ｐゴシック" charset="-128"/>
              </a:rPr>
              <a:pPr fontAlgn="base">
                <a:spcBef>
                  <a:spcPct val="0"/>
                </a:spcBef>
                <a:spcAft>
                  <a:spcPct val="0"/>
                </a:spcAft>
              </a:pPr>
              <a:t>5/9/2022</a:t>
            </a:fld>
            <a:endParaRPr lang="en-US" altLang="en-US" dirty="0">
              <a:latin typeface="Arial" charset="0"/>
              <a:ea typeface="ＭＳ Ｐゴシック" charset="-128"/>
            </a:endParaRPr>
          </a:p>
        </p:txBody>
      </p:sp>
      <p:sp>
        <p:nvSpPr>
          <p:cNvPr id="5" name="Footer Placeholder 4"/>
          <p:cNvSpPr>
            <a:spLocks noGrp="1"/>
          </p:cNvSpPr>
          <p:nvPr>
            <p:ph type="ftr" sz="quarter" idx="3"/>
          </p:nvPr>
        </p:nvSpPr>
        <p:spPr bwMode="auto">
          <a:xfrm>
            <a:off x="4165601" y="6356376"/>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lang="en-US" altLang="en-US" dirty="0">
              <a:latin typeface="Arial" charset="0"/>
              <a:ea typeface="ＭＳ Ｐゴシック" charset="-128"/>
            </a:endParaRPr>
          </a:p>
        </p:txBody>
      </p:sp>
      <p:sp>
        <p:nvSpPr>
          <p:cNvPr id="6" name="Slide Number Placeholder 5"/>
          <p:cNvSpPr>
            <a:spLocks noGrp="1"/>
          </p:cNvSpPr>
          <p:nvPr>
            <p:ph type="sldNum" sz="quarter" idx="4"/>
          </p:nvPr>
        </p:nvSpPr>
        <p:spPr bwMode="auto">
          <a:xfrm>
            <a:off x="8737600" y="6356376"/>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97518900-4751-F740-BB54-E4E74F18FD85}" type="slidenum">
              <a:rPr lang="en-US" altLang="en-US">
                <a:latin typeface="Arial" charset="0"/>
                <a:ea typeface="ＭＳ Ｐゴシック" charset="-128"/>
              </a:rPr>
              <a:pPr fontAlgn="base">
                <a:spcBef>
                  <a:spcPct val="0"/>
                </a:spcBef>
                <a:spcAft>
                  <a:spcPct val="0"/>
                </a:spcAft>
              </a:pPr>
              <a:t>‹#›</a:t>
            </a:fld>
            <a:endParaRPr lang="en-US" altLang="en-US" dirty="0">
              <a:latin typeface="Arial" charset="0"/>
              <a:ea typeface="ＭＳ Ｐゴシック" charset="-128"/>
            </a:endParaRPr>
          </a:p>
        </p:txBody>
      </p:sp>
    </p:spTree>
    <p:extLst>
      <p:ext uri="{BB962C8B-B14F-4D97-AF65-F5344CB8AC3E}">
        <p14:creationId xmlns:p14="http://schemas.microsoft.com/office/powerpoint/2010/main" val="263984872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668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8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368"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06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744"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519" indent="-342519" algn="l" defTabSz="45668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14" indent="-285433" algn="l" defTabSz="45668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709" indent="-228339" algn="l" defTabSz="45668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397"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090"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773" indent="-228339" algn="l" defTabSz="456680" rtl="0" eaLnBrk="1" latinLnBrk="0" hangingPunct="1">
        <a:spcBef>
          <a:spcPct val="20000"/>
        </a:spcBef>
        <a:buFont typeface="Arial"/>
        <a:buChar char="•"/>
        <a:defRPr sz="2000" kern="1200">
          <a:solidFill>
            <a:schemeClr val="tx1"/>
          </a:solidFill>
          <a:latin typeface="+mn-lt"/>
          <a:ea typeface="+mn-ea"/>
          <a:cs typeface="+mn-cs"/>
        </a:defRPr>
      </a:lvl6pPr>
      <a:lvl7pPr marL="2968456" indent="-228339" algn="l" defTabSz="456680" rtl="0" eaLnBrk="1" latinLnBrk="0" hangingPunct="1">
        <a:spcBef>
          <a:spcPct val="20000"/>
        </a:spcBef>
        <a:buFont typeface="Arial"/>
        <a:buChar char="•"/>
        <a:defRPr sz="2000" kern="1200">
          <a:solidFill>
            <a:schemeClr val="tx1"/>
          </a:solidFill>
          <a:latin typeface="+mn-lt"/>
          <a:ea typeface="+mn-ea"/>
          <a:cs typeface="+mn-cs"/>
        </a:defRPr>
      </a:lvl7pPr>
      <a:lvl8pPr marL="3425145" indent="-228339" algn="l" defTabSz="456680" rtl="0" eaLnBrk="1" latinLnBrk="0" hangingPunct="1">
        <a:spcBef>
          <a:spcPct val="20000"/>
        </a:spcBef>
        <a:buFont typeface="Arial"/>
        <a:buChar char="•"/>
        <a:defRPr sz="2000" kern="1200">
          <a:solidFill>
            <a:schemeClr val="tx1"/>
          </a:solidFill>
          <a:latin typeface="+mn-lt"/>
          <a:ea typeface="+mn-ea"/>
          <a:cs typeface="+mn-cs"/>
        </a:defRPr>
      </a:lvl8pPr>
      <a:lvl9pPr marL="3881824" indent="-228339" algn="l" defTabSz="4566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80" rtl="0" eaLnBrk="1" latinLnBrk="0" hangingPunct="1">
        <a:defRPr sz="1800" kern="1200">
          <a:solidFill>
            <a:schemeClr val="tx1"/>
          </a:solidFill>
          <a:latin typeface="+mn-lt"/>
          <a:ea typeface="+mn-ea"/>
          <a:cs typeface="+mn-cs"/>
        </a:defRPr>
      </a:lvl1pPr>
      <a:lvl2pPr marL="456680" algn="l" defTabSz="456680" rtl="0" eaLnBrk="1" latinLnBrk="0" hangingPunct="1">
        <a:defRPr sz="1800" kern="1200">
          <a:solidFill>
            <a:schemeClr val="tx1"/>
          </a:solidFill>
          <a:latin typeface="+mn-lt"/>
          <a:ea typeface="+mn-ea"/>
          <a:cs typeface="+mn-cs"/>
        </a:defRPr>
      </a:lvl2pPr>
      <a:lvl3pPr marL="913368" algn="l" defTabSz="456680" rtl="0" eaLnBrk="1" latinLnBrk="0" hangingPunct="1">
        <a:defRPr sz="1800" kern="1200">
          <a:solidFill>
            <a:schemeClr val="tx1"/>
          </a:solidFill>
          <a:latin typeface="+mn-lt"/>
          <a:ea typeface="+mn-ea"/>
          <a:cs typeface="+mn-cs"/>
        </a:defRPr>
      </a:lvl3pPr>
      <a:lvl4pPr marL="1370060" algn="l" defTabSz="456680" rtl="0" eaLnBrk="1" latinLnBrk="0" hangingPunct="1">
        <a:defRPr sz="1800" kern="1200">
          <a:solidFill>
            <a:schemeClr val="tx1"/>
          </a:solidFill>
          <a:latin typeface="+mn-lt"/>
          <a:ea typeface="+mn-ea"/>
          <a:cs typeface="+mn-cs"/>
        </a:defRPr>
      </a:lvl4pPr>
      <a:lvl5pPr marL="1826744" algn="l" defTabSz="456680" rtl="0" eaLnBrk="1" latinLnBrk="0" hangingPunct="1">
        <a:defRPr sz="1800" kern="1200">
          <a:solidFill>
            <a:schemeClr val="tx1"/>
          </a:solidFill>
          <a:latin typeface="+mn-lt"/>
          <a:ea typeface="+mn-ea"/>
          <a:cs typeface="+mn-cs"/>
        </a:defRPr>
      </a:lvl5pPr>
      <a:lvl6pPr marL="2283426" algn="l" defTabSz="456680" rtl="0" eaLnBrk="1" latinLnBrk="0" hangingPunct="1">
        <a:defRPr sz="1800" kern="1200">
          <a:solidFill>
            <a:schemeClr val="tx1"/>
          </a:solidFill>
          <a:latin typeface="+mn-lt"/>
          <a:ea typeface="+mn-ea"/>
          <a:cs typeface="+mn-cs"/>
        </a:defRPr>
      </a:lvl6pPr>
      <a:lvl7pPr marL="2740117" algn="l" defTabSz="456680" rtl="0" eaLnBrk="1" latinLnBrk="0" hangingPunct="1">
        <a:defRPr sz="1800" kern="1200">
          <a:solidFill>
            <a:schemeClr val="tx1"/>
          </a:solidFill>
          <a:latin typeface="+mn-lt"/>
          <a:ea typeface="+mn-ea"/>
          <a:cs typeface="+mn-cs"/>
        </a:defRPr>
      </a:lvl7pPr>
      <a:lvl8pPr marL="3196797" algn="l" defTabSz="456680" rtl="0" eaLnBrk="1" latinLnBrk="0" hangingPunct="1">
        <a:defRPr sz="1800" kern="1200">
          <a:solidFill>
            <a:schemeClr val="tx1"/>
          </a:solidFill>
          <a:latin typeface="+mn-lt"/>
          <a:ea typeface="+mn-ea"/>
          <a:cs typeface="+mn-cs"/>
        </a:defRPr>
      </a:lvl8pPr>
      <a:lvl9pPr marL="3653486" algn="l" defTabSz="45668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1412776"/>
            <a:ext cx="10945216"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2780929"/>
            <a:ext cx="10972800" cy="33452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D99C9-49B6-480A-B10A-93AD81864B65}" type="datetimeFigureOut">
              <a:rPr lang="en-US" smtClean="0"/>
              <a:pPr/>
              <a:t>5/9/2022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EB930-CA97-4B50-B0C7-FE0242FEF80C}" type="slidenum">
              <a:rPr lang="en-GB" smtClean="0"/>
              <a:pPr/>
              <a:t>‹#›</a:t>
            </a:fld>
            <a:endParaRPr lang="en-GB" dirty="0"/>
          </a:p>
        </p:txBody>
      </p:sp>
      <p:pic>
        <p:nvPicPr>
          <p:cNvPr id="7" name="Picture 6" descr="SHU_MASTER_LOGO_215_229_72dpi.jpg"/>
          <p:cNvPicPr>
            <a:picLocks noChangeAspect="1"/>
          </p:cNvPicPr>
          <p:nvPr/>
        </p:nvPicPr>
        <p:blipFill>
          <a:blip r:embed="rId14" cstate="print"/>
          <a:stretch>
            <a:fillRect/>
          </a:stretch>
        </p:blipFill>
        <p:spPr>
          <a:xfrm>
            <a:off x="527381" y="332657"/>
            <a:ext cx="2112235" cy="864817"/>
          </a:xfrm>
          <a:prstGeom prst="rect">
            <a:avLst/>
          </a:prstGeom>
        </p:spPr>
      </p:pic>
    </p:spTree>
    <p:extLst>
      <p:ext uri="{BB962C8B-B14F-4D97-AF65-F5344CB8AC3E}">
        <p14:creationId xmlns:p14="http://schemas.microsoft.com/office/powerpoint/2010/main" val="5728607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21" y="1412875"/>
            <a:ext cx="10943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2781303"/>
            <a:ext cx="109728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24418" y="115891"/>
            <a:ext cx="2495549"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07796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21" y="1412875"/>
            <a:ext cx="10943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2781303"/>
            <a:ext cx="109728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4418" y="115891"/>
            <a:ext cx="2495549"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32112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9D2C83-7B0B-4311-AD3F-38AC0A5DE0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AF5291-68D5-44F5-80D4-0F5F009DC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08486E-A4D3-4EDC-83C5-C3DB700377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A9BF8-C1D4-4122-B05D-2563D4A93FA6}" type="datetimeFigureOut">
              <a:rPr lang="en-GB" smtClean="0"/>
              <a:t>09/05/2022</a:t>
            </a:fld>
            <a:endParaRPr lang="en-GB"/>
          </a:p>
        </p:txBody>
      </p:sp>
      <p:sp>
        <p:nvSpPr>
          <p:cNvPr id="5" name="Footer Placeholder 4">
            <a:extLst>
              <a:ext uri="{FF2B5EF4-FFF2-40B4-BE49-F238E27FC236}">
                <a16:creationId xmlns:a16="http://schemas.microsoft.com/office/drawing/2014/main" id="{BBDB065A-F6DA-49DB-A568-A889812A8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53375C-4B4C-49F1-BB12-3849E91B85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8A69D-74BA-4780-8949-8832FA8B270A}" type="slidenum">
              <a:rPr lang="en-GB" smtClean="0"/>
              <a:t>‹#›</a:t>
            </a:fld>
            <a:endParaRPr lang="en-GB"/>
          </a:p>
        </p:txBody>
      </p:sp>
    </p:spTree>
    <p:extLst>
      <p:ext uri="{BB962C8B-B14F-4D97-AF65-F5344CB8AC3E}">
        <p14:creationId xmlns:p14="http://schemas.microsoft.com/office/powerpoint/2010/main" val="325171498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hyperlink" Target="https://blog.shu.ac.uk/apprenticeship-resources/onboarding/transitioning-to-higher-education/" TargetMode="External"/><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4293096"/>
            <a:ext cx="8507288" cy="4608512"/>
          </a:xfrm>
        </p:spPr>
        <p:txBody>
          <a:bodyPr>
            <a:normAutofit/>
          </a:bodyPr>
          <a:lstStyle/>
          <a:p>
            <a:pPr marL="125100" indent="0">
              <a:spcAft>
                <a:spcPts val="600"/>
              </a:spcAft>
              <a:buNone/>
            </a:pPr>
            <a:endParaRPr lang="en-GB" sz="1800" dirty="0"/>
          </a:p>
          <a:p>
            <a:pPr marL="125100" indent="0">
              <a:spcAft>
                <a:spcPts val="600"/>
              </a:spcAft>
              <a:buNone/>
            </a:pPr>
            <a:r>
              <a:rPr lang="en-GB" sz="1800" dirty="0"/>
              <a:t>Sam Moorwood</a:t>
            </a:r>
          </a:p>
          <a:p>
            <a:pPr marL="125100" indent="0">
              <a:spcAft>
                <a:spcPts val="600"/>
              </a:spcAft>
              <a:buNone/>
            </a:pPr>
            <a:r>
              <a:rPr lang="en-GB" sz="1800" dirty="0"/>
              <a:t>Head of Work Based Learning</a:t>
            </a:r>
          </a:p>
          <a:p>
            <a:pPr marL="125100" indent="0">
              <a:spcAft>
                <a:spcPts val="600"/>
              </a:spcAft>
              <a:buNone/>
            </a:pPr>
            <a:r>
              <a:rPr lang="en-GB" sz="1800" dirty="0"/>
              <a:t>Designated Safeguarding Officer for Apprenticeships</a:t>
            </a:r>
            <a:endParaRPr lang="en-GB" sz="2400" dirty="0"/>
          </a:p>
          <a:p>
            <a:pPr marL="355600" indent="0">
              <a:buNone/>
            </a:pPr>
            <a:endParaRPr lang="en-GB" sz="2400" dirty="0"/>
          </a:p>
        </p:txBody>
      </p:sp>
      <p:sp>
        <p:nvSpPr>
          <p:cNvPr id="4" name="Title 3">
            <a:extLst>
              <a:ext uri="{FF2B5EF4-FFF2-40B4-BE49-F238E27FC236}">
                <a16:creationId xmlns:a16="http://schemas.microsoft.com/office/drawing/2014/main" id="{EA169D64-5275-4A4B-BDD4-2B55CA12E94C}"/>
              </a:ext>
            </a:extLst>
          </p:cNvPr>
          <p:cNvSpPr>
            <a:spLocks noGrp="1"/>
          </p:cNvSpPr>
          <p:nvPr>
            <p:ph type="title"/>
          </p:nvPr>
        </p:nvSpPr>
        <p:spPr>
          <a:xfrm>
            <a:off x="839416" y="2006480"/>
            <a:ext cx="10943167" cy="1143000"/>
          </a:xfrm>
        </p:spPr>
        <p:txBody>
          <a:bodyPr/>
          <a:lstStyle/>
          <a:p>
            <a:r>
              <a:rPr lang="en-GB" sz="36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3600" dirty="0">
                <a:solidFill>
                  <a:srgbClr val="B7093B"/>
                </a:solidFill>
                <a:latin typeface="Calibri" panose="020F0502020204030204" pitchFamily="34" charset="0"/>
                <a:ea typeface="+mj-ea"/>
                <a:cs typeface="Calibri" panose="020F0502020204030204" pitchFamily="34" charset="0"/>
              </a:rPr>
            </a:br>
            <a:r>
              <a:rPr lang="en-GB" sz="3600" b="1" dirty="0">
                <a:solidFill>
                  <a:srgbClr val="B7093B"/>
                </a:solidFill>
                <a:latin typeface="Calibri" panose="020F0502020204030204" pitchFamily="34" charset="0"/>
                <a:ea typeface="+mj-ea"/>
                <a:cs typeface="Calibri" panose="020F0502020204030204" pitchFamily="34" charset="0"/>
              </a:rPr>
              <a:t>Structural Capital – from 3 to 33</a:t>
            </a:r>
            <a:endParaRPr lang="en-GB" sz="3600" b="1" dirty="0"/>
          </a:p>
        </p:txBody>
      </p:sp>
    </p:spTree>
    <p:extLst>
      <p:ext uri="{BB962C8B-B14F-4D97-AF65-F5344CB8AC3E}">
        <p14:creationId xmlns:p14="http://schemas.microsoft.com/office/powerpoint/2010/main" val="43758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B68FF68-626A-4C28-A903-32463E7B54F9}"/>
              </a:ext>
            </a:extLst>
          </p:cNvPr>
          <p:cNvSpPr/>
          <p:nvPr/>
        </p:nvSpPr>
        <p:spPr>
          <a:xfrm>
            <a:off x="47328" y="5877272"/>
            <a:ext cx="2592288" cy="919670"/>
          </a:xfrm>
          <a:prstGeom prst="roundRect">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t>3-way APRs</a:t>
            </a:r>
          </a:p>
          <a:p>
            <a:pPr marL="285750" indent="-285750">
              <a:buFont typeface="Arial" panose="020B0604020202020204" pitchFamily="34" charset="0"/>
              <a:buChar char="•"/>
            </a:pPr>
            <a:r>
              <a:rPr lang="en-GB" sz="1400" dirty="0"/>
              <a:t>Progression Monitoring</a:t>
            </a:r>
          </a:p>
          <a:p>
            <a:pPr marL="285750" indent="-285750">
              <a:buFont typeface="Arial" panose="020B0604020202020204" pitchFamily="34" charset="0"/>
              <a:buChar char="•"/>
            </a:pPr>
            <a:r>
              <a:rPr lang="en-GB" sz="1400" dirty="0"/>
              <a:t>Attendance &amp; 20% OTJT</a:t>
            </a:r>
          </a:p>
        </p:txBody>
      </p:sp>
      <p:sp>
        <p:nvSpPr>
          <p:cNvPr id="8" name="Rectangle: Rounded Corners 7">
            <a:extLst>
              <a:ext uri="{FF2B5EF4-FFF2-40B4-BE49-F238E27FC236}">
                <a16:creationId xmlns:a16="http://schemas.microsoft.com/office/drawing/2014/main" id="{B50AA2FC-AEFE-4D8A-AA67-78979F302552}"/>
              </a:ext>
            </a:extLst>
          </p:cNvPr>
          <p:cNvSpPr/>
          <p:nvPr/>
        </p:nvSpPr>
        <p:spPr>
          <a:xfrm>
            <a:off x="2711624" y="5893706"/>
            <a:ext cx="2501111" cy="919670"/>
          </a:xfrm>
          <a:prstGeom prst="roundRect">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en-GB" sz="1400" dirty="0"/>
              <a:t>Monthly Delivery Team Meetings (ACL / WBLC)</a:t>
            </a:r>
          </a:p>
        </p:txBody>
      </p:sp>
      <p:sp>
        <p:nvSpPr>
          <p:cNvPr id="9" name="Rectangle: Rounded Corners 8">
            <a:extLst>
              <a:ext uri="{FF2B5EF4-FFF2-40B4-BE49-F238E27FC236}">
                <a16:creationId xmlns:a16="http://schemas.microsoft.com/office/drawing/2014/main" id="{EA52E716-3A07-47EE-A7DA-604E09EDFAEF}"/>
              </a:ext>
            </a:extLst>
          </p:cNvPr>
          <p:cNvSpPr/>
          <p:nvPr/>
        </p:nvSpPr>
        <p:spPr>
          <a:xfrm>
            <a:off x="5303912" y="5893706"/>
            <a:ext cx="2664296" cy="919670"/>
          </a:xfrm>
          <a:prstGeom prst="roundRect">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en-GB" sz="1400" dirty="0"/>
              <a:t>Apprenticeship Departmental Operations Group (ADOG)</a:t>
            </a:r>
          </a:p>
        </p:txBody>
      </p:sp>
      <p:sp>
        <p:nvSpPr>
          <p:cNvPr id="10" name="Rectangle: Rounded Corners 9">
            <a:extLst>
              <a:ext uri="{FF2B5EF4-FFF2-40B4-BE49-F238E27FC236}">
                <a16:creationId xmlns:a16="http://schemas.microsoft.com/office/drawing/2014/main" id="{91460B04-24D7-4823-B3D5-6B72E96C7CF6}"/>
              </a:ext>
            </a:extLst>
          </p:cNvPr>
          <p:cNvSpPr/>
          <p:nvPr/>
        </p:nvSpPr>
        <p:spPr>
          <a:xfrm>
            <a:off x="5303912" y="5013176"/>
            <a:ext cx="2664296" cy="775654"/>
          </a:xfrm>
          <a:prstGeom prst="roundRect">
            <a:avLst/>
          </a:prstGeom>
          <a:solidFill>
            <a:schemeClr val="accent3">
              <a:lumMod val="5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en-GB" sz="1400" dirty="0"/>
              <a:t>Apprenticeship College Operations Group (ADOG)</a:t>
            </a:r>
          </a:p>
        </p:txBody>
      </p:sp>
      <p:sp>
        <p:nvSpPr>
          <p:cNvPr id="11" name="Rectangle: Rounded Corners 10">
            <a:extLst>
              <a:ext uri="{FF2B5EF4-FFF2-40B4-BE49-F238E27FC236}">
                <a16:creationId xmlns:a16="http://schemas.microsoft.com/office/drawing/2014/main" id="{B3DFEB05-E0FB-4A03-815C-E4A0F735986D}"/>
              </a:ext>
            </a:extLst>
          </p:cNvPr>
          <p:cNvSpPr/>
          <p:nvPr/>
        </p:nvSpPr>
        <p:spPr>
          <a:xfrm>
            <a:off x="5303912" y="4093506"/>
            <a:ext cx="2664296" cy="847662"/>
          </a:xfrm>
          <a:prstGeom prst="roundRect">
            <a:avLst/>
          </a:prstGeom>
          <a:solidFill>
            <a:schemeClr val="accent3">
              <a:lumMod val="5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en-GB" sz="1400" dirty="0"/>
              <a:t>Apprenticeship Operations Leadership Team</a:t>
            </a:r>
          </a:p>
        </p:txBody>
      </p:sp>
      <p:sp>
        <p:nvSpPr>
          <p:cNvPr id="12" name="Rectangle: Rounded Corners 11">
            <a:extLst>
              <a:ext uri="{FF2B5EF4-FFF2-40B4-BE49-F238E27FC236}">
                <a16:creationId xmlns:a16="http://schemas.microsoft.com/office/drawing/2014/main" id="{B899D67A-680E-4833-BDEA-76EFECE8C315}"/>
              </a:ext>
            </a:extLst>
          </p:cNvPr>
          <p:cNvSpPr/>
          <p:nvPr/>
        </p:nvSpPr>
        <p:spPr>
          <a:xfrm>
            <a:off x="5303912" y="3157402"/>
            <a:ext cx="2664296" cy="847662"/>
          </a:xfrm>
          <a:prstGeom prst="roundRect">
            <a:avLst/>
          </a:prstGeom>
          <a:solidFill>
            <a:schemeClr val="accent3">
              <a:lumMod val="5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Apprenticeship &amp; Work Based Learning Steering group</a:t>
            </a:r>
          </a:p>
        </p:txBody>
      </p:sp>
      <p:sp>
        <p:nvSpPr>
          <p:cNvPr id="13" name="Rectangle: Rounded Corners 12">
            <a:extLst>
              <a:ext uri="{FF2B5EF4-FFF2-40B4-BE49-F238E27FC236}">
                <a16:creationId xmlns:a16="http://schemas.microsoft.com/office/drawing/2014/main" id="{12F190B9-E16A-4948-AA68-80237554EEA3}"/>
              </a:ext>
            </a:extLst>
          </p:cNvPr>
          <p:cNvSpPr/>
          <p:nvPr/>
        </p:nvSpPr>
        <p:spPr>
          <a:xfrm>
            <a:off x="7095539" y="2060848"/>
            <a:ext cx="2664296" cy="919670"/>
          </a:xfrm>
          <a:prstGeom prst="roundRect">
            <a:avLst/>
          </a:prstGeom>
          <a:solidFill>
            <a:schemeClr val="accent1">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University Leadership Team</a:t>
            </a:r>
          </a:p>
        </p:txBody>
      </p:sp>
      <p:sp>
        <p:nvSpPr>
          <p:cNvPr id="14" name="Rectangle: Rounded Corners 13">
            <a:extLst>
              <a:ext uri="{FF2B5EF4-FFF2-40B4-BE49-F238E27FC236}">
                <a16:creationId xmlns:a16="http://schemas.microsoft.com/office/drawing/2014/main" id="{3CF9EFDE-E835-44D2-B5EA-465FA7B57870}"/>
              </a:ext>
            </a:extLst>
          </p:cNvPr>
          <p:cNvSpPr/>
          <p:nvPr/>
        </p:nvSpPr>
        <p:spPr>
          <a:xfrm>
            <a:off x="7095539" y="1052736"/>
            <a:ext cx="2664296" cy="919670"/>
          </a:xfrm>
          <a:prstGeom prst="roundRect">
            <a:avLst/>
          </a:prstGeom>
          <a:solidFill>
            <a:schemeClr val="accent1">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Academic Board</a:t>
            </a:r>
          </a:p>
        </p:txBody>
      </p:sp>
      <p:sp>
        <p:nvSpPr>
          <p:cNvPr id="15" name="Rectangle: Rounded Corners 14">
            <a:extLst>
              <a:ext uri="{FF2B5EF4-FFF2-40B4-BE49-F238E27FC236}">
                <a16:creationId xmlns:a16="http://schemas.microsoft.com/office/drawing/2014/main" id="{52F6C827-A408-419D-B090-4677D20597DA}"/>
              </a:ext>
            </a:extLst>
          </p:cNvPr>
          <p:cNvSpPr/>
          <p:nvPr/>
        </p:nvSpPr>
        <p:spPr>
          <a:xfrm>
            <a:off x="7095539" y="61058"/>
            <a:ext cx="2664296" cy="919670"/>
          </a:xfrm>
          <a:prstGeom prst="roundRect">
            <a:avLst/>
          </a:prstGeom>
          <a:solidFill>
            <a:schemeClr val="accent1">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Academic Assurance Committee (B of Governors)</a:t>
            </a:r>
          </a:p>
        </p:txBody>
      </p:sp>
      <p:sp>
        <p:nvSpPr>
          <p:cNvPr id="16" name="TextBox 15">
            <a:extLst>
              <a:ext uri="{FF2B5EF4-FFF2-40B4-BE49-F238E27FC236}">
                <a16:creationId xmlns:a16="http://schemas.microsoft.com/office/drawing/2014/main" id="{0F3C37BA-1100-4E29-B5DA-8EEFFBBD52D1}"/>
              </a:ext>
            </a:extLst>
          </p:cNvPr>
          <p:cNvSpPr txBox="1"/>
          <p:nvPr/>
        </p:nvSpPr>
        <p:spPr>
          <a:xfrm>
            <a:off x="354528" y="1594626"/>
            <a:ext cx="5002223" cy="830997"/>
          </a:xfrm>
          <a:prstGeom prst="rect">
            <a:avLst/>
          </a:prstGeom>
          <a:noFill/>
        </p:spPr>
        <p:txBody>
          <a:bodyPr wrap="square" rtlCol="0">
            <a:spAutoFit/>
          </a:bodyPr>
          <a:lstStyle/>
          <a:p>
            <a:r>
              <a:rPr lang="en-GB" sz="2400" b="1" dirty="0"/>
              <a:t>Governance chain for enhanced leadership and Management</a:t>
            </a:r>
          </a:p>
        </p:txBody>
      </p:sp>
      <p:sp>
        <p:nvSpPr>
          <p:cNvPr id="17" name="TextBox 16">
            <a:extLst>
              <a:ext uri="{FF2B5EF4-FFF2-40B4-BE49-F238E27FC236}">
                <a16:creationId xmlns:a16="http://schemas.microsoft.com/office/drawing/2014/main" id="{47631570-0954-422F-A0C9-0E22A7B129D7}"/>
              </a:ext>
            </a:extLst>
          </p:cNvPr>
          <p:cNvSpPr txBox="1"/>
          <p:nvPr/>
        </p:nvSpPr>
        <p:spPr>
          <a:xfrm>
            <a:off x="354528" y="2681625"/>
            <a:ext cx="3725249" cy="1323439"/>
          </a:xfrm>
          <a:prstGeom prst="rect">
            <a:avLst/>
          </a:prstGeom>
          <a:noFill/>
        </p:spPr>
        <p:txBody>
          <a:bodyPr wrap="square" rtlCol="0">
            <a:spAutoFit/>
          </a:bodyPr>
          <a:lstStyle/>
          <a:p>
            <a:r>
              <a:rPr lang="en-GB" sz="1600" dirty="0">
                <a:solidFill>
                  <a:schemeClr val="bg1">
                    <a:lumMod val="65000"/>
                  </a:schemeClr>
                </a:solidFill>
              </a:rPr>
              <a:t>(Simplified version, excludes specific communities and sub-groups, e.g. Apprenticeship Operations Group, National Centre for Excellence, </a:t>
            </a:r>
          </a:p>
          <a:p>
            <a:r>
              <a:rPr lang="en-GB" sz="1600" dirty="0">
                <a:solidFill>
                  <a:schemeClr val="bg1">
                    <a:lumMod val="65000"/>
                  </a:schemeClr>
                </a:solidFill>
              </a:rPr>
              <a:t>WBL Coach Team Meetings, etc.)</a:t>
            </a:r>
          </a:p>
        </p:txBody>
      </p:sp>
      <p:sp>
        <p:nvSpPr>
          <p:cNvPr id="18" name="Rectangle: Rounded Corners 17">
            <a:extLst>
              <a:ext uri="{FF2B5EF4-FFF2-40B4-BE49-F238E27FC236}">
                <a16:creationId xmlns:a16="http://schemas.microsoft.com/office/drawing/2014/main" id="{C0DBD6FA-7137-43DF-A6CF-6C245E534A59}"/>
              </a:ext>
            </a:extLst>
          </p:cNvPr>
          <p:cNvSpPr/>
          <p:nvPr/>
        </p:nvSpPr>
        <p:spPr>
          <a:xfrm>
            <a:off x="8148228" y="5667840"/>
            <a:ext cx="3024336" cy="9032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65000"/>
                  </a:schemeClr>
                </a:solidFill>
              </a:rPr>
              <a:t>Monthly delivery/ operational cycle</a:t>
            </a:r>
          </a:p>
        </p:txBody>
      </p:sp>
      <p:sp>
        <p:nvSpPr>
          <p:cNvPr id="19" name="Rectangle: Rounded Corners 18">
            <a:extLst>
              <a:ext uri="{FF2B5EF4-FFF2-40B4-BE49-F238E27FC236}">
                <a16:creationId xmlns:a16="http://schemas.microsoft.com/office/drawing/2014/main" id="{45AB5A34-68ED-4A19-8997-6648926FE8D1}"/>
              </a:ext>
            </a:extLst>
          </p:cNvPr>
          <p:cNvSpPr/>
          <p:nvPr/>
        </p:nvSpPr>
        <p:spPr>
          <a:xfrm>
            <a:off x="8640450" y="3762212"/>
            <a:ext cx="3024336" cy="9032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lumMod val="65000"/>
                  </a:schemeClr>
                </a:solidFill>
              </a:rPr>
              <a:t>Apprenticeship </a:t>
            </a:r>
          </a:p>
          <a:p>
            <a:r>
              <a:rPr lang="en-GB" dirty="0">
                <a:solidFill>
                  <a:schemeClr val="bg1">
                    <a:lumMod val="65000"/>
                  </a:schemeClr>
                </a:solidFill>
              </a:rPr>
              <a:t>lines of escalation</a:t>
            </a:r>
          </a:p>
        </p:txBody>
      </p:sp>
      <p:sp>
        <p:nvSpPr>
          <p:cNvPr id="20" name="Left Brace 19">
            <a:extLst>
              <a:ext uri="{FF2B5EF4-FFF2-40B4-BE49-F238E27FC236}">
                <a16:creationId xmlns:a16="http://schemas.microsoft.com/office/drawing/2014/main" id="{E3DD8043-E51B-4809-82CF-A910E13894EA}"/>
              </a:ext>
            </a:extLst>
          </p:cNvPr>
          <p:cNvSpPr/>
          <p:nvPr/>
        </p:nvSpPr>
        <p:spPr>
          <a:xfrm>
            <a:off x="8273385" y="5517232"/>
            <a:ext cx="198879" cy="12044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Left Brace 20">
            <a:extLst>
              <a:ext uri="{FF2B5EF4-FFF2-40B4-BE49-F238E27FC236}">
                <a16:creationId xmlns:a16="http://schemas.microsoft.com/office/drawing/2014/main" id="{F847D22D-D1AB-4DDF-BCDE-AFDE459325B4}"/>
              </a:ext>
            </a:extLst>
          </p:cNvPr>
          <p:cNvSpPr/>
          <p:nvPr/>
        </p:nvSpPr>
        <p:spPr>
          <a:xfrm>
            <a:off x="8228808" y="3105923"/>
            <a:ext cx="198879" cy="22158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B8F73975-E3D6-4AF9-AE68-5416652556B5}"/>
              </a:ext>
            </a:extLst>
          </p:cNvPr>
          <p:cNvSpPr/>
          <p:nvPr/>
        </p:nvSpPr>
        <p:spPr>
          <a:xfrm>
            <a:off x="10210269" y="894785"/>
            <a:ext cx="1862395" cy="1079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lumMod val="65000"/>
                  </a:schemeClr>
                </a:solidFill>
              </a:rPr>
              <a:t>Accountability in wider SHU governance</a:t>
            </a:r>
          </a:p>
        </p:txBody>
      </p:sp>
      <p:sp>
        <p:nvSpPr>
          <p:cNvPr id="23" name="Left Brace 22">
            <a:extLst>
              <a:ext uri="{FF2B5EF4-FFF2-40B4-BE49-F238E27FC236}">
                <a16:creationId xmlns:a16="http://schemas.microsoft.com/office/drawing/2014/main" id="{DE42F3B7-9A94-454F-8096-30566E24ABD6}"/>
              </a:ext>
            </a:extLst>
          </p:cNvPr>
          <p:cNvSpPr/>
          <p:nvPr/>
        </p:nvSpPr>
        <p:spPr>
          <a:xfrm>
            <a:off x="9913663" y="112684"/>
            <a:ext cx="142777" cy="28678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77490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420888"/>
            <a:ext cx="10225136" cy="4608512"/>
          </a:xfrm>
        </p:spPr>
        <p:txBody>
          <a:bodyPr>
            <a:normAutofit/>
          </a:bodyPr>
          <a:lstStyle/>
          <a:p>
            <a:pPr marL="363538" indent="0">
              <a:spcAft>
                <a:spcPts val="600"/>
              </a:spcAft>
              <a:buNone/>
            </a:pPr>
            <a:endParaRPr lang="en-GB" sz="700" dirty="0">
              <a:solidFill>
                <a:srgbClr val="333333"/>
              </a:solidFill>
              <a:latin typeface="Nunito"/>
            </a:endParaRPr>
          </a:p>
          <a:p>
            <a:pPr marL="125100" indent="0">
              <a:spcAft>
                <a:spcPts val="600"/>
              </a:spcAft>
              <a:buNone/>
            </a:pPr>
            <a:r>
              <a:rPr lang="en-GB" sz="2000" dirty="0">
                <a:solidFill>
                  <a:srgbClr val="333333"/>
                </a:solidFill>
                <a:latin typeface="Nunito"/>
              </a:rPr>
              <a:t>Some key initiatives and success factors:</a:t>
            </a:r>
          </a:p>
          <a:p>
            <a:pPr marL="125100" indent="0">
              <a:spcAft>
                <a:spcPts val="600"/>
              </a:spcAft>
              <a:buNone/>
            </a:pPr>
            <a:endParaRPr lang="en-GB" sz="2000" dirty="0">
              <a:solidFill>
                <a:srgbClr val="333333"/>
              </a:solidFill>
              <a:latin typeface="Nunito"/>
            </a:endParaRPr>
          </a:p>
          <a:p>
            <a:pPr marL="810900" lvl="1">
              <a:spcAft>
                <a:spcPts val="600"/>
              </a:spcAft>
            </a:pPr>
            <a:r>
              <a:rPr lang="en-GB" sz="1800" dirty="0">
                <a:latin typeface="Nunito"/>
              </a:rPr>
              <a:t>Golden Thread through Governance</a:t>
            </a:r>
          </a:p>
          <a:p>
            <a:pPr marL="810900" lvl="1">
              <a:spcAft>
                <a:spcPts val="600"/>
              </a:spcAft>
            </a:pPr>
            <a:r>
              <a:rPr lang="en-GB" sz="1800" b="1" dirty="0">
                <a:solidFill>
                  <a:srgbClr val="00B050"/>
                </a:solidFill>
                <a:latin typeface="Nunito"/>
              </a:rPr>
              <a:t>Management Information </a:t>
            </a:r>
          </a:p>
          <a:p>
            <a:pPr marL="810900" lvl="1">
              <a:spcAft>
                <a:spcPts val="600"/>
              </a:spcAft>
            </a:pPr>
            <a:r>
              <a:rPr lang="en-GB" sz="1800" dirty="0">
                <a:solidFill>
                  <a:srgbClr val="333333"/>
                </a:solidFill>
                <a:latin typeface="Nunito"/>
              </a:rPr>
              <a:t>Deep Dive Preparation</a:t>
            </a:r>
          </a:p>
          <a:p>
            <a:pPr marL="810900" lvl="1">
              <a:spcAft>
                <a:spcPts val="600"/>
              </a:spcAft>
            </a:pPr>
            <a:r>
              <a:rPr lang="en-GB" sz="1800" dirty="0">
                <a:solidFill>
                  <a:srgbClr val="333333"/>
                </a:solidFill>
                <a:latin typeface="Nunito"/>
              </a:rPr>
              <a:t>Embedding Personal Development</a:t>
            </a:r>
          </a:p>
          <a:p>
            <a:pPr marL="810900" lvl="1">
              <a:spcAft>
                <a:spcPts val="600"/>
              </a:spcAft>
            </a:pPr>
            <a:r>
              <a:rPr lang="en-GB" sz="1800" dirty="0">
                <a:solidFill>
                  <a:srgbClr val="333333"/>
                </a:solidFill>
                <a:latin typeface="Nunito"/>
              </a:rPr>
              <a:t>Individualising the Curriculum</a:t>
            </a:r>
          </a:p>
        </p:txBody>
      </p:sp>
      <p:sp>
        <p:nvSpPr>
          <p:cNvPr id="7" name="Title 1">
            <a:extLst>
              <a:ext uri="{FF2B5EF4-FFF2-40B4-BE49-F238E27FC236}">
                <a16:creationId xmlns:a16="http://schemas.microsoft.com/office/drawing/2014/main" id="{2D4BC8B0-51FC-4B45-8EF4-35A487707C36}"/>
              </a:ext>
            </a:extLst>
          </p:cNvPr>
          <p:cNvSpPr>
            <a:spLocks noGrp="1"/>
          </p:cNvSpPr>
          <p:nvPr>
            <p:ph type="title"/>
          </p:nvPr>
        </p:nvSpPr>
        <p:spPr>
          <a:xfrm>
            <a:off x="4583832" y="692696"/>
            <a:ext cx="6840760" cy="1143000"/>
          </a:xfrm>
        </p:spPr>
        <p:txBody>
          <a:bodyPr vert="horz" wrap="square" lIns="91440" tIns="45720" rIns="91440" bIns="45720" numCol="1" rtlCol="0" anchor="ctr" anchorCtr="0" compatLnSpc="1">
            <a:prstTxWarp prst="textNoShape">
              <a:avLst/>
            </a:prstTxWarp>
            <a:noAutofit/>
          </a:bodyPr>
          <a:lstStyle/>
          <a:p>
            <a:pPr algn="l" eaLnBrk="1" hangingPunct="1"/>
            <a:r>
              <a:rPr lang="en-GB" sz="28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2800" dirty="0">
                <a:solidFill>
                  <a:srgbClr val="B7093B"/>
                </a:solidFill>
                <a:latin typeface="Calibri" panose="020F0502020204030204" pitchFamily="34" charset="0"/>
                <a:ea typeface="+mj-ea"/>
                <a:cs typeface="Calibri" panose="020F0502020204030204" pitchFamily="34" charset="0"/>
              </a:rPr>
            </a:br>
            <a:r>
              <a:rPr lang="en-GB" sz="2800" b="1" dirty="0">
                <a:solidFill>
                  <a:srgbClr val="B7093B"/>
                </a:solidFill>
                <a:latin typeface="Calibri" panose="020F0502020204030204" pitchFamily="34" charset="0"/>
                <a:ea typeface="+mj-ea"/>
                <a:cs typeface="Calibri" panose="020F0502020204030204" pitchFamily="34" charset="0"/>
              </a:rPr>
              <a:t>Structural Capital – from 3 to 33</a:t>
            </a:r>
          </a:p>
        </p:txBody>
      </p:sp>
    </p:spTree>
    <p:extLst>
      <p:ext uri="{BB962C8B-B14F-4D97-AF65-F5344CB8AC3E}">
        <p14:creationId xmlns:p14="http://schemas.microsoft.com/office/powerpoint/2010/main" val="3539248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1A58E64-16DF-4C8C-B8E9-C34EC163B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 y="-286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5BFD8F-4D7B-4928-A195-929AC92D1894}"/>
              </a:ext>
            </a:extLst>
          </p:cNvPr>
          <p:cNvSpPr>
            <a:spLocks noGrp="1"/>
          </p:cNvSpPr>
          <p:nvPr>
            <p:ph type="title"/>
          </p:nvPr>
        </p:nvSpPr>
        <p:spPr>
          <a:xfrm>
            <a:off x="1775520" y="44624"/>
            <a:ext cx="10945216" cy="1143000"/>
          </a:xfrm>
        </p:spPr>
        <p:txBody>
          <a:bodyPr>
            <a:normAutofit/>
          </a:bodyPr>
          <a:lstStyle/>
          <a:p>
            <a:r>
              <a:rPr lang="en-GB" dirty="0"/>
              <a:t>The Monthly report – KPIs:</a:t>
            </a:r>
          </a:p>
        </p:txBody>
      </p:sp>
      <p:sp>
        <p:nvSpPr>
          <p:cNvPr id="3" name="Content Placeholder 2">
            <a:extLst>
              <a:ext uri="{FF2B5EF4-FFF2-40B4-BE49-F238E27FC236}">
                <a16:creationId xmlns:a16="http://schemas.microsoft.com/office/drawing/2014/main" id="{B325AADC-D174-4AFB-8EA9-0A1B2DB4FC3B}"/>
              </a:ext>
            </a:extLst>
          </p:cNvPr>
          <p:cNvSpPr>
            <a:spLocks noGrp="1"/>
          </p:cNvSpPr>
          <p:nvPr>
            <p:ph idx="1"/>
          </p:nvPr>
        </p:nvSpPr>
        <p:spPr>
          <a:xfrm>
            <a:off x="5303912" y="1269892"/>
            <a:ext cx="10756776" cy="5471475"/>
          </a:xfrm>
        </p:spPr>
        <p:txBody>
          <a:bodyPr>
            <a:normAutofit fontScale="32500" lnSpcReduction="20000"/>
          </a:bodyPr>
          <a:lstStyle/>
          <a:p>
            <a:pPr marL="0" algn="l" rtl="0" eaLnBrk="1" fontAlgn="base" latinLnBrk="0" hangingPunct="1">
              <a:spcBef>
                <a:spcPts val="0"/>
              </a:spcBef>
              <a:spcAft>
                <a:spcPts val="0"/>
              </a:spcAft>
            </a:pPr>
            <a:endParaRPr lang="en-US" sz="1600" i="0" u="none" strike="noStrike" kern="1200" dirty="0">
              <a:solidFill>
                <a:srgbClr val="000000"/>
              </a:solidFill>
              <a:effectLst/>
              <a:latin typeface="+mj-lt"/>
            </a:endParaRPr>
          </a:p>
          <a:p>
            <a:pPr marL="0" algn="l" rtl="0" eaLnBrk="1" fontAlgn="base" latinLnBrk="0" hangingPunct="1">
              <a:spcBef>
                <a:spcPts val="0"/>
              </a:spcBef>
              <a:spcAft>
                <a:spcPts val="0"/>
              </a:spcAft>
            </a:pPr>
            <a:r>
              <a:rPr lang="en-US" sz="4900" i="0" u="none" strike="noStrike" kern="1200" dirty="0">
                <a:solidFill>
                  <a:srgbClr val="000000"/>
                </a:solidFill>
                <a:effectLst/>
                <a:latin typeface="+mj-lt"/>
              </a:rPr>
              <a:t>Institutional QAR ​</a:t>
            </a:r>
            <a:endParaRPr lang="en-GB" sz="4900" i="0" u="none" strike="noStrike" dirty="0">
              <a:effectLst/>
              <a:latin typeface="+mj-lt"/>
            </a:endParaRPr>
          </a:p>
          <a:p>
            <a:pPr marL="0" algn="l" rtl="0" eaLnBrk="1" fontAlgn="base" latinLnBrk="0" hangingPunct="1">
              <a:spcBef>
                <a:spcPts val="0"/>
              </a:spcBef>
              <a:spcAft>
                <a:spcPts val="0"/>
              </a:spcAft>
            </a:pPr>
            <a:r>
              <a:rPr lang="en-US" sz="4900" i="0" u="none" strike="noStrike" kern="1200" dirty="0">
                <a:solidFill>
                  <a:srgbClr val="000000"/>
                </a:solidFill>
                <a:effectLst/>
                <a:latin typeface="+mj-lt"/>
              </a:rPr>
              <a:t>EPA Grading ​</a:t>
            </a:r>
            <a:endParaRPr lang="en-GB" sz="4900" i="0" u="none" strike="noStrike" dirty="0">
              <a:effectLst/>
              <a:latin typeface="+mj-lt"/>
            </a:endParaRPr>
          </a:p>
          <a:p>
            <a:pPr marL="0" algn="l" rtl="0" eaLnBrk="1" fontAlgn="base" latinLnBrk="0" hangingPunct="1">
              <a:spcBef>
                <a:spcPts val="0"/>
              </a:spcBef>
              <a:spcAft>
                <a:spcPts val="0"/>
              </a:spcAft>
            </a:pPr>
            <a:r>
              <a:rPr lang="en-US" sz="4900" i="0" u="none" strike="noStrike" kern="1200" dirty="0">
                <a:solidFill>
                  <a:srgbClr val="000000"/>
                </a:solidFill>
                <a:effectLst/>
                <a:latin typeface="+mj-lt"/>
              </a:rPr>
              <a:t>Average Degree Classification ​</a:t>
            </a:r>
            <a:endParaRPr lang="en-GB" sz="4900" i="0" u="none" strike="noStrike" dirty="0">
              <a:effectLst/>
              <a:latin typeface="+mj-lt"/>
            </a:endParaRPr>
          </a:p>
          <a:p>
            <a:pPr marL="0" algn="l" rtl="0" eaLnBrk="1" fontAlgn="base" latinLnBrk="0" hangingPunct="1">
              <a:spcBef>
                <a:spcPts val="0"/>
              </a:spcBef>
              <a:spcAft>
                <a:spcPts val="0"/>
              </a:spcAft>
            </a:pPr>
            <a:r>
              <a:rPr lang="en-US" sz="4900" i="0" u="none" strike="noStrike" kern="1200" dirty="0">
                <a:solidFill>
                  <a:srgbClr val="000000"/>
                </a:solidFill>
                <a:effectLst/>
                <a:latin typeface="+mj-lt"/>
              </a:rPr>
              <a:t>Destination​</a:t>
            </a:r>
            <a:endParaRPr lang="en-GB" sz="4900" i="0" u="none" strike="noStrike" dirty="0">
              <a:effectLst/>
              <a:latin typeface="+mj-lt"/>
            </a:endParaRPr>
          </a:p>
          <a:p>
            <a:pPr marL="0" algn="l" rtl="0" eaLnBrk="1" fontAlgn="base" latinLnBrk="0" hangingPunct="1">
              <a:spcBef>
                <a:spcPts val="0"/>
              </a:spcBef>
              <a:spcAft>
                <a:spcPts val="0"/>
              </a:spcAft>
            </a:pPr>
            <a:r>
              <a:rPr lang="en-US" sz="4900" i="0" u="none" strike="noStrike" kern="1200" dirty="0" err="1">
                <a:solidFill>
                  <a:srgbClr val="000000"/>
                </a:solidFill>
                <a:effectLst/>
                <a:latin typeface="+mj-lt"/>
              </a:rPr>
              <a:t>Programme</a:t>
            </a:r>
            <a:r>
              <a:rPr lang="en-US" sz="4900" i="0" u="none" strike="noStrike" kern="1200" dirty="0">
                <a:solidFill>
                  <a:srgbClr val="000000"/>
                </a:solidFill>
                <a:effectLst/>
                <a:latin typeface="+mj-lt"/>
              </a:rPr>
              <a:t> Progression - Overall ​</a:t>
            </a:r>
            <a:endParaRPr lang="en-GB" sz="4900" i="0" u="none" strike="noStrike" dirty="0">
              <a:effectLst/>
              <a:latin typeface="+mj-lt"/>
            </a:endParaRPr>
          </a:p>
          <a:p>
            <a:pPr marL="0" algn="l" rtl="0" eaLnBrk="1" fontAlgn="base" latinLnBrk="0" hangingPunct="1">
              <a:spcBef>
                <a:spcPts val="0"/>
              </a:spcBef>
              <a:spcAft>
                <a:spcPts val="0"/>
              </a:spcAft>
            </a:pPr>
            <a:r>
              <a:rPr lang="en-US" sz="4900" i="0" u="none" strike="noStrike" kern="1200" dirty="0" err="1">
                <a:solidFill>
                  <a:srgbClr val="000000"/>
                </a:solidFill>
                <a:effectLst/>
                <a:latin typeface="+mj-lt"/>
              </a:rPr>
              <a:t>Programme</a:t>
            </a:r>
            <a:r>
              <a:rPr lang="en-US" sz="4900" i="0" u="none" strike="noStrike" kern="1200" dirty="0">
                <a:solidFill>
                  <a:srgbClr val="000000"/>
                </a:solidFill>
                <a:effectLst/>
                <a:latin typeface="+mj-lt"/>
              </a:rPr>
              <a:t> Progression by Demographics ​</a:t>
            </a:r>
            <a:endParaRPr lang="en-GB" sz="4900" i="0" u="none" strike="noStrike" dirty="0">
              <a:effectLst/>
              <a:latin typeface="+mj-lt"/>
            </a:endParaRPr>
          </a:p>
          <a:p>
            <a:pPr marL="0" algn="l" rtl="0" eaLnBrk="1" fontAlgn="base" latinLnBrk="0" hangingPunct="1">
              <a:spcBef>
                <a:spcPts val="0"/>
              </a:spcBef>
              <a:spcAft>
                <a:spcPts val="0"/>
              </a:spcAft>
            </a:pPr>
            <a:r>
              <a:rPr lang="en-US" sz="4900" i="0" u="none" strike="noStrike" kern="1200" dirty="0" err="1">
                <a:solidFill>
                  <a:srgbClr val="000000"/>
                </a:solidFill>
                <a:effectLst/>
                <a:latin typeface="+mj-lt"/>
              </a:rPr>
              <a:t>Programme</a:t>
            </a:r>
            <a:r>
              <a:rPr lang="en-US" sz="4900" i="0" u="none" strike="noStrike" kern="1200" dirty="0">
                <a:solidFill>
                  <a:srgbClr val="000000"/>
                </a:solidFill>
                <a:effectLst/>
                <a:latin typeface="+mj-lt"/>
              </a:rPr>
              <a:t> Progression by Subcontractor​</a:t>
            </a:r>
            <a:endParaRPr lang="en-GB" sz="4900" i="0" u="none" strike="noStrike" dirty="0">
              <a:effectLst/>
              <a:latin typeface="+mj-lt"/>
            </a:endParaRPr>
          </a:p>
          <a:p>
            <a:pPr marL="0" algn="l" rtl="0" eaLnBrk="1" fontAlgn="base" latinLnBrk="0" hangingPunct="1">
              <a:spcBef>
                <a:spcPts val="0"/>
              </a:spcBef>
              <a:spcAft>
                <a:spcPts val="0"/>
              </a:spcAft>
            </a:pPr>
            <a:r>
              <a:rPr lang="en-US" sz="4900" i="0" u="none" strike="noStrike" kern="1200" dirty="0">
                <a:solidFill>
                  <a:srgbClr val="000000"/>
                </a:solidFill>
                <a:effectLst/>
                <a:latin typeface="+mj-lt"/>
              </a:rPr>
              <a:t>Functional Skills ​</a:t>
            </a:r>
            <a:endParaRPr lang="en-GB" sz="4900" i="0" u="none" strike="noStrike" dirty="0">
              <a:effectLst/>
              <a:latin typeface="+mj-lt"/>
            </a:endParaRPr>
          </a:p>
          <a:p>
            <a:pPr marL="0" algn="l" rtl="0" eaLnBrk="1" fontAlgn="base" latinLnBrk="0" hangingPunct="1">
              <a:spcBef>
                <a:spcPts val="0"/>
              </a:spcBef>
              <a:spcAft>
                <a:spcPts val="0"/>
              </a:spcAft>
            </a:pPr>
            <a:r>
              <a:rPr lang="en-US" sz="4900" i="0" u="none" strike="noStrike" kern="1200" dirty="0">
                <a:solidFill>
                  <a:srgbClr val="000000"/>
                </a:solidFill>
                <a:effectLst/>
                <a:latin typeface="+mj-lt"/>
              </a:rPr>
              <a:t>EPA Grade Forecast ​</a:t>
            </a:r>
            <a:endParaRPr lang="en-GB" sz="4900" i="0" u="none" strike="noStrike" dirty="0">
              <a:effectLst/>
              <a:latin typeface="+mj-lt"/>
            </a:endParaRPr>
          </a:p>
          <a:p>
            <a:pPr marL="0" algn="l" rtl="0" eaLnBrk="1" fontAlgn="base" latinLnBrk="0" hangingPunct="1">
              <a:spcBef>
                <a:spcPts val="0"/>
              </a:spcBef>
              <a:spcAft>
                <a:spcPts val="0"/>
              </a:spcAft>
            </a:pPr>
            <a:r>
              <a:rPr lang="en-US" sz="4900" i="0" u="none" strike="noStrike" kern="1200" dirty="0">
                <a:solidFill>
                  <a:srgbClr val="000000"/>
                </a:solidFill>
                <a:effectLst/>
                <a:latin typeface="+mj-lt"/>
              </a:rPr>
              <a:t>Average Caseload for WBLC ​</a:t>
            </a:r>
            <a:endParaRPr lang="en-GB" sz="4900" i="0" u="none" strike="noStrike" dirty="0">
              <a:effectLst/>
              <a:latin typeface="+mj-lt"/>
            </a:endParaRPr>
          </a:p>
          <a:p>
            <a:pPr marL="0" algn="l" rtl="0" eaLnBrk="1" fontAlgn="base" latinLnBrk="0" hangingPunct="1">
              <a:spcBef>
                <a:spcPts val="0"/>
              </a:spcBef>
              <a:spcAft>
                <a:spcPts val="0"/>
              </a:spcAft>
            </a:pPr>
            <a:r>
              <a:rPr lang="en-US" sz="4900" i="0" u="none" strike="noStrike" kern="1200" dirty="0">
                <a:solidFill>
                  <a:srgbClr val="000000"/>
                </a:solidFill>
                <a:effectLst/>
                <a:latin typeface="+mj-lt"/>
              </a:rPr>
              <a:t>Module Pass Rate​</a:t>
            </a:r>
          </a:p>
          <a:p>
            <a:pPr marL="0" fontAlgn="base">
              <a:spcBef>
                <a:spcPts val="0"/>
              </a:spcBef>
            </a:pPr>
            <a:r>
              <a:rPr lang="en-US" sz="4900" dirty="0">
                <a:solidFill>
                  <a:srgbClr val="000000"/>
                </a:solidFill>
                <a:latin typeface="+mj-lt"/>
              </a:rPr>
              <a:t>Average Module Marks​</a:t>
            </a:r>
            <a:endParaRPr lang="en-GB" sz="4900" dirty="0">
              <a:solidFill>
                <a:srgbClr val="000000"/>
              </a:solidFill>
              <a:latin typeface="+mj-lt"/>
            </a:endParaRPr>
          </a:p>
          <a:p>
            <a:pPr marL="0" fontAlgn="base">
              <a:spcBef>
                <a:spcPts val="0"/>
              </a:spcBef>
            </a:pPr>
            <a:r>
              <a:rPr lang="en-US" sz="4900" dirty="0">
                <a:solidFill>
                  <a:srgbClr val="000000"/>
                </a:solidFill>
                <a:latin typeface="+mj-lt"/>
              </a:rPr>
              <a:t>Out of Funding​</a:t>
            </a:r>
            <a:endParaRPr lang="en-GB" sz="4900" dirty="0">
              <a:solidFill>
                <a:srgbClr val="000000"/>
              </a:solidFill>
              <a:latin typeface="+mj-lt"/>
            </a:endParaRPr>
          </a:p>
          <a:p>
            <a:pPr marL="0" fontAlgn="base">
              <a:spcBef>
                <a:spcPts val="0"/>
              </a:spcBef>
            </a:pPr>
            <a:r>
              <a:rPr lang="en-US" sz="4900" dirty="0">
                <a:solidFill>
                  <a:srgbClr val="000000"/>
                </a:solidFill>
                <a:latin typeface="+mj-lt"/>
              </a:rPr>
              <a:t>Review Timescale Compliance​</a:t>
            </a:r>
            <a:endParaRPr lang="en-GB" sz="4900" dirty="0">
              <a:solidFill>
                <a:srgbClr val="000000"/>
              </a:solidFill>
              <a:latin typeface="+mj-lt"/>
            </a:endParaRPr>
          </a:p>
          <a:p>
            <a:pPr marL="0" fontAlgn="base">
              <a:spcBef>
                <a:spcPts val="0"/>
              </a:spcBef>
            </a:pPr>
            <a:r>
              <a:rPr lang="en-US" sz="4900" dirty="0">
                <a:solidFill>
                  <a:srgbClr val="000000"/>
                </a:solidFill>
                <a:latin typeface="+mj-lt"/>
              </a:rPr>
              <a:t>Attendance​</a:t>
            </a:r>
            <a:endParaRPr lang="en-GB" sz="4900" dirty="0">
              <a:solidFill>
                <a:srgbClr val="000000"/>
              </a:solidFill>
              <a:latin typeface="+mj-lt"/>
            </a:endParaRPr>
          </a:p>
          <a:p>
            <a:pPr marL="0" fontAlgn="base">
              <a:spcBef>
                <a:spcPts val="0"/>
              </a:spcBef>
            </a:pPr>
            <a:r>
              <a:rPr lang="en-US" sz="4900" dirty="0">
                <a:solidFill>
                  <a:srgbClr val="000000"/>
                </a:solidFill>
                <a:latin typeface="+mj-lt"/>
              </a:rPr>
              <a:t>Apprentices Touch Point Survey Results ​</a:t>
            </a:r>
            <a:endParaRPr lang="en-GB" sz="4900" dirty="0">
              <a:solidFill>
                <a:srgbClr val="000000"/>
              </a:solidFill>
              <a:latin typeface="+mj-lt"/>
            </a:endParaRPr>
          </a:p>
          <a:p>
            <a:pPr marL="0" fontAlgn="base">
              <a:spcBef>
                <a:spcPts val="0"/>
              </a:spcBef>
            </a:pPr>
            <a:r>
              <a:rPr lang="en-GB" sz="4900" dirty="0">
                <a:solidFill>
                  <a:srgbClr val="000000"/>
                </a:solidFill>
                <a:latin typeface="+mj-lt"/>
              </a:rPr>
              <a:t>Employer Touch Point Survey Results​</a:t>
            </a:r>
          </a:p>
          <a:p>
            <a:pPr marL="0" fontAlgn="base">
              <a:spcBef>
                <a:spcPts val="0"/>
              </a:spcBef>
            </a:pPr>
            <a:r>
              <a:rPr lang="en-GB" sz="4900" dirty="0">
                <a:solidFill>
                  <a:srgbClr val="000000"/>
                </a:solidFill>
                <a:latin typeface="+mj-lt"/>
              </a:rPr>
              <a:t>Engagement with DSS, SSAs and EAs​</a:t>
            </a:r>
          </a:p>
          <a:p>
            <a:pPr marL="0" fontAlgn="base">
              <a:spcBef>
                <a:spcPts val="0"/>
              </a:spcBef>
            </a:pPr>
            <a:r>
              <a:rPr lang="en-US" sz="4900" dirty="0">
                <a:solidFill>
                  <a:srgbClr val="000000"/>
                </a:solidFill>
                <a:latin typeface="+mj-lt"/>
              </a:rPr>
              <a:t>Engagement with SU offering ​</a:t>
            </a:r>
            <a:endParaRPr lang="en-GB" sz="4900" dirty="0">
              <a:solidFill>
                <a:srgbClr val="000000"/>
              </a:solidFill>
              <a:latin typeface="+mj-lt"/>
            </a:endParaRPr>
          </a:p>
          <a:p>
            <a:pPr marL="0" fontAlgn="base">
              <a:spcBef>
                <a:spcPts val="0"/>
              </a:spcBef>
            </a:pPr>
            <a:r>
              <a:rPr lang="en-US" sz="4900" dirty="0">
                <a:solidFill>
                  <a:srgbClr val="000000"/>
                </a:solidFill>
                <a:latin typeface="+mj-lt"/>
              </a:rPr>
              <a:t>Award Entries​</a:t>
            </a:r>
            <a:endParaRPr lang="en-GB" sz="4900" dirty="0">
              <a:solidFill>
                <a:srgbClr val="000000"/>
              </a:solidFill>
              <a:latin typeface="+mj-lt"/>
            </a:endParaRPr>
          </a:p>
          <a:p>
            <a:pPr marL="0" fontAlgn="base">
              <a:spcBef>
                <a:spcPts val="0"/>
              </a:spcBef>
            </a:pPr>
            <a:r>
              <a:rPr lang="en-US" sz="4900" dirty="0">
                <a:solidFill>
                  <a:srgbClr val="000000"/>
                </a:solidFill>
                <a:latin typeface="+mj-lt"/>
              </a:rPr>
              <a:t>Award shortlists​</a:t>
            </a:r>
            <a:endParaRPr lang="en-GB" sz="4900" dirty="0">
              <a:solidFill>
                <a:srgbClr val="000000"/>
              </a:solidFill>
              <a:latin typeface="+mj-lt"/>
            </a:endParaRPr>
          </a:p>
          <a:p>
            <a:pPr marL="0" fontAlgn="base">
              <a:spcBef>
                <a:spcPts val="0"/>
              </a:spcBef>
            </a:pPr>
            <a:r>
              <a:rPr lang="en-US" sz="4900" dirty="0">
                <a:solidFill>
                  <a:srgbClr val="000000"/>
                </a:solidFill>
                <a:latin typeface="+mj-lt"/>
              </a:rPr>
              <a:t>Applications ​</a:t>
            </a:r>
            <a:endParaRPr lang="en-GB" sz="4900" dirty="0">
              <a:solidFill>
                <a:srgbClr val="000000"/>
              </a:solidFill>
              <a:latin typeface="+mj-lt"/>
            </a:endParaRPr>
          </a:p>
          <a:p>
            <a:pPr marL="0" fontAlgn="base">
              <a:spcBef>
                <a:spcPts val="0"/>
              </a:spcBef>
            </a:pPr>
            <a:r>
              <a:rPr lang="en-US" sz="4900" dirty="0">
                <a:solidFill>
                  <a:srgbClr val="000000"/>
                </a:solidFill>
                <a:latin typeface="+mj-lt"/>
              </a:rPr>
              <a:t>Offers​</a:t>
            </a:r>
            <a:endParaRPr lang="en-GB" sz="4900" dirty="0">
              <a:solidFill>
                <a:srgbClr val="000000"/>
              </a:solidFill>
              <a:latin typeface="+mj-lt"/>
            </a:endParaRPr>
          </a:p>
          <a:p>
            <a:pPr marL="0" fontAlgn="base">
              <a:spcBef>
                <a:spcPts val="0"/>
              </a:spcBef>
            </a:pPr>
            <a:r>
              <a:rPr lang="en-US" sz="4900" dirty="0">
                <a:solidFill>
                  <a:srgbClr val="000000"/>
                </a:solidFill>
                <a:latin typeface="+mj-lt"/>
              </a:rPr>
              <a:t>Accepts​</a:t>
            </a:r>
            <a:endParaRPr lang="en-GB" sz="4900" dirty="0">
              <a:solidFill>
                <a:srgbClr val="000000"/>
              </a:solidFill>
              <a:latin typeface="+mj-lt"/>
            </a:endParaRPr>
          </a:p>
          <a:p>
            <a:pPr marL="0" fontAlgn="base">
              <a:spcBef>
                <a:spcPts val="0"/>
              </a:spcBef>
            </a:pPr>
            <a:r>
              <a:rPr lang="en-US" sz="4900" dirty="0">
                <a:solidFill>
                  <a:srgbClr val="000000"/>
                </a:solidFill>
                <a:latin typeface="+mj-lt"/>
              </a:rPr>
              <a:t>UF Accepts​</a:t>
            </a:r>
            <a:endParaRPr lang="en-GB" sz="4900" dirty="0">
              <a:solidFill>
                <a:srgbClr val="000000"/>
              </a:solidFill>
              <a:latin typeface="+mj-lt"/>
            </a:endParaRPr>
          </a:p>
          <a:p>
            <a:pPr marL="0" fontAlgn="base">
              <a:spcBef>
                <a:spcPts val="0"/>
              </a:spcBef>
            </a:pPr>
            <a:r>
              <a:rPr lang="en-US" sz="4900" dirty="0">
                <a:solidFill>
                  <a:srgbClr val="000000"/>
                </a:solidFill>
                <a:latin typeface="+mj-lt"/>
              </a:rPr>
              <a:t>Enrolments ​</a:t>
            </a:r>
            <a:endParaRPr lang="en-GB" sz="4900" dirty="0">
              <a:solidFill>
                <a:srgbClr val="000000"/>
              </a:solidFill>
              <a:latin typeface="+mj-lt"/>
            </a:endParaRPr>
          </a:p>
          <a:p>
            <a:pPr marL="0" algn="l" rtl="0" eaLnBrk="1" fontAlgn="base" latinLnBrk="0" hangingPunct="1">
              <a:spcBef>
                <a:spcPts val="0"/>
              </a:spcBef>
              <a:spcAft>
                <a:spcPts val="0"/>
              </a:spcAft>
            </a:pPr>
            <a:endParaRPr lang="en-GB" sz="19900" i="0" u="none" strike="noStrike" dirty="0">
              <a:effectLst/>
              <a:latin typeface="+mj-lt"/>
            </a:endParaRPr>
          </a:p>
          <a:p>
            <a:endParaRPr lang="en-GB" dirty="0"/>
          </a:p>
          <a:p>
            <a:endParaRPr lang="en-GB" dirty="0"/>
          </a:p>
        </p:txBody>
      </p:sp>
    </p:spTree>
    <p:extLst>
      <p:ext uri="{BB962C8B-B14F-4D97-AF65-F5344CB8AC3E}">
        <p14:creationId xmlns:p14="http://schemas.microsoft.com/office/powerpoint/2010/main" val="394943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FD774-E4C2-4C87-9C73-65472CA4F251}"/>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7"/>
                    </a14:imgEffect>
                  </a14:imgLayer>
                </a14:imgProps>
              </a:ext>
            </a:extLst>
          </a:blip>
          <a:stretch>
            <a:fillRect/>
          </a:stretch>
        </p:blipFill>
        <p:spPr>
          <a:xfrm>
            <a:off x="731404" y="1477556"/>
            <a:ext cx="10729192" cy="5380444"/>
          </a:xfrm>
          <a:prstGeom prst="rect">
            <a:avLst/>
          </a:prstGeom>
        </p:spPr>
      </p:pic>
      <p:sp>
        <p:nvSpPr>
          <p:cNvPr id="6" name="Title 1">
            <a:extLst>
              <a:ext uri="{FF2B5EF4-FFF2-40B4-BE49-F238E27FC236}">
                <a16:creationId xmlns:a16="http://schemas.microsoft.com/office/drawing/2014/main" id="{38AEBE40-5A3F-4A5A-AB58-840A7E4E882C}"/>
              </a:ext>
            </a:extLst>
          </p:cNvPr>
          <p:cNvSpPr txBox="1">
            <a:spLocks/>
          </p:cNvSpPr>
          <p:nvPr/>
        </p:nvSpPr>
        <p:spPr>
          <a:xfrm>
            <a:off x="1991544" y="260648"/>
            <a:ext cx="1094521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Arial"/>
                <a:ea typeface="+mj-ea"/>
                <a:cs typeface="+mj-cs"/>
              </a:rPr>
              <a:t>Management Information</a:t>
            </a:r>
            <a:endParaRPr kumimoji="0" lang="en-GB" sz="4400" b="0" i="0" u="none" strike="noStrike" kern="1200" cap="none" spc="0" normalizeH="0" baseline="0" noProof="0" dirty="0">
              <a:ln>
                <a:noFill/>
              </a:ln>
              <a:solidFill>
                <a:prstClr val="black"/>
              </a:solidFill>
              <a:effectLst/>
              <a:uLnTx/>
              <a:uFillTx/>
              <a:latin typeface="Arial"/>
              <a:ea typeface="+mj-ea"/>
              <a:cs typeface="+mj-cs"/>
            </a:endParaRPr>
          </a:p>
        </p:txBody>
      </p:sp>
      <p:pic>
        <p:nvPicPr>
          <p:cNvPr id="8" name="Picture 7">
            <a:extLst>
              <a:ext uri="{FF2B5EF4-FFF2-40B4-BE49-F238E27FC236}">
                <a16:creationId xmlns:a16="http://schemas.microsoft.com/office/drawing/2014/main" id="{5F25BAF0-72BD-4B3A-A806-6DF32CFFD7A5}"/>
              </a:ext>
            </a:extLst>
          </p:cNvPr>
          <p:cNvPicPr>
            <a:picLocks noChangeAspect="1"/>
          </p:cNvPicPr>
          <p:nvPr/>
        </p:nvPicPr>
        <p:blipFill>
          <a:blip r:embed="rId5"/>
          <a:stretch>
            <a:fillRect/>
          </a:stretch>
        </p:blipFill>
        <p:spPr>
          <a:xfrm>
            <a:off x="731405" y="1477556"/>
            <a:ext cx="10837204" cy="712083"/>
          </a:xfrm>
          <a:prstGeom prst="rect">
            <a:avLst/>
          </a:prstGeom>
        </p:spPr>
      </p:pic>
    </p:spTree>
    <p:extLst>
      <p:ext uri="{BB962C8B-B14F-4D97-AF65-F5344CB8AC3E}">
        <p14:creationId xmlns:p14="http://schemas.microsoft.com/office/powerpoint/2010/main" val="238272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5BA5-A391-40D7-8E84-43BD23CCE849}"/>
              </a:ext>
            </a:extLst>
          </p:cNvPr>
          <p:cNvSpPr>
            <a:spLocks noGrp="1"/>
          </p:cNvSpPr>
          <p:nvPr>
            <p:ph type="title"/>
          </p:nvPr>
        </p:nvSpPr>
        <p:spPr>
          <a:xfrm>
            <a:off x="1991544" y="260648"/>
            <a:ext cx="10945216" cy="1143000"/>
          </a:xfrm>
        </p:spPr>
        <p:txBody>
          <a:bodyPr/>
          <a:lstStyle/>
          <a:p>
            <a:r>
              <a:rPr lang="en-GB" dirty="0"/>
              <a:t>Management Information</a:t>
            </a:r>
          </a:p>
        </p:txBody>
      </p:sp>
      <p:pic>
        <p:nvPicPr>
          <p:cNvPr id="5" name="Picture 4">
            <a:extLst>
              <a:ext uri="{FF2B5EF4-FFF2-40B4-BE49-F238E27FC236}">
                <a16:creationId xmlns:a16="http://schemas.microsoft.com/office/drawing/2014/main" id="{82A39118-ECA5-494B-AAFF-107CE84AB95F}"/>
              </a:ext>
            </a:extLst>
          </p:cNvPr>
          <p:cNvPicPr>
            <a:picLocks noChangeAspect="1"/>
          </p:cNvPicPr>
          <p:nvPr/>
        </p:nvPicPr>
        <p:blipFill>
          <a:blip r:embed="rId2">
            <a:extLst>
              <a:ext uri="{BEBA8EAE-BF5A-486C-A8C5-ECC9F3942E4B}">
                <a14:imgProps xmlns:a14="http://schemas.microsoft.com/office/drawing/2010/main">
                  <a14:imgLayer r:embed="rId3">
                    <a14:imgEffect>
                      <a14:artisticBlur radius="8"/>
                    </a14:imgEffect>
                  </a14:imgLayer>
                </a14:imgProps>
              </a:ext>
            </a:extLst>
          </a:blip>
          <a:stretch>
            <a:fillRect/>
          </a:stretch>
        </p:blipFill>
        <p:spPr>
          <a:xfrm>
            <a:off x="1187624" y="1543327"/>
            <a:ext cx="9816752" cy="5054025"/>
          </a:xfrm>
          <a:prstGeom prst="rect">
            <a:avLst/>
          </a:prstGeom>
        </p:spPr>
      </p:pic>
      <p:pic>
        <p:nvPicPr>
          <p:cNvPr id="4" name="Picture 3">
            <a:extLst>
              <a:ext uri="{FF2B5EF4-FFF2-40B4-BE49-F238E27FC236}">
                <a16:creationId xmlns:a16="http://schemas.microsoft.com/office/drawing/2014/main" id="{4359B838-D920-4C8C-A828-A3093DC5EA3E}"/>
              </a:ext>
            </a:extLst>
          </p:cNvPr>
          <p:cNvPicPr>
            <a:picLocks noChangeAspect="1"/>
          </p:cNvPicPr>
          <p:nvPr/>
        </p:nvPicPr>
        <p:blipFill>
          <a:blip r:embed="rId4"/>
          <a:stretch>
            <a:fillRect/>
          </a:stretch>
        </p:blipFill>
        <p:spPr>
          <a:xfrm>
            <a:off x="1187624" y="1543327"/>
            <a:ext cx="9816752" cy="575983"/>
          </a:xfrm>
          <a:prstGeom prst="rect">
            <a:avLst/>
          </a:prstGeom>
        </p:spPr>
      </p:pic>
    </p:spTree>
    <p:extLst>
      <p:ext uri="{BB962C8B-B14F-4D97-AF65-F5344CB8AC3E}">
        <p14:creationId xmlns:p14="http://schemas.microsoft.com/office/powerpoint/2010/main" val="240427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420888"/>
            <a:ext cx="10225136" cy="4608512"/>
          </a:xfrm>
        </p:spPr>
        <p:txBody>
          <a:bodyPr>
            <a:normAutofit/>
          </a:bodyPr>
          <a:lstStyle/>
          <a:p>
            <a:pPr marL="363538" indent="0">
              <a:spcAft>
                <a:spcPts val="600"/>
              </a:spcAft>
              <a:buNone/>
            </a:pPr>
            <a:endParaRPr lang="en-GB" sz="700" dirty="0">
              <a:solidFill>
                <a:srgbClr val="333333"/>
              </a:solidFill>
              <a:latin typeface="Nunito"/>
            </a:endParaRPr>
          </a:p>
          <a:p>
            <a:pPr marL="125100" indent="0">
              <a:spcAft>
                <a:spcPts val="600"/>
              </a:spcAft>
              <a:buNone/>
            </a:pPr>
            <a:r>
              <a:rPr lang="en-GB" sz="2000" dirty="0">
                <a:solidFill>
                  <a:srgbClr val="333333"/>
                </a:solidFill>
                <a:latin typeface="Nunito"/>
              </a:rPr>
              <a:t>Some key initiatives and success factors:</a:t>
            </a:r>
          </a:p>
          <a:p>
            <a:pPr marL="125100" indent="0">
              <a:spcAft>
                <a:spcPts val="600"/>
              </a:spcAft>
              <a:buNone/>
            </a:pPr>
            <a:endParaRPr lang="en-GB" sz="2000" dirty="0">
              <a:solidFill>
                <a:srgbClr val="333333"/>
              </a:solidFill>
              <a:latin typeface="Nunito"/>
            </a:endParaRPr>
          </a:p>
          <a:p>
            <a:pPr marL="810900" lvl="1">
              <a:spcAft>
                <a:spcPts val="600"/>
              </a:spcAft>
            </a:pPr>
            <a:r>
              <a:rPr lang="en-GB" sz="1800" dirty="0">
                <a:latin typeface="Nunito"/>
              </a:rPr>
              <a:t>Golden Thread through Governance</a:t>
            </a:r>
          </a:p>
          <a:p>
            <a:pPr marL="810900" lvl="1">
              <a:spcAft>
                <a:spcPts val="600"/>
              </a:spcAft>
            </a:pPr>
            <a:r>
              <a:rPr lang="en-GB" sz="1800" dirty="0">
                <a:solidFill>
                  <a:srgbClr val="333333"/>
                </a:solidFill>
                <a:latin typeface="Nunito"/>
              </a:rPr>
              <a:t>Management Information </a:t>
            </a:r>
          </a:p>
          <a:p>
            <a:pPr marL="810900" lvl="1">
              <a:spcAft>
                <a:spcPts val="600"/>
              </a:spcAft>
            </a:pPr>
            <a:r>
              <a:rPr lang="en-GB" sz="1800" b="1" dirty="0">
                <a:solidFill>
                  <a:srgbClr val="00B050"/>
                </a:solidFill>
                <a:latin typeface="Nunito"/>
              </a:rPr>
              <a:t>Deep Dive Preparation</a:t>
            </a:r>
          </a:p>
          <a:p>
            <a:pPr marL="810900" lvl="1">
              <a:spcAft>
                <a:spcPts val="600"/>
              </a:spcAft>
            </a:pPr>
            <a:r>
              <a:rPr lang="en-GB" sz="1800" dirty="0">
                <a:solidFill>
                  <a:srgbClr val="333333"/>
                </a:solidFill>
                <a:latin typeface="Nunito"/>
              </a:rPr>
              <a:t>Embedding Personal Development</a:t>
            </a:r>
          </a:p>
          <a:p>
            <a:pPr marL="810900" lvl="1">
              <a:spcAft>
                <a:spcPts val="600"/>
              </a:spcAft>
            </a:pPr>
            <a:r>
              <a:rPr lang="en-GB" sz="1800" dirty="0">
                <a:solidFill>
                  <a:srgbClr val="333333"/>
                </a:solidFill>
                <a:latin typeface="Nunito"/>
              </a:rPr>
              <a:t>Individualising the Curriculum</a:t>
            </a:r>
          </a:p>
        </p:txBody>
      </p:sp>
      <p:sp>
        <p:nvSpPr>
          <p:cNvPr id="7" name="Title 1">
            <a:extLst>
              <a:ext uri="{FF2B5EF4-FFF2-40B4-BE49-F238E27FC236}">
                <a16:creationId xmlns:a16="http://schemas.microsoft.com/office/drawing/2014/main" id="{2D4BC8B0-51FC-4B45-8EF4-35A487707C36}"/>
              </a:ext>
            </a:extLst>
          </p:cNvPr>
          <p:cNvSpPr>
            <a:spLocks noGrp="1"/>
          </p:cNvSpPr>
          <p:nvPr>
            <p:ph type="title"/>
          </p:nvPr>
        </p:nvSpPr>
        <p:spPr>
          <a:xfrm>
            <a:off x="4583832" y="692696"/>
            <a:ext cx="6840760" cy="1143000"/>
          </a:xfrm>
        </p:spPr>
        <p:txBody>
          <a:bodyPr vert="horz" wrap="square" lIns="91440" tIns="45720" rIns="91440" bIns="45720" numCol="1" rtlCol="0" anchor="ctr" anchorCtr="0" compatLnSpc="1">
            <a:prstTxWarp prst="textNoShape">
              <a:avLst/>
            </a:prstTxWarp>
            <a:noAutofit/>
          </a:bodyPr>
          <a:lstStyle/>
          <a:p>
            <a:pPr algn="l" eaLnBrk="1" hangingPunct="1"/>
            <a:r>
              <a:rPr lang="en-GB" sz="28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2800" dirty="0">
                <a:solidFill>
                  <a:srgbClr val="B7093B"/>
                </a:solidFill>
                <a:latin typeface="Calibri" panose="020F0502020204030204" pitchFamily="34" charset="0"/>
                <a:ea typeface="+mj-ea"/>
                <a:cs typeface="Calibri" panose="020F0502020204030204" pitchFamily="34" charset="0"/>
              </a:rPr>
            </a:br>
            <a:r>
              <a:rPr lang="en-GB" sz="2800" b="1" dirty="0">
                <a:solidFill>
                  <a:srgbClr val="B7093B"/>
                </a:solidFill>
                <a:latin typeface="Calibri" panose="020F0502020204030204" pitchFamily="34" charset="0"/>
                <a:ea typeface="+mj-ea"/>
                <a:cs typeface="Calibri" panose="020F0502020204030204" pitchFamily="34" charset="0"/>
              </a:rPr>
              <a:t>Structural Capital – from 3 to 33</a:t>
            </a:r>
          </a:p>
        </p:txBody>
      </p:sp>
    </p:spTree>
    <p:extLst>
      <p:ext uri="{BB962C8B-B14F-4D97-AF65-F5344CB8AC3E}">
        <p14:creationId xmlns:p14="http://schemas.microsoft.com/office/powerpoint/2010/main" val="3804543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273E-8F32-42A7-8C26-C4426E7ED126}"/>
              </a:ext>
            </a:extLst>
          </p:cNvPr>
          <p:cNvSpPr>
            <a:spLocks noGrp="1"/>
          </p:cNvSpPr>
          <p:nvPr>
            <p:ph type="title"/>
          </p:nvPr>
        </p:nvSpPr>
        <p:spPr>
          <a:xfrm>
            <a:off x="3468738" y="476672"/>
            <a:ext cx="7199263" cy="1143000"/>
          </a:xfrm>
        </p:spPr>
        <p:txBody>
          <a:bodyPr>
            <a:normAutofit/>
          </a:bodyPr>
          <a:lstStyle/>
          <a:p>
            <a:r>
              <a:rPr lang="en-GB" b="1" dirty="0">
                <a:solidFill>
                  <a:srgbClr val="B7093B"/>
                </a:solidFill>
                <a:latin typeface="Calibri" panose="020F0502020204030204" pitchFamily="34" charset="0"/>
                <a:cs typeface="Calibri" panose="020F0502020204030204" pitchFamily="34" charset="0"/>
              </a:rPr>
              <a:t>What is a deep-dive?</a:t>
            </a:r>
          </a:p>
        </p:txBody>
      </p:sp>
      <p:sp>
        <p:nvSpPr>
          <p:cNvPr id="3" name="Content Placeholder 2">
            <a:extLst>
              <a:ext uri="{FF2B5EF4-FFF2-40B4-BE49-F238E27FC236}">
                <a16:creationId xmlns:a16="http://schemas.microsoft.com/office/drawing/2014/main" id="{E2D6A2ED-0F8D-44F3-B8B3-D740F2E2B83D}"/>
              </a:ext>
            </a:extLst>
          </p:cNvPr>
          <p:cNvSpPr>
            <a:spLocks noGrp="1"/>
          </p:cNvSpPr>
          <p:nvPr>
            <p:ph idx="1"/>
          </p:nvPr>
        </p:nvSpPr>
        <p:spPr>
          <a:xfrm>
            <a:off x="1199456" y="1772817"/>
            <a:ext cx="9649072" cy="4353347"/>
          </a:xfrm>
        </p:spPr>
        <p:txBody>
          <a:bodyPr>
            <a:normAutofit fontScale="92500" lnSpcReduction="10000"/>
          </a:bodyPr>
          <a:lstStyle/>
          <a:p>
            <a:r>
              <a:rPr lang="en-GB" sz="4000" dirty="0"/>
              <a:t>Not a mock Ofsted but...</a:t>
            </a:r>
          </a:p>
          <a:p>
            <a:r>
              <a:rPr lang="en-GB" sz="4000" dirty="0"/>
              <a:t>Quality review based on EIF</a:t>
            </a:r>
          </a:p>
          <a:p>
            <a:r>
              <a:rPr lang="en-GB" sz="4000" dirty="0"/>
              <a:t>Identify areas of strength and areas for improvement</a:t>
            </a:r>
          </a:p>
          <a:p>
            <a:r>
              <a:rPr lang="en-GB" sz="4000" dirty="0"/>
              <a:t>Led by our external consultants (quality improvement partners), </a:t>
            </a:r>
            <a:r>
              <a:rPr lang="en-GB" sz="4000" dirty="0" err="1"/>
              <a:t>Mesma</a:t>
            </a:r>
            <a:endParaRPr lang="en-GB" sz="4000" dirty="0"/>
          </a:p>
          <a:p>
            <a:r>
              <a:rPr lang="en-GB" sz="4000" dirty="0"/>
              <a:t>Panels are 50/50 split </a:t>
            </a:r>
            <a:r>
              <a:rPr lang="en-GB" sz="4000" dirty="0" err="1"/>
              <a:t>Mesma</a:t>
            </a:r>
            <a:r>
              <a:rPr lang="en-GB" sz="4000" dirty="0"/>
              <a:t> / SHU</a:t>
            </a:r>
          </a:p>
          <a:p>
            <a:endParaRPr lang="en-GB" sz="4000" dirty="0"/>
          </a:p>
          <a:p>
            <a:pPr marL="0" indent="0">
              <a:buNone/>
            </a:pPr>
            <a:endParaRPr lang="en-GB" sz="4000" dirty="0"/>
          </a:p>
          <a:p>
            <a:endParaRPr lang="en-GB" sz="2000" dirty="0"/>
          </a:p>
          <a:p>
            <a:endParaRPr lang="en-GB" sz="2000" dirty="0"/>
          </a:p>
          <a:p>
            <a:endParaRPr lang="en-GB" sz="2000" dirty="0"/>
          </a:p>
        </p:txBody>
      </p:sp>
      <p:sp>
        <p:nvSpPr>
          <p:cNvPr id="4" name="Slide Number Placeholder 3">
            <a:extLst>
              <a:ext uri="{FF2B5EF4-FFF2-40B4-BE49-F238E27FC236}">
                <a16:creationId xmlns:a16="http://schemas.microsoft.com/office/drawing/2014/main" id="{793B6DBD-9BB2-4166-801B-C2654B290F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A24A6F-A728-42CA-A657-5B92BBD69B04}" type="slidenum">
              <a:rPr kumimoji="0" lang="en-GB" altLang="en-US" sz="12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896275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273E-8F32-42A7-8C26-C4426E7ED126}"/>
              </a:ext>
            </a:extLst>
          </p:cNvPr>
          <p:cNvSpPr>
            <a:spLocks noGrp="1"/>
          </p:cNvSpPr>
          <p:nvPr>
            <p:ph type="title"/>
          </p:nvPr>
        </p:nvSpPr>
        <p:spPr>
          <a:xfrm>
            <a:off x="3468738" y="476672"/>
            <a:ext cx="8113662" cy="1143000"/>
          </a:xfrm>
        </p:spPr>
        <p:txBody>
          <a:bodyPr>
            <a:normAutofit fontScale="90000"/>
          </a:bodyPr>
          <a:lstStyle/>
          <a:p>
            <a:r>
              <a:rPr lang="en-GB" b="1" dirty="0">
                <a:solidFill>
                  <a:srgbClr val="B7093B"/>
                </a:solidFill>
                <a:latin typeface="Calibri" panose="020F0502020204030204" pitchFamily="34" charset="0"/>
                <a:cs typeface="Calibri" panose="020F0502020204030204" pitchFamily="34" charset="0"/>
              </a:rPr>
              <a:t>What happens during a deep-dive?</a:t>
            </a:r>
            <a:br>
              <a:rPr lang="en-GB" b="1" dirty="0">
                <a:solidFill>
                  <a:srgbClr val="B7093B"/>
                </a:solidFill>
                <a:latin typeface="Calibri" panose="020F0502020204030204" pitchFamily="34" charset="0"/>
                <a:cs typeface="Calibri" panose="020F0502020204030204" pitchFamily="34" charset="0"/>
              </a:rPr>
            </a:br>
            <a:endParaRPr lang="en-GB" b="1" dirty="0">
              <a:solidFill>
                <a:srgbClr val="B7093B"/>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2D6A2ED-0F8D-44F3-B8B3-D740F2E2B83D}"/>
              </a:ext>
            </a:extLst>
          </p:cNvPr>
          <p:cNvSpPr>
            <a:spLocks noGrp="1"/>
          </p:cNvSpPr>
          <p:nvPr>
            <p:ph idx="1"/>
          </p:nvPr>
        </p:nvSpPr>
        <p:spPr>
          <a:xfrm>
            <a:off x="1981200" y="1772817"/>
            <a:ext cx="8229600" cy="4353347"/>
          </a:xfrm>
        </p:spPr>
        <p:txBody>
          <a:bodyPr>
            <a:normAutofit/>
          </a:bodyPr>
          <a:lstStyle/>
          <a:p>
            <a:pPr marL="914400" lvl="2" indent="0">
              <a:buNone/>
            </a:pPr>
            <a:endParaRPr lang="en-GB" sz="2000" dirty="0"/>
          </a:p>
          <a:p>
            <a:pPr lvl="2"/>
            <a:endParaRPr lang="en-GB" sz="2000" dirty="0"/>
          </a:p>
          <a:p>
            <a:pPr lvl="2"/>
            <a:endParaRPr lang="en-GB" sz="2000" dirty="0"/>
          </a:p>
          <a:p>
            <a:pPr lvl="2"/>
            <a:endParaRPr lang="en-GB" sz="2000" dirty="0"/>
          </a:p>
          <a:p>
            <a:pPr marL="0" indent="0">
              <a:buNone/>
            </a:pPr>
            <a:endParaRPr lang="en-GB" sz="4400" dirty="0"/>
          </a:p>
          <a:p>
            <a:pPr marL="0" indent="0">
              <a:buNone/>
            </a:pPr>
            <a:endParaRPr lang="en-GB" sz="4400" dirty="0"/>
          </a:p>
          <a:p>
            <a:endParaRPr lang="en-GB" sz="2400" dirty="0"/>
          </a:p>
          <a:p>
            <a:endParaRPr lang="en-GB" sz="2400" dirty="0"/>
          </a:p>
          <a:p>
            <a:endParaRPr lang="en-GB" sz="2400" dirty="0"/>
          </a:p>
        </p:txBody>
      </p:sp>
      <p:sp>
        <p:nvSpPr>
          <p:cNvPr id="4" name="Slide Number Placeholder 3">
            <a:extLst>
              <a:ext uri="{FF2B5EF4-FFF2-40B4-BE49-F238E27FC236}">
                <a16:creationId xmlns:a16="http://schemas.microsoft.com/office/drawing/2014/main" id="{793B6DBD-9BB2-4166-801B-C2654B290F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A24A6F-A728-42CA-A657-5B92BBD69B04}" type="slidenum">
              <a:rPr kumimoji="0" lang="en-GB" altLang="en-US" sz="12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6" name="Picture 5">
            <a:extLst>
              <a:ext uri="{FF2B5EF4-FFF2-40B4-BE49-F238E27FC236}">
                <a16:creationId xmlns:a16="http://schemas.microsoft.com/office/drawing/2014/main" id="{EF3442B6-D2C0-462E-B6EE-98BC75997588}"/>
              </a:ext>
            </a:extLst>
          </p:cNvPr>
          <p:cNvPicPr>
            <a:picLocks noChangeAspect="1"/>
          </p:cNvPicPr>
          <p:nvPr/>
        </p:nvPicPr>
        <p:blipFill>
          <a:blip r:embed="rId3"/>
          <a:stretch>
            <a:fillRect/>
          </a:stretch>
        </p:blipFill>
        <p:spPr>
          <a:xfrm>
            <a:off x="1557536" y="1412776"/>
            <a:ext cx="9109984" cy="4828480"/>
          </a:xfrm>
          <a:prstGeom prst="rect">
            <a:avLst/>
          </a:prstGeom>
        </p:spPr>
      </p:pic>
    </p:spTree>
    <p:extLst>
      <p:ext uri="{BB962C8B-B14F-4D97-AF65-F5344CB8AC3E}">
        <p14:creationId xmlns:p14="http://schemas.microsoft.com/office/powerpoint/2010/main" val="244614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C126-7C75-44B7-A925-BB1A207C8074}"/>
              </a:ext>
            </a:extLst>
          </p:cNvPr>
          <p:cNvSpPr>
            <a:spLocks noGrp="1"/>
          </p:cNvSpPr>
          <p:nvPr>
            <p:ph type="title"/>
          </p:nvPr>
        </p:nvSpPr>
        <p:spPr>
          <a:xfrm>
            <a:off x="2567607" y="3344045"/>
            <a:ext cx="7128793" cy="1143000"/>
          </a:xfrm>
        </p:spPr>
        <p:txBody>
          <a:bodyPr>
            <a:noAutofit/>
          </a:bodyPr>
          <a:lstStyle/>
          <a:p>
            <a:r>
              <a:rPr lang="en-GB" sz="3600" i="1" dirty="0">
                <a:solidFill>
                  <a:schemeClr val="accent2">
                    <a:lumMod val="75000"/>
                  </a:schemeClr>
                </a:solidFill>
              </a:rPr>
              <a:t>Culture drives behaviour</a:t>
            </a:r>
            <a:br>
              <a:rPr lang="en-GB" sz="3600" i="1" dirty="0"/>
            </a:br>
            <a:br>
              <a:rPr lang="en-GB" sz="3600" i="1" dirty="0"/>
            </a:br>
            <a:r>
              <a:rPr lang="en-GB" sz="2800" dirty="0"/>
              <a:t>Shared assumptions</a:t>
            </a:r>
            <a:br>
              <a:rPr lang="en-GB" sz="3600" i="1" dirty="0"/>
            </a:br>
            <a:br>
              <a:rPr lang="en-GB" sz="3600" i="1" dirty="0"/>
            </a:br>
            <a:r>
              <a:rPr lang="en-GB" sz="3600" i="1" dirty="0">
                <a:solidFill>
                  <a:schemeClr val="accent2">
                    <a:lumMod val="75000"/>
                  </a:schemeClr>
                </a:solidFill>
              </a:rPr>
              <a:t>Actions change culture</a:t>
            </a:r>
          </a:p>
        </p:txBody>
      </p:sp>
      <p:sp>
        <p:nvSpPr>
          <p:cNvPr id="4" name="Title 1">
            <a:extLst>
              <a:ext uri="{FF2B5EF4-FFF2-40B4-BE49-F238E27FC236}">
                <a16:creationId xmlns:a16="http://schemas.microsoft.com/office/drawing/2014/main" id="{70F4EDB7-8AFE-4C36-86A4-451A2FDC05CF}"/>
              </a:ext>
            </a:extLst>
          </p:cNvPr>
          <p:cNvSpPr txBox="1">
            <a:spLocks/>
          </p:cNvSpPr>
          <p:nvPr/>
        </p:nvSpPr>
        <p:spPr>
          <a:xfrm>
            <a:off x="3468738" y="476672"/>
            <a:ext cx="8113662" cy="11430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B7093B"/>
                </a:solidFill>
                <a:latin typeface="Calibri" panose="020F0502020204030204" pitchFamily="34" charset="0"/>
                <a:cs typeface="Calibri" panose="020F0502020204030204" pitchFamily="34" charset="0"/>
              </a:rPr>
              <a:t>What happens as a result of deep-dive?</a:t>
            </a:r>
            <a:br>
              <a:rPr lang="en-GB" b="1" dirty="0">
                <a:solidFill>
                  <a:srgbClr val="B7093B"/>
                </a:solidFill>
                <a:latin typeface="Calibri" panose="020F0502020204030204" pitchFamily="34" charset="0"/>
                <a:cs typeface="Calibri" panose="020F0502020204030204" pitchFamily="34" charset="0"/>
              </a:rPr>
            </a:br>
            <a:endParaRPr lang="en-GB" b="1" dirty="0">
              <a:solidFill>
                <a:srgbClr val="B7093B"/>
              </a:solidFill>
              <a:latin typeface="Calibri" panose="020F0502020204030204" pitchFamily="34" charset="0"/>
              <a:cs typeface="Calibri" panose="020F0502020204030204" pitchFamily="34" charset="0"/>
            </a:endParaRPr>
          </a:p>
        </p:txBody>
      </p:sp>
      <p:sp>
        <p:nvSpPr>
          <p:cNvPr id="5" name="Arrow: Curved Left 4">
            <a:extLst>
              <a:ext uri="{FF2B5EF4-FFF2-40B4-BE49-F238E27FC236}">
                <a16:creationId xmlns:a16="http://schemas.microsoft.com/office/drawing/2014/main" id="{D0B450A3-BC14-493D-95A4-43B5471E568F}"/>
              </a:ext>
            </a:extLst>
          </p:cNvPr>
          <p:cNvSpPr/>
          <p:nvPr/>
        </p:nvSpPr>
        <p:spPr>
          <a:xfrm>
            <a:off x="9120338" y="2700536"/>
            <a:ext cx="1872206" cy="2583904"/>
          </a:xfrm>
          <a:prstGeom prst="curvedLeftArrow">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Curved Left 5">
            <a:extLst>
              <a:ext uri="{FF2B5EF4-FFF2-40B4-BE49-F238E27FC236}">
                <a16:creationId xmlns:a16="http://schemas.microsoft.com/office/drawing/2014/main" id="{C054F74D-F2EB-4F3C-8613-74D8FEA81D04}"/>
              </a:ext>
            </a:extLst>
          </p:cNvPr>
          <p:cNvSpPr/>
          <p:nvPr/>
        </p:nvSpPr>
        <p:spPr>
          <a:xfrm flipH="1" flipV="1">
            <a:off x="1343468" y="2564904"/>
            <a:ext cx="1800201" cy="2583904"/>
          </a:xfrm>
          <a:prstGeom prst="curvedLeftArrow">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56740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420888"/>
            <a:ext cx="10225136" cy="4608512"/>
          </a:xfrm>
        </p:spPr>
        <p:txBody>
          <a:bodyPr>
            <a:normAutofit/>
          </a:bodyPr>
          <a:lstStyle/>
          <a:p>
            <a:pPr marL="363538" indent="0">
              <a:spcAft>
                <a:spcPts val="600"/>
              </a:spcAft>
              <a:buNone/>
            </a:pPr>
            <a:endParaRPr lang="en-GB" sz="700" dirty="0">
              <a:solidFill>
                <a:srgbClr val="333333"/>
              </a:solidFill>
              <a:latin typeface="Nunito"/>
            </a:endParaRPr>
          </a:p>
          <a:p>
            <a:pPr marL="125100" indent="0">
              <a:spcAft>
                <a:spcPts val="600"/>
              </a:spcAft>
              <a:buNone/>
            </a:pPr>
            <a:r>
              <a:rPr lang="en-GB" sz="2000" dirty="0">
                <a:solidFill>
                  <a:srgbClr val="333333"/>
                </a:solidFill>
                <a:latin typeface="Nunito"/>
              </a:rPr>
              <a:t>Some key initiatives and success factors:</a:t>
            </a:r>
          </a:p>
          <a:p>
            <a:pPr marL="125100" indent="0">
              <a:spcAft>
                <a:spcPts val="600"/>
              </a:spcAft>
              <a:buNone/>
            </a:pPr>
            <a:endParaRPr lang="en-GB" sz="2000" dirty="0">
              <a:solidFill>
                <a:srgbClr val="333333"/>
              </a:solidFill>
              <a:latin typeface="Nunito"/>
            </a:endParaRPr>
          </a:p>
          <a:p>
            <a:pPr marL="810900" lvl="1">
              <a:spcAft>
                <a:spcPts val="600"/>
              </a:spcAft>
            </a:pPr>
            <a:r>
              <a:rPr lang="en-GB" sz="1800" dirty="0">
                <a:latin typeface="Nunito"/>
              </a:rPr>
              <a:t>Golden Thread through Governance</a:t>
            </a:r>
          </a:p>
          <a:p>
            <a:pPr marL="810900" lvl="1">
              <a:spcAft>
                <a:spcPts val="600"/>
              </a:spcAft>
            </a:pPr>
            <a:r>
              <a:rPr lang="en-GB" sz="1800" dirty="0">
                <a:solidFill>
                  <a:srgbClr val="333333"/>
                </a:solidFill>
                <a:latin typeface="Nunito"/>
              </a:rPr>
              <a:t>Management Information </a:t>
            </a:r>
          </a:p>
          <a:p>
            <a:pPr marL="810900" lvl="1">
              <a:spcAft>
                <a:spcPts val="600"/>
              </a:spcAft>
            </a:pPr>
            <a:r>
              <a:rPr lang="en-GB" sz="1800" dirty="0">
                <a:latin typeface="Nunito"/>
              </a:rPr>
              <a:t>Deep Dive Preparation</a:t>
            </a:r>
          </a:p>
          <a:p>
            <a:pPr marL="810900" lvl="1">
              <a:spcAft>
                <a:spcPts val="600"/>
              </a:spcAft>
            </a:pPr>
            <a:r>
              <a:rPr lang="en-GB" sz="1800" b="1" dirty="0">
                <a:solidFill>
                  <a:srgbClr val="00B050"/>
                </a:solidFill>
                <a:latin typeface="Nunito"/>
              </a:rPr>
              <a:t>Embedding Personal Development</a:t>
            </a:r>
          </a:p>
          <a:p>
            <a:pPr marL="810900" lvl="1">
              <a:spcAft>
                <a:spcPts val="600"/>
              </a:spcAft>
            </a:pPr>
            <a:r>
              <a:rPr lang="en-GB" sz="1800" dirty="0">
                <a:solidFill>
                  <a:srgbClr val="333333"/>
                </a:solidFill>
                <a:latin typeface="Nunito"/>
              </a:rPr>
              <a:t>Individualising the Curriculum</a:t>
            </a:r>
          </a:p>
        </p:txBody>
      </p:sp>
      <p:sp>
        <p:nvSpPr>
          <p:cNvPr id="7" name="Title 1">
            <a:extLst>
              <a:ext uri="{FF2B5EF4-FFF2-40B4-BE49-F238E27FC236}">
                <a16:creationId xmlns:a16="http://schemas.microsoft.com/office/drawing/2014/main" id="{2D4BC8B0-51FC-4B45-8EF4-35A487707C36}"/>
              </a:ext>
            </a:extLst>
          </p:cNvPr>
          <p:cNvSpPr>
            <a:spLocks noGrp="1"/>
          </p:cNvSpPr>
          <p:nvPr>
            <p:ph type="title"/>
          </p:nvPr>
        </p:nvSpPr>
        <p:spPr>
          <a:xfrm>
            <a:off x="4583832" y="692696"/>
            <a:ext cx="6840760" cy="1143000"/>
          </a:xfrm>
        </p:spPr>
        <p:txBody>
          <a:bodyPr vert="horz" wrap="square" lIns="91440" tIns="45720" rIns="91440" bIns="45720" numCol="1" rtlCol="0" anchor="ctr" anchorCtr="0" compatLnSpc="1">
            <a:prstTxWarp prst="textNoShape">
              <a:avLst/>
            </a:prstTxWarp>
            <a:noAutofit/>
          </a:bodyPr>
          <a:lstStyle/>
          <a:p>
            <a:pPr algn="l" eaLnBrk="1" hangingPunct="1"/>
            <a:r>
              <a:rPr lang="en-GB" sz="28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2800" dirty="0">
                <a:solidFill>
                  <a:srgbClr val="B7093B"/>
                </a:solidFill>
                <a:latin typeface="Calibri" panose="020F0502020204030204" pitchFamily="34" charset="0"/>
                <a:ea typeface="+mj-ea"/>
                <a:cs typeface="Calibri" panose="020F0502020204030204" pitchFamily="34" charset="0"/>
              </a:rPr>
            </a:br>
            <a:r>
              <a:rPr lang="en-GB" sz="2800" b="1" dirty="0">
                <a:solidFill>
                  <a:srgbClr val="B7093B"/>
                </a:solidFill>
                <a:latin typeface="Calibri" panose="020F0502020204030204" pitchFamily="34" charset="0"/>
                <a:ea typeface="+mj-ea"/>
                <a:cs typeface="Calibri" panose="020F0502020204030204" pitchFamily="34" charset="0"/>
              </a:rPr>
              <a:t>Structural Capital – from 3 to 33</a:t>
            </a:r>
          </a:p>
        </p:txBody>
      </p:sp>
    </p:spTree>
    <p:extLst>
      <p:ext uri="{BB962C8B-B14F-4D97-AF65-F5344CB8AC3E}">
        <p14:creationId xmlns:p14="http://schemas.microsoft.com/office/powerpoint/2010/main" val="158663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420888"/>
            <a:ext cx="10225136" cy="4608512"/>
          </a:xfrm>
        </p:spPr>
        <p:txBody>
          <a:bodyPr>
            <a:normAutofit/>
          </a:bodyPr>
          <a:lstStyle/>
          <a:p>
            <a:pPr marL="410850" indent="-285750">
              <a:spcAft>
                <a:spcPts val="600"/>
              </a:spcAft>
            </a:pPr>
            <a:r>
              <a:rPr lang="en-GB" sz="2000" dirty="0">
                <a:solidFill>
                  <a:srgbClr val="333333"/>
                </a:solidFill>
                <a:latin typeface="Nunito"/>
              </a:rPr>
              <a:t>What are the challenges in aligning the OfSTED approach and the HE agenda?   </a:t>
            </a:r>
          </a:p>
          <a:p>
            <a:pPr marL="363538" indent="0">
              <a:spcAft>
                <a:spcPts val="600"/>
              </a:spcAft>
              <a:buNone/>
            </a:pPr>
            <a:r>
              <a:rPr lang="en-GB" sz="2000" dirty="0">
                <a:solidFill>
                  <a:srgbClr val="333333"/>
                </a:solidFill>
                <a:latin typeface="Nunito"/>
              </a:rPr>
              <a:t>... do we have clear expectations of each other?</a:t>
            </a:r>
          </a:p>
          <a:p>
            <a:pPr marL="363538" indent="0">
              <a:spcAft>
                <a:spcPts val="600"/>
              </a:spcAft>
              <a:buNone/>
            </a:pPr>
            <a:endParaRPr lang="en-GB" sz="700" dirty="0">
              <a:solidFill>
                <a:srgbClr val="333333"/>
              </a:solidFill>
              <a:latin typeface="Nunito"/>
            </a:endParaRPr>
          </a:p>
          <a:p>
            <a:pPr marL="410850" indent="-285750">
              <a:spcAft>
                <a:spcPts val="600"/>
              </a:spcAft>
            </a:pPr>
            <a:r>
              <a:rPr lang="en-GB" sz="2000" dirty="0">
                <a:solidFill>
                  <a:srgbClr val="333333"/>
                </a:solidFill>
                <a:latin typeface="Nunito"/>
              </a:rPr>
              <a:t>Some key initiatives and success factors:</a:t>
            </a:r>
          </a:p>
          <a:p>
            <a:pPr marL="810900" lvl="1">
              <a:spcAft>
                <a:spcPts val="600"/>
              </a:spcAft>
            </a:pPr>
            <a:r>
              <a:rPr lang="en-GB" sz="1800" dirty="0">
                <a:solidFill>
                  <a:srgbClr val="333333"/>
                </a:solidFill>
                <a:latin typeface="Nunito"/>
              </a:rPr>
              <a:t>Golden Thread through Governance</a:t>
            </a:r>
          </a:p>
          <a:p>
            <a:pPr marL="810900" lvl="1">
              <a:spcAft>
                <a:spcPts val="600"/>
              </a:spcAft>
            </a:pPr>
            <a:r>
              <a:rPr lang="en-GB" sz="1800" dirty="0">
                <a:solidFill>
                  <a:srgbClr val="333333"/>
                </a:solidFill>
                <a:latin typeface="Nunito"/>
              </a:rPr>
              <a:t>Management Information </a:t>
            </a:r>
          </a:p>
          <a:p>
            <a:pPr marL="810900" lvl="1">
              <a:spcAft>
                <a:spcPts val="600"/>
              </a:spcAft>
            </a:pPr>
            <a:r>
              <a:rPr lang="en-GB" sz="1800" dirty="0">
                <a:solidFill>
                  <a:srgbClr val="333333"/>
                </a:solidFill>
                <a:latin typeface="Nunito"/>
              </a:rPr>
              <a:t>Deep Dive Preparation</a:t>
            </a:r>
          </a:p>
          <a:p>
            <a:pPr marL="810900" lvl="1">
              <a:spcAft>
                <a:spcPts val="600"/>
              </a:spcAft>
            </a:pPr>
            <a:r>
              <a:rPr lang="en-GB" sz="1800" dirty="0">
                <a:solidFill>
                  <a:srgbClr val="333333"/>
                </a:solidFill>
                <a:latin typeface="Nunito"/>
              </a:rPr>
              <a:t>Embedding Personal Development</a:t>
            </a:r>
          </a:p>
          <a:p>
            <a:pPr marL="810900" lvl="1">
              <a:spcAft>
                <a:spcPts val="600"/>
              </a:spcAft>
            </a:pPr>
            <a:r>
              <a:rPr lang="en-GB" sz="1800" dirty="0">
                <a:solidFill>
                  <a:srgbClr val="333333"/>
                </a:solidFill>
                <a:latin typeface="Nunito"/>
              </a:rPr>
              <a:t>Individualising the Curriculum</a:t>
            </a:r>
          </a:p>
        </p:txBody>
      </p:sp>
      <p:sp>
        <p:nvSpPr>
          <p:cNvPr id="7" name="Title 1">
            <a:extLst>
              <a:ext uri="{FF2B5EF4-FFF2-40B4-BE49-F238E27FC236}">
                <a16:creationId xmlns:a16="http://schemas.microsoft.com/office/drawing/2014/main" id="{2D4BC8B0-51FC-4B45-8EF4-35A487707C36}"/>
              </a:ext>
            </a:extLst>
          </p:cNvPr>
          <p:cNvSpPr>
            <a:spLocks noGrp="1"/>
          </p:cNvSpPr>
          <p:nvPr>
            <p:ph type="title"/>
          </p:nvPr>
        </p:nvSpPr>
        <p:spPr>
          <a:xfrm>
            <a:off x="4583832" y="692696"/>
            <a:ext cx="6840760" cy="1143000"/>
          </a:xfrm>
        </p:spPr>
        <p:txBody>
          <a:bodyPr vert="horz" wrap="square" lIns="91440" tIns="45720" rIns="91440" bIns="45720" numCol="1" rtlCol="0" anchor="ctr" anchorCtr="0" compatLnSpc="1">
            <a:prstTxWarp prst="textNoShape">
              <a:avLst/>
            </a:prstTxWarp>
            <a:noAutofit/>
          </a:bodyPr>
          <a:lstStyle/>
          <a:p>
            <a:pPr algn="l" eaLnBrk="1" hangingPunct="1"/>
            <a:r>
              <a:rPr lang="en-GB" sz="28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2800" dirty="0">
                <a:solidFill>
                  <a:srgbClr val="B7093B"/>
                </a:solidFill>
                <a:latin typeface="Calibri" panose="020F0502020204030204" pitchFamily="34" charset="0"/>
                <a:ea typeface="+mj-ea"/>
                <a:cs typeface="Calibri" panose="020F0502020204030204" pitchFamily="34" charset="0"/>
              </a:rPr>
            </a:br>
            <a:r>
              <a:rPr lang="en-GB" sz="2800" b="1" dirty="0">
                <a:solidFill>
                  <a:srgbClr val="B7093B"/>
                </a:solidFill>
                <a:latin typeface="Calibri" panose="020F0502020204030204" pitchFamily="34" charset="0"/>
                <a:ea typeface="+mj-ea"/>
                <a:cs typeface="Calibri" panose="020F0502020204030204" pitchFamily="34" charset="0"/>
              </a:rPr>
              <a:t>Structural Capital – from 3 to 33</a:t>
            </a:r>
          </a:p>
        </p:txBody>
      </p:sp>
    </p:spTree>
    <p:extLst>
      <p:ext uri="{BB962C8B-B14F-4D97-AF65-F5344CB8AC3E}">
        <p14:creationId xmlns:p14="http://schemas.microsoft.com/office/powerpoint/2010/main" val="110457510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042-708F-4EA5-B3BC-33696119472D}"/>
              </a:ext>
            </a:extLst>
          </p:cNvPr>
          <p:cNvSpPr>
            <a:spLocks noGrp="1"/>
          </p:cNvSpPr>
          <p:nvPr>
            <p:ph type="title"/>
          </p:nvPr>
        </p:nvSpPr>
        <p:spPr>
          <a:xfrm>
            <a:off x="4295800" y="485800"/>
            <a:ext cx="7560840" cy="1143000"/>
          </a:xfrm>
        </p:spPr>
        <p:txBody>
          <a:bodyPr/>
          <a:lstStyle/>
          <a:p>
            <a:pPr algn="l"/>
            <a:r>
              <a:rPr lang="en-GB" sz="2800" b="1" dirty="0">
                <a:latin typeface="Calibri" panose="020F0502020204030204" pitchFamily="34" charset="0"/>
              </a:rPr>
              <a:t>Embedding Personal Development</a:t>
            </a:r>
            <a:br>
              <a:rPr lang="en-GB" sz="2800" b="1" dirty="0">
                <a:latin typeface="Calibri" panose="020F0502020204030204" pitchFamily="34" charset="0"/>
              </a:rPr>
            </a:br>
            <a:r>
              <a:rPr lang="en-GB" sz="2800" b="1" dirty="0">
                <a:latin typeface="Calibri" panose="020F0502020204030204" pitchFamily="34" charset="0"/>
              </a:rPr>
              <a:t>Education Inspection Framework (EIF) - </a:t>
            </a:r>
            <a:r>
              <a:rPr lang="en-GB" sz="2800" b="1" dirty="0">
                <a:solidFill>
                  <a:schemeClr val="tx1"/>
                </a:solidFill>
                <a:latin typeface="Calibri" panose="020F0502020204030204" pitchFamily="34" charset="0"/>
              </a:rPr>
              <a:t>Extract: </a:t>
            </a:r>
            <a:br>
              <a:rPr lang="en-GB" sz="2000" b="1" dirty="0">
                <a:solidFill>
                  <a:schemeClr val="tx1"/>
                </a:solidFill>
                <a:latin typeface="Calibri" panose="020F0502020204030204" pitchFamily="34" charset="0"/>
                <a:ea typeface="Times New Roman" panose="02020603050405020304" pitchFamily="18" charset="0"/>
              </a:rPr>
            </a:br>
            <a:endParaRPr lang="en-GB" sz="2000" dirty="0"/>
          </a:p>
        </p:txBody>
      </p:sp>
      <p:sp>
        <p:nvSpPr>
          <p:cNvPr id="3" name="Content Placeholder 2">
            <a:extLst>
              <a:ext uri="{FF2B5EF4-FFF2-40B4-BE49-F238E27FC236}">
                <a16:creationId xmlns:a16="http://schemas.microsoft.com/office/drawing/2014/main" id="{6A497B8A-D454-4A72-BCF1-FC84747D8FE4}"/>
              </a:ext>
            </a:extLst>
          </p:cNvPr>
          <p:cNvSpPr>
            <a:spLocks noGrp="1"/>
          </p:cNvSpPr>
          <p:nvPr>
            <p:ph idx="1"/>
          </p:nvPr>
        </p:nvSpPr>
        <p:spPr>
          <a:xfrm>
            <a:off x="551384" y="1556792"/>
            <a:ext cx="11089232" cy="4464496"/>
          </a:xfrm>
        </p:spPr>
        <p:txBody>
          <a:bodyPr/>
          <a:lstStyle/>
          <a:p>
            <a:pPr marL="0" indent="0">
              <a:buNone/>
            </a:pPr>
            <a:endParaRPr lang="en-GB" sz="1600" b="1" dirty="0">
              <a:latin typeface="Calibri" panose="020F0502020204030204" pitchFamily="34" charset="0"/>
              <a:ea typeface="Times New Roman" panose="02020603050405020304" pitchFamily="18"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The curriculum should support learners to develop their knowledge and skills beyond the purely academic, technical or vocational. This judgement evaluates the provider’s intent to provide for the personal development of learners, and the quality of the way in which it does this.</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developing responsible, respectful and active citizens who are able to play their part and know how to become involved in public life</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developing and deepening learners’ understanding of the fundamental British values of democracy, individual liberty, the rule of law and mutual respect and tolerance</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promoting equality of opportunity so that all learners can thrive together, understanding that difference is a positive, not a negative, and that individual characteristics make people unique</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promoting an inclusive environment that meets the needs of all learners, irrespective of age, disability, gender reassignment, race, religion or belief, sex or sexual orientation, relationship status or pregnancy</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developing learners’ character, which we define as the set of positive personal traits, dispositions and virtues that informs their motivation and guides their conduct so that they reflect wisely, learn eagerly, behave with integrity and cooperate consistently well with others. This gives learners the qualities they need to flourish in our society </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developing learners’ confidence, resilience and knowledge so that they can keep themselves mentally healthy </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developing learners’ understanding of how to keep physically healthy and maintain an active lifestyle</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providing an effective careers programme that offers advice, experience and contact with employers to encourage learners to aspire, make good choices and understand what they need to do in order to reach and succeed in their chosen career </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supporting readiness for the next phase of education, training or employment so that learners can make the transition to the next stage successfully.</a:t>
            </a:r>
            <a:endParaRPr lang="en-GB" sz="1200" dirty="0">
              <a:latin typeface="Calibri" panose="020F0502020204030204" pitchFamily="34" charset="0"/>
              <a:ea typeface="Calibri" panose="020F0502020204030204" pitchFamily="34" charset="0"/>
            </a:endParaRPr>
          </a:p>
          <a:p>
            <a:pPr marL="0" indent="0">
              <a:buNone/>
            </a:pPr>
            <a:endParaRPr lang="en-GB" sz="1050" dirty="0">
              <a:latin typeface="Calibri" panose="020F0502020204030204" pitchFamily="34" charset="0"/>
              <a:ea typeface="Calibri" panose="020F0502020204030204" pitchFamily="34" charset="0"/>
              <a:cs typeface="Times New Roman" panose="02020603050405020304" pitchFamily="18" charset="0"/>
            </a:endParaRPr>
          </a:p>
          <a:p>
            <a:endParaRPr lang="en-GB" sz="1050" dirty="0"/>
          </a:p>
        </p:txBody>
      </p:sp>
      <p:sp>
        <p:nvSpPr>
          <p:cNvPr id="5" name="TextBox 4">
            <a:extLst>
              <a:ext uri="{FF2B5EF4-FFF2-40B4-BE49-F238E27FC236}">
                <a16:creationId xmlns:a16="http://schemas.microsoft.com/office/drawing/2014/main" id="{7C18A965-94A6-4035-A413-91B609A0C7B2}"/>
              </a:ext>
            </a:extLst>
          </p:cNvPr>
          <p:cNvSpPr txBox="1"/>
          <p:nvPr/>
        </p:nvSpPr>
        <p:spPr>
          <a:xfrm>
            <a:off x="2135560" y="5192032"/>
            <a:ext cx="7992888" cy="1477328"/>
          </a:xfrm>
          <a:prstGeom prst="rect">
            <a:avLst/>
          </a:prstGeom>
          <a:noFill/>
        </p:spPr>
        <p:txBody>
          <a:bodyPr wrap="square" rtlCol="0">
            <a:spAutoFit/>
          </a:bodyPr>
          <a:lstStyle/>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990033"/>
                </a:solidFill>
                <a:latin typeface="Calibri" panose="020F0502020204030204" pitchFamily="34" charset="0"/>
                <a:ea typeface="Calibri" panose="020F0502020204030204" pitchFamily="34" charset="0"/>
                <a:cs typeface="Times New Roman" panose="02020603050405020304" pitchFamily="18" charset="0"/>
              </a:rPr>
              <a:t>Ofsted will look for that integration by asking </a:t>
            </a:r>
            <a:r>
              <a:rPr lang="en-GB" sz="2400" i="1" dirty="0">
                <a:solidFill>
                  <a:srgbClr val="990033"/>
                </a:solidFill>
                <a:latin typeface="Calibri" panose="020F0502020204030204" pitchFamily="34" charset="0"/>
                <a:ea typeface="Calibri" panose="020F0502020204030204" pitchFamily="34" charset="0"/>
                <a:cs typeface="Times New Roman" panose="02020603050405020304" pitchFamily="18" charset="0"/>
              </a:rPr>
              <a:t>your Apprentices</a:t>
            </a:r>
          </a:p>
          <a:p>
            <a:r>
              <a:rPr lang="en-GB" sz="2400" dirty="0">
                <a:latin typeface="Calibri" panose="020F0502020204030204" pitchFamily="34" charset="0"/>
                <a:ea typeface="Calibri" panose="020F0502020204030204" pitchFamily="34" charset="0"/>
                <a:cs typeface="Times New Roman" panose="02020603050405020304" pitchFamily="18" charset="0"/>
              </a:rPr>
              <a:t>We need to </a:t>
            </a:r>
            <a:r>
              <a:rPr lang="en-GB" sz="2400" i="1" dirty="0">
                <a:latin typeface="Calibri" panose="020F0502020204030204" pitchFamily="34" charset="0"/>
                <a:ea typeface="Calibri" panose="020F0502020204030204" pitchFamily="34" charset="0"/>
                <a:cs typeface="Times New Roman" panose="02020603050405020304" pitchFamily="18" charset="0"/>
              </a:rPr>
              <a:t>SEE</a:t>
            </a:r>
            <a:r>
              <a:rPr lang="en-GB" sz="2400" dirty="0">
                <a:latin typeface="Calibri" panose="020F0502020204030204" pitchFamily="34" charset="0"/>
                <a:ea typeface="Calibri" panose="020F0502020204030204" pitchFamily="34" charset="0"/>
                <a:cs typeface="Times New Roman" panose="02020603050405020304" pitchFamily="18" charset="0"/>
              </a:rPr>
              <a:t> this in curriculum</a:t>
            </a:r>
          </a:p>
          <a:p>
            <a:endParaRPr lang="en-GB" sz="2400" i="1" dirty="0">
              <a:solidFill>
                <a:srgbClr val="990033"/>
              </a:solidFill>
            </a:endParaRPr>
          </a:p>
        </p:txBody>
      </p:sp>
    </p:spTree>
    <p:extLst>
      <p:ext uri="{BB962C8B-B14F-4D97-AF65-F5344CB8AC3E}">
        <p14:creationId xmlns:p14="http://schemas.microsoft.com/office/powerpoint/2010/main" val="256653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579" y="1565920"/>
            <a:ext cx="4498420" cy="1143000"/>
          </a:xfrm>
        </p:spPr>
        <p:txBody>
          <a:bodyPr/>
          <a:lstStyle/>
          <a:p>
            <a:pPr algn="l"/>
            <a:r>
              <a:rPr lang="en-GB" sz="2000" b="1" dirty="0"/>
              <a:t>Scheme to Embed Essentials</a:t>
            </a:r>
            <a:br>
              <a:rPr lang="en-GB" sz="2000" b="1" dirty="0"/>
            </a:br>
            <a:r>
              <a:rPr lang="en-GB" sz="2000" b="1" dirty="0"/>
              <a:t>SEE:  </a:t>
            </a:r>
            <a:r>
              <a:rPr lang="en-GB" sz="2000" dirty="0"/>
              <a:t>6 themes for structure</a:t>
            </a:r>
          </a:p>
        </p:txBody>
      </p:sp>
      <p:sp>
        <p:nvSpPr>
          <p:cNvPr id="3" name="Content Placeholder 2"/>
          <p:cNvSpPr>
            <a:spLocks noGrp="1"/>
          </p:cNvSpPr>
          <p:nvPr>
            <p:ph idx="1"/>
          </p:nvPr>
        </p:nvSpPr>
        <p:spPr>
          <a:xfrm>
            <a:off x="1706685" y="2909116"/>
            <a:ext cx="5122912" cy="3344863"/>
          </a:xfrm>
        </p:spPr>
        <p:txBody>
          <a:bodyPr/>
          <a:lstStyle/>
          <a:p>
            <a:pPr lvl="0"/>
            <a:r>
              <a:rPr lang="en-GB" sz="1800" dirty="0"/>
              <a:t>On-Boarding</a:t>
            </a:r>
          </a:p>
          <a:p>
            <a:r>
              <a:rPr lang="en-GB" sz="1800" dirty="0"/>
              <a:t>Wellbeing and Safeguarding</a:t>
            </a:r>
          </a:p>
          <a:p>
            <a:r>
              <a:rPr lang="en-GB" sz="1800" dirty="0"/>
              <a:t>Succeeding in your OTJT</a:t>
            </a:r>
          </a:p>
          <a:p>
            <a:pPr lvl="0"/>
            <a:r>
              <a:rPr lang="en-GB" sz="1800" dirty="0"/>
              <a:t>Equality Diversity and Inclusion</a:t>
            </a:r>
          </a:p>
          <a:p>
            <a:pPr lvl="0"/>
            <a:r>
              <a:rPr lang="en-GB" sz="1800" dirty="0"/>
              <a:t>British Values and Prevent</a:t>
            </a:r>
          </a:p>
          <a:p>
            <a:pPr lvl="0"/>
            <a:r>
              <a:rPr lang="en-GB" sz="1800" dirty="0"/>
              <a:t>Careers Guidance</a:t>
            </a:r>
          </a:p>
          <a:p>
            <a:pPr lvl="0"/>
            <a:endParaRPr lang="en-GB" sz="1800" dirty="0"/>
          </a:p>
          <a:p>
            <a:pPr marL="0" indent="0">
              <a:buNone/>
            </a:pPr>
            <a:endParaRPr lang="en-GB" sz="1800" dirty="0"/>
          </a:p>
          <a:p>
            <a:pPr marL="0" indent="0">
              <a:buNone/>
            </a:pPr>
            <a:endParaRPr lang="en-GB" sz="20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140" y="3551199"/>
            <a:ext cx="1151651" cy="1211312"/>
          </a:xfrm>
          <a:prstGeom prst="rect">
            <a:avLst/>
          </a:prstGeom>
          <a:noFill/>
          <a:ln w="9525">
            <a:noFill/>
            <a:miter lim="800000"/>
            <a:headEnd/>
            <a:tailEnd/>
          </a:ln>
          <a:effectLst>
            <a:glow rad="101600">
              <a:srgbClr val="00B050">
                <a:alpha val="40000"/>
              </a:srgbClr>
            </a:glo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4245" y="5445224"/>
            <a:ext cx="1133547" cy="1152128"/>
          </a:xfrm>
          <a:prstGeom prst="rect">
            <a:avLst/>
          </a:prstGeom>
          <a:noFill/>
          <a:ln w="9525">
            <a:noFill/>
            <a:miter lim="800000"/>
            <a:headEnd/>
            <a:tailEnd/>
          </a:ln>
          <a:effectLst>
            <a:glow rad="101600">
              <a:schemeClr val="bg2">
                <a:lumMod val="50000"/>
                <a:alpha val="40000"/>
              </a:schemeClr>
            </a:glo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374244" y="3140968"/>
            <a:ext cx="2505814" cy="369332"/>
          </a:xfrm>
          <a:prstGeom prst="rect">
            <a:avLst/>
          </a:prstGeom>
          <a:noFill/>
        </p:spPr>
        <p:txBody>
          <a:bodyPr wrap="none" rtlCol="0">
            <a:spAutoFit/>
          </a:bodyPr>
          <a:lstStyle/>
          <a:p>
            <a:r>
              <a:rPr lang="en-GB" dirty="0">
                <a:solidFill>
                  <a:prstClr val="black"/>
                </a:solidFill>
              </a:rPr>
              <a:t>AIIR (on-line resource)</a:t>
            </a:r>
          </a:p>
        </p:txBody>
      </p:sp>
      <p:sp>
        <p:nvSpPr>
          <p:cNvPr id="7" name="TextBox 6"/>
          <p:cNvSpPr txBox="1"/>
          <p:nvPr/>
        </p:nvSpPr>
        <p:spPr>
          <a:xfrm>
            <a:off x="7248129" y="5075892"/>
            <a:ext cx="2698239" cy="369332"/>
          </a:xfrm>
          <a:prstGeom prst="rect">
            <a:avLst/>
          </a:prstGeom>
          <a:noFill/>
        </p:spPr>
        <p:txBody>
          <a:bodyPr wrap="none" rtlCol="0">
            <a:spAutoFit/>
          </a:bodyPr>
          <a:lstStyle/>
          <a:p>
            <a:r>
              <a:rPr lang="en-GB" dirty="0">
                <a:solidFill>
                  <a:prstClr val="black"/>
                </a:solidFill>
              </a:rPr>
              <a:t>APR - Annex documents</a:t>
            </a:r>
          </a:p>
        </p:txBody>
      </p:sp>
      <p:sp>
        <p:nvSpPr>
          <p:cNvPr id="10" name="TextBox 9"/>
          <p:cNvSpPr txBox="1"/>
          <p:nvPr/>
        </p:nvSpPr>
        <p:spPr>
          <a:xfrm>
            <a:off x="7320136" y="1268760"/>
            <a:ext cx="1300356" cy="369332"/>
          </a:xfrm>
          <a:prstGeom prst="rect">
            <a:avLst/>
          </a:prstGeom>
          <a:noFill/>
        </p:spPr>
        <p:txBody>
          <a:bodyPr wrap="none" rtlCol="0">
            <a:spAutoFit/>
          </a:bodyPr>
          <a:lstStyle/>
          <a:p>
            <a:r>
              <a:rPr lang="en-GB" dirty="0">
                <a:solidFill>
                  <a:prstClr val="black"/>
                </a:solidFill>
              </a:rPr>
              <a:t>Curriculum</a:t>
            </a:r>
          </a:p>
        </p:txBody>
      </p:sp>
      <p:sp>
        <p:nvSpPr>
          <p:cNvPr id="11" name="TextBox 10"/>
          <p:cNvSpPr txBox="1"/>
          <p:nvPr/>
        </p:nvSpPr>
        <p:spPr>
          <a:xfrm>
            <a:off x="8893664" y="5661249"/>
            <a:ext cx="2728632" cy="830997"/>
          </a:xfrm>
          <a:prstGeom prst="rect">
            <a:avLst/>
          </a:prstGeom>
          <a:noFill/>
        </p:spPr>
        <p:txBody>
          <a:bodyPr wrap="none" rtlCol="0">
            <a:spAutoFit/>
          </a:bodyPr>
          <a:lstStyle/>
          <a:p>
            <a:pPr marL="285750" indent="-285750">
              <a:buFont typeface="Wingdings" panose="05000000000000000000" pitchFamily="2" charset="2"/>
              <a:buChar char="Ø"/>
            </a:pPr>
            <a:r>
              <a:rPr lang="en-GB" sz="1600" dirty="0">
                <a:solidFill>
                  <a:prstClr val="white">
                    <a:lumMod val="50000"/>
                  </a:prstClr>
                </a:solidFill>
              </a:rPr>
              <a:t>Discussion of curriculum</a:t>
            </a:r>
          </a:p>
          <a:p>
            <a:pPr marL="285750" indent="-285750">
              <a:buFont typeface="Wingdings" panose="05000000000000000000" pitchFamily="2" charset="2"/>
              <a:buChar char="Ø"/>
            </a:pPr>
            <a:r>
              <a:rPr lang="en-GB" sz="1600" dirty="0">
                <a:solidFill>
                  <a:prstClr val="white">
                    <a:lumMod val="50000"/>
                  </a:prstClr>
                </a:solidFill>
              </a:rPr>
              <a:t>Reflection on experience</a:t>
            </a:r>
          </a:p>
          <a:p>
            <a:pPr marL="285750" indent="-285750">
              <a:buFont typeface="Wingdings" panose="05000000000000000000" pitchFamily="2" charset="2"/>
              <a:buChar char="Ø"/>
            </a:pPr>
            <a:r>
              <a:rPr lang="en-GB" sz="1600" dirty="0">
                <a:solidFill>
                  <a:prstClr val="white">
                    <a:lumMod val="50000"/>
                  </a:prstClr>
                </a:solidFill>
              </a:rPr>
              <a:t>KSB Action planning</a:t>
            </a:r>
          </a:p>
        </p:txBody>
      </p:sp>
      <p:sp>
        <p:nvSpPr>
          <p:cNvPr id="12" name="TextBox 11"/>
          <p:cNvSpPr txBox="1"/>
          <p:nvPr/>
        </p:nvSpPr>
        <p:spPr>
          <a:xfrm>
            <a:off x="8913630" y="3721384"/>
            <a:ext cx="1547954" cy="830997"/>
          </a:xfrm>
          <a:prstGeom prst="rect">
            <a:avLst/>
          </a:prstGeom>
          <a:noFill/>
        </p:spPr>
        <p:txBody>
          <a:bodyPr wrap="square" rtlCol="0">
            <a:spAutoFit/>
          </a:bodyPr>
          <a:lstStyle/>
          <a:p>
            <a:r>
              <a:rPr lang="en-GB" sz="1600" dirty="0">
                <a:solidFill>
                  <a:prstClr val="white">
                    <a:lumMod val="50000"/>
                  </a:prstClr>
                </a:solidFill>
              </a:rPr>
              <a:t>Developmental tools, linked to job role</a:t>
            </a:r>
          </a:p>
        </p:txBody>
      </p:sp>
      <p:sp>
        <p:nvSpPr>
          <p:cNvPr id="13" name="TextBox 12"/>
          <p:cNvSpPr txBox="1"/>
          <p:nvPr/>
        </p:nvSpPr>
        <p:spPr>
          <a:xfrm>
            <a:off x="8938237" y="1721921"/>
            <a:ext cx="1656184" cy="830997"/>
          </a:xfrm>
          <a:prstGeom prst="rect">
            <a:avLst/>
          </a:prstGeom>
          <a:noFill/>
        </p:spPr>
        <p:txBody>
          <a:bodyPr wrap="square" rtlCol="0">
            <a:spAutoFit/>
          </a:bodyPr>
          <a:lstStyle/>
          <a:p>
            <a:r>
              <a:rPr lang="en-GB" sz="1600" dirty="0">
                <a:solidFill>
                  <a:prstClr val="white">
                    <a:lumMod val="50000"/>
                  </a:prstClr>
                </a:solidFill>
              </a:rPr>
              <a:t>Essentials contextualised by subject</a:t>
            </a: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1561"/>
          <a:stretch/>
        </p:blipFill>
        <p:spPr bwMode="auto">
          <a:xfrm>
            <a:off x="7320136" y="1628801"/>
            <a:ext cx="1222176" cy="1280315"/>
          </a:xfrm>
          <a:prstGeom prst="rect">
            <a:avLst/>
          </a:prstGeom>
          <a:noFill/>
          <a:ln w="9525">
            <a:noFill/>
            <a:miter lim="800000"/>
            <a:headEnd/>
            <a:tailEnd/>
          </a:ln>
          <a:effectLst>
            <a:glow rad="101600">
              <a:srgbClr val="7391D3">
                <a:alpha val="40000"/>
              </a:srgbClr>
            </a:glow>
          </a:effectLst>
          <a:extLst>
            <a:ext uri="{909E8E84-426E-40DD-AFC4-6F175D3DCCD1}">
              <a14:hiddenFill xmlns:a14="http://schemas.microsoft.com/office/drawing/2010/main">
                <a:solidFill>
                  <a:schemeClr val="accent1"/>
                </a:solidFill>
              </a14:hiddenFill>
            </a:ext>
          </a:extLst>
        </p:spPr>
      </p:pic>
      <p:cxnSp>
        <p:nvCxnSpPr>
          <p:cNvPr id="16" name="Straight Connector 15"/>
          <p:cNvCxnSpPr/>
          <p:nvPr/>
        </p:nvCxnSpPr>
        <p:spPr>
          <a:xfrm>
            <a:off x="5879976" y="4015971"/>
            <a:ext cx="432048"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312024" y="2268958"/>
            <a:ext cx="0" cy="3536307"/>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12024" y="2268957"/>
            <a:ext cx="360040" cy="0"/>
          </a:xfrm>
          <a:prstGeom prst="straightConnector1">
            <a:avLst/>
          </a:prstGeom>
          <a:ln w="3492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12024" y="5805264"/>
            <a:ext cx="360040" cy="0"/>
          </a:xfrm>
          <a:prstGeom prst="straightConnector1">
            <a:avLst/>
          </a:prstGeom>
          <a:ln w="3492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312024" y="4015971"/>
            <a:ext cx="360040" cy="0"/>
          </a:xfrm>
          <a:prstGeom prst="straightConnector1">
            <a:avLst/>
          </a:prstGeom>
          <a:ln w="3492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bwMode="auto">
          <a:xfrm>
            <a:off x="7232521" y="144566"/>
            <a:ext cx="41874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1800" dirty="0"/>
              <a:t>Integrated Implementation... </a:t>
            </a:r>
          </a:p>
          <a:p>
            <a:pPr algn="l"/>
            <a:r>
              <a:rPr lang="en-GB" sz="1800" dirty="0"/>
              <a:t>3 methods:</a:t>
            </a:r>
          </a:p>
        </p:txBody>
      </p:sp>
    </p:spTree>
    <p:extLst>
      <p:ext uri="{BB962C8B-B14F-4D97-AF65-F5344CB8AC3E}">
        <p14:creationId xmlns:p14="http://schemas.microsoft.com/office/powerpoint/2010/main" val="142099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70A0-0DD3-421A-A306-2F78E37B7115}"/>
              </a:ext>
            </a:extLst>
          </p:cNvPr>
          <p:cNvSpPr>
            <a:spLocks noGrp="1"/>
          </p:cNvSpPr>
          <p:nvPr>
            <p:ph type="title"/>
          </p:nvPr>
        </p:nvSpPr>
        <p:spPr/>
        <p:txBody>
          <a:bodyPr/>
          <a:lstStyle/>
          <a:p>
            <a:r>
              <a:rPr lang="en-GB" dirty="0" err="1"/>
              <a:t>OfSTED</a:t>
            </a:r>
            <a:r>
              <a:rPr lang="en-GB" dirty="0"/>
              <a:t>, 2022</a:t>
            </a:r>
          </a:p>
        </p:txBody>
      </p:sp>
      <p:sp>
        <p:nvSpPr>
          <p:cNvPr id="3" name="Content Placeholder 2">
            <a:extLst>
              <a:ext uri="{FF2B5EF4-FFF2-40B4-BE49-F238E27FC236}">
                <a16:creationId xmlns:a16="http://schemas.microsoft.com/office/drawing/2014/main" id="{589F0849-18E0-4D84-BD65-F29544586E5F}"/>
              </a:ext>
            </a:extLst>
          </p:cNvPr>
          <p:cNvSpPr>
            <a:spLocks noGrp="1"/>
          </p:cNvSpPr>
          <p:nvPr>
            <p:ph idx="1"/>
          </p:nvPr>
        </p:nvSpPr>
        <p:spPr>
          <a:xfrm>
            <a:off x="983432" y="2781303"/>
            <a:ext cx="10225136" cy="3344863"/>
          </a:xfrm>
        </p:spPr>
        <p:txBody>
          <a:bodyPr/>
          <a:lstStyle/>
          <a:p>
            <a:pPr marL="0" indent="0">
              <a:buNone/>
            </a:pPr>
            <a:r>
              <a:rPr lang="en-GB" dirty="0"/>
              <a:t>Leaders and managers have developed a comprehensive framework for planning the wider curriculum for apprentices. They have developed a ‘scheme for embedding essentials’, which helps staff to plan where relevant topics such as preparing for life in modern Britain fit naturally into the curriculum.</a:t>
            </a:r>
          </a:p>
        </p:txBody>
      </p:sp>
    </p:spTree>
    <p:extLst>
      <p:ext uri="{BB962C8B-B14F-4D97-AF65-F5344CB8AC3E}">
        <p14:creationId xmlns:p14="http://schemas.microsoft.com/office/powerpoint/2010/main" val="294806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420888"/>
            <a:ext cx="10225136" cy="4608512"/>
          </a:xfrm>
        </p:spPr>
        <p:txBody>
          <a:bodyPr>
            <a:normAutofit/>
          </a:bodyPr>
          <a:lstStyle/>
          <a:p>
            <a:pPr marL="363538" indent="0">
              <a:spcAft>
                <a:spcPts val="600"/>
              </a:spcAft>
              <a:buNone/>
            </a:pPr>
            <a:endParaRPr lang="en-GB" sz="700" dirty="0">
              <a:solidFill>
                <a:srgbClr val="333333"/>
              </a:solidFill>
              <a:latin typeface="Nunito"/>
            </a:endParaRPr>
          </a:p>
          <a:p>
            <a:pPr marL="125100" indent="0">
              <a:spcAft>
                <a:spcPts val="600"/>
              </a:spcAft>
              <a:buNone/>
            </a:pPr>
            <a:r>
              <a:rPr lang="en-GB" sz="2000" dirty="0">
                <a:solidFill>
                  <a:srgbClr val="333333"/>
                </a:solidFill>
                <a:latin typeface="Nunito"/>
              </a:rPr>
              <a:t>Some key initiatives and success factors:</a:t>
            </a:r>
          </a:p>
          <a:p>
            <a:pPr marL="125100" indent="0">
              <a:spcAft>
                <a:spcPts val="600"/>
              </a:spcAft>
              <a:buNone/>
            </a:pPr>
            <a:endParaRPr lang="en-GB" sz="2000" dirty="0">
              <a:solidFill>
                <a:srgbClr val="333333"/>
              </a:solidFill>
              <a:latin typeface="Nunito"/>
            </a:endParaRPr>
          </a:p>
          <a:p>
            <a:pPr marL="810900" lvl="1">
              <a:spcAft>
                <a:spcPts val="600"/>
              </a:spcAft>
            </a:pPr>
            <a:r>
              <a:rPr lang="en-GB" sz="1800" dirty="0">
                <a:latin typeface="Nunito"/>
              </a:rPr>
              <a:t>Golden Thread through Governance</a:t>
            </a:r>
          </a:p>
          <a:p>
            <a:pPr marL="810900" lvl="1">
              <a:spcAft>
                <a:spcPts val="600"/>
              </a:spcAft>
            </a:pPr>
            <a:r>
              <a:rPr lang="en-GB" sz="1800" dirty="0">
                <a:solidFill>
                  <a:srgbClr val="333333"/>
                </a:solidFill>
                <a:latin typeface="Nunito"/>
              </a:rPr>
              <a:t>Management Information </a:t>
            </a:r>
          </a:p>
          <a:p>
            <a:pPr marL="810900" lvl="1">
              <a:spcAft>
                <a:spcPts val="600"/>
              </a:spcAft>
            </a:pPr>
            <a:r>
              <a:rPr lang="en-GB" sz="1800" dirty="0">
                <a:latin typeface="Nunito"/>
              </a:rPr>
              <a:t>Deep Dive Preparation</a:t>
            </a:r>
          </a:p>
          <a:p>
            <a:pPr marL="810900" lvl="1">
              <a:spcAft>
                <a:spcPts val="600"/>
              </a:spcAft>
            </a:pPr>
            <a:r>
              <a:rPr lang="en-GB" sz="1800" dirty="0">
                <a:solidFill>
                  <a:srgbClr val="333333"/>
                </a:solidFill>
                <a:latin typeface="Nunito"/>
              </a:rPr>
              <a:t>Embedding Personal Development</a:t>
            </a:r>
          </a:p>
          <a:p>
            <a:pPr marL="810900" lvl="1">
              <a:spcAft>
                <a:spcPts val="600"/>
              </a:spcAft>
            </a:pPr>
            <a:r>
              <a:rPr lang="en-GB" sz="1800" b="1" dirty="0">
                <a:solidFill>
                  <a:srgbClr val="00B050"/>
                </a:solidFill>
                <a:latin typeface="Nunito"/>
              </a:rPr>
              <a:t>Individualising the Curriculum</a:t>
            </a:r>
          </a:p>
        </p:txBody>
      </p:sp>
      <p:sp>
        <p:nvSpPr>
          <p:cNvPr id="7" name="Title 1">
            <a:extLst>
              <a:ext uri="{FF2B5EF4-FFF2-40B4-BE49-F238E27FC236}">
                <a16:creationId xmlns:a16="http://schemas.microsoft.com/office/drawing/2014/main" id="{2D4BC8B0-51FC-4B45-8EF4-35A487707C36}"/>
              </a:ext>
            </a:extLst>
          </p:cNvPr>
          <p:cNvSpPr>
            <a:spLocks noGrp="1"/>
          </p:cNvSpPr>
          <p:nvPr>
            <p:ph type="title"/>
          </p:nvPr>
        </p:nvSpPr>
        <p:spPr>
          <a:xfrm>
            <a:off x="4583832" y="692696"/>
            <a:ext cx="6840760" cy="1143000"/>
          </a:xfrm>
        </p:spPr>
        <p:txBody>
          <a:bodyPr vert="horz" wrap="square" lIns="91440" tIns="45720" rIns="91440" bIns="45720" numCol="1" rtlCol="0" anchor="ctr" anchorCtr="0" compatLnSpc="1">
            <a:prstTxWarp prst="textNoShape">
              <a:avLst/>
            </a:prstTxWarp>
            <a:noAutofit/>
          </a:bodyPr>
          <a:lstStyle/>
          <a:p>
            <a:pPr algn="l" eaLnBrk="1" hangingPunct="1"/>
            <a:r>
              <a:rPr lang="en-GB" sz="28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2800" dirty="0">
                <a:solidFill>
                  <a:srgbClr val="B7093B"/>
                </a:solidFill>
                <a:latin typeface="Calibri" panose="020F0502020204030204" pitchFamily="34" charset="0"/>
                <a:ea typeface="+mj-ea"/>
                <a:cs typeface="Calibri" panose="020F0502020204030204" pitchFamily="34" charset="0"/>
              </a:rPr>
            </a:br>
            <a:r>
              <a:rPr lang="en-GB" sz="2800" b="1" dirty="0">
                <a:solidFill>
                  <a:srgbClr val="B7093B"/>
                </a:solidFill>
                <a:latin typeface="Calibri" panose="020F0502020204030204" pitchFamily="34" charset="0"/>
                <a:ea typeface="+mj-ea"/>
                <a:cs typeface="Calibri" panose="020F0502020204030204" pitchFamily="34" charset="0"/>
              </a:rPr>
              <a:t>Structural Capital – from 3 to 33</a:t>
            </a:r>
          </a:p>
        </p:txBody>
      </p:sp>
    </p:spTree>
    <p:extLst>
      <p:ext uri="{BB962C8B-B14F-4D97-AF65-F5344CB8AC3E}">
        <p14:creationId xmlns:p14="http://schemas.microsoft.com/office/powerpoint/2010/main" val="3369881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697EB8-919C-4710-8776-0DEE7AB28DC9}"/>
              </a:ext>
            </a:extLst>
          </p:cNvPr>
          <p:cNvPicPr>
            <a:picLocks noChangeAspect="1"/>
          </p:cNvPicPr>
          <p:nvPr/>
        </p:nvPicPr>
        <p:blipFill>
          <a:blip r:embed="rId2"/>
          <a:stretch>
            <a:fillRect/>
          </a:stretch>
        </p:blipFill>
        <p:spPr>
          <a:xfrm>
            <a:off x="586531" y="0"/>
            <a:ext cx="6858000" cy="6858000"/>
          </a:xfrm>
          <a:prstGeom prst="rect">
            <a:avLst/>
          </a:prstGeom>
        </p:spPr>
      </p:pic>
      <p:pic>
        <p:nvPicPr>
          <p:cNvPr id="4" name="Picture 3">
            <a:extLst>
              <a:ext uri="{FF2B5EF4-FFF2-40B4-BE49-F238E27FC236}">
                <a16:creationId xmlns:a16="http://schemas.microsoft.com/office/drawing/2014/main" id="{AD5CD763-3119-42D0-BAB7-C391A6D044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266" y="5953125"/>
            <a:ext cx="4622778" cy="764085"/>
          </a:xfrm>
          <a:prstGeom prst="rect">
            <a:avLst/>
          </a:prstGeom>
        </p:spPr>
      </p:pic>
      <p:sp>
        <p:nvSpPr>
          <p:cNvPr id="11" name="TextBox 10">
            <a:extLst>
              <a:ext uri="{FF2B5EF4-FFF2-40B4-BE49-F238E27FC236}">
                <a16:creationId xmlns:a16="http://schemas.microsoft.com/office/drawing/2014/main" id="{20136703-F6BF-4BEE-A922-CB7F46CAB243}"/>
              </a:ext>
            </a:extLst>
          </p:cNvPr>
          <p:cNvSpPr txBox="1"/>
          <p:nvPr/>
        </p:nvSpPr>
        <p:spPr>
          <a:xfrm>
            <a:off x="2299306" y="2136338"/>
            <a:ext cx="3619902" cy="25853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FS Clerkenwell" panose="02000503020000020004" pitchFamily="50" charset="0"/>
                <a:ea typeface="+mn-ea"/>
                <a:cs typeface="+mn-cs"/>
              </a:rPr>
              <a:t>Your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FS Clerkenwell" panose="02000503020000020004" pitchFamily="50" charset="0"/>
                <a:ea typeface="+mn-ea"/>
                <a:cs typeface="+mn-cs"/>
              </a:rPr>
              <a:t>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FS Clerkenwell" panose="02000503020000020004" pitchFamily="50" charset="0"/>
                <a:ea typeface="+mn-ea"/>
                <a:cs typeface="+mn-cs"/>
              </a:rPr>
              <a:t>Experiences</a:t>
            </a:r>
          </a:p>
        </p:txBody>
      </p:sp>
    </p:spTree>
    <p:extLst>
      <p:ext uri="{BB962C8B-B14F-4D97-AF65-F5344CB8AC3E}">
        <p14:creationId xmlns:p14="http://schemas.microsoft.com/office/powerpoint/2010/main" val="365434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5CD763-3119-42D0-BAB7-C391A6D044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266" y="5953125"/>
            <a:ext cx="4622778" cy="764085"/>
          </a:xfrm>
          <a:prstGeom prst="rect">
            <a:avLst/>
          </a:prstGeom>
        </p:spPr>
      </p:pic>
      <p:grpSp>
        <p:nvGrpSpPr>
          <p:cNvPr id="20" name="Group 19">
            <a:extLst>
              <a:ext uri="{FF2B5EF4-FFF2-40B4-BE49-F238E27FC236}">
                <a16:creationId xmlns:a16="http://schemas.microsoft.com/office/drawing/2014/main" id="{1A658436-D76E-4B26-8403-25BFF6A1332A}"/>
              </a:ext>
            </a:extLst>
          </p:cNvPr>
          <p:cNvGrpSpPr/>
          <p:nvPr/>
        </p:nvGrpSpPr>
        <p:grpSpPr>
          <a:xfrm>
            <a:off x="849361" y="234012"/>
            <a:ext cx="9826285" cy="6324709"/>
            <a:chOff x="859269" y="845466"/>
            <a:chExt cx="8876309" cy="5713255"/>
          </a:xfrm>
        </p:grpSpPr>
        <p:pic>
          <p:nvPicPr>
            <p:cNvPr id="3074" name="Picture 2" descr="CO-Z Commercial Grade Citrus Juicer Professional Hand Press Manual Fruit  Juicer Metal Juice Squeezer Heavy Duty Orange Juicer Citrus Orange Lemon  Lime Pomegranate (Cast Iron, Stainless Steel) (Black) : Amazon.co.uk: Home &amp;amp;">
              <a:extLst>
                <a:ext uri="{FF2B5EF4-FFF2-40B4-BE49-F238E27FC236}">
                  <a16:creationId xmlns:a16="http://schemas.microsoft.com/office/drawing/2014/main" id="{7ACD00EE-6E91-4364-8271-751EE535E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071" y="845466"/>
              <a:ext cx="4795431" cy="571325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9BFD883-ECB6-428B-884A-C3ABF2366AFD}"/>
                </a:ext>
              </a:extLst>
            </p:cNvPr>
            <p:cNvCxnSpPr>
              <a:cxnSpLocks/>
            </p:cNvCxnSpPr>
            <p:nvPr/>
          </p:nvCxnSpPr>
          <p:spPr>
            <a:xfrm>
              <a:off x="1770077" y="2839676"/>
              <a:ext cx="604007" cy="1294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2212830-F62B-4BB1-982A-53692A2325BB}"/>
                </a:ext>
              </a:extLst>
            </p:cNvPr>
            <p:cNvCxnSpPr>
              <a:cxnSpLocks/>
            </p:cNvCxnSpPr>
            <p:nvPr/>
          </p:nvCxnSpPr>
          <p:spPr>
            <a:xfrm flipH="1">
              <a:off x="5519956" y="2069321"/>
              <a:ext cx="1042578" cy="7703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B05AEF-44BE-4792-9BE8-A27C5F708214}"/>
                </a:ext>
              </a:extLst>
            </p:cNvPr>
            <p:cNvCxnSpPr>
              <a:cxnSpLocks/>
            </p:cNvCxnSpPr>
            <p:nvPr/>
          </p:nvCxnSpPr>
          <p:spPr>
            <a:xfrm flipH="1">
              <a:off x="4488110" y="5167619"/>
              <a:ext cx="2348918" cy="1593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136703-F6BF-4BEE-A922-CB7F46CAB243}"/>
                </a:ext>
              </a:extLst>
            </p:cNvPr>
            <p:cNvSpPr txBox="1"/>
            <p:nvPr/>
          </p:nvSpPr>
          <p:spPr>
            <a:xfrm>
              <a:off x="859269" y="1045692"/>
              <a:ext cx="1965603"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Workplace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Experiences</a:t>
              </a:r>
            </a:p>
          </p:txBody>
        </p:sp>
        <p:sp>
          <p:nvSpPr>
            <p:cNvPr id="14" name="TextBox 13">
              <a:extLst>
                <a:ext uri="{FF2B5EF4-FFF2-40B4-BE49-F238E27FC236}">
                  <a16:creationId xmlns:a16="http://schemas.microsoft.com/office/drawing/2014/main" id="{59CB0CD2-41AD-43F3-9A7E-FA96B9B32571}"/>
                </a:ext>
              </a:extLst>
            </p:cNvPr>
            <p:cNvSpPr txBox="1"/>
            <p:nvPr/>
          </p:nvSpPr>
          <p:spPr>
            <a:xfrm>
              <a:off x="6958856" y="4644399"/>
              <a:ext cx="27767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KSB Achievement</a:t>
              </a:r>
            </a:p>
          </p:txBody>
        </p:sp>
        <p:sp>
          <p:nvSpPr>
            <p:cNvPr id="15" name="TextBox 14">
              <a:extLst>
                <a:ext uri="{FF2B5EF4-FFF2-40B4-BE49-F238E27FC236}">
                  <a16:creationId xmlns:a16="http://schemas.microsoft.com/office/drawing/2014/main" id="{FE09DDD5-9081-40E7-B3AC-EFAD9E144499}"/>
                </a:ext>
              </a:extLst>
            </p:cNvPr>
            <p:cNvSpPr txBox="1"/>
            <p:nvPr/>
          </p:nvSpPr>
          <p:spPr>
            <a:xfrm>
              <a:off x="6837028" y="1476580"/>
              <a:ext cx="28985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Reflective Practice</a:t>
              </a:r>
            </a:p>
          </p:txBody>
        </p:sp>
      </p:grpSp>
    </p:spTree>
    <p:extLst>
      <p:ext uri="{BB962C8B-B14F-4D97-AF65-F5344CB8AC3E}">
        <p14:creationId xmlns:p14="http://schemas.microsoft.com/office/powerpoint/2010/main" val="1010908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C2761A-AA65-4723-ABBF-23B52EC674F9}"/>
              </a:ext>
            </a:extLst>
          </p:cNvPr>
          <p:cNvSpPr>
            <a:spLocks noGrp="1"/>
          </p:cNvSpPr>
          <p:nvPr>
            <p:ph idx="1"/>
          </p:nvPr>
        </p:nvSpPr>
        <p:spPr>
          <a:xfrm>
            <a:off x="623392" y="1556791"/>
            <a:ext cx="8568952" cy="3744417"/>
          </a:xfrm>
        </p:spPr>
        <p:txBody>
          <a:bodyPr/>
          <a:lstStyle/>
          <a:p>
            <a:pPr marL="182563" indent="0">
              <a:buNone/>
            </a:pPr>
            <a:r>
              <a:rPr lang="en-GB" sz="2000" i="1" dirty="0">
                <a:solidFill>
                  <a:schemeClr val="bg1">
                    <a:lumMod val="65000"/>
                  </a:schemeClr>
                </a:solidFill>
              </a:rPr>
              <a:t>Don’t we already do this?</a:t>
            </a:r>
          </a:p>
          <a:p>
            <a:pPr marL="182563" indent="0">
              <a:buNone/>
            </a:pPr>
            <a:r>
              <a:rPr lang="en-GB" sz="2000" i="1" dirty="0">
                <a:solidFill>
                  <a:schemeClr val="bg1">
                    <a:lumMod val="65000"/>
                  </a:schemeClr>
                </a:solidFill>
              </a:rPr>
              <a:t> </a:t>
            </a: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By Design: Projects and PPD</a:t>
            </a:r>
            <a:endParaRPr lang="en-GB" sz="2000" dirty="0">
              <a:latin typeface="Calibri" panose="020F0502020204030204" pitchFamily="34" charset="0"/>
              <a:ea typeface="Calibri" panose="020F0502020204030204" pitchFamily="34" charset="0"/>
            </a:endParaRP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Skill Scan and Starting Point Exercise</a:t>
            </a: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Autonomous learning: Critical thinking, meta learning skills for Apprentices to develop KSBs in their own individual way.</a:t>
            </a:r>
            <a:endParaRPr lang="en-GB" sz="2000" dirty="0">
              <a:latin typeface="Calibri" panose="020F0502020204030204" pitchFamily="34" charset="0"/>
              <a:ea typeface="Calibri" panose="020F0502020204030204" pitchFamily="34" charset="0"/>
            </a:endParaRP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Lecturers/seminars use a variety of instructional methods</a:t>
            </a: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Learning styles (e.g. questionnaires) </a:t>
            </a: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Tools available and software supported by the </a:t>
            </a:r>
            <a:r>
              <a:rPr lang="en-GB" sz="2000" dirty="0" err="1">
                <a:latin typeface="Calibri" panose="020F0502020204030204" pitchFamily="34" charset="0"/>
                <a:ea typeface="Times New Roman" panose="02020603050405020304" pitchFamily="18" charset="0"/>
              </a:rPr>
              <a:t>SKills</a:t>
            </a:r>
            <a:r>
              <a:rPr lang="en-GB" sz="2000" dirty="0">
                <a:latin typeface="Calibri" panose="020F0502020204030204" pitchFamily="34" charset="0"/>
                <a:ea typeface="Times New Roman" panose="02020603050405020304" pitchFamily="18" charset="0"/>
              </a:rPr>
              <a:t> Centre (linked in)</a:t>
            </a:r>
            <a:endParaRPr lang="en-GB" sz="2000" dirty="0">
              <a:latin typeface="Calibri" panose="020F0502020204030204" pitchFamily="34" charset="0"/>
              <a:ea typeface="Calibri" panose="020F0502020204030204" pitchFamily="34" charset="0"/>
            </a:endParaRP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Group work &amp; peer review promote identity through reflective comparison.</a:t>
            </a:r>
            <a:endParaRPr lang="en-GB" sz="2000" dirty="0">
              <a:latin typeface="Calibri" panose="020F0502020204030204" pitchFamily="34" charset="0"/>
              <a:ea typeface="Calibri" panose="020F0502020204030204" pitchFamily="34" charset="0"/>
            </a:endParaRP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Work-based learning submissions are mapped out in SEE</a:t>
            </a:r>
            <a:endParaRPr lang="en-GB" sz="2000" dirty="0">
              <a:latin typeface="Calibri" panose="020F0502020204030204" pitchFamily="34" charset="0"/>
              <a:ea typeface="Calibri" panose="020F0502020204030204" pitchFamily="34" charset="0"/>
            </a:endParaRP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Employer training plan tool kit in AIIR for individual  20% OTJT </a:t>
            </a: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WBL Coaches support personal development and stretch targets in APRs.</a:t>
            </a: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Enrichment of curriculum is built in to the Scheme for Embedding</a:t>
            </a:r>
            <a:endParaRPr lang="en-GB" sz="2000" dirty="0">
              <a:latin typeface="Calibri" panose="020F0502020204030204" pitchFamily="34" charset="0"/>
            </a:endParaRPr>
          </a:p>
          <a:p>
            <a:pPr marL="0" indent="0">
              <a:buNone/>
            </a:pPr>
            <a:endParaRPr lang="en-GB" sz="2000" dirty="0"/>
          </a:p>
        </p:txBody>
      </p:sp>
      <p:sp>
        <p:nvSpPr>
          <p:cNvPr id="5" name="Title 1">
            <a:extLst>
              <a:ext uri="{FF2B5EF4-FFF2-40B4-BE49-F238E27FC236}">
                <a16:creationId xmlns:a16="http://schemas.microsoft.com/office/drawing/2014/main" id="{EA1AF6B8-AE97-495E-BF4B-3C82E535E4AC}"/>
              </a:ext>
            </a:extLst>
          </p:cNvPr>
          <p:cNvSpPr>
            <a:spLocks noGrp="1"/>
          </p:cNvSpPr>
          <p:nvPr>
            <p:ph type="title"/>
          </p:nvPr>
        </p:nvSpPr>
        <p:spPr>
          <a:xfrm>
            <a:off x="4799857" y="332656"/>
            <a:ext cx="6551191" cy="1143000"/>
          </a:xfrm>
        </p:spPr>
        <p:txBody>
          <a:bodyPr/>
          <a:lstStyle/>
          <a:p>
            <a:pPr algn="l"/>
            <a:r>
              <a:rPr lang="en-GB" sz="2800" dirty="0"/>
              <a:t>Individualised Apprenticeship Curriculum at SHU</a:t>
            </a:r>
            <a:endParaRPr lang="en-GB" sz="2800" dirty="0">
              <a:solidFill>
                <a:schemeClr val="bg1">
                  <a:lumMod val="65000"/>
                </a:schemeClr>
              </a:solidFill>
            </a:endParaRPr>
          </a:p>
        </p:txBody>
      </p:sp>
    </p:spTree>
    <p:extLst>
      <p:ext uri="{BB962C8B-B14F-4D97-AF65-F5344CB8AC3E}">
        <p14:creationId xmlns:p14="http://schemas.microsoft.com/office/powerpoint/2010/main" val="2633014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1BE0-2CC5-41D1-AF86-4A5A48C7A438}"/>
              </a:ext>
            </a:extLst>
          </p:cNvPr>
          <p:cNvSpPr>
            <a:spLocks noGrp="1"/>
          </p:cNvSpPr>
          <p:nvPr>
            <p:ph type="title"/>
          </p:nvPr>
        </p:nvSpPr>
        <p:spPr>
          <a:xfrm>
            <a:off x="4799857" y="160335"/>
            <a:ext cx="6695207" cy="1143000"/>
          </a:xfrm>
        </p:spPr>
        <p:txBody>
          <a:bodyPr/>
          <a:lstStyle/>
          <a:p>
            <a:pPr algn="l"/>
            <a:r>
              <a:rPr lang="en-GB" sz="3200" dirty="0"/>
              <a:t>Individualising the Curriculum</a:t>
            </a:r>
            <a:br>
              <a:rPr lang="en-GB" sz="3200" dirty="0"/>
            </a:br>
            <a:r>
              <a:rPr lang="en-GB" sz="3200" i="1" dirty="0"/>
              <a:t>Starting Point Review Activity</a:t>
            </a:r>
          </a:p>
        </p:txBody>
      </p:sp>
      <p:sp>
        <p:nvSpPr>
          <p:cNvPr id="3" name="Content Placeholder 2">
            <a:extLst>
              <a:ext uri="{FF2B5EF4-FFF2-40B4-BE49-F238E27FC236}">
                <a16:creationId xmlns:a16="http://schemas.microsoft.com/office/drawing/2014/main" id="{7D6E73CD-F650-48E1-B020-1001A0B15BF5}"/>
              </a:ext>
            </a:extLst>
          </p:cNvPr>
          <p:cNvSpPr>
            <a:spLocks noGrp="1"/>
          </p:cNvSpPr>
          <p:nvPr>
            <p:ph idx="1"/>
          </p:nvPr>
        </p:nvSpPr>
        <p:spPr>
          <a:xfrm>
            <a:off x="1631504" y="1484785"/>
            <a:ext cx="8784976" cy="4713389"/>
          </a:xfrm>
        </p:spPr>
        <p:txBody>
          <a:bodyPr/>
          <a:lstStyle/>
          <a:p>
            <a:pPr marL="0" indent="0">
              <a:buNone/>
            </a:pPr>
            <a:endParaRPr lang="en-GB" sz="1800" b="1" dirty="0"/>
          </a:p>
          <a:p>
            <a:pPr marL="628650" indent="0">
              <a:buNone/>
            </a:pPr>
            <a:r>
              <a:rPr lang="en-GB" sz="2400" dirty="0"/>
              <a:t>Overview of steps:</a:t>
            </a:r>
          </a:p>
          <a:p>
            <a:pPr marL="628650" indent="0">
              <a:buNone/>
            </a:pPr>
            <a:endParaRPr lang="en-GB" sz="2400" dirty="0"/>
          </a:p>
          <a:p>
            <a:pPr marL="971550" indent="-703263">
              <a:buFont typeface="Wingdings" panose="05000000000000000000" pitchFamily="2" charset="2"/>
              <a:buChar char="ü"/>
            </a:pPr>
            <a:r>
              <a:rPr lang="en-GB" sz="2000" dirty="0"/>
              <a:t>Apprentice and Employer complete the Skill Scan</a:t>
            </a:r>
          </a:p>
          <a:p>
            <a:pPr marL="971550" indent="-703263">
              <a:buFont typeface="Wingdings" panose="05000000000000000000" pitchFamily="2" charset="2"/>
              <a:buChar char="ü"/>
            </a:pPr>
            <a:r>
              <a:rPr lang="en-GB" sz="2000" dirty="0"/>
              <a:t>WBL Coach introduces the mandatory Starting Point Exercise</a:t>
            </a:r>
          </a:p>
          <a:p>
            <a:pPr marL="971550" indent="-703263">
              <a:buFont typeface="Wingdings" panose="05000000000000000000" pitchFamily="2" charset="2"/>
              <a:buChar char="ü"/>
            </a:pPr>
            <a:r>
              <a:rPr lang="en-GB" sz="2000" dirty="0"/>
              <a:t>The Apprentice completes the preparation</a:t>
            </a:r>
          </a:p>
          <a:p>
            <a:pPr marL="971550" indent="-703263">
              <a:buFont typeface="Wingdings" panose="05000000000000000000" pitchFamily="2" charset="2"/>
              <a:buChar char="ü"/>
            </a:pPr>
            <a:r>
              <a:rPr lang="en-GB" sz="2000" dirty="0"/>
              <a:t>ACL emphasise during induction</a:t>
            </a:r>
          </a:p>
          <a:p>
            <a:pPr marL="971550" indent="-703263">
              <a:buFont typeface="Wingdings" panose="05000000000000000000" pitchFamily="2" charset="2"/>
              <a:buChar char="ü"/>
            </a:pPr>
            <a:r>
              <a:rPr lang="en-GB" sz="2000" dirty="0"/>
              <a:t>PPD Module tutor facilitates peer to peer curriculum session</a:t>
            </a:r>
          </a:p>
          <a:p>
            <a:pPr marL="971550" indent="-703263">
              <a:buFont typeface="Wingdings" panose="05000000000000000000" pitchFamily="2" charset="2"/>
              <a:buChar char="ü"/>
            </a:pPr>
            <a:r>
              <a:rPr lang="en-GB" sz="2000" dirty="0"/>
              <a:t>Apprentice completes and sends the grid to WBL Coach for 1</a:t>
            </a:r>
            <a:r>
              <a:rPr lang="en-GB" sz="2000" baseline="30000" dirty="0"/>
              <a:t>st</a:t>
            </a:r>
            <a:r>
              <a:rPr lang="en-GB" sz="2000" dirty="0"/>
              <a:t> APR</a:t>
            </a:r>
          </a:p>
          <a:p>
            <a:pPr marL="971550" indent="-703263">
              <a:buFont typeface="Wingdings" panose="05000000000000000000" pitchFamily="2" charset="2"/>
              <a:buChar char="ü"/>
            </a:pPr>
            <a:r>
              <a:rPr lang="en-GB" sz="2000" dirty="0"/>
              <a:t>Action Plan appended to PPD assessed submission</a:t>
            </a:r>
          </a:p>
        </p:txBody>
      </p:sp>
    </p:spTree>
    <p:extLst>
      <p:ext uri="{BB962C8B-B14F-4D97-AF65-F5344CB8AC3E}">
        <p14:creationId xmlns:p14="http://schemas.microsoft.com/office/powerpoint/2010/main" val="2687276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1BE0-2CC5-41D1-AF86-4A5A48C7A438}"/>
              </a:ext>
            </a:extLst>
          </p:cNvPr>
          <p:cNvSpPr>
            <a:spLocks noGrp="1"/>
          </p:cNvSpPr>
          <p:nvPr>
            <p:ph type="title"/>
          </p:nvPr>
        </p:nvSpPr>
        <p:spPr>
          <a:xfrm>
            <a:off x="4799857" y="160335"/>
            <a:ext cx="6695207" cy="1143000"/>
          </a:xfrm>
        </p:spPr>
        <p:txBody>
          <a:bodyPr/>
          <a:lstStyle/>
          <a:p>
            <a:pPr algn="l"/>
            <a:r>
              <a:rPr lang="en-GB" sz="3200" dirty="0"/>
              <a:t>Starting Point Review Activity</a:t>
            </a:r>
          </a:p>
        </p:txBody>
      </p:sp>
      <p:sp>
        <p:nvSpPr>
          <p:cNvPr id="3" name="Content Placeholder 2">
            <a:extLst>
              <a:ext uri="{FF2B5EF4-FFF2-40B4-BE49-F238E27FC236}">
                <a16:creationId xmlns:a16="http://schemas.microsoft.com/office/drawing/2014/main" id="{7D6E73CD-F650-48E1-B020-1001A0B15BF5}"/>
              </a:ext>
            </a:extLst>
          </p:cNvPr>
          <p:cNvSpPr>
            <a:spLocks noGrp="1"/>
          </p:cNvSpPr>
          <p:nvPr>
            <p:ph idx="1"/>
          </p:nvPr>
        </p:nvSpPr>
        <p:spPr>
          <a:xfrm>
            <a:off x="1194284" y="1700808"/>
            <a:ext cx="9803432" cy="4713389"/>
          </a:xfrm>
        </p:spPr>
        <p:txBody>
          <a:bodyPr/>
          <a:lstStyle/>
          <a:p>
            <a:pPr marL="0" indent="0">
              <a:buNone/>
            </a:pPr>
            <a:r>
              <a:rPr lang="en-GB" sz="1800" b="1" dirty="0"/>
              <a:t>Based on your Skill Scan and using the grid in </a:t>
            </a:r>
            <a:r>
              <a:rPr lang="en-GB" sz="1800" b="1" dirty="0">
                <a:hlinkClick r:id="rId3"/>
              </a:rPr>
              <a:t>“Mandatory Exercise 1”</a:t>
            </a:r>
            <a:endParaRPr lang="en-GB" sz="1800" b="1" dirty="0"/>
          </a:p>
          <a:p>
            <a:pPr marL="0" indent="0">
              <a:buNone/>
            </a:pPr>
            <a:endParaRPr lang="en-GB" sz="1800" dirty="0"/>
          </a:p>
          <a:p>
            <a:r>
              <a:rPr lang="en-GB" sz="1800" dirty="0"/>
              <a:t>Identify 3 areas where you are least sure of your Skills Scan judgement</a:t>
            </a:r>
          </a:p>
          <a:p>
            <a:pPr marL="628650" indent="0">
              <a:buNone/>
              <a:tabLst>
                <a:tab pos="6464300" algn="l"/>
              </a:tabLst>
            </a:pPr>
            <a:r>
              <a:rPr lang="en-GB" sz="1800" i="1" dirty="0">
                <a:solidFill>
                  <a:srgbClr val="00B0F0"/>
                </a:solidFill>
              </a:rPr>
              <a:t>Be prepared to ask and listen to what your peers think about this area of competence</a:t>
            </a:r>
          </a:p>
          <a:p>
            <a:pPr marL="809625" indent="0">
              <a:buNone/>
            </a:pPr>
            <a:endParaRPr lang="en-GB" sz="1800" i="1" dirty="0"/>
          </a:p>
          <a:p>
            <a:r>
              <a:rPr lang="en-GB" sz="1800" dirty="0"/>
              <a:t>Identify 3 specific areas of competence (knowledge, skill, or behaviour) where you are </a:t>
            </a:r>
            <a:r>
              <a:rPr lang="en-GB" sz="1800" i="1" dirty="0"/>
              <a:t>most</a:t>
            </a:r>
            <a:r>
              <a:rPr lang="en-GB" sz="1800" dirty="0"/>
              <a:t> </a:t>
            </a:r>
            <a:r>
              <a:rPr lang="en-GB" sz="1800" i="1" dirty="0"/>
              <a:t>advanced</a:t>
            </a:r>
            <a:r>
              <a:rPr lang="en-GB" sz="1800" dirty="0"/>
              <a:t>.  </a:t>
            </a:r>
          </a:p>
          <a:p>
            <a:pPr marL="628650" indent="0">
              <a:buNone/>
            </a:pPr>
            <a:r>
              <a:rPr lang="en-GB" sz="1800" i="1" dirty="0">
                <a:solidFill>
                  <a:srgbClr val="00B0F0"/>
                </a:solidFill>
              </a:rPr>
              <a:t>Be prepared to discuss how you could use the course to stretch yourself and generate even better evidence of your competence in this area.</a:t>
            </a:r>
          </a:p>
          <a:p>
            <a:pPr marL="827088" indent="0">
              <a:buNone/>
            </a:pPr>
            <a:endParaRPr lang="en-GB" sz="1800" i="1" dirty="0"/>
          </a:p>
          <a:p>
            <a:r>
              <a:rPr lang="en-GB" sz="1800" dirty="0"/>
              <a:t>Identify 3 specific areas (knowledge, skill, or behaviour) where you are </a:t>
            </a:r>
            <a:r>
              <a:rPr lang="en-GB" sz="1800" i="1" dirty="0"/>
              <a:t>least</a:t>
            </a:r>
            <a:r>
              <a:rPr lang="en-GB" sz="1800" dirty="0"/>
              <a:t> developed.  </a:t>
            </a:r>
          </a:p>
          <a:p>
            <a:pPr marL="628650" indent="0">
              <a:buNone/>
            </a:pPr>
            <a:r>
              <a:rPr lang="en-GB" sz="1800" i="1" dirty="0">
                <a:solidFill>
                  <a:srgbClr val="00B0F0"/>
                </a:solidFill>
              </a:rPr>
              <a:t>Be prepared to exchange ideas with colleagues about the support you need from your employer and the planning required to ensure you gain the experiences and projects needed to climb the milestones.</a:t>
            </a:r>
          </a:p>
          <a:p>
            <a:pPr marL="628650" indent="0">
              <a:buNone/>
            </a:pPr>
            <a:endParaRPr lang="en-GB" sz="1800" i="1" dirty="0">
              <a:solidFill>
                <a:srgbClr val="00B0F0"/>
              </a:solidFill>
            </a:endParaRPr>
          </a:p>
        </p:txBody>
      </p:sp>
    </p:spTree>
    <p:extLst>
      <p:ext uri="{BB962C8B-B14F-4D97-AF65-F5344CB8AC3E}">
        <p14:creationId xmlns:p14="http://schemas.microsoft.com/office/powerpoint/2010/main" val="2917188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420888"/>
            <a:ext cx="10225136" cy="4608512"/>
          </a:xfrm>
        </p:spPr>
        <p:txBody>
          <a:bodyPr>
            <a:normAutofit/>
          </a:bodyPr>
          <a:lstStyle/>
          <a:p>
            <a:pPr marL="363538" indent="0">
              <a:spcAft>
                <a:spcPts val="600"/>
              </a:spcAft>
              <a:buNone/>
            </a:pPr>
            <a:endParaRPr lang="en-GB" sz="700" dirty="0">
              <a:solidFill>
                <a:srgbClr val="333333"/>
              </a:solidFill>
              <a:latin typeface="Nunito"/>
            </a:endParaRPr>
          </a:p>
          <a:p>
            <a:pPr marL="125100" indent="0">
              <a:spcAft>
                <a:spcPts val="600"/>
              </a:spcAft>
              <a:buNone/>
            </a:pPr>
            <a:r>
              <a:rPr lang="en-GB" sz="2000" dirty="0">
                <a:solidFill>
                  <a:srgbClr val="333333"/>
                </a:solidFill>
                <a:latin typeface="Nunito"/>
              </a:rPr>
              <a:t>Some key initiatives and success factors:</a:t>
            </a:r>
          </a:p>
          <a:p>
            <a:pPr marL="125100" indent="0">
              <a:spcAft>
                <a:spcPts val="600"/>
              </a:spcAft>
              <a:buNone/>
            </a:pPr>
            <a:endParaRPr lang="en-GB" sz="2000" dirty="0">
              <a:solidFill>
                <a:srgbClr val="333333"/>
              </a:solidFill>
              <a:latin typeface="Nunito"/>
            </a:endParaRPr>
          </a:p>
          <a:p>
            <a:pPr marL="810900" lvl="1">
              <a:spcAft>
                <a:spcPts val="600"/>
              </a:spcAft>
            </a:pPr>
            <a:r>
              <a:rPr lang="en-GB" sz="1800" dirty="0">
                <a:latin typeface="Nunito"/>
              </a:rPr>
              <a:t>Golden Thread through Governance</a:t>
            </a:r>
          </a:p>
          <a:p>
            <a:pPr marL="810900" lvl="1">
              <a:spcAft>
                <a:spcPts val="600"/>
              </a:spcAft>
            </a:pPr>
            <a:r>
              <a:rPr lang="en-GB" sz="1800" dirty="0">
                <a:solidFill>
                  <a:srgbClr val="333333"/>
                </a:solidFill>
                <a:latin typeface="Nunito"/>
              </a:rPr>
              <a:t>Management Information </a:t>
            </a:r>
          </a:p>
          <a:p>
            <a:pPr marL="810900" lvl="1">
              <a:spcAft>
                <a:spcPts val="600"/>
              </a:spcAft>
            </a:pPr>
            <a:r>
              <a:rPr lang="en-GB" sz="1800" dirty="0">
                <a:latin typeface="Nunito"/>
              </a:rPr>
              <a:t>Deep Dive Preparation</a:t>
            </a:r>
          </a:p>
          <a:p>
            <a:pPr marL="810900" lvl="1">
              <a:spcAft>
                <a:spcPts val="600"/>
              </a:spcAft>
            </a:pPr>
            <a:r>
              <a:rPr lang="en-GB" sz="1800" dirty="0">
                <a:solidFill>
                  <a:srgbClr val="333333"/>
                </a:solidFill>
                <a:latin typeface="Nunito"/>
              </a:rPr>
              <a:t>Embedding Personal Development</a:t>
            </a:r>
          </a:p>
          <a:p>
            <a:pPr marL="810900" lvl="1">
              <a:spcAft>
                <a:spcPts val="600"/>
              </a:spcAft>
            </a:pPr>
            <a:r>
              <a:rPr lang="en-GB" sz="1800" dirty="0">
                <a:latin typeface="Nunito"/>
              </a:rPr>
              <a:t>Individualising the Curriculum</a:t>
            </a:r>
          </a:p>
        </p:txBody>
      </p:sp>
      <p:sp>
        <p:nvSpPr>
          <p:cNvPr id="7" name="Title 1">
            <a:extLst>
              <a:ext uri="{FF2B5EF4-FFF2-40B4-BE49-F238E27FC236}">
                <a16:creationId xmlns:a16="http://schemas.microsoft.com/office/drawing/2014/main" id="{2D4BC8B0-51FC-4B45-8EF4-35A487707C36}"/>
              </a:ext>
            </a:extLst>
          </p:cNvPr>
          <p:cNvSpPr>
            <a:spLocks noGrp="1"/>
          </p:cNvSpPr>
          <p:nvPr>
            <p:ph type="title"/>
          </p:nvPr>
        </p:nvSpPr>
        <p:spPr>
          <a:xfrm>
            <a:off x="4583832" y="692696"/>
            <a:ext cx="6840760" cy="1143000"/>
          </a:xfrm>
        </p:spPr>
        <p:txBody>
          <a:bodyPr vert="horz" wrap="square" lIns="91440" tIns="45720" rIns="91440" bIns="45720" numCol="1" rtlCol="0" anchor="ctr" anchorCtr="0" compatLnSpc="1">
            <a:prstTxWarp prst="textNoShape">
              <a:avLst/>
            </a:prstTxWarp>
            <a:noAutofit/>
          </a:bodyPr>
          <a:lstStyle/>
          <a:p>
            <a:pPr algn="l" eaLnBrk="1" hangingPunct="1"/>
            <a:r>
              <a:rPr lang="en-GB" sz="28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2800" dirty="0">
                <a:solidFill>
                  <a:srgbClr val="B7093B"/>
                </a:solidFill>
                <a:latin typeface="Calibri" panose="020F0502020204030204" pitchFamily="34" charset="0"/>
                <a:ea typeface="+mj-ea"/>
                <a:cs typeface="Calibri" panose="020F0502020204030204" pitchFamily="34" charset="0"/>
              </a:rPr>
            </a:br>
            <a:r>
              <a:rPr lang="en-GB" sz="2800" b="1" dirty="0">
                <a:solidFill>
                  <a:srgbClr val="B7093B"/>
                </a:solidFill>
                <a:latin typeface="Calibri" panose="020F0502020204030204" pitchFamily="34" charset="0"/>
                <a:ea typeface="+mj-ea"/>
                <a:cs typeface="Calibri" panose="020F0502020204030204" pitchFamily="34" charset="0"/>
              </a:rPr>
              <a:t>Structural Capital – from 3 to 33</a:t>
            </a:r>
          </a:p>
        </p:txBody>
      </p:sp>
    </p:spTree>
    <p:extLst>
      <p:ext uri="{BB962C8B-B14F-4D97-AF65-F5344CB8AC3E}">
        <p14:creationId xmlns:p14="http://schemas.microsoft.com/office/powerpoint/2010/main" val="19742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6DA38-CCBF-41B0-912F-C470C16B0F98}"/>
              </a:ext>
            </a:extLst>
          </p:cNvPr>
          <p:cNvSpPr>
            <a:spLocks noGrp="1"/>
          </p:cNvSpPr>
          <p:nvPr>
            <p:ph type="title"/>
          </p:nvPr>
        </p:nvSpPr>
        <p:spPr>
          <a:xfrm>
            <a:off x="3362080" y="165100"/>
            <a:ext cx="7300495" cy="1143000"/>
          </a:xfrm>
        </p:spPr>
        <p:txBody>
          <a:bodyPr>
            <a:normAutofit fontScale="90000"/>
          </a:bodyPr>
          <a:lstStyle/>
          <a:p>
            <a:r>
              <a:rPr lang="en-GB" i="1" dirty="0">
                <a:solidFill>
                  <a:srgbClr val="B7093B"/>
                </a:solidFill>
                <a:latin typeface="Calibri" panose="020F0502020204030204" pitchFamily="34" charset="0"/>
                <a:cs typeface="Calibri" panose="020F0502020204030204" pitchFamily="34" charset="0"/>
              </a:rPr>
              <a:t>Looking back </a:t>
            </a:r>
            <a:br>
              <a:rPr lang="en-GB" dirty="0">
                <a:solidFill>
                  <a:srgbClr val="B7093B"/>
                </a:solidFill>
                <a:latin typeface="Calibri" panose="020F0502020204030204" pitchFamily="34" charset="0"/>
                <a:cs typeface="Calibri" panose="020F0502020204030204" pitchFamily="34" charset="0"/>
              </a:rPr>
            </a:br>
            <a:r>
              <a:rPr lang="en-GB" dirty="0">
                <a:solidFill>
                  <a:srgbClr val="B7093B"/>
                </a:solidFill>
                <a:latin typeface="Calibri" panose="020F0502020204030204" pitchFamily="34" charset="0"/>
                <a:cs typeface="Calibri" panose="020F0502020204030204" pitchFamily="34" charset="0"/>
              </a:rPr>
              <a:t>The Shifting Ofsted Landscape</a:t>
            </a:r>
          </a:p>
        </p:txBody>
      </p:sp>
      <p:pic>
        <p:nvPicPr>
          <p:cNvPr id="27" name="Picture 26">
            <a:extLst>
              <a:ext uri="{FF2B5EF4-FFF2-40B4-BE49-F238E27FC236}">
                <a16:creationId xmlns:a16="http://schemas.microsoft.com/office/drawing/2014/main" id="{799BD7AC-140E-441C-8965-9426C2921FD2}"/>
              </a:ext>
            </a:extLst>
          </p:cNvPr>
          <p:cNvPicPr>
            <a:picLocks noChangeAspect="1"/>
          </p:cNvPicPr>
          <p:nvPr/>
        </p:nvPicPr>
        <p:blipFill>
          <a:blip r:embed="rId3"/>
          <a:stretch>
            <a:fillRect/>
          </a:stretch>
        </p:blipFill>
        <p:spPr>
          <a:xfrm>
            <a:off x="6176490" y="2257914"/>
            <a:ext cx="5649874" cy="3755905"/>
          </a:xfrm>
          <a:prstGeom prst="rect">
            <a:avLst/>
          </a:prstGeom>
        </p:spPr>
      </p:pic>
      <p:pic>
        <p:nvPicPr>
          <p:cNvPr id="4" name="Picture 3">
            <a:extLst>
              <a:ext uri="{FF2B5EF4-FFF2-40B4-BE49-F238E27FC236}">
                <a16:creationId xmlns:a16="http://schemas.microsoft.com/office/drawing/2014/main" id="{8E0364A5-3476-4458-A6A9-E6E8971BBE00}"/>
              </a:ext>
            </a:extLst>
          </p:cNvPr>
          <p:cNvPicPr>
            <a:picLocks noChangeAspect="1"/>
          </p:cNvPicPr>
          <p:nvPr/>
        </p:nvPicPr>
        <p:blipFill rotWithShape="1">
          <a:blip r:embed="rId4"/>
          <a:srcRect r="10773"/>
          <a:stretch/>
        </p:blipFill>
        <p:spPr>
          <a:xfrm>
            <a:off x="479376" y="2276287"/>
            <a:ext cx="5417511" cy="3475342"/>
          </a:xfrm>
          <a:prstGeom prst="rect">
            <a:avLst/>
          </a:prstGeom>
        </p:spPr>
      </p:pic>
    </p:spTree>
    <p:extLst>
      <p:ext uri="{BB962C8B-B14F-4D97-AF65-F5344CB8AC3E}">
        <p14:creationId xmlns:p14="http://schemas.microsoft.com/office/powerpoint/2010/main" val="239718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1988840"/>
            <a:ext cx="11449272" cy="4464496"/>
          </a:xfrm>
        </p:spPr>
        <p:txBody>
          <a:bodyPr>
            <a:normAutofit/>
          </a:bodyPr>
          <a:lstStyle/>
          <a:p>
            <a:pPr marL="125100" indent="0">
              <a:spcAft>
                <a:spcPts val="600"/>
              </a:spcAft>
              <a:buNone/>
            </a:pPr>
            <a:r>
              <a:rPr lang="en-GB" sz="2400" b="1" dirty="0">
                <a:solidFill>
                  <a:srgbClr val="333333"/>
                </a:solidFill>
                <a:latin typeface="Nunito"/>
              </a:rPr>
              <a:t>Some conclusions:</a:t>
            </a:r>
          </a:p>
          <a:p>
            <a:pPr marL="125100" indent="0">
              <a:spcAft>
                <a:spcPts val="600"/>
              </a:spcAft>
              <a:buNone/>
            </a:pPr>
            <a:endParaRPr lang="en-GB" sz="1400" b="1" dirty="0">
              <a:solidFill>
                <a:srgbClr val="333333"/>
              </a:solidFill>
              <a:latin typeface="Nunito"/>
            </a:endParaRPr>
          </a:p>
          <a:p>
            <a:pPr marL="410850" indent="-285750">
              <a:spcAft>
                <a:spcPts val="600"/>
              </a:spcAft>
            </a:pPr>
            <a:r>
              <a:rPr lang="en-GB" sz="1800" dirty="0">
                <a:solidFill>
                  <a:srgbClr val="333333"/>
                </a:solidFill>
                <a:latin typeface="Nunito"/>
              </a:rPr>
              <a:t>OfSTED are learning to adapt a child-centred compliance framework to a fluid academic community.  Those academics may have less vocational knowledge than the collection of “learners in the room”.</a:t>
            </a:r>
          </a:p>
          <a:p>
            <a:pPr marL="450850" indent="-327025">
              <a:spcAft>
                <a:spcPts val="600"/>
              </a:spcAft>
            </a:pPr>
            <a:r>
              <a:rPr lang="en-GB" sz="1800" dirty="0">
                <a:solidFill>
                  <a:srgbClr val="333333"/>
                </a:solidFill>
                <a:latin typeface="Nunito"/>
              </a:rPr>
              <a:t>HE adaptation is resource intensive, but it can have remarkably positive impact</a:t>
            </a:r>
          </a:p>
          <a:p>
            <a:pPr marL="1252538" indent="-327025">
              <a:spcAft>
                <a:spcPts val="600"/>
              </a:spcAft>
              <a:buNone/>
            </a:pPr>
            <a:r>
              <a:rPr lang="en-GB" sz="1800" dirty="0">
                <a:solidFill>
                  <a:srgbClr val="333333"/>
                </a:solidFill>
                <a:latin typeface="Nunito"/>
              </a:rPr>
              <a:t> 	(“... Hey we should do this for  all 30,000 learners!”)</a:t>
            </a:r>
          </a:p>
          <a:p>
            <a:pPr marL="410850" indent="-285750">
              <a:spcAft>
                <a:spcPts val="600"/>
              </a:spcAft>
            </a:pPr>
            <a:r>
              <a:rPr lang="en-GB" sz="1800" dirty="0">
                <a:solidFill>
                  <a:srgbClr val="333333"/>
                </a:solidFill>
                <a:latin typeface="Nunito"/>
              </a:rPr>
              <a:t>Investment in Structural Capital is key, needing top level buy in and actions flowing throughout.</a:t>
            </a:r>
            <a:endParaRPr lang="en-GB" sz="1800" dirty="0"/>
          </a:p>
          <a:p>
            <a:pPr marL="410850" indent="-285750">
              <a:spcAft>
                <a:spcPts val="600"/>
              </a:spcAft>
            </a:pPr>
            <a:r>
              <a:rPr lang="en-GB" sz="1800" dirty="0">
                <a:solidFill>
                  <a:srgbClr val="333333"/>
                </a:solidFill>
                <a:latin typeface="Nunito"/>
              </a:rPr>
              <a:t>Escalation through governance must be data driven and transparent to drive authentic intervention and support</a:t>
            </a:r>
          </a:p>
          <a:p>
            <a:pPr marL="410850" indent="-285750">
              <a:spcAft>
                <a:spcPts val="600"/>
              </a:spcAft>
            </a:pPr>
            <a:r>
              <a:rPr lang="en-GB" sz="1800" dirty="0">
                <a:solidFill>
                  <a:srgbClr val="333333"/>
                </a:solidFill>
                <a:latin typeface="Nunito"/>
              </a:rPr>
              <a:t>Compliance is not a project. Focus on the positive practice.</a:t>
            </a:r>
          </a:p>
          <a:p>
            <a:pPr marL="410850" indent="-285750">
              <a:spcAft>
                <a:spcPts val="600"/>
              </a:spcAft>
            </a:pPr>
            <a:r>
              <a:rPr lang="en-GB" sz="1800" dirty="0">
                <a:solidFill>
                  <a:srgbClr val="333333"/>
                </a:solidFill>
                <a:latin typeface="Nunito"/>
              </a:rPr>
              <a:t>A collaborative culture across academic, operational and coaching communities is key to realising impact.  </a:t>
            </a:r>
          </a:p>
        </p:txBody>
      </p:sp>
      <p:sp>
        <p:nvSpPr>
          <p:cNvPr id="5" name="Title 1">
            <a:extLst>
              <a:ext uri="{FF2B5EF4-FFF2-40B4-BE49-F238E27FC236}">
                <a16:creationId xmlns:a16="http://schemas.microsoft.com/office/drawing/2014/main" id="{DD27D90F-DABD-4E3D-86E7-E1ED8E1F314D}"/>
              </a:ext>
            </a:extLst>
          </p:cNvPr>
          <p:cNvSpPr>
            <a:spLocks noGrp="1"/>
          </p:cNvSpPr>
          <p:nvPr>
            <p:ph type="title"/>
          </p:nvPr>
        </p:nvSpPr>
        <p:spPr>
          <a:xfrm>
            <a:off x="4583832" y="692696"/>
            <a:ext cx="6840760" cy="1143000"/>
          </a:xfrm>
        </p:spPr>
        <p:txBody>
          <a:bodyPr vert="horz" wrap="square" lIns="91440" tIns="45720" rIns="91440" bIns="45720" numCol="1" rtlCol="0" anchor="ctr" anchorCtr="0" compatLnSpc="1">
            <a:prstTxWarp prst="textNoShape">
              <a:avLst/>
            </a:prstTxWarp>
            <a:noAutofit/>
          </a:bodyPr>
          <a:lstStyle/>
          <a:p>
            <a:pPr algn="l" eaLnBrk="1" hangingPunct="1"/>
            <a:r>
              <a:rPr lang="en-GB" sz="28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2800" dirty="0">
                <a:solidFill>
                  <a:srgbClr val="B7093B"/>
                </a:solidFill>
                <a:latin typeface="Calibri" panose="020F0502020204030204" pitchFamily="34" charset="0"/>
                <a:ea typeface="+mj-ea"/>
                <a:cs typeface="Calibri" panose="020F0502020204030204" pitchFamily="34" charset="0"/>
              </a:rPr>
            </a:br>
            <a:r>
              <a:rPr lang="en-GB" sz="2800" b="1" dirty="0">
                <a:solidFill>
                  <a:srgbClr val="B7093B"/>
                </a:solidFill>
                <a:latin typeface="Calibri" panose="020F0502020204030204" pitchFamily="34" charset="0"/>
                <a:ea typeface="+mj-ea"/>
                <a:cs typeface="Calibri" panose="020F0502020204030204" pitchFamily="34" charset="0"/>
              </a:rPr>
              <a:t>Structural Capital – from 3 to 33</a:t>
            </a:r>
          </a:p>
        </p:txBody>
      </p:sp>
    </p:spTree>
    <p:extLst>
      <p:ext uri="{BB962C8B-B14F-4D97-AF65-F5344CB8AC3E}">
        <p14:creationId xmlns:p14="http://schemas.microsoft.com/office/powerpoint/2010/main" val="337378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117C6B-A647-43B4-8514-046EC74B9286}"/>
              </a:ext>
            </a:extLst>
          </p:cNvPr>
          <p:cNvSpPr>
            <a:spLocks noGrp="1"/>
          </p:cNvSpPr>
          <p:nvPr>
            <p:ph idx="1"/>
          </p:nvPr>
        </p:nvSpPr>
        <p:spPr>
          <a:xfrm>
            <a:off x="697949" y="2678029"/>
            <a:ext cx="10972800" cy="3345235"/>
          </a:xfrm>
        </p:spPr>
        <p:txBody>
          <a:bodyPr>
            <a:normAutofit/>
          </a:bodyPr>
          <a:lstStyle/>
          <a:p>
            <a:pPr marL="0" indent="0">
              <a:buNone/>
            </a:pPr>
            <a:r>
              <a:rPr lang="en-GB" dirty="0"/>
              <a:t>“It is anticipated that these issues are likely to have a ripple effect in that, once systems are designed to respond to one group of non-traditional students, principles are generated and transferable to others demonstrating that there is real potential to improve the way an institution functions and responds to the needs of a knowledge-driven economy”. </a:t>
            </a:r>
          </a:p>
        </p:txBody>
      </p:sp>
      <p:sp>
        <p:nvSpPr>
          <p:cNvPr id="4" name="Title 1">
            <a:extLst>
              <a:ext uri="{FF2B5EF4-FFF2-40B4-BE49-F238E27FC236}">
                <a16:creationId xmlns:a16="http://schemas.microsoft.com/office/drawing/2014/main" id="{D7C178A8-3B6B-4019-9ADF-482FE39C9D7D}"/>
              </a:ext>
            </a:extLst>
          </p:cNvPr>
          <p:cNvSpPr>
            <a:spLocks noGrp="1"/>
          </p:cNvSpPr>
          <p:nvPr>
            <p:ph type="title"/>
          </p:nvPr>
        </p:nvSpPr>
        <p:spPr>
          <a:xfrm>
            <a:off x="716744" y="1557416"/>
            <a:ext cx="8352928" cy="1143000"/>
          </a:xfrm>
        </p:spPr>
        <p:txBody>
          <a:bodyPr>
            <a:noAutofit/>
          </a:bodyPr>
          <a:lstStyle/>
          <a:p>
            <a:pPr algn="l"/>
            <a:r>
              <a:rPr lang="en-GB" sz="2400" i="1" dirty="0"/>
              <a:t>Developing the structural capital of Higher Education Institutions to support work based learning programmes </a:t>
            </a:r>
          </a:p>
        </p:txBody>
      </p:sp>
      <p:sp>
        <p:nvSpPr>
          <p:cNvPr id="5" name="TextBox 4">
            <a:extLst>
              <a:ext uri="{FF2B5EF4-FFF2-40B4-BE49-F238E27FC236}">
                <a16:creationId xmlns:a16="http://schemas.microsoft.com/office/drawing/2014/main" id="{B7523C50-50CF-4BFA-92D6-E0D3144F202F}"/>
              </a:ext>
            </a:extLst>
          </p:cNvPr>
          <p:cNvSpPr txBox="1"/>
          <p:nvPr/>
        </p:nvSpPr>
        <p:spPr>
          <a:xfrm>
            <a:off x="227348" y="6251157"/>
            <a:ext cx="11737304" cy="600164"/>
          </a:xfrm>
          <a:prstGeom prst="rect">
            <a:avLst/>
          </a:prstGeom>
          <a:noFill/>
        </p:spPr>
        <p:txBody>
          <a:bodyPr wrap="square">
            <a:spAutoFit/>
          </a:bodyPr>
          <a:lstStyle/>
          <a:p>
            <a:r>
              <a:rPr lang="en-GB" sz="1100" dirty="0">
                <a:solidFill>
                  <a:schemeClr val="bg1">
                    <a:lumMod val="65000"/>
                  </a:schemeClr>
                </a:solidFill>
              </a:rPr>
              <a:t>Garnett, Jonathan, Workman, Barbara, </a:t>
            </a:r>
            <a:r>
              <a:rPr lang="en-GB" sz="1100" dirty="0" err="1">
                <a:solidFill>
                  <a:schemeClr val="bg1">
                    <a:lumMod val="65000"/>
                  </a:schemeClr>
                </a:solidFill>
              </a:rPr>
              <a:t>Beadsmoore</a:t>
            </a:r>
            <a:r>
              <a:rPr lang="en-GB" sz="1100" dirty="0">
                <a:solidFill>
                  <a:schemeClr val="bg1">
                    <a:lumMod val="65000"/>
                  </a:schemeClr>
                </a:solidFill>
              </a:rPr>
              <a:t>, Alan and </a:t>
            </a:r>
            <a:r>
              <a:rPr lang="en-GB" sz="1100" dirty="0" err="1">
                <a:solidFill>
                  <a:schemeClr val="bg1">
                    <a:lumMod val="65000"/>
                  </a:schemeClr>
                </a:solidFill>
              </a:rPr>
              <a:t>Bezencenet</a:t>
            </a:r>
            <a:r>
              <a:rPr lang="en-GB" sz="1100" dirty="0">
                <a:solidFill>
                  <a:schemeClr val="bg1">
                    <a:lumMod val="65000"/>
                  </a:schemeClr>
                </a:solidFill>
              </a:rPr>
              <a:t>, Stevie (2008) Developing the structural capital of higher education institutions to support work based learning. In: Work-based learning: workforce development: connections, frameworks and processes. </a:t>
            </a:r>
            <a:r>
              <a:rPr lang="en-GB" sz="1100" dirty="0" err="1">
                <a:solidFill>
                  <a:schemeClr val="bg1">
                    <a:lumMod val="65000"/>
                  </a:schemeClr>
                </a:solidFill>
              </a:rPr>
              <a:t>Tallantyre</a:t>
            </a:r>
            <a:r>
              <a:rPr lang="en-GB" sz="1100" dirty="0">
                <a:solidFill>
                  <a:schemeClr val="bg1">
                    <a:lumMod val="65000"/>
                  </a:schemeClr>
                </a:solidFill>
              </a:rPr>
              <a:t>, Freda, ed. Higher Education Academy, York, pp. 18-30. ISBN 9781905788774. </a:t>
            </a:r>
          </a:p>
          <a:p>
            <a:endParaRPr lang="en-GB" sz="1100" dirty="0"/>
          </a:p>
        </p:txBody>
      </p:sp>
      <p:sp>
        <p:nvSpPr>
          <p:cNvPr id="6" name="Title 1">
            <a:extLst>
              <a:ext uri="{FF2B5EF4-FFF2-40B4-BE49-F238E27FC236}">
                <a16:creationId xmlns:a16="http://schemas.microsoft.com/office/drawing/2014/main" id="{F9F71084-215B-4B10-86AE-45C74B1E5F17}"/>
              </a:ext>
            </a:extLst>
          </p:cNvPr>
          <p:cNvSpPr txBox="1">
            <a:spLocks/>
          </p:cNvSpPr>
          <p:nvPr/>
        </p:nvSpPr>
        <p:spPr>
          <a:xfrm>
            <a:off x="4223792" y="263236"/>
            <a:ext cx="6840760" cy="1143000"/>
          </a:xfrm>
          <a:prstGeom prst="rect">
            <a:avLst/>
          </a:prstGeom>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a:solidFill>
                  <a:srgbClr val="B7093B"/>
                </a:solidFill>
                <a:latin typeface="Calibri" panose="020F0502020204030204" pitchFamily="34" charset="0"/>
                <a:cs typeface="Calibri" panose="020F0502020204030204" pitchFamily="34" charset="0"/>
              </a:rPr>
              <a:t>Preparing the Portfolio for Inspection</a:t>
            </a:r>
            <a:br>
              <a:rPr lang="en-GB" sz="2800">
                <a:solidFill>
                  <a:srgbClr val="B7093B"/>
                </a:solidFill>
                <a:latin typeface="Calibri" panose="020F0502020204030204" pitchFamily="34" charset="0"/>
                <a:cs typeface="Calibri" panose="020F0502020204030204" pitchFamily="34" charset="0"/>
              </a:rPr>
            </a:br>
            <a:r>
              <a:rPr lang="en-GB" sz="2800" b="1">
                <a:solidFill>
                  <a:srgbClr val="B7093B"/>
                </a:solidFill>
                <a:latin typeface="Calibri" panose="020F0502020204030204" pitchFamily="34" charset="0"/>
                <a:cs typeface="Calibri" panose="020F0502020204030204" pitchFamily="34" charset="0"/>
              </a:rPr>
              <a:t>Structural Capital – from 3 to 33</a:t>
            </a:r>
            <a:endParaRPr lang="en-GB" sz="2800" b="1" dirty="0">
              <a:solidFill>
                <a:srgbClr val="B7093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924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CB0C-B1F8-4F40-818A-7B3A269EC69F}"/>
              </a:ext>
            </a:extLst>
          </p:cNvPr>
          <p:cNvSpPr>
            <a:spLocks noGrp="1"/>
          </p:cNvSpPr>
          <p:nvPr>
            <p:ph type="title"/>
          </p:nvPr>
        </p:nvSpPr>
        <p:spPr>
          <a:xfrm>
            <a:off x="4079776" y="341784"/>
            <a:ext cx="6264696"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lgn="l" fontAlgn="base">
              <a:spcAft>
                <a:spcPct val="0"/>
              </a:spcAft>
            </a:pPr>
            <a:r>
              <a:rPr lang="en-GB" sz="3200" dirty="0">
                <a:solidFill>
                  <a:srgbClr val="B7093B"/>
                </a:solidFill>
                <a:latin typeface="Calibri" panose="020F0502020204030204" pitchFamily="34" charset="0"/>
                <a:cs typeface="Calibri" panose="020F0502020204030204" pitchFamily="34" charset="0"/>
              </a:rPr>
              <a:t>Cultural Alignment and Expectations</a:t>
            </a:r>
          </a:p>
        </p:txBody>
      </p:sp>
      <p:sp>
        <p:nvSpPr>
          <p:cNvPr id="3" name="Content Placeholder 2">
            <a:extLst>
              <a:ext uri="{FF2B5EF4-FFF2-40B4-BE49-F238E27FC236}">
                <a16:creationId xmlns:a16="http://schemas.microsoft.com/office/drawing/2014/main" id="{0D26410E-5BA0-4D8B-B68D-1F1D868E4EFE}"/>
              </a:ext>
            </a:extLst>
          </p:cNvPr>
          <p:cNvSpPr>
            <a:spLocks noGrp="1"/>
          </p:cNvSpPr>
          <p:nvPr>
            <p:ph idx="1"/>
          </p:nvPr>
        </p:nvSpPr>
        <p:spPr>
          <a:xfrm>
            <a:off x="911424" y="1907806"/>
            <a:ext cx="4320480" cy="4065315"/>
          </a:xfrm>
        </p:spPr>
        <p:txBody>
          <a:bodyPr>
            <a:noAutofit/>
          </a:bodyPr>
          <a:lstStyle/>
          <a:p>
            <a:pPr marL="0" indent="0">
              <a:spcAft>
                <a:spcPts val="600"/>
              </a:spcAft>
              <a:buNone/>
            </a:pPr>
            <a:r>
              <a:rPr lang="en-GB" sz="2800" b="1" dirty="0"/>
              <a:t>Adult Learners </a:t>
            </a:r>
          </a:p>
          <a:p>
            <a:pPr marL="0" indent="0">
              <a:spcAft>
                <a:spcPts val="600"/>
              </a:spcAft>
              <a:buNone/>
            </a:pPr>
            <a:r>
              <a:rPr lang="en-GB" sz="1600" dirty="0"/>
              <a:t>Andragogy, See Knowles 1983</a:t>
            </a:r>
          </a:p>
          <a:p>
            <a:pPr marL="0" indent="0">
              <a:buNone/>
            </a:pPr>
            <a:endParaRPr lang="en-GB" sz="1800" dirty="0"/>
          </a:p>
          <a:p>
            <a:pPr marL="625475" indent="-444500">
              <a:buFont typeface="Wingdings" panose="05000000000000000000" pitchFamily="2" charset="2"/>
              <a:buChar char="v"/>
            </a:pPr>
            <a:r>
              <a:rPr lang="en-GB" sz="1800" dirty="0"/>
              <a:t>Self-directed, autonomous and internally motivated</a:t>
            </a:r>
          </a:p>
          <a:p>
            <a:pPr marL="625475" indent="-444500">
              <a:buFont typeface="Wingdings" panose="05000000000000000000" pitchFamily="2" charset="2"/>
              <a:buChar char="v"/>
            </a:pPr>
            <a:r>
              <a:rPr lang="en-GB" sz="1800" dirty="0"/>
              <a:t>Learn by experience and problem-centred</a:t>
            </a:r>
          </a:p>
          <a:p>
            <a:pPr marL="625475" indent="-444500">
              <a:buFont typeface="Wingdings" panose="05000000000000000000" pitchFamily="2" charset="2"/>
              <a:buChar char="v"/>
            </a:pPr>
            <a:r>
              <a:rPr lang="en-GB" sz="1800" dirty="0"/>
              <a:t>Informal situations and equal status</a:t>
            </a:r>
          </a:p>
          <a:p>
            <a:pPr marL="0" indent="0">
              <a:buNone/>
            </a:pPr>
            <a:endParaRPr lang="en-GB" sz="2400" dirty="0"/>
          </a:p>
          <a:p>
            <a:pPr marL="0" indent="0">
              <a:buNone/>
            </a:pPr>
            <a:r>
              <a:rPr lang="en-GB" sz="1800" b="1" dirty="0"/>
              <a:t>Heutagogy</a:t>
            </a:r>
            <a:r>
              <a:rPr lang="en-GB" sz="1800" dirty="0"/>
              <a:t>: </a:t>
            </a:r>
          </a:p>
          <a:p>
            <a:pPr marL="0" indent="0">
              <a:buNone/>
            </a:pPr>
            <a:r>
              <a:rPr lang="en-GB" sz="1800" dirty="0"/>
              <a:t>self constructed learning in a context of social, economic and technological flux</a:t>
            </a:r>
          </a:p>
          <a:p>
            <a:pPr marL="0" indent="0">
              <a:buNone/>
            </a:pPr>
            <a:r>
              <a:rPr lang="en-GB" sz="1100" dirty="0"/>
              <a:t>(e.g. see Hase &amp; Kenyon, 2000)</a:t>
            </a:r>
          </a:p>
        </p:txBody>
      </p:sp>
      <p:sp>
        <p:nvSpPr>
          <p:cNvPr id="4" name="Content Placeholder 2">
            <a:extLst>
              <a:ext uri="{FF2B5EF4-FFF2-40B4-BE49-F238E27FC236}">
                <a16:creationId xmlns:a16="http://schemas.microsoft.com/office/drawing/2014/main" id="{6C635CD1-C542-462D-93AE-A2D4A0A36D46}"/>
              </a:ext>
            </a:extLst>
          </p:cNvPr>
          <p:cNvSpPr txBox="1">
            <a:spLocks/>
          </p:cNvSpPr>
          <p:nvPr/>
        </p:nvSpPr>
        <p:spPr>
          <a:xfrm>
            <a:off x="6528048" y="1907805"/>
            <a:ext cx="5040560" cy="40653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tabLst>
                <a:tab pos="361950" algn="l"/>
              </a:tabLst>
            </a:pPr>
            <a:r>
              <a:rPr lang="en-GB" sz="2400" b="1" dirty="0"/>
              <a:t>The OfSTED perspective?</a:t>
            </a:r>
          </a:p>
          <a:p>
            <a:pPr marL="0" indent="0">
              <a:spcAft>
                <a:spcPts val="600"/>
              </a:spcAft>
              <a:buNone/>
              <a:tabLst>
                <a:tab pos="361950" algn="l"/>
              </a:tabLst>
            </a:pPr>
            <a:endParaRPr lang="en-GB" sz="800" dirty="0"/>
          </a:p>
          <a:p>
            <a:pPr marL="0" indent="0">
              <a:spcAft>
                <a:spcPts val="600"/>
              </a:spcAft>
              <a:buNone/>
              <a:tabLst>
                <a:tab pos="361950" algn="l"/>
              </a:tabLst>
            </a:pPr>
            <a:endParaRPr lang="en-GB" sz="1400" dirty="0"/>
          </a:p>
          <a:p>
            <a:pPr>
              <a:spcAft>
                <a:spcPts val="600"/>
              </a:spcAft>
              <a:buFont typeface="Arial" pitchFamily="34" charset="0"/>
              <a:buAutoNum type="alphaUcPeriod" startAt="17"/>
              <a:tabLst>
                <a:tab pos="361950" algn="l"/>
              </a:tabLst>
            </a:pPr>
            <a:r>
              <a:rPr lang="en-GB" sz="1400" dirty="0"/>
              <a:t>Are you an active citizen?</a:t>
            </a:r>
          </a:p>
          <a:p>
            <a:pPr marL="0" indent="0">
              <a:spcAft>
                <a:spcPts val="600"/>
              </a:spcAft>
              <a:buNone/>
              <a:tabLst>
                <a:tab pos="361950" algn="l"/>
              </a:tabLst>
            </a:pPr>
            <a:r>
              <a:rPr lang="en-GB" sz="1400" dirty="0"/>
              <a:t>Q. 	Who is your Safeguarding Officer?</a:t>
            </a:r>
          </a:p>
          <a:p>
            <a:pPr>
              <a:spcAft>
                <a:spcPts val="600"/>
              </a:spcAft>
              <a:buAutoNum type="alphaUcPeriod" startAt="17"/>
              <a:tabLst>
                <a:tab pos="361950" algn="l"/>
              </a:tabLst>
            </a:pPr>
            <a:r>
              <a:rPr lang="en-GB" sz="1400" dirty="0"/>
              <a:t>Where is mutual respect in the curriculum?</a:t>
            </a:r>
          </a:p>
          <a:p>
            <a:pPr marL="0" indent="0">
              <a:spcAft>
                <a:spcPts val="600"/>
              </a:spcAft>
              <a:buNone/>
              <a:tabLst>
                <a:tab pos="361950" algn="l"/>
              </a:tabLst>
            </a:pPr>
            <a:r>
              <a:rPr lang="en-GB" sz="1400" dirty="0"/>
              <a:t>Q.	Are you mentally Healthy?</a:t>
            </a:r>
          </a:p>
          <a:p>
            <a:pPr marL="0" indent="0">
              <a:spcAft>
                <a:spcPts val="600"/>
              </a:spcAft>
              <a:buNone/>
              <a:tabLst>
                <a:tab pos="361950" algn="l"/>
              </a:tabLst>
            </a:pPr>
            <a:r>
              <a:rPr lang="en-GB" sz="1400" dirty="0"/>
              <a:t>Q.	Do you receive careers advice?</a:t>
            </a:r>
          </a:p>
          <a:p>
            <a:pPr marL="0" indent="0">
              <a:spcAft>
                <a:spcPts val="600"/>
              </a:spcAft>
              <a:buNone/>
              <a:tabLst>
                <a:tab pos="361950" algn="l"/>
              </a:tabLst>
            </a:pPr>
            <a:r>
              <a:rPr lang="en-GB" sz="1400" dirty="0"/>
              <a:t>Q.	Do you demonstrate BV in your local community</a:t>
            </a:r>
          </a:p>
          <a:p>
            <a:pPr marL="0" indent="0">
              <a:buNone/>
            </a:pPr>
            <a:endParaRPr lang="en-GB" sz="2400" dirty="0"/>
          </a:p>
        </p:txBody>
      </p:sp>
    </p:spTree>
    <p:extLst>
      <p:ext uri="{BB962C8B-B14F-4D97-AF65-F5344CB8AC3E}">
        <p14:creationId xmlns:p14="http://schemas.microsoft.com/office/powerpoint/2010/main" val="213394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1000"/>
                                        <p:tgtEl>
                                          <p:spTgt spid="3">
                                            <p:txEl>
                                              <p:pRg st="9" end="9"/>
                                            </p:txEl>
                                          </p:spTgt>
                                        </p:tgtEl>
                                      </p:cBhvr>
                                    </p:animEffect>
                                    <p:anim calcmode="lin" valueType="num">
                                      <p:cBhvr>
                                        <p:cTn id="2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1000"/>
                                        <p:tgtEl>
                                          <p:spTgt spid="4">
                                            <p:txEl>
                                              <p:pRg st="7" end="7"/>
                                            </p:txEl>
                                          </p:spTgt>
                                        </p:tgtEl>
                                      </p:cBhvr>
                                    </p:animEffect>
                                    <p:anim calcmode="lin" valueType="num">
                                      <p:cBhvr>
                                        <p:cTn id="5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1000"/>
                                        <p:tgtEl>
                                          <p:spTgt spid="4">
                                            <p:txEl>
                                              <p:pRg st="8" end="8"/>
                                            </p:txEl>
                                          </p:spTgt>
                                        </p:tgtEl>
                                      </p:cBhvr>
                                    </p:animEffect>
                                    <p:anim calcmode="lin" valueType="num">
                                      <p:cBhvr>
                                        <p:cTn id="5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CB0C-B1F8-4F40-818A-7B3A269EC69F}"/>
              </a:ext>
            </a:extLst>
          </p:cNvPr>
          <p:cNvSpPr>
            <a:spLocks noGrp="1"/>
          </p:cNvSpPr>
          <p:nvPr>
            <p:ph type="title"/>
          </p:nvPr>
        </p:nvSpPr>
        <p:spPr>
          <a:xfrm>
            <a:off x="4079776" y="332656"/>
            <a:ext cx="6336704" cy="1143000"/>
          </a:xfrm>
        </p:spPr>
        <p:txBody>
          <a:bodyPr vert="horz" lIns="91440" tIns="45720" rIns="91440" bIns="45720" rtlCol="0" anchor="ctr">
            <a:noAutofit/>
          </a:bodyPr>
          <a:lstStyle/>
          <a:p>
            <a:pPr algn="l"/>
            <a:r>
              <a:rPr lang="en-GB" sz="2800" dirty="0">
                <a:solidFill>
                  <a:srgbClr val="B7093B"/>
                </a:solidFill>
                <a:latin typeface="Calibri" panose="020F0502020204030204" pitchFamily="34" charset="0"/>
                <a:cs typeface="Calibri" panose="020F0502020204030204" pitchFamily="34" charset="0"/>
              </a:rPr>
              <a:t>Reflections on the journey</a:t>
            </a:r>
            <a:br>
              <a:rPr lang="en-GB" sz="2800" dirty="0">
                <a:solidFill>
                  <a:srgbClr val="B7093B"/>
                </a:solidFill>
                <a:latin typeface="Calibri" panose="020F0502020204030204" pitchFamily="34" charset="0"/>
                <a:cs typeface="Calibri" panose="020F0502020204030204" pitchFamily="34" charset="0"/>
              </a:rPr>
            </a:br>
            <a:r>
              <a:rPr lang="en-GB" sz="2800" dirty="0">
                <a:solidFill>
                  <a:srgbClr val="B7093B"/>
                </a:solidFill>
                <a:latin typeface="Calibri" panose="020F0502020204030204" pitchFamily="34" charset="0"/>
                <a:cs typeface="Calibri" panose="020F0502020204030204" pitchFamily="34" charset="0"/>
              </a:rPr>
              <a:t>Value from the Interim visits during COVID-19?</a:t>
            </a:r>
          </a:p>
        </p:txBody>
      </p:sp>
      <p:sp>
        <p:nvSpPr>
          <p:cNvPr id="3" name="Content Placeholder 2">
            <a:extLst>
              <a:ext uri="{FF2B5EF4-FFF2-40B4-BE49-F238E27FC236}">
                <a16:creationId xmlns:a16="http://schemas.microsoft.com/office/drawing/2014/main" id="{0D26410E-5BA0-4D8B-B68D-1F1D868E4EFE}"/>
              </a:ext>
            </a:extLst>
          </p:cNvPr>
          <p:cNvSpPr>
            <a:spLocks noGrp="1"/>
          </p:cNvSpPr>
          <p:nvPr>
            <p:ph idx="1"/>
          </p:nvPr>
        </p:nvSpPr>
        <p:spPr>
          <a:xfrm>
            <a:off x="1981200" y="1844825"/>
            <a:ext cx="9155360" cy="4209331"/>
          </a:xfrm>
        </p:spPr>
        <p:txBody>
          <a:bodyPr>
            <a:normAutofit fontScale="85000" lnSpcReduction="10000"/>
          </a:bodyPr>
          <a:lstStyle/>
          <a:p>
            <a:pPr marL="0" indent="0" algn="ctr">
              <a:spcAft>
                <a:spcPts val="600"/>
              </a:spcAft>
              <a:buNone/>
            </a:pPr>
            <a:r>
              <a:rPr lang="en-GB" i="1" dirty="0">
                <a:solidFill>
                  <a:srgbClr val="333333"/>
                </a:solidFill>
                <a:latin typeface="Nunito"/>
              </a:rPr>
              <a:t>Intent – Implementation – Impact</a:t>
            </a:r>
          </a:p>
          <a:p>
            <a:pPr marL="0" indent="0">
              <a:spcAft>
                <a:spcPts val="600"/>
              </a:spcAft>
              <a:buNone/>
            </a:pPr>
            <a:endParaRPr lang="en-GB" dirty="0">
              <a:solidFill>
                <a:srgbClr val="333333"/>
              </a:solidFill>
              <a:latin typeface="Nunito"/>
            </a:endParaRPr>
          </a:p>
          <a:p>
            <a:pPr marL="0" indent="0">
              <a:spcAft>
                <a:spcPts val="600"/>
              </a:spcAft>
              <a:buNone/>
            </a:pPr>
            <a:r>
              <a:rPr lang="en-GB" dirty="0">
                <a:solidFill>
                  <a:srgbClr val="333333"/>
                </a:solidFill>
                <a:latin typeface="Nunito"/>
              </a:rPr>
              <a:t>Overcoming Challenges:</a:t>
            </a:r>
          </a:p>
          <a:p>
            <a:pPr marL="0" indent="0">
              <a:buNone/>
            </a:pPr>
            <a:endParaRPr lang="en-GB" b="0" i="0" dirty="0">
              <a:solidFill>
                <a:srgbClr val="333333"/>
              </a:solidFill>
              <a:effectLst/>
              <a:latin typeface="Roboto Slab"/>
            </a:endParaRPr>
          </a:p>
          <a:p>
            <a:pPr marL="410850" indent="-285750">
              <a:spcAft>
                <a:spcPts val="600"/>
              </a:spcAft>
            </a:pPr>
            <a:r>
              <a:rPr lang="en-GB" dirty="0">
                <a:solidFill>
                  <a:srgbClr val="333333"/>
                </a:solidFill>
                <a:latin typeface="Nunito"/>
              </a:rPr>
              <a:t>Digital Delivery:   </a:t>
            </a:r>
            <a:r>
              <a:rPr lang="en-GB" dirty="0">
                <a:solidFill>
                  <a:schemeClr val="accent2">
                    <a:lumMod val="75000"/>
                  </a:schemeClr>
                </a:solidFill>
                <a:latin typeface="Nunito"/>
              </a:rPr>
              <a:t>Innovation  -v-   Inertia</a:t>
            </a:r>
          </a:p>
          <a:p>
            <a:pPr marL="410850" indent="-285750">
              <a:spcAft>
                <a:spcPts val="600"/>
              </a:spcAft>
            </a:pPr>
            <a:r>
              <a:rPr lang="en-GB" dirty="0">
                <a:solidFill>
                  <a:srgbClr val="333333"/>
                </a:solidFill>
                <a:latin typeface="Nunito"/>
              </a:rPr>
              <a:t>Staff Priorities:  </a:t>
            </a:r>
            <a:r>
              <a:rPr lang="en-GB" dirty="0">
                <a:solidFill>
                  <a:schemeClr val="accent2">
                    <a:lumMod val="75000"/>
                  </a:schemeClr>
                </a:solidFill>
                <a:latin typeface="Nunito"/>
              </a:rPr>
              <a:t>Initiatives  -v-  Retrenchment</a:t>
            </a:r>
          </a:p>
          <a:p>
            <a:pPr marL="410850" indent="-285750">
              <a:spcAft>
                <a:spcPts val="600"/>
              </a:spcAft>
            </a:pPr>
            <a:r>
              <a:rPr lang="en-GB" dirty="0">
                <a:solidFill>
                  <a:srgbClr val="333333"/>
                </a:solidFill>
                <a:latin typeface="Nunito"/>
              </a:rPr>
              <a:t>On-line Progress Reviews:  </a:t>
            </a:r>
            <a:r>
              <a:rPr lang="en-GB" dirty="0">
                <a:solidFill>
                  <a:schemeClr val="accent2">
                    <a:lumMod val="75000"/>
                  </a:schemeClr>
                </a:solidFill>
                <a:latin typeface="Nunito"/>
              </a:rPr>
              <a:t>Transparency  -v-  Tick-box</a:t>
            </a:r>
          </a:p>
          <a:p>
            <a:pPr marL="410850" indent="-285750">
              <a:spcAft>
                <a:spcPts val="600"/>
              </a:spcAft>
            </a:pPr>
            <a:r>
              <a:rPr lang="en-GB" dirty="0">
                <a:solidFill>
                  <a:srgbClr val="333333"/>
                </a:solidFill>
                <a:latin typeface="Nunito"/>
              </a:rPr>
              <a:t>On-Line Safety:  </a:t>
            </a:r>
            <a:r>
              <a:rPr lang="en-GB" dirty="0">
                <a:solidFill>
                  <a:schemeClr val="accent2">
                    <a:lumMod val="75000"/>
                  </a:schemeClr>
                </a:solidFill>
                <a:latin typeface="Nunito"/>
              </a:rPr>
              <a:t>Contextualisation  -v- Token gesture </a:t>
            </a:r>
          </a:p>
        </p:txBody>
      </p:sp>
    </p:spTree>
    <p:extLst>
      <p:ext uri="{BB962C8B-B14F-4D97-AF65-F5344CB8AC3E}">
        <p14:creationId xmlns:p14="http://schemas.microsoft.com/office/powerpoint/2010/main" val="27960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CB0C-B1F8-4F40-818A-7B3A269EC69F}"/>
              </a:ext>
            </a:extLst>
          </p:cNvPr>
          <p:cNvSpPr>
            <a:spLocks noGrp="1"/>
          </p:cNvSpPr>
          <p:nvPr>
            <p:ph type="title"/>
          </p:nvPr>
        </p:nvSpPr>
        <p:spPr>
          <a:xfrm>
            <a:off x="4079776" y="404664"/>
            <a:ext cx="6336704" cy="1143000"/>
          </a:xfrm>
        </p:spPr>
        <p:txBody>
          <a:bodyPr vert="horz" lIns="91440" tIns="45720" rIns="91440" bIns="45720" rtlCol="0" anchor="ctr">
            <a:noAutofit/>
          </a:bodyPr>
          <a:lstStyle/>
          <a:p>
            <a:pPr algn="l"/>
            <a:r>
              <a:rPr lang="en-GB" sz="2800" dirty="0">
                <a:solidFill>
                  <a:srgbClr val="B7093B"/>
                </a:solidFill>
                <a:latin typeface="Calibri" panose="020F0502020204030204" pitchFamily="34" charset="0"/>
                <a:cs typeface="Calibri" panose="020F0502020204030204" pitchFamily="34" charset="0"/>
              </a:rPr>
              <a:t>Reflections on the journey</a:t>
            </a:r>
            <a:br>
              <a:rPr lang="en-GB" sz="2800" dirty="0">
                <a:solidFill>
                  <a:srgbClr val="B7093B"/>
                </a:solidFill>
                <a:latin typeface="Calibri" panose="020F0502020204030204" pitchFamily="34" charset="0"/>
                <a:cs typeface="Calibri" panose="020F0502020204030204" pitchFamily="34" charset="0"/>
              </a:rPr>
            </a:br>
            <a:r>
              <a:rPr lang="en-GB" sz="2800" dirty="0">
                <a:solidFill>
                  <a:srgbClr val="B7093B"/>
                </a:solidFill>
                <a:latin typeface="Calibri" panose="020F0502020204030204" pitchFamily="34" charset="0"/>
                <a:cs typeface="Calibri" panose="020F0502020204030204" pitchFamily="34" charset="0"/>
              </a:rPr>
              <a:t>Value from the Interim visits during COVID-19?</a:t>
            </a:r>
            <a:br>
              <a:rPr lang="en-GB" sz="2800" dirty="0">
                <a:solidFill>
                  <a:srgbClr val="B7093B"/>
                </a:solidFill>
                <a:latin typeface="Calibri" panose="020F0502020204030204" pitchFamily="34" charset="0"/>
                <a:cs typeface="Calibri" panose="020F0502020204030204" pitchFamily="34" charset="0"/>
              </a:rPr>
            </a:br>
            <a:endParaRPr lang="en-GB" sz="2800" dirty="0">
              <a:solidFill>
                <a:srgbClr val="B7093B"/>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D26410E-5BA0-4D8B-B68D-1F1D868E4EFE}"/>
              </a:ext>
            </a:extLst>
          </p:cNvPr>
          <p:cNvSpPr>
            <a:spLocks noGrp="1"/>
          </p:cNvSpPr>
          <p:nvPr>
            <p:ph idx="1"/>
          </p:nvPr>
        </p:nvSpPr>
        <p:spPr>
          <a:xfrm>
            <a:off x="1981200" y="2060848"/>
            <a:ext cx="8229600" cy="4536504"/>
          </a:xfrm>
        </p:spPr>
        <p:txBody>
          <a:bodyPr>
            <a:normAutofit fontScale="55000" lnSpcReduction="20000"/>
          </a:bodyPr>
          <a:lstStyle/>
          <a:p>
            <a:pPr marL="0" indent="0">
              <a:spcAft>
                <a:spcPts val="600"/>
              </a:spcAft>
              <a:buNone/>
            </a:pPr>
            <a:r>
              <a:rPr lang="en-GB" sz="3800" b="1" dirty="0">
                <a:solidFill>
                  <a:srgbClr val="333333"/>
                </a:solidFill>
                <a:latin typeface="Nunito"/>
              </a:rPr>
              <a:t>Action Research: Stepping up to on-line delivery</a:t>
            </a:r>
          </a:p>
          <a:p>
            <a:pPr marL="0" indent="0">
              <a:buNone/>
            </a:pPr>
            <a:endParaRPr lang="en-GB" b="1" i="0" dirty="0">
              <a:solidFill>
                <a:srgbClr val="333333"/>
              </a:solidFill>
              <a:effectLst/>
              <a:latin typeface="Nunito"/>
            </a:endParaRPr>
          </a:p>
          <a:p>
            <a:pPr marL="896938" indent="0">
              <a:buNone/>
            </a:pPr>
            <a:r>
              <a:rPr lang="en-GB" sz="3300" dirty="0">
                <a:solidFill>
                  <a:srgbClr val="333333"/>
                </a:solidFill>
                <a:latin typeface="Nunito"/>
              </a:rPr>
              <a:t>Key Considerations:</a:t>
            </a:r>
          </a:p>
          <a:p>
            <a:pPr marL="896938" indent="0">
              <a:buNone/>
            </a:pPr>
            <a:endParaRPr lang="en-GB" sz="3300" dirty="0">
              <a:solidFill>
                <a:srgbClr val="333333"/>
              </a:solidFill>
              <a:latin typeface="Nunito"/>
            </a:endParaRPr>
          </a:p>
          <a:p>
            <a:pPr marL="1616075" indent="-457200">
              <a:buFont typeface="Wingdings" panose="05000000000000000000" pitchFamily="2" charset="2"/>
              <a:buChar char="v"/>
            </a:pPr>
            <a:r>
              <a:rPr lang="en-GB" sz="3300" dirty="0">
                <a:solidFill>
                  <a:srgbClr val="333333"/>
                </a:solidFill>
                <a:latin typeface="Nunito"/>
              </a:rPr>
              <a:t>On-Boarding and Building Community</a:t>
            </a:r>
          </a:p>
          <a:p>
            <a:pPr marL="1616075" indent="-457200">
              <a:buFont typeface="Wingdings" panose="05000000000000000000" pitchFamily="2" charset="2"/>
              <a:buChar char="v"/>
            </a:pPr>
            <a:r>
              <a:rPr lang="en-GB" sz="3300" dirty="0">
                <a:solidFill>
                  <a:srgbClr val="333333"/>
                </a:solidFill>
                <a:latin typeface="Nunito"/>
              </a:rPr>
              <a:t>Maintaining Trust and Confidentiality</a:t>
            </a:r>
          </a:p>
          <a:p>
            <a:pPr marL="1616075" indent="-457200">
              <a:buFont typeface="Wingdings" panose="05000000000000000000" pitchFamily="2" charset="2"/>
              <a:buChar char="v"/>
            </a:pPr>
            <a:r>
              <a:rPr lang="en-GB" sz="3300" dirty="0">
                <a:solidFill>
                  <a:srgbClr val="333333"/>
                </a:solidFill>
                <a:latin typeface="Nunito"/>
              </a:rPr>
              <a:t>Balancing Flexibility with Compliance</a:t>
            </a:r>
          </a:p>
          <a:p>
            <a:pPr marL="896938" indent="0"/>
            <a:endParaRPr lang="en-GB" sz="3300" dirty="0">
              <a:solidFill>
                <a:srgbClr val="333333"/>
              </a:solidFill>
              <a:latin typeface="Nunito"/>
            </a:endParaRPr>
          </a:p>
          <a:p>
            <a:pPr marL="896938" indent="0">
              <a:buNone/>
            </a:pPr>
            <a:r>
              <a:rPr lang="en-GB" sz="3300" dirty="0">
                <a:solidFill>
                  <a:srgbClr val="333333"/>
                </a:solidFill>
                <a:latin typeface="Nunito"/>
              </a:rPr>
              <a:t>Teaching Models for Blended Delivery of Work-Based Learning:</a:t>
            </a:r>
          </a:p>
          <a:p>
            <a:pPr marL="896938" indent="0">
              <a:buNone/>
            </a:pPr>
            <a:endParaRPr lang="en-GB" sz="3300" dirty="0">
              <a:solidFill>
                <a:srgbClr val="333333"/>
              </a:solidFill>
              <a:latin typeface="Nunito"/>
            </a:endParaRPr>
          </a:p>
          <a:p>
            <a:pPr marL="1616075" indent="-457200">
              <a:buFont typeface="Wingdings" panose="05000000000000000000" pitchFamily="2" charset="2"/>
              <a:buChar char="v"/>
            </a:pPr>
            <a:r>
              <a:rPr lang="en-GB" sz="3300" dirty="0">
                <a:solidFill>
                  <a:srgbClr val="333333"/>
                </a:solidFill>
                <a:latin typeface="Nunito"/>
              </a:rPr>
              <a:t>Experiential Workshops for KSB Evidence</a:t>
            </a:r>
          </a:p>
          <a:p>
            <a:pPr marL="1616075" indent="-457200">
              <a:buFont typeface="Wingdings" panose="05000000000000000000" pitchFamily="2" charset="2"/>
              <a:buChar char="v"/>
            </a:pPr>
            <a:r>
              <a:rPr lang="en-GB" sz="3300" dirty="0">
                <a:solidFill>
                  <a:srgbClr val="333333"/>
                </a:solidFill>
                <a:latin typeface="Nunito"/>
              </a:rPr>
              <a:t>Peer to Peer Story Telling</a:t>
            </a:r>
          </a:p>
          <a:p>
            <a:pPr marL="1616075" indent="-457200">
              <a:buFont typeface="Wingdings" panose="05000000000000000000" pitchFamily="2" charset="2"/>
              <a:buChar char="v"/>
            </a:pPr>
            <a:r>
              <a:rPr lang="en-GB" sz="3300" dirty="0">
                <a:solidFill>
                  <a:srgbClr val="333333"/>
                </a:solidFill>
                <a:latin typeface="Nunito"/>
              </a:rPr>
              <a:t>Simulation for Work-Based Learning</a:t>
            </a:r>
          </a:p>
          <a:p>
            <a:pPr marL="0" indent="0">
              <a:buNone/>
            </a:pPr>
            <a:endParaRPr lang="en-GB" b="0" i="0" dirty="0">
              <a:solidFill>
                <a:srgbClr val="333333"/>
              </a:solidFill>
              <a:effectLst/>
              <a:latin typeface="Roboto Slab"/>
            </a:endParaRPr>
          </a:p>
        </p:txBody>
      </p:sp>
    </p:spTree>
    <p:extLst>
      <p:ext uri="{BB962C8B-B14F-4D97-AF65-F5344CB8AC3E}">
        <p14:creationId xmlns:p14="http://schemas.microsoft.com/office/powerpoint/2010/main" val="385282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95000" contrast="-60000"/>
                    </a14:imgEffect>
                  </a14:imgLayer>
                </a14:imgProps>
              </a:ext>
              <a:ext uri="{28A0092B-C50C-407E-A947-70E740481C1C}">
                <a14:useLocalDpi xmlns:a14="http://schemas.microsoft.com/office/drawing/2010/main" val="0"/>
              </a:ext>
            </a:extLst>
          </a:blip>
          <a:stretch>
            <a:fillRect/>
          </a:stretch>
        </p:blipFill>
        <p:spPr>
          <a:xfrm>
            <a:off x="0" y="-80626"/>
            <a:ext cx="12192000" cy="6938626"/>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439" y="116632"/>
            <a:ext cx="1980059" cy="1118778"/>
          </a:xfrm>
          <a:prstGeom prst="rect">
            <a:avLst/>
          </a:prstGeom>
          <a:solidFill>
            <a:schemeClr val="accent1">
              <a:alpha val="0"/>
            </a:schemeClr>
          </a:solidFill>
          <a:ln>
            <a:noFill/>
          </a:ln>
        </p:spPr>
      </p:pic>
      <p:sp>
        <p:nvSpPr>
          <p:cNvPr id="5" name="TextBox 4"/>
          <p:cNvSpPr txBox="1"/>
          <p:nvPr/>
        </p:nvSpPr>
        <p:spPr>
          <a:xfrm>
            <a:off x="8435274" y="5402684"/>
            <a:ext cx="3133334" cy="2346796"/>
          </a:xfrm>
          <a:prstGeom prst="rect">
            <a:avLst/>
          </a:prstGeom>
          <a:noFill/>
        </p:spPr>
        <p:txBody>
          <a:bodyPr wrap="square" rtlCol="0">
            <a:spAutoFit/>
          </a:bodyPr>
          <a:lstStyle/>
          <a:p>
            <a:pPr fontAlgn="base">
              <a:spcBef>
                <a:spcPct val="0"/>
              </a:spcBef>
              <a:spcAft>
                <a:spcPct val="0"/>
              </a:spcAft>
              <a:defRPr/>
            </a:pPr>
            <a:r>
              <a:rPr lang="en-GB" sz="1600" b="1" dirty="0">
                <a:solidFill>
                  <a:srgbClr val="00B0F0"/>
                </a:solidFill>
                <a:latin typeface="Arial Narrow" panose="020B0606020202030204" pitchFamily="34" charset="0"/>
                <a:ea typeface="ＭＳ Ｐゴシック" charset="-128"/>
                <a:cs typeface="Calibri" panose="020F0502020204030204" pitchFamily="34" charset="0"/>
              </a:rPr>
              <a:t>Under development</a:t>
            </a:r>
          </a:p>
          <a:p>
            <a:pPr fontAlgn="base">
              <a:spcBef>
                <a:spcPct val="0"/>
              </a:spcBef>
              <a:spcAft>
                <a:spcPct val="0"/>
              </a:spcAft>
              <a:defRPr/>
            </a:pPr>
            <a:r>
              <a:rPr lang="en-GB" sz="1050" b="1" dirty="0">
                <a:solidFill>
                  <a:srgbClr val="00B0F0"/>
                </a:solidFill>
                <a:latin typeface="Arial Narrow" panose="020B0606020202030204" pitchFamily="34" charset="0"/>
                <a:ea typeface="ＭＳ Ｐゴシック" charset="-128"/>
                <a:cs typeface="Calibri" panose="020F0502020204030204" pitchFamily="34" charset="0"/>
              </a:rPr>
              <a:t>(subject to approval)</a:t>
            </a:r>
            <a:endParaRPr lang="en-GB" sz="1050" dirty="0">
              <a:solidFill>
                <a:srgbClr val="00B0F0"/>
              </a:solidFill>
              <a:latin typeface="Arial Narrow" panose="020B0606020202030204" pitchFamily="34" charset="0"/>
              <a:ea typeface="ＭＳ Ｐゴシック" charset="-128"/>
              <a:cs typeface="Calibri" panose="020F0502020204030204" pitchFamily="34" charset="0"/>
            </a:endParaRPr>
          </a:p>
          <a:p>
            <a:pPr marL="285750" indent="-285750" fontAlgn="base">
              <a:spcBef>
                <a:spcPct val="0"/>
              </a:spcBef>
              <a:spcAft>
                <a:spcPct val="0"/>
              </a:spcAft>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Paramedic Practice</a:t>
            </a:r>
          </a:p>
          <a:p>
            <a:pPr marL="285750" indent="-285750" fontAlgn="base">
              <a:spcBef>
                <a:spcPct val="0"/>
              </a:spcBef>
              <a:spcAft>
                <a:spcPct val="0"/>
              </a:spcAft>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Registered Nurse</a:t>
            </a:r>
          </a:p>
          <a:p>
            <a:pPr marL="285750" indent="-285750" fontAlgn="base">
              <a:spcBef>
                <a:spcPct val="0"/>
              </a:spcBef>
              <a:spcAft>
                <a:spcPct val="0"/>
              </a:spcAft>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Teacher</a:t>
            </a:r>
          </a:p>
          <a:p>
            <a:pPr marL="285750" indent="-285750" fontAlgn="base">
              <a:spcBef>
                <a:spcPct val="0"/>
              </a:spcBef>
              <a:spcAft>
                <a:spcPct val="0"/>
              </a:spcAft>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Creative Digital (X2 Design and UX)</a:t>
            </a:r>
          </a:p>
          <a:p>
            <a:pPr marL="261938" fontAlgn="base">
              <a:spcBef>
                <a:spcPct val="0"/>
              </a:spcBef>
              <a:spcAft>
                <a:spcPct val="0"/>
              </a:spcAft>
              <a:defRPr/>
            </a:pPr>
            <a:endParaRPr lang="en-US" altLang="en-US" sz="1600" i="1" dirty="0">
              <a:solidFill>
                <a:srgbClr val="FFC000"/>
              </a:solidFill>
              <a:latin typeface="Arial Narrow" panose="020B0606020202030204" pitchFamily="34" charset="0"/>
              <a:ea typeface="ＭＳ Ｐゴシック" pitchFamily="34" charset="-128"/>
              <a:cs typeface="Calibri" panose="020F0502020204030204" pitchFamily="34" charset="0"/>
            </a:endParaRPr>
          </a:p>
          <a:p>
            <a:pPr marL="261938" fontAlgn="base">
              <a:spcBef>
                <a:spcPct val="0"/>
              </a:spcBef>
              <a:spcAft>
                <a:spcPct val="0"/>
              </a:spcAft>
              <a:defRPr/>
            </a:pPr>
            <a:endParaRPr lang="en-GB" sz="1600" dirty="0">
              <a:solidFill>
                <a:srgbClr val="FFC000"/>
              </a:solidFill>
              <a:latin typeface="Arial Narrow" panose="020B0606020202030204" pitchFamily="34" charset="0"/>
              <a:ea typeface="ＭＳ Ｐゴシック" charset="-128"/>
              <a:cs typeface="Calibri" panose="020F0502020204030204" pitchFamily="34" charset="0"/>
            </a:endParaRPr>
          </a:p>
          <a:p>
            <a:pPr fontAlgn="base">
              <a:spcBef>
                <a:spcPct val="0"/>
              </a:spcBef>
              <a:spcAft>
                <a:spcPct val="0"/>
              </a:spcAft>
              <a:defRPr/>
            </a:pPr>
            <a:endParaRPr lang="en-GB" sz="1600" dirty="0">
              <a:solidFill>
                <a:srgbClr val="FFC000"/>
              </a:solidFill>
              <a:latin typeface="Arial Narrow" panose="020B0606020202030204" pitchFamily="34" charset="0"/>
              <a:ea typeface="ＭＳ Ｐゴシック" charset="-128"/>
            </a:endParaRPr>
          </a:p>
          <a:p>
            <a:pPr fontAlgn="base">
              <a:spcBef>
                <a:spcPct val="0"/>
              </a:spcBef>
              <a:spcAft>
                <a:spcPct val="0"/>
              </a:spcAft>
              <a:defRPr/>
            </a:pPr>
            <a:endParaRPr lang="en-GB" sz="1600" dirty="0">
              <a:solidFill>
                <a:prstClr val="black"/>
              </a:solidFill>
              <a:latin typeface="Arial Narrow" panose="020B0606020202030204" pitchFamily="34" charset="0"/>
              <a:ea typeface="ＭＳ Ｐゴシック" charset="-128"/>
            </a:endParaRPr>
          </a:p>
        </p:txBody>
      </p:sp>
      <p:sp>
        <p:nvSpPr>
          <p:cNvPr id="6" name="Content Placeholder 5"/>
          <p:cNvSpPr>
            <a:spLocks noGrp="1"/>
          </p:cNvSpPr>
          <p:nvPr>
            <p:ph idx="1"/>
          </p:nvPr>
        </p:nvSpPr>
        <p:spPr>
          <a:xfrm>
            <a:off x="1703512" y="1485162"/>
            <a:ext cx="4042792" cy="2015846"/>
          </a:xfrm>
        </p:spPr>
        <p:txBody>
          <a:bodyPr/>
          <a:lstStyle/>
          <a:p>
            <a:pPr marL="0" indent="0">
              <a:buNone/>
            </a:pPr>
            <a:r>
              <a:rPr lang="en-US" altLang="en-US" sz="1600" b="1" dirty="0">
                <a:solidFill>
                  <a:schemeClr val="bg1"/>
                </a:solidFill>
                <a:latin typeface="Arial Narrow" panose="020B0606020202030204" pitchFamily="34" charset="0"/>
                <a:ea typeface="ＭＳ Ｐゴシック" pitchFamily="34" charset="-128"/>
                <a:cs typeface="Calibri" panose="020F0502020204030204" pitchFamily="34" charset="0"/>
              </a:rPr>
              <a:t>Leadership &amp; Management</a:t>
            </a:r>
          </a:p>
          <a:p>
            <a:pPr>
              <a:spcBef>
                <a:spcPts val="0"/>
              </a:spcBef>
            </a:pPr>
            <a:r>
              <a:rPr lang="en-US" altLang="en-US" sz="1600" dirty="0">
                <a:solidFill>
                  <a:srgbClr val="51FC3A"/>
                </a:solidFill>
                <a:latin typeface="Arial Narrow" panose="020B0606020202030204" pitchFamily="34" charset="0"/>
                <a:ea typeface="ＭＳ Ｐゴシック" pitchFamily="34" charset="-128"/>
                <a:cs typeface="Calibri" panose="020F0502020204030204" pitchFamily="34" charset="0"/>
              </a:rPr>
              <a:t>Operations/Departmental Manager</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Chartered Manager</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Senior Leader</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Supply Chain  Leader</a:t>
            </a:r>
          </a:p>
          <a:p>
            <a:endParaRPr lang="en-GB" sz="1600" dirty="0">
              <a:latin typeface="Arial Narrow" panose="020B0606020202030204" pitchFamily="34" charset="0"/>
            </a:endParaRPr>
          </a:p>
        </p:txBody>
      </p:sp>
      <p:sp>
        <p:nvSpPr>
          <p:cNvPr id="7" name="TextBox 6"/>
          <p:cNvSpPr txBox="1"/>
          <p:nvPr/>
        </p:nvSpPr>
        <p:spPr>
          <a:xfrm>
            <a:off x="1680381" y="3798326"/>
            <a:ext cx="2958759" cy="3447098"/>
          </a:xfrm>
          <a:prstGeom prst="rect">
            <a:avLst/>
          </a:prstGeom>
          <a:noFill/>
        </p:spPr>
        <p:txBody>
          <a:bodyPr wrap="none" rtlCol="0">
            <a:spAutoFit/>
          </a:bodyPr>
          <a:lstStyle/>
          <a:p>
            <a:pPr fontAlgn="base">
              <a:spcBef>
                <a:spcPct val="0"/>
              </a:spcBef>
              <a:spcAft>
                <a:spcPct val="0"/>
              </a:spcAft>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Digital &amp; Technology</a:t>
            </a:r>
          </a:p>
          <a:p>
            <a:pPr fontAlgn="base">
              <a:spcBef>
                <a:spcPct val="0"/>
              </a:spcBef>
              <a:spcAft>
                <a:spcPts val="600"/>
              </a:spcAft>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Digital &amp; Tech Solutions Professional </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Software Engineer</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Business Analyst</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Cyber Security Analyst</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Data Analyst</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IT Consultant</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Network Engineer</a:t>
            </a:r>
          </a:p>
          <a:p>
            <a:pPr fontAlgn="base">
              <a:spcBef>
                <a:spcPts val="600"/>
              </a:spcBef>
              <a:spcAft>
                <a:spcPct val="0"/>
              </a:spcAft>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Digital &amp; Tech Solutions Specialist </a:t>
            </a:r>
          </a:p>
          <a:p>
            <a:pPr marL="357188" indent="-357188"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Software Engineer</a:t>
            </a:r>
          </a:p>
          <a:p>
            <a:pPr marL="357188" indent="-357188"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Data Analyst</a:t>
            </a:r>
          </a:p>
          <a:p>
            <a:pPr marL="357188" indent="-357188" fontAlgn="base">
              <a:spcBef>
                <a:spcPct val="0"/>
              </a:spcBef>
              <a:spcAft>
                <a:spcPct val="0"/>
              </a:spcAft>
              <a:buFont typeface="Arial" panose="020B0604020202020204" pitchFamily="34" charset="0"/>
              <a:buChar char="•"/>
              <a:defRPr/>
            </a:pP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a:p>
            <a:pPr fontAlgn="base">
              <a:spcBef>
                <a:spcPct val="0"/>
              </a:spcBef>
              <a:spcAft>
                <a:spcPct val="0"/>
              </a:spcAft>
              <a:defRPr/>
            </a:pPr>
            <a:endParaRPr lang="en-GB" sz="1600" dirty="0">
              <a:solidFill>
                <a:prstClr val="black"/>
              </a:solidFill>
              <a:latin typeface="Arial Narrow" panose="020B0606020202030204" pitchFamily="34" charset="0"/>
              <a:ea typeface="ＭＳ Ｐゴシック" charset="-128"/>
            </a:endParaRPr>
          </a:p>
        </p:txBody>
      </p:sp>
      <p:sp>
        <p:nvSpPr>
          <p:cNvPr id="8" name="Rectangle 7"/>
          <p:cNvSpPr/>
          <p:nvPr/>
        </p:nvSpPr>
        <p:spPr>
          <a:xfrm>
            <a:off x="8162768" y="3905761"/>
            <a:ext cx="4572000" cy="1323439"/>
          </a:xfrm>
          <a:prstGeom prst="rect">
            <a:avLst/>
          </a:prstGeom>
        </p:spPr>
        <p:txBody>
          <a:bodyPr>
            <a:spAutoFit/>
          </a:bodyPr>
          <a:lstStyle/>
          <a:p>
            <a:pPr marL="633413" indent="-368300" fontAlgn="base">
              <a:spcBef>
                <a:spcPct val="0"/>
              </a:spcBef>
              <a:spcAft>
                <a:spcPct val="0"/>
              </a:spcAft>
              <a:defRPr/>
            </a:pPr>
            <a:endPar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endParaRPr>
          </a:p>
          <a:p>
            <a:pPr marL="633413" indent="-368300" fontAlgn="base">
              <a:spcBef>
                <a:spcPct val="0"/>
              </a:spcBef>
              <a:spcAft>
                <a:spcPct val="0"/>
              </a:spcAft>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Food &amp; Drink Sectors</a:t>
            </a:r>
          </a:p>
          <a:p>
            <a:pPr marL="633413" indent="-36830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Food Technologist</a:t>
            </a:r>
          </a:p>
          <a:p>
            <a:pPr marL="633413" indent="-36830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Food Engineering</a:t>
            </a:r>
          </a:p>
          <a:p>
            <a:pPr marL="633413" indent="-36830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Packaging Professional</a:t>
            </a:r>
          </a:p>
        </p:txBody>
      </p:sp>
      <p:sp>
        <p:nvSpPr>
          <p:cNvPr id="10" name="Content Placeholder 5"/>
          <p:cNvSpPr txBox="1">
            <a:spLocks/>
          </p:cNvSpPr>
          <p:nvPr/>
        </p:nvSpPr>
        <p:spPr bwMode="auto">
          <a:xfrm>
            <a:off x="1681291" y="2996952"/>
            <a:ext cx="2957848" cy="37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Academic Professional</a:t>
            </a: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a:p>
            <a:pPr>
              <a:defRPr/>
            </a:pPr>
            <a:r>
              <a:rPr lang="en-GB" sz="1600" dirty="0">
                <a:solidFill>
                  <a:prstClr val="white"/>
                </a:solidFill>
                <a:latin typeface="Arial Narrow" panose="020B0606020202030204" pitchFamily="34" charset="0"/>
              </a:rPr>
              <a:t>Post Graduate Academic Award</a:t>
            </a:r>
          </a:p>
        </p:txBody>
      </p:sp>
      <p:sp>
        <p:nvSpPr>
          <p:cNvPr id="11" name="Content Placeholder 5"/>
          <p:cNvSpPr txBox="1">
            <a:spLocks/>
          </p:cNvSpPr>
          <p:nvPr/>
        </p:nvSpPr>
        <p:spPr bwMode="auto">
          <a:xfrm>
            <a:off x="5231905" y="4214987"/>
            <a:ext cx="2661931" cy="37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Policing</a:t>
            </a:r>
          </a:p>
          <a:p>
            <a:pP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Police Constable DA</a:t>
            </a:r>
          </a:p>
          <a:p>
            <a:pPr>
              <a:defRPr/>
            </a:pPr>
            <a:endParaRPr lang="en-GB" sz="1600" dirty="0">
              <a:solidFill>
                <a:prstClr val="black"/>
              </a:solidFill>
              <a:latin typeface="Arial Narrow" panose="020B0606020202030204" pitchFamily="34" charset="0"/>
            </a:endParaRPr>
          </a:p>
        </p:txBody>
      </p:sp>
      <p:sp>
        <p:nvSpPr>
          <p:cNvPr id="9" name="Rectangle 8"/>
          <p:cNvSpPr/>
          <p:nvPr/>
        </p:nvSpPr>
        <p:spPr>
          <a:xfrm>
            <a:off x="5231905" y="1420322"/>
            <a:ext cx="2930862" cy="2554545"/>
          </a:xfrm>
          <a:prstGeom prst="rect">
            <a:avLst/>
          </a:prstGeom>
        </p:spPr>
        <p:txBody>
          <a:bodyPr wrap="square">
            <a:spAutoFit/>
          </a:bodyPr>
          <a:lstStyle/>
          <a:p>
            <a:pPr marL="265113" indent="-265113" fontAlgn="base">
              <a:spcBef>
                <a:spcPct val="0"/>
              </a:spcBef>
              <a:spcAft>
                <a:spcPct val="0"/>
              </a:spcAft>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Building &amp; Surveying</a:t>
            </a:r>
          </a:p>
          <a:p>
            <a:pPr marL="285750"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Surveyor (Quantity, Building, Commercial Property/ Valuation)</a:t>
            </a:r>
          </a:p>
          <a:p>
            <a:pPr marL="285750"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Chartered Town Planner</a:t>
            </a:r>
          </a:p>
          <a:p>
            <a:pPr marL="285750"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Construction </a:t>
            </a:r>
            <a:r>
              <a:rPr lang="en-US" altLang="en-US" sz="1600" dirty="0">
                <a:solidFill>
                  <a:srgbClr val="51FC3A"/>
                </a:solidFill>
                <a:latin typeface="Arial Narrow" panose="020B0606020202030204" pitchFamily="34" charset="0"/>
                <a:ea typeface="ＭＳ Ｐゴシック" pitchFamily="34" charset="-128"/>
                <a:cs typeface="Calibri" panose="020F0502020204030204" pitchFamily="34" charset="0"/>
              </a:rPr>
              <a:t>Site Supervisor </a:t>
            </a: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&amp; Manager</a:t>
            </a:r>
          </a:p>
          <a:p>
            <a:pPr marL="285750"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Construction QS (&amp; Technician)</a:t>
            </a:r>
          </a:p>
          <a:p>
            <a:pPr marL="285750"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Construction Design Manager</a:t>
            </a:r>
          </a:p>
          <a:p>
            <a:pPr marL="285750"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Architect</a:t>
            </a:r>
          </a:p>
          <a:p>
            <a:pPr marL="285750"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Town Planner</a:t>
            </a:r>
          </a:p>
        </p:txBody>
      </p:sp>
      <p:sp>
        <p:nvSpPr>
          <p:cNvPr id="12" name="Rectangle 11"/>
          <p:cNvSpPr/>
          <p:nvPr/>
        </p:nvSpPr>
        <p:spPr>
          <a:xfrm>
            <a:off x="4980987" y="5002047"/>
            <a:ext cx="4572000" cy="1569660"/>
          </a:xfrm>
          <a:prstGeom prst="rect">
            <a:avLst/>
          </a:prstGeom>
        </p:spPr>
        <p:txBody>
          <a:bodyPr>
            <a:spAutoFit/>
          </a:bodyPr>
          <a:lstStyle/>
          <a:p>
            <a:pPr marL="633413" indent="-368300" fontAlgn="base">
              <a:spcBef>
                <a:spcPct val="0"/>
              </a:spcBef>
              <a:spcAft>
                <a:spcPct val="0"/>
              </a:spcAft>
              <a:defRPr/>
            </a:pPr>
            <a:r>
              <a:rPr lang="en-US" altLang="en-US" sz="1600" b="1" dirty="0">
                <a:solidFill>
                  <a:srgbClr val="51FC3A"/>
                </a:solidFill>
                <a:latin typeface="Arial Narrow" panose="020B0606020202030204" pitchFamily="34" charset="0"/>
                <a:ea typeface="ＭＳ Ｐゴシック" pitchFamily="34" charset="-128"/>
                <a:cs typeface="Calibri" panose="020F0502020204030204" pitchFamily="34" charset="0"/>
              </a:rPr>
              <a:t>Engineering</a:t>
            </a:r>
          </a:p>
          <a:p>
            <a:pPr marL="633413" indent="-36830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Mechanical</a:t>
            </a:r>
          </a:p>
          <a:p>
            <a:pPr marL="633413" indent="-36830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Electrical</a:t>
            </a:r>
          </a:p>
          <a:p>
            <a:pPr marL="633413" indent="-36830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Manufacturing </a:t>
            </a:r>
          </a:p>
          <a:p>
            <a:pPr marL="633413" indent="-36830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Materials</a:t>
            </a:r>
          </a:p>
          <a:p>
            <a:pPr marL="633413" indent="-36830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Rail Engineering</a:t>
            </a:r>
          </a:p>
        </p:txBody>
      </p:sp>
      <p:sp>
        <p:nvSpPr>
          <p:cNvPr id="13" name="Rectangle 12"/>
          <p:cNvSpPr/>
          <p:nvPr/>
        </p:nvSpPr>
        <p:spPr>
          <a:xfrm>
            <a:off x="8162768" y="1420322"/>
            <a:ext cx="2972852" cy="2800767"/>
          </a:xfrm>
          <a:prstGeom prst="rect">
            <a:avLst/>
          </a:prstGeom>
        </p:spPr>
        <p:txBody>
          <a:bodyPr wrap="square">
            <a:spAutoFit/>
          </a:bodyPr>
          <a:lstStyle/>
          <a:p>
            <a:pPr marL="633413" indent="-368300" fontAlgn="base">
              <a:spcBef>
                <a:spcPct val="0"/>
              </a:spcBef>
              <a:spcAft>
                <a:spcPct val="0"/>
              </a:spcAft>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Health &amp; Social Care</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Health and Social Care</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Social Worker</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Occupational Therapy </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Physiotherapy</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Healthcare Science Practitioner</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Advanced Clinical Practitioner</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Diagnostic Radiography </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Therapeutic Radiographer</a:t>
            </a:r>
          </a:p>
          <a:p>
            <a:pPr marL="265113" fontAlgn="base">
              <a:spcBef>
                <a:spcPct val="0"/>
              </a:spcBef>
              <a:spcAft>
                <a:spcPct val="0"/>
              </a:spcAft>
              <a:defRPr/>
            </a:pP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p:txBody>
      </p:sp>
      <p:sp>
        <p:nvSpPr>
          <p:cNvPr id="16" name="Title 1">
            <a:extLst>
              <a:ext uri="{FF2B5EF4-FFF2-40B4-BE49-F238E27FC236}">
                <a16:creationId xmlns:a16="http://schemas.microsoft.com/office/drawing/2014/main" id="{0BBDF5AD-9EA6-433B-B264-9E5AE878AA11}"/>
              </a:ext>
            </a:extLst>
          </p:cNvPr>
          <p:cNvSpPr txBox="1">
            <a:spLocks/>
          </p:cNvSpPr>
          <p:nvPr/>
        </p:nvSpPr>
        <p:spPr>
          <a:xfrm>
            <a:off x="4151784" y="44624"/>
            <a:ext cx="676875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a:solidFill>
                  <a:srgbClr val="FF33CC"/>
                </a:solidFill>
                <a:latin typeface="Calibri" panose="020F0502020204030204" pitchFamily="34" charset="0"/>
                <a:cs typeface="Calibri" panose="020F0502020204030204" pitchFamily="34" charset="0"/>
              </a:rPr>
              <a:t>As OfSTED scope expands, how do you prepare in a large and diverse university?</a:t>
            </a:r>
          </a:p>
        </p:txBody>
      </p:sp>
    </p:spTree>
    <p:extLst>
      <p:ext uri="{BB962C8B-B14F-4D97-AF65-F5344CB8AC3E}">
        <p14:creationId xmlns:p14="http://schemas.microsoft.com/office/powerpoint/2010/main" val="31155206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P spid="8" grpId="0"/>
      <p:bldP spid="10" grpId="0"/>
      <p:bldP spid="11"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EF6D-B25F-40F4-9CB1-DCFAFC6719C8}"/>
              </a:ext>
            </a:extLst>
          </p:cNvPr>
          <p:cNvSpPr>
            <a:spLocks noGrp="1"/>
          </p:cNvSpPr>
          <p:nvPr>
            <p:ph type="title"/>
          </p:nvPr>
        </p:nvSpPr>
        <p:spPr>
          <a:xfrm>
            <a:off x="3359696" y="260648"/>
            <a:ext cx="8352928" cy="1143000"/>
          </a:xfrm>
        </p:spPr>
        <p:txBody>
          <a:bodyPr>
            <a:noAutofit/>
          </a:bodyPr>
          <a:lstStyle/>
          <a:p>
            <a:pPr algn="l"/>
            <a:r>
              <a:rPr lang="en-GB" sz="2400" i="1" dirty="0"/>
              <a:t>Developing the structural capital of Higher Education Institutions to support work based learning programmes </a:t>
            </a:r>
          </a:p>
        </p:txBody>
      </p:sp>
      <p:sp>
        <p:nvSpPr>
          <p:cNvPr id="3" name="Content Placeholder 2">
            <a:extLst>
              <a:ext uri="{FF2B5EF4-FFF2-40B4-BE49-F238E27FC236}">
                <a16:creationId xmlns:a16="http://schemas.microsoft.com/office/drawing/2014/main" id="{5E6D1C99-6ADB-4987-9FC7-5AA66383F4C7}"/>
              </a:ext>
            </a:extLst>
          </p:cNvPr>
          <p:cNvSpPr>
            <a:spLocks noGrp="1"/>
          </p:cNvSpPr>
          <p:nvPr>
            <p:ph idx="1"/>
          </p:nvPr>
        </p:nvSpPr>
        <p:spPr>
          <a:xfrm>
            <a:off x="407367" y="1852017"/>
            <a:ext cx="5315831" cy="4529311"/>
          </a:xfrm>
        </p:spPr>
        <p:txBody>
          <a:bodyPr>
            <a:normAutofit fontScale="92500" lnSpcReduction="20000"/>
          </a:bodyPr>
          <a:lstStyle/>
          <a:p>
            <a:pPr marL="0" indent="0">
              <a:buNone/>
            </a:pPr>
            <a:r>
              <a:rPr lang="en-GB" sz="2400" dirty="0"/>
              <a:t>“Structural capital is concerned with the organising and structuring capability of an organisation and is expressed in formal policies, regulations, procedures, codes, functional business units, task groups, committees or less formal cultures, networks and practices which influence practices and procedures” (Stewart 1997)</a:t>
            </a:r>
          </a:p>
          <a:p>
            <a:pPr marL="0" indent="0">
              <a:buNone/>
            </a:pPr>
            <a:endParaRPr lang="en-GB" sz="2400" dirty="0"/>
          </a:p>
          <a:p>
            <a:pPr marL="0" indent="0">
              <a:buNone/>
            </a:pPr>
            <a:r>
              <a:rPr lang="en-GB" sz="2400" dirty="0"/>
              <a:t>“... activities include partnership working, staff development, resource allocation, curriculum design, facilitation and management of academic accreditation and administrative support systems”</a:t>
            </a:r>
          </a:p>
          <a:p>
            <a:pPr marL="0" indent="0">
              <a:buNone/>
            </a:pPr>
            <a:endParaRPr lang="en-GB" sz="900" dirty="0"/>
          </a:p>
          <a:p>
            <a:pPr marL="0" indent="0">
              <a:buNone/>
            </a:pPr>
            <a:endParaRPr lang="en-GB" sz="1200" dirty="0"/>
          </a:p>
          <a:p>
            <a:pPr marL="0" indent="0">
              <a:buNone/>
            </a:pPr>
            <a:endParaRPr lang="en-GB" sz="1200" dirty="0"/>
          </a:p>
        </p:txBody>
      </p:sp>
      <p:pic>
        <p:nvPicPr>
          <p:cNvPr id="4" name="Picture 3">
            <a:extLst>
              <a:ext uri="{FF2B5EF4-FFF2-40B4-BE49-F238E27FC236}">
                <a16:creationId xmlns:a16="http://schemas.microsoft.com/office/drawing/2014/main" id="{2BD802F2-0BCC-45F2-A4AF-4835283E2EAF}"/>
              </a:ext>
            </a:extLst>
          </p:cNvPr>
          <p:cNvPicPr>
            <a:picLocks noChangeAspect="1"/>
          </p:cNvPicPr>
          <p:nvPr/>
        </p:nvPicPr>
        <p:blipFill rotWithShape="1">
          <a:blip r:embed="rId3"/>
          <a:srcRect l="2155"/>
          <a:stretch/>
        </p:blipFill>
        <p:spPr>
          <a:xfrm>
            <a:off x="6356164" y="1852017"/>
            <a:ext cx="5356460" cy="4304092"/>
          </a:xfrm>
          <a:prstGeom prst="rect">
            <a:avLst/>
          </a:prstGeom>
          <a:ln w="15875">
            <a:solidFill>
              <a:schemeClr val="tx1"/>
            </a:solidFill>
          </a:ln>
          <a:effectLst>
            <a:softEdge rad="31750"/>
          </a:effectLst>
        </p:spPr>
      </p:pic>
      <p:sp>
        <p:nvSpPr>
          <p:cNvPr id="5" name="TextBox 4">
            <a:extLst>
              <a:ext uri="{FF2B5EF4-FFF2-40B4-BE49-F238E27FC236}">
                <a16:creationId xmlns:a16="http://schemas.microsoft.com/office/drawing/2014/main" id="{4106B446-555B-408D-B668-7B16302A71A1}"/>
              </a:ext>
            </a:extLst>
          </p:cNvPr>
          <p:cNvSpPr txBox="1"/>
          <p:nvPr/>
        </p:nvSpPr>
        <p:spPr>
          <a:xfrm>
            <a:off x="89687" y="6453336"/>
            <a:ext cx="11838962" cy="600164"/>
          </a:xfrm>
          <a:prstGeom prst="rect">
            <a:avLst/>
          </a:prstGeom>
          <a:noFill/>
        </p:spPr>
        <p:txBody>
          <a:bodyPr wrap="square" rtlCol="0">
            <a:spAutoFit/>
          </a:bodyPr>
          <a:lstStyle/>
          <a:p>
            <a:r>
              <a:rPr lang="en-GB" sz="1100" dirty="0"/>
              <a:t>Garnett, Jonathan, Workman, Barbara, </a:t>
            </a:r>
            <a:r>
              <a:rPr lang="en-GB" sz="1100" dirty="0" err="1"/>
              <a:t>Beadsmoore</a:t>
            </a:r>
            <a:r>
              <a:rPr lang="en-GB" sz="1100" dirty="0"/>
              <a:t>, Alan and </a:t>
            </a:r>
            <a:r>
              <a:rPr lang="en-GB" sz="1100" dirty="0" err="1"/>
              <a:t>Bezencenet</a:t>
            </a:r>
            <a:r>
              <a:rPr lang="en-GB" sz="1100" dirty="0"/>
              <a:t>, Stevie (2008) Developing the structural capital of higher education institutions to support work based learning. In: Work-based learning: workforce development: connections, frameworks and processes. </a:t>
            </a:r>
            <a:r>
              <a:rPr lang="en-GB" sz="1100" dirty="0" err="1"/>
              <a:t>Tallantyre</a:t>
            </a:r>
            <a:r>
              <a:rPr lang="en-GB" sz="1100" dirty="0"/>
              <a:t>, Freda, ed. Higher Education Academy, York, pp. 18-30. ISBN 9781905788774. </a:t>
            </a:r>
          </a:p>
          <a:p>
            <a:endParaRPr lang="en-GB" sz="1100" dirty="0"/>
          </a:p>
        </p:txBody>
      </p:sp>
    </p:spTree>
    <p:extLst>
      <p:ext uri="{BB962C8B-B14F-4D97-AF65-F5344CB8AC3E}">
        <p14:creationId xmlns:p14="http://schemas.microsoft.com/office/powerpoint/2010/main" val="294595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420888"/>
            <a:ext cx="10225136" cy="4608512"/>
          </a:xfrm>
        </p:spPr>
        <p:txBody>
          <a:bodyPr>
            <a:normAutofit/>
          </a:bodyPr>
          <a:lstStyle/>
          <a:p>
            <a:pPr marL="363538" indent="0">
              <a:spcAft>
                <a:spcPts val="600"/>
              </a:spcAft>
              <a:buNone/>
            </a:pPr>
            <a:endParaRPr lang="en-GB" sz="700" dirty="0">
              <a:solidFill>
                <a:srgbClr val="333333"/>
              </a:solidFill>
              <a:latin typeface="Nunito"/>
            </a:endParaRPr>
          </a:p>
          <a:p>
            <a:pPr marL="125100" indent="0">
              <a:spcAft>
                <a:spcPts val="600"/>
              </a:spcAft>
              <a:buNone/>
            </a:pPr>
            <a:r>
              <a:rPr lang="en-GB" sz="2000" dirty="0">
                <a:solidFill>
                  <a:srgbClr val="333333"/>
                </a:solidFill>
                <a:latin typeface="Nunito"/>
              </a:rPr>
              <a:t>Some key initiatives and success factors:</a:t>
            </a:r>
          </a:p>
          <a:p>
            <a:pPr marL="125100" indent="0">
              <a:spcAft>
                <a:spcPts val="600"/>
              </a:spcAft>
              <a:buNone/>
            </a:pPr>
            <a:endParaRPr lang="en-GB" sz="2000" dirty="0">
              <a:solidFill>
                <a:srgbClr val="333333"/>
              </a:solidFill>
              <a:latin typeface="Nunito"/>
            </a:endParaRPr>
          </a:p>
          <a:p>
            <a:pPr marL="810900" lvl="1">
              <a:spcAft>
                <a:spcPts val="600"/>
              </a:spcAft>
            </a:pPr>
            <a:r>
              <a:rPr lang="en-GB" sz="1800" b="1" dirty="0">
                <a:solidFill>
                  <a:srgbClr val="00B050"/>
                </a:solidFill>
                <a:latin typeface="Nunito"/>
              </a:rPr>
              <a:t>Golden Thread through Governance</a:t>
            </a:r>
          </a:p>
          <a:p>
            <a:pPr marL="810900" lvl="1">
              <a:spcAft>
                <a:spcPts val="600"/>
              </a:spcAft>
            </a:pPr>
            <a:r>
              <a:rPr lang="en-GB" sz="1800" dirty="0">
                <a:solidFill>
                  <a:srgbClr val="333333"/>
                </a:solidFill>
                <a:latin typeface="Nunito"/>
              </a:rPr>
              <a:t>Management Information </a:t>
            </a:r>
          </a:p>
          <a:p>
            <a:pPr marL="810900" lvl="1">
              <a:spcAft>
                <a:spcPts val="600"/>
              </a:spcAft>
            </a:pPr>
            <a:r>
              <a:rPr lang="en-GB" sz="1800" dirty="0">
                <a:solidFill>
                  <a:srgbClr val="333333"/>
                </a:solidFill>
                <a:latin typeface="Nunito"/>
              </a:rPr>
              <a:t>Deep Dive Preparation</a:t>
            </a:r>
          </a:p>
          <a:p>
            <a:pPr marL="810900" lvl="1">
              <a:spcAft>
                <a:spcPts val="600"/>
              </a:spcAft>
            </a:pPr>
            <a:r>
              <a:rPr lang="en-GB" sz="1800" dirty="0">
                <a:solidFill>
                  <a:srgbClr val="333333"/>
                </a:solidFill>
                <a:latin typeface="Nunito"/>
              </a:rPr>
              <a:t>Embedding Personal Development</a:t>
            </a:r>
          </a:p>
          <a:p>
            <a:pPr marL="810900" lvl="1">
              <a:spcAft>
                <a:spcPts val="600"/>
              </a:spcAft>
            </a:pPr>
            <a:r>
              <a:rPr lang="en-GB" sz="1800" dirty="0">
                <a:solidFill>
                  <a:srgbClr val="333333"/>
                </a:solidFill>
                <a:latin typeface="Nunito"/>
              </a:rPr>
              <a:t>Individualising the Curriculum</a:t>
            </a:r>
          </a:p>
        </p:txBody>
      </p:sp>
      <p:sp>
        <p:nvSpPr>
          <p:cNvPr id="7" name="Title 1">
            <a:extLst>
              <a:ext uri="{FF2B5EF4-FFF2-40B4-BE49-F238E27FC236}">
                <a16:creationId xmlns:a16="http://schemas.microsoft.com/office/drawing/2014/main" id="{2D4BC8B0-51FC-4B45-8EF4-35A487707C36}"/>
              </a:ext>
            </a:extLst>
          </p:cNvPr>
          <p:cNvSpPr>
            <a:spLocks noGrp="1"/>
          </p:cNvSpPr>
          <p:nvPr>
            <p:ph type="title"/>
          </p:nvPr>
        </p:nvSpPr>
        <p:spPr>
          <a:xfrm>
            <a:off x="4583832" y="692696"/>
            <a:ext cx="6840760" cy="1143000"/>
          </a:xfrm>
        </p:spPr>
        <p:txBody>
          <a:bodyPr vert="horz" wrap="square" lIns="91440" tIns="45720" rIns="91440" bIns="45720" numCol="1" rtlCol="0" anchor="ctr" anchorCtr="0" compatLnSpc="1">
            <a:prstTxWarp prst="textNoShape">
              <a:avLst/>
            </a:prstTxWarp>
            <a:noAutofit/>
          </a:bodyPr>
          <a:lstStyle/>
          <a:p>
            <a:pPr algn="l" eaLnBrk="1" hangingPunct="1"/>
            <a:r>
              <a:rPr lang="en-GB" sz="28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2800" dirty="0">
                <a:solidFill>
                  <a:srgbClr val="B7093B"/>
                </a:solidFill>
                <a:latin typeface="Calibri" panose="020F0502020204030204" pitchFamily="34" charset="0"/>
                <a:ea typeface="+mj-ea"/>
                <a:cs typeface="Calibri" panose="020F0502020204030204" pitchFamily="34" charset="0"/>
              </a:rPr>
            </a:br>
            <a:r>
              <a:rPr lang="en-GB" sz="2800" b="1" dirty="0">
                <a:solidFill>
                  <a:srgbClr val="B7093B"/>
                </a:solidFill>
                <a:latin typeface="Calibri" panose="020F0502020204030204" pitchFamily="34" charset="0"/>
                <a:ea typeface="+mj-ea"/>
                <a:cs typeface="Calibri" panose="020F0502020204030204" pitchFamily="34" charset="0"/>
              </a:rPr>
              <a:t>Structural Capital – from 3 to 33</a:t>
            </a:r>
          </a:p>
        </p:txBody>
      </p:sp>
    </p:spTree>
    <p:extLst>
      <p:ext uri="{BB962C8B-B14F-4D97-AF65-F5344CB8AC3E}">
        <p14:creationId xmlns:p14="http://schemas.microsoft.com/office/powerpoint/2010/main" val="4079878781"/>
      </p:ext>
    </p:extLst>
  </p:cSld>
  <p:clrMapOvr>
    <a:masterClrMapping/>
  </p:clrMapOvr>
</p:sld>
</file>

<file path=ppt/theme/theme1.xml><?xml version="1.0" encoding="utf-8"?>
<a:theme xmlns:a="http://schemas.openxmlformats.org/drawingml/2006/main" name="5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ahcel 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SBS Arial template Presentation V2 (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blank</Template>
  <TotalTime>39405</TotalTime>
  <Words>2741</Words>
  <Application>Microsoft Office PowerPoint</Application>
  <PresentationFormat>Widescreen</PresentationFormat>
  <Paragraphs>374</Paragraphs>
  <Slides>31</Slides>
  <Notes>13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31</vt:i4>
      </vt:variant>
    </vt:vector>
  </HeadingPairs>
  <TitlesOfParts>
    <vt:vector size="48" baseType="lpstr">
      <vt:lpstr>Arial</vt:lpstr>
      <vt:lpstr>Arial Narrow</vt:lpstr>
      <vt:lpstr>Calibri</vt:lpstr>
      <vt:lpstr>Calibri Light</vt:lpstr>
      <vt:lpstr>FS Clerkenwell</vt:lpstr>
      <vt:lpstr>Graphik Medium</vt:lpstr>
      <vt:lpstr>Graphik Semibold</vt:lpstr>
      <vt:lpstr>Nunito</vt:lpstr>
      <vt:lpstr>Roboto Slab</vt:lpstr>
      <vt:lpstr>Symbol</vt:lpstr>
      <vt:lpstr>Wingdings</vt:lpstr>
      <vt:lpstr>5_SBS Arial template Presentation V2 (3)</vt:lpstr>
      <vt:lpstr>Custom Design</vt:lpstr>
      <vt:lpstr>Rahcel Presentation1</vt:lpstr>
      <vt:lpstr>6_SBS Arial template Presentation V2 (3)</vt:lpstr>
      <vt:lpstr>7_SBS Arial template Presentation V2 (3)</vt:lpstr>
      <vt:lpstr>Office Theme</vt:lpstr>
      <vt:lpstr>Preparing the Portfolio for Inspection Structural Capital – from 3 to 33</vt:lpstr>
      <vt:lpstr>Preparing the Portfolio for Inspection Structural Capital – from 3 to 33</vt:lpstr>
      <vt:lpstr>Looking back  The Shifting Ofsted Landscape</vt:lpstr>
      <vt:lpstr>Cultural Alignment and Expectations</vt:lpstr>
      <vt:lpstr>Reflections on the journey Value from the Interim visits during COVID-19?</vt:lpstr>
      <vt:lpstr>Reflections on the journey Value from the Interim visits during COVID-19? </vt:lpstr>
      <vt:lpstr>PowerPoint Presentation</vt:lpstr>
      <vt:lpstr>Developing the structural capital of Higher Education Institutions to support work based learning programmes </vt:lpstr>
      <vt:lpstr>Preparing the Portfolio for Inspection Structural Capital – from 3 to 33</vt:lpstr>
      <vt:lpstr>PowerPoint Presentation</vt:lpstr>
      <vt:lpstr>Preparing the Portfolio for Inspection Structural Capital – from 3 to 33</vt:lpstr>
      <vt:lpstr>The Monthly report – KPIs:</vt:lpstr>
      <vt:lpstr>PowerPoint Presentation</vt:lpstr>
      <vt:lpstr>Management Information</vt:lpstr>
      <vt:lpstr>Preparing the Portfolio for Inspection Structural Capital – from 3 to 33</vt:lpstr>
      <vt:lpstr>What is a deep-dive?</vt:lpstr>
      <vt:lpstr>What happens during a deep-dive? </vt:lpstr>
      <vt:lpstr>Culture drives behaviour  Shared assumptions  Actions change culture</vt:lpstr>
      <vt:lpstr>Preparing the Portfolio for Inspection Structural Capital – from 3 to 33</vt:lpstr>
      <vt:lpstr>Embedding Personal Development Education Inspection Framework (EIF) - Extract:  </vt:lpstr>
      <vt:lpstr>Scheme to Embed Essentials SEE:  6 themes for structure</vt:lpstr>
      <vt:lpstr>OfSTED, 2022</vt:lpstr>
      <vt:lpstr>Preparing the Portfolio for Inspection Structural Capital – from 3 to 33</vt:lpstr>
      <vt:lpstr>PowerPoint Presentation</vt:lpstr>
      <vt:lpstr>PowerPoint Presentation</vt:lpstr>
      <vt:lpstr>Individualised Apprenticeship Curriculum at SHU</vt:lpstr>
      <vt:lpstr>Individualising the Curriculum Starting Point Review Activity</vt:lpstr>
      <vt:lpstr>Starting Point Review Activity</vt:lpstr>
      <vt:lpstr>Preparing the Portfolio for Inspection Structural Capital – from 3 to 33</vt:lpstr>
      <vt:lpstr>Preparing the Portfolio for Inspection Structural Capital – from 3 to 33</vt:lpstr>
      <vt:lpstr>Developing the structural capital of Higher Education Institutions to support work based learning programmes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Fundamentals</dc:title>
  <dc:creator>Sam Moorwood</dc:creator>
  <cp:lastModifiedBy>Moorwood, Sam</cp:lastModifiedBy>
  <cp:revision>295</cp:revision>
  <cp:lastPrinted>2020-03-12T10:44:58Z</cp:lastPrinted>
  <dcterms:created xsi:type="dcterms:W3CDTF">2020-03-06T07:45:44Z</dcterms:created>
  <dcterms:modified xsi:type="dcterms:W3CDTF">2022-05-09T12:57:19Z</dcterms:modified>
</cp:coreProperties>
</file>