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2" r:id="rId2"/>
    <p:sldMasterId id="2147483724" r:id="rId3"/>
    <p:sldMasterId id="2147483737" r:id="rId4"/>
    <p:sldMasterId id="2147483753" r:id="rId5"/>
    <p:sldMasterId id="2147483765" r:id="rId6"/>
  </p:sldMasterIdLst>
  <p:notesMasterIdLst>
    <p:notesMasterId r:id="rId35"/>
  </p:notesMasterIdLst>
  <p:handoutMasterIdLst>
    <p:handoutMasterId r:id="rId36"/>
  </p:handoutMasterIdLst>
  <p:sldIdLst>
    <p:sldId id="1513" r:id="rId7"/>
    <p:sldId id="434" r:id="rId8"/>
    <p:sldId id="1516" r:id="rId9"/>
    <p:sldId id="1520" r:id="rId10"/>
    <p:sldId id="1518" r:id="rId11"/>
    <p:sldId id="2058" r:id="rId12"/>
    <p:sldId id="1519" r:id="rId13"/>
    <p:sldId id="2055" r:id="rId14"/>
    <p:sldId id="2054" r:id="rId15"/>
    <p:sldId id="1088" r:id="rId16"/>
    <p:sldId id="1113" r:id="rId17"/>
    <p:sldId id="1117" r:id="rId18"/>
    <p:sldId id="1125" r:id="rId19"/>
    <p:sldId id="427" r:id="rId20"/>
    <p:sldId id="418" r:id="rId21"/>
    <p:sldId id="416" r:id="rId22"/>
    <p:sldId id="447" r:id="rId23"/>
    <p:sldId id="446" r:id="rId24"/>
    <p:sldId id="2056" r:id="rId25"/>
    <p:sldId id="1567" r:id="rId26"/>
    <p:sldId id="1562" r:id="rId27"/>
    <p:sldId id="1556" r:id="rId28"/>
    <p:sldId id="2041" r:id="rId29"/>
    <p:sldId id="2040" r:id="rId30"/>
    <p:sldId id="2051" r:id="rId31"/>
    <p:sldId id="2052" r:id="rId32"/>
    <p:sldId id="1522" r:id="rId33"/>
    <p:sldId id="1521" r:id="rId3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orwood, Sam" initials="MS" lastIdx="1" clrIdx="0">
    <p:extLst>
      <p:ext uri="{19B8F6BF-5375-455C-9EA6-DF929625EA0E}">
        <p15:presenceInfo xmlns:p15="http://schemas.microsoft.com/office/powerpoint/2012/main" userId="S::dssm@hallam.shu.ac.uk::78524a98-639a-4b78-ae5a-4c57bc604f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CC0066"/>
    <a:srgbClr val="51FC3A"/>
    <a:srgbClr val="990033"/>
    <a:srgbClr val="F89708"/>
    <a:srgbClr val="DCF7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173" autoAdjust="0"/>
    <p:restoredTop sz="73723" autoAdjust="0"/>
  </p:normalViewPr>
  <p:slideViewPr>
    <p:cSldViewPr>
      <p:cViewPr varScale="1">
        <p:scale>
          <a:sx n="43" d="100"/>
          <a:sy n="43" d="100"/>
        </p:scale>
        <p:origin x="1616" y="20"/>
      </p:cViewPr>
      <p:guideLst>
        <p:guide orient="horz" pos="2160"/>
        <p:guide pos="3840"/>
      </p:guideLst>
    </p:cSldViewPr>
  </p:slideViewPr>
  <p:notesTextViewPr>
    <p:cViewPr>
      <p:scale>
        <a:sx n="75" d="100"/>
        <a:sy n="75"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4FDA1A3-1ECF-43C5-B09E-2CD2CA088EEB}" type="datetimeFigureOut">
              <a:rPr lang="en-GB" smtClean="0"/>
              <a:t>04/04/2022</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F0DF6C4-8B4E-4013-82B2-E1D2D591B2DB}" type="slidenum">
              <a:rPr lang="en-GB" smtClean="0"/>
              <a:t>‹#›</a:t>
            </a:fld>
            <a:endParaRPr lang="en-GB" dirty="0"/>
          </a:p>
        </p:txBody>
      </p:sp>
    </p:spTree>
    <p:extLst>
      <p:ext uri="{BB962C8B-B14F-4D97-AF65-F5344CB8AC3E}">
        <p14:creationId xmlns:p14="http://schemas.microsoft.com/office/powerpoint/2010/main" val="164609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55A7E2C-23CD-461C-9853-935D1DE8D90E}" type="datetimeFigureOut">
              <a:rPr lang="en-GB" smtClean="0"/>
              <a:t>04/04/2022</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9A75D39-A7C0-4C04-8AA2-7F647C720629}" type="slidenum">
              <a:rPr lang="en-GB" smtClean="0"/>
              <a:t>‹#›</a:t>
            </a:fld>
            <a:endParaRPr lang="en-GB" dirty="0"/>
          </a:p>
        </p:txBody>
      </p:sp>
    </p:spTree>
    <p:extLst>
      <p:ext uri="{BB962C8B-B14F-4D97-AF65-F5344CB8AC3E}">
        <p14:creationId xmlns:p14="http://schemas.microsoft.com/office/powerpoint/2010/main" val="2777473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No I am on Furlough, or alternatively, managing the logistics for PPE distribution across England -  bit busy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Has he got the vaccines?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If I mute my camera can I send a work email?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How can I increase my Wifi bandwidth?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 already have a job...   Can anyone help my child with GCSE maths – He hasn’t got an exam coming up so needs to prepare.</a:t>
            </a:r>
            <a:endParaRPr lang="en-GB"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09A75D39-A7C0-4C04-8AA2-7F647C720629}" type="slidenum">
              <a:rPr lang="en-GB" smtClean="0"/>
              <a:t>3</a:t>
            </a:fld>
            <a:endParaRPr lang="en-GB" dirty="0"/>
          </a:p>
        </p:txBody>
      </p:sp>
    </p:spTree>
    <p:extLst>
      <p:ext uri="{BB962C8B-B14F-4D97-AF65-F5344CB8AC3E}">
        <p14:creationId xmlns:p14="http://schemas.microsoft.com/office/powerpoint/2010/main" val="3088053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WBL Coach has introduced the task during On-Boarding and provided the Apprentice with a link to the preparatory activity.</a:t>
            </a:r>
          </a:p>
          <a:p>
            <a:r>
              <a:rPr lang="en-GB" dirty="0"/>
              <a:t>Perhaps assign break out discussion groups according to the timetable you are working to.</a:t>
            </a:r>
          </a:p>
          <a:p>
            <a:r>
              <a:rPr lang="en-GB" dirty="0"/>
              <a:t>Consider groups of 3, for example, each participant spends 3 minutes talking /asking about each question – that would require 10 minutes per question per group, and then some time for feedback / capturing community thinking on a whiteboard(?) – perhaps between each question or at the end  - perhaps 1 hour overall.</a:t>
            </a:r>
          </a:p>
          <a:p>
            <a:r>
              <a:rPr lang="en-GB" dirty="0"/>
              <a:t>Check the next slide below where you have the opportunity to discuss matters that are specific to your standard / PSRB requirements.</a:t>
            </a:r>
          </a:p>
          <a:p>
            <a:endParaRPr lang="en-GB" dirty="0"/>
          </a:p>
          <a:p>
            <a:r>
              <a:rPr lang="en-GB" dirty="0"/>
              <a:t>Complete / Set this task on day one and collect the evidence of learning so the Coach can put this in the Learning File (upload to MAYTAS at the time of the first APR –</a:t>
            </a:r>
            <a:r>
              <a:rPr lang="en-GB" i="1" dirty="0"/>
              <a:t> we need to evidence the first day of learning and how we individualise the curriculum in response to starting position.</a:t>
            </a:r>
          </a:p>
          <a:p>
            <a:endParaRPr lang="en-GB" dirty="0"/>
          </a:p>
          <a:p>
            <a:r>
              <a:rPr lang="en-GB" dirty="0"/>
              <a:t>For belt and braces ask them to append this task to their 1</a:t>
            </a:r>
            <a:r>
              <a:rPr lang="en-GB" baseline="30000" dirty="0"/>
              <a:t>st</a:t>
            </a:r>
            <a:r>
              <a:rPr lang="en-GB" dirty="0"/>
              <a:t> Submission in the PPD module so we have a record of this initial learning and how we have begun to individualise the curriculum with each of them.</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A558F4-94A9-ED43-B8F3-AD2D087F8F31}" type="slidenum">
              <a:rPr kumimoji="0" lang="en-GB" altLang="en-US" sz="12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altLang="en-US"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2856173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A558F4-94A9-ED43-B8F3-AD2D087F8F31}" type="slidenum">
              <a:rPr kumimoji="0" lang="en-GB" altLang="en-US" sz="12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altLang="en-US"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1926226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WBL Coach has introduced the task during On-Boarding and provided the Apprentice with a link to the preparatory activity.</a:t>
            </a:r>
          </a:p>
          <a:p>
            <a:r>
              <a:rPr lang="en-GB" dirty="0"/>
              <a:t>Perhaps assign break out discussion groups according to the timetable you are working to.</a:t>
            </a:r>
          </a:p>
          <a:p>
            <a:r>
              <a:rPr lang="en-GB" dirty="0"/>
              <a:t>Consider groups of 3, for example, each participant spends 3 minutes talking /asking about each question – that would require 10 minutes per question per group, and then some time for feedback / capturing community thinking on a whiteboard(?) – perhaps between each question or at the end  - perhaps 1 hour overall.</a:t>
            </a:r>
          </a:p>
          <a:p>
            <a:r>
              <a:rPr lang="en-GB" dirty="0"/>
              <a:t>Check the next slide below where you have the opportunity to discuss matters that are specific to your standard / PSRB requirements.</a:t>
            </a:r>
          </a:p>
          <a:p>
            <a:endParaRPr lang="en-GB" dirty="0"/>
          </a:p>
          <a:p>
            <a:r>
              <a:rPr lang="en-GB" dirty="0"/>
              <a:t>Complete / Set this task on day one and collect the evidence of learning so the Coach can put this in the Learning File (upload to MAYTAS at the time of the first APR –</a:t>
            </a:r>
            <a:r>
              <a:rPr lang="en-GB" i="1" dirty="0"/>
              <a:t> we need to evidence the first day of learning and how we individualise the curriculum in response to starting position.</a:t>
            </a:r>
          </a:p>
          <a:p>
            <a:endParaRPr lang="en-GB" dirty="0"/>
          </a:p>
          <a:p>
            <a:r>
              <a:rPr lang="en-GB" dirty="0"/>
              <a:t>For belt and braces ask them to append this task to their 1</a:t>
            </a:r>
            <a:r>
              <a:rPr lang="en-GB" baseline="30000" dirty="0"/>
              <a:t>st</a:t>
            </a:r>
            <a:r>
              <a:rPr lang="en-GB" dirty="0"/>
              <a:t> Submission in the PPD module so we have a record of this initial learning and how we have begun to individualise the curriculum with each of them.</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A558F4-94A9-ED43-B8F3-AD2D087F8F31}" type="slidenum">
              <a:rPr kumimoji="0" lang="en-GB" altLang="en-US" sz="12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altLang="en-US"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2542658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5B54BE-6789-4419-BDD5-043EAA9A9223}" type="slidenum">
              <a:rPr kumimoji="0" lang="en-GB" sz="12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438435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5F02E-E302-4A62-9D0F-CEFCBCE770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7235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5F02E-E302-4A62-9D0F-CEFCBCE770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251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5F02E-E302-4A62-9D0F-CEFCBCE770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7590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5F02E-E302-4A62-9D0F-CEFCBCE770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5174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A75D39-A7C0-4C04-8AA2-7F647C720629}" type="slidenum">
              <a:rPr lang="en-GB" smtClean="0"/>
              <a:t>14</a:t>
            </a:fld>
            <a:endParaRPr lang="en-GB" dirty="0"/>
          </a:p>
        </p:txBody>
      </p:sp>
    </p:spTree>
    <p:extLst>
      <p:ext uri="{BB962C8B-B14F-4D97-AF65-F5344CB8AC3E}">
        <p14:creationId xmlns:p14="http://schemas.microsoft.com/office/powerpoint/2010/main" val="596138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A75D39-A7C0-4C04-8AA2-7F647C720629}" type="slidenum">
              <a:rPr lang="en-GB" smtClean="0"/>
              <a:t>15</a:t>
            </a:fld>
            <a:endParaRPr lang="en-GB" dirty="0"/>
          </a:p>
        </p:txBody>
      </p:sp>
    </p:spTree>
    <p:extLst>
      <p:ext uri="{BB962C8B-B14F-4D97-AF65-F5344CB8AC3E}">
        <p14:creationId xmlns:p14="http://schemas.microsoft.com/office/powerpoint/2010/main" val="2207653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9A75D39-A7C0-4C04-8AA2-7F647C720629}" type="slidenum">
              <a:rPr lang="en-GB" smtClean="0"/>
              <a:t>17</a:t>
            </a:fld>
            <a:endParaRPr lang="en-GB" dirty="0"/>
          </a:p>
        </p:txBody>
      </p:sp>
    </p:spTree>
    <p:extLst>
      <p:ext uri="{BB962C8B-B14F-4D97-AF65-F5344CB8AC3E}">
        <p14:creationId xmlns:p14="http://schemas.microsoft.com/office/powerpoint/2010/main" val="4015201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222232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7646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831637" y="274640"/>
            <a:ext cx="58043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90380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Heading and Content">
    <p:spTree>
      <p:nvGrpSpPr>
        <p:cNvPr id="1" name=""/>
        <p:cNvGrpSpPr/>
        <p:nvPr/>
      </p:nvGrpSpPr>
      <p:grpSpPr>
        <a:xfrm>
          <a:off x="0" y="0"/>
          <a:ext cx="0" cy="0"/>
          <a:chOff x="0" y="0"/>
          <a:chExt cx="0" cy="0"/>
        </a:xfrm>
      </p:grpSpPr>
      <p:sp>
        <p:nvSpPr>
          <p:cNvPr id="11" name="Rectangle 10"/>
          <p:cNvSpPr/>
          <p:nvPr/>
        </p:nvSpPr>
        <p:spPr>
          <a:xfrm>
            <a:off x="0" y="0"/>
            <a:ext cx="12192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5" name="Content Placeholder 4"/>
          <p:cNvSpPr>
            <a:spLocks noGrp="1"/>
          </p:cNvSpPr>
          <p:nvPr>
            <p:ph sz="quarter" idx="14" hasCustomPrompt="1"/>
          </p:nvPr>
        </p:nvSpPr>
        <p:spPr>
          <a:xfrm>
            <a:off x="479835" y="1628800"/>
            <a:ext cx="11232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480000" y="116632"/>
            <a:ext cx="11258901"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00" y="5907559"/>
            <a:ext cx="1680000" cy="678948"/>
          </a:xfrm>
          <a:prstGeom prst="rect">
            <a:avLst/>
          </a:prstGeom>
        </p:spPr>
      </p:pic>
      <p:sp>
        <p:nvSpPr>
          <p:cNvPr id="9" name="Picture Placeholder 19"/>
          <p:cNvSpPr>
            <a:spLocks noGrp="1"/>
          </p:cNvSpPr>
          <p:nvPr>
            <p:ph type="pic" sz="quarter" idx="15" hasCustomPrompt="1"/>
          </p:nvPr>
        </p:nvSpPr>
        <p:spPr>
          <a:xfrm>
            <a:off x="10032437" y="5877352"/>
            <a:ext cx="168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3868641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6680" indent="0" algn="ctr">
              <a:buNone/>
              <a:defRPr>
                <a:solidFill>
                  <a:schemeClr val="tx1">
                    <a:tint val="75000"/>
                  </a:schemeClr>
                </a:solidFill>
              </a:defRPr>
            </a:lvl2pPr>
            <a:lvl3pPr marL="913368" indent="0" algn="ctr">
              <a:buNone/>
              <a:defRPr>
                <a:solidFill>
                  <a:schemeClr val="tx1">
                    <a:tint val="75000"/>
                  </a:schemeClr>
                </a:solidFill>
              </a:defRPr>
            </a:lvl3pPr>
            <a:lvl4pPr marL="1370060" indent="0" algn="ctr">
              <a:buNone/>
              <a:defRPr>
                <a:solidFill>
                  <a:schemeClr val="tx1">
                    <a:tint val="75000"/>
                  </a:schemeClr>
                </a:solidFill>
              </a:defRPr>
            </a:lvl4pPr>
            <a:lvl5pPr marL="1826744" indent="0" algn="ctr">
              <a:buNone/>
              <a:defRPr>
                <a:solidFill>
                  <a:schemeClr val="tx1">
                    <a:tint val="75000"/>
                  </a:schemeClr>
                </a:solidFill>
              </a:defRPr>
            </a:lvl5pPr>
            <a:lvl6pPr marL="2283426" indent="0" algn="ctr">
              <a:buNone/>
              <a:defRPr>
                <a:solidFill>
                  <a:schemeClr val="tx1">
                    <a:tint val="75000"/>
                  </a:schemeClr>
                </a:solidFill>
              </a:defRPr>
            </a:lvl6pPr>
            <a:lvl7pPr marL="2740117" indent="0" algn="ctr">
              <a:buNone/>
              <a:defRPr>
                <a:solidFill>
                  <a:schemeClr val="tx1">
                    <a:tint val="75000"/>
                  </a:schemeClr>
                </a:solidFill>
              </a:defRPr>
            </a:lvl7pPr>
            <a:lvl8pPr marL="3196797" indent="0" algn="ctr">
              <a:buNone/>
              <a:defRPr>
                <a:solidFill>
                  <a:schemeClr val="tx1">
                    <a:tint val="75000"/>
                  </a:schemeClr>
                </a:solidFill>
              </a:defRPr>
            </a:lvl8pPr>
            <a:lvl9pPr marL="3653486"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ln/>
        </p:spPr>
        <p:txBody>
          <a:bodyPr/>
          <a:lstStyle>
            <a:lvl1pPr>
              <a:defRPr/>
            </a:lvl1pPr>
          </a:lstStyle>
          <a:p>
            <a:fld id="{9BC24E69-BEE5-254D-9E1C-7DB27D080CF3}" type="datetimeFigureOut">
              <a:rPr lang="en-US" altLang="en-US"/>
              <a:pPr/>
              <a:t>4/4/2022</a:t>
            </a:fld>
            <a:endParaRPr lang="en-US" altLang="en-US" dirty="0"/>
          </a:p>
        </p:txBody>
      </p:sp>
      <p:sp>
        <p:nvSpPr>
          <p:cNvPr id="5" name="Footer Placeholder 4"/>
          <p:cNvSpPr>
            <a:spLocks noGrp="1"/>
          </p:cNvSpPr>
          <p:nvPr>
            <p:ph type="ftr" sz="quarter" idx="11"/>
          </p:nvPr>
        </p:nvSpPr>
        <p:spPr>
          <a:ln/>
        </p:spPr>
        <p:txBody>
          <a:bodyPr/>
          <a:lstStyle>
            <a:lvl1pPr>
              <a:defRPr/>
            </a:lvl1pPr>
          </a:lstStyle>
          <a:p>
            <a:endParaRPr lang="en-US" altLang="en-US" dirty="0"/>
          </a:p>
        </p:txBody>
      </p:sp>
      <p:sp>
        <p:nvSpPr>
          <p:cNvPr id="6" name="Slide Number Placeholder 5"/>
          <p:cNvSpPr>
            <a:spLocks noGrp="1"/>
          </p:cNvSpPr>
          <p:nvPr>
            <p:ph type="sldNum" sz="quarter" idx="12"/>
          </p:nvPr>
        </p:nvSpPr>
        <p:spPr>
          <a:ln/>
        </p:spPr>
        <p:txBody>
          <a:bodyPr/>
          <a:lstStyle>
            <a:lvl1pPr>
              <a:defRPr/>
            </a:lvl1pPr>
          </a:lstStyle>
          <a:p>
            <a:fld id="{EB81B040-A1A9-874A-8256-F9B029ACC940}" type="slidenum">
              <a:rPr lang="en-US" altLang="en-US"/>
              <a:pPr/>
              <a:t>‹#›</a:t>
            </a:fld>
            <a:endParaRPr lang="en-US" altLang="en-US" dirty="0"/>
          </a:p>
        </p:txBody>
      </p:sp>
    </p:spTree>
    <p:extLst>
      <p:ext uri="{BB962C8B-B14F-4D97-AF65-F5344CB8AC3E}">
        <p14:creationId xmlns:p14="http://schemas.microsoft.com/office/powerpoint/2010/main" val="3325981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ln/>
        </p:spPr>
        <p:txBody>
          <a:bodyPr/>
          <a:lstStyle>
            <a:lvl1pPr>
              <a:defRPr/>
            </a:lvl1pPr>
          </a:lstStyle>
          <a:p>
            <a:fld id="{4175218A-4731-AA49-A7FA-4D9B7D2DA72E}" type="datetimeFigureOut">
              <a:rPr lang="en-US" altLang="en-US"/>
              <a:pPr/>
              <a:t>4/4/2022</a:t>
            </a:fld>
            <a:endParaRPr lang="en-US" altLang="en-US" dirty="0"/>
          </a:p>
        </p:txBody>
      </p:sp>
      <p:sp>
        <p:nvSpPr>
          <p:cNvPr id="5" name="Footer Placeholder 4"/>
          <p:cNvSpPr>
            <a:spLocks noGrp="1"/>
          </p:cNvSpPr>
          <p:nvPr>
            <p:ph type="ftr" sz="quarter" idx="11"/>
          </p:nvPr>
        </p:nvSpPr>
        <p:spPr>
          <a:ln/>
        </p:spPr>
        <p:txBody>
          <a:bodyPr/>
          <a:lstStyle>
            <a:lvl1pPr>
              <a:defRPr/>
            </a:lvl1pPr>
          </a:lstStyle>
          <a:p>
            <a:endParaRPr lang="en-US" altLang="en-US" dirty="0"/>
          </a:p>
        </p:txBody>
      </p:sp>
      <p:sp>
        <p:nvSpPr>
          <p:cNvPr id="6" name="Slide Number Placeholder 5"/>
          <p:cNvSpPr>
            <a:spLocks noGrp="1"/>
          </p:cNvSpPr>
          <p:nvPr>
            <p:ph type="sldNum" sz="quarter" idx="12"/>
          </p:nvPr>
        </p:nvSpPr>
        <p:spPr>
          <a:ln/>
        </p:spPr>
        <p:txBody>
          <a:bodyPr/>
          <a:lstStyle>
            <a:lvl1pPr>
              <a:defRPr/>
            </a:lvl1pPr>
          </a:lstStyle>
          <a:p>
            <a:fld id="{2ACB5973-7E57-AE49-9493-0ADC07D20618}" type="slidenum">
              <a:rPr lang="en-US" altLang="en-US"/>
              <a:pPr/>
              <a:t>‹#›</a:t>
            </a:fld>
            <a:endParaRPr lang="en-US" altLang="en-US" dirty="0"/>
          </a:p>
        </p:txBody>
      </p:sp>
    </p:spTree>
    <p:extLst>
      <p:ext uri="{BB962C8B-B14F-4D97-AF65-F5344CB8AC3E}">
        <p14:creationId xmlns:p14="http://schemas.microsoft.com/office/powerpoint/2010/main" val="4291049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6"/>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37"/>
            <a:ext cx="10363200" cy="1500187"/>
          </a:xfrm>
        </p:spPr>
        <p:txBody>
          <a:bodyPr anchor="b"/>
          <a:lstStyle>
            <a:lvl1pPr marL="0" indent="0">
              <a:buNone/>
              <a:defRPr sz="2000">
                <a:solidFill>
                  <a:schemeClr val="tx1">
                    <a:tint val="75000"/>
                  </a:schemeClr>
                </a:solidFill>
              </a:defRPr>
            </a:lvl1pPr>
            <a:lvl2pPr marL="456680" indent="0">
              <a:buNone/>
              <a:defRPr sz="1800">
                <a:solidFill>
                  <a:schemeClr val="tx1">
                    <a:tint val="75000"/>
                  </a:schemeClr>
                </a:solidFill>
              </a:defRPr>
            </a:lvl2pPr>
            <a:lvl3pPr marL="913368" indent="0">
              <a:buNone/>
              <a:defRPr sz="1600">
                <a:solidFill>
                  <a:schemeClr val="tx1">
                    <a:tint val="75000"/>
                  </a:schemeClr>
                </a:solidFill>
              </a:defRPr>
            </a:lvl3pPr>
            <a:lvl4pPr marL="1370060" indent="0">
              <a:buNone/>
              <a:defRPr sz="1400">
                <a:solidFill>
                  <a:schemeClr val="tx1">
                    <a:tint val="75000"/>
                  </a:schemeClr>
                </a:solidFill>
              </a:defRPr>
            </a:lvl4pPr>
            <a:lvl5pPr marL="1826744" indent="0">
              <a:buNone/>
              <a:defRPr sz="1400">
                <a:solidFill>
                  <a:schemeClr val="tx1">
                    <a:tint val="75000"/>
                  </a:schemeClr>
                </a:solidFill>
              </a:defRPr>
            </a:lvl5pPr>
            <a:lvl6pPr marL="2283426" indent="0">
              <a:buNone/>
              <a:defRPr sz="1400">
                <a:solidFill>
                  <a:schemeClr val="tx1">
                    <a:tint val="75000"/>
                  </a:schemeClr>
                </a:solidFill>
              </a:defRPr>
            </a:lvl6pPr>
            <a:lvl7pPr marL="2740117" indent="0">
              <a:buNone/>
              <a:defRPr sz="1400">
                <a:solidFill>
                  <a:schemeClr val="tx1">
                    <a:tint val="75000"/>
                  </a:schemeClr>
                </a:solidFill>
              </a:defRPr>
            </a:lvl7pPr>
            <a:lvl8pPr marL="3196797" indent="0">
              <a:buNone/>
              <a:defRPr sz="1400">
                <a:solidFill>
                  <a:schemeClr val="tx1">
                    <a:tint val="75000"/>
                  </a:schemeClr>
                </a:solidFill>
              </a:defRPr>
            </a:lvl8pPr>
            <a:lvl9pPr marL="3653486"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ln/>
        </p:spPr>
        <p:txBody>
          <a:bodyPr/>
          <a:lstStyle>
            <a:lvl1pPr>
              <a:defRPr/>
            </a:lvl1pPr>
          </a:lstStyle>
          <a:p>
            <a:fld id="{4A264CB5-CB06-9D40-8A6F-CA0F176FFD25}" type="datetimeFigureOut">
              <a:rPr lang="en-US" altLang="en-US"/>
              <a:pPr/>
              <a:t>4/4/2022</a:t>
            </a:fld>
            <a:endParaRPr lang="en-US" altLang="en-US" dirty="0"/>
          </a:p>
        </p:txBody>
      </p:sp>
      <p:sp>
        <p:nvSpPr>
          <p:cNvPr id="5" name="Footer Placeholder 4"/>
          <p:cNvSpPr>
            <a:spLocks noGrp="1"/>
          </p:cNvSpPr>
          <p:nvPr>
            <p:ph type="ftr" sz="quarter" idx="11"/>
          </p:nvPr>
        </p:nvSpPr>
        <p:spPr>
          <a:ln/>
        </p:spPr>
        <p:txBody>
          <a:bodyPr/>
          <a:lstStyle>
            <a:lvl1pPr>
              <a:defRPr/>
            </a:lvl1pPr>
          </a:lstStyle>
          <a:p>
            <a:endParaRPr lang="en-US" altLang="en-US" dirty="0"/>
          </a:p>
        </p:txBody>
      </p:sp>
      <p:sp>
        <p:nvSpPr>
          <p:cNvPr id="6" name="Slide Number Placeholder 5"/>
          <p:cNvSpPr>
            <a:spLocks noGrp="1"/>
          </p:cNvSpPr>
          <p:nvPr>
            <p:ph type="sldNum" sz="quarter" idx="12"/>
          </p:nvPr>
        </p:nvSpPr>
        <p:spPr>
          <a:ln/>
        </p:spPr>
        <p:txBody>
          <a:bodyPr/>
          <a:lstStyle>
            <a:lvl1pPr>
              <a:defRPr/>
            </a:lvl1pPr>
          </a:lstStyle>
          <a:p>
            <a:fld id="{9D39D0EC-7EFA-5E4B-985C-87501E4E8432}" type="slidenum">
              <a:rPr lang="en-US" altLang="en-US"/>
              <a:pPr/>
              <a:t>‹#›</a:t>
            </a:fld>
            <a:endParaRPr lang="en-US" altLang="en-US" dirty="0"/>
          </a:p>
        </p:txBody>
      </p:sp>
    </p:spTree>
    <p:extLst>
      <p:ext uri="{BB962C8B-B14F-4D97-AF65-F5344CB8AC3E}">
        <p14:creationId xmlns:p14="http://schemas.microsoft.com/office/powerpoint/2010/main" val="318396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a:ln/>
        </p:spPr>
        <p:txBody>
          <a:bodyPr/>
          <a:lstStyle>
            <a:lvl1pPr>
              <a:defRPr/>
            </a:lvl1pPr>
          </a:lstStyle>
          <a:p>
            <a:fld id="{23CE389E-CCB7-1046-B01A-6F887D2EDA3E}" type="datetimeFigureOut">
              <a:rPr lang="en-US" altLang="en-US"/>
              <a:pPr/>
              <a:t>4/4/2022</a:t>
            </a:fld>
            <a:endParaRPr lang="en-US" altLang="en-US" dirty="0"/>
          </a:p>
        </p:txBody>
      </p:sp>
      <p:sp>
        <p:nvSpPr>
          <p:cNvPr id="6" name="Footer Placeholder 4"/>
          <p:cNvSpPr>
            <a:spLocks noGrp="1"/>
          </p:cNvSpPr>
          <p:nvPr>
            <p:ph type="ftr" sz="quarter" idx="11"/>
          </p:nvPr>
        </p:nvSpPr>
        <p:spPr>
          <a:ln/>
        </p:spPr>
        <p:txBody>
          <a:bodyPr/>
          <a:lstStyle>
            <a:lvl1pPr>
              <a:defRPr/>
            </a:lvl1pPr>
          </a:lstStyle>
          <a:p>
            <a:endParaRPr lang="en-US" altLang="en-US" dirty="0"/>
          </a:p>
        </p:txBody>
      </p:sp>
      <p:sp>
        <p:nvSpPr>
          <p:cNvPr id="7" name="Slide Number Placeholder 5"/>
          <p:cNvSpPr>
            <a:spLocks noGrp="1"/>
          </p:cNvSpPr>
          <p:nvPr>
            <p:ph type="sldNum" sz="quarter" idx="12"/>
          </p:nvPr>
        </p:nvSpPr>
        <p:spPr>
          <a:ln/>
        </p:spPr>
        <p:txBody>
          <a:bodyPr/>
          <a:lstStyle>
            <a:lvl1pPr>
              <a:defRPr/>
            </a:lvl1pPr>
          </a:lstStyle>
          <a:p>
            <a:fld id="{615441D9-C937-2A48-B6EB-1C9F76DC7762}" type="slidenum">
              <a:rPr lang="en-US" altLang="en-US"/>
              <a:pPr/>
              <a:t>‹#›</a:t>
            </a:fld>
            <a:endParaRPr lang="en-US" altLang="en-US" dirty="0"/>
          </a:p>
        </p:txBody>
      </p:sp>
    </p:spTree>
    <p:extLst>
      <p:ext uri="{BB962C8B-B14F-4D97-AF65-F5344CB8AC3E}">
        <p14:creationId xmlns:p14="http://schemas.microsoft.com/office/powerpoint/2010/main" val="3526938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6680" indent="0">
              <a:buNone/>
              <a:defRPr sz="2000" b="1"/>
            </a:lvl2pPr>
            <a:lvl3pPr marL="913368" indent="0">
              <a:buNone/>
              <a:defRPr sz="1800" b="1"/>
            </a:lvl3pPr>
            <a:lvl4pPr marL="1370060" indent="0">
              <a:buNone/>
              <a:defRPr sz="1600" b="1"/>
            </a:lvl4pPr>
            <a:lvl5pPr marL="1826744" indent="0">
              <a:buNone/>
              <a:defRPr sz="1600" b="1"/>
            </a:lvl5pPr>
            <a:lvl6pPr marL="2283426" indent="0">
              <a:buNone/>
              <a:defRPr sz="1600" b="1"/>
            </a:lvl6pPr>
            <a:lvl7pPr marL="2740117" indent="0">
              <a:buNone/>
              <a:defRPr sz="1600" b="1"/>
            </a:lvl7pPr>
            <a:lvl8pPr marL="3196797" indent="0">
              <a:buNone/>
              <a:defRPr sz="1600" b="1"/>
            </a:lvl8pPr>
            <a:lvl9pPr marL="3653486"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72" y="1535114"/>
            <a:ext cx="5389033" cy="639763"/>
          </a:xfrm>
        </p:spPr>
        <p:txBody>
          <a:bodyPr anchor="b"/>
          <a:lstStyle>
            <a:lvl1pPr marL="0" indent="0">
              <a:buNone/>
              <a:defRPr sz="2400" b="1"/>
            </a:lvl1pPr>
            <a:lvl2pPr marL="456680" indent="0">
              <a:buNone/>
              <a:defRPr sz="2000" b="1"/>
            </a:lvl2pPr>
            <a:lvl3pPr marL="913368" indent="0">
              <a:buNone/>
              <a:defRPr sz="1800" b="1"/>
            </a:lvl3pPr>
            <a:lvl4pPr marL="1370060" indent="0">
              <a:buNone/>
              <a:defRPr sz="1600" b="1"/>
            </a:lvl4pPr>
            <a:lvl5pPr marL="1826744" indent="0">
              <a:buNone/>
              <a:defRPr sz="1600" b="1"/>
            </a:lvl5pPr>
            <a:lvl6pPr marL="2283426" indent="0">
              <a:buNone/>
              <a:defRPr sz="1600" b="1"/>
            </a:lvl6pPr>
            <a:lvl7pPr marL="2740117" indent="0">
              <a:buNone/>
              <a:defRPr sz="1600" b="1"/>
            </a:lvl7pPr>
            <a:lvl8pPr marL="3196797" indent="0">
              <a:buNone/>
              <a:defRPr sz="1600" b="1"/>
            </a:lvl8pPr>
            <a:lvl9pPr marL="3653486"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a:ln/>
        </p:spPr>
        <p:txBody>
          <a:bodyPr/>
          <a:lstStyle>
            <a:lvl1pPr>
              <a:defRPr/>
            </a:lvl1pPr>
          </a:lstStyle>
          <a:p>
            <a:fld id="{194828C1-57EF-7B41-ACBC-BA60A279BC48}" type="datetimeFigureOut">
              <a:rPr lang="en-US" altLang="en-US"/>
              <a:pPr/>
              <a:t>4/4/2022</a:t>
            </a:fld>
            <a:endParaRPr lang="en-US" altLang="en-US" dirty="0"/>
          </a:p>
        </p:txBody>
      </p:sp>
      <p:sp>
        <p:nvSpPr>
          <p:cNvPr id="8" name="Footer Placeholder 4"/>
          <p:cNvSpPr>
            <a:spLocks noGrp="1"/>
          </p:cNvSpPr>
          <p:nvPr>
            <p:ph type="ftr" sz="quarter" idx="11"/>
          </p:nvPr>
        </p:nvSpPr>
        <p:spPr>
          <a:ln/>
        </p:spPr>
        <p:txBody>
          <a:bodyPr/>
          <a:lstStyle>
            <a:lvl1pPr>
              <a:defRPr/>
            </a:lvl1pPr>
          </a:lstStyle>
          <a:p>
            <a:endParaRPr lang="en-US" altLang="en-US" dirty="0"/>
          </a:p>
        </p:txBody>
      </p:sp>
      <p:sp>
        <p:nvSpPr>
          <p:cNvPr id="9" name="Slide Number Placeholder 5"/>
          <p:cNvSpPr>
            <a:spLocks noGrp="1"/>
          </p:cNvSpPr>
          <p:nvPr>
            <p:ph type="sldNum" sz="quarter" idx="12"/>
          </p:nvPr>
        </p:nvSpPr>
        <p:spPr>
          <a:ln/>
        </p:spPr>
        <p:txBody>
          <a:bodyPr/>
          <a:lstStyle>
            <a:lvl1pPr>
              <a:defRPr/>
            </a:lvl1pPr>
          </a:lstStyle>
          <a:p>
            <a:fld id="{B072363B-E734-8B47-BDE5-685031AB4894}" type="slidenum">
              <a:rPr lang="en-US" altLang="en-US"/>
              <a:pPr/>
              <a:t>‹#›</a:t>
            </a:fld>
            <a:endParaRPr lang="en-US" altLang="en-US" dirty="0"/>
          </a:p>
        </p:txBody>
      </p:sp>
    </p:spTree>
    <p:extLst>
      <p:ext uri="{BB962C8B-B14F-4D97-AF65-F5344CB8AC3E}">
        <p14:creationId xmlns:p14="http://schemas.microsoft.com/office/powerpoint/2010/main" val="1385854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a:ln/>
        </p:spPr>
        <p:txBody>
          <a:bodyPr/>
          <a:lstStyle>
            <a:lvl1pPr>
              <a:defRPr/>
            </a:lvl1pPr>
          </a:lstStyle>
          <a:p>
            <a:fld id="{BA437C9C-BA1B-2B4C-A684-1583DC7480B8}" type="datetimeFigureOut">
              <a:rPr lang="en-US" altLang="en-US"/>
              <a:pPr/>
              <a:t>4/4/2022</a:t>
            </a:fld>
            <a:endParaRPr lang="en-US" altLang="en-US" dirty="0"/>
          </a:p>
        </p:txBody>
      </p:sp>
      <p:sp>
        <p:nvSpPr>
          <p:cNvPr id="4" name="Footer Placeholder 4"/>
          <p:cNvSpPr>
            <a:spLocks noGrp="1"/>
          </p:cNvSpPr>
          <p:nvPr>
            <p:ph type="ftr" sz="quarter" idx="11"/>
          </p:nvPr>
        </p:nvSpPr>
        <p:spPr>
          <a:ln/>
        </p:spPr>
        <p:txBody>
          <a:bodyPr/>
          <a:lstStyle>
            <a:lvl1pPr>
              <a:defRPr/>
            </a:lvl1pPr>
          </a:lstStyle>
          <a:p>
            <a:endParaRPr lang="en-US" altLang="en-US" dirty="0"/>
          </a:p>
        </p:txBody>
      </p:sp>
      <p:sp>
        <p:nvSpPr>
          <p:cNvPr id="5" name="Slide Number Placeholder 5"/>
          <p:cNvSpPr>
            <a:spLocks noGrp="1"/>
          </p:cNvSpPr>
          <p:nvPr>
            <p:ph type="sldNum" sz="quarter" idx="12"/>
          </p:nvPr>
        </p:nvSpPr>
        <p:spPr>
          <a:ln/>
        </p:spPr>
        <p:txBody>
          <a:bodyPr/>
          <a:lstStyle>
            <a:lvl1pPr>
              <a:defRPr/>
            </a:lvl1pPr>
          </a:lstStyle>
          <a:p>
            <a:fld id="{51128112-6976-5744-A22E-F308DF81698F}" type="slidenum">
              <a:rPr lang="en-US" altLang="en-US"/>
              <a:pPr/>
              <a:t>‹#›</a:t>
            </a:fld>
            <a:endParaRPr lang="en-US" altLang="en-US" dirty="0"/>
          </a:p>
        </p:txBody>
      </p:sp>
    </p:spTree>
    <p:extLst>
      <p:ext uri="{BB962C8B-B14F-4D97-AF65-F5344CB8AC3E}">
        <p14:creationId xmlns:p14="http://schemas.microsoft.com/office/powerpoint/2010/main" val="3598063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fld id="{299BB52F-B406-FC49-B68F-141C7997354A}" type="datetimeFigureOut">
              <a:rPr lang="en-US" altLang="en-US"/>
              <a:pPr/>
              <a:t>4/4/2022</a:t>
            </a:fld>
            <a:endParaRPr lang="en-US" altLang="en-US" dirty="0"/>
          </a:p>
        </p:txBody>
      </p:sp>
      <p:sp>
        <p:nvSpPr>
          <p:cNvPr id="3" name="Footer Placeholder 4"/>
          <p:cNvSpPr>
            <a:spLocks noGrp="1"/>
          </p:cNvSpPr>
          <p:nvPr>
            <p:ph type="ftr" sz="quarter" idx="11"/>
          </p:nvPr>
        </p:nvSpPr>
        <p:spPr>
          <a:ln/>
        </p:spPr>
        <p:txBody>
          <a:bodyPr/>
          <a:lstStyle>
            <a:lvl1pPr>
              <a:defRPr/>
            </a:lvl1pPr>
          </a:lstStyle>
          <a:p>
            <a:endParaRPr lang="en-US" altLang="en-US" dirty="0"/>
          </a:p>
        </p:txBody>
      </p:sp>
      <p:sp>
        <p:nvSpPr>
          <p:cNvPr id="4" name="Slide Number Placeholder 5"/>
          <p:cNvSpPr>
            <a:spLocks noGrp="1"/>
          </p:cNvSpPr>
          <p:nvPr>
            <p:ph type="sldNum" sz="quarter" idx="12"/>
          </p:nvPr>
        </p:nvSpPr>
        <p:spPr>
          <a:ln/>
        </p:spPr>
        <p:txBody>
          <a:bodyPr/>
          <a:lstStyle>
            <a:lvl1pPr>
              <a:defRPr/>
            </a:lvl1pPr>
          </a:lstStyle>
          <a:p>
            <a:fld id="{3ED9BA77-37C9-7440-9E03-3B343F2126FC}" type="slidenum">
              <a:rPr lang="en-US" altLang="en-US"/>
              <a:pPr/>
              <a:t>‹#›</a:t>
            </a:fld>
            <a:endParaRPr lang="en-US" altLang="en-US" dirty="0"/>
          </a:p>
        </p:txBody>
      </p:sp>
    </p:spTree>
    <p:extLst>
      <p:ext uri="{BB962C8B-B14F-4D97-AF65-F5344CB8AC3E}">
        <p14:creationId xmlns:p14="http://schemas.microsoft.com/office/powerpoint/2010/main" val="2751989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28940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1"/>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7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6" y="1435104"/>
            <a:ext cx="4011084" cy="4691063"/>
          </a:xfrm>
        </p:spPr>
        <p:txBody>
          <a:bodyPr/>
          <a:lstStyle>
            <a:lvl1pPr marL="0" indent="0">
              <a:buNone/>
              <a:defRPr sz="1400"/>
            </a:lvl1pPr>
            <a:lvl2pPr marL="456680" indent="0">
              <a:buNone/>
              <a:defRPr sz="1200"/>
            </a:lvl2pPr>
            <a:lvl3pPr marL="913368" indent="0">
              <a:buNone/>
              <a:defRPr sz="1000"/>
            </a:lvl3pPr>
            <a:lvl4pPr marL="1370060" indent="0">
              <a:buNone/>
              <a:defRPr sz="900"/>
            </a:lvl4pPr>
            <a:lvl5pPr marL="1826744" indent="0">
              <a:buNone/>
              <a:defRPr sz="900"/>
            </a:lvl5pPr>
            <a:lvl6pPr marL="2283426" indent="0">
              <a:buNone/>
              <a:defRPr sz="900"/>
            </a:lvl6pPr>
            <a:lvl7pPr marL="2740117" indent="0">
              <a:buNone/>
              <a:defRPr sz="900"/>
            </a:lvl7pPr>
            <a:lvl8pPr marL="3196797" indent="0">
              <a:buNone/>
              <a:defRPr sz="900"/>
            </a:lvl8pPr>
            <a:lvl9pPr marL="3653486" indent="0">
              <a:buNone/>
              <a:defRPr sz="900"/>
            </a:lvl9pPr>
          </a:lstStyle>
          <a:p>
            <a:pPr lvl="0"/>
            <a:r>
              <a:rPr lang="en-GB"/>
              <a:t>Click to edit Master text styles</a:t>
            </a:r>
          </a:p>
        </p:txBody>
      </p:sp>
      <p:sp>
        <p:nvSpPr>
          <p:cNvPr id="5" name="Date Placeholder 3"/>
          <p:cNvSpPr>
            <a:spLocks noGrp="1"/>
          </p:cNvSpPr>
          <p:nvPr>
            <p:ph type="dt" sz="half" idx="10"/>
          </p:nvPr>
        </p:nvSpPr>
        <p:spPr>
          <a:ln/>
        </p:spPr>
        <p:txBody>
          <a:bodyPr/>
          <a:lstStyle>
            <a:lvl1pPr>
              <a:defRPr/>
            </a:lvl1pPr>
          </a:lstStyle>
          <a:p>
            <a:fld id="{D86B27A7-816D-1043-B158-64F276775076}" type="datetimeFigureOut">
              <a:rPr lang="en-US" altLang="en-US"/>
              <a:pPr/>
              <a:t>4/4/2022</a:t>
            </a:fld>
            <a:endParaRPr lang="en-US" altLang="en-US" dirty="0"/>
          </a:p>
        </p:txBody>
      </p:sp>
      <p:sp>
        <p:nvSpPr>
          <p:cNvPr id="6" name="Footer Placeholder 4"/>
          <p:cNvSpPr>
            <a:spLocks noGrp="1"/>
          </p:cNvSpPr>
          <p:nvPr>
            <p:ph type="ftr" sz="quarter" idx="11"/>
          </p:nvPr>
        </p:nvSpPr>
        <p:spPr>
          <a:ln/>
        </p:spPr>
        <p:txBody>
          <a:bodyPr/>
          <a:lstStyle>
            <a:lvl1pPr>
              <a:defRPr/>
            </a:lvl1pPr>
          </a:lstStyle>
          <a:p>
            <a:endParaRPr lang="en-US" altLang="en-US" dirty="0"/>
          </a:p>
        </p:txBody>
      </p:sp>
      <p:sp>
        <p:nvSpPr>
          <p:cNvPr id="7" name="Slide Number Placeholder 5"/>
          <p:cNvSpPr>
            <a:spLocks noGrp="1"/>
          </p:cNvSpPr>
          <p:nvPr>
            <p:ph type="sldNum" sz="quarter" idx="12"/>
          </p:nvPr>
        </p:nvSpPr>
        <p:spPr>
          <a:ln/>
        </p:spPr>
        <p:txBody>
          <a:bodyPr/>
          <a:lstStyle>
            <a:lvl1pPr>
              <a:defRPr/>
            </a:lvl1pPr>
          </a:lstStyle>
          <a:p>
            <a:fld id="{394D0F53-A039-A243-BD77-07C63CD2BF14}" type="slidenum">
              <a:rPr lang="en-US" altLang="en-US"/>
              <a:pPr/>
              <a:t>‹#›</a:t>
            </a:fld>
            <a:endParaRPr lang="en-US" altLang="en-US" dirty="0"/>
          </a:p>
        </p:txBody>
      </p:sp>
    </p:spTree>
    <p:extLst>
      <p:ext uri="{BB962C8B-B14F-4D97-AF65-F5344CB8AC3E}">
        <p14:creationId xmlns:p14="http://schemas.microsoft.com/office/powerpoint/2010/main" val="2782735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6680" indent="0">
              <a:buNone/>
              <a:defRPr sz="2800"/>
            </a:lvl2pPr>
            <a:lvl3pPr marL="913368" indent="0">
              <a:buNone/>
              <a:defRPr sz="2400"/>
            </a:lvl3pPr>
            <a:lvl4pPr marL="1370060" indent="0">
              <a:buNone/>
              <a:defRPr sz="2000"/>
            </a:lvl4pPr>
            <a:lvl5pPr marL="1826744" indent="0">
              <a:buNone/>
              <a:defRPr sz="2000"/>
            </a:lvl5pPr>
            <a:lvl6pPr marL="2283426" indent="0">
              <a:buNone/>
              <a:defRPr sz="2000"/>
            </a:lvl6pPr>
            <a:lvl7pPr marL="2740117" indent="0">
              <a:buNone/>
              <a:defRPr sz="2000"/>
            </a:lvl7pPr>
            <a:lvl8pPr marL="3196797" indent="0">
              <a:buNone/>
              <a:defRPr sz="2000"/>
            </a:lvl8pPr>
            <a:lvl9pPr marL="3653486"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6680" indent="0">
              <a:buNone/>
              <a:defRPr sz="1200"/>
            </a:lvl2pPr>
            <a:lvl3pPr marL="913368" indent="0">
              <a:buNone/>
              <a:defRPr sz="1000"/>
            </a:lvl3pPr>
            <a:lvl4pPr marL="1370060" indent="0">
              <a:buNone/>
              <a:defRPr sz="900"/>
            </a:lvl4pPr>
            <a:lvl5pPr marL="1826744" indent="0">
              <a:buNone/>
              <a:defRPr sz="900"/>
            </a:lvl5pPr>
            <a:lvl6pPr marL="2283426" indent="0">
              <a:buNone/>
              <a:defRPr sz="900"/>
            </a:lvl6pPr>
            <a:lvl7pPr marL="2740117" indent="0">
              <a:buNone/>
              <a:defRPr sz="900"/>
            </a:lvl7pPr>
            <a:lvl8pPr marL="3196797" indent="0">
              <a:buNone/>
              <a:defRPr sz="900"/>
            </a:lvl8pPr>
            <a:lvl9pPr marL="3653486" indent="0">
              <a:buNone/>
              <a:defRPr sz="900"/>
            </a:lvl9pPr>
          </a:lstStyle>
          <a:p>
            <a:pPr lvl="0"/>
            <a:r>
              <a:rPr lang="en-GB"/>
              <a:t>Click to edit Master text styles</a:t>
            </a:r>
          </a:p>
        </p:txBody>
      </p:sp>
      <p:sp>
        <p:nvSpPr>
          <p:cNvPr id="5" name="Date Placeholder 3"/>
          <p:cNvSpPr>
            <a:spLocks noGrp="1"/>
          </p:cNvSpPr>
          <p:nvPr>
            <p:ph type="dt" sz="half" idx="10"/>
          </p:nvPr>
        </p:nvSpPr>
        <p:spPr>
          <a:ln/>
        </p:spPr>
        <p:txBody>
          <a:bodyPr/>
          <a:lstStyle>
            <a:lvl1pPr>
              <a:defRPr/>
            </a:lvl1pPr>
          </a:lstStyle>
          <a:p>
            <a:fld id="{7A2E7E4F-297C-394D-A0C7-6020BB17B431}" type="datetimeFigureOut">
              <a:rPr lang="en-US" altLang="en-US"/>
              <a:pPr/>
              <a:t>4/4/2022</a:t>
            </a:fld>
            <a:endParaRPr lang="en-US" altLang="en-US" dirty="0"/>
          </a:p>
        </p:txBody>
      </p:sp>
      <p:sp>
        <p:nvSpPr>
          <p:cNvPr id="6" name="Footer Placeholder 4"/>
          <p:cNvSpPr>
            <a:spLocks noGrp="1"/>
          </p:cNvSpPr>
          <p:nvPr>
            <p:ph type="ftr" sz="quarter" idx="11"/>
          </p:nvPr>
        </p:nvSpPr>
        <p:spPr>
          <a:ln/>
        </p:spPr>
        <p:txBody>
          <a:bodyPr/>
          <a:lstStyle>
            <a:lvl1pPr>
              <a:defRPr/>
            </a:lvl1pPr>
          </a:lstStyle>
          <a:p>
            <a:endParaRPr lang="en-US" altLang="en-US" dirty="0"/>
          </a:p>
        </p:txBody>
      </p:sp>
      <p:sp>
        <p:nvSpPr>
          <p:cNvPr id="7" name="Slide Number Placeholder 5"/>
          <p:cNvSpPr>
            <a:spLocks noGrp="1"/>
          </p:cNvSpPr>
          <p:nvPr>
            <p:ph type="sldNum" sz="quarter" idx="12"/>
          </p:nvPr>
        </p:nvSpPr>
        <p:spPr>
          <a:ln/>
        </p:spPr>
        <p:txBody>
          <a:bodyPr/>
          <a:lstStyle>
            <a:lvl1pPr>
              <a:defRPr/>
            </a:lvl1pPr>
          </a:lstStyle>
          <a:p>
            <a:fld id="{D7153319-9D6F-1244-A88D-E85DAB38EB5E}" type="slidenum">
              <a:rPr lang="en-US" altLang="en-US"/>
              <a:pPr/>
              <a:t>‹#›</a:t>
            </a:fld>
            <a:endParaRPr lang="en-US" altLang="en-US" dirty="0"/>
          </a:p>
        </p:txBody>
      </p:sp>
    </p:spTree>
    <p:extLst>
      <p:ext uri="{BB962C8B-B14F-4D97-AF65-F5344CB8AC3E}">
        <p14:creationId xmlns:p14="http://schemas.microsoft.com/office/powerpoint/2010/main" val="2312642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ln/>
        </p:spPr>
        <p:txBody>
          <a:bodyPr/>
          <a:lstStyle>
            <a:lvl1pPr>
              <a:defRPr/>
            </a:lvl1pPr>
          </a:lstStyle>
          <a:p>
            <a:fld id="{FEED5643-A62A-0744-8BAB-4F9B97F656F7}" type="datetimeFigureOut">
              <a:rPr lang="en-US" altLang="en-US"/>
              <a:pPr/>
              <a:t>4/4/2022</a:t>
            </a:fld>
            <a:endParaRPr lang="en-US" altLang="en-US" dirty="0"/>
          </a:p>
        </p:txBody>
      </p:sp>
      <p:sp>
        <p:nvSpPr>
          <p:cNvPr id="5" name="Footer Placeholder 4"/>
          <p:cNvSpPr>
            <a:spLocks noGrp="1"/>
          </p:cNvSpPr>
          <p:nvPr>
            <p:ph type="ftr" sz="quarter" idx="11"/>
          </p:nvPr>
        </p:nvSpPr>
        <p:spPr>
          <a:ln/>
        </p:spPr>
        <p:txBody>
          <a:bodyPr/>
          <a:lstStyle>
            <a:lvl1pPr>
              <a:defRPr/>
            </a:lvl1pPr>
          </a:lstStyle>
          <a:p>
            <a:endParaRPr lang="en-US" altLang="en-US" dirty="0"/>
          </a:p>
        </p:txBody>
      </p:sp>
      <p:sp>
        <p:nvSpPr>
          <p:cNvPr id="6" name="Slide Number Placeholder 5"/>
          <p:cNvSpPr>
            <a:spLocks noGrp="1"/>
          </p:cNvSpPr>
          <p:nvPr>
            <p:ph type="sldNum" sz="quarter" idx="12"/>
          </p:nvPr>
        </p:nvSpPr>
        <p:spPr>
          <a:ln/>
        </p:spPr>
        <p:txBody>
          <a:bodyPr/>
          <a:lstStyle>
            <a:lvl1pPr>
              <a:defRPr/>
            </a:lvl1pPr>
          </a:lstStyle>
          <a:p>
            <a:fld id="{DC9864BA-451A-4D45-93B8-D44F2366F1E9}" type="slidenum">
              <a:rPr lang="en-US" altLang="en-US"/>
              <a:pPr/>
              <a:t>‹#›</a:t>
            </a:fld>
            <a:endParaRPr lang="en-US" altLang="en-US" dirty="0"/>
          </a:p>
        </p:txBody>
      </p:sp>
    </p:spTree>
    <p:extLst>
      <p:ext uri="{BB962C8B-B14F-4D97-AF65-F5344CB8AC3E}">
        <p14:creationId xmlns:p14="http://schemas.microsoft.com/office/powerpoint/2010/main" val="13154571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4"/>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64"/>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ln/>
        </p:spPr>
        <p:txBody>
          <a:bodyPr/>
          <a:lstStyle>
            <a:lvl1pPr>
              <a:defRPr/>
            </a:lvl1pPr>
          </a:lstStyle>
          <a:p>
            <a:fld id="{A08E59F5-7DAE-AA42-85DF-DF1C142F4482}" type="datetimeFigureOut">
              <a:rPr lang="en-US" altLang="en-US"/>
              <a:pPr/>
              <a:t>4/4/2022</a:t>
            </a:fld>
            <a:endParaRPr lang="en-US" altLang="en-US" dirty="0"/>
          </a:p>
        </p:txBody>
      </p:sp>
      <p:sp>
        <p:nvSpPr>
          <p:cNvPr id="5" name="Footer Placeholder 4"/>
          <p:cNvSpPr>
            <a:spLocks noGrp="1"/>
          </p:cNvSpPr>
          <p:nvPr>
            <p:ph type="ftr" sz="quarter" idx="11"/>
          </p:nvPr>
        </p:nvSpPr>
        <p:spPr>
          <a:ln/>
        </p:spPr>
        <p:txBody>
          <a:bodyPr/>
          <a:lstStyle>
            <a:lvl1pPr>
              <a:defRPr/>
            </a:lvl1pPr>
          </a:lstStyle>
          <a:p>
            <a:endParaRPr lang="en-US" altLang="en-US" dirty="0"/>
          </a:p>
        </p:txBody>
      </p:sp>
      <p:sp>
        <p:nvSpPr>
          <p:cNvPr id="6" name="Slide Number Placeholder 5"/>
          <p:cNvSpPr>
            <a:spLocks noGrp="1"/>
          </p:cNvSpPr>
          <p:nvPr>
            <p:ph type="sldNum" sz="quarter" idx="12"/>
          </p:nvPr>
        </p:nvSpPr>
        <p:spPr>
          <a:ln/>
        </p:spPr>
        <p:txBody>
          <a:bodyPr/>
          <a:lstStyle>
            <a:lvl1pPr>
              <a:defRPr/>
            </a:lvl1pPr>
          </a:lstStyle>
          <a:p>
            <a:fld id="{6DC45C31-B5F4-2D41-BCB8-01F321322FF3}" type="slidenum">
              <a:rPr lang="en-US" altLang="en-US"/>
              <a:pPr/>
              <a:t>‹#›</a:t>
            </a:fld>
            <a:endParaRPr lang="en-US" altLang="en-US" dirty="0"/>
          </a:p>
        </p:txBody>
      </p:sp>
    </p:spTree>
    <p:extLst>
      <p:ext uri="{BB962C8B-B14F-4D97-AF65-F5344CB8AC3E}">
        <p14:creationId xmlns:p14="http://schemas.microsoft.com/office/powerpoint/2010/main" val="424470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89D99C9-49B6-480A-B10A-93AD81864B65}" type="datetimeFigureOut">
              <a:rPr lang="en-US" smtClean="0"/>
              <a:pPr/>
              <a:t>4/4/2022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DEB930-CA97-4B50-B0C7-FE0242FEF80C}" type="slidenum">
              <a:rPr lang="en-GB" smtClean="0"/>
              <a:pPr/>
              <a:t>‹#›</a:t>
            </a:fld>
            <a:endParaRPr lang="en-GB" dirty="0"/>
          </a:p>
        </p:txBody>
      </p:sp>
      <p:pic>
        <p:nvPicPr>
          <p:cNvPr id="7" name="Picture 6" descr="SHU_MASTER_LOGO_215_229_72dpi.jpg"/>
          <p:cNvPicPr>
            <a:picLocks noChangeAspect="1"/>
          </p:cNvPicPr>
          <p:nvPr userDrawn="1"/>
        </p:nvPicPr>
        <p:blipFill>
          <a:blip r:embed="rId2" cstate="print"/>
          <a:stretch>
            <a:fillRect/>
          </a:stretch>
        </p:blipFill>
        <p:spPr>
          <a:xfrm>
            <a:off x="527381" y="332657"/>
            <a:ext cx="2112235" cy="864817"/>
          </a:xfrm>
          <a:prstGeom prst="rect">
            <a:avLst/>
          </a:prstGeom>
        </p:spPr>
      </p:pic>
    </p:spTree>
    <p:extLst>
      <p:ext uri="{BB962C8B-B14F-4D97-AF65-F5344CB8AC3E}">
        <p14:creationId xmlns:p14="http://schemas.microsoft.com/office/powerpoint/2010/main" val="3508256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9D99C9-49B6-480A-B10A-93AD81864B65}" type="datetimeFigureOut">
              <a:rPr lang="en-US" smtClean="0"/>
              <a:pPr/>
              <a:t>4/4/2022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DEB930-CA97-4B50-B0C7-FE0242FEF80C}" type="slidenum">
              <a:rPr lang="en-GB" smtClean="0"/>
              <a:pPr/>
              <a:t>‹#›</a:t>
            </a:fld>
            <a:endParaRPr lang="en-GB" dirty="0"/>
          </a:p>
        </p:txBody>
      </p:sp>
    </p:spTree>
    <p:extLst>
      <p:ext uri="{BB962C8B-B14F-4D97-AF65-F5344CB8AC3E}">
        <p14:creationId xmlns:p14="http://schemas.microsoft.com/office/powerpoint/2010/main" val="3235319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9D99C9-49B6-480A-B10A-93AD81864B65}" type="datetimeFigureOut">
              <a:rPr lang="en-US" smtClean="0"/>
              <a:pPr/>
              <a:t>4/4/2022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DEB930-CA97-4B50-B0C7-FE0242FEF80C}" type="slidenum">
              <a:rPr lang="en-GB" smtClean="0"/>
              <a:pPr/>
              <a:t>‹#›</a:t>
            </a:fld>
            <a:endParaRPr lang="en-GB" dirty="0"/>
          </a:p>
        </p:txBody>
      </p:sp>
    </p:spTree>
    <p:extLst>
      <p:ext uri="{BB962C8B-B14F-4D97-AF65-F5344CB8AC3E}">
        <p14:creationId xmlns:p14="http://schemas.microsoft.com/office/powerpoint/2010/main" val="432158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636913"/>
            <a:ext cx="5384800" cy="3489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2636913"/>
            <a:ext cx="5384800" cy="3489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E89D99C9-49B6-480A-B10A-93AD81864B65}" type="datetimeFigureOut">
              <a:rPr lang="en-US" smtClean="0"/>
              <a:pPr/>
              <a:t>4/4/2022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9DEB930-CA97-4B50-B0C7-FE0242FEF80C}" type="slidenum">
              <a:rPr lang="en-GB" smtClean="0"/>
              <a:pPr/>
              <a:t>‹#›</a:t>
            </a:fld>
            <a:endParaRPr lang="en-GB" dirty="0"/>
          </a:p>
        </p:txBody>
      </p:sp>
    </p:spTree>
    <p:extLst>
      <p:ext uri="{BB962C8B-B14F-4D97-AF65-F5344CB8AC3E}">
        <p14:creationId xmlns:p14="http://schemas.microsoft.com/office/powerpoint/2010/main" val="19148830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89D99C9-49B6-480A-B10A-93AD81864B65}" type="datetimeFigureOut">
              <a:rPr lang="en-US" smtClean="0"/>
              <a:pPr/>
              <a:t>4/4/2022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9DEB930-CA97-4B50-B0C7-FE0242FEF80C}" type="slidenum">
              <a:rPr lang="en-GB" smtClean="0"/>
              <a:pPr/>
              <a:t>‹#›</a:t>
            </a:fld>
            <a:endParaRPr lang="en-GB" dirty="0"/>
          </a:p>
        </p:txBody>
      </p:sp>
    </p:spTree>
    <p:extLst>
      <p:ext uri="{BB962C8B-B14F-4D97-AF65-F5344CB8AC3E}">
        <p14:creationId xmlns:p14="http://schemas.microsoft.com/office/powerpoint/2010/main" val="39339158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89D99C9-49B6-480A-B10A-93AD81864B65}" type="datetimeFigureOut">
              <a:rPr lang="en-US" smtClean="0"/>
              <a:pPr/>
              <a:t>4/4/2022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9DEB930-CA97-4B50-B0C7-FE0242FEF80C}" type="slidenum">
              <a:rPr lang="en-GB" smtClean="0"/>
              <a:pPr/>
              <a:t>‹#›</a:t>
            </a:fld>
            <a:endParaRPr lang="en-GB" dirty="0"/>
          </a:p>
        </p:txBody>
      </p:sp>
    </p:spTree>
    <p:extLst>
      <p:ext uri="{BB962C8B-B14F-4D97-AF65-F5344CB8AC3E}">
        <p14:creationId xmlns:p14="http://schemas.microsoft.com/office/powerpoint/2010/main" val="659538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bwMode="auto">
          <a:xfrm>
            <a:off x="609600" y="6356352"/>
            <a:ext cx="284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vl1pPr>
          </a:lstStyle>
          <a:p>
            <a:fld id="{066E4B1D-ADB2-4F15-8389-44110F300007}" type="datetimeFigureOut">
              <a:rPr lang="en-GB" smtClean="0"/>
              <a:t>04/04/2022</a:t>
            </a:fld>
            <a:endParaRPr lang="en-GB" dirty="0"/>
          </a:p>
        </p:txBody>
      </p:sp>
      <p:sp>
        <p:nvSpPr>
          <p:cNvPr id="5" name="Slide Number Placeholder 5"/>
          <p:cNvSpPr>
            <a:spLocks noGrp="1"/>
          </p:cNvSpPr>
          <p:nvPr>
            <p:ph type="sldNum" sz="quarter" idx="11"/>
          </p:nvPr>
        </p:nvSpPr>
        <p:spPr bwMode="auto">
          <a:xfrm>
            <a:off x="3790954" y="6356352"/>
            <a:ext cx="7791449"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atin typeface="Arial" charset="0"/>
                <a:ea typeface="ＭＳ Ｐゴシック" charset="0"/>
                <a:cs typeface="ＭＳ Ｐゴシック" charset="0"/>
              </a:defRPr>
            </a:lvl1pPr>
          </a:lstStyle>
          <a:p>
            <a:fld id="{C6623AC5-E736-42FC-804D-CE08A2C83742}" type="slidenum">
              <a:rPr lang="en-GB" smtClean="0"/>
              <a:t>‹#›</a:t>
            </a:fld>
            <a:endParaRPr lang="en-GB" dirty="0"/>
          </a:p>
        </p:txBody>
      </p:sp>
    </p:spTree>
    <p:extLst>
      <p:ext uri="{BB962C8B-B14F-4D97-AF65-F5344CB8AC3E}">
        <p14:creationId xmlns:p14="http://schemas.microsoft.com/office/powerpoint/2010/main" val="3552496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D99C9-49B6-480A-B10A-93AD81864B65}" type="datetimeFigureOut">
              <a:rPr lang="en-US" smtClean="0"/>
              <a:pPr/>
              <a:t>4/4/2022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9DEB930-CA97-4B50-B0C7-FE0242FEF80C}" type="slidenum">
              <a:rPr lang="en-GB" smtClean="0"/>
              <a:pPr/>
              <a:t>‹#›</a:t>
            </a:fld>
            <a:endParaRPr lang="en-GB" dirty="0"/>
          </a:p>
        </p:txBody>
      </p:sp>
    </p:spTree>
    <p:extLst>
      <p:ext uri="{BB962C8B-B14F-4D97-AF65-F5344CB8AC3E}">
        <p14:creationId xmlns:p14="http://schemas.microsoft.com/office/powerpoint/2010/main" val="30669086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3393" y="1556792"/>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1556793"/>
            <a:ext cx="6815667" cy="4569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2852937"/>
            <a:ext cx="4011084" cy="32732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9D99C9-49B6-480A-B10A-93AD81864B65}" type="datetimeFigureOut">
              <a:rPr lang="en-US" smtClean="0"/>
              <a:pPr/>
              <a:t>4/4/2022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9DEB930-CA97-4B50-B0C7-FE0242FEF80C}" type="slidenum">
              <a:rPr lang="en-GB" smtClean="0"/>
              <a:pPr/>
              <a:t>‹#›</a:t>
            </a:fld>
            <a:endParaRPr lang="en-GB" dirty="0"/>
          </a:p>
        </p:txBody>
      </p:sp>
    </p:spTree>
    <p:extLst>
      <p:ext uri="{BB962C8B-B14F-4D97-AF65-F5344CB8AC3E}">
        <p14:creationId xmlns:p14="http://schemas.microsoft.com/office/powerpoint/2010/main" val="32768617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03712" y="4797152"/>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3503712" y="620688"/>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3503712" y="5373216"/>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9D99C9-49B6-480A-B10A-93AD81864B65}" type="datetimeFigureOut">
              <a:rPr lang="en-US" smtClean="0"/>
              <a:pPr/>
              <a:t>4/4/2022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9DEB930-CA97-4B50-B0C7-FE0242FEF80C}" type="slidenum">
              <a:rPr lang="en-GB" smtClean="0"/>
              <a:pPr/>
              <a:t>‹#›</a:t>
            </a:fld>
            <a:endParaRPr lang="en-GB" dirty="0"/>
          </a:p>
        </p:txBody>
      </p:sp>
    </p:spTree>
    <p:extLst>
      <p:ext uri="{BB962C8B-B14F-4D97-AF65-F5344CB8AC3E}">
        <p14:creationId xmlns:p14="http://schemas.microsoft.com/office/powerpoint/2010/main" val="14575554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9D99C9-49B6-480A-B10A-93AD81864B65}" type="datetimeFigureOut">
              <a:rPr lang="en-US" smtClean="0"/>
              <a:pPr/>
              <a:t>4/4/2022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DEB930-CA97-4B50-B0C7-FE0242FEF80C}" type="slidenum">
              <a:rPr lang="en-GB" smtClean="0"/>
              <a:pPr/>
              <a:t>‹#›</a:t>
            </a:fld>
            <a:endParaRPr lang="en-GB" dirty="0"/>
          </a:p>
        </p:txBody>
      </p:sp>
    </p:spTree>
    <p:extLst>
      <p:ext uri="{BB962C8B-B14F-4D97-AF65-F5344CB8AC3E}">
        <p14:creationId xmlns:p14="http://schemas.microsoft.com/office/powerpoint/2010/main" val="7954952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831637" y="274639"/>
            <a:ext cx="58043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9D99C9-49B6-480A-B10A-93AD81864B65}" type="datetimeFigureOut">
              <a:rPr lang="en-US" smtClean="0"/>
              <a:pPr/>
              <a:t>4/4/2022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DEB930-CA97-4B50-B0C7-FE0242FEF80C}" type="slidenum">
              <a:rPr lang="en-GB" smtClean="0"/>
              <a:pPr/>
              <a:t>‹#›</a:t>
            </a:fld>
            <a:endParaRPr lang="en-GB" dirty="0"/>
          </a:p>
        </p:txBody>
      </p:sp>
    </p:spTree>
    <p:extLst>
      <p:ext uri="{BB962C8B-B14F-4D97-AF65-F5344CB8AC3E}">
        <p14:creationId xmlns:p14="http://schemas.microsoft.com/office/powerpoint/2010/main" val="30577100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10A5AB1E-C76D-476C-83CD-A3C1D62EEF50}"/>
              </a:ext>
            </a:extLst>
          </p:cNvPr>
          <p:cNvSpPr>
            <a:spLocks noGrp="1"/>
          </p:cNvSpPr>
          <p:nvPr>
            <p:ph type="sldNum" sz="quarter" idx="12"/>
          </p:nvPr>
        </p:nvSpPr>
        <p:spPr>
          <a:xfrm>
            <a:off x="9168341" y="6376244"/>
            <a:ext cx="2844800" cy="365125"/>
          </a:xfrm>
        </p:spPr>
        <p:txBody>
          <a:bodyPr/>
          <a:lstStyle/>
          <a:p>
            <a:fld id="{09DEB930-CA97-4B50-B0C7-FE0242FEF80C}" type="slidenum">
              <a:rPr lang="en-GB" smtClean="0"/>
              <a:pPr/>
              <a:t>‹#›</a:t>
            </a:fld>
            <a:endParaRPr lang="en-GB" dirty="0"/>
          </a:p>
        </p:txBody>
      </p:sp>
    </p:spTree>
    <p:extLst>
      <p:ext uri="{BB962C8B-B14F-4D97-AF65-F5344CB8AC3E}">
        <p14:creationId xmlns:p14="http://schemas.microsoft.com/office/powerpoint/2010/main" val="398195320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852270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32982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bwMode="auto">
          <a:xfrm>
            <a:off x="609600" y="6356352"/>
            <a:ext cx="284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stStyle>
          <a:p>
            <a:fld id="{066E4B1D-ADB2-4F15-8389-44110F300007}" type="datetimeFigureOut">
              <a:rPr lang="en-GB" smtClean="0"/>
              <a:t>04/04/2022</a:t>
            </a:fld>
            <a:endParaRPr lang="en-GB"/>
          </a:p>
        </p:txBody>
      </p:sp>
      <p:sp>
        <p:nvSpPr>
          <p:cNvPr id="5" name="Slide Number Placeholder 5"/>
          <p:cNvSpPr>
            <a:spLocks noGrp="1"/>
          </p:cNvSpPr>
          <p:nvPr>
            <p:ph type="sldNum" sz="quarter" idx="11"/>
          </p:nvPr>
        </p:nvSpPr>
        <p:spPr bwMode="auto">
          <a:xfrm>
            <a:off x="3790954" y="6356352"/>
            <a:ext cx="7791449"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atin typeface="Arial" charset="0"/>
                <a:ea typeface="ＭＳ Ｐゴシック" charset="0"/>
                <a:cs typeface="ＭＳ Ｐゴシック" charset="0"/>
              </a:defRPr>
            </a:lvl1pPr>
          </a:lstStyle>
          <a:p>
            <a:fld id="{C6623AC5-E736-42FC-804D-CE08A2C83742}" type="slidenum">
              <a:rPr lang="en-GB" smtClean="0"/>
              <a:t>‹#›</a:t>
            </a:fld>
            <a:endParaRPr lang="en-GB"/>
          </a:p>
        </p:txBody>
      </p:sp>
    </p:spTree>
    <p:extLst>
      <p:ext uri="{BB962C8B-B14F-4D97-AF65-F5344CB8AC3E}">
        <p14:creationId xmlns:p14="http://schemas.microsoft.com/office/powerpoint/2010/main" val="39246820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636914"/>
            <a:ext cx="5384800" cy="3489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2636914"/>
            <a:ext cx="5384800" cy="3489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40480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636914"/>
            <a:ext cx="5384800" cy="3489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2636914"/>
            <a:ext cx="5384800" cy="3489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62121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229476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862767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95545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3395" y="1556793"/>
            <a:ext cx="4011084"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1556794"/>
            <a:ext cx="6815667" cy="4569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2852938"/>
            <a:ext cx="4011084" cy="32732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23028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03712" y="4797153"/>
            <a:ext cx="73152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3503712" y="620688"/>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3503712" y="5373218"/>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393483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278760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831637" y="274640"/>
            <a:ext cx="58043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42808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Heading and Content">
    <p:spTree>
      <p:nvGrpSpPr>
        <p:cNvPr id="1" name=""/>
        <p:cNvGrpSpPr/>
        <p:nvPr/>
      </p:nvGrpSpPr>
      <p:grpSpPr>
        <a:xfrm>
          <a:off x="0" y="0"/>
          <a:ext cx="0" cy="0"/>
          <a:chOff x="0" y="0"/>
          <a:chExt cx="0" cy="0"/>
        </a:xfrm>
      </p:grpSpPr>
      <p:sp>
        <p:nvSpPr>
          <p:cNvPr id="11" name="Rectangle 10"/>
          <p:cNvSpPr/>
          <p:nvPr/>
        </p:nvSpPr>
        <p:spPr>
          <a:xfrm>
            <a:off x="0" y="0"/>
            <a:ext cx="12192000" cy="1368000"/>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Content Placeholder 4"/>
          <p:cNvSpPr>
            <a:spLocks noGrp="1"/>
          </p:cNvSpPr>
          <p:nvPr>
            <p:ph sz="quarter" idx="14" hasCustomPrompt="1"/>
          </p:nvPr>
        </p:nvSpPr>
        <p:spPr>
          <a:xfrm>
            <a:off x="479835" y="1628800"/>
            <a:ext cx="11232000" cy="4176464"/>
          </a:xfrm>
          <a:prstGeom prst="rect">
            <a:avLst/>
          </a:prstGeom>
          <a:noFill/>
        </p:spPr>
        <p:txBody>
          <a:bodyPr lIns="0" tIns="0" rIns="0" bIns="0"/>
          <a:lstStyle>
            <a:lvl1pPr marL="0" indent="0">
              <a:spcBef>
                <a:spcPts val="0"/>
              </a:spcBef>
              <a:spcAft>
                <a:spcPts val="1200"/>
              </a:spcAft>
              <a:buNone/>
              <a:defRPr sz="2400" b="1">
                <a:latin typeface="Arial" panose="020B0604020202020204" pitchFamily="34" charset="0"/>
                <a:cs typeface="Arial" panose="020B0604020202020204" pitchFamily="34" charset="0"/>
              </a:defRPr>
            </a:lvl1pPr>
            <a:lvl2pPr marL="0" indent="0">
              <a:spcBef>
                <a:spcPts val="0"/>
              </a:spcBef>
              <a:spcAft>
                <a:spcPts val="1200"/>
              </a:spcAft>
              <a:buNone/>
              <a:defRPr sz="1800" baseline="0">
                <a:latin typeface="Arial" panose="020B0604020202020204" pitchFamily="34" charset="0"/>
                <a:cs typeface="Arial" panose="020B0604020202020204" pitchFamily="34" charset="0"/>
              </a:defRPr>
            </a:lvl2pPr>
            <a:lvl3pPr marL="355600" indent="-355600">
              <a:spcBef>
                <a:spcPts val="0"/>
              </a:spcBef>
              <a:spcAft>
                <a:spcPts val="1200"/>
              </a:spcAft>
              <a:defRPr sz="1800" baseline="0"/>
            </a:lvl3pPr>
            <a:lvl4pPr marL="722313" indent="-366713">
              <a:spcBef>
                <a:spcPts val="0"/>
              </a:spcBef>
              <a:spcAft>
                <a:spcPts val="1200"/>
              </a:spcAft>
              <a:buFont typeface="Arial" panose="020B0604020202020204" pitchFamily="34" charset="0"/>
              <a:buChar char="•"/>
              <a:defRPr sz="1800" baseline="0"/>
            </a:lvl4pPr>
          </a:lstStyle>
          <a:p>
            <a:pPr lvl="0"/>
            <a:r>
              <a:rPr lang="en-US" dirty="0"/>
              <a:t>Insert subheading here</a:t>
            </a:r>
          </a:p>
          <a:p>
            <a:pPr lvl="1"/>
            <a:r>
              <a:rPr lang="en-US" dirty="0"/>
              <a:t>Insert normal copy here</a:t>
            </a:r>
          </a:p>
          <a:p>
            <a:pPr lvl="2"/>
            <a:r>
              <a:rPr lang="en-US" dirty="0"/>
              <a:t>Insert bullet level 1</a:t>
            </a:r>
          </a:p>
          <a:p>
            <a:pPr lvl="3"/>
            <a:r>
              <a:rPr lang="en-US" dirty="0"/>
              <a:t>Insert bullet level 2</a:t>
            </a:r>
            <a:endParaRPr lang="en-GB" dirty="0"/>
          </a:p>
        </p:txBody>
      </p:sp>
      <p:sp>
        <p:nvSpPr>
          <p:cNvPr id="3" name="Text Placeholder 2"/>
          <p:cNvSpPr>
            <a:spLocks noGrp="1"/>
          </p:cNvSpPr>
          <p:nvPr>
            <p:ph type="body" sz="quarter" idx="10" hasCustomPrompt="1"/>
          </p:nvPr>
        </p:nvSpPr>
        <p:spPr>
          <a:xfrm>
            <a:off x="480000" y="116632"/>
            <a:ext cx="11258901" cy="1152128"/>
          </a:xfrm>
          <a:prstGeom prst="rect">
            <a:avLst/>
          </a:prstGeom>
        </p:spPr>
        <p:txBody>
          <a:bodyPr lIns="0" tIns="0" rIns="0" bIns="0" anchor="ctr" anchorCtr="0"/>
          <a:lstStyle>
            <a:lvl1pPr marL="0" indent="0">
              <a:buNone/>
              <a:defRPr sz="3000" b="1" baseline="0">
                <a:latin typeface="Arial" panose="020B0604020202020204" pitchFamily="34" charset="0"/>
                <a:cs typeface="Arial" panose="020B0604020202020204" pitchFamily="34" charset="0"/>
              </a:defRPr>
            </a:lvl1pPr>
          </a:lstStyle>
          <a:p>
            <a:pPr lvl="0"/>
            <a:r>
              <a:rPr lang="en-US" dirty="0"/>
              <a:t>Insert heading here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00" y="5907559"/>
            <a:ext cx="1680000" cy="678948"/>
          </a:xfrm>
          <a:prstGeom prst="rect">
            <a:avLst/>
          </a:prstGeom>
        </p:spPr>
      </p:pic>
      <p:sp>
        <p:nvSpPr>
          <p:cNvPr id="9" name="Picture Placeholder 19"/>
          <p:cNvSpPr>
            <a:spLocks noGrp="1"/>
          </p:cNvSpPr>
          <p:nvPr>
            <p:ph type="pic" sz="quarter" idx="15" hasCustomPrompt="1"/>
          </p:nvPr>
        </p:nvSpPr>
        <p:spPr>
          <a:xfrm>
            <a:off x="10032437" y="5877352"/>
            <a:ext cx="1680000" cy="720000"/>
          </a:xfrm>
          <a:prstGeom prst="rect">
            <a:avLst/>
          </a:prstGeom>
        </p:spPr>
        <p:txBody>
          <a:bodyPr/>
          <a:lstStyle>
            <a:lvl1pPr>
              <a:defRPr sz="1200" baseline="0"/>
            </a:lvl1pPr>
          </a:lstStyle>
          <a:p>
            <a:r>
              <a:rPr lang="en-GB" dirty="0"/>
              <a:t>Insert partner logo here</a:t>
            </a:r>
          </a:p>
        </p:txBody>
      </p:sp>
    </p:spTree>
    <p:extLst>
      <p:ext uri="{BB962C8B-B14F-4D97-AF65-F5344CB8AC3E}">
        <p14:creationId xmlns:p14="http://schemas.microsoft.com/office/powerpoint/2010/main" val="39663262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4"/>
        <p:cNvGrpSpPr/>
        <p:nvPr/>
      </p:nvGrpSpPr>
      <p:grpSpPr>
        <a:xfrm>
          <a:off x="0" y="0"/>
          <a:ext cx="0" cy="0"/>
          <a:chOff x="0" y="0"/>
          <a:chExt cx="0" cy="0"/>
        </a:xfrm>
      </p:grpSpPr>
      <p:grpSp>
        <p:nvGrpSpPr>
          <p:cNvPr id="85" name="Google Shape;85;g8b76faa7c0_0_853"/>
          <p:cNvGrpSpPr/>
          <p:nvPr/>
        </p:nvGrpSpPr>
        <p:grpSpPr>
          <a:xfrm>
            <a:off x="834621" y="399168"/>
            <a:ext cx="1332416" cy="1332416"/>
            <a:chOff x="348199" y="179450"/>
            <a:chExt cx="1116300" cy="1116300"/>
          </a:xfrm>
        </p:grpSpPr>
        <p:sp>
          <p:nvSpPr>
            <p:cNvPr id="86" name="Google Shape;86;g8b76faa7c0_0_853"/>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 name="Google Shape;87;g8b76faa7c0_0_853"/>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88" name="Google Shape;88;g8b76faa7c0_0_853"/>
          <p:cNvSpPr txBox="1">
            <a:spLocks noGrp="1"/>
          </p:cNvSpPr>
          <p:nvPr>
            <p:ph type="title"/>
          </p:nvPr>
        </p:nvSpPr>
        <p:spPr>
          <a:xfrm>
            <a:off x="1738400" y="798100"/>
            <a:ext cx="9374000" cy="1332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g8b76faa7c0_0_853"/>
          <p:cNvSpPr txBox="1">
            <a:spLocks noGrp="1"/>
          </p:cNvSpPr>
          <p:nvPr>
            <p:ph type="body" idx="1"/>
          </p:nvPr>
        </p:nvSpPr>
        <p:spPr>
          <a:xfrm>
            <a:off x="1738400" y="2653400"/>
            <a:ext cx="9374000" cy="3388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g8b76faa7c0_0_853"/>
          <p:cNvSpPr txBox="1">
            <a:spLocks noGrp="1"/>
          </p:cNvSpPr>
          <p:nvPr>
            <p:ph type="sldNum" idx="12"/>
          </p:nvPr>
        </p:nvSpPr>
        <p:spPr>
          <a:xfrm>
            <a:off x="11268061" y="6315968"/>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C6623AC5-E736-42FC-804D-CE08A2C83742}" type="slidenum">
              <a:rPr lang="en-GB" smtClean="0"/>
              <a:t>‹#›</a:t>
            </a:fld>
            <a:endParaRPr lang="en-GB"/>
          </a:p>
        </p:txBody>
      </p:sp>
    </p:spTree>
    <p:extLst>
      <p:ext uri="{BB962C8B-B14F-4D97-AF65-F5344CB8AC3E}">
        <p14:creationId xmlns:p14="http://schemas.microsoft.com/office/powerpoint/2010/main" val="7920016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13" hasCustomPrompt="1"/>
          </p:nvPr>
        </p:nvSpPr>
        <p:spPr>
          <a:xfrm>
            <a:off x="609600" y="5993081"/>
            <a:ext cx="10972800" cy="302896"/>
          </a:xfrm>
          <a:prstGeom prst="rect">
            <a:avLst/>
          </a:prstGeom>
        </p:spPr>
        <p:txBody>
          <a:bodyPr/>
          <a:lstStyle>
            <a:lvl1pPr marL="0" indent="0" algn="ctr" defTabSz="346702">
              <a:lnSpc>
                <a:spcPct val="100000"/>
              </a:lnSpc>
              <a:spcBef>
                <a:spcPts val="0"/>
              </a:spcBef>
              <a:buSzTx/>
              <a:buNone/>
              <a:defRPr sz="1300" spc="-12">
                <a:latin typeface="Graphik Medium"/>
                <a:ea typeface="Graphik Medium"/>
                <a:cs typeface="Graphik Medium"/>
                <a:sym typeface="Graphik Medium"/>
              </a:defRPr>
            </a:lvl1pPr>
          </a:lstStyle>
          <a:p>
            <a:r>
              <a:t>Author and Date</a:t>
            </a:r>
          </a:p>
        </p:txBody>
      </p:sp>
      <p:sp>
        <p:nvSpPr>
          <p:cNvPr id="12" name="Presentation Title"/>
          <p:cNvSpPr txBox="1">
            <a:spLocks noGrp="1"/>
          </p:cNvSpPr>
          <p:nvPr>
            <p:ph type="title" hasCustomPrompt="1"/>
          </p:nvPr>
        </p:nvSpPr>
        <p:spPr>
          <a:xfrm>
            <a:off x="609600" y="1771650"/>
            <a:ext cx="10972800" cy="2133600"/>
          </a:xfrm>
          <a:prstGeom prst="rect">
            <a:avLst/>
          </a:prstGeom>
        </p:spPr>
        <p:txBody>
          <a:bodyPr anchor="b"/>
          <a:lstStyle>
            <a:lvl1pPr>
              <a:defRPr sz="5400" spc="-54"/>
            </a:lvl1pPr>
          </a:lstStyle>
          <a:p>
            <a:r>
              <a:t>Presentation Title</a:t>
            </a:r>
          </a:p>
        </p:txBody>
      </p:sp>
      <p:sp>
        <p:nvSpPr>
          <p:cNvPr id="13" name="Body Level One…"/>
          <p:cNvSpPr txBox="1">
            <a:spLocks noGrp="1"/>
          </p:cNvSpPr>
          <p:nvPr>
            <p:ph type="body" sz="quarter" idx="1" hasCustomPrompt="1"/>
          </p:nvPr>
        </p:nvSpPr>
        <p:spPr>
          <a:xfrm>
            <a:off x="609600" y="3783792"/>
            <a:ext cx="10972800" cy="1125297"/>
          </a:xfrm>
          <a:prstGeom prst="rect">
            <a:avLst/>
          </a:prstGeom>
        </p:spPr>
        <p:txBody>
          <a:bodyPr/>
          <a:lstStyle>
            <a:lvl1pPr marL="0" indent="0" algn="ctr" defTabSz="346702">
              <a:lnSpc>
                <a:spcPct val="100000"/>
              </a:lnSpc>
              <a:spcBef>
                <a:spcPts val="0"/>
              </a:spcBef>
              <a:buSzTx/>
              <a:buNone/>
              <a:defRPr sz="2500" spc="-25">
                <a:latin typeface="Graphik Semibold"/>
                <a:ea typeface="Graphik Semibold"/>
                <a:cs typeface="Graphik Semibold"/>
                <a:sym typeface="Graphik Semibold"/>
              </a:defRPr>
            </a:lvl1pPr>
            <a:lvl2pPr marL="0" indent="0" algn="ctr" defTabSz="346702">
              <a:lnSpc>
                <a:spcPct val="100000"/>
              </a:lnSpc>
              <a:spcBef>
                <a:spcPts val="0"/>
              </a:spcBef>
              <a:buSzTx/>
              <a:buNone/>
              <a:defRPr sz="2500" spc="-25">
                <a:latin typeface="Graphik Semibold"/>
                <a:ea typeface="Graphik Semibold"/>
                <a:cs typeface="Graphik Semibold"/>
                <a:sym typeface="Graphik Semibold"/>
              </a:defRPr>
            </a:lvl2pPr>
            <a:lvl3pPr marL="0" indent="0" algn="ctr" defTabSz="346702">
              <a:lnSpc>
                <a:spcPct val="100000"/>
              </a:lnSpc>
              <a:spcBef>
                <a:spcPts val="0"/>
              </a:spcBef>
              <a:buSzTx/>
              <a:buNone/>
              <a:defRPr sz="2500" spc="-25">
                <a:latin typeface="Graphik Semibold"/>
                <a:ea typeface="Graphik Semibold"/>
                <a:cs typeface="Graphik Semibold"/>
                <a:sym typeface="Graphik Semibold"/>
              </a:defRPr>
            </a:lvl3pPr>
            <a:lvl4pPr marL="0" indent="0" algn="ctr" defTabSz="346702">
              <a:lnSpc>
                <a:spcPct val="100000"/>
              </a:lnSpc>
              <a:spcBef>
                <a:spcPts val="0"/>
              </a:spcBef>
              <a:buSzTx/>
              <a:buNone/>
              <a:defRPr sz="2500" spc="-25">
                <a:latin typeface="Graphik Semibold"/>
                <a:ea typeface="Graphik Semibold"/>
                <a:cs typeface="Graphik Semibold"/>
                <a:sym typeface="Graphik Semibold"/>
              </a:defRPr>
            </a:lvl4pPr>
            <a:lvl5pPr marL="0" indent="0" algn="ctr" defTabSz="346702">
              <a:lnSpc>
                <a:spcPct val="100000"/>
              </a:lnSpc>
              <a:spcBef>
                <a:spcPts val="0"/>
              </a:spcBef>
              <a:buSzTx/>
              <a:buNone/>
              <a:defRPr sz="2500" spc="-25">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5985823" y="6398434"/>
            <a:ext cx="224165" cy="166199"/>
          </a:xfrm>
          <a:prstGeom prst="rect">
            <a:avLst/>
          </a:prstGeom>
        </p:spPr>
        <p:txBody>
          <a:bodyPr/>
          <a:lstStyle/>
          <a:p>
            <a:fld id="{C6623AC5-E736-42FC-804D-CE08A2C83742}" type="slidenum">
              <a:rPr lang="en-GB" smtClean="0"/>
              <a:t>‹#›</a:t>
            </a:fld>
            <a:endParaRPr lang="en-GB"/>
          </a:p>
        </p:txBody>
      </p:sp>
    </p:spTree>
    <p:extLst>
      <p:ext uri="{BB962C8B-B14F-4D97-AF65-F5344CB8AC3E}">
        <p14:creationId xmlns:p14="http://schemas.microsoft.com/office/powerpoint/2010/main" val="22184244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94581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740519873_3318x2212.jpg"/>
          <p:cNvSpPr>
            <a:spLocks noGrp="1"/>
          </p:cNvSpPr>
          <p:nvPr>
            <p:ph type="pic" idx="13"/>
          </p:nvPr>
        </p:nvSpPr>
        <p:spPr>
          <a:xfrm>
            <a:off x="0" y="-635000"/>
            <a:ext cx="12192000" cy="8128000"/>
          </a:xfrm>
          <a:prstGeom prst="rect">
            <a:avLst/>
          </a:prstGeom>
        </p:spPr>
        <p:txBody>
          <a:bodyPr lIns="38403" tIns="19202" rIns="38403" bIns="19202">
            <a:noAutofit/>
          </a:bodyPr>
          <a:lstStyle/>
          <a:p>
            <a:endParaRPr/>
          </a:p>
        </p:txBody>
      </p:sp>
      <p:sp>
        <p:nvSpPr>
          <p:cNvPr id="22" name="Presentation Title"/>
          <p:cNvSpPr txBox="1">
            <a:spLocks noGrp="1"/>
          </p:cNvSpPr>
          <p:nvPr>
            <p:ph type="title" hasCustomPrompt="1"/>
          </p:nvPr>
        </p:nvSpPr>
        <p:spPr>
          <a:xfrm>
            <a:off x="609600" y="1771650"/>
            <a:ext cx="10972800" cy="2133600"/>
          </a:xfrm>
          <a:prstGeom prst="rect">
            <a:avLst/>
          </a:prstGeom>
        </p:spPr>
        <p:txBody>
          <a:bodyPr anchor="b"/>
          <a:lstStyle>
            <a:lvl1pPr>
              <a:defRPr sz="5400" spc="-54">
                <a:solidFill>
                  <a:srgbClr val="FFFFFF"/>
                </a:solidFill>
              </a:defRPr>
            </a:lvl1pPr>
          </a:lstStyle>
          <a:p>
            <a:r>
              <a:t>Presentation Title</a:t>
            </a:r>
          </a:p>
        </p:txBody>
      </p:sp>
      <p:sp>
        <p:nvSpPr>
          <p:cNvPr id="23" name="Body Level One…"/>
          <p:cNvSpPr txBox="1">
            <a:spLocks noGrp="1"/>
          </p:cNvSpPr>
          <p:nvPr>
            <p:ph type="body" sz="quarter" idx="1" hasCustomPrompt="1"/>
          </p:nvPr>
        </p:nvSpPr>
        <p:spPr>
          <a:xfrm>
            <a:off x="609600" y="3784600"/>
            <a:ext cx="10972800" cy="1126056"/>
          </a:xfrm>
          <a:prstGeom prst="rect">
            <a:avLst/>
          </a:prstGeom>
        </p:spPr>
        <p:txBody>
          <a:bodyPr/>
          <a:lstStyle>
            <a:lvl1pPr marL="0" indent="0" algn="ctr" defTabSz="346702">
              <a:lnSpc>
                <a:spcPct val="100000"/>
              </a:lnSpc>
              <a:spcBef>
                <a:spcPts val="0"/>
              </a:spcBef>
              <a:buSzTx/>
              <a:buNone/>
              <a:defRPr sz="2500" spc="-25">
                <a:solidFill>
                  <a:srgbClr val="FFFFFF"/>
                </a:solidFill>
                <a:latin typeface="Graphik Semibold"/>
                <a:ea typeface="Graphik Semibold"/>
                <a:cs typeface="Graphik Semibold"/>
                <a:sym typeface="Graphik Semibold"/>
              </a:defRPr>
            </a:lvl1pPr>
            <a:lvl2pPr marL="0" indent="0" algn="ctr" defTabSz="346702">
              <a:lnSpc>
                <a:spcPct val="100000"/>
              </a:lnSpc>
              <a:spcBef>
                <a:spcPts val="0"/>
              </a:spcBef>
              <a:buSzTx/>
              <a:buNone/>
              <a:defRPr sz="2500" spc="-25">
                <a:solidFill>
                  <a:srgbClr val="FFFFFF"/>
                </a:solidFill>
                <a:latin typeface="Graphik Semibold"/>
                <a:ea typeface="Graphik Semibold"/>
                <a:cs typeface="Graphik Semibold"/>
                <a:sym typeface="Graphik Semibold"/>
              </a:defRPr>
            </a:lvl2pPr>
            <a:lvl3pPr marL="0" indent="0" algn="ctr" defTabSz="346702">
              <a:lnSpc>
                <a:spcPct val="100000"/>
              </a:lnSpc>
              <a:spcBef>
                <a:spcPts val="0"/>
              </a:spcBef>
              <a:buSzTx/>
              <a:buNone/>
              <a:defRPr sz="2500" spc="-25">
                <a:solidFill>
                  <a:srgbClr val="FFFFFF"/>
                </a:solidFill>
                <a:latin typeface="Graphik Semibold"/>
                <a:ea typeface="Graphik Semibold"/>
                <a:cs typeface="Graphik Semibold"/>
                <a:sym typeface="Graphik Semibold"/>
              </a:defRPr>
            </a:lvl3pPr>
            <a:lvl4pPr marL="0" indent="0" algn="ctr" defTabSz="346702">
              <a:lnSpc>
                <a:spcPct val="100000"/>
              </a:lnSpc>
              <a:spcBef>
                <a:spcPts val="0"/>
              </a:spcBef>
              <a:buSzTx/>
              <a:buNone/>
              <a:defRPr sz="2500" spc="-25">
                <a:solidFill>
                  <a:srgbClr val="FFFFFF"/>
                </a:solidFill>
                <a:latin typeface="Graphik Semibold"/>
                <a:ea typeface="Graphik Semibold"/>
                <a:cs typeface="Graphik Semibold"/>
                <a:sym typeface="Graphik Semibold"/>
              </a:defRPr>
            </a:lvl4pPr>
            <a:lvl5pPr marL="0" indent="0" algn="ctr" defTabSz="346702">
              <a:lnSpc>
                <a:spcPct val="100000"/>
              </a:lnSpc>
              <a:spcBef>
                <a:spcPts val="0"/>
              </a:spcBef>
              <a:buSzTx/>
              <a:buNone/>
              <a:defRPr sz="2500" spc="-25">
                <a:solidFill>
                  <a:srgbClr val="FFFFFF"/>
                </a:solidFill>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24" name="Author and Date"/>
          <p:cNvSpPr txBox="1">
            <a:spLocks noGrp="1"/>
          </p:cNvSpPr>
          <p:nvPr>
            <p:ph type="body" sz="quarter" idx="14" hasCustomPrompt="1"/>
          </p:nvPr>
        </p:nvSpPr>
        <p:spPr>
          <a:xfrm>
            <a:off x="609602" y="5994400"/>
            <a:ext cx="10972801" cy="302896"/>
          </a:xfrm>
          <a:prstGeom prst="rect">
            <a:avLst/>
          </a:prstGeom>
        </p:spPr>
        <p:txBody>
          <a:bodyPr/>
          <a:lstStyle>
            <a:lvl1pPr marL="0" indent="0" algn="ctr" defTabSz="346702">
              <a:lnSpc>
                <a:spcPct val="100000"/>
              </a:lnSpc>
              <a:spcBef>
                <a:spcPts val="0"/>
              </a:spcBef>
              <a:buSzTx/>
              <a:buNone/>
              <a:defRPr sz="1300" spc="-12">
                <a:solidFill>
                  <a:srgbClr val="FFFFFF"/>
                </a:solidFill>
                <a:latin typeface="Graphik Medium"/>
                <a:ea typeface="Graphik Medium"/>
                <a:cs typeface="Graphik Medium"/>
                <a:sym typeface="Graphik Medium"/>
              </a:defRPr>
            </a:lvl1pPr>
          </a:lstStyle>
          <a:p>
            <a:r>
              <a:t>Author and Date</a:t>
            </a:r>
          </a:p>
        </p:txBody>
      </p:sp>
      <p:sp>
        <p:nvSpPr>
          <p:cNvPr id="25" name="Slide Number"/>
          <p:cNvSpPr txBox="1">
            <a:spLocks noGrp="1"/>
          </p:cNvSpPr>
          <p:nvPr>
            <p:ph type="sldNum" sz="quarter" idx="2"/>
          </p:nvPr>
        </p:nvSpPr>
        <p:spPr>
          <a:xfrm>
            <a:off x="5983919" y="6398434"/>
            <a:ext cx="224165" cy="166199"/>
          </a:xfrm>
          <a:prstGeom prst="rect">
            <a:avLst/>
          </a:prstGeom>
        </p:spPr>
        <p:txBody>
          <a:bodyPr/>
          <a:lstStyle>
            <a:lvl1pPr>
              <a:defRPr>
                <a:solidFill>
                  <a:srgbClr val="FFFFFF"/>
                </a:solidFill>
              </a:defRPr>
            </a:lvl1pPr>
          </a:lstStyle>
          <a:p>
            <a:fld id="{C6623AC5-E736-42FC-804D-CE08A2C83742}" type="slidenum">
              <a:rPr lang="en-GB" smtClean="0"/>
              <a:t>‹#›</a:t>
            </a:fld>
            <a:endParaRPr lang="en-GB"/>
          </a:p>
        </p:txBody>
      </p:sp>
    </p:spTree>
    <p:extLst>
      <p:ext uri="{BB962C8B-B14F-4D97-AF65-F5344CB8AC3E}">
        <p14:creationId xmlns:p14="http://schemas.microsoft.com/office/powerpoint/2010/main" val="4091525888"/>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926506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600428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bwMode="auto">
          <a:xfrm>
            <a:off x="609600" y="6356352"/>
            <a:ext cx="284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stStyle>
          <a:p>
            <a:fld id="{3BB28CAB-4E17-0143-9E02-4D005D791228}" type="datetime1">
              <a:rPr lang="en-GB" altLang="en-US">
                <a:solidFill>
                  <a:prstClr val="black"/>
                </a:solidFill>
              </a:rPr>
              <a:pPr/>
              <a:t>04/04/2022</a:t>
            </a:fld>
            <a:endParaRPr lang="en-GB" altLang="en-US">
              <a:solidFill>
                <a:prstClr val="black"/>
              </a:solidFill>
            </a:endParaRPr>
          </a:p>
        </p:txBody>
      </p:sp>
      <p:sp>
        <p:nvSpPr>
          <p:cNvPr id="5" name="Slide Number Placeholder 5"/>
          <p:cNvSpPr>
            <a:spLocks noGrp="1"/>
          </p:cNvSpPr>
          <p:nvPr>
            <p:ph type="sldNum" sz="quarter" idx="11"/>
          </p:nvPr>
        </p:nvSpPr>
        <p:spPr bwMode="auto">
          <a:xfrm>
            <a:off x="3790954" y="6356352"/>
            <a:ext cx="7791449"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atin typeface="Arial" charset="0"/>
                <a:ea typeface="ＭＳ Ｐゴシック" charset="0"/>
                <a:cs typeface="ＭＳ Ｐゴシック" charset="0"/>
              </a:defRPr>
            </a:lvl1pPr>
          </a:lstStyle>
          <a:p>
            <a:pPr>
              <a:defRPr/>
            </a:pPr>
            <a:r>
              <a:rPr lang="en-GB">
                <a:solidFill>
                  <a:prstClr val="black"/>
                </a:solidFill>
              </a:rPr>
              <a:t>Directorate of Education and Employer Partnerships </a:t>
            </a:r>
          </a:p>
        </p:txBody>
      </p:sp>
    </p:spTree>
    <p:extLst>
      <p:ext uri="{BB962C8B-B14F-4D97-AF65-F5344CB8AC3E}">
        <p14:creationId xmlns:p14="http://schemas.microsoft.com/office/powerpoint/2010/main" val="29295364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636914"/>
            <a:ext cx="5384800" cy="3489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2636914"/>
            <a:ext cx="5384800" cy="3489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911367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534555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31364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801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3395" y="1556793"/>
            <a:ext cx="4011084"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1556794"/>
            <a:ext cx="6815667" cy="4569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2852938"/>
            <a:ext cx="4011084" cy="32732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998600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03712" y="4797153"/>
            <a:ext cx="73152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3503712" y="620688"/>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3503712" y="5373218"/>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51995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41362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729201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831637" y="274640"/>
            <a:ext cx="58043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297480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43136-93F0-4CC5-B76A-00EEBC3BEA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C099A8C-D20F-4BA7-9BC9-79F2FBE5BB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C928C12-D13A-4CC1-9834-BEA88A2F7323}"/>
              </a:ext>
            </a:extLst>
          </p:cNvPr>
          <p:cNvSpPr>
            <a:spLocks noGrp="1"/>
          </p:cNvSpPr>
          <p:nvPr>
            <p:ph type="dt" sz="half" idx="10"/>
          </p:nvPr>
        </p:nvSpPr>
        <p:spPr/>
        <p:txBody>
          <a:bodyPr/>
          <a:lstStyle/>
          <a:p>
            <a:fld id="{1D3A9BF8-C1D4-4122-B05D-2563D4A93FA6}" type="datetimeFigureOut">
              <a:rPr lang="en-GB" smtClean="0"/>
              <a:t>04/04/2022</a:t>
            </a:fld>
            <a:endParaRPr lang="en-GB"/>
          </a:p>
        </p:txBody>
      </p:sp>
      <p:sp>
        <p:nvSpPr>
          <p:cNvPr id="5" name="Footer Placeholder 4">
            <a:extLst>
              <a:ext uri="{FF2B5EF4-FFF2-40B4-BE49-F238E27FC236}">
                <a16:creationId xmlns:a16="http://schemas.microsoft.com/office/drawing/2014/main" id="{D325E6E5-7003-4793-991A-F9C3D3FA05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AC164E-63B2-479B-B410-45E8BD2AEA06}"/>
              </a:ext>
            </a:extLst>
          </p:cNvPr>
          <p:cNvSpPr>
            <a:spLocks noGrp="1"/>
          </p:cNvSpPr>
          <p:nvPr>
            <p:ph type="sldNum" sz="quarter" idx="12"/>
          </p:nvPr>
        </p:nvSpPr>
        <p:spPr/>
        <p:txBody>
          <a:bodyPr/>
          <a:lstStyle/>
          <a:p>
            <a:fld id="{EFB8A69D-74BA-4780-8949-8832FA8B270A}" type="slidenum">
              <a:rPr lang="en-GB" smtClean="0"/>
              <a:t>‹#›</a:t>
            </a:fld>
            <a:endParaRPr lang="en-GB"/>
          </a:p>
        </p:txBody>
      </p:sp>
    </p:spTree>
    <p:extLst>
      <p:ext uri="{BB962C8B-B14F-4D97-AF65-F5344CB8AC3E}">
        <p14:creationId xmlns:p14="http://schemas.microsoft.com/office/powerpoint/2010/main" val="15845640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389EC-4401-4BA7-BB62-C07F8C0E2D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E11E4A6-61EF-433C-B9CB-BBE591C43B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7B69A3-73EF-4CDB-9108-BEBBE2C50F93}"/>
              </a:ext>
            </a:extLst>
          </p:cNvPr>
          <p:cNvSpPr>
            <a:spLocks noGrp="1"/>
          </p:cNvSpPr>
          <p:nvPr>
            <p:ph type="dt" sz="half" idx="10"/>
          </p:nvPr>
        </p:nvSpPr>
        <p:spPr/>
        <p:txBody>
          <a:bodyPr/>
          <a:lstStyle/>
          <a:p>
            <a:fld id="{1D3A9BF8-C1D4-4122-B05D-2563D4A93FA6}" type="datetimeFigureOut">
              <a:rPr lang="en-GB" smtClean="0"/>
              <a:t>04/04/2022</a:t>
            </a:fld>
            <a:endParaRPr lang="en-GB"/>
          </a:p>
        </p:txBody>
      </p:sp>
      <p:sp>
        <p:nvSpPr>
          <p:cNvPr id="5" name="Footer Placeholder 4">
            <a:extLst>
              <a:ext uri="{FF2B5EF4-FFF2-40B4-BE49-F238E27FC236}">
                <a16:creationId xmlns:a16="http://schemas.microsoft.com/office/drawing/2014/main" id="{1A7DEF5E-EED3-4F57-AC8F-02746B1D87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6B0579-1263-4F3E-B940-7C10DD0141F6}"/>
              </a:ext>
            </a:extLst>
          </p:cNvPr>
          <p:cNvSpPr>
            <a:spLocks noGrp="1"/>
          </p:cNvSpPr>
          <p:nvPr>
            <p:ph type="sldNum" sz="quarter" idx="12"/>
          </p:nvPr>
        </p:nvSpPr>
        <p:spPr/>
        <p:txBody>
          <a:bodyPr/>
          <a:lstStyle/>
          <a:p>
            <a:fld id="{EFB8A69D-74BA-4780-8949-8832FA8B270A}" type="slidenum">
              <a:rPr lang="en-GB" smtClean="0"/>
              <a:t>‹#›</a:t>
            </a:fld>
            <a:endParaRPr lang="en-GB"/>
          </a:p>
        </p:txBody>
      </p:sp>
    </p:spTree>
    <p:extLst>
      <p:ext uri="{BB962C8B-B14F-4D97-AF65-F5344CB8AC3E}">
        <p14:creationId xmlns:p14="http://schemas.microsoft.com/office/powerpoint/2010/main" val="9239203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F51EC-975E-4B0D-9AFF-8F7EB762E1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6C0C79F-7DB9-43F5-95B0-279E3A1045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65F47-CED5-45FC-97AF-9A9FFB29155A}"/>
              </a:ext>
            </a:extLst>
          </p:cNvPr>
          <p:cNvSpPr>
            <a:spLocks noGrp="1"/>
          </p:cNvSpPr>
          <p:nvPr>
            <p:ph type="dt" sz="half" idx="10"/>
          </p:nvPr>
        </p:nvSpPr>
        <p:spPr/>
        <p:txBody>
          <a:bodyPr/>
          <a:lstStyle/>
          <a:p>
            <a:fld id="{1D3A9BF8-C1D4-4122-B05D-2563D4A93FA6}" type="datetimeFigureOut">
              <a:rPr lang="en-GB" smtClean="0"/>
              <a:t>04/04/2022</a:t>
            </a:fld>
            <a:endParaRPr lang="en-GB"/>
          </a:p>
        </p:txBody>
      </p:sp>
      <p:sp>
        <p:nvSpPr>
          <p:cNvPr id="5" name="Footer Placeholder 4">
            <a:extLst>
              <a:ext uri="{FF2B5EF4-FFF2-40B4-BE49-F238E27FC236}">
                <a16:creationId xmlns:a16="http://schemas.microsoft.com/office/drawing/2014/main" id="{CDB926B3-1815-48E6-98FE-0F1E2642B3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BA6B9A-5AF7-4605-998C-5A4DAFC0E28D}"/>
              </a:ext>
            </a:extLst>
          </p:cNvPr>
          <p:cNvSpPr>
            <a:spLocks noGrp="1"/>
          </p:cNvSpPr>
          <p:nvPr>
            <p:ph type="sldNum" sz="quarter" idx="12"/>
          </p:nvPr>
        </p:nvSpPr>
        <p:spPr/>
        <p:txBody>
          <a:bodyPr/>
          <a:lstStyle/>
          <a:p>
            <a:fld id="{EFB8A69D-74BA-4780-8949-8832FA8B270A}" type="slidenum">
              <a:rPr lang="en-GB" smtClean="0"/>
              <a:t>‹#›</a:t>
            </a:fld>
            <a:endParaRPr lang="en-GB"/>
          </a:p>
        </p:txBody>
      </p:sp>
    </p:spTree>
    <p:extLst>
      <p:ext uri="{BB962C8B-B14F-4D97-AF65-F5344CB8AC3E}">
        <p14:creationId xmlns:p14="http://schemas.microsoft.com/office/powerpoint/2010/main" val="24836929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28FA8-619C-4474-86E5-54E22E3FBA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E133C6-A9C4-46A3-86E5-D9462ED427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685DAB7-640E-4903-ACF9-D23669F098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ADD9065-C029-4C6D-BA8D-A7A9472D5967}"/>
              </a:ext>
            </a:extLst>
          </p:cNvPr>
          <p:cNvSpPr>
            <a:spLocks noGrp="1"/>
          </p:cNvSpPr>
          <p:nvPr>
            <p:ph type="dt" sz="half" idx="10"/>
          </p:nvPr>
        </p:nvSpPr>
        <p:spPr/>
        <p:txBody>
          <a:bodyPr/>
          <a:lstStyle/>
          <a:p>
            <a:fld id="{1D3A9BF8-C1D4-4122-B05D-2563D4A93FA6}" type="datetimeFigureOut">
              <a:rPr lang="en-GB" smtClean="0"/>
              <a:t>04/04/2022</a:t>
            </a:fld>
            <a:endParaRPr lang="en-GB"/>
          </a:p>
        </p:txBody>
      </p:sp>
      <p:sp>
        <p:nvSpPr>
          <p:cNvPr id="6" name="Footer Placeholder 5">
            <a:extLst>
              <a:ext uri="{FF2B5EF4-FFF2-40B4-BE49-F238E27FC236}">
                <a16:creationId xmlns:a16="http://schemas.microsoft.com/office/drawing/2014/main" id="{D010E84E-A553-472E-B155-0D68AD9174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D5C379-F23C-4714-AD7C-D62D41EB2460}"/>
              </a:ext>
            </a:extLst>
          </p:cNvPr>
          <p:cNvSpPr>
            <a:spLocks noGrp="1"/>
          </p:cNvSpPr>
          <p:nvPr>
            <p:ph type="sldNum" sz="quarter" idx="12"/>
          </p:nvPr>
        </p:nvSpPr>
        <p:spPr/>
        <p:txBody>
          <a:bodyPr/>
          <a:lstStyle/>
          <a:p>
            <a:fld id="{EFB8A69D-74BA-4780-8949-8832FA8B270A}" type="slidenum">
              <a:rPr lang="en-GB" smtClean="0"/>
              <a:t>‹#›</a:t>
            </a:fld>
            <a:endParaRPr lang="en-GB"/>
          </a:p>
        </p:txBody>
      </p:sp>
    </p:spTree>
    <p:extLst>
      <p:ext uri="{BB962C8B-B14F-4D97-AF65-F5344CB8AC3E}">
        <p14:creationId xmlns:p14="http://schemas.microsoft.com/office/powerpoint/2010/main" val="4245129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930ED-315D-4D98-B061-200265F2D2F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229874-5CAD-4D29-BAD7-13D888A5B3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7F4EE2-B809-450A-89B5-A2ECBE0C03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5DF2002-B309-461E-8770-5D747920CC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44DCEC-1DB8-4F13-BB6F-DED1555820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04B6758-6FF4-4719-873A-D94DC713413D}"/>
              </a:ext>
            </a:extLst>
          </p:cNvPr>
          <p:cNvSpPr>
            <a:spLocks noGrp="1"/>
          </p:cNvSpPr>
          <p:nvPr>
            <p:ph type="dt" sz="half" idx="10"/>
          </p:nvPr>
        </p:nvSpPr>
        <p:spPr/>
        <p:txBody>
          <a:bodyPr/>
          <a:lstStyle/>
          <a:p>
            <a:fld id="{1D3A9BF8-C1D4-4122-B05D-2563D4A93FA6}" type="datetimeFigureOut">
              <a:rPr lang="en-GB" smtClean="0"/>
              <a:t>04/04/2022</a:t>
            </a:fld>
            <a:endParaRPr lang="en-GB"/>
          </a:p>
        </p:txBody>
      </p:sp>
      <p:sp>
        <p:nvSpPr>
          <p:cNvPr id="8" name="Footer Placeholder 7">
            <a:extLst>
              <a:ext uri="{FF2B5EF4-FFF2-40B4-BE49-F238E27FC236}">
                <a16:creationId xmlns:a16="http://schemas.microsoft.com/office/drawing/2014/main" id="{1012208F-B22B-475A-B87B-C8165CA61DF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9EFD782-C6B6-41F7-A6E5-DDA9B29D7AF4}"/>
              </a:ext>
            </a:extLst>
          </p:cNvPr>
          <p:cNvSpPr>
            <a:spLocks noGrp="1"/>
          </p:cNvSpPr>
          <p:nvPr>
            <p:ph type="sldNum" sz="quarter" idx="12"/>
          </p:nvPr>
        </p:nvSpPr>
        <p:spPr/>
        <p:txBody>
          <a:bodyPr/>
          <a:lstStyle/>
          <a:p>
            <a:fld id="{EFB8A69D-74BA-4780-8949-8832FA8B270A}" type="slidenum">
              <a:rPr lang="en-GB" smtClean="0"/>
              <a:t>‹#›</a:t>
            </a:fld>
            <a:endParaRPr lang="en-GB"/>
          </a:p>
        </p:txBody>
      </p:sp>
    </p:spTree>
    <p:extLst>
      <p:ext uri="{BB962C8B-B14F-4D97-AF65-F5344CB8AC3E}">
        <p14:creationId xmlns:p14="http://schemas.microsoft.com/office/powerpoint/2010/main" val="9576363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54A59-6E5D-47E5-911B-97DF99510E2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FDBFCD9-693B-4A8E-BCCF-F1011696103B}"/>
              </a:ext>
            </a:extLst>
          </p:cNvPr>
          <p:cNvSpPr>
            <a:spLocks noGrp="1"/>
          </p:cNvSpPr>
          <p:nvPr>
            <p:ph type="dt" sz="half" idx="10"/>
          </p:nvPr>
        </p:nvSpPr>
        <p:spPr/>
        <p:txBody>
          <a:bodyPr/>
          <a:lstStyle/>
          <a:p>
            <a:fld id="{1D3A9BF8-C1D4-4122-B05D-2563D4A93FA6}" type="datetimeFigureOut">
              <a:rPr lang="en-GB" smtClean="0"/>
              <a:t>04/04/2022</a:t>
            </a:fld>
            <a:endParaRPr lang="en-GB"/>
          </a:p>
        </p:txBody>
      </p:sp>
      <p:sp>
        <p:nvSpPr>
          <p:cNvPr id="4" name="Footer Placeholder 3">
            <a:extLst>
              <a:ext uri="{FF2B5EF4-FFF2-40B4-BE49-F238E27FC236}">
                <a16:creationId xmlns:a16="http://schemas.microsoft.com/office/drawing/2014/main" id="{9B1CCF1F-85E5-49C6-8AD2-A1300899CA5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96FEA55-72ED-4D84-BEA8-7755CB46A0B2}"/>
              </a:ext>
            </a:extLst>
          </p:cNvPr>
          <p:cNvSpPr>
            <a:spLocks noGrp="1"/>
          </p:cNvSpPr>
          <p:nvPr>
            <p:ph type="sldNum" sz="quarter" idx="12"/>
          </p:nvPr>
        </p:nvSpPr>
        <p:spPr/>
        <p:txBody>
          <a:bodyPr/>
          <a:lstStyle/>
          <a:p>
            <a:fld id="{EFB8A69D-74BA-4780-8949-8832FA8B270A}" type="slidenum">
              <a:rPr lang="en-GB" smtClean="0"/>
              <a:t>‹#›</a:t>
            </a:fld>
            <a:endParaRPr lang="en-GB"/>
          </a:p>
        </p:txBody>
      </p:sp>
    </p:spTree>
    <p:extLst>
      <p:ext uri="{BB962C8B-B14F-4D97-AF65-F5344CB8AC3E}">
        <p14:creationId xmlns:p14="http://schemas.microsoft.com/office/powerpoint/2010/main" val="25474140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65EF07-220F-4684-A238-526F86764649}"/>
              </a:ext>
            </a:extLst>
          </p:cNvPr>
          <p:cNvSpPr>
            <a:spLocks noGrp="1"/>
          </p:cNvSpPr>
          <p:nvPr>
            <p:ph type="dt" sz="half" idx="10"/>
          </p:nvPr>
        </p:nvSpPr>
        <p:spPr/>
        <p:txBody>
          <a:bodyPr/>
          <a:lstStyle/>
          <a:p>
            <a:fld id="{1D3A9BF8-C1D4-4122-B05D-2563D4A93FA6}" type="datetimeFigureOut">
              <a:rPr lang="en-GB" smtClean="0"/>
              <a:t>04/04/2022</a:t>
            </a:fld>
            <a:endParaRPr lang="en-GB"/>
          </a:p>
        </p:txBody>
      </p:sp>
      <p:sp>
        <p:nvSpPr>
          <p:cNvPr id="3" name="Footer Placeholder 2">
            <a:extLst>
              <a:ext uri="{FF2B5EF4-FFF2-40B4-BE49-F238E27FC236}">
                <a16:creationId xmlns:a16="http://schemas.microsoft.com/office/drawing/2014/main" id="{F1196C94-40D9-4767-BE9B-815A8400C4A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A1DCDCC-713B-44C6-A540-44F9BA28E053}"/>
              </a:ext>
            </a:extLst>
          </p:cNvPr>
          <p:cNvSpPr>
            <a:spLocks noGrp="1"/>
          </p:cNvSpPr>
          <p:nvPr>
            <p:ph type="sldNum" sz="quarter" idx="12"/>
          </p:nvPr>
        </p:nvSpPr>
        <p:spPr/>
        <p:txBody>
          <a:bodyPr/>
          <a:lstStyle/>
          <a:p>
            <a:fld id="{EFB8A69D-74BA-4780-8949-8832FA8B270A}" type="slidenum">
              <a:rPr lang="en-GB" smtClean="0"/>
              <a:t>‹#›</a:t>
            </a:fld>
            <a:endParaRPr lang="en-GB"/>
          </a:p>
        </p:txBody>
      </p:sp>
    </p:spTree>
    <p:extLst>
      <p:ext uri="{BB962C8B-B14F-4D97-AF65-F5344CB8AC3E}">
        <p14:creationId xmlns:p14="http://schemas.microsoft.com/office/powerpoint/2010/main" val="3716114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1BB7D-B003-418F-90A9-56AC1B69B9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993858D-4257-4FB2-B109-5520C8FB02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90E26D7-225C-4096-8C7B-1E5C0548D0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C93EFC-7571-4587-8541-ABF9AA006689}"/>
              </a:ext>
            </a:extLst>
          </p:cNvPr>
          <p:cNvSpPr>
            <a:spLocks noGrp="1"/>
          </p:cNvSpPr>
          <p:nvPr>
            <p:ph type="dt" sz="half" idx="10"/>
          </p:nvPr>
        </p:nvSpPr>
        <p:spPr/>
        <p:txBody>
          <a:bodyPr/>
          <a:lstStyle/>
          <a:p>
            <a:fld id="{1D3A9BF8-C1D4-4122-B05D-2563D4A93FA6}" type="datetimeFigureOut">
              <a:rPr lang="en-GB" smtClean="0"/>
              <a:t>04/04/2022</a:t>
            </a:fld>
            <a:endParaRPr lang="en-GB"/>
          </a:p>
        </p:txBody>
      </p:sp>
      <p:sp>
        <p:nvSpPr>
          <p:cNvPr id="6" name="Footer Placeholder 5">
            <a:extLst>
              <a:ext uri="{FF2B5EF4-FFF2-40B4-BE49-F238E27FC236}">
                <a16:creationId xmlns:a16="http://schemas.microsoft.com/office/drawing/2014/main" id="{58F07770-DB4E-48AC-8EB7-1A201CA018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932F0F-FCDF-4686-9EEB-E45580371130}"/>
              </a:ext>
            </a:extLst>
          </p:cNvPr>
          <p:cNvSpPr>
            <a:spLocks noGrp="1"/>
          </p:cNvSpPr>
          <p:nvPr>
            <p:ph type="sldNum" sz="quarter" idx="12"/>
          </p:nvPr>
        </p:nvSpPr>
        <p:spPr/>
        <p:txBody>
          <a:bodyPr/>
          <a:lstStyle/>
          <a:p>
            <a:fld id="{EFB8A69D-74BA-4780-8949-8832FA8B270A}" type="slidenum">
              <a:rPr lang="en-GB" smtClean="0"/>
              <a:t>‹#›</a:t>
            </a:fld>
            <a:endParaRPr lang="en-GB"/>
          </a:p>
        </p:txBody>
      </p:sp>
    </p:spTree>
    <p:extLst>
      <p:ext uri="{BB962C8B-B14F-4D97-AF65-F5344CB8AC3E}">
        <p14:creationId xmlns:p14="http://schemas.microsoft.com/office/powerpoint/2010/main" val="1389515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31027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B6395-C058-48C2-A8A4-4DB43158A2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0F120CE-EA4A-49B3-8F65-03F6BA2F6D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7F75708-8DD7-4645-9596-61EBFAE6BB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F1A91A-D51E-4B79-9951-81A3CB1E82A5}"/>
              </a:ext>
            </a:extLst>
          </p:cNvPr>
          <p:cNvSpPr>
            <a:spLocks noGrp="1"/>
          </p:cNvSpPr>
          <p:nvPr>
            <p:ph type="dt" sz="half" idx="10"/>
          </p:nvPr>
        </p:nvSpPr>
        <p:spPr/>
        <p:txBody>
          <a:bodyPr/>
          <a:lstStyle/>
          <a:p>
            <a:fld id="{1D3A9BF8-C1D4-4122-B05D-2563D4A93FA6}" type="datetimeFigureOut">
              <a:rPr lang="en-GB" smtClean="0"/>
              <a:t>04/04/2022</a:t>
            </a:fld>
            <a:endParaRPr lang="en-GB"/>
          </a:p>
        </p:txBody>
      </p:sp>
      <p:sp>
        <p:nvSpPr>
          <p:cNvPr id="6" name="Footer Placeholder 5">
            <a:extLst>
              <a:ext uri="{FF2B5EF4-FFF2-40B4-BE49-F238E27FC236}">
                <a16:creationId xmlns:a16="http://schemas.microsoft.com/office/drawing/2014/main" id="{66C403B6-7BEA-4B46-BFAE-4ACDEA2D50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CBC21E-82B1-41E3-9A03-8FACA7354C16}"/>
              </a:ext>
            </a:extLst>
          </p:cNvPr>
          <p:cNvSpPr>
            <a:spLocks noGrp="1"/>
          </p:cNvSpPr>
          <p:nvPr>
            <p:ph type="sldNum" sz="quarter" idx="12"/>
          </p:nvPr>
        </p:nvSpPr>
        <p:spPr/>
        <p:txBody>
          <a:bodyPr/>
          <a:lstStyle/>
          <a:p>
            <a:fld id="{EFB8A69D-74BA-4780-8949-8832FA8B270A}" type="slidenum">
              <a:rPr lang="en-GB" smtClean="0"/>
              <a:t>‹#›</a:t>
            </a:fld>
            <a:endParaRPr lang="en-GB"/>
          </a:p>
        </p:txBody>
      </p:sp>
    </p:spTree>
    <p:extLst>
      <p:ext uri="{BB962C8B-B14F-4D97-AF65-F5344CB8AC3E}">
        <p14:creationId xmlns:p14="http://schemas.microsoft.com/office/powerpoint/2010/main" val="39791228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F1DA3-AB9C-419F-8D21-979240E1C75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8E487F-80D5-402E-A04D-411DDFAB92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9FEF80-2531-42B7-8C16-D0C197438CEC}"/>
              </a:ext>
            </a:extLst>
          </p:cNvPr>
          <p:cNvSpPr>
            <a:spLocks noGrp="1"/>
          </p:cNvSpPr>
          <p:nvPr>
            <p:ph type="dt" sz="half" idx="10"/>
          </p:nvPr>
        </p:nvSpPr>
        <p:spPr/>
        <p:txBody>
          <a:bodyPr/>
          <a:lstStyle/>
          <a:p>
            <a:fld id="{1D3A9BF8-C1D4-4122-B05D-2563D4A93FA6}" type="datetimeFigureOut">
              <a:rPr lang="en-GB" smtClean="0"/>
              <a:t>04/04/2022</a:t>
            </a:fld>
            <a:endParaRPr lang="en-GB"/>
          </a:p>
        </p:txBody>
      </p:sp>
      <p:sp>
        <p:nvSpPr>
          <p:cNvPr id="5" name="Footer Placeholder 4">
            <a:extLst>
              <a:ext uri="{FF2B5EF4-FFF2-40B4-BE49-F238E27FC236}">
                <a16:creationId xmlns:a16="http://schemas.microsoft.com/office/drawing/2014/main" id="{D5D973A9-C5C4-46A8-8586-03E52545E2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B4627C-9C5A-48C1-866E-E6042EBF1E07}"/>
              </a:ext>
            </a:extLst>
          </p:cNvPr>
          <p:cNvSpPr>
            <a:spLocks noGrp="1"/>
          </p:cNvSpPr>
          <p:nvPr>
            <p:ph type="sldNum" sz="quarter" idx="12"/>
          </p:nvPr>
        </p:nvSpPr>
        <p:spPr/>
        <p:txBody>
          <a:bodyPr/>
          <a:lstStyle/>
          <a:p>
            <a:fld id="{EFB8A69D-74BA-4780-8949-8832FA8B270A}" type="slidenum">
              <a:rPr lang="en-GB" smtClean="0"/>
              <a:t>‹#›</a:t>
            </a:fld>
            <a:endParaRPr lang="en-GB"/>
          </a:p>
        </p:txBody>
      </p:sp>
    </p:spTree>
    <p:extLst>
      <p:ext uri="{BB962C8B-B14F-4D97-AF65-F5344CB8AC3E}">
        <p14:creationId xmlns:p14="http://schemas.microsoft.com/office/powerpoint/2010/main" val="13729912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FE50C0-CF97-4748-9205-A2B49FBE71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A98F89-9289-446F-A1D3-1F1C648F3E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72FFAE-2A6C-4205-816B-A86CB7B535A9}"/>
              </a:ext>
            </a:extLst>
          </p:cNvPr>
          <p:cNvSpPr>
            <a:spLocks noGrp="1"/>
          </p:cNvSpPr>
          <p:nvPr>
            <p:ph type="dt" sz="half" idx="10"/>
          </p:nvPr>
        </p:nvSpPr>
        <p:spPr/>
        <p:txBody>
          <a:bodyPr/>
          <a:lstStyle/>
          <a:p>
            <a:fld id="{1D3A9BF8-C1D4-4122-B05D-2563D4A93FA6}" type="datetimeFigureOut">
              <a:rPr lang="en-GB" smtClean="0"/>
              <a:t>04/04/2022</a:t>
            </a:fld>
            <a:endParaRPr lang="en-GB"/>
          </a:p>
        </p:txBody>
      </p:sp>
      <p:sp>
        <p:nvSpPr>
          <p:cNvPr id="5" name="Footer Placeholder 4">
            <a:extLst>
              <a:ext uri="{FF2B5EF4-FFF2-40B4-BE49-F238E27FC236}">
                <a16:creationId xmlns:a16="http://schemas.microsoft.com/office/drawing/2014/main" id="{16A93F30-BC55-4573-B7E9-B9CB642724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246D8C-399A-4F1B-89B0-762543667B70}"/>
              </a:ext>
            </a:extLst>
          </p:cNvPr>
          <p:cNvSpPr>
            <a:spLocks noGrp="1"/>
          </p:cNvSpPr>
          <p:nvPr>
            <p:ph type="sldNum" sz="quarter" idx="12"/>
          </p:nvPr>
        </p:nvSpPr>
        <p:spPr/>
        <p:txBody>
          <a:bodyPr/>
          <a:lstStyle/>
          <a:p>
            <a:fld id="{EFB8A69D-74BA-4780-8949-8832FA8B270A}" type="slidenum">
              <a:rPr lang="en-GB" smtClean="0"/>
              <a:t>‹#›</a:t>
            </a:fld>
            <a:endParaRPr lang="en-GB"/>
          </a:p>
        </p:txBody>
      </p:sp>
    </p:spTree>
    <p:extLst>
      <p:ext uri="{BB962C8B-B14F-4D97-AF65-F5344CB8AC3E}">
        <p14:creationId xmlns:p14="http://schemas.microsoft.com/office/powerpoint/2010/main" val="2217578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3395" y="1556793"/>
            <a:ext cx="4011084"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1556794"/>
            <a:ext cx="6815667" cy="4569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2852938"/>
            <a:ext cx="4011084" cy="32732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29020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03712" y="4797153"/>
            <a:ext cx="73152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3503712" y="620688"/>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3503712" y="5373218"/>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01700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1.jpeg"/><Relationship Id="rId2" Type="http://schemas.openxmlformats.org/officeDocument/2006/relationships/slideLayout" Target="../slideLayouts/slideLayout37.xml"/><Relationship Id="rId16" Type="http://schemas.openxmlformats.org/officeDocument/2006/relationships/theme" Target="../theme/theme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1.jpe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4421" y="1412875"/>
            <a:ext cx="1094316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609600" y="2781303"/>
            <a:ext cx="10972800"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1028" name="Picture 1" descr="shuLogo.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24418" y="115891"/>
            <a:ext cx="2495549"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4909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36" tIns="45668" rIns="91336" bIns="45668" numCol="1" anchor="ctr" anchorCtr="0" compatLnSpc="1">
            <a:prstTxWarp prst="textNoShape">
              <a:avLst/>
            </a:prstTxWarp>
          </a:bodyPr>
          <a:lstStyle/>
          <a:p>
            <a:pPr lvl="0"/>
            <a:r>
              <a:rPr lang="en-GB" altLang="en-US"/>
              <a:t>Click to edit Master title style</a:t>
            </a:r>
            <a:endParaRPr lang="en-US" altLang="en-US"/>
          </a:p>
        </p:txBody>
      </p:sp>
      <p:sp>
        <p:nvSpPr>
          <p:cNvPr id="3075" name="Text Placeholder 2"/>
          <p:cNvSpPr>
            <a:spLocks noGrp="1"/>
          </p:cNvSpPr>
          <p:nvPr>
            <p:ph type="body" idx="1"/>
          </p:nvPr>
        </p:nvSpPr>
        <p:spPr bwMode="auto">
          <a:xfrm>
            <a:off x="609600" y="160022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36" tIns="45668" rIns="91336" bIns="4566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Directorate of Education and Employer Partnerships</a:t>
            </a:r>
          </a:p>
          <a:p>
            <a:pPr lvl="4"/>
            <a:endParaRPr lang="en-US" altLang="en-US"/>
          </a:p>
        </p:txBody>
      </p:sp>
      <p:sp>
        <p:nvSpPr>
          <p:cNvPr id="4" name="Date Placeholder 3"/>
          <p:cNvSpPr>
            <a:spLocks noGrp="1"/>
          </p:cNvSpPr>
          <p:nvPr>
            <p:ph type="dt" sz="half" idx="2"/>
          </p:nvPr>
        </p:nvSpPr>
        <p:spPr bwMode="auto">
          <a:xfrm>
            <a:off x="609600" y="6356376"/>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36" tIns="45668" rIns="91336" bIns="45668" numCol="1" anchor="ctr" anchorCtr="0" compatLnSpc="1">
            <a:prstTxWarp prst="textNoShape">
              <a:avLst/>
            </a:prstTxWarp>
          </a:bodyPr>
          <a:lstStyle>
            <a:lvl1pPr>
              <a:defRPr sz="1200">
                <a:solidFill>
                  <a:srgbClr val="898989"/>
                </a:solidFill>
              </a:defRPr>
            </a:lvl1pPr>
          </a:lstStyle>
          <a:p>
            <a:pPr fontAlgn="base">
              <a:spcBef>
                <a:spcPct val="0"/>
              </a:spcBef>
              <a:spcAft>
                <a:spcPct val="0"/>
              </a:spcAft>
            </a:pPr>
            <a:fld id="{6243E6FF-E178-B74E-8A4D-EA9411124566}" type="datetimeFigureOut">
              <a:rPr lang="en-US" altLang="en-US">
                <a:latin typeface="Arial" charset="0"/>
                <a:ea typeface="ＭＳ Ｐゴシック" charset="-128"/>
              </a:rPr>
              <a:pPr fontAlgn="base">
                <a:spcBef>
                  <a:spcPct val="0"/>
                </a:spcBef>
                <a:spcAft>
                  <a:spcPct val="0"/>
                </a:spcAft>
              </a:pPr>
              <a:t>4/4/2022</a:t>
            </a:fld>
            <a:endParaRPr lang="en-US" altLang="en-US" dirty="0">
              <a:latin typeface="Arial" charset="0"/>
              <a:ea typeface="ＭＳ Ｐゴシック" charset="-128"/>
            </a:endParaRPr>
          </a:p>
        </p:txBody>
      </p:sp>
      <p:sp>
        <p:nvSpPr>
          <p:cNvPr id="5" name="Footer Placeholder 4"/>
          <p:cNvSpPr>
            <a:spLocks noGrp="1"/>
          </p:cNvSpPr>
          <p:nvPr>
            <p:ph type="ftr" sz="quarter" idx="3"/>
          </p:nvPr>
        </p:nvSpPr>
        <p:spPr bwMode="auto">
          <a:xfrm>
            <a:off x="4165601" y="6356376"/>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36" tIns="45668" rIns="91336" bIns="45668" numCol="1" anchor="ctr" anchorCtr="0" compatLnSpc="1">
            <a:prstTxWarp prst="textNoShape">
              <a:avLst/>
            </a:prstTxWarp>
          </a:bodyPr>
          <a:lstStyle>
            <a:lvl1pPr algn="ctr">
              <a:defRPr sz="1200">
                <a:solidFill>
                  <a:srgbClr val="898989"/>
                </a:solidFill>
              </a:defRPr>
            </a:lvl1pPr>
          </a:lstStyle>
          <a:p>
            <a:pPr fontAlgn="base">
              <a:spcBef>
                <a:spcPct val="0"/>
              </a:spcBef>
              <a:spcAft>
                <a:spcPct val="0"/>
              </a:spcAft>
            </a:pPr>
            <a:endParaRPr lang="en-US" altLang="en-US" dirty="0">
              <a:latin typeface="Arial" charset="0"/>
              <a:ea typeface="ＭＳ Ｐゴシック" charset="-128"/>
            </a:endParaRPr>
          </a:p>
        </p:txBody>
      </p:sp>
      <p:sp>
        <p:nvSpPr>
          <p:cNvPr id="6" name="Slide Number Placeholder 5"/>
          <p:cNvSpPr>
            <a:spLocks noGrp="1"/>
          </p:cNvSpPr>
          <p:nvPr>
            <p:ph type="sldNum" sz="quarter" idx="4"/>
          </p:nvPr>
        </p:nvSpPr>
        <p:spPr bwMode="auto">
          <a:xfrm>
            <a:off x="8737600" y="6356376"/>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36" tIns="45668" rIns="91336" bIns="45668"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97518900-4751-F740-BB54-E4E74F18FD85}" type="slidenum">
              <a:rPr lang="en-US" altLang="en-US">
                <a:latin typeface="Arial" charset="0"/>
                <a:ea typeface="ＭＳ Ｐゴシック" charset="-128"/>
              </a:rPr>
              <a:pPr fontAlgn="base">
                <a:spcBef>
                  <a:spcPct val="0"/>
                </a:spcBef>
                <a:spcAft>
                  <a:spcPct val="0"/>
                </a:spcAft>
              </a:pPr>
              <a:t>‹#›</a:t>
            </a:fld>
            <a:endParaRPr lang="en-US" altLang="en-US" dirty="0">
              <a:latin typeface="Arial" charset="0"/>
              <a:ea typeface="ＭＳ Ｐゴシック" charset="-128"/>
            </a:endParaRPr>
          </a:p>
        </p:txBody>
      </p:sp>
    </p:spTree>
    <p:extLst>
      <p:ext uri="{BB962C8B-B14F-4D97-AF65-F5344CB8AC3E}">
        <p14:creationId xmlns:p14="http://schemas.microsoft.com/office/powerpoint/2010/main" val="263984872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45668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668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668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668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668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6680" algn="ctr" defTabSz="45668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3368" algn="ctr" defTabSz="45668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0060" algn="ctr" defTabSz="45668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6744" algn="ctr" defTabSz="45668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519" indent="-342519" algn="l" defTabSz="45668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114" indent="-285433" algn="l" defTabSz="45668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709" indent="-228339" algn="l" defTabSz="45668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397" indent="-228339" algn="l" defTabSz="45668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090" indent="-228339" algn="l" defTabSz="45668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1773" indent="-228339" algn="l" defTabSz="456680" rtl="0" eaLnBrk="1" latinLnBrk="0" hangingPunct="1">
        <a:spcBef>
          <a:spcPct val="20000"/>
        </a:spcBef>
        <a:buFont typeface="Arial"/>
        <a:buChar char="•"/>
        <a:defRPr sz="2000" kern="1200">
          <a:solidFill>
            <a:schemeClr val="tx1"/>
          </a:solidFill>
          <a:latin typeface="+mn-lt"/>
          <a:ea typeface="+mn-ea"/>
          <a:cs typeface="+mn-cs"/>
        </a:defRPr>
      </a:lvl6pPr>
      <a:lvl7pPr marL="2968456" indent="-228339" algn="l" defTabSz="456680" rtl="0" eaLnBrk="1" latinLnBrk="0" hangingPunct="1">
        <a:spcBef>
          <a:spcPct val="20000"/>
        </a:spcBef>
        <a:buFont typeface="Arial"/>
        <a:buChar char="•"/>
        <a:defRPr sz="2000" kern="1200">
          <a:solidFill>
            <a:schemeClr val="tx1"/>
          </a:solidFill>
          <a:latin typeface="+mn-lt"/>
          <a:ea typeface="+mn-ea"/>
          <a:cs typeface="+mn-cs"/>
        </a:defRPr>
      </a:lvl7pPr>
      <a:lvl8pPr marL="3425145" indent="-228339" algn="l" defTabSz="456680" rtl="0" eaLnBrk="1" latinLnBrk="0" hangingPunct="1">
        <a:spcBef>
          <a:spcPct val="20000"/>
        </a:spcBef>
        <a:buFont typeface="Arial"/>
        <a:buChar char="•"/>
        <a:defRPr sz="2000" kern="1200">
          <a:solidFill>
            <a:schemeClr val="tx1"/>
          </a:solidFill>
          <a:latin typeface="+mn-lt"/>
          <a:ea typeface="+mn-ea"/>
          <a:cs typeface="+mn-cs"/>
        </a:defRPr>
      </a:lvl8pPr>
      <a:lvl9pPr marL="3881824" indent="-228339" algn="l" defTabSz="45668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680" rtl="0" eaLnBrk="1" latinLnBrk="0" hangingPunct="1">
        <a:defRPr sz="1800" kern="1200">
          <a:solidFill>
            <a:schemeClr val="tx1"/>
          </a:solidFill>
          <a:latin typeface="+mn-lt"/>
          <a:ea typeface="+mn-ea"/>
          <a:cs typeface="+mn-cs"/>
        </a:defRPr>
      </a:lvl1pPr>
      <a:lvl2pPr marL="456680" algn="l" defTabSz="456680" rtl="0" eaLnBrk="1" latinLnBrk="0" hangingPunct="1">
        <a:defRPr sz="1800" kern="1200">
          <a:solidFill>
            <a:schemeClr val="tx1"/>
          </a:solidFill>
          <a:latin typeface="+mn-lt"/>
          <a:ea typeface="+mn-ea"/>
          <a:cs typeface="+mn-cs"/>
        </a:defRPr>
      </a:lvl2pPr>
      <a:lvl3pPr marL="913368" algn="l" defTabSz="456680" rtl="0" eaLnBrk="1" latinLnBrk="0" hangingPunct="1">
        <a:defRPr sz="1800" kern="1200">
          <a:solidFill>
            <a:schemeClr val="tx1"/>
          </a:solidFill>
          <a:latin typeface="+mn-lt"/>
          <a:ea typeface="+mn-ea"/>
          <a:cs typeface="+mn-cs"/>
        </a:defRPr>
      </a:lvl3pPr>
      <a:lvl4pPr marL="1370060" algn="l" defTabSz="456680" rtl="0" eaLnBrk="1" latinLnBrk="0" hangingPunct="1">
        <a:defRPr sz="1800" kern="1200">
          <a:solidFill>
            <a:schemeClr val="tx1"/>
          </a:solidFill>
          <a:latin typeface="+mn-lt"/>
          <a:ea typeface="+mn-ea"/>
          <a:cs typeface="+mn-cs"/>
        </a:defRPr>
      </a:lvl4pPr>
      <a:lvl5pPr marL="1826744" algn="l" defTabSz="456680" rtl="0" eaLnBrk="1" latinLnBrk="0" hangingPunct="1">
        <a:defRPr sz="1800" kern="1200">
          <a:solidFill>
            <a:schemeClr val="tx1"/>
          </a:solidFill>
          <a:latin typeface="+mn-lt"/>
          <a:ea typeface="+mn-ea"/>
          <a:cs typeface="+mn-cs"/>
        </a:defRPr>
      </a:lvl5pPr>
      <a:lvl6pPr marL="2283426" algn="l" defTabSz="456680" rtl="0" eaLnBrk="1" latinLnBrk="0" hangingPunct="1">
        <a:defRPr sz="1800" kern="1200">
          <a:solidFill>
            <a:schemeClr val="tx1"/>
          </a:solidFill>
          <a:latin typeface="+mn-lt"/>
          <a:ea typeface="+mn-ea"/>
          <a:cs typeface="+mn-cs"/>
        </a:defRPr>
      </a:lvl6pPr>
      <a:lvl7pPr marL="2740117" algn="l" defTabSz="456680" rtl="0" eaLnBrk="1" latinLnBrk="0" hangingPunct="1">
        <a:defRPr sz="1800" kern="1200">
          <a:solidFill>
            <a:schemeClr val="tx1"/>
          </a:solidFill>
          <a:latin typeface="+mn-lt"/>
          <a:ea typeface="+mn-ea"/>
          <a:cs typeface="+mn-cs"/>
        </a:defRPr>
      </a:lvl7pPr>
      <a:lvl8pPr marL="3196797" algn="l" defTabSz="456680" rtl="0" eaLnBrk="1" latinLnBrk="0" hangingPunct="1">
        <a:defRPr sz="1800" kern="1200">
          <a:solidFill>
            <a:schemeClr val="tx1"/>
          </a:solidFill>
          <a:latin typeface="+mn-lt"/>
          <a:ea typeface="+mn-ea"/>
          <a:cs typeface="+mn-cs"/>
        </a:defRPr>
      </a:lvl8pPr>
      <a:lvl9pPr marL="3653486" algn="l" defTabSz="45668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1412776"/>
            <a:ext cx="10945216"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2780929"/>
            <a:ext cx="10972800" cy="33452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D99C9-49B6-480A-B10A-93AD81864B65}" type="datetimeFigureOut">
              <a:rPr lang="en-US" smtClean="0"/>
              <a:pPr/>
              <a:t>4/4/2022</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EB930-CA97-4B50-B0C7-FE0242FEF80C}" type="slidenum">
              <a:rPr lang="en-GB" smtClean="0"/>
              <a:pPr/>
              <a:t>‹#›</a:t>
            </a:fld>
            <a:endParaRPr lang="en-GB" dirty="0"/>
          </a:p>
        </p:txBody>
      </p:sp>
      <p:pic>
        <p:nvPicPr>
          <p:cNvPr id="7" name="Picture 6" descr="SHU_MASTER_LOGO_215_229_72dpi.jpg"/>
          <p:cNvPicPr>
            <a:picLocks noChangeAspect="1"/>
          </p:cNvPicPr>
          <p:nvPr/>
        </p:nvPicPr>
        <p:blipFill>
          <a:blip r:embed="rId14" cstate="print"/>
          <a:stretch>
            <a:fillRect/>
          </a:stretch>
        </p:blipFill>
        <p:spPr>
          <a:xfrm>
            <a:off x="527381" y="332657"/>
            <a:ext cx="2112235" cy="864817"/>
          </a:xfrm>
          <a:prstGeom prst="rect">
            <a:avLst/>
          </a:prstGeom>
        </p:spPr>
      </p:pic>
    </p:spTree>
    <p:extLst>
      <p:ext uri="{BB962C8B-B14F-4D97-AF65-F5344CB8AC3E}">
        <p14:creationId xmlns:p14="http://schemas.microsoft.com/office/powerpoint/2010/main" val="5728607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4421" y="1412875"/>
            <a:ext cx="1094316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609600" y="2781303"/>
            <a:ext cx="10972800"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1028" name="Picture 1" descr="shuLogo.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24418" y="115891"/>
            <a:ext cx="2495549"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387709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Lst>
  <p:txStyles>
    <p:title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4421" y="1412875"/>
            <a:ext cx="1094316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609600" y="2781303"/>
            <a:ext cx="10972800"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1028" name="Picture 1" descr="shuLogo.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24418" y="115891"/>
            <a:ext cx="2495549"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0170591"/>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sldNum="0" hdr="0"/>
  <p:txStyles>
    <p:title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9D2C83-7B0B-4311-AD3F-38AC0A5DE0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AF5291-68D5-44F5-80D4-0F5F009DC3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08486E-A4D3-4EDC-83C5-C3DB700377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A9BF8-C1D4-4122-B05D-2563D4A93FA6}" type="datetimeFigureOut">
              <a:rPr lang="en-GB" smtClean="0"/>
              <a:t>04/04/2022</a:t>
            </a:fld>
            <a:endParaRPr lang="en-GB"/>
          </a:p>
        </p:txBody>
      </p:sp>
      <p:sp>
        <p:nvSpPr>
          <p:cNvPr id="5" name="Footer Placeholder 4">
            <a:extLst>
              <a:ext uri="{FF2B5EF4-FFF2-40B4-BE49-F238E27FC236}">
                <a16:creationId xmlns:a16="http://schemas.microsoft.com/office/drawing/2014/main" id="{BBDB065A-F6DA-49DB-A568-A889812A82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653375C-4B4C-49F1-BB12-3849E91B85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8A69D-74BA-4780-8949-8832FA8B270A}" type="slidenum">
              <a:rPr lang="en-GB" smtClean="0"/>
              <a:t>‹#›</a:t>
            </a:fld>
            <a:endParaRPr lang="en-GB"/>
          </a:p>
        </p:txBody>
      </p:sp>
    </p:spTree>
    <p:extLst>
      <p:ext uri="{BB962C8B-B14F-4D97-AF65-F5344CB8AC3E}">
        <p14:creationId xmlns:p14="http://schemas.microsoft.com/office/powerpoint/2010/main" val="190673778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3" Type="http://schemas.openxmlformats.org/officeDocument/2006/relationships/hyperlink" Target="https://blog.shu.ac.uk/apprenticeship-resources/onboarding/transitioning-to-higher-education/" TargetMode="External"/><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6.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5440" y="4293096"/>
            <a:ext cx="8507288" cy="4608512"/>
          </a:xfrm>
        </p:spPr>
        <p:txBody>
          <a:bodyPr>
            <a:normAutofit/>
          </a:bodyPr>
          <a:lstStyle/>
          <a:p>
            <a:pPr marL="125100" indent="0">
              <a:spcAft>
                <a:spcPts val="600"/>
              </a:spcAft>
              <a:buNone/>
            </a:pPr>
            <a:endParaRPr lang="en-GB" sz="1800" dirty="0"/>
          </a:p>
          <a:p>
            <a:pPr marL="125100" indent="0">
              <a:spcAft>
                <a:spcPts val="600"/>
              </a:spcAft>
              <a:buNone/>
            </a:pPr>
            <a:r>
              <a:rPr lang="en-GB" sz="1800" dirty="0"/>
              <a:t>Sam Moorwood</a:t>
            </a:r>
          </a:p>
          <a:p>
            <a:pPr marL="125100" indent="0">
              <a:spcAft>
                <a:spcPts val="600"/>
              </a:spcAft>
              <a:buNone/>
            </a:pPr>
            <a:r>
              <a:rPr lang="en-GB" sz="1800" dirty="0"/>
              <a:t>Head of Work Based Learning</a:t>
            </a:r>
          </a:p>
          <a:p>
            <a:pPr marL="125100" indent="0">
              <a:spcAft>
                <a:spcPts val="600"/>
              </a:spcAft>
              <a:buNone/>
            </a:pPr>
            <a:r>
              <a:rPr lang="en-GB" sz="1800" dirty="0"/>
              <a:t>Designated Safeguarding Officer for Apprenticeships</a:t>
            </a:r>
            <a:endParaRPr lang="en-GB" sz="2400" dirty="0"/>
          </a:p>
          <a:p>
            <a:pPr marL="355600" indent="0">
              <a:buNone/>
            </a:pPr>
            <a:endParaRPr lang="en-GB" sz="2400" dirty="0"/>
          </a:p>
        </p:txBody>
      </p:sp>
      <p:pic>
        <p:nvPicPr>
          <p:cNvPr id="5" name="Picture 4">
            <a:extLst>
              <a:ext uri="{FF2B5EF4-FFF2-40B4-BE49-F238E27FC236}">
                <a16:creationId xmlns:a16="http://schemas.microsoft.com/office/drawing/2014/main" id="{F06B50BD-82BA-41DA-ADFE-B28B2F0EBF72}"/>
              </a:ext>
            </a:extLst>
          </p:cNvPr>
          <p:cNvPicPr>
            <a:picLocks noChangeAspect="1"/>
          </p:cNvPicPr>
          <p:nvPr/>
        </p:nvPicPr>
        <p:blipFill rotWithShape="1">
          <a:blip r:embed="rId2"/>
          <a:srcRect r="10773"/>
          <a:stretch/>
        </p:blipFill>
        <p:spPr>
          <a:xfrm>
            <a:off x="8620398" y="4480166"/>
            <a:ext cx="3008437" cy="1929917"/>
          </a:xfrm>
          <a:prstGeom prst="rect">
            <a:avLst/>
          </a:prstGeom>
        </p:spPr>
      </p:pic>
      <p:sp>
        <p:nvSpPr>
          <p:cNvPr id="4" name="Title 3">
            <a:extLst>
              <a:ext uri="{FF2B5EF4-FFF2-40B4-BE49-F238E27FC236}">
                <a16:creationId xmlns:a16="http://schemas.microsoft.com/office/drawing/2014/main" id="{EA169D64-5275-4A4B-BDD4-2B55CA12E94C}"/>
              </a:ext>
            </a:extLst>
          </p:cNvPr>
          <p:cNvSpPr>
            <a:spLocks noGrp="1"/>
          </p:cNvSpPr>
          <p:nvPr>
            <p:ph type="title"/>
          </p:nvPr>
        </p:nvSpPr>
        <p:spPr>
          <a:xfrm>
            <a:off x="839416" y="2006480"/>
            <a:ext cx="10943167" cy="1143000"/>
          </a:xfrm>
        </p:spPr>
        <p:txBody>
          <a:bodyPr/>
          <a:lstStyle/>
          <a:p>
            <a:r>
              <a:rPr lang="en-GB" sz="3600" dirty="0">
                <a:solidFill>
                  <a:srgbClr val="B7093B"/>
                </a:solidFill>
                <a:latin typeface="Calibri" panose="020F0502020204030204" pitchFamily="34" charset="0"/>
                <a:ea typeface="+mj-ea"/>
                <a:cs typeface="Calibri" panose="020F0502020204030204" pitchFamily="34" charset="0"/>
              </a:rPr>
              <a:t>Preparing the Portfolio for Inspection</a:t>
            </a:r>
            <a:br>
              <a:rPr lang="en-GB" sz="3600" dirty="0">
                <a:solidFill>
                  <a:srgbClr val="B7093B"/>
                </a:solidFill>
                <a:latin typeface="Calibri" panose="020F0502020204030204" pitchFamily="34" charset="0"/>
                <a:ea typeface="+mj-ea"/>
                <a:cs typeface="Calibri" panose="020F0502020204030204" pitchFamily="34" charset="0"/>
              </a:rPr>
            </a:br>
            <a:r>
              <a:rPr lang="en-GB" sz="3600" dirty="0">
                <a:solidFill>
                  <a:srgbClr val="B7093B"/>
                </a:solidFill>
                <a:latin typeface="Calibri" panose="020F0502020204030204" pitchFamily="34" charset="0"/>
                <a:ea typeface="+mj-ea"/>
                <a:cs typeface="Calibri" panose="020F0502020204030204" pitchFamily="34" charset="0"/>
              </a:rPr>
              <a:t>Lessons Learned and Applied</a:t>
            </a:r>
            <a:br>
              <a:rPr lang="en-GB" sz="3600" dirty="0">
                <a:solidFill>
                  <a:srgbClr val="B7093B"/>
                </a:solidFill>
                <a:latin typeface="Calibri" panose="020F0502020204030204" pitchFamily="34" charset="0"/>
                <a:ea typeface="+mj-ea"/>
                <a:cs typeface="Calibri" panose="020F0502020204030204" pitchFamily="34" charset="0"/>
              </a:rPr>
            </a:br>
            <a:br>
              <a:rPr lang="en-GB" sz="3600" dirty="0">
                <a:solidFill>
                  <a:srgbClr val="B7093B"/>
                </a:solidFill>
                <a:latin typeface="Calibri" panose="020F0502020204030204" pitchFamily="34" charset="0"/>
                <a:ea typeface="+mj-ea"/>
                <a:cs typeface="Calibri" panose="020F0502020204030204" pitchFamily="34" charset="0"/>
              </a:rPr>
            </a:br>
            <a:r>
              <a:rPr lang="en-GB" sz="3600" dirty="0">
                <a:solidFill>
                  <a:srgbClr val="B7093B"/>
                </a:solidFill>
                <a:latin typeface="Calibri" panose="020F0502020204030204" pitchFamily="34" charset="0"/>
                <a:ea typeface="+mj-ea"/>
                <a:cs typeface="Calibri" panose="020F0502020204030204" pitchFamily="34" charset="0"/>
              </a:rPr>
              <a:t>Structural Capital – from 3 to 33</a:t>
            </a:r>
            <a:endParaRPr lang="en-GB" sz="3600" dirty="0"/>
          </a:p>
        </p:txBody>
      </p:sp>
    </p:spTree>
    <p:extLst>
      <p:ext uri="{BB962C8B-B14F-4D97-AF65-F5344CB8AC3E}">
        <p14:creationId xmlns:p14="http://schemas.microsoft.com/office/powerpoint/2010/main" val="2482946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9426" y="188640"/>
            <a:ext cx="8207375" cy="1143000"/>
          </a:xfrm>
        </p:spPr>
        <p:txBody>
          <a:bodyPr>
            <a:noAutofit/>
          </a:bodyPr>
          <a:lstStyle/>
          <a:p>
            <a:pPr algn="l"/>
            <a:endParaRPr lang="en-GB" b="1" dirty="0">
              <a:solidFill>
                <a:srgbClr val="B70D50"/>
              </a:solidFill>
              <a:latin typeface="Calibri" panose="020F0502020204030204" pitchFamily="34" charset="0"/>
            </a:endParaRPr>
          </a:p>
        </p:txBody>
      </p:sp>
      <p:sp>
        <p:nvSpPr>
          <p:cNvPr id="3" name="Subtitle 2"/>
          <p:cNvSpPr>
            <a:spLocks noGrp="1"/>
          </p:cNvSpPr>
          <p:nvPr>
            <p:ph idx="1"/>
          </p:nvPr>
        </p:nvSpPr>
        <p:spPr>
          <a:xfrm>
            <a:off x="1524000" y="1700809"/>
            <a:ext cx="9144000" cy="4208959"/>
          </a:xfrm>
        </p:spPr>
        <p:txBody>
          <a:bodyPr>
            <a:noAutofit/>
          </a:bodyPr>
          <a:lstStyle/>
          <a:p>
            <a:pPr marL="0" indent="0" algn="ctr">
              <a:buNone/>
            </a:pPr>
            <a:r>
              <a:rPr lang="en-GB" sz="4800" b="1" dirty="0">
                <a:solidFill>
                  <a:srgbClr val="621B40"/>
                </a:solidFill>
                <a:latin typeface="Calibri" panose="020F0502020204030204" pitchFamily="34" charset="0"/>
              </a:rPr>
              <a:t>Deep-dives into SHU’s Apprenticeship Provision</a:t>
            </a:r>
          </a:p>
          <a:p>
            <a:pPr marL="0" indent="0" algn="ctr">
              <a:buNone/>
            </a:pPr>
            <a:br>
              <a:rPr lang="en-GB" sz="5400" b="1" dirty="0">
                <a:solidFill>
                  <a:srgbClr val="621B40"/>
                </a:solidFill>
                <a:latin typeface="Calibri" panose="020F0502020204030204" pitchFamily="34" charset="0"/>
              </a:rPr>
            </a:br>
            <a:r>
              <a:rPr lang="en-GB" sz="3600" b="1" dirty="0">
                <a:solidFill>
                  <a:srgbClr val="621B40"/>
                </a:solidFill>
                <a:latin typeface="Calibri" panose="020F0502020204030204" pitchFamily="34" charset="0"/>
              </a:rPr>
              <a:t>July 2021</a:t>
            </a:r>
          </a:p>
        </p:txBody>
      </p:sp>
      <p:sp>
        <p:nvSpPr>
          <p:cNvPr id="4" name="Slide Number Placeholder 3">
            <a:extLst>
              <a:ext uri="{FF2B5EF4-FFF2-40B4-BE49-F238E27FC236}">
                <a16:creationId xmlns:a16="http://schemas.microsoft.com/office/drawing/2014/main" id="{985A10D5-1D98-4374-A0B0-76E85F966539}"/>
              </a:ext>
            </a:extLst>
          </p:cNvPr>
          <p:cNvSpPr>
            <a:spLocks noGrp="1"/>
          </p:cNvSpPr>
          <p:nvPr>
            <p:ph type="sldNum" sz="quarter" idx="12"/>
          </p:nvPr>
        </p:nvSpPr>
        <p:spPr/>
        <p:txBody>
          <a:bodyPr/>
          <a:lstStyle/>
          <a:p>
            <a:fld id="{D9A24A6F-A728-42CA-A657-5B92BBD69B04}" type="slidenum">
              <a:rPr lang="en-GB" altLang="en-US">
                <a:solidFill>
                  <a:prstClr val="black">
                    <a:tint val="75000"/>
                  </a:prstClr>
                </a:solidFill>
                <a:latin typeface="Arial"/>
              </a:rPr>
              <a:pPr/>
              <a:t>10</a:t>
            </a:fld>
            <a:endParaRPr lang="en-GB" altLang="en-US" dirty="0">
              <a:solidFill>
                <a:prstClr val="black">
                  <a:tint val="75000"/>
                </a:prstClr>
              </a:solidFill>
              <a:latin typeface="Arial"/>
            </a:endParaRPr>
          </a:p>
        </p:txBody>
      </p:sp>
    </p:spTree>
    <p:extLst>
      <p:ext uri="{BB962C8B-B14F-4D97-AF65-F5344CB8AC3E}">
        <p14:creationId xmlns:p14="http://schemas.microsoft.com/office/powerpoint/2010/main" val="1594562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7273E-8F32-42A7-8C26-C4426E7ED126}"/>
              </a:ext>
            </a:extLst>
          </p:cNvPr>
          <p:cNvSpPr>
            <a:spLocks noGrp="1"/>
          </p:cNvSpPr>
          <p:nvPr>
            <p:ph type="title"/>
          </p:nvPr>
        </p:nvSpPr>
        <p:spPr>
          <a:xfrm>
            <a:off x="3468738" y="476672"/>
            <a:ext cx="7199263" cy="1143000"/>
          </a:xfrm>
        </p:spPr>
        <p:txBody>
          <a:bodyPr>
            <a:normAutofit/>
          </a:bodyPr>
          <a:lstStyle/>
          <a:p>
            <a:r>
              <a:rPr lang="en-GB" b="1" dirty="0">
                <a:solidFill>
                  <a:srgbClr val="B7093B"/>
                </a:solidFill>
                <a:latin typeface="Calibri" panose="020F0502020204030204" pitchFamily="34" charset="0"/>
                <a:cs typeface="Calibri" panose="020F0502020204030204" pitchFamily="34" charset="0"/>
              </a:rPr>
              <a:t>What is a deep-dive?</a:t>
            </a:r>
          </a:p>
        </p:txBody>
      </p:sp>
      <p:sp>
        <p:nvSpPr>
          <p:cNvPr id="3" name="Content Placeholder 2">
            <a:extLst>
              <a:ext uri="{FF2B5EF4-FFF2-40B4-BE49-F238E27FC236}">
                <a16:creationId xmlns:a16="http://schemas.microsoft.com/office/drawing/2014/main" id="{E2D6A2ED-0F8D-44F3-B8B3-D740F2E2B83D}"/>
              </a:ext>
            </a:extLst>
          </p:cNvPr>
          <p:cNvSpPr>
            <a:spLocks noGrp="1"/>
          </p:cNvSpPr>
          <p:nvPr>
            <p:ph idx="1"/>
          </p:nvPr>
        </p:nvSpPr>
        <p:spPr>
          <a:xfrm>
            <a:off x="1199456" y="1772817"/>
            <a:ext cx="9649072" cy="4353347"/>
          </a:xfrm>
        </p:spPr>
        <p:txBody>
          <a:bodyPr>
            <a:normAutofit fontScale="92500" lnSpcReduction="10000"/>
          </a:bodyPr>
          <a:lstStyle/>
          <a:p>
            <a:r>
              <a:rPr lang="en-GB" sz="4000" dirty="0"/>
              <a:t>Not a mock Ofsted but...</a:t>
            </a:r>
          </a:p>
          <a:p>
            <a:r>
              <a:rPr lang="en-GB" sz="4000" dirty="0"/>
              <a:t>Quality review based on EIF</a:t>
            </a:r>
          </a:p>
          <a:p>
            <a:r>
              <a:rPr lang="en-GB" sz="4000" dirty="0"/>
              <a:t>Identify areas of strength and areas for improvement</a:t>
            </a:r>
          </a:p>
          <a:p>
            <a:r>
              <a:rPr lang="en-GB" sz="4000" dirty="0"/>
              <a:t>Led by our external consultants (quality improvement partners), </a:t>
            </a:r>
            <a:r>
              <a:rPr lang="en-GB" sz="4000" dirty="0" err="1"/>
              <a:t>Mesma</a:t>
            </a:r>
            <a:endParaRPr lang="en-GB" sz="4000" dirty="0"/>
          </a:p>
          <a:p>
            <a:r>
              <a:rPr lang="en-GB" sz="4000" dirty="0"/>
              <a:t>Panels are 50/50 split </a:t>
            </a:r>
            <a:r>
              <a:rPr lang="en-GB" sz="4000" dirty="0" err="1"/>
              <a:t>Mesma</a:t>
            </a:r>
            <a:r>
              <a:rPr lang="en-GB" sz="4000" dirty="0"/>
              <a:t> / SHU</a:t>
            </a:r>
          </a:p>
          <a:p>
            <a:endParaRPr lang="en-GB" sz="4000" dirty="0"/>
          </a:p>
          <a:p>
            <a:pPr marL="0" indent="0">
              <a:buNone/>
            </a:pPr>
            <a:endParaRPr lang="en-GB" sz="4000" dirty="0"/>
          </a:p>
          <a:p>
            <a:endParaRPr lang="en-GB" sz="2000" dirty="0"/>
          </a:p>
          <a:p>
            <a:endParaRPr lang="en-GB" sz="2000" dirty="0"/>
          </a:p>
          <a:p>
            <a:endParaRPr lang="en-GB" sz="2000" dirty="0"/>
          </a:p>
        </p:txBody>
      </p:sp>
      <p:sp>
        <p:nvSpPr>
          <p:cNvPr id="4" name="Slide Number Placeholder 3">
            <a:extLst>
              <a:ext uri="{FF2B5EF4-FFF2-40B4-BE49-F238E27FC236}">
                <a16:creationId xmlns:a16="http://schemas.microsoft.com/office/drawing/2014/main" id="{793B6DBD-9BB2-4166-801B-C2654B290FBC}"/>
              </a:ext>
            </a:extLst>
          </p:cNvPr>
          <p:cNvSpPr>
            <a:spLocks noGrp="1"/>
          </p:cNvSpPr>
          <p:nvPr>
            <p:ph type="sldNum" sz="quarter" idx="12"/>
          </p:nvPr>
        </p:nvSpPr>
        <p:spPr/>
        <p:txBody>
          <a:bodyPr/>
          <a:lstStyle/>
          <a:p>
            <a:fld id="{D9A24A6F-A728-42CA-A657-5B92BBD69B04}" type="slidenum">
              <a:rPr lang="en-GB" altLang="en-US">
                <a:solidFill>
                  <a:prstClr val="black">
                    <a:tint val="75000"/>
                  </a:prstClr>
                </a:solidFill>
                <a:latin typeface="Arial"/>
              </a:rPr>
              <a:pPr/>
              <a:t>11</a:t>
            </a:fld>
            <a:endParaRPr lang="en-GB" altLang="en-US" dirty="0">
              <a:solidFill>
                <a:prstClr val="black">
                  <a:tint val="75000"/>
                </a:prstClr>
              </a:solidFill>
              <a:latin typeface="Arial"/>
            </a:endParaRPr>
          </a:p>
        </p:txBody>
      </p:sp>
    </p:spTree>
    <p:extLst>
      <p:ext uri="{BB962C8B-B14F-4D97-AF65-F5344CB8AC3E}">
        <p14:creationId xmlns:p14="http://schemas.microsoft.com/office/powerpoint/2010/main" val="3896275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7273E-8F32-42A7-8C26-C4426E7ED126}"/>
              </a:ext>
            </a:extLst>
          </p:cNvPr>
          <p:cNvSpPr>
            <a:spLocks noGrp="1"/>
          </p:cNvSpPr>
          <p:nvPr>
            <p:ph type="title"/>
          </p:nvPr>
        </p:nvSpPr>
        <p:spPr>
          <a:xfrm>
            <a:off x="3468738" y="476672"/>
            <a:ext cx="8113662" cy="1143000"/>
          </a:xfrm>
        </p:spPr>
        <p:txBody>
          <a:bodyPr>
            <a:normAutofit fontScale="90000"/>
          </a:bodyPr>
          <a:lstStyle/>
          <a:p>
            <a:r>
              <a:rPr lang="en-GB" b="1" dirty="0">
                <a:solidFill>
                  <a:srgbClr val="B7093B"/>
                </a:solidFill>
                <a:latin typeface="Calibri" panose="020F0502020204030204" pitchFamily="34" charset="0"/>
                <a:cs typeface="Calibri" panose="020F0502020204030204" pitchFamily="34" charset="0"/>
              </a:rPr>
              <a:t>What happens during a deep-dive?</a:t>
            </a:r>
            <a:br>
              <a:rPr lang="en-GB" b="1" dirty="0">
                <a:solidFill>
                  <a:srgbClr val="B7093B"/>
                </a:solidFill>
                <a:latin typeface="Calibri" panose="020F0502020204030204" pitchFamily="34" charset="0"/>
                <a:cs typeface="Calibri" panose="020F0502020204030204" pitchFamily="34" charset="0"/>
              </a:rPr>
            </a:br>
            <a:endParaRPr lang="en-GB" b="1" dirty="0">
              <a:solidFill>
                <a:srgbClr val="B7093B"/>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2D6A2ED-0F8D-44F3-B8B3-D740F2E2B83D}"/>
              </a:ext>
            </a:extLst>
          </p:cNvPr>
          <p:cNvSpPr>
            <a:spLocks noGrp="1"/>
          </p:cNvSpPr>
          <p:nvPr>
            <p:ph idx="1"/>
          </p:nvPr>
        </p:nvSpPr>
        <p:spPr>
          <a:xfrm>
            <a:off x="1981200" y="1772817"/>
            <a:ext cx="8229600" cy="4353347"/>
          </a:xfrm>
        </p:spPr>
        <p:txBody>
          <a:bodyPr>
            <a:normAutofit/>
          </a:bodyPr>
          <a:lstStyle/>
          <a:p>
            <a:pPr marL="914400" lvl="2" indent="0">
              <a:buNone/>
            </a:pPr>
            <a:endParaRPr lang="en-GB" sz="2000" dirty="0"/>
          </a:p>
          <a:p>
            <a:pPr lvl="2"/>
            <a:endParaRPr lang="en-GB" sz="2000" dirty="0"/>
          </a:p>
          <a:p>
            <a:pPr lvl="2"/>
            <a:endParaRPr lang="en-GB" sz="2000" dirty="0"/>
          </a:p>
          <a:p>
            <a:pPr lvl="2"/>
            <a:endParaRPr lang="en-GB" sz="2000" dirty="0"/>
          </a:p>
          <a:p>
            <a:pPr marL="0" indent="0">
              <a:buNone/>
            </a:pPr>
            <a:endParaRPr lang="en-GB" sz="4400" dirty="0"/>
          </a:p>
          <a:p>
            <a:pPr marL="0" indent="0">
              <a:buNone/>
            </a:pPr>
            <a:endParaRPr lang="en-GB" sz="4400" dirty="0"/>
          </a:p>
          <a:p>
            <a:endParaRPr lang="en-GB" sz="2400" dirty="0"/>
          </a:p>
          <a:p>
            <a:endParaRPr lang="en-GB" sz="2400" dirty="0"/>
          </a:p>
          <a:p>
            <a:endParaRPr lang="en-GB" sz="2400" dirty="0"/>
          </a:p>
        </p:txBody>
      </p:sp>
      <p:sp>
        <p:nvSpPr>
          <p:cNvPr id="4" name="Slide Number Placeholder 3">
            <a:extLst>
              <a:ext uri="{FF2B5EF4-FFF2-40B4-BE49-F238E27FC236}">
                <a16:creationId xmlns:a16="http://schemas.microsoft.com/office/drawing/2014/main" id="{793B6DBD-9BB2-4166-801B-C2654B290FBC}"/>
              </a:ext>
            </a:extLst>
          </p:cNvPr>
          <p:cNvSpPr>
            <a:spLocks noGrp="1"/>
          </p:cNvSpPr>
          <p:nvPr>
            <p:ph type="sldNum" sz="quarter" idx="12"/>
          </p:nvPr>
        </p:nvSpPr>
        <p:spPr/>
        <p:txBody>
          <a:bodyPr/>
          <a:lstStyle/>
          <a:p>
            <a:fld id="{D9A24A6F-A728-42CA-A657-5B92BBD69B04}" type="slidenum">
              <a:rPr lang="en-GB" altLang="en-US">
                <a:solidFill>
                  <a:prstClr val="black">
                    <a:tint val="75000"/>
                  </a:prstClr>
                </a:solidFill>
                <a:latin typeface="Arial"/>
              </a:rPr>
              <a:pPr/>
              <a:t>12</a:t>
            </a:fld>
            <a:endParaRPr lang="en-GB" altLang="en-US" dirty="0">
              <a:solidFill>
                <a:prstClr val="black">
                  <a:tint val="75000"/>
                </a:prstClr>
              </a:solidFill>
              <a:latin typeface="Arial"/>
            </a:endParaRPr>
          </a:p>
        </p:txBody>
      </p:sp>
      <p:pic>
        <p:nvPicPr>
          <p:cNvPr id="6" name="Picture 5">
            <a:extLst>
              <a:ext uri="{FF2B5EF4-FFF2-40B4-BE49-F238E27FC236}">
                <a16:creationId xmlns:a16="http://schemas.microsoft.com/office/drawing/2014/main" id="{EF3442B6-D2C0-462E-B6EE-98BC75997588}"/>
              </a:ext>
            </a:extLst>
          </p:cNvPr>
          <p:cNvPicPr>
            <a:picLocks noChangeAspect="1"/>
          </p:cNvPicPr>
          <p:nvPr/>
        </p:nvPicPr>
        <p:blipFill>
          <a:blip r:embed="rId3"/>
          <a:stretch>
            <a:fillRect/>
          </a:stretch>
        </p:blipFill>
        <p:spPr>
          <a:xfrm>
            <a:off x="1557536" y="1412776"/>
            <a:ext cx="9109984" cy="4828480"/>
          </a:xfrm>
          <a:prstGeom prst="rect">
            <a:avLst/>
          </a:prstGeom>
        </p:spPr>
      </p:pic>
    </p:spTree>
    <p:extLst>
      <p:ext uri="{BB962C8B-B14F-4D97-AF65-F5344CB8AC3E}">
        <p14:creationId xmlns:p14="http://schemas.microsoft.com/office/powerpoint/2010/main" val="2446149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7273E-8F32-42A7-8C26-C4426E7ED126}"/>
              </a:ext>
            </a:extLst>
          </p:cNvPr>
          <p:cNvSpPr>
            <a:spLocks noGrp="1"/>
          </p:cNvSpPr>
          <p:nvPr>
            <p:ph type="title"/>
          </p:nvPr>
        </p:nvSpPr>
        <p:spPr>
          <a:xfrm>
            <a:off x="3468738" y="476672"/>
            <a:ext cx="7199263" cy="1143000"/>
          </a:xfrm>
        </p:spPr>
        <p:txBody>
          <a:bodyPr>
            <a:normAutofit/>
          </a:bodyPr>
          <a:lstStyle/>
          <a:p>
            <a:r>
              <a:rPr lang="en-GB" b="1" dirty="0">
                <a:solidFill>
                  <a:srgbClr val="B7093B"/>
                </a:solidFill>
                <a:latin typeface="Calibri"/>
                <a:cs typeface="Calibri"/>
              </a:rPr>
              <a:t>Top Tips</a:t>
            </a:r>
            <a:endParaRPr lang="en-US" dirty="0"/>
          </a:p>
        </p:txBody>
      </p:sp>
      <p:sp>
        <p:nvSpPr>
          <p:cNvPr id="3" name="Content Placeholder 2">
            <a:extLst>
              <a:ext uri="{FF2B5EF4-FFF2-40B4-BE49-F238E27FC236}">
                <a16:creationId xmlns:a16="http://schemas.microsoft.com/office/drawing/2014/main" id="{E2D6A2ED-0F8D-44F3-B8B3-D740F2E2B83D}"/>
              </a:ext>
            </a:extLst>
          </p:cNvPr>
          <p:cNvSpPr>
            <a:spLocks noGrp="1"/>
          </p:cNvSpPr>
          <p:nvPr>
            <p:ph idx="1"/>
          </p:nvPr>
        </p:nvSpPr>
        <p:spPr>
          <a:xfrm>
            <a:off x="1343472" y="1844824"/>
            <a:ext cx="9865096" cy="4376260"/>
          </a:xfrm>
        </p:spPr>
        <p:txBody>
          <a:bodyPr vert="horz" lIns="91440" tIns="45720" rIns="91440" bIns="45720" rtlCol="0" anchor="t">
            <a:normAutofit fontScale="55000" lnSpcReduction="20000"/>
          </a:bodyPr>
          <a:lstStyle/>
          <a:p>
            <a:pPr marL="114300" indent="0">
              <a:buNone/>
            </a:pPr>
            <a:r>
              <a:rPr lang="en-GB" sz="2800" b="1" dirty="0">
                <a:solidFill>
                  <a:srgbClr val="B7093B"/>
                </a:solidFill>
                <a:cs typeface="Arial"/>
              </a:rPr>
              <a:t>Preparation</a:t>
            </a:r>
          </a:p>
          <a:p>
            <a:pPr marL="571500" indent="-457200"/>
            <a:r>
              <a:rPr lang="en-GB" sz="2800" dirty="0"/>
              <a:t>Watch the overview videos – especially the 3rd EIF overview</a:t>
            </a:r>
            <a:endParaRPr lang="en-US" dirty="0">
              <a:cs typeface="Arial"/>
            </a:endParaRPr>
          </a:p>
          <a:p>
            <a:pPr marL="571500" indent="-457200"/>
            <a:r>
              <a:rPr lang="en-GB" sz="2800" dirty="0">
                <a:cs typeface="Arial"/>
              </a:rPr>
              <a:t>Read the SAR and QIP</a:t>
            </a:r>
          </a:p>
          <a:p>
            <a:pPr marL="571500" indent="-457200"/>
            <a:r>
              <a:rPr lang="en-GB" sz="2800" dirty="0">
                <a:cs typeface="Arial"/>
              </a:rPr>
              <a:t>Review data sets and performance pack to understand KPI’s and your dept/course performance</a:t>
            </a:r>
          </a:p>
          <a:p>
            <a:pPr marL="571500" indent="-457200"/>
            <a:r>
              <a:rPr lang="en-GB" sz="2800" dirty="0">
                <a:cs typeface="Arial"/>
              </a:rPr>
              <a:t>Refresh yourself on SEE and AIIR</a:t>
            </a:r>
          </a:p>
          <a:p>
            <a:pPr lvl="1"/>
            <a:r>
              <a:rPr lang="en-GB" sz="2400" dirty="0">
                <a:cs typeface="Arial"/>
              </a:rPr>
              <a:t>Understanding starting points</a:t>
            </a:r>
          </a:p>
          <a:p>
            <a:pPr lvl="1"/>
            <a:r>
              <a:rPr lang="en-GB" sz="2400" dirty="0">
                <a:cs typeface="Arial"/>
              </a:rPr>
              <a:t>EDI, Prevent, British Values and Safeguarding</a:t>
            </a:r>
          </a:p>
          <a:p>
            <a:pPr marL="457200" lvl="1" indent="0">
              <a:buNone/>
            </a:pPr>
            <a:endParaRPr lang="en-GB" sz="2400" dirty="0">
              <a:solidFill>
                <a:srgbClr val="000000"/>
              </a:solidFill>
              <a:ea typeface="+mn-lt"/>
              <a:cs typeface="+mn-lt"/>
            </a:endParaRPr>
          </a:p>
          <a:p>
            <a:pPr marL="0" indent="0">
              <a:buNone/>
            </a:pPr>
            <a:r>
              <a:rPr lang="en-GB" sz="2800" b="1" dirty="0">
                <a:solidFill>
                  <a:srgbClr val="B7093B"/>
                </a:solidFill>
                <a:ea typeface="+mn-lt"/>
                <a:cs typeface="+mn-lt"/>
              </a:rPr>
              <a:t>Things to cover</a:t>
            </a:r>
            <a:endParaRPr lang="en-GB" dirty="0"/>
          </a:p>
          <a:p>
            <a:pPr indent="-457200"/>
            <a:r>
              <a:rPr lang="en-GB" sz="2800" dirty="0">
                <a:cs typeface="Arial"/>
              </a:rPr>
              <a:t>Talk about a single Apprenticeship – not a separated award!</a:t>
            </a:r>
          </a:p>
          <a:p>
            <a:pPr indent="-457200"/>
            <a:r>
              <a:rPr lang="en-GB" sz="2800" dirty="0">
                <a:cs typeface="Arial"/>
              </a:rPr>
              <a:t>Understand your strengths and key achievements – what do you want to shout about</a:t>
            </a:r>
          </a:p>
          <a:p>
            <a:pPr indent="-457200"/>
            <a:r>
              <a:rPr lang="en-GB" sz="2800" dirty="0">
                <a:cs typeface="Arial"/>
              </a:rPr>
              <a:t>Have specific apprentice examples – Blue and Support</a:t>
            </a:r>
          </a:p>
          <a:p>
            <a:pPr indent="-457200"/>
            <a:r>
              <a:rPr lang="en-GB" sz="2800" dirty="0">
                <a:cs typeface="Arial"/>
              </a:rPr>
              <a:t>Don’t take SHU BAU for granted or assume 'they know'</a:t>
            </a:r>
          </a:p>
          <a:p>
            <a:pPr indent="-457200"/>
            <a:r>
              <a:rPr lang="en-GB" sz="2800" dirty="0">
                <a:cs typeface="Arial"/>
              </a:rPr>
              <a:t>Consider the 'Golden Thread' - joint the dots between the sessions</a:t>
            </a:r>
          </a:p>
          <a:p>
            <a:pPr marL="0" indent="0">
              <a:buNone/>
            </a:pPr>
            <a:endParaRPr lang="en-GB" sz="2800" dirty="0">
              <a:cs typeface="Arial"/>
            </a:endParaRPr>
          </a:p>
          <a:p>
            <a:pPr marL="0" indent="0">
              <a:buNone/>
            </a:pPr>
            <a:r>
              <a:rPr lang="en-GB" sz="2800" b="1" dirty="0">
                <a:solidFill>
                  <a:srgbClr val="B7093B"/>
                </a:solidFill>
                <a:cs typeface="Arial"/>
              </a:rPr>
              <a:t>Managing the discussion</a:t>
            </a:r>
          </a:p>
          <a:p>
            <a:pPr indent="-457200"/>
            <a:r>
              <a:rPr lang="en-GB" sz="2800" dirty="0">
                <a:cs typeface="Arial"/>
              </a:rPr>
              <a:t>Everyone to know their role and contribution/specialism - have a room leader/facilitator </a:t>
            </a:r>
          </a:p>
          <a:p>
            <a:pPr indent="-457200"/>
            <a:r>
              <a:rPr lang="en-GB" sz="2800" dirty="0">
                <a:cs typeface="Arial"/>
              </a:rPr>
              <a:t>Drive the conversation – not a question and response approach</a:t>
            </a:r>
          </a:p>
          <a:p>
            <a:pPr indent="-457200"/>
            <a:endParaRPr lang="en-GB" sz="2800" dirty="0">
              <a:cs typeface="Arial"/>
            </a:endParaRPr>
          </a:p>
          <a:p>
            <a:pPr indent="-457200"/>
            <a:endParaRPr lang="en-GB" sz="2800" dirty="0">
              <a:cs typeface="Arial"/>
            </a:endParaRPr>
          </a:p>
          <a:p>
            <a:pPr lvl="2"/>
            <a:endParaRPr lang="en-GB" sz="2000" dirty="0">
              <a:cs typeface="Arial"/>
            </a:endParaRPr>
          </a:p>
          <a:p>
            <a:endParaRPr lang="en-GB" sz="4400" dirty="0">
              <a:cs typeface="Arial"/>
            </a:endParaRPr>
          </a:p>
          <a:p>
            <a:pPr marL="0" indent="0">
              <a:buNone/>
            </a:pPr>
            <a:endParaRPr lang="en-GB" sz="4400" dirty="0">
              <a:cs typeface="Arial"/>
            </a:endParaRPr>
          </a:p>
          <a:p>
            <a:endParaRPr lang="en-GB" sz="2400" dirty="0">
              <a:cs typeface="Arial"/>
            </a:endParaRPr>
          </a:p>
          <a:p>
            <a:endParaRPr lang="en-GB" sz="2400" dirty="0">
              <a:cs typeface="Arial"/>
            </a:endParaRPr>
          </a:p>
          <a:p>
            <a:endParaRPr lang="en-GB" sz="2400" dirty="0">
              <a:cs typeface="Arial"/>
            </a:endParaRPr>
          </a:p>
        </p:txBody>
      </p:sp>
      <p:sp>
        <p:nvSpPr>
          <p:cNvPr id="4" name="Slide Number Placeholder 3">
            <a:extLst>
              <a:ext uri="{FF2B5EF4-FFF2-40B4-BE49-F238E27FC236}">
                <a16:creationId xmlns:a16="http://schemas.microsoft.com/office/drawing/2014/main" id="{793B6DBD-9BB2-4166-801B-C2654B290FBC}"/>
              </a:ext>
            </a:extLst>
          </p:cNvPr>
          <p:cNvSpPr>
            <a:spLocks noGrp="1"/>
          </p:cNvSpPr>
          <p:nvPr>
            <p:ph type="sldNum" sz="quarter" idx="12"/>
          </p:nvPr>
        </p:nvSpPr>
        <p:spPr/>
        <p:txBody>
          <a:bodyPr/>
          <a:lstStyle/>
          <a:p>
            <a:fld id="{D9A24A6F-A728-42CA-A657-5B92BBD69B04}" type="slidenum">
              <a:rPr lang="en-GB" altLang="en-US">
                <a:solidFill>
                  <a:prstClr val="black">
                    <a:tint val="75000"/>
                  </a:prstClr>
                </a:solidFill>
                <a:latin typeface="Arial"/>
              </a:rPr>
              <a:pPr/>
              <a:t>13</a:t>
            </a:fld>
            <a:endParaRPr lang="en-GB" altLang="en-US" dirty="0">
              <a:solidFill>
                <a:prstClr val="black">
                  <a:tint val="75000"/>
                </a:prstClr>
              </a:solidFill>
              <a:latin typeface="Arial"/>
            </a:endParaRPr>
          </a:p>
        </p:txBody>
      </p:sp>
    </p:spTree>
    <p:extLst>
      <p:ext uri="{BB962C8B-B14F-4D97-AF65-F5344CB8AC3E}">
        <p14:creationId xmlns:p14="http://schemas.microsoft.com/office/powerpoint/2010/main" val="1184141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8E042-708F-4EA5-B3BC-33696119472D}"/>
              </a:ext>
            </a:extLst>
          </p:cNvPr>
          <p:cNvSpPr>
            <a:spLocks noGrp="1"/>
          </p:cNvSpPr>
          <p:nvPr>
            <p:ph type="title"/>
          </p:nvPr>
        </p:nvSpPr>
        <p:spPr>
          <a:xfrm>
            <a:off x="4295800" y="485800"/>
            <a:ext cx="6624736" cy="1143000"/>
          </a:xfrm>
        </p:spPr>
        <p:txBody>
          <a:bodyPr/>
          <a:lstStyle/>
          <a:p>
            <a:pPr algn="l"/>
            <a:r>
              <a:rPr lang="en-GB" sz="2800" b="1" dirty="0">
                <a:latin typeface="Calibri" panose="020F0502020204030204" pitchFamily="34" charset="0"/>
              </a:rPr>
              <a:t>Education Inspection Framework (EIF) </a:t>
            </a:r>
            <a:br>
              <a:rPr lang="en-GB" sz="2800" b="1" dirty="0">
                <a:latin typeface="Calibri" panose="020F0502020204030204" pitchFamily="34" charset="0"/>
              </a:rPr>
            </a:br>
            <a:r>
              <a:rPr lang="en-GB" sz="2800" b="1" dirty="0">
                <a:solidFill>
                  <a:schemeClr val="tx1"/>
                </a:solidFill>
                <a:latin typeface="Calibri" panose="020F0502020204030204" pitchFamily="34" charset="0"/>
              </a:rPr>
              <a:t>Extract: </a:t>
            </a:r>
            <a:br>
              <a:rPr lang="en-GB" sz="2000" b="1" dirty="0">
                <a:solidFill>
                  <a:schemeClr val="tx1"/>
                </a:solidFill>
                <a:latin typeface="Calibri" panose="020F0502020204030204" pitchFamily="34" charset="0"/>
                <a:ea typeface="Times New Roman" panose="02020603050405020304" pitchFamily="18" charset="0"/>
              </a:rPr>
            </a:br>
            <a:endParaRPr lang="en-GB" sz="2000" dirty="0"/>
          </a:p>
        </p:txBody>
      </p:sp>
      <p:sp>
        <p:nvSpPr>
          <p:cNvPr id="3" name="Content Placeholder 2">
            <a:extLst>
              <a:ext uri="{FF2B5EF4-FFF2-40B4-BE49-F238E27FC236}">
                <a16:creationId xmlns:a16="http://schemas.microsoft.com/office/drawing/2014/main" id="{6A497B8A-D454-4A72-BCF1-FC84747D8FE4}"/>
              </a:ext>
            </a:extLst>
          </p:cNvPr>
          <p:cNvSpPr>
            <a:spLocks noGrp="1"/>
          </p:cNvSpPr>
          <p:nvPr>
            <p:ph idx="1"/>
          </p:nvPr>
        </p:nvSpPr>
        <p:spPr>
          <a:xfrm>
            <a:off x="551384" y="1556792"/>
            <a:ext cx="11089232" cy="4464496"/>
          </a:xfrm>
        </p:spPr>
        <p:txBody>
          <a:bodyPr/>
          <a:lstStyle/>
          <a:p>
            <a:pPr marL="0" indent="0">
              <a:buNone/>
            </a:pPr>
            <a:endParaRPr lang="en-GB" sz="1600" b="1" dirty="0">
              <a:latin typeface="Calibri" panose="020F0502020204030204" pitchFamily="34" charset="0"/>
              <a:ea typeface="Times New Roman" panose="02020603050405020304" pitchFamily="18" charset="0"/>
            </a:endParaRPr>
          </a:p>
          <a:p>
            <a:pPr>
              <a:buFont typeface="Symbol" panose="05050102010706020507" pitchFamily="18" charset="2"/>
              <a:buChar char=""/>
            </a:pPr>
            <a:r>
              <a:rPr lang="en-GB" sz="1200" dirty="0">
                <a:latin typeface="Calibri" panose="020F0502020204030204" pitchFamily="34" charset="0"/>
                <a:ea typeface="Times New Roman" panose="02020603050405020304" pitchFamily="18" charset="0"/>
              </a:rPr>
              <a:t>The curriculum should support learners to develop their knowledge and skills beyond the purely academic, technical or vocational. This judgement evaluates the provider’s intent to provide for the personal development of learners, and the quality of the way in which it does this.</a:t>
            </a:r>
            <a:endParaRPr lang="en-GB" sz="1200" dirty="0">
              <a:latin typeface="Calibri" panose="020F0502020204030204" pitchFamily="34" charset="0"/>
              <a:ea typeface="Calibri" panose="020F0502020204030204" pitchFamily="34" charset="0"/>
            </a:endParaRPr>
          </a:p>
          <a:p>
            <a:pPr>
              <a:buFont typeface="Symbol" panose="05050102010706020507" pitchFamily="18" charset="2"/>
              <a:buChar char=""/>
            </a:pPr>
            <a:r>
              <a:rPr lang="en-GB" sz="1200" dirty="0">
                <a:latin typeface="Calibri" panose="020F0502020204030204" pitchFamily="34" charset="0"/>
                <a:ea typeface="Times New Roman" panose="02020603050405020304" pitchFamily="18" charset="0"/>
              </a:rPr>
              <a:t>developing responsible, respectful and active citizens who are able to play their part and know how to become involved in public life</a:t>
            </a:r>
            <a:endParaRPr lang="en-GB" sz="1200" dirty="0">
              <a:latin typeface="Calibri" panose="020F0502020204030204" pitchFamily="34" charset="0"/>
              <a:ea typeface="Calibri" panose="020F0502020204030204" pitchFamily="34" charset="0"/>
            </a:endParaRPr>
          </a:p>
          <a:p>
            <a:pPr>
              <a:buFont typeface="Symbol" panose="05050102010706020507" pitchFamily="18" charset="2"/>
              <a:buChar char=""/>
            </a:pPr>
            <a:r>
              <a:rPr lang="en-GB" sz="1200" dirty="0">
                <a:latin typeface="Calibri" panose="020F0502020204030204" pitchFamily="34" charset="0"/>
                <a:ea typeface="Times New Roman" panose="02020603050405020304" pitchFamily="18" charset="0"/>
              </a:rPr>
              <a:t>developing and deepening learners’ understanding of the fundamental British values of democracy, individual liberty, the rule of law and mutual respect and tolerance</a:t>
            </a:r>
            <a:endParaRPr lang="en-GB" sz="1200" dirty="0">
              <a:latin typeface="Calibri" panose="020F0502020204030204" pitchFamily="34" charset="0"/>
              <a:ea typeface="Calibri" panose="020F0502020204030204" pitchFamily="34" charset="0"/>
            </a:endParaRPr>
          </a:p>
          <a:p>
            <a:pPr>
              <a:buFont typeface="Symbol" panose="05050102010706020507" pitchFamily="18" charset="2"/>
              <a:buChar char=""/>
            </a:pPr>
            <a:r>
              <a:rPr lang="en-GB" sz="1200" dirty="0">
                <a:latin typeface="Calibri" panose="020F0502020204030204" pitchFamily="34" charset="0"/>
                <a:ea typeface="Times New Roman" panose="02020603050405020304" pitchFamily="18" charset="0"/>
              </a:rPr>
              <a:t>promoting equality of opportunity so that all learners can thrive together, understanding that difference is a positive, not a negative, and that individual characteristics make people unique</a:t>
            </a:r>
            <a:endParaRPr lang="en-GB" sz="1200" dirty="0">
              <a:latin typeface="Calibri" panose="020F0502020204030204" pitchFamily="34" charset="0"/>
              <a:ea typeface="Calibri" panose="020F0502020204030204" pitchFamily="34" charset="0"/>
            </a:endParaRPr>
          </a:p>
          <a:p>
            <a:pPr>
              <a:buFont typeface="Symbol" panose="05050102010706020507" pitchFamily="18" charset="2"/>
              <a:buChar char=""/>
            </a:pPr>
            <a:r>
              <a:rPr lang="en-GB" sz="1200" dirty="0">
                <a:latin typeface="Calibri" panose="020F0502020204030204" pitchFamily="34" charset="0"/>
                <a:ea typeface="Times New Roman" panose="02020603050405020304" pitchFamily="18" charset="0"/>
              </a:rPr>
              <a:t>promoting an inclusive environment that meets the needs of all learners, irrespective of age, disability, gender reassignment, race, religion or belief, sex or sexual orientation, relationship status or pregnancy</a:t>
            </a:r>
            <a:endParaRPr lang="en-GB" sz="1200" dirty="0">
              <a:latin typeface="Calibri" panose="020F0502020204030204" pitchFamily="34" charset="0"/>
              <a:ea typeface="Calibri" panose="020F0502020204030204" pitchFamily="34" charset="0"/>
            </a:endParaRPr>
          </a:p>
          <a:p>
            <a:pPr>
              <a:buFont typeface="Symbol" panose="05050102010706020507" pitchFamily="18" charset="2"/>
              <a:buChar char=""/>
            </a:pPr>
            <a:r>
              <a:rPr lang="en-GB" sz="1200" dirty="0">
                <a:latin typeface="Calibri" panose="020F0502020204030204" pitchFamily="34" charset="0"/>
                <a:ea typeface="Times New Roman" panose="02020603050405020304" pitchFamily="18" charset="0"/>
              </a:rPr>
              <a:t>developing learners’ character, which we define as the set of positive personal traits, dispositions and virtues that informs their motivation and guides their conduct so that they reflect wisely, learn eagerly, behave with integrity and cooperate consistently well with others. This gives learners the qualities they need to flourish in our society </a:t>
            </a:r>
            <a:endParaRPr lang="en-GB" sz="1200" dirty="0">
              <a:latin typeface="Calibri" panose="020F0502020204030204" pitchFamily="34" charset="0"/>
              <a:ea typeface="Calibri" panose="020F0502020204030204" pitchFamily="34" charset="0"/>
            </a:endParaRPr>
          </a:p>
          <a:p>
            <a:pPr>
              <a:buFont typeface="Symbol" panose="05050102010706020507" pitchFamily="18" charset="2"/>
              <a:buChar char=""/>
            </a:pPr>
            <a:r>
              <a:rPr lang="en-GB" sz="1200" dirty="0">
                <a:latin typeface="Calibri" panose="020F0502020204030204" pitchFamily="34" charset="0"/>
                <a:ea typeface="Times New Roman" panose="02020603050405020304" pitchFamily="18" charset="0"/>
              </a:rPr>
              <a:t>developing learners’ confidence, resilience and knowledge so that they can keep themselves mentally healthy </a:t>
            </a:r>
            <a:endParaRPr lang="en-GB" sz="1200" dirty="0">
              <a:latin typeface="Calibri" panose="020F0502020204030204" pitchFamily="34" charset="0"/>
              <a:ea typeface="Calibri" panose="020F0502020204030204" pitchFamily="34" charset="0"/>
            </a:endParaRPr>
          </a:p>
          <a:p>
            <a:pPr>
              <a:buFont typeface="Symbol" panose="05050102010706020507" pitchFamily="18" charset="2"/>
              <a:buChar char=""/>
            </a:pPr>
            <a:r>
              <a:rPr lang="en-GB" sz="1200" dirty="0">
                <a:latin typeface="Calibri" panose="020F0502020204030204" pitchFamily="34" charset="0"/>
                <a:ea typeface="Times New Roman" panose="02020603050405020304" pitchFamily="18" charset="0"/>
              </a:rPr>
              <a:t>developing learners’ understanding of how to keep physically healthy and maintain an active lifestyle</a:t>
            </a:r>
            <a:endParaRPr lang="en-GB" sz="1200" dirty="0">
              <a:latin typeface="Calibri" panose="020F0502020204030204" pitchFamily="34" charset="0"/>
              <a:ea typeface="Calibri" panose="020F0502020204030204" pitchFamily="34" charset="0"/>
            </a:endParaRPr>
          </a:p>
          <a:p>
            <a:pPr>
              <a:buFont typeface="Symbol" panose="05050102010706020507" pitchFamily="18" charset="2"/>
              <a:buChar char=""/>
            </a:pPr>
            <a:r>
              <a:rPr lang="en-GB" sz="1200" dirty="0">
                <a:latin typeface="Calibri" panose="020F0502020204030204" pitchFamily="34" charset="0"/>
                <a:ea typeface="Times New Roman" panose="02020603050405020304" pitchFamily="18" charset="0"/>
              </a:rPr>
              <a:t>providing an effective careers programme that offers advice, experience and contact with employers to encourage learners to aspire, make good choices and understand what they need to do in order to reach and succeed in their chosen career </a:t>
            </a:r>
            <a:endParaRPr lang="en-GB" sz="1200" dirty="0">
              <a:latin typeface="Calibri" panose="020F0502020204030204" pitchFamily="34" charset="0"/>
              <a:ea typeface="Calibri" panose="020F0502020204030204" pitchFamily="34" charset="0"/>
            </a:endParaRPr>
          </a:p>
          <a:p>
            <a:pPr>
              <a:buFont typeface="Symbol" panose="05050102010706020507" pitchFamily="18" charset="2"/>
              <a:buChar char=""/>
            </a:pPr>
            <a:r>
              <a:rPr lang="en-GB" sz="1200" dirty="0">
                <a:latin typeface="Calibri" panose="020F0502020204030204" pitchFamily="34" charset="0"/>
                <a:ea typeface="Times New Roman" panose="02020603050405020304" pitchFamily="18" charset="0"/>
              </a:rPr>
              <a:t>supporting readiness for the next phase of education, training or employment so that learners can make the transition to the next stage successfully.</a:t>
            </a:r>
            <a:endParaRPr lang="en-GB" sz="1200" dirty="0">
              <a:latin typeface="Calibri" panose="020F0502020204030204" pitchFamily="34" charset="0"/>
              <a:ea typeface="Calibri" panose="020F0502020204030204" pitchFamily="34" charset="0"/>
            </a:endParaRPr>
          </a:p>
          <a:p>
            <a:pPr marL="0" indent="0">
              <a:buNone/>
            </a:pPr>
            <a:endParaRPr lang="en-GB" sz="1050" dirty="0">
              <a:latin typeface="Calibri" panose="020F0502020204030204" pitchFamily="34" charset="0"/>
              <a:ea typeface="Calibri" panose="020F0502020204030204" pitchFamily="34" charset="0"/>
              <a:cs typeface="Times New Roman" panose="02020603050405020304" pitchFamily="18" charset="0"/>
            </a:endParaRPr>
          </a:p>
          <a:p>
            <a:endParaRPr lang="en-GB" sz="1050" dirty="0"/>
          </a:p>
        </p:txBody>
      </p:sp>
      <p:sp>
        <p:nvSpPr>
          <p:cNvPr id="5" name="TextBox 4">
            <a:extLst>
              <a:ext uri="{FF2B5EF4-FFF2-40B4-BE49-F238E27FC236}">
                <a16:creationId xmlns:a16="http://schemas.microsoft.com/office/drawing/2014/main" id="{7C18A965-94A6-4035-A413-91B609A0C7B2}"/>
              </a:ext>
            </a:extLst>
          </p:cNvPr>
          <p:cNvSpPr txBox="1"/>
          <p:nvPr/>
        </p:nvSpPr>
        <p:spPr>
          <a:xfrm>
            <a:off x="2135560" y="5192032"/>
            <a:ext cx="7992888" cy="1477328"/>
          </a:xfrm>
          <a:prstGeom prst="rect">
            <a:avLst/>
          </a:prstGeom>
          <a:noFill/>
        </p:spPr>
        <p:txBody>
          <a:bodyPr wrap="square" rtlCol="0">
            <a:spAutoFit/>
          </a:bodyPr>
          <a:lstStyle/>
          <a:p>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sz="2400" dirty="0">
                <a:solidFill>
                  <a:srgbClr val="990033"/>
                </a:solidFill>
                <a:latin typeface="Calibri" panose="020F0502020204030204" pitchFamily="34" charset="0"/>
                <a:ea typeface="Calibri" panose="020F0502020204030204" pitchFamily="34" charset="0"/>
                <a:cs typeface="Times New Roman" panose="02020603050405020304" pitchFamily="18" charset="0"/>
              </a:rPr>
              <a:t>Ofsted will look for that integration by asking </a:t>
            </a:r>
            <a:r>
              <a:rPr lang="en-GB" sz="2400" i="1" dirty="0">
                <a:solidFill>
                  <a:srgbClr val="990033"/>
                </a:solidFill>
                <a:latin typeface="Calibri" panose="020F0502020204030204" pitchFamily="34" charset="0"/>
                <a:ea typeface="Calibri" panose="020F0502020204030204" pitchFamily="34" charset="0"/>
                <a:cs typeface="Times New Roman" panose="02020603050405020304" pitchFamily="18" charset="0"/>
              </a:rPr>
              <a:t>your Apprentices</a:t>
            </a:r>
          </a:p>
          <a:p>
            <a:r>
              <a:rPr lang="en-GB" sz="2400" dirty="0">
                <a:latin typeface="Calibri" panose="020F0502020204030204" pitchFamily="34" charset="0"/>
                <a:ea typeface="Calibri" panose="020F0502020204030204" pitchFamily="34" charset="0"/>
                <a:cs typeface="Times New Roman" panose="02020603050405020304" pitchFamily="18" charset="0"/>
              </a:rPr>
              <a:t>We need to </a:t>
            </a:r>
            <a:r>
              <a:rPr lang="en-GB" sz="2400" i="1" dirty="0">
                <a:latin typeface="Calibri" panose="020F0502020204030204" pitchFamily="34" charset="0"/>
                <a:ea typeface="Calibri" panose="020F0502020204030204" pitchFamily="34" charset="0"/>
                <a:cs typeface="Times New Roman" panose="02020603050405020304" pitchFamily="18" charset="0"/>
              </a:rPr>
              <a:t>SEE</a:t>
            </a:r>
            <a:r>
              <a:rPr lang="en-GB" sz="2400" dirty="0">
                <a:latin typeface="Calibri" panose="020F0502020204030204" pitchFamily="34" charset="0"/>
                <a:ea typeface="Calibri" panose="020F0502020204030204" pitchFamily="34" charset="0"/>
                <a:cs typeface="Times New Roman" panose="02020603050405020304" pitchFamily="18" charset="0"/>
              </a:rPr>
              <a:t> this in curriculum</a:t>
            </a:r>
          </a:p>
          <a:p>
            <a:endParaRPr lang="en-GB" sz="2400" i="1" dirty="0">
              <a:solidFill>
                <a:srgbClr val="990033"/>
              </a:solidFill>
            </a:endParaRPr>
          </a:p>
        </p:txBody>
      </p:sp>
    </p:spTree>
    <p:extLst>
      <p:ext uri="{BB962C8B-B14F-4D97-AF65-F5344CB8AC3E}">
        <p14:creationId xmlns:p14="http://schemas.microsoft.com/office/powerpoint/2010/main" val="256653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579" y="1565920"/>
            <a:ext cx="4498420" cy="1143000"/>
          </a:xfrm>
        </p:spPr>
        <p:txBody>
          <a:bodyPr/>
          <a:lstStyle/>
          <a:p>
            <a:pPr algn="l"/>
            <a:r>
              <a:rPr lang="en-GB" sz="2000" b="1" dirty="0"/>
              <a:t>Scheme to Embed Essentials</a:t>
            </a:r>
            <a:br>
              <a:rPr lang="en-GB" sz="2000" b="1" dirty="0"/>
            </a:br>
            <a:r>
              <a:rPr lang="en-GB" sz="2000" b="1" dirty="0"/>
              <a:t>SEE:  </a:t>
            </a:r>
            <a:r>
              <a:rPr lang="en-GB" sz="2000" dirty="0"/>
              <a:t>6 themes for structure</a:t>
            </a:r>
          </a:p>
        </p:txBody>
      </p:sp>
      <p:sp>
        <p:nvSpPr>
          <p:cNvPr id="3" name="Content Placeholder 2"/>
          <p:cNvSpPr>
            <a:spLocks noGrp="1"/>
          </p:cNvSpPr>
          <p:nvPr>
            <p:ph idx="1"/>
          </p:nvPr>
        </p:nvSpPr>
        <p:spPr>
          <a:xfrm>
            <a:off x="1706685" y="2909116"/>
            <a:ext cx="5122912" cy="3344863"/>
          </a:xfrm>
        </p:spPr>
        <p:txBody>
          <a:bodyPr/>
          <a:lstStyle/>
          <a:p>
            <a:pPr lvl="0"/>
            <a:r>
              <a:rPr lang="en-GB" sz="1800" dirty="0"/>
              <a:t>On-Boarding</a:t>
            </a:r>
          </a:p>
          <a:p>
            <a:r>
              <a:rPr lang="en-GB" sz="1800" dirty="0"/>
              <a:t>Wellbeing and Safeguarding</a:t>
            </a:r>
          </a:p>
          <a:p>
            <a:r>
              <a:rPr lang="en-GB" sz="1800" dirty="0"/>
              <a:t>Succeeding in your OTJT</a:t>
            </a:r>
          </a:p>
          <a:p>
            <a:pPr lvl="0"/>
            <a:r>
              <a:rPr lang="en-GB" sz="1800" dirty="0"/>
              <a:t>Equality Diversity and Inclusion</a:t>
            </a:r>
          </a:p>
          <a:p>
            <a:pPr lvl="0"/>
            <a:r>
              <a:rPr lang="en-GB" sz="1800" dirty="0"/>
              <a:t>British Values and Prevent</a:t>
            </a:r>
          </a:p>
          <a:p>
            <a:pPr lvl="0"/>
            <a:r>
              <a:rPr lang="en-GB" sz="1800" dirty="0"/>
              <a:t>Careers Guidance</a:t>
            </a:r>
          </a:p>
          <a:p>
            <a:pPr lvl="0"/>
            <a:endParaRPr lang="en-GB" sz="1800" dirty="0"/>
          </a:p>
          <a:p>
            <a:pPr marL="0" indent="0">
              <a:buNone/>
            </a:pPr>
            <a:endParaRPr lang="en-GB" sz="1800" dirty="0"/>
          </a:p>
          <a:p>
            <a:pPr marL="0" indent="0">
              <a:buNone/>
            </a:pPr>
            <a:endParaRPr lang="en-GB" sz="20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6140" y="3551199"/>
            <a:ext cx="1151651" cy="1211312"/>
          </a:xfrm>
          <a:prstGeom prst="rect">
            <a:avLst/>
          </a:prstGeom>
          <a:noFill/>
          <a:ln w="9525">
            <a:noFill/>
            <a:miter lim="800000"/>
            <a:headEnd/>
            <a:tailEnd/>
          </a:ln>
          <a:effectLst>
            <a:glow rad="101600">
              <a:srgbClr val="00B050">
                <a:alpha val="40000"/>
              </a:srgbClr>
            </a:glow>
          </a:effectLst>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4245" y="5445224"/>
            <a:ext cx="1133547" cy="1152128"/>
          </a:xfrm>
          <a:prstGeom prst="rect">
            <a:avLst/>
          </a:prstGeom>
          <a:noFill/>
          <a:ln w="9525">
            <a:noFill/>
            <a:miter lim="800000"/>
            <a:headEnd/>
            <a:tailEnd/>
          </a:ln>
          <a:effectLst>
            <a:glow rad="101600">
              <a:schemeClr val="bg2">
                <a:lumMod val="50000"/>
                <a:alpha val="40000"/>
              </a:schemeClr>
            </a:glow>
          </a:effectLst>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7374244" y="3140968"/>
            <a:ext cx="2505814" cy="369332"/>
          </a:xfrm>
          <a:prstGeom prst="rect">
            <a:avLst/>
          </a:prstGeom>
          <a:noFill/>
        </p:spPr>
        <p:txBody>
          <a:bodyPr wrap="none" rtlCol="0">
            <a:spAutoFit/>
          </a:bodyPr>
          <a:lstStyle/>
          <a:p>
            <a:r>
              <a:rPr lang="en-GB" dirty="0">
                <a:solidFill>
                  <a:prstClr val="black"/>
                </a:solidFill>
              </a:rPr>
              <a:t>AIIR (on-line resource)</a:t>
            </a:r>
          </a:p>
        </p:txBody>
      </p:sp>
      <p:sp>
        <p:nvSpPr>
          <p:cNvPr id="7" name="TextBox 6"/>
          <p:cNvSpPr txBox="1"/>
          <p:nvPr/>
        </p:nvSpPr>
        <p:spPr>
          <a:xfrm>
            <a:off x="7248129" y="5075892"/>
            <a:ext cx="2698239" cy="369332"/>
          </a:xfrm>
          <a:prstGeom prst="rect">
            <a:avLst/>
          </a:prstGeom>
          <a:noFill/>
        </p:spPr>
        <p:txBody>
          <a:bodyPr wrap="none" rtlCol="0">
            <a:spAutoFit/>
          </a:bodyPr>
          <a:lstStyle/>
          <a:p>
            <a:r>
              <a:rPr lang="en-GB" dirty="0">
                <a:solidFill>
                  <a:prstClr val="black"/>
                </a:solidFill>
              </a:rPr>
              <a:t>APR - Annex documents</a:t>
            </a:r>
          </a:p>
        </p:txBody>
      </p:sp>
      <p:sp>
        <p:nvSpPr>
          <p:cNvPr id="10" name="TextBox 9"/>
          <p:cNvSpPr txBox="1"/>
          <p:nvPr/>
        </p:nvSpPr>
        <p:spPr>
          <a:xfrm>
            <a:off x="7320136" y="1268760"/>
            <a:ext cx="1300356" cy="369332"/>
          </a:xfrm>
          <a:prstGeom prst="rect">
            <a:avLst/>
          </a:prstGeom>
          <a:noFill/>
        </p:spPr>
        <p:txBody>
          <a:bodyPr wrap="none" rtlCol="0">
            <a:spAutoFit/>
          </a:bodyPr>
          <a:lstStyle/>
          <a:p>
            <a:r>
              <a:rPr lang="en-GB" dirty="0">
                <a:solidFill>
                  <a:prstClr val="black"/>
                </a:solidFill>
              </a:rPr>
              <a:t>Curriculum</a:t>
            </a:r>
          </a:p>
        </p:txBody>
      </p:sp>
      <p:sp>
        <p:nvSpPr>
          <p:cNvPr id="11" name="TextBox 10"/>
          <p:cNvSpPr txBox="1"/>
          <p:nvPr/>
        </p:nvSpPr>
        <p:spPr>
          <a:xfrm>
            <a:off x="8893664" y="5661249"/>
            <a:ext cx="1173719" cy="830997"/>
          </a:xfrm>
          <a:prstGeom prst="rect">
            <a:avLst/>
          </a:prstGeom>
          <a:noFill/>
        </p:spPr>
        <p:txBody>
          <a:bodyPr wrap="none" rtlCol="0">
            <a:spAutoFit/>
          </a:bodyPr>
          <a:lstStyle/>
          <a:p>
            <a:r>
              <a:rPr lang="en-GB" sz="1600" dirty="0">
                <a:solidFill>
                  <a:prstClr val="white">
                    <a:lumMod val="50000"/>
                  </a:prstClr>
                </a:solidFill>
              </a:rPr>
              <a:t>Discussion</a:t>
            </a:r>
          </a:p>
          <a:p>
            <a:r>
              <a:rPr lang="en-GB" sz="1600" dirty="0">
                <a:solidFill>
                  <a:prstClr val="white">
                    <a:lumMod val="50000"/>
                  </a:prstClr>
                </a:solidFill>
              </a:rPr>
              <a:t>Reflection</a:t>
            </a:r>
          </a:p>
          <a:p>
            <a:r>
              <a:rPr lang="en-GB" sz="1600" dirty="0">
                <a:solidFill>
                  <a:prstClr val="white">
                    <a:lumMod val="50000"/>
                  </a:prstClr>
                </a:solidFill>
              </a:rPr>
              <a:t>Action</a:t>
            </a:r>
          </a:p>
        </p:txBody>
      </p:sp>
      <p:sp>
        <p:nvSpPr>
          <p:cNvPr id="12" name="TextBox 11"/>
          <p:cNvSpPr txBox="1"/>
          <p:nvPr/>
        </p:nvSpPr>
        <p:spPr>
          <a:xfrm>
            <a:off x="8760296" y="3672482"/>
            <a:ext cx="1547954" cy="830997"/>
          </a:xfrm>
          <a:prstGeom prst="rect">
            <a:avLst/>
          </a:prstGeom>
          <a:noFill/>
        </p:spPr>
        <p:txBody>
          <a:bodyPr wrap="square" rtlCol="0">
            <a:spAutoFit/>
          </a:bodyPr>
          <a:lstStyle/>
          <a:p>
            <a:r>
              <a:rPr lang="en-GB" sz="1600" dirty="0">
                <a:solidFill>
                  <a:prstClr val="white">
                    <a:lumMod val="50000"/>
                  </a:prstClr>
                </a:solidFill>
              </a:rPr>
              <a:t>Developmental tools, linked to job role</a:t>
            </a:r>
          </a:p>
        </p:txBody>
      </p:sp>
      <p:sp>
        <p:nvSpPr>
          <p:cNvPr id="13" name="TextBox 12"/>
          <p:cNvSpPr txBox="1"/>
          <p:nvPr/>
        </p:nvSpPr>
        <p:spPr>
          <a:xfrm>
            <a:off x="8832304" y="1661900"/>
            <a:ext cx="1656184" cy="830997"/>
          </a:xfrm>
          <a:prstGeom prst="rect">
            <a:avLst/>
          </a:prstGeom>
          <a:noFill/>
        </p:spPr>
        <p:txBody>
          <a:bodyPr wrap="square" rtlCol="0">
            <a:spAutoFit/>
          </a:bodyPr>
          <a:lstStyle/>
          <a:p>
            <a:r>
              <a:rPr lang="en-GB" sz="1600" dirty="0">
                <a:solidFill>
                  <a:prstClr val="white">
                    <a:lumMod val="50000"/>
                  </a:prstClr>
                </a:solidFill>
              </a:rPr>
              <a:t>Essentials contextualised by subject</a:t>
            </a:r>
          </a:p>
        </p:txBody>
      </p:sp>
      <p:pic>
        <p:nvPicPr>
          <p:cNvPr id="1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51561"/>
          <a:stretch/>
        </p:blipFill>
        <p:spPr bwMode="auto">
          <a:xfrm>
            <a:off x="7320136" y="1628801"/>
            <a:ext cx="1222176" cy="1280315"/>
          </a:xfrm>
          <a:prstGeom prst="rect">
            <a:avLst/>
          </a:prstGeom>
          <a:noFill/>
          <a:ln w="9525">
            <a:noFill/>
            <a:miter lim="800000"/>
            <a:headEnd/>
            <a:tailEnd/>
          </a:ln>
          <a:effectLst>
            <a:glow rad="101600">
              <a:srgbClr val="7391D3">
                <a:alpha val="40000"/>
              </a:srgbClr>
            </a:glow>
          </a:effectLst>
          <a:extLst>
            <a:ext uri="{909E8E84-426E-40DD-AFC4-6F175D3DCCD1}">
              <a14:hiddenFill xmlns:a14="http://schemas.microsoft.com/office/drawing/2010/main">
                <a:solidFill>
                  <a:schemeClr val="accent1"/>
                </a:solidFill>
              </a14:hiddenFill>
            </a:ext>
          </a:extLst>
        </p:spPr>
      </p:pic>
      <p:cxnSp>
        <p:nvCxnSpPr>
          <p:cNvPr id="16" name="Straight Connector 15"/>
          <p:cNvCxnSpPr/>
          <p:nvPr/>
        </p:nvCxnSpPr>
        <p:spPr>
          <a:xfrm>
            <a:off x="5879976" y="4015971"/>
            <a:ext cx="432048"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312024" y="2268958"/>
            <a:ext cx="0" cy="3536307"/>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312024" y="2268957"/>
            <a:ext cx="360040" cy="0"/>
          </a:xfrm>
          <a:prstGeom prst="straightConnector1">
            <a:avLst/>
          </a:prstGeom>
          <a:ln w="34925">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312024" y="5805264"/>
            <a:ext cx="360040" cy="0"/>
          </a:xfrm>
          <a:prstGeom prst="straightConnector1">
            <a:avLst/>
          </a:prstGeom>
          <a:ln w="34925">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312024" y="4015971"/>
            <a:ext cx="360040" cy="0"/>
          </a:xfrm>
          <a:prstGeom prst="straightConnector1">
            <a:avLst/>
          </a:prstGeom>
          <a:ln w="34925">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p:nvSpPr>
        <p:spPr bwMode="auto">
          <a:xfrm>
            <a:off x="7232521" y="144566"/>
            <a:ext cx="418740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B70D50"/>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rgbClr val="B70D50"/>
                </a:solidFill>
                <a:latin typeface="Arial" pitchFamily="-105" charset="0"/>
                <a:ea typeface="ＭＳ Ｐゴシック" pitchFamily="-105" charset="-128"/>
                <a:cs typeface="ＭＳ Ｐゴシック" pitchFamily="-105" charset="-128"/>
              </a:defRPr>
            </a:lvl9pPr>
          </a:lstStyle>
          <a:p>
            <a:pPr algn="l"/>
            <a:r>
              <a:rPr lang="en-GB" sz="1800" dirty="0"/>
              <a:t>Integrated Implementation... </a:t>
            </a:r>
          </a:p>
          <a:p>
            <a:pPr algn="l"/>
            <a:r>
              <a:rPr lang="en-GB" sz="1800" dirty="0"/>
              <a:t>3 methods:</a:t>
            </a:r>
          </a:p>
        </p:txBody>
      </p:sp>
    </p:spTree>
    <p:extLst>
      <p:ext uri="{BB962C8B-B14F-4D97-AF65-F5344CB8AC3E}">
        <p14:creationId xmlns:p14="http://schemas.microsoft.com/office/powerpoint/2010/main" val="142099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par>
                                <p:cTn id="52" presetID="10" presetClass="entr" presetSubtype="0"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2" grpId="0"/>
      <p:bldP spid="13"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9CFAA-EDBF-4FA9-AF5A-64D865D1631B}"/>
              </a:ext>
            </a:extLst>
          </p:cNvPr>
          <p:cNvSpPr>
            <a:spLocks noGrp="1"/>
          </p:cNvSpPr>
          <p:nvPr>
            <p:ph type="title"/>
          </p:nvPr>
        </p:nvSpPr>
        <p:spPr>
          <a:xfrm>
            <a:off x="4439817" y="197768"/>
            <a:ext cx="8207375" cy="1143000"/>
          </a:xfrm>
        </p:spPr>
        <p:txBody>
          <a:bodyPr/>
          <a:lstStyle/>
          <a:p>
            <a:pPr algn="l"/>
            <a:r>
              <a:rPr lang="en-GB" sz="3600" dirty="0"/>
              <a:t>Easy wins to build on...</a:t>
            </a:r>
          </a:p>
        </p:txBody>
      </p:sp>
      <p:sp>
        <p:nvSpPr>
          <p:cNvPr id="3" name="Content Placeholder 2">
            <a:extLst>
              <a:ext uri="{FF2B5EF4-FFF2-40B4-BE49-F238E27FC236}">
                <a16:creationId xmlns:a16="http://schemas.microsoft.com/office/drawing/2014/main" id="{08C157E6-C3B6-412D-979F-92AFFB108E59}"/>
              </a:ext>
            </a:extLst>
          </p:cNvPr>
          <p:cNvSpPr>
            <a:spLocks noGrp="1"/>
          </p:cNvSpPr>
          <p:nvPr>
            <p:ph idx="1"/>
          </p:nvPr>
        </p:nvSpPr>
        <p:spPr>
          <a:xfrm>
            <a:off x="1981200" y="1916833"/>
            <a:ext cx="8229600" cy="3344863"/>
          </a:xfrm>
        </p:spPr>
        <p:txBody>
          <a:bodyPr/>
          <a:lstStyle/>
          <a:p>
            <a:pPr>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Town Planner: British values including </a:t>
            </a:r>
            <a:r>
              <a:rPr lang="en-GB" sz="1800" i="1" dirty="0">
                <a:latin typeface="Calibri" panose="020F0502020204030204" pitchFamily="34" charset="0"/>
                <a:ea typeface="Calibri" panose="020F0502020204030204" pitchFamily="34" charset="0"/>
                <a:cs typeface="Times New Roman" panose="02020603050405020304" pitchFamily="18" charset="0"/>
              </a:rPr>
              <a:t>Democracy</a:t>
            </a:r>
            <a:r>
              <a:rPr lang="en-GB" sz="1800" dirty="0">
                <a:latin typeface="Calibri" panose="020F0502020204030204" pitchFamily="34" charset="0"/>
                <a:ea typeface="Calibri" panose="020F0502020204030204" pitchFamily="34" charset="0"/>
                <a:cs typeface="Times New Roman" panose="02020603050405020304" pitchFamily="18" charset="0"/>
              </a:rPr>
              <a:t> and </a:t>
            </a:r>
            <a:r>
              <a:rPr lang="en-GB" sz="1800" i="1" dirty="0">
                <a:latin typeface="Calibri" panose="020F0502020204030204" pitchFamily="34" charset="0"/>
                <a:ea typeface="Calibri" panose="020F0502020204030204" pitchFamily="34" charset="0"/>
                <a:cs typeface="Times New Roman" panose="02020603050405020304" pitchFamily="18" charset="0"/>
              </a:rPr>
              <a:t>rule of law</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Engineering: professional reports to be written - targets for Literacy development.  </a:t>
            </a:r>
          </a:p>
          <a:p>
            <a:pPr lvl="0">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The use of statistics in quantitative research</a:t>
            </a:r>
          </a:p>
          <a:p>
            <a:pPr lvl="0">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Mathematical angle in anatomy (Physiotherapy)</a:t>
            </a:r>
          </a:p>
          <a:p>
            <a:pPr lvl="0">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Mathematical development in finance modules</a:t>
            </a:r>
          </a:p>
          <a:p>
            <a:pPr lvl="0">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Mathematical development in statistical research support</a:t>
            </a:r>
          </a:p>
          <a:p>
            <a:pPr lvl="0">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Prevent in Police Constable!!</a:t>
            </a:r>
          </a:p>
          <a:p>
            <a:pPr lvl="0">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Safeguarding in all Healthcare</a:t>
            </a:r>
          </a:p>
          <a:p>
            <a:pPr lvl="0">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Law (British Values) crops up everywhere!</a:t>
            </a:r>
          </a:p>
          <a:p>
            <a:pPr lvl="0">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On-Line Safety in research methods</a:t>
            </a:r>
          </a:p>
          <a:p>
            <a:pPr lvl="0">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EDI in all reflective Practice modules</a:t>
            </a:r>
          </a:p>
          <a:p>
            <a:pPr lvl="0">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Values in 360 ECR reports</a:t>
            </a:r>
          </a:p>
          <a:p>
            <a:pPr lvl="0">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Career Development (advice) in Professional Development / E-portfolio sessions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endParaRPr lang="en-GB" sz="2800" dirty="0"/>
          </a:p>
        </p:txBody>
      </p:sp>
    </p:spTree>
    <p:extLst>
      <p:ext uri="{BB962C8B-B14F-4D97-AF65-F5344CB8AC3E}">
        <p14:creationId xmlns:p14="http://schemas.microsoft.com/office/powerpoint/2010/main" val="462874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426FA-FCF0-4436-BA29-C68274FE4BDE}"/>
              </a:ext>
            </a:extLst>
          </p:cNvPr>
          <p:cNvSpPr>
            <a:spLocks noGrp="1"/>
          </p:cNvSpPr>
          <p:nvPr>
            <p:ph type="title"/>
          </p:nvPr>
        </p:nvSpPr>
        <p:spPr>
          <a:xfrm>
            <a:off x="4483668" y="260648"/>
            <a:ext cx="5759874" cy="1143000"/>
          </a:xfrm>
        </p:spPr>
        <p:txBody>
          <a:bodyPr/>
          <a:lstStyle/>
          <a:p>
            <a:pPr algn="l"/>
            <a:br>
              <a:rPr lang="en-GB" sz="2400" dirty="0"/>
            </a:br>
            <a:r>
              <a:rPr lang="en-GB" sz="2000" dirty="0"/>
              <a:t>OfSTED Feedback: </a:t>
            </a:r>
            <a:br>
              <a:rPr lang="en-GB" sz="2000" dirty="0"/>
            </a:br>
            <a:r>
              <a:rPr lang="en-GB" sz="2400" b="1" dirty="0"/>
              <a:t>Staying Safe On-Line in Curriculum... </a:t>
            </a:r>
            <a:br>
              <a:rPr lang="en-GB" sz="2000" dirty="0"/>
            </a:br>
            <a:br>
              <a:rPr lang="en-GB" sz="2000" dirty="0"/>
            </a:br>
            <a:r>
              <a:rPr lang="en-GB" sz="2000" dirty="0"/>
              <a:t>L4 Construction ongoing work:</a:t>
            </a:r>
            <a:endParaRPr lang="en-GB" sz="2400" dirty="0"/>
          </a:p>
        </p:txBody>
      </p:sp>
      <p:sp>
        <p:nvSpPr>
          <p:cNvPr id="3" name="Content Placeholder 2">
            <a:extLst>
              <a:ext uri="{FF2B5EF4-FFF2-40B4-BE49-F238E27FC236}">
                <a16:creationId xmlns:a16="http://schemas.microsoft.com/office/drawing/2014/main" id="{363C97BD-EC98-40B4-BF1E-34DD62A81872}"/>
              </a:ext>
            </a:extLst>
          </p:cNvPr>
          <p:cNvSpPr>
            <a:spLocks noGrp="1"/>
          </p:cNvSpPr>
          <p:nvPr>
            <p:ph idx="1"/>
          </p:nvPr>
        </p:nvSpPr>
        <p:spPr>
          <a:xfrm>
            <a:off x="1837184" y="2182002"/>
            <a:ext cx="5626968" cy="742943"/>
          </a:xfrm>
        </p:spPr>
        <p:txBody>
          <a:bodyPr/>
          <a:lstStyle/>
          <a:p>
            <a:pPr marL="0" indent="0">
              <a:buNone/>
            </a:pPr>
            <a:r>
              <a:rPr lang="en-GB" sz="2400" dirty="0"/>
              <a:t>Professional Practice Module</a:t>
            </a:r>
          </a:p>
        </p:txBody>
      </p:sp>
      <p:pic>
        <p:nvPicPr>
          <p:cNvPr id="4" name="Picture 3">
            <a:extLst>
              <a:ext uri="{FF2B5EF4-FFF2-40B4-BE49-F238E27FC236}">
                <a16:creationId xmlns:a16="http://schemas.microsoft.com/office/drawing/2014/main" id="{9FDB1CC5-7A5E-4668-B8D0-92BFC89D5C0A}"/>
              </a:ext>
            </a:extLst>
          </p:cNvPr>
          <p:cNvPicPr>
            <a:picLocks noChangeAspect="1"/>
          </p:cNvPicPr>
          <p:nvPr/>
        </p:nvPicPr>
        <p:blipFill>
          <a:blip r:embed="rId3"/>
          <a:stretch>
            <a:fillRect/>
          </a:stretch>
        </p:blipFill>
        <p:spPr>
          <a:xfrm>
            <a:off x="1524000" y="3651640"/>
            <a:ext cx="8388424" cy="3206360"/>
          </a:xfrm>
          <a:prstGeom prst="rect">
            <a:avLst/>
          </a:prstGeom>
        </p:spPr>
      </p:pic>
      <p:cxnSp>
        <p:nvCxnSpPr>
          <p:cNvPr id="6" name="Straight Arrow Connector 5">
            <a:extLst>
              <a:ext uri="{FF2B5EF4-FFF2-40B4-BE49-F238E27FC236}">
                <a16:creationId xmlns:a16="http://schemas.microsoft.com/office/drawing/2014/main" id="{37B9D12A-0AD6-4EAC-9F86-B53460B4916C}"/>
              </a:ext>
            </a:extLst>
          </p:cNvPr>
          <p:cNvCxnSpPr>
            <a:cxnSpLocks/>
          </p:cNvCxnSpPr>
          <p:nvPr/>
        </p:nvCxnSpPr>
        <p:spPr>
          <a:xfrm>
            <a:off x="3647728" y="2686057"/>
            <a:ext cx="0" cy="145921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DEBBAE4C-7A15-4FBF-B436-135980C3F703}"/>
              </a:ext>
            </a:extLst>
          </p:cNvPr>
          <p:cNvSpPr txBox="1">
            <a:spLocks/>
          </p:cNvSpPr>
          <p:nvPr/>
        </p:nvSpPr>
        <p:spPr bwMode="auto">
          <a:xfrm>
            <a:off x="5951984" y="2686058"/>
            <a:ext cx="5626968" cy="742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t>WB Project </a:t>
            </a:r>
          </a:p>
          <a:p>
            <a:pPr marL="0" indent="0">
              <a:buNone/>
            </a:pPr>
            <a:r>
              <a:rPr lang="en-GB" sz="2400" dirty="0"/>
              <a:t>(Safe &amp; ethical research)</a:t>
            </a:r>
          </a:p>
        </p:txBody>
      </p:sp>
      <p:cxnSp>
        <p:nvCxnSpPr>
          <p:cNvPr id="10" name="Straight Arrow Connector 9">
            <a:extLst>
              <a:ext uri="{FF2B5EF4-FFF2-40B4-BE49-F238E27FC236}">
                <a16:creationId xmlns:a16="http://schemas.microsoft.com/office/drawing/2014/main" id="{31A532DF-441A-470A-9423-24F9DF79276D}"/>
              </a:ext>
            </a:extLst>
          </p:cNvPr>
          <p:cNvCxnSpPr>
            <a:cxnSpLocks/>
          </p:cNvCxnSpPr>
          <p:nvPr/>
        </p:nvCxnSpPr>
        <p:spPr>
          <a:xfrm>
            <a:off x="6312024" y="3645025"/>
            <a:ext cx="0" cy="1338719"/>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472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B41F2-029D-4295-A18E-D3D66821A89D}"/>
              </a:ext>
            </a:extLst>
          </p:cNvPr>
          <p:cNvSpPr>
            <a:spLocks noGrp="1"/>
          </p:cNvSpPr>
          <p:nvPr>
            <p:ph type="title"/>
          </p:nvPr>
        </p:nvSpPr>
        <p:spPr>
          <a:xfrm>
            <a:off x="4799857" y="160335"/>
            <a:ext cx="6767215" cy="1143000"/>
          </a:xfrm>
        </p:spPr>
        <p:txBody>
          <a:bodyPr/>
          <a:lstStyle/>
          <a:p>
            <a:pPr algn="l"/>
            <a:r>
              <a:rPr lang="en-GB" sz="2800" dirty="0"/>
              <a:t>Apprenticeship Progress Review</a:t>
            </a:r>
          </a:p>
        </p:txBody>
      </p:sp>
      <p:sp>
        <p:nvSpPr>
          <p:cNvPr id="3" name="Content Placeholder 2">
            <a:extLst>
              <a:ext uri="{FF2B5EF4-FFF2-40B4-BE49-F238E27FC236}">
                <a16:creationId xmlns:a16="http://schemas.microsoft.com/office/drawing/2014/main" id="{C754D46F-9BF3-49B9-90F2-57CC047DEF0E}"/>
              </a:ext>
            </a:extLst>
          </p:cNvPr>
          <p:cNvSpPr>
            <a:spLocks noGrp="1"/>
          </p:cNvSpPr>
          <p:nvPr>
            <p:ph idx="1"/>
          </p:nvPr>
        </p:nvSpPr>
        <p:spPr>
          <a:xfrm>
            <a:off x="1981200" y="1484785"/>
            <a:ext cx="8435280" cy="4281341"/>
          </a:xfrm>
        </p:spPr>
        <p:txBody>
          <a:bodyPr/>
          <a:lstStyle/>
          <a:p>
            <a:pPr marL="0" indent="0">
              <a:spcAft>
                <a:spcPts val="1200"/>
              </a:spcAft>
              <a:buNone/>
            </a:pPr>
            <a:endParaRPr lang="en-GB" sz="1800" dirty="0"/>
          </a:p>
          <a:p>
            <a:pPr marL="0" indent="0">
              <a:spcAft>
                <a:spcPts val="1200"/>
              </a:spcAft>
              <a:buNone/>
            </a:pPr>
            <a:r>
              <a:rPr lang="en-GB" sz="1800" dirty="0"/>
              <a:t>WBL Coaches use one Thematic Guidance for each review to drive coaching conversations that build and strengthen the impact from curriculum</a:t>
            </a:r>
          </a:p>
        </p:txBody>
      </p:sp>
      <p:sp>
        <p:nvSpPr>
          <p:cNvPr id="4" name="Rectangle 3">
            <a:extLst>
              <a:ext uri="{FF2B5EF4-FFF2-40B4-BE49-F238E27FC236}">
                <a16:creationId xmlns:a16="http://schemas.microsoft.com/office/drawing/2014/main" id="{A9BB9362-86A1-4705-83C9-161B66DE7391}"/>
              </a:ext>
            </a:extLst>
          </p:cNvPr>
          <p:cNvSpPr/>
          <p:nvPr/>
        </p:nvSpPr>
        <p:spPr>
          <a:xfrm>
            <a:off x="3431704" y="3534134"/>
            <a:ext cx="6480720" cy="7200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800" dirty="0"/>
              <a:t>Connect to curriculum</a:t>
            </a:r>
          </a:p>
        </p:txBody>
      </p:sp>
      <p:sp>
        <p:nvSpPr>
          <p:cNvPr id="5" name="Rectangle 4">
            <a:extLst>
              <a:ext uri="{FF2B5EF4-FFF2-40B4-BE49-F238E27FC236}">
                <a16:creationId xmlns:a16="http://schemas.microsoft.com/office/drawing/2014/main" id="{2315BD8D-BA65-4BEB-8176-448EF615BB3E}"/>
              </a:ext>
            </a:extLst>
          </p:cNvPr>
          <p:cNvSpPr/>
          <p:nvPr/>
        </p:nvSpPr>
        <p:spPr>
          <a:xfrm>
            <a:off x="3431704" y="4482728"/>
            <a:ext cx="6480720" cy="7200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800" dirty="0"/>
              <a:t>Reflect on experience (AIIR)</a:t>
            </a:r>
          </a:p>
        </p:txBody>
      </p:sp>
      <p:sp>
        <p:nvSpPr>
          <p:cNvPr id="6" name="Rectangle 5">
            <a:extLst>
              <a:ext uri="{FF2B5EF4-FFF2-40B4-BE49-F238E27FC236}">
                <a16:creationId xmlns:a16="http://schemas.microsoft.com/office/drawing/2014/main" id="{606D86E8-C19E-4692-9481-3782E7AF33D7}"/>
              </a:ext>
            </a:extLst>
          </p:cNvPr>
          <p:cNvSpPr/>
          <p:nvPr/>
        </p:nvSpPr>
        <p:spPr>
          <a:xfrm>
            <a:off x="3431704" y="5445224"/>
            <a:ext cx="6480720" cy="7200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800" dirty="0"/>
              <a:t>Drive KSB Development</a:t>
            </a:r>
          </a:p>
        </p:txBody>
      </p:sp>
      <p:sp>
        <p:nvSpPr>
          <p:cNvPr id="7" name="Arrow: Pentagon 6">
            <a:extLst>
              <a:ext uri="{FF2B5EF4-FFF2-40B4-BE49-F238E27FC236}">
                <a16:creationId xmlns:a16="http://schemas.microsoft.com/office/drawing/2014/main" id="{3E9E8ADC-D1A6-4EC3-9654-EFC3F2CD1EBC}"/>
              </a:ext>
            </a:extLst>
          </p:cNvPr>
          <p:cNvSpPr/>
          <p:nvPr/>
        </p:nvSpPr>
        <p:spPr>
          <a:xfrm rot="5400000">
            <a:off x="1432043" y="4660205"/>
            <a:ext cx="2991210" cy="720080"/>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dirty="0"/>
              <a:t>E.g.  Democracy</a:t>
            </a:r>
            <a:endParaRPr lang="en-GB" sz="1400" dirty="0"/>
          </a:p>
        </p:txBody>
      </p:sp>
    </p:spTree>
    <p:extLst>
      <p:ext uri="{BB962C8B-B14F-4D97-AF65-F5344CB8AC3E}">
        <p14:creationId xmlns:p14="http://schemas.microsoft.com/office/powerpoint/2010/main" val="2678804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F70A0-0DD3-421A-A306-2F78E37B7115}"/>
              </a:ext>
            </a:extLst>
          </p:cNvPr>
          <p:cNvSpPr>
            <a:spLocks noGrp="1"/>
          </p:cNvSpPr>
          <p:nvPr>
            <p:ph type="title"/>
          </p:nvPr>
        </p:nvSpPr>
        <p:spPr/>
        <p:txBody>
          <a:bodyPr/>
          <a:lstStyle/>
          <a:p>
            <a:r>
              <a:rPr lang="en-GB" dirty="0" err="1"/>
              <a:t>OfSTED</a:t>
            </a:r>
            <a:r>
              <a:rPr lang="en-GB" dirty="0"/>
              <a:t>, 2022</a:t>
            </a:r>
          </a:p>
        </p:txBody>
      </p:sp>
      <p:sp>
        <p:nvSpPr>
          <p:cNvPr id="3" name="Content Placeholder 2">
            <a:extLst>
              <a:ext uri="{FF2B5EF4-FFF2-40B4-BE49-F238E27FC236}">
                <a16:creationId xmlns:a16="http://schemas.microsoft.com/office/drawing/2014/main" id="{589F0849-18E0-4D84-BD65-F29544586E5F}"/>
              </a:ext>
            </a:extLst>
          </p:cNvPr>
          <p:cNvSpPr>
            <a:spLocks noGrp="1"/>
          </p:cNvSpPr>
          <p:nvPr>
            <p:ph idx="1"/>
          </p:nvPr>
        </p:nvSpPr>
        <p:spPr/>
        <p:txBody>
          <a:bodyPr/>
          <a:lstStyle/>
          <a:p>
            <a:r>
              <a:rPr lang="en-GB" dirty="0"/>
              <a:t>Leaders and managers have developed a comprehensive framework for planning the wider curriculum for apprentices. They have developed a ‘scheme for embedding essentials’, which helps staff to plan where relevant topics such as preparing for life in modern Britain fit naturally into the curriculum.</a:t>
            </a:r>
          </a:p>
        </p:txBody>
      </p:sp>
    </p:spTree>
    <p:extLst>
      <p:ext uri="{BB962C8B-B14F-4D97-AF65-F5344CB8AC3E}">
        <p14:creationId xmlns:p14="http://schemas.microsoft.com/office/powerpoint/2010/main" val="294806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400" y="2708920"/>
            <a:ext cx="10225136" cy="4608512"/>
          </a:xfrm>
        </p:spPr>
        <p:txBody>
          <a:bodyPr>
            <a:normAutofit/>
          </a:bodyPr>
          <a:lstStyle/>
          <a:p>
            <a:pPr marL="410850" indent="-285750">
              <a:spcAft>
                <a:spcPts val="600"/>
              </a:spcAft>
            </a:pPr>
            <a:r>
              <a:rPr lang="en-GB" sz="2000" dirty="0">
                <a:solidFill>
                  <a:srgbClr val="333333"/>
                </a:solidFill>
                <a:latin typeface="Nunito"/>
              </a:rPr>
              <a:t>What are the challenges in aligning the OfSTED approach and the HE agenda?   ... Is there a culture clash and do we have clear expectations of each other?</a:t>
            </a:r>
            <a:endParaRPr lang="en-GB" sz="700" dirty="0">
              <a:solidFill>
                <a:srgbClr val="333333"/>
              </a:solidFill>
              <a:latin typeface="Nunito"/>
            </a:endParaRPr>
          </a:p>
          <a:p>
            <a:pPr marL="410850" indent="-285750">
              <a:spcAft>
                <a:spcPts val="600"/>
              </a:spcAft>
            </a:pPr>
            <a:r>
              <a:rPr lang="en-GB" sz="2000" dirty="0">
                <a:solidFill>
                  <a:srgbClr val="333333"/>
                </a:solidFill>
                <a:latin typeface="Nunito"/>
              </a:rPr>
              <a:t>Interpretation of the Education Inspection Framework...  From 3 to 33 Standards</a:t>
            </a:r>
          </a:p>
          <a:p>
            <a:pPr marL="810900" lvl="1">
              <a:spcAft>
                <a:spcPts val="600"/>
              </a:spcAft>
            </a:pPr>
            <a:r>
              <a:rPr lang="en-GB" sz="1600" dirty="0">
                <a:solidFill>
                  <a:srgbClr val="333333"/>
                </a:solidFill>
                <a:latin typeface="Nunito"/>
              </a:rPr>
              <a:t>Management Information</a:t>
            </a:r>
          </a:p>
          <a:p>
            <a:pPr marL="810900" lvl="1">
              <a:spcAft>
                <a:spcPts val="600"/>
              </a:spcAft>
            </a:pPr>
            <a:r>
              <a:rPr lang="en-GB" sz="1600" dirty="0">
                <a:solidFill>
                  <a:srgbClr val="333333"/>
                </a:solidFill>
                <a:latin typeface="Nunito"/>
              </a:rPr>
              <a:t>Deep Dive Preparation</a:t>
            </a:r>
          </a:p>
          <a:p>
            <a:pPr marL="810900" lvl="1">
              <a:spcAft>
                <a:spcPts val="600"/>
              </a:spcAft>
            </a:pPr>
            <a:r>
              <a:rPr lang="en-GB" sz="1600" dirty="0">
                <a:solidFill>
                  <a:srgbClr val="333333"/>
                </a:solidFill>
                <a:latin typeface="Nunito"/>
              </a:rPr>
              <a:t>Embedding Personal Development</a:t>
            </a:r>
          </a:p>
          <a:p>
            <a:pPr marL="810900" lvl="1">
              <a:spcAft>
                <a:spcPts val="600"/>
              </a:spcAft>
            </a:pPr>
            <a:r>
              <a:rPr lang="en-GB" sz="1600" dirty="0">
                <a:solidFill>
                  <a:srgbClr val="333333"/>
                </a:solidFill>
                <a:latin typeface="Nunito"/>
              </a:rPr>
              <a:t>Individualising the Curriculum</a:t>
            </a:r>
          </a:p>
          <a:p>
            <a:pPr marL="410850" indent="-285750">
              <a:spcAft>
                <a:spcPts val="600"/>
              </a:spcAft>
            </a:pPr>
            <a:r>
              <a:rPr lang="en-GB" sz="2000" dirty="0">
                <a:solidFill>
                  <a:srgbClr val="333333"/>
                </a:solidFill>
                <a:latin typeface="Nunito"/>
              </a:rPr>
              <a:t>Work to do...</a:t>
            </a:r>
          </a:p>
        </p:txBody>
      </p:sp>
      <p:sp>
        <p:nvSpPr>
          <p:cNvPr id="7" name="Title 1">
            <a:extLst>
              <a:ext uri="{FF2B5EF4-FFF2-40B4-BE49-F238E27FC236}">
                <a16:creationId xmlns:a16="http://schemas.microsoft.com/office/drawing/2014/main" id="{2D4BC8B0-51FC-4B45-8EF4-35A487707C36}"/>
              </a:ext>
            </a:extLst>
          </p:cNvPr>
          <p:cNvSpPr>
            <a:spLocks noGrp="1"/>
          </p:cNvSpPr>
          <p:nvPr>
            <p:ph type="title"/>
          </p:nvPr>
        </p:nvSpPr>
        <p:spPr>
          <a:xfrm>
            <a:off x="4583832" y="908720"/>
            <a:ext cx="6840760" cy="1143000"/>
          </a:xfrm>
        </p:spPr>
        <p:txBody>
          <a:bodyPr vert="horz" wrap="square" lIns="91440" tIns="45720" rIns="91440" bIns="45720" numCol="1" rtlCol="0" anchor="ctr" anchorCtr="0" compatLnSpc="1">
            <a:prstTxWarp prst="textNoShape">
              <a:avLst/>
            </a:prstTxWarp>
            <a:noAutofit/>
          </a:bodyPr>
          <a:lstStyle/>
          <a:p>
            <a:pPr algn="l" eaLnBrk="1" hangingPunct="1"/>
            <a:r>
              <a:rPr lang="en-GB" sz="2800" dirty="0">
                <a:solidFill>
                  <a:srgbClr val="B7093B"/>
                </a:solidFill>
                <a:latin typeface="Calibri" panose="020F0502020204030204" pitchFamily="34" charset="0"/>
                <a:ea typeface="+mj-ea"/>
                <a:cs typeface="Calibri" panose="020F0502020204030204" pitchFamily="34" charset="0"/>
              </a:rPr>
              <a:t>Preparing the Portfolio for Inspection</a:t>
            </a:r>
            <a:br>
              <a:rPr lang="en-GB" sz="2800" dirty="0">
                <a:solidFill>
                  <a:srgbClr val="B7093B"/>
                </a:solidFill>
                <a:latin typeface="Calibri" panose="020F0502020204030204" pitchFamily="34" charset="0"/>
                <a:ea typeface="+mj-ea"/>
                <a:cs typeface="Calibri" panose="020F0502020204030204" pitchFamily="34" charset="0"/>
              </a:rPr>
            </a:br>
            <a:r>
              <a:rPr lang="en-GB" sz="2800" dirty="0">
                <a:solidFill>
                  <a:srgbClr val="B7093B"/>
                </a:solidFill>
                <a:latin typeface="Calibri" panose="020F0502020204030204" pitchFamily="34" charset="0"/>
                <a:ea typeface="+mj-ea"/>
                <a:cs typeface="Calibri" panose="020F0502020204030204" pitchFamily="34" charset="0"/>
              </a:rPr>
              <a:t>Lessons Learned and Applied</a:t>
            </a:r>
            <a:br>
              <a:rPr lang="en-GB" sz="2800" dirty="0">
                <a:solidFill>
                  <a:srgbClr val="B7093B"/>
                </a:solidFill>
                <a:latin typeface="Calibri" panose="020F0502020204030204" pitchFamily="34" charset="0"/>
                <a:ea typeface="+mj-ea"/>
                <a:cs typeface="Calibri" panose="020F0502020204030204" pitchFamily="34" charset="0"/>
              </a:rPr>
            </a:br>
            <a:br>
              <a:rPr lang="en-GB" sz="2800" dirty="0">
                <a:solidFill>
                  <a:srgbClr val="B7093B"/>
                </a:solidFill>
                <a:latin typeface="Calibri" panose="020F0502020204030204" pitchFamily="34" charset="0"/>
                <a:ea typeface="+mj-ea"/>
                <a:cs typeface="Calibri" panose="020F0502020204030204" pitchFamily="34" charset="0"/>
              </a:rPr>
            </a:br>
            <a:r>
              <a:rPr lang="en-GB" sz="2800" dirty="0">
                <a:solidFill>
                  <a:srgbClr val="B7093B"/>
                </a:solidFill>
                <a:latin typeface="Calibri" panose="020F0502020204030204" pitchFamily="34" charset="0"/>
                <a:ea typeface="+mj-ea"/>
                <a:cs typeface="Calibri" panose="020F0502020204030204" pitchFamily="34" charset="0"/>
              </a:rPr>
              <a:t>Structural Capital – from 3 to 33</a:t>
            </a:r>
          </a:p>
        </p:txBody>
      </p:sp>
    </p:spTree>
    <p:extLst>
      <p:ext uri="{BB962C8B-B14F-4D97-AF65-F5344CB8AC3E}">
        <p14:creationId xmlns:p14="http://schemas.microsoft.com/office/powerpoint/2010/main" val="1148171833"/>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41BE0-2CC5-41D1-AF86-4A5A48C7A438}"/>
              </a:ext>
            </a:extLst>
          </p:cNvPr>
          <p:cNvSpPr>
            <a:spLocks noGrp="1"/>
          </p:cNvSpPr>
          <p:nvPr>
            <p:ph type="title"/>
          </p:nvPr>
        </p:nvSpPr>
        <p:spPr>
          <a:xfrm>
            <a:off x="4799857" y="160335"/>
            <a:ext cx="6695207" cy="1143000"/>
          </a:xfrm>
        </p:spPr>
        <p:txBody>
          <a:bodyPr/>
          <a:lstStyle/>
          <a:p>
            <a:pPr algn="l"/>
            <a:r>
              <a:rPr lang="en-GB" sz="3200" dirty="0"/>
              <a:t>Starting Point Review Activity</a:t>
            </a:r>
          </a:p>
        </p:txBody>
      </p:sp>
      <p:sp>
        <p:nvSpPr>
          <p:cNvPr id="3" name="Content Placeholder 2">
            <a:extLst>
              <a:ext uri="{FF2B5EF4-FFF2-40B4-BE49-F238E27FC236}">
                <a16:creationId xmlns:a16="http://schemas.microsoft.com/office/drawing/2014/main" id="{7D6E73CD-F650-48E1-B020-1001A0B15BF5}"/>
              </a:ext>
            </a:extLst>
          </p:cNvPr>
          <p:cNvSpPr>
            <a:spLocks noGrp="1"/>
          </p:cNvSpPr>
          <p:nvPr>
            <p:ph idx="1"/>
          </p:nvPr>
        </p:nvSpPr>
        <p:spPr>
          <a:xfrm>
            <a:off x="1631504" y="1484785"/>
            <a:ext cx="8784976" cy="4713389"/>
          </a:xfrm>
        </p:spPr>
        <p:txBody>
          <a:bodyPr/>
          <a:lstStyle/>
          <a:p>
            <a:pPr marL="0" indent="0">
              <a:buNone/>
            </a:pPr>
            <a:endParaRPr lang="en-GB" sz="1800" b="1" dirty="0"/>
          </a:p>
          <a:p>
            <a:pPr marL="628650" indent="0">
              <a:buNone/>
            </a:pPr>
            <a:r>
              <a:rPr lang="en-GB" sz="2400" dirty="0"/>
              <a:t>Overview of steps:</a:t>
            </a:r>
          </a:p>
          <a:p>
            <a:pPr marL="628650" indent="0">
              <a:buNone/>
            </a:pPr>
            <a:endParaRPr lang="en-GB" sz="2400" dirty="0"/>
          </a:p>
          <a:p>
            <a:pPr marL="971550" indent="-703263">
              <a:buFont typeface="Wingdings" panose="05000000000000000000" pitchFamily="2" charset="2"/>
              <a:buChar char="ü"/>
            </a:pPr>
            <a:r>
              <a:rPr lang="en-GB" sz="2000" dirty="0"/>
              <a:t>Apprentice and Employer complete the Skill Scan</a:t>
            </a:r>
          </a:p>
          <a:p>
            <a:pPr marL="971550" indent="-703263">
              <a:buFont typeface="Wingdings" panose="05000000000000000000" pitchFamily="2" charset="2"/>
              <a:buChar char="ü"/>
            </a:pPr>
            <a:r>
              <a:rPr lang="en-GB" sz="2000" dirty="0"/>
              <a:t>WBL Coach introduces the mandatory Starting Point Exercise</a:t>
            </a:r>
          </a:p>
          <a:p>
            <a:pPr marL="971550" indent="-703263">
              <a:buFont typeface="Wingdings" panose="05000000000000000000" pitchFamily="2" charset="2"/>
              <a:buChar char="ü"/>
            </a:pPr>
            <a:r>
              <a:rPr lang="en-GB" sz="2000" dirty="0"/>
              <a:t>The Apprentice completes the preparation</a:t>
            </a:r>
          </a:p>
          <a:p>
            <a:pPr marL="971550" indent="-703263">
              <a:buFont typeface="Wingdings" panose="05000000000000000000" pitchFamily="2" charset="2"/>
              <a:buChar char="ü"/>
            </a:pPr>
            <a:r>
              <a:rPr lang="en-GB" sz="2000" dirty="0"/>
              <a:t>ACL emphasise during induction</a:t>
            </a:r>
          </a:p>
          <a:p>
            <a:pPr marL="971550" indent="-703263">
              <a:buFont typeface="Wingdings" panose="05000000000000000000" pitchFamily="2" charset="2"/>
              <a:buChar char="ü"/>
            </a:pPr>
            <a:r>
              <a:rPr lang="en-GB" sz="2000" dirty="0"/>
              <a:t>PPD Module tutor facilitates peer to peer curriculum session</a:t>
            </a:r>
          </a:p>
          <a:p>
            <a:pPr marL="971550" indent="-703263">
              <a:buFont typeface="Wingdings" panose="05000000000000000000" pitchFamily="2" charset="2"/>
              <a:buChar char="ü"/>
            </a:pPr>
            <a:r>
              <a:rPr lang="en-GB" sz="2000" dirty="0"/>
              <a:t>Apprentice completes and sends the grid to WBL Coach for 1</a:t>
            </a:r>
            <a:r>
              <a:rPr lang="en-GB" sz="2000" baseline="30000" dirty="0"/>
              <a:t>st</a:t>
            </a:r>
            <a:r>
              <a:rPr lang="en-GB" sz="2000" dirty="0"/>
              <a:t> APR</a:t>
            </a:r>
          </a:p>
          <a:p>
            <a:pPr marL="971550" indent="-703263">
              <a:buFont typeface="Wingdings" panose="05000000000000000000" pitchFamily="2" charset="2"/>
              <a:buChar char="ü"/>
            </a:pPr>
            <a:r>
              <a:rPr lang="en-GB" sz="2000" dirty="0"/>
              <a:t>Action Plan appended to PPD assessed submission</a:t>
            </a:r>
          </a:p>
          <a:p>
            <a:pPr marL="971550" indent="-703263">
              <a:buFont typeface="Wingdings" panose="05000000000000000000" pitchFamily="2" charset="2"/>
              <a:buChar char="ü"/>
            </a:pPr>
            <a:endParaRPr lang="en-GB" sz="2000" dirty="0"/>
          </a:p>
          <a:p>
            <a:pPr marL="268287" indent="0">
              <a:buNone/>
            </a:pPr>
            <a:r>
              <a:rPr lang="en-GB" sz="2000" dirty="0"/>
              <a:t>The link for the Apprentice to the Starting Point Activity grid</a:t>
            </a:r>
          </a:p>
          <a:p>
            <a:pPr marL="268287" indent="0">
              <a:buNone/>
            </a:pPr>
            <a:r>
              <a:rPr lang="en-GB" sz="2000" dirty="0"/>
              <a:t>Take a look so you know what they should be thinking about.</a:t>
            </a:r>
          </a:p>
          <a:p>
            <a:pPr marL="268287" indent="0">
              <a:buNone/>
            </a:pPr>
            <a:r>
              <a:rPr lang="en-GB" sz="2000" i="1" dirty="0"/>
              <a:t>Get them to bring this or access it for the timetabled session. BB Upload? </a:t>
            </a:r>
          </a:p>
          <a:p>
            <a:pPr marL="628650" indent="0">
              <a:buNone/>
            </a:pPr>
            <a:endParaRPr lang="en-GB" sz="2400" dirty="0"/>
          </a:p>
          <a:p>
            <a:pPr marL="628650" indent="0">
              <a:buNone/>
            </a:pPr>
            <a:endParaRPr lang="en-GB" sz="1800" i="1" dirty="0">
              <a:solidFill>
                <a:srgbClr val="00B0F0"/>
              </a:solidFill>
            </a:endParaRPr>
          </a:p>
        </p:txBody>
      </p:sp>
    </p:spTree>
    <p:extLst>
      <p:ext uri="{BB962C8B-B14F-4D97-AF65-F5344CB8AC3E}">
        <p14:creationId xmlns:p14="http://schemas.microsoft.com/office/powerpoint/2010/main" val="2687276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C2761A-AA65-4723-ABBF-23B52EC674F9}"/>
              </a:ext>
            </a:extLst>
          </p:cNvPr>
          <p:cNvSpPr>
            <a:spLocks noGrp="1"/>
          </p:cNvSpPr>
          <p:nvPr>
            <p:ph idx="1"/>
          </p:nvPr>
        </p:nvSpPr>
        <p:spPr>
          <a:xfrm>
            <a:off x="1775520" y="1988841"/>
            <a:ext cx="8568952" cy="3528392"/>
          </a:xfrm>
        </p:spPr>
        <p:txBody>
          <a:bodyPr/>
          <a:lstStyle/>
          <a:p>
            <a:pPr marL="544513" indent="-361950">
              <a:buFont typeface="Symbol" panose="05050102010706020507" pitchFamily="18" charset="2"/>
              <a:buChar char=""/>
            </a:pPr>
            <a:r>
              <a:rPr lang="en-GB" sz="2000" dirty="0">
                <a:latin typeface="Calibri" panose="020F0502020204030204" pitchFamily="34" charset="0"/>
                <a:ea typeface="Times New Roman" panose="02020603050405020304" pitchFamily="18" charset="0"/>
              </a:rPr>
              <a:t>By Design: Projects and PPD</a:t>
            </a:r>
            <a:endParaRPr lang="en-GB" sz="2000" dirty="0">
              <a:latin typeface="Calibri" panose="020F0502020204030204" pitchFamily="34" charset="0"/>
              <a:ea typeface="Calibri" panose="020F0502020204030204" pitchFamily="34" charset="0"/>
            </a:endParaRPr>
          </a:p>
          <a:p>
            <a:pPr marL="544513" indent="-361950">
              <a:buFont typeface="Symbol" panose="05050102010706020507" pitchFamily="18" charset="2"/>
              <a:buChar char=""/>
            </a:pPr>
            <a:r>
              <a:rPr lang="en-GB" sz="2000" dirty="0">
                <a:latin typeface="Calibri" panose="020F0502020204030204" pitchFamily="34" charset="0"/>
                <a:ea typeface="Times New Roman" panose="02020603050405020304" pitchFamily="18" charset="0"/>
              </a:rPr>
              <a:t>Skill Scan and Starting Point Exercise</a:t>
            </a:r>
          </a:p>
          <a:p>
            <a:pPr marL="544513" indent="-361950">
              <a:buFont typeface="Symbol" panose="05050102010706020507" pitchFamily="18" charset="2"/>
              <a:buChar char=""/>
            </a:pPr>
            <a:r>
              <a:rPr lang="en-GB" sz="2000" dirty="0">
                <a:latin typeface="Calibri" panose="020F0502020204030204" pitchFamily="34" charset="0"/>
                <a:ea typeface="Times New Roman" panose="02020603050405020304" pitchFamily="18" charset="0"/>
              </a:rPr>
              <a:t>Autonomous learning: Critical thinking, meta learning skills for Apprentices to develop KSBs in their own individual way.</a:t>
            </a:r>
            <a:endParaRPr lang="en-GB" sz="2000" dirty="0">
              <a:latin typeface="Calibri" panose="020F0502020204030204" pitchFamily="34" charset="0"/>
              <a:ea typeface="Calibri" panose="020F0502020204030204" pitchFamily="34" charset="0"/>
            </a:endParaRPr>
          </a:p>
          <a:p>
            <a:pPr marL="544513" indent="-361950">
              <a:buFont typeface="Symbol" panose="05050102010706020507" pitchFamily="18" charset="2"/>
              <a:buChar char=""/>
            </a:pPr>
            <a:r>
              <a:rPr lang="en-GB" sz="2000" dirty="0">
                <a:latin typeface="Calibri" panose="020F0502020204030204" pitchFamily="34" charset="0"/>
                <a:ea typeface="Times New Roman" panose="02020603050405020304" pitchFamily="18" charset="0"/>
              </a:rPr>
              <a:t>Lecturers/seminars use a variety of instructional methods</a:t>
            </a:r>
          </a:p>
          <a:p>
            <a:pPr marL="544513" indent="-361950">
              <a:buFont typeface="Symbol" panose="05050102010706020507" pitchFamily="18" charset="2"/>
              <a:buChar char=""/>
            </a:pPr>
            <a:r>
              <a:rPr lang="en-GB" sz="2000" dirty="0">
                <a:latin typeface="Calibri" panose="020F0502020204030204" pitchFamily="34" charset="0"/>
                <a:ea typeface="Times New Roman" panose="02020603050405020304" pitchFamily="18" charset="0"/>
              </a:rPr>
              <a:t>Learning styles (e.g. questionnaires) </a:t>
            </a:r>
          </a:p>
          <a:p>
            <a:pPr marL="544513" indent="-361950">
              <a:buFont typeface="Symbol" panose="05050102010706020507" pitchFamily="18" charset="2"/>
              <a:buChar char=""/>
            </a:pPr>
            <a:r>
              <a:rPr lang="en-GB" sz="2000" dirty="0">
                <a:latin typeface="Calibri" panose="020F0502020204030204" pitchFamily="34" charset="0"/>
                <a:ea typeface="Times New Roman" panose="02020603050405020304" pitchFamily="18" charset="0"/>
              </a:rPr>
              <a:t>Tools available and software supported by the </a:t>
            </a:r>
            <a:r>
              <a:rPr lang="en-GB" sz="2000" dirty="0" err="1">
                <a:latin typeface="Calibri" panose="020F0502020204030204" pitchFamily="34" charset="0"/>
                <a:ea typeface="Times New Roman" panose="02020603050405020304" pitchFamily="18" charset="0"/>
              </a:rPr>
              <a:t>SKills</a:t>
            </a:r>
            <a:r>
              <a:rPr lang="en-GB" sz="2000" dirty="0">
                <a:latin typeface="Calibri" panose="020F0502020204030204" pitchFamily="34" charset="0"/>
                <a:ea typeface="Times New Roman" panose="02020603050405020304" pitchFamily="18" charset="0"/>
              </a:rPr>
              <a:t> Centre (linked in)</a:t>
            </a:r>
            <a:endParaRPr lang="en-GB" sz="2000" dirty="0">
              <a:latin typeface="Calibri" panose="020F0502020204030204" pitchFamily="34" charset="0"/>
              <a:ea typeface="Calibri" panose="020F0502020204030204" pitchFamily="34" charset="0"/>
            </a:endParaRPr>
          </a:p>
          <a:p>
            <a:pPr marL="544513" indent="-361950">
              <a:buFont typeface="Symbol" panose="05050102010706020507" pitchFamily="18" charset="2"/>
              <a:buChar char=""/>
            </a:pPr>
            <a:r>
              <a:rPr lang="en-GB" sz="2000" dirty="0">
                <a:latin typeface="Calibri" panose="020F0502020204030204" pitchFamily="34" charset="0"/>
                <a:ea typeface="Times New Roman" panose="02020603050405020304" pitchFamily="18" charset="0"/>
              </a:rPr>
              <a:t>Group work &amp; peer review promote identity through reflective comparison.</a:t>
            </a:r>
            <a:endParaRPr lang="en-GB" sz="2000" dirty="0">
              <a:latin typeface="Calibri" panose="020F0502020204030204" pitchFamily="34" charset="0"/>
              <a:ea typeface="Calibri" panose="020F0502020204030204" pitchFamily="34" charset="0"/>
            </a:endParaRPr>
          </a:p>
          <a:p>
            <a:pPr marL="544513" indent="-361950">
              <a:buFont typeface="Symbol" panose="05050102010706020507" pitchFamily="18" charset="2"/>
              <a:buChar char=""/>
            </a:pPr>
            <a:r>
              <a:rPr lang="en-GB" sz="2000" dirty="0">
                <a:latin typeface="Calibri" panose="020F0502020204030204" pitchFamily="34" charset="0"/>
                <a:ea typeface="Times New Roman" panose="02020603050405020304" pitchFamily="18" charset="0"/>
              </a:rPr>
              <a:t>Work-based learning submissions are mapped out in SEE</a:t>
            </a:r>
            <a:endParaRPr lang="en-GB" sz="2000" dirty="0">
              <a:latin typeface="Calibri" panose="020F0502020204030204" pitchFamily="34" charset="0"/>
              <a:ea typeface="Calibri" panose="020F0502020204030204" pitchFamily="34" charset="0"/>
            </a:endParaRPr>
          </a:p>
          <a:p>
            <a:pPr marL="544513" indent="-361950">
              <a:buFont typeface="Symbol" panose="05050102010706020507" pitchFamily="18" charset="2"/>
              <a:buChar char=""/>
            </a:pPr>
            <a:r>
              <a:rPr lang="en-GB" sz="2000" dirty="0">
                <a:latin typeface="Calibri" panose="020F0502020204030204" pitchFamily="34" charset="0"/>
                <a:ea typeface="Times New Roman" panose="02020603050405020304" pitchFamily="18" charset="0"/>
              </a:rPr>
              <a:t>Employer training plan tool kit in AIIR for individual  20% OTJT </a:t>
            </a:r>
          </a:p>
          <a:p>
            <a:pPr marL="544513" indent="-361950">
              <a:buFont typeface="Symbol" panose="05050102010706020507" pitchFamily="18" charset="2"/>
              <a:buChar char=""/>
            </a:pPr>
            <a:r>
              <a:rPr lang="en-GB" sz="2000" dirty="0">
                <a:latin typeface="Calibri" panose="020F0502020204030204" pitchFamily="34" charset="0"/>
                <a:ea typeface="Times New Roman" panose="02020603050405020304" pitchFamily="18" charset="0"/>
              </a:rPr>
              <a:t>WBL Coaches support personal development and stretch targets in APRs.</a:t>
            </a:r>
          </a:p>
          <a:p>
            <a:pPr marL="544513" indent="-361950">
              <a:buFont typeface="Symbol" panose="05050102010706020507" pitchFamily="18" charset="2"/>
              <a:buChar char=""/>
            </a:pPr>
            <a:r>
              <a:rPr lang="en-GB" sz="2000" dirty="0">
                <a:latin typeface="Calibri" panose="020F0502020204030204" pitchFamily="34" charset="0"/>
                <a:ea typeface="Times New Roman" panose="02020603050405020304" pitchFamily="18" charset="0"/>
              </a:rPr>
              <a:t>Enrichment of curriculum is built in to the Scheme for Embedding</a:t>
            </a:r>
            <a:endParaRPr lang="en-GB" sz="2000" dirty="0">
              <a:latin typeface="Calibri" panose="020F0502020204030204" pitchFamily="34" charset="0"/>
            </a:endParaRPr>
          </a:p>
          <a:p>
            <a:pPr marL="0" indent="0">
              <a:buNone/>
            </a:pPr>
            <a:endParaRPr lang="en-GB" sz="2000" dirty="0"/>
          </a:p>
        </p:txBody>
      </p:sp>
      <p:sp>
        <p:nvSpPr>
          <p:cNvPr id="5" name="Title 1">
            <a:extLst>
              <a:ext uri="{FF2B5EF4-FFF2-40B4-BE49-F238E27FC236}">
                <a16:creationId xmlns:a16="http://schemas.microsoft.com/office/drawing/2014/main" id="{EA1AF6B8-AE97-495E-BF4B-3C82E535E4AC}"/>
              </a:ext>
            </a:extLst>
          </p:cNvPr>
          <p:cNvSpPr>
            <a:spLocks noGrp="1"/>
          </p:cNvSpPr>
          <p:nvPr>
            <p:ph type="title"/>
          </p:nvPr>
        </p:nvSpPr>
        <p:spPr>
          <a:xfrm>
            <a:off x="4799857" y="332656"/>
            <a:ext cx="6551191" cy="1143000"/>
          </a:xfrm>
        </p:spPr>
        <p:txBody>
          <a:bodyPr/>
          <a:lstStyle/>
          <a:p>
            <a:pPr algn="l"/>
            <a:r>
              <a:rPr lang="en-GB" sz="2800" dirty="0"/>
              <a:t>Individualised Apprenticeship Curriculum at SHU</a:t>
            </a:r>
          </a:p>
        </p:txBody>
      </p:sp>
    </p:spTree>
    <p:extLst>
      <p:ext uri="{BB962C8B-B14F-4D97-AF65-F5344CB8AC3E}">
        <p14:creationId xmlns:p14="http://schemas.microsoft.com/office/powerpoint/2010/main" val="2633014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41BE0-2CC5-41D1-AF86-4A5A48C7A438}"/>
              </a:ext>
            </a:extLst>
          </p:cNvPr>
          <p:cNvSpPr>
            <a:spLocks noGrp="1"/>
          </p:cNvSpPr>
          <p:nvPr>
            <p:ph type="title"/>
          </p:nvPr>
        </p:nvSpPr>
        <p:spPr>
          <a:xfrm>
            <a:off x="4799857" y="160335"/>
            <a:ext cx="6695207" cy="1143000"/>
          </a:xfrm>
        </p:spPr>
        <p:txBody>
          <a:bodyPr/>
          <a:lstStyle/>
          <a:p>
            <a:pPr algn="l"/>
            <a:r>
              <a:rPr lang="en-GB" sz="3200" dirty="0"/>
              <a:t>Starting Point Review Activity</a:t>
            </a:r>
          </a:p>
        </p:txBody>
      </p:sp>
      <p:sp>
        <p:nvSpPr>
          <p:cNvPr id="3" name="Content Placeholder 2">
            <a:extLst>
              <a:ext uri="{FF2B5EF4-FFF2-40B4-BE49-F238E27FC236}">
                <a16:creationId xmlns:a16="http://schemas.microsoft.com/office/drawing/2014/main" id="{7D6E73CD-F650-48E1-B020-1001A0B15BF5}"/>
              </a:ext>
            </a:extLst>
          </p:cNvPr>
          <p:cNvSpPr>
            <a:spLocks noGrp="1"/>
          </p:cNvSpPr>
          <p:nvPr>
            <p:ph idx="1"/>
          </p:nvPr>
        </p:nvSpPr>
        <p:spPr>
          <a:xfrm>
            <a:off x="2063552" y="1412777"/>
            <a:ext cx="8147248" cy="4713389"/>
          </a:xfrm>
        </p:spPr>
        <p:txBody>
          <a:bodyPr/>
          <a:lstStyle/>
          <a:p>
            <a:pPr marL="0" indent="0">
              <a:buNone/>
            </a:pPr>
            <a:r>
              <a:rPr lang="en-GB" sz="1800" b="1" dirty="0"/>
              <a:t>Based on your Skill Scan and using the grid in </a:t>
            </a:r>
            <a:r>
              <a:rPr lang="en-GB" sz="1800" b="1" dirty="0">
                <a:hlinkClick r:id="rId3"/>
              </a:rPr>
              <a:t>“Mandatory Exercise 1”</a:t>
            </a:r>
            <a:endParaRPr lang="en-GB" sz="1800" b="1" dirty="0"/>
          </a:p>
          <a:p>
            <a:pPr marL="0" indent="0">
              <a:buNone/>
            </a:pPr>
            <a:endParaRPr lang="en-GB" sz="1800" dirty="0"/>
          </a:p>
          <a:p>
            <a:r>
              <a:rPr lang="en-GB" sz="1800" dirty="0"/>
              <a:t>Identify 3 areas where you are least sure of your Skills Scan judgement</a:t>
            </a:r>
          </a:p>
          <a:p>
            <a:pPr marL="628650" indent="0">
              <a:buNone/>
              <a:tabLst>
                <a:tab pos="6464300" algn="l"/>
              </a:tabLst>
            </a:pPr>
            <a:r>
              <a:rPr lang="en-GB" sz="1800" i="1" dirty="0">
                <a:solidFill>
                  <a:srgbClr val="00B0F0"/>
                </a:solidFill>
              </a:rPr>
              <a:t>Be prepared to ask and listen to what your peers think about this area of competence</a:t>
            </a:r>
          </a:p>
          <a:p>
            <a:pPr marL="809625" indent="0">
              <a:buNone/>
            </a:pPr>
            <a:endParaRPr lang="en-GB" sz="1800" i="1" dirty="0"/>
          </a:p>
          <a:p>
            <a:r>
              <a:rPr lang="en-GB" sz="1800" dirty="0"/>
              <a:t>Identify 3 specific areas of competence (knowledge, skill, or behaviour) where you are </a:t>
            </a:r>
            <a:r>
              <a:rPr lang="en-GB" sz="1800" i="1" dirty="0"/>
              <a:t>most</a:t>
            </a:r>
            <a:r>
              <a:rPr lang="en-GB" sz="1800" dirty="0"/>
              <a:t> </a:t>
            </a:r>
            <a:r>
              <a:rPr lang="en-GB" sz="1800" i="1" dirty="0"/>
              <a:t>advanced</a:t>
            </a:r>
            <a:r>
              <a:rPr lang="en-GB" sz="1800" dirty="0"/>
              <a:t>.  </a:t>
            </a:r>
          </a:p>
          <a:p>
            <a:pPr marL="628650" indent="0">
              <a:buNone/>
            </a:pPr>
            <a:r>
              <a:rPr lang="en-GB" sz="1800" i="1" dirty="0">
                <a:solidFill>
                  <a:srgbClr val="00B0F0"/>
                </a:solidFill>
              </a:rPr>
              <a:t>Be prepared to discuss how you could use the course to stretch yourself and generate even better evidence of your competence in this area.</a:t>
            </a:r>
          </a:p>
          <a:p>
            <a:pPr marL="827088" indent="0">
              <a:buNone/>
            </a:pPr>
            <a:endParaRPr lang="en-GB" sz="1800" i="1" dirty="0"/>
          </a:p>
          <a:p>
            <a:r>
              <a:rPr lang="en-GB" sz="1800" dirty="0"/>
              <a:t>Identify 3 specific areas (knowledge, skill, or behaviour) where you are </a:t>
            </a:r>
            <a:r>
              <a:rPr lang="en-GB" sz="1800" i="1" dirty="0"/>
              <a:t>least</a:t>
            </a:r>
            <a:r>
              <a:rPr lang="en-GB" sz="1800" dirty="0"/>
              <a:t> developed.  </a:t>
            </a:r>
          </a:p>
          <a:p>
            <a:pPr marL="628650" indent="0">
              <a:buNone/>
            </a:pPr>
            <a:r>
              <a:rPr lang="en-GB" sz="1800" i="1" dirty="0">
                <a:solidFill>
                  <a:srgbClr val="00B0F0"/>
                </a:solidFill>
              </a:rPr>
              <a:t>Be prepared to exchange ideas with colleagues about the support you need from your employer and the planning required to ensure you gain the experiences and projects needed to climb the milestones.</a:t>
            </a:r>
          </a:p>
          <a:p>
            <a:pPr marL="628650" indent="0">
              <a:buNone/>
            </a:pPr>
            <a:endParaRPr lang="en-GB" sz="1800" i="1" dirty="0">
              <a:solidFill>
                <a:srgbClr val="00B0F0"/>
              </a:solidFill>
            </a:endParaRPr>
          </a:p>
        </p:txBody>
      </p:sp>
    </p:spTree>
    <p:extLst>
      <p:ext uri="{BB962C8B-B14F-4D97-AF65-F5344CB8AC3E}">
        <p14:creationId xmlns:p14="http://schemas.microsoft.com/office/powerpoint/2010/main" val="2917188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697EB8-919C-4710-8776-0DEE7AB28DC9}"/>
              </a:ext>
            </a:extLst>
          </p:cNvPr>
          <p:cNvPicPr>
            <a:picLocks noChangeAspect="1"/>
          </p:cNvPicPr>
          <p:nvPr/>
        </p:nvPicPr>
        <p:blipFill>
          <a:blip r:embed="rId2"/>
          <a:stretch>
            <a:fillRect/>
          </a:stretch>
        </p:blipFill>
        <p:spPr>
          <a:xfrm>
            <a:off x="586531" y="0"/>
            <a:ext cx="6858000" cy="6858000"/>
          </a:xfrm>
          <a:prstGeom prst="rect">
            <a:avLst/>
          </a:prstGeom>
        </p:spPr>
      </p:pic>
      <p:pic>
        <p:nvPicPr>
          <p:cNvPr id="4" name="Picture 3">
            <a:extLst>
              <a:ext uri="{FF2B5EF4-FFF2-40B4-BE49-F238E27FC236}">
                <a16:creationId xmlns:a16="http://schemas.microsoft.com/office/drawing/2014/main" id="{AD5CD763-3119-42D0-BAB7-C391A6D044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4266" y="5953125"/>
            <a:ext cx="4622778" cy="764085"/>
          </a:xfrm>
          <a:prstGeom prst="rect">
            <a:avLst/>
          </a:prstGeom>
        </p:spPr>
      </p:pic>
      <p:sp>
        <p:nvSpPr>
          <p:cNvPr id="11" name="TextBox 10">
            <a:extLst>
              <a:ext uri="{FF2B5EF4-FFF2-40B4-BE49-F238E27FC236}">
                <a16:creationId xmlns:a16="http://schemas.microsoft.com/office/drawing/2014/main" id="{20136703-F6BF-4BEE-A922-CB7F46CAB243}"/>
              </a:ext>
            </a:extLst>
          </p:cNvPr>
          <p:cNvSpPr txBox="1"/>
          <p:nvPr/>
        </p:nvSpPr>
        <p:spPr>
          <a:xfrm>
            <a:off x="2299306" y="2136338"/>
            <a:ext cx="3619902" cy="258532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white"/>
                </a:solidFill>
                <a:effectLst/>
                <a:uLnTx/>
                <a:uFillTx/>
                <a:latin typeface="FS Clerkenwell" panose="02000503020000020004" pitchFamily="50" charset="0"/>
                <a:ea typeface="+mn-ea"/>
                <a:cs typeface="+mn-cs"/>
              </a:rPr>
              <a:t>Your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white"/>
                </a:solidFill>
                <a:effectLst/>
                <a:uLnTx/>
                <a:uFillTx/>
                <a:latin typeface="FS Clerkenwell" panose="02000503020000020004" pitchFamily="50" charset="0"/>
                <a:ea typeface="+mn-ea"/>
                <a:cs typeface="+mn-cs"/>
              </a:rPr>
              <a:t>Workplace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white"/>
                </a:solidFill>
                <a:effectLst/>
                <a:uLnTx/>
                <a:uFillTx/>
                <a:latin typeface="FS Clerkenwell" panose="02000503020000020004" pitchFamily="50" charset="0"/>
                <a:ea typeface="+mn-ea"/>
                <a:cs typeface="+mn-cs"/>
              </a:rPr>
              <a:t>Experiences</a:t>
            </a:r>
          </a:p>
        </p:txBody>
      </p:sp>
    </p:spTree>
    <p:extLst>
      <p:ext uri="{BB962C8B-B14F-4D97-AF65-F5344CB8AC3E}">
        <p14:creationId xmlns:p14="http://schemas.microsoft.com/office/powerpoint/2010/main" val="2362405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5CD763-3119-42D0-BAB7-C391A6D044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4266" y="5953125"/>
            <a:ext cx="4622778" cy="764085"/>
          </a:xfrm>
          <a:prstGeom prst="rect">
            <a:avLst/>
          </a:prstGeom>
        </p:spPr>
      </p:pic>
      <p:grpSp>
        <p:nvGrpSpPr>
          <p:cNvPr id="20" name="Group 19">
            <a:extLst>
              <a:ext uri="{FF2B5EF4-FFF2-40B4-BE49-F238E27FC236}">
                <a16:creationId xmlns:a16="http://schemas.microsoft.com/office/drawing/2014/main" id="{1A658436-D76E-4B26-8403-25BFF6A1332A}"/>
              </a:ext>
            </a:extLst>
          </p:cNvPr>
          <p:cNvGrpSpPr/>
          <p:nvPr/>
        </p:nvGrpSpPr>
        <p:grpSpPr>
          <a:xfrm>
            <a:off x="849361" y="234012"/>
            <a:ext cx="9826285" cy="6324709"/>
            <a:chOff x="859269" y="845466"/>
            <a:chExt cx="8876309" cy="5713255"/>
          </a:xfrm>
        </p:grpSpPr>
        <p:pic>
          <p:nvPicPr>
            <p:cNvPr id="3074" name="Picture 2" descr="CO-Z Commercial Grade Citrus Juicer Professional Hand Press Manual Fruit  Juicer Metal Juice Squeezer Heavy Duty Orange Juicer Citrus Orange Lemon  Lime Pomegranate (Cast Iron, Stainless Steel) (Black) : Amazon.co.uk: Home &amp;amp;">
              <a:extLst>
                <a:ext uri="{FF2B5EF4-FFF2-40B4-BE49-F238E27FC236}">
                  <a16:creationId xmlns:a16="http://schemas.microsoft.com/office/drawing/2014/main" id="{7ACD00EE-6E91-4364-8271-751EE535E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071" y="845466"/>
              <a:ext cx="4795431" cy="571325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D9BFD883-ECB6-428B-884A-C3ABF2366AFD}"/>
                </a:ext>
              </a:extLst>
            </p:cNvPr>
            <p:cNvCxnSpPr>
              <a:cxnSpLocks/>
            </p:cNvCxnSpPr>
            <p:nvPr/>
          </p:nvCxnSpPr>
          <p:spPr>
            <a:xfrm>
              <a:off x="1770077" y="2839676"/>
              <a:ext cx="604007" cy="1294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2212830-F62B-4BB1-982A-53692A2325BB}"/>
                </a:ext>
              </a:extLst>
            </p:cNvPr>
            <p:cNvCxnSpPr>
              <a:cxnSpLocks/>
            </p:cNvCxnSpPr>
            <p:nvPr/>
          </p:nvCxnSpPr>
          <p:spPr>
            <a:xfrm flipH="1">
              <a:off x="5519956" y="2069321"/>
              <a:ext cx="1042578" cy="77035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0B05AEF-44BE-4792-9BE8-A27C5F708214}"/>
                </a:ext>
              </a:extLst>
            </p:cNvPr>
            <p:cNvCxnSpPr>
              <a:cxnSpLocks/>
            </p:cNvCxnSpPr>
            <p:nvPr/>
          </p:nvCxnSpPr>
          <p:spPr>
            <a:xfrm flipH="1">
              <a:off x="4488110" y="5167619"/>
              <a:ext cx="2348918" cy="15939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0136703-F6BF-4BEE-A922-CB7F46CAB243}"/>
                </a:ext>
              </a:extLst>
            </p:cNvPr>
            <p:cNvSpPr txBox="1"/>
            <p:nvPr/>
          </p:nvSpPr>
          <p:spPr>
            <a:xfrm>
              <a:off x="859269" y="1045692"/>
              <a:ext cx="1965603" cy="138499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FS Clerkenwell" panose="02000503020000020004" pitchFamily="50" charset="0"/>
                  <a:ea typeface="+mn-ea"/>
                  <a:cs typeface="+mn-cs"/>
                </a:rPr>
                <a:t>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FS Clerkenwell" panose="02000503020000020004" pitchFamily="50" charset="0"/>
                  <a:ea typeface="+mn-ea"/>
                  <a:cs typeface="+mn-cs"/>
                </a:rPr>
                <a:t>Workplace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FS Clerkenwell" panose="02000503020000020004" pitchFamily="50" charset="0"/>
                  <a:ea typeface="+mn-ea"/>
                  <a:cs typeface="+mn-cs"/>
                </a:rPr>
                <a:t>Experiences</a:t>
              </a:r>
            </a:p>
          </p:txBody>
        </p:sp>
        <p:sp>
          <p:nvSpPr>
            <p:cNvPr id="14" name="TextBox 13">
              <a:extLst>
                <a:ext uri="{FF2B5EF4-FFF2-40B4-BE49-F238E27FC236}">
                  <a16:creationId xmlns:a16="http://schemas.microsoft.com/office/drawing/2014/main" id="{59CB0CD2-41AD-43F3-9A7E-FA96B9B32571}"/>
                </a:ext>
              </a:extLst>
            </p:cNvPr>
            <p:cNvSpPr txBox="1"/>
            <p:nvPr/>
          </p:nvSpPr>
          <p:spPr>
            <a:xfrm>
              <a:off x="6958856" y="4644399"/>
              <a:ext cx="277672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FS Clerkenwell" panose="02000503020000020004" pitchFamily="50" charset="0"/>
                  <a:ea typeface="+mn-ea"/>
                  <a:cs typeface="+mn-cs"/>
                </a:rPr>
                <a:t>KSB Achievement</a:t>
              </a:r>
            </a:p>
          </p:txBody>
        </p:sp>
        <p:sp>
          <p:nvSpPr>
            <p:cNvPr id="15" name="TextBox 14">
              <a:extLst>
                <a:ext uri="{FF2B5EF4-FFF2-40B4-BE49-F238E27FC236}">
                  <a16:creationId xmlns:a16="http://schemas.microsoft.com/office/drawing/2014/main" id="{FE09DDD5-9081-40E7-B3AC-EFAD9E144499}"/>
                </a:ext>
              </a:extLst>
            </p:cNvPr>
            <p:cNvSpPr txBox="1"/>
            <p:nvPr/>
          </p:nvSpPr>
          <p:spPr>
            <a:xfrm>
              <a:off x="6837028" y="1476580"/>
              <a:ext cx="289855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FS Clerkenwell" panose="02000503020000020004" pitchFamily="50" charset="0"/>
                  <a:ea typeface="+mn-ea"/>
                  <a:cs typeface="+mn-cs"/>
                </a:rPr>
                <a:t>Reflective Practice</a:t>
              </a:r>
            </a:p>
          </p:txBody>
        </p:sp>
      </p:grpSp>
    </p:spTree>
    <p:extLst>
      <p:ext uri="{BB962C8B-B14F-4D97-AF65-F5344CB8AC3E}">
        <p14:creationId xmlns:p14="http://schemas.microsoft.com/office/powerpoint/2010/main" val="4154557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5CD763-3119-42D0-BAB7-C391A6D044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4266" y="5953125"/>
            <a:ext cx="4622778" cy="764085"/>
          </a:xfrm>
          <a:prstGeom prst="rect">
            <a:avLst/>
          </a:prstGeom>
        </p:spPr>
      </p:pic>
      <p:grpSp>
        <p:nvGrpSpPr>
          <p:cNvPr id="20" name="Group 19">
            <a:extLst>
              <a:ext uri="{FF2B5EF4-FFF2-40B4-BE49-F238E27FC236}">
                <a16:creationId xmlns:a16="http://schemas.microsoft.com/office/drawing/2014/main" id="{1A658436-D76E-4B26-8403-25BFF6A1332A}"/>
              </a:ext>
            </a:extLst>
          </p:cNvPr>
          <p:cNvGrpSpPr/>
          <p:nvPr/>
        </p:nvGrpSpPr>
        <p:grpSpPr>
          <a:xfrm>
            <a:off x="767408" y="344651"/>
            <a:ext cx="9826285" cy="6324709"/>
            <a:chOff x="859269" y="845466"/>
            <a:chExt cx="8876309" cy="5713255"/>
          </a:xfrm>
        </p:grpSpPr>
        <p:pic>
          <p:nvPicPr>
            <p:cNvPr id="3074" name="Picture 2" descr="CO-Z Commercial Grade Citrus Juicer Professional Hand Press Manual Fruit  Juicer Metal Juice Squeezer Heavy Duty Orange Juicer Citrus Orange Lemon  Lime Pomegranate (Cast Iron, Stainless Steel) (Black) : Amazon.co.uk: Home &amp;amp;">
              <a:extLst>
                <a:ext uri="{FF2B5EF4-FFF2-40B4-BE49-F238E27FC236}">
                  <a16:creationId xmlns:a16="http://schemas.microsoft.com/office/drawing/2014/main" id="{7ACD00EE-6E91-4364-8271-751EE535E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071" y="845466"/>
              <a:ext cx="4795431" cy="571325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D9BFD883-ECB6-428B-884A-C3ABF2366AFD}"/>
                </a:ext>
              </a:extLst>
            </p:cNvPr>
            <p:cNvCxnSpPr>
              <a:cxnSpLocks/>
            </p:cNvCxnSpPr>
            <p:nvPr/>
          </p:nvCxnSpPr>
          <p:spPr>
            <a:xfrm>
              <a:off x="1770077" y="2839676"/>
              <a:ext cx="604007" cy="1294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2212830-F62B-4BB1-982A-53692A2325BB}"/>
                </a:ext>
              </a:extLst>
            </p:cNvPr>
            <p:cNvCxnSpPr>
              <a:cxnSpLocks/>
            </p:cNvCxnSpPr>
            <p:nvPr/>
          </p:nvCxnSpPr>
          <p:spPr>
            <a:xfrm flipH="1">
              <a:off x="5519956" y="2069321"/>
              <a:ext cx="1042578" cy="77035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0B05AEF-44BE-4792-9BE8-A27C5F708214}"/>
                </a:ext>
              </a:extLst>
            </p:cNvPr>
            <p:cNvCxnSpPr>
              <a:cxnSpLocks/>
            </p:cNvCxnSpPr>
            <p:nvPr/>
          </p:nvCxnSpPr>
          <p:spPr>
            <a:xfrm flipH="1">
              <a:off x="4488110" y="5167619"/>
              <a:ext cx="2348918" cy="15939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0136703-F6BF-4BEE-A922-CB7F46CAB243}"/>
                </a:ext>
              </a:extLst>
            </p:cNvPr>
            <p:cNvSpPr txBox="1"/>
            <p:nvPr/>
          </p:nvSpPr>
          <p:spPr>
            <a:xfrm>
              <a:off x="859269" y="1045692"/>
              <a:ext cx="2521591" cy="18071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sngStrike" kern="1200" cap="none" spc="0" normalizeH="0" baseline="0" noProof="0" dirty="0">
                  <a:ln>
                    <a:noFill/>
                  </a:ln>
                  <a:solidFill>
                    <a:prstClr val="black"/>
                  </a:solidFill>
                  <a:effectLst/>
                  <a:uLnTx/>
                  <a:uFillTx/>
                  <a:latin typeface="FS Clerkenwell" panose="02000503020000020004" pitchFamily="50" charset="0"/>
                  <a:ea typeface="+mn-ea"/>
                  <a:cs typeface="+mn-cs"/>
                </a:rPr>
                <a:t>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sngStrike" kern="1200" cap="none" spc="0" normalizeH="0" baseline="0" noProof="0" dirty="0">
                  <a:ln>
                    <a:noFill/>
                  </a:ln>
                  <a:solidFill>
                    <a:prstClr val="black"/>
                  </a:solidFill>
                  <a:effectLst/>
                  <a:uLnTx/>
                  <a:uFillTx/>
                  <a:latin typeface="FS Clerkenwell" panose="02000503020000020004" pitchFamily="50" charset="0"/>
                  <a:ea typeface="+mn-ea"/>
                  <a:cs typeface="+mn-cs"/>
                </a:rPr>
                <a:t>Workplace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sngStrike" kern="1200" cap="none" spc="0" normalizeH="0" baseline="0" noProof="0" dirty="0">
                  <a:ln>
                    <a:noFill/>
                  </a:ln>
                  <a:solidFill>
                    <a:prstClr val="black"/>
                  </a:solidFill>
                  <a:effectLst/>
                  <a:uLnTx/>
                  <a:uFillTx/>
                  <a:latin typeface="FS Clerkenwell" panose="02000503020000020004" pitchFamily="50" charset="0"/>
                  <a:ea typeface="+mn-ea"/>
                  <a:cs typeface="+mn-cs"/>
                </a:rPr>
                <a:t>Experiences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C000"/>
                  </a:solidFill>
                  <a:effectLst/>
                  <a:uLnTx/>
                  <a:uFillTx/>
                  <a:latin typeface="FS Clerkenwell" panose="02000503020000020004" pitchFamily="50" charset="0"/>
                  <a:ea typeface="+mn-ea"/>
                  <a:cs typeface="+mn-cs"/>
                </a:rPr>
                <a:t>You’re already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C000"/>
                  </a:solidFill>
                  <a:effectLst/>
                  <a:uLnTx/>
                  <a:uFillTx/>
                  <a:latin typeface="FS Clerkenwell" panose="02000503020000020004" pitchFamily="50" charset="0"/>
                  <a:ea typeface="+mn-ea"/>
                  <a:cs typeface="+mn-cs"/>
                </a:rPr>
                <a:t>accumulating oranges.</a:t>
              </a:r>
            </a:p>
          </p:txBody>
        </p:sp>
        <p:sp>
          <p:nvSpPr>
            <p:cNvPr id="14" name="TextBox 13">
              <a:extLst>
                <a:ext uri="{FF2B5EF4-FFF2-40B4-BE49-F238E27FC236}">
                  <a16:creationId xmlns:a16="http://schemas.microsoft.com/office/drawing/2014/main" id="{59CB0CD2-41AD-43F3-9A7E-FA96B9B32571}"/>
                </a:ext>
              </a:extLst>
            </p:cNvPr>
            <p:cNvSpPr txBox="1"/>
            <p:nvPr/>
          </p:nvSpPr>
          <p:spPr>
            <a:xfrm>
              <a:off x="6958856" y="4644399"/>
              <a:ext cx="277672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FS Clerkenwell" panose="02000503020000020004" pitchFamily="50" charset="0"/>
                  <a:ea typeface="+mn-ea"/>
                  <a:cs typeface="+mn-cs"/>
                </a:rPr>
                <a:t>KSB Achievement</a:t>
              </a:r>
            </a:p>
          </p:txBody>
        </p:sp>
        <p:sp>
          <p:nvSpPr>
            <p:cNvPr id="15" name="TextBox 14">
              <a:extLst>
                <a:ext uri="{FF2B5EF4-FFF2-40B4-BE49-F238E27FC236}">
                  <a16:creationId xmlns:a16="http://schemas.microsoft.com/office/drawing/2014/main" id="{FE09DDD5-9081-40E7-B3AC-EFAD9E144499}"/>
                </a:ext>
              </a:extLst>
            </p:cNvPr>
            <p:cNvSpPr txBox="1"/>
            <p:nvPr/>
          </p:nvSpPr>
          <p:spPr>
            <a:xfrm>
              <a:off x="6837028" y="1476580"/>
              <a:ext cx="289855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FS Clerkenwell" panose="02000503020000020004" pitchFamily="50" charset="0"/>
                  <a:ea typeface="+mn-ea"/>
                  <a:cs typeface="+mn-cs"/>
                </a:rPr>
                <a:t>Reflective Practice</a:t>
              </a:r>
            </a:p>
          </p:txBody>
        </p:sp>
      </p:grpSp>
    </p:spTree>
    <p:extLst>
      <p:ext uri="{BB962C8B-B14F-4D97-AF65-F5344CB8AC3E}">
        <p14:creationId xmlns:p14="http://schemas.microsoft.com/office/powerpoint/2010/main" val="1816789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5CD763-3119-42D0-BAB7-C391A6D044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4266" y="5953125"/>
            <a:ext cx="4622778" cy="764085"/>
          </a:xfrm>
          <a:prstGeom prst="rect">
            <a:avLst/>
          </a:prstGeom>
        </p:spPr>
      </p:pic>
      <p:grpSp>
        <p:nvGrpSpPr>
          <p:cNvPr id="20" name="Group 19">
            <a:extLst>
              <a:ext uri="{FF2B5EF4-FFF2-40B4-BE49-F238E27FC236}">
                <a16:creationId xmlns:a16="http://schemas.microsoft.com/office/drawing/2014/main" id="{1A658436-D76E-4B26-8403-25BFF6A1332A}"/>
              </a:ext>
            </a:extLst>
          </p:cNvPr>
          <p:cNvGrpSpPr/>
          <p:nvPr/>
        </p:nvGrpSpPr>
        <p:grpSpPr>
          <a:xfrm>
            <a:off x="849361" y="234012"/>
            <a:ext cx="9826284" cy="6324709"/>
            <a:chOff x="859269" y="845466"/>
            <a:chExt cx="8876309" cy="5713255"/>
          </a:xfrm>
        </p:grpSpPr>
        <p:pic>
          <p:nvPicPr>
            <p:cNvPr id="3074" name="Picture 2" descr="CO-Z Commercial Grade Citrus Juicer Professional Hand Press Manual Fruit  Juicer Metal Juice Squeezer Heavy Duty Orange Juicer Citrus Orange Lemon  Lime Pomegranate (Cast Iron, Stainless Steel) (Black) : Amazon.co.uk: Home &amp;amp;">
              <a:extLst>
                <a:ext uri="{FF2B5EF4-FFF2-40B4-BE49-F238E27FC236}">
                  <a16:creationId xmlns:a16="http://schemas.microsoft.com/office/drawing/2014/main" id="{7ACD00EE-6E91-4364-8271-751EE535E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071" y="845466"/>
              <a:ext cx="4795431" cy="571325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D9BFD883-ECB6-428B-884A-C3ABF2366AFD}"/>
                </a:ext>
              </a:extLst>
            </p:cNvPr>
            <p:cNvCxnSpPr>
              <a:cxnSpLocks/>
            </p:cNvCxnSpPr>
            <p:nvPr/>
          </p:nvCxnSpPr>
          <p:spPr>
            <a:xfrm>
              <a:off x="1770077" y="2839676"/>
              <a:ext cx="604007" cy="1294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2212830-F62B-4BB1-982A-53692A2325BB}"/>
                </a:ext>
              </a:extLst>
            </p:cNvPr>
            <p:cNvCxnSpPr>
              <a:cxnSpLocks/>
            </p:cNvCxnSpPr>
            <p:nvPr/>
          </p:nvCxnSpPr>
          <p:spPr>
            <a:xfrm flipH="1">
              <a:off x="5519956" y="2069321"/>
              <a:ext cx="1042578" cy="77035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0B05AEF-44BE-4792-9BE8-A27C5F708214}"/>
                </a:ext>
              </a:extLst>
            </p:cNvPr>
            <p:cNvCxnSpPr>
              <a:cxnSpLocks/>
            </p:cNvCxnSpPr>
            <p:nvPr/>
          </p:nvCxnSpPr>
          <p:spPr>
            <a:xfrm flipH="1">
              <a:off x="4488110" y="5167619"/>
              <a:ext cx="2348918" cy="15939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0136703-F6BF-4BEE-A922-CB7F46CAB243}"/>
                </a:ext>
              </a:extLst>
            </p:cNvPr>
            <p:cNvSpPr txBox="1"/>
            <p:nvPr/>
          </p:nvSpPr>
          <p:spPr>
            <a:xfrm>
              <a:off x="859269" y="1045692"/>
              <a:ext cx="2521591" cy="18071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sngStrike" kern="1200" cap="none" spc="0" normalizeH="0" baseline="0" noProof="0" dirty="0">
                  <a:ln>
                    <a:noFill/>
                  </a:ln>
                  <a:solidFill>
                    <a:prstClr val="black"/>
                  </a:solidFill>
                  <a:effectLst/>
                  <a:uLnTx/>
                  <a:uFillTx/>
                  <a:latin typeface="FS Clerkenwell" panose="02000503020000020004" pitchFamily="50" charset="0"/>
                  <a:ea typeface="+mn-ea"/>
                  <a:cs typeface="+mn-cs"/>
                </a:rPr>
                <a:t>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sngStrike" kern="1200" cap="none" spc="0" normalizeH="0" baseline="0" noProof="0" dirty="0">
                  <a:ln>
                    <a:noFill/>
                  </a:ln>
                  <a:solidFill>
                    <a:prstClr val="black"/>
                  </a:solidFill>
                  <a:effectLst/>
                  <a:uLnTx/>
                  <a:uFillTx/>
                  <a:latin typeface="FS Clerkenwell" panose="02000503020000020004" pitchFamily="50" charset="0"/>
                  <a:ea typeface="+mn-ea"/>
                  <a:cs typeface="+mn-cs"/>
                </a:rPr>
                <a:t>Workplace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sngStrike" kern="1200" cap="none" spc="0" normalizeH="0" baseline="0" noProof="0" dirty="0">
                  <a:ln>
                    <a:noFill/>
                  </a:ln>
                  <a:solidFill>
                    <a:prstClr val="black"/>
                  </a:solidFill>
                  <a:effectLst/>
                  <a:uLnTx/>
                  <a:uFillTx/>
                  <a:latin typeface="FS Clerkenwell" panose="02000503020000020004" pitchFamily="50" charset="0"/>
                  <a:ea typeface="+mn-ea"/>
                  <a:cs typeface="+mn-cs"/>
                </a:rPr>
                <a:t>Experiences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C000"/>
                  </a:solidFill>
                  <a:effectLst/>
                  <a:uLnTx/>
                  <a:uFillTx/>
                  <a:latin typeface="FS Clerkenwell" panose="02000503020000020004" pitchFamily="50" charset="0"/>
                  <a:ea typeface="+mn-ea"/>
                  <a:cs typeface="+mn-cs"/>
                </a:rPr>
                <a:t>You’re already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C000"/>
                  </a:solidFill>
                  <a:effectLst/>
                  <a:uLnTx/>
                  <a:uFillTx/>
                  <a:latin typeface="FS Clerkenwell" panose="02000503020000020004" pitchFamily="50" charset="0"/>
                  <a:ea typeface="+mn-ea"/>
                  <a:cs typeface="+mn-cs"/>
                </a:rPr>
                <a:t>accumulating oranges.</a:t>
              </a:r>
            </a:p>
          </p:txBody>
        </p:sp>
        <p:sp>
          <p:nvSpPr>
            <p:cNvPr id="14" name="TextBox 13">
              <a:extLst>
                <a:ext uri="{FF2B5EF4-FFF2-40B4-BE49-F238E27FC236}">
                  <a16:creationId xmlns:a16="http://schemas.microsoft.com/office/drawing/2014/main" id="{59CB0CD2-41AD-43F3-9A7E-FA96B9B32571}"/>
                </a:ext>
              </a:extLst>
            </p:cNvPr>
            <p:cNvSpPr txBox="1"/>
            <p:nvPr/>
          </p:nvSpPr>
          <p:spPr>
            <a:xfrm>
              <a:off x="6958856" y="4644399"/>
              <a:ext cx="277672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FS Clerkenwell" panose="02000503020000020004" pitchFamily="50" charset="0"/>
                  <a:ea typeface="+mn-ea"/>
                  <a:cs typeface="+mn-cs"/>
                </a:rPr>
                <a:t>KSB Achievement</a:t>
              </a:r>
            </a:p>
          </p:txBody>
        </p:sp>
        <p:sp>
          <p:nvSpPr>
            <p:cNvPr id="15" name="TextBox 14">
              <a:extLst>
                <a:ext uri="{FF2B5EF4-FFF2-40B4-BE49-F238E27FC236}">
                  <a16:creationId xmlns:a16="http://schemas.microsoft.com/office/drawing/2014/main" id="{FE09DDD5-9081-40E7-B3AC-EFAD9E144499}"/>
                </a:ext>
              </a:extLst>
            </p:cNvPr>
            <p:cNvSpPr txBox="1"/>
            <p:nvPr/>
          </p:nvSpPr>
          <p:spPr>
            <a:xfrm>
              <a:off x="6837029" y="1476580"/>
              <a:ext cx="2649762" cy="9174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sngStrike" kern="1200" cap="none" spc="0" normalizeH="0" baseline="0" noProof="0" dirty="0">
                  <a:ln>
                    <a:noFill/>
                  </a:ln>
                  <a:solidFill>
                    <a:prstClr val="black"/>
                  </a:solidFill>
                  <a:effectLst/>
                  <a:uLnTx/>
                  <a:uFillTx/>
                  <a:latin typeface="FS Clerkenwell" panose="02000503020000020004" pitchFamily="50" charset="0"/>
                  <a:ea typeface="+mn-ea"/>
                  <a:cs typeface="+mn-cs"/>
                </a:rPr>
                <a:t>Reflective Practice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B0F0"/>
                  </a:solidFill>
                  <a:effectLst/>
                  <a:uLnTx/>
                  <a:uFillTx/>
                  <a:latin typeface="FS Clerkenwell" panose="02000503020000020004" pitchFamily="50" charset="0"/>
                  <a:ea typeface="+mn-ea"/>
                  <a:cs typeface="+mn-cs"/>
                </a:rPr>
                <a:t>Sue &amp; John are showing you how to work the juicer.</a:t>
              </a:r>
            </a:p>
          </p:txBody>
        </p:sp>
      </p:grpSp>
    </p:spTree>
    <p:extLst>
      <p:ext uri="{BB962C8B-B14F-4D97-AF65-F5344CB8AC3E}">
        <p14:creationId xmlns:p14="http://schemas.microsoft.com/office/powerpoint/2010/main" val="2390717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0DC6F-8109-49B4-B092-06365FBBF931}"/>
              </a:ext>
            </a:extLst>
          </p:cNvPr>
          <p:cNvSpPr>
            <a:spLocks noGrp="1"/>
          </p:cNvSpPr>
          <p:nvPr>
            <p:ph type="title"/>
          </p:nvPr>
        </p:nvSpPr>
        <p:spPr>
          <a:xfrm>
            <a:off x="1248833" y="332656"/>
            <a:ext cx="10943167" cy="1143000"/>
          </a:xfrm>
        </p:spPr>
        <p:txBody>
          <a:bodyPr/>
          <a:lstStyle/>
          <a:p>
            <a:r>
              <a:rPr lang="en-GB" dirty="0"/>
              <a:t>Work to do</a:t>
            </a:r>
          </a:p>
        </p:txBody>
      </p:sp>
      <p:sp>
        <p:nvSpPr>
          <p:cNvPr id="3" name="Content Placeholder 2">
            <a:extLst>
              <a:ext uri="{FF2B5EF4-FFF2-40B4-BE49-F238E27FC236}">
                <a16:creationId xmlns:a16="http://schemas.microsoft.com/office/drawing/2014/main" id="{75373DD3-27A9-4B43-9E64-A603A59FD6AC}"/>
              </a:ext>
            </a:extLst>
          </p:cNvPr>
          <p:cNvSpPr>
            <a:spLocks noGrp="1"/>
          </p:cNvSpPr>
          <p:nvPr>
            <p:ph idx="1"/>
          </p:nvPr>
        </p:nvSpPr>
        <p:spPr>
          <a:xfrm>
            <a:off x="609600" y="1916832"/>
            <a:ext cx="10814992" cy="4464496"/>
          </a:xfrm>
        </p:spPr>
        <p:txBody>
          <a:bodyPr/>
          <a:lstStyle/>
          <a:p>
            <a:pPr>
              <a:spcAft>
                <a:spcPts val="1200"/>
              </a:spcAft>
            </a:pPr>
            <a:r>
              <a:rPr lang="en-GB" sz="2400" dirty="0"/>
              <a:t>Continue to develop and evaluate the ‘scheme for embedding essentials’ framework so that all apprentices are well prepared for life in modern Britain. </a:t>
            </a:r>
          </a:p>
          <a:p>
            <a:pPr>
              <a:spcAft>
                <a:spcPts val="1200"/>
              </a:spcAft>
            </a:pPr>
            <a:r>
              <a:rPr lang="en-GB" sz="2400" dirty="0"/>
              <a:t>Ensure that there is clear oversight of the safeguarding training that staff complete to confirm that there is full compliance with university policies. </a:t>
            </a:r>
          </a:p>
          <a:p>
            <a:pPr>
              <a:spcAft>
                <a:spcPts val="1200"/>
              </a:spcAft>
            </a:pPr>
            <a:r>
              <a:rPr lang="en-GB" sz="2400" dirty="0"/>
              <a:t>Consider and identify additional ways in which the expectations of workplace mentors can be successfully communicated to all employers, so that all apprentices can enjoy the same high levels of support. </a:t>
            </a:r>
          </a:p>
          <a:p>
            <a:pPr>
              <a:spcAft>
                <a:spcPts val="1200"/>
              </a:spcAft>
            </a:pPr>
            <a:r>
              <a:rPr lang="en-GB" sz="2400" dirty="0"/>
              <a:t>Ensure that all apprentices are fully aware of the range of support services available to them</a:t>
            </a:r>
          </a:p>
        </p:txBody>
      </p:sp>
    </p:spTree>
    <p:extLst>
      <p:ext uri="{BB962C8B-B14F-4D97-AF65-F5344CB8AC3E}">
        <p14:creationId xmlns:p14="http://schemas.microsoft.com/office/powerpoint/2010/main" val="1588558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9416" y="1988840"/>
            <a:ext cx="10297144" cy="4464496"/>
          </a:xfrm>
        </p:spPr>
        <p:txBody>
          <a:bodyPr>
            <a:normAutofit lnSpcReduction="10000"/>
          </a:bodyPr>
          <a:lstStyle/>
          <a:p>
            <a:pPr marL="125100" indent="0">
              <a:spcAft>
                <a:spcPts val="600"/>
              </a:spcAft>
              <a:buNone/>
            </a:pPr>
            <a:r>
              <a:rPr lang="en-GB" sz="2400" b="1" dirty="0">
                <a:solidFill>
                  <a:srgbClr val="333333"/>
                </a:solidFill>
                <a:latin typeface="Nunito"/>
              </a:rPr>
              <a:t>Some conclusions:</a:t>
            </a:r>
          </a:p>
          <a:p>
            <a:pPr marL="125100" indent="0">
              <a:spcAft>
                <a:spcPts val="600"/>
              </a:spcAft>
              <a:buNone/>
            </a:pPr>
            <a:endParaRPr lang="en-GB" sz="1400" b="1" dirty="0">
              <a:solidFill>
                <a:srgbClr val="333333"/>
              </a:solidFill>
              <a:latin typeface="Nunito"/>
            </a:endParaRPr>
          </a:p>
          <a:p>
            <a:pPr marL="410850" indent="-285750">
              <a:spcAft>
                <a:spcPts val="600"/>
              </a:spcAft>
            </a:pPr>
            <a:r>
              <a:rPr lang="en-GB" sz="2000" dirty="0">
                <a:solidFill>
                  <a:srgbClr val="333333"/>
                </a:solidFill>
                <a:latin typeface="Nunito"/>
              </a:rPr>
              <a:t>OfSTED are learning to adapt a child-centred compliance framework to a fluid academic community that may sometimes has less vocational knowledge than the “learners in the room”.</a:t>
            </a:r>
          </a:p>
          <a:p>
            <a:pPr marL="450850" indent="-327025">
              <a:spcAft>
                <a:spcPts val="600"/>
              </a:spcAft>
            </a:pPr>
            <a:r>
              <a:rPr lang="en-GB" sz="2000" dirty="0">
                <a:solidFill>
                  <a:srgbClr val="333333"/>
                </a:solidFill>
                <a:latin typeface="Nunito"/>
              </a:rPr>
              <a:t>HE Adaptation is resource intensive, but it can have remarkably positive impact</a:t>
            </a:r>
          </a:p>
          <a:p>
            <a:pPr marL="450850" indent="-327025">
              <a:spcAft>
                <a:spcPts val="600"/>
              </a:spcAft>
              <a:buNone/>
            </a:pPr>
            <a:r>
              <a:rPr lang="en-GB" sz="2000" dirty="0">
                <a:solidFill>
                  <a:srgbClr val="333333"/>
                </a:solidFill>
                <a:latin typeface="Nunito"/>
              </a:rPr>
              <a:t> 	(“... Hey we should do this for  all 30,000 learners!”)</a:t>
            </a:r>
          </a:p>
          <a:p>
            <a:pPr marL="410850" indent="-285750">
              <a:spcAft>
                <a:spcPts val="600"/>
              </a:spcAft>
            </a:pPr>
            <a:r>
              <a:rPr lang="en-GB" sz="2000" dirty="0">
                <a:solidFill>
                  <a:srgbClr val="333333"/>
                </a:solidFill>
                <a:latin typeface="Nunito"/>
              </a:rPr>
              <a:t>The interim visit during COVID-19, was proportionate and acted as a  focus for review and evaluation. Some staff may now think they are OfSTED ready, but have yet to experience full “triangulation”.</a:t>
            </a:r>
          </a:p>
          <a:p>
            <a:pPr marL="410850" indent="-285750">
              <a:spcAft>
                <a:spcPts val="600"/>
              </a:spcAft>
            </a:pPr>
            <a:r>
              <a:rPr lang="en-GB" sz="2000" dirty="0">
                <a:solidFill>
                  <a:srgbClr val="333333"/>
                </a:solidFill>
                <a:latin typeface="Nunito"/>
              </a:rPr>
              <a:t>Embedding EIF in 50 courses has meant creating a strategic approach that drives the minutiae in it’s implementation... Collaboration between academic community and WBL Coaches is key to realising impact.  </a:t>
            </a:r>
            <a:endParaRPr lang="en-GB" sz="3600" dirty="0"/>
          </a:p>
        </p:txBody>
      </p:sp>
      <p:sp>
        <p:nvSpPr>
          <p:cNvPr id="7" name="Title 1">
            <a:extLst>
              <a:ext uri="{FF2B5EF4-FFF2-40B4-BE49-F238E27FC236}">
                <a16:creationId xmlns:a16="http://schemas.microsoft.com/office/drawing/2014/main" id="{2D4BC8B0-51FC-4B45-8EF4-35A487707C36}"/>
              </a:ext>
            </a:extLst>
          </p:cNvPr>
          <p:cNvSpPr>
            <a:spLocks noGrp="1"/>
          </p:cNvSpPr>
          <p:nvPr>
            <p:ph type="title"/>
          </p:nvPr>
        </p:nvSpPr>
        <p:spPr>
          <a:xfrm>
            <a:off x="4583832" y="231465"/>
            <a:ext cx="6840760" cy="1143000"/>
          </a:xfrm>
        </p:spPr>
        <p:txBody>
          <a:bodyPr vert="horz" wrap="square" lIns="91440" tIns="45720" rIns="91440" bIns="45720" numCol="1" rtlCol="0" anchor="ctr" anchorCtr="0" compatLnSpc="1">
            <a:prstTxWarp prst="textNoShape">
              <a:avLst/>
            </a:prstTxWarp>
            <a:noAutofit/>
          </a:bodyPr>
          <a:lstStyle/>
          <a:p>
            <a:pPr algn="l" eaLnBrk="1" hangingPunct="1"/>
            <a:r>
              <a:rPr lang="en-GB" sz="2800" dirty="0">
                <a:solidFill>
                  <a:srgbClr val="B7093B"/>
                </a:solidFill>
                <a:latin typeface="Calibri" panose="020F0502020204030204" pitchFamily="34" charset="0"/>
                <a:ea typeface="+mj-ea"/>
                <a:cs typeface="Calibri" panose="020F0502020204030204" pitchFamily="34" charset="0"/>
              </a:rPr>
              <a:t>Preparing the Portfolio for Inspection</a:t>
            </a:r>
            <a:br>
              <a:rPr lang="en-GB" sz="2800" dirty="0">
                <a:solidFill>
                  <a:srgbClr val="B7093B"/>
                </a:solidFill>
                <a:latin typeface="Calibri" panose="020F0502020204030204" pitchFamily="34" charset="0"/>
                <a:ea typeface="+mj-ea"/>
                <a:cs typeface="Calibri" panose="020F0502020204030204" pitchFamily="34" charset="0"/>
              </a:rPr>
            </a:br>
            <a:r>
              <a:rPr lang="en-GB" sz="2800" dirty="0">
                <a:solidFill>
                  <a:srgbClr val="B7093B"/>
                </a:solidFill>
                <a:latin typeface="Calibri" panose="020F0502020204030204" pitchFamily="34" charset="0"/>
                <a:ea typeface="+mj-ea"/>
                <a:cs typeface="Calibri" panose="020F0502020204030204" pitchFamily="34" charset="0"/>
              </a:rPr>
              <a:t>Lessons Learned and Applied</a:t>
            </a:r>
          </a:p>
        </p:txBody>
      </p:sp>
    </p:spTree>
    <p:extLst>
      <p:ext uri="{BB962C8B-B14F-4D97-AF65-F5344CB8AC3E}">
        <p14:creationId xmlns:p14="http://schemas.microsoft.com/office/powerpoint/2010/main" val="337378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ECB0C-B1F8-4F40-818A-7B3A269EC69F}"/>
              </a:ext>
            </a:extLst>
          </p:cNvPr>
          <p:cNvSpPr>
            <a:spLocks noGrp="1"/>
          </p:cNvSpPr>
          <p:nvPr>
            <p:ph type="title"/>
          </p:nvPr>
        </p:nvSpPr>
        <p:spPr>
          <a:xfrm>
            <a:off x="4079776" y="341784"/>
            <a:ext cx="6264696"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p>
            <a:pPr algn="l" fontAlgn="base">
              <a:spcAft>
                <a:spcPct val="0"/>
              </a:spcAft>
            </a:pPr>
            <a:r>
              <a:rPr lang="en-GB" sz="3200" dirty="0">
                <a:solidFill>
                  <a:srgbClr val="B7093B"/>
                </a:solidFill>
                <a:latin typeface="Calibri" panose="020F0502020204030204" pitchFamily="34" charset="0"/>
                <a:cs typeface="Calibri" panose="020F0502020204030204" pitchFamily="34" charset="0"/>
              </a:rPr>
              <a:t>Cultural Alignment and Expectations</a:t>
            </a:r>
          </a:p>
        </p:txBody>
      </p:sp>
      <p:sp>
        <p:nvSpPr>
          <p:cNvPr id="3" name="Content Placeholder 2">
            <a:extLst>
              <a:ext uri="{FF2B5EF4-FFF2-40B4-BE49-F238E27FC236}">
                <a16:creationId xmlns:a16="http://schemas.microsoft.com/office/drawing/2014/main" id="{0D26410E-5BA0-4D8B-B68D-1F1D868E4EFE}"/>
              </a:ext>
            </a:extLst>
          </p:cNvPr>
          <p:cNvSpPr>
            <a:spLocks noGrp="1"/>
          </p:cNvSpPr>
          <p:nvPr>
            <p:ph idx="1"/>
          </p:nvPr>
        </p:nvSpPr>
        <p:spPr>
          <a:xfrm>
            <a:off x="1981200" y="1844825"/>
            <a:ext cx="3538736" cy="4065315"/>
          </a:xfrm>
        </p:spPr>
        <p:txBody>
          <a:bodyPr>
            <a:noAutofit/>
          </a:bodyPr>
          <a:lstStyle/>
          <a:p>
            <a:pPr marL="0" indent="0">
              <a:spcAft>
                <a:spcPts val="600"/>
              </a:spcAft>
              <a:buNone/>
            </a:pPr>
            <a:r>
              <a:rPr lang="en-GB" sz="2800" b="1" dirty="0"/>
              <a:t>Adult Learners </a:t>
            </a:r>
          </a:p>
          <a:p>
            <a:pPr marL="0" indent="0">
              <a:spcAft>
                <a:spcPts val="600"/>
              </a:spcAft>
              <a:buNone/>
            </a:pPr>
            <a:r>
              <a:rPr lang="en-GB" sz="1600" dirty="0"/>
              <a:t>Andragogy, See Knowles 1983</a:t>
            </a:r>
          </a:p>
          <a:p>
            <a:pPr marL="0" indent="0">
              <a:buNone/>
            </a:pPr>
            <a:endParaRPr lang="en-GB" sz="1800" dirty="0"/>
          </a:p>
          <a:p>
            <a:pPr marL="625475" indent="-444500">
              <a:buFont typeface="Wingdings" panose="05000000000000000000" pitchFamily="2" charset="2"/>
              <a:buChar char="v"/>
            </a:pPr>
            <a:r>
              <a:rPr lang="en-GB" sz="1800" dirty="0"/>
              <a:t>Self-directed, autonomous and internally motivated</a:t>
            </a:r>
          </a:p>
          <a:p>
            <a:pPr marL="625475" indent="-444500">
              <a:buFont typeface="Wingdings" panose="05000000000000000000" pitchFamily="2" charset="2"/>
              <a:buChar char="v"/>
            </a:pPr>
            <a:r>
              <a:rPr lang="en-GB" sz="1800" dirty="0"/>
              <a:t>Learn by experience and problem-centred</a:t>
            </a:r>
          </a:p>
          <a:p>
            <a:pPr marL="625475" indent="-444500">
              <a:buFont typeface="Wingdings" panose="05000000000000000000" pitchFamily="2" charset="2"/>
              <a:buChar char="v"/>
            </a:pPr>
            <a:r>
              <a:rPr lang="en-GB" sz="1800" dirty="0"/>
              <a:t>Informal situations and equal status</a:t>
            </a:r>
          </a:p>
          <a:p>
            <a:pPr marL="0" indent="0">
              <a:buNone/>
            </a:pPr>
            <a:endParaRPr lang="en-GB" sz="2400" dirty="0"/>
          </a:p>
          <a:p>
            <a:pPr marL="0" indent="0">
              <a:buNone/>
            </a:pPr>
            <a:r>
              <a:rPr lang="en-GB" sz="1800" b="1" dirty="0"/>
              <a:t>Heutagogy</a:t>
            </a:r>
            <a:r>
              <a:rPr lang="en-GB" sz="1800" dirty="0"/>
              <a:t>: self constructed learning in a context of social, economic and technological flux</a:t>
            </a:r>
          </a:p>
          <a:p>
            <a:pPr marL="0" indent="0">
              <a:buNone/>
            </a:pPr>
            <a:r>
              <a:rPr lang="en-GB" sz="1100" dirty="0"/>
              <a:t>(e.g. see Hase &amp; Kenyon, 2000)</a:t>
            </a:r>
          </a:p>
        </p:txBody>
      </p:sp>
      <p:sp>
        <p:nvSpPr>
          <p:cNvPr id="4" name="Content Placeholder 2">
            <a:extLst>
              <a:ext uri="{FF2B5EF4-FFF2-40B4-BE49-F238E27FC236}">
                <a16:creationId xmlns:a16="http://schemas.microsoft.com/office/drawing/2014/main" id="{6C635CD1-C542-462D-93AE-A2D4A0A36D46}"/>
              </a:ext>
            </a:extLst>
          </p:cNvPr>
          <p:cNvSpPr txBox="1">
            <a:spLocks/>
          </p:cNvSpPr>
          <p:nvPr/>
        </p:nvSpPr>
        <p:spPr>
          <a:xfrm>
            <a:off x="6312024" y="1916833"/>
            <a:ext cx="4186808" cy="40653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tabLst>
                <a:tab pos="361950" algn="l"/>
              </a:tabLst>
            </a:pPr>
            <a:r>
              <a:rPr lang="en-GB" sz="2400" b="1" dirty="0"/>
              <a:t>The OfSTED perspective?</a:t>
            </a:r>
          </a:p>
          <a:p>
            <a:pPr marL="0" indent="0">
              <a:spcAft>
                <a:spcPts val="600"/>
              </a:spcAft>
              <a:buNone/>
              <a:tabLst>
                <a:tab pos="361950" algn="l"/>
              </a:tabLst>
            </a:pPr>
            <a:endParaRPr lang="en-GB" sz="800" dirty="0"/>
          </a:p>
          <a:p>
            <a:pPr marL="0" indent="0">
              <a:spcAft>
                <a:spcPts val="600"/>
              </a:spcAft>
              <a:buNone/>
              <a:tabLst>
                <a:tab pos="361950" algn="l"/>
              </a:tabLst>
            </a:pPr>
            <a:endParaRPr lang="en-GB" sz="1400" dirty="0"/>
          </a:p>
          <a:p>
            <a:pPr>
              <a:spcAft>
                <a:spcPts val="600"/>
              </a:spcAft>
              <a:buFont typeface="Arial" pitchFamily="34" charset="0"/>
              <a:buAutoNum type="alphaUcPeriod" startAt="17"/>
              <a:tabLst>
                <a:tab pos="361950" algn="l"/>
              </a:tabLst>
            </a:pPr>
            <a:r>
              <a:rPr lang="en-GB" sz="1400" dirty="0"/>
              <a:t>Are you an active citizen?</a:t>
            </a:r>
          </a:p>
          <a:p>
            <a:pPr marL="0" indent="0">
              <a:spcAft>
                <a:spcPts val="600"/>
              </a:spcAft>
              <a:buNone/>
              <a:tabLst>
                <a:tab pos="361950" algn="l"/>
              </a:tabLst>
            </a:pPr>
            <a:r>
              <a:rPr lang="en-GB" sz="1400" dirty="0"/>
              <a:t>Q. 	Who is your Safeguarding Officer?</a:t>
            </a:r>
          </a:p>
          <a:p>
            <a:pPr>
              <a:spcAft>
                <a:spcPts val="600"/>
              </a:spcAft>
              <a:buAutoNum type="alphaUcPeriod" startAt="17"/>
              <a:tabLst>
                <a:tab pos="361950" algn="l"/>
              </a:tabLst>
            </a:pPr>
            <a:r>
              <a:rPr lang="en-GB" sz="1400" dirty="0"/>
              <a:t>Where is mutual respect in the curriculum?</a:t>
            </a:r>
          </a:p>
          <a:p>
            <a:pPr marL="0" indent="0">
              <a:spcAft>
                <a:spcPts val="600"/>
              </a:spcAft>
              <a:buNone/>
              <a:tabLst>
                <a:tab pos="361950" algn="l"/>
              </a:tabLst>
            </a:pPr>
            <a:r>
              <a:rPr lang="en-GB" sz="1400" dirty="0"/>
              <a:t>Q.	Are you mentally Healthy?</a:t>
            </a:r>
          </a:p>
          <a:p>
            <a:pPr marL="0" indent="0">
              <a:spcAft>
                <a:spcPts val="600"/>
              </a:spcAft>
              <a:buNone/>
              <a:tabLst>
                <a:tab pos="361950" algn="l"/>
              </a:tabLst>
            </a:pPr>
            <a:r>
              <a:rPr lang="en-GB" sz="1400" dirty="0"/>
              <a:t>Q.	Do you receive careers advice?</a:t>
            </a:r>
          </a:p>
          <a:p>
            <a:pPr marL="0" indent="0">
              <a:buNone/>
            </a:pPr>
            <a:endParaRPr lang="en-GB" sz="2400" dirty="0"/>
          </a:p>
        </p:txBody>
      </p:sp>
    </p:spTree>
    <p:extLst>
      <p:ext uri="{BB962C8B-B14F-4D97-AF65-F5344CB8AC3E}">
        <p14:creationId xmlns:p14="http://schemas.microsoft.com/office/powerpoint/2010/main" val="213394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1000"/>
                                        <p:tgtEl>
                                          <p:spTgt spid="3">
                                            <p:txEl>
                                              <p:pRg st="8" end="8"/>
                                            </p:txEl>
                                          </p:spTgt>
                                        </p:tgtEl>
                                      </p:cBhvr>
                                    </p:animEffect>
                                    <p:anim calcmode="lin" valueType="num">
                                      <p:cBhvr>
                                        <p:cTn id="1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Effect transition="in" filter="fade">
                                      <p:cBhvr>
                                        <p:cTn id="41" dur="1000"/>
                                        <p:tgtEl>
                                          <p:spTgt spid="4">
                                            <p:txEl>
                                              <p:pRg st="6" end="6"/>
                                            </p:txEl>
                                          </p:spTgt>
                                        </p:tgtEl>
                                      </p:cBhvr>
                                    </p:animEffect>
                                    <p:anim calcmode="lin" valueType="num">
                                      <p:cBhvr>
                                        <p:cTn id="4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
                                            <p:txEl>
                                              <p:pRg st="7" end="7"/>
                                            </p:txEl>
                                          </p:spTgt>
                                        </p:tgtEl>
                                        <p:attrNameLst>
                                          <p:attrName>style.visibility</p:attrName>
                                        </p:attrNameLst>
                                      </p:cBhvr>
                                      <p:to>
                                        <p:strVal val="visible"/>
                                      </p:to>
                                    </p:set>
                                    <p:animEffect transition="in" filter="fade">
                                      <p:cBhvr>
                                        <p:cTn id="46" dur="1000"/>
                                        <p:tgtEl>
                                          <p:spTgt spid="4">
                                            <p:txEl>
                                              <p:pRg st="7" end="7"/>
                                            </p:txEl>
                                          </p:spTgt>
                                        </p:tgtEl>
                                      </p:cBhvr>
                                    </p:animEffect>
                                    <p:anim calcmode="lin" valueType="num">
                                      <p:cBhvr>
                                        <p:cTn id="4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ECB0C-B1F8-4F40-818A-7B3A269EC69F}"/>
              </a:ext>
            </a:extLst>
          </p:cNvPr>
          <p:cNvSpPr>
            <a:spLocks noGrp="1"/>
          </p:cNvSpPr>
          <p:nvPr>
            <p:ph type="title"/>
          </p:nvPr>
        </p:nvSpPr>
        <p:spPr>
          <a:xfrm>
            <a:off x="4079776" y="332656"/>
            <a:ext cx="7272808" cy="1143000"/>
          </a:xfrm>
        </p:spPr>
        <p:txBody>
          <a:bodyPr vert="horz" lIns="91440" tIns="45720" rIns="91440" bIns="45720" rtlCol="0" anchor="ctr">
            <a:noAutofit/>
          </a:bodyPr>
          <a:lstStyle/>
          <a:p>
            <a:pPr algn="l"/>
            <a:r>
              <a:rPr lang="en-GB" sz="2800" dirty="0">
                <a:solidFill>
                  <a:srgbClr val="B7093B"/>
                </a:solidFill>
                <a:latin typeface="Calibri" panose="020F0502020204030204" pitchFamily="34" charset="0"/>
                <a:cs typeface="Calibri" panose="020F0502020204030204" pitchFamily="34" charset="0"/>
              </a:rPr>
              <a:t>Reflections on the journey</a:t>
            </a:r>
            <a:br>
              <a:rPr lang="en-GB" sz="2800" dirty="0">
                <a:solidFill>
                  <a:srgbClr val="B7093B"/>
                </a:solidFill>
                <a:latin typeface="Calibri" panose="020F0502020204030204" pitchFamily="34" charset="0"/>
                <a:cs typeface="Calibri" panose="020F0502020204030204" pitchFamily="34" charset="0"/>
              </a:rPr>
            </a:br>
            <a:r>
              <a:rPr lang="en-GB" sz="2800" dirty="0">
                <a:solidFill>
                  <a:srgbClr val="B7093B"/>
                </a:solidFill>
                <a:latin typeface="Calibri" panose="020F0502020204030204" pitchFamily="34" charset="0"/>
                <a:cs typeface="Calibri" panose="020F0502020204030204" pitchFamily="34" charset="0"/>
              </a:rPr>
              <a:t>Value from the Interim visits during COVID-19?</a:t>
            </a:r>
          </a:p>
        </p:txBody>
      </p:sp>
      <p:sp>
        <p:nvSpPr>
          <p:cNvPr id="3" name="Content Placeholder 2">
            <a:extLst>
              <a:ext uri="{FF2B5EF4-FFF2-40B4-BE49-F238E27FC236}">
                <a16:creationId xmlns:a16="http://schemas.microsoft.com/office/drawing/2014/main" id="{0D26410E-5BA0-4D8B-B68D-1F1D868E4EFE}"/>
              </a:ext>
            </a:extLst>
          </p:cNvPr>
          <p:cNvSpPr>
            <a:spLocks noGrp="1"/>
          </p:cNvSpPr>
          <p:nvPr>
            <p:ph idx="1"/>
          </p:nvPr>
        </p:nvSpPr>
        <p:spPr>
          <a:xfrm>
            <a:off x="1981200" y="1844825"/>
            <a:ext cx="8795320" cy="4209331"/>
          </a:xfrm>
        </p:spPr>
        <p:txBody>
          <a:bodyPr>
            <a:normAutofit fontScale="77500" lnSpcReduction="20000"/>
          </a:bodyPr>
          <a:lstStyle/>
          <a:p>
            <a:pPr marL="0" indent="0" algn="ctr">
              <a:spcAft>
                <a:spcPts val="600"/>
              </a:spcAft>
              <a:buNone/>
            </a:pPr>
            <a:r>
              <a:rPr lang="en-GB" i="1" dirty="0">
                <a:solidFill>
                  <a:srgbClr val="333333"/>
                </a:solidFill>
                <a:latin typeface="Nunito"/>
              </a:rPr>
              <a:t>Intent – Implementation – Impact</a:t>
            </a:r>
          </a:p>
          <a:p>
            <a:pPr marL="0" indent="0">
              <a:spcAft>
                <a:spcPts val="600"/>
              </a:spcAft>
              <a:buNone/>
            </a:pPr>
            <a:endParaRPr lang="en-GB" dirty="0">
              <a:solidFill>
                <a:srgbClr val="333333"/>
              </a:solidFill>
              <a:latin typeface="Nunito"/>
            </a:endParaRPr>
          </a:p>
          <a:p>
            <a:pPr marL="0" indent="0">
              <a:spcAft>
                <a:spcPts val="600"/>
              </a:spcAft>
              <a:buNone/>
            </a:pPr>
            <a:r>
              <a:rPr lang="en-GB" dirty="0">
                <a:solidFill>
                  <a:srgbClr val="333333"/>
                </a:solidFill>
                <a:latin typeface="Nunito"/>
              </a:rPr>
              <a:t>Overcoming Challenges:</a:t>
            </a:r>
          </a:p>
          <a:p>
            <a:pPr marL="0" indent="0">
              <a:buNone/>
            </a:pPr>
            <a:endParaRPr lang="en-GB" b="0" i="0" dirty="0">
              <a:solidFill>
                <a:srgbClr val="333333"/>
              </a:solidFill>
              <a:effectLst/>
              <a:latin typeface="Roboto Slab"/>
            </a:endParaRPr>
          </a:p>
          <a:p>
            <a:pPr marL="410850" indent="-285750">
              <a:spcAft>
                <a:spcPts val="600"/>
              </a:spcAft>
            </a:pPr>
            <a:r>
              <a:rPr lang="en-GB" dirty="0">
                <a:solidFill>
                  <a:srgbClr val="333333"/>
                </a:solidFill>
                <a:latin typeface="Nunito"/>
              </a:rPr>
              <a:t>Digital Delivery:   </a:t>
            </a:r>
            <a:r>
              <a:rPr lang="en-GB" dirty="0">
                <a:solidFill>
                  <a:schemeClr val="accent2">
                    <a:lumMod val="75000"/>
                  </a:schemeClr>
                </a:solidFill>
                <a:latin typeface="Nunito"/>
              </a:rPr>
              <a:t>Innovation  -v-   Inertia</a:t>
            </a:r>
          </a:p>
          <a:p>
            <a:pPr marL="410850" indent="-285750">
              <a:spcAft>
                <a:spcPts val="600"/>
              </a:spcAft>
            </a:pPr>
            <a:r>
              <a:rPr lang="en-GB" dirty="0">
                <a:solidFill>
                  <a:srgbClr val="333333"/>
                </a:solidFill>
                <a:latin typeface="Nunito"/>
              </a:rPr>
              <a:t>Staff Priorities:  </a:t>
            </a:r>
            <a:r>
              <a:rPr lang="en-GB" dirty="0">
                <a:solidFill>
                  <a:schemeClr val="accent2">
                    <a:lumMod val="75000"/>
                  </a:schemeClr>
                </a:solidFill>
                <a:latin typeface="Nunito"/>
              </a:rPr>
              <a:t>Initiatives  -v-  Retrenchment</a:t>
            </a:r>
          </a:p>
          <a:p>
            <a:pPr marL="410850" indent="-285750">
              <a:spcAft>
                <a:spcPts val="600"/>
              </a:spcAft>
            </a:pPr>
            <a:r>
              <a:rPr lang="en-GB" dirty="0">
                <a:solidFill>
                  <a:srgbClr val="333333"/>
                </a:solidFill>
                <a:latin typeface="Nunito"/>
              </a:rPr>
              <a:t>On-line Progress Reviews:  </a:t>
            </a:r>
            <a:r>
              <a:rPr lang="en-GB" dirty="0">
                <a:solidFill>
                  <a:schemeClr val="accent2">
                    <a:lumMod val="75000"/>
                  </a:schemeClr>
                </a:solidFill>
                <a:latin typeface="Nunito"/>
              </a:rPr>
              <a:t>Transparency  -v-  Tick-box</a:t>
            </a:r>
          </a:p>
          <a:p>
            <a:pPr marL="410850" indent="-285750">
              <a:spcAft>
                <a:spcPts val="600"/>
              </a:spcAft>
            </a:pPr>
            <a:r>
              <a:rPr lang="en-GB" dirty="0">
                <a:solidFill>
                  <a:srgbClr val="333333"/>
                </a:solidFill>
                <a:latin typeface="Nunito"/>
              </a:rPr>
              <a:t>On-Line Safety:  </a:t>
            </a:r>
            <a:r>
              <a:rPr lang="en-GB" dirty="0">
                <a:solidFill>
                  <a:schemeClr val="accent2">
                    <a:lumMod val="75000"/>
                  </a:schemeClr>
                </a:solidFill>
                <a:latin typeface="Nunito"/>
              </a:rPr>
              <a:t>Contextualisation  -v- Token gesture </a:t>
            </a:r>
          </a:p>
        </p:txBody>
      </p:sp>
    </p:spTree>
    <p:extLst>
      <p:ext uri="{BB962C8B-B14F-4D97-AF65-F5344CB8AC3E}">
        <p14:creationId xmlns:p14="http://schemas.microsoft.com/office/powerpoint/2010/main" val="279604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ECB0C-B1F8-4F40-818A-7B3A269EC69F}"/>
              </a:ext>
            </a:extLst>
          </p:cNvPr>
          <p:cNvSpPr>
            <a:spLocks noGrp="1"/>
          </p:cNvSpPr>
          <p:nvPr>
            <p:ph type="title"/>
          </p:nvPr>
        </p:nvSpPr>
        <p:spPr>
          <a:xfrm>
            <a:off x="4079776" y="404664"/>
            <a:ext cx="7632848" cy="1143000"/>
          </a:xfrm>
        </p:spPr>
        <p:txBody>
          <a:bodyPr vert="horz" lIns="91440" tIns="45720" rIns="91440" bIns="45720" rtlCol="0" anchor="ctr">
            <a:noAutofit/>
          </a:bodyPr>
          <a:lstStyle/>
          <a:p>
            <a:pPr algn="l"/>
            <a:r>
              <a:rPr lang="en-GB" sz="2800" dirty="0">
                <a:solidFill>
                  <a:srgbClr val="B7093B"/>
                </a:solidFill>
                <a:latin typeface="Calibri" panose="020F0502020204030204" pitchFamily="34" charset="0"/>
                <a:cs typeface="Calibri" panose="020F0502020204030204" pitchFamily="34" charset="0"/>
              </a:rPr>
              <a:t>Reflections on the journey</a:t>
            </a:r>
            <a:br>
              <a:rPr lang="en-GB" sz="2800" dirty="0">
                <a:solidFill>
                  <a:srgbClr val="B7093B"/>
                </a:solidFill>
                <a:latin typeface="Calibri" panose="020F0502020204030204" pitchFamily="34" charset="0"/>
                <a:cs typeface="Calibri" panose="020F0502020204030204" pitchFamily="34" charset="0"/>
              </a:rPr>
            </a:br>
            <a:r>
              <a:rPr lang="en-GB" sz="2800" dirty="0">
                <a:solidFill>
                  <a:srgbClr val="B7093B"/>
                </a:solidFill>
                <a:latin typeface="Calibri" panose="020F0502020204030204" pitchFamily="34" charset="0"/>
                <a:cs typeface="Calibri" panose="020F0502020204030204" pitchFamily="34" charset="0"/>
              </a:rPr>
              <a:t>Value from the Interim visits during COVID-19?</a:t>
            </a:r>
            <a:br>
              <a:rPr lang="en-GB" sz="2800" dirty="0">
                <a:solidFill>
                  <a:srgbClr val="B7093B"/>
                </a:solidFill>
                <a:latin typeface="Calibri" panose="020F0502020204030204" pitchFamily="34" charset="0"/>
                <a:cs typeface="Calibri" panose="020F0502020204030204" pitchFamily="34" charset="0"/>
              </a:rPr>
            </a:br>
            <a:endParaRPr lang="en-GB" sz="2800" dirty="0">
              <a:solidFill>
                <a:srgbClr val="B7093B"/>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D26410E-5BA0-4D8B-B68D-1F1D868E4EFE}"/>
              </a:ext>
            </a:extLst>
          </p:cNvPr>
          <p:cNvSpPr>
            <a:spLocks noGrp="1"/>
          </p:cNvSpPr>
          <p:nvPr>
            <p:ph idx="1"/>
          </p:nvPr>
        </p:nvSpPr>
        <p:spPr>
          <a:xfrm>
            <a:off x="1981200" y="1844824"/>
            <a:ext cx="8229600" cy="4536504"/>
          </a:xfrm>
        </p:spPr>
        <p:txBody>
          <a:bodyPr>
            <a:normAutofit fontScale="55000" lnSpcReduction="20000"/>
          </a:bodyPr>
          <a:lstStyle/>
          <a:p>
            <a:pPr marL="0" indent="0">
              <a:spcAft>
                <a:spcPts val="600"/>
              </a:spcAft>
              <a:buNone/>
            </a:pPr>
            <a:r>
              <a:rPr lang="en-GB" sz="3800" b="1" dirty="0">
                <a:solidFill>
                  <a:srgbClr val="333333"/>
                </a:solidFill>
                <a:latin typeface="Nunito"/>
              </a:rPr>
              <a:t>Action Research: Stepping up to on-line delivery</a:t>
            </a:r>
          </a:p>
          <a:p>
            <a:pPr marL="0" indent="0">
              <a:buNone/>
            </a:pPr>
            <a:endParaRPr lang="en-GB" b="1" i="0" dirty="0">
              <a:solidFill>
                <a:srgbClr val="333333"/>
              </a:solidFill>
              <a:effectLst/>
              <a:latin typeface="Nunito"/>
            </a:endParaRPr>
          </a:p>
          <a:p>
            <a:pPr marL="896938" indent="0">
              <a:buNone/>
            </a:pPr>
            <a:r>
              <a:rPr lang="en-GB" sz="3300" dirty="0">
                <a:solidFill>
                  <a:srgbClr val="333333"/>
                </a:solidFill>
                <a:latin typeface="Nunito"/>
              </a:rPr>
              <a:t>Key Considerations:</a:t>
            </a:r>
          </a:p>
          <a:p>
            <a:pPr marL="896938" indent="0">
              <a:buNone/>
            </a:pPr>
            <a:endParaRPr lang="en-GB" sz="3300" dirty="0">
              <a:solidFill>
                <a:srgbClr val="333333"/>
              </a:solidFill>
              <a:latin typeface="Nunito"/>
            </a:endParaRPr>
          </a:p>
          <a:p>
            <a:pPr marL="1616075" indent="-457200">
              <a:buFont typeface="Wingdings" panose="05000000000000000000" pitchFamily="2" charset="2"/>
              <a:buChar char="v"/>
            </a:pPr>
            <a:r>
              <a:rPr lang="en-GB" sz="3300" dirty="0">
                <a:solidFill>
                  <a:srgbClr val="333333"/>
                </a:solidFill>
                <a:latin typeface="Nunito"/>
              </a:rPr>
              <a:t>On-Boarding and Building Community</a:t>
            </a:r>
          </a:p>
          <a:p>
            <a:pPr marL="1616075" indent="-457200">
              <a:buFont typeface="Wingdings" panose="05000000000000000000" pitchFamily="2" charset="2"/>
              <a:buChar char="v"/>
            </a:pPr>
            <a:r>
              <a:rPr lang="en-GB" sz="3300" dirty="0">
                <a:solidFill>
                  <a:srgbClr val="333333"/>
                </a:solidFill>
                <a:latin typeface="Nunito"/>
              </a:rPr>
              <a:t>Maintaining Trust and Confidentiality</a:t>
            </a:r>
          </a:p>
          <a:p>
            <a:pPr marL="1616075" indent="-457200">
              <a:buFont typeface="Wingdings" panose="05000000000000000000" pitchFamily="2" charset="2"/>
              <a:buChar char="v"/>
            </a:pPr>
            <a:r>
              <a:rPr lang="en-GB" sz="3300" dirty="0">
                <a:solidFill>
                  <a:srgbClr val="333333"/>
                </a:solidFill>
                <a:latin typeface="Nunito"/>
              </a:rPr>
              <a:t>Balancing Flexibility with Compliance</a:t>
            </a:r>
          </a:p>
          <a:p>
            <a:pPr marL="896938" indent="0"/>
            <a:endParaRPr lang="en-GB" sz="3300" dirty="0">
              <a:solidFill>
                <a:srgbClr val="333333"/>
              </a:solidFill>
              <a:latin typeface="Nunito"/>
            </a:endParaRPr>
          </a:p>
          <a:p>
            <a:pPr marL="896938" indent="0">
              <a:buNone/>
            </a:pPr>
            <a:r>
              <a:rPr lang="en-GB" sz="3300" dirty="0">
                <a:solidFill>
                  <a:srgbClr val="333333"/>
                </a:solidFill>
                <a:latin typeface="Nunito"/>
              </a:rPr>
              <a:t>Teaching Models for Blended Delivery of Work-Based Learning:</a:t>
            </a:r>
          </a:p>
          <a:p>
            <a:pPr marL="896938" indent="0">
              <a:buNone/>
            </a:pPr>
            <a:endParaRPr lang="en-GB" sz="3300" dirty="0">
              <a:solidFill>
                <a:srgbClr val="333333"/>
              </a:solidFill>
              <a:latin typeface="Nunito"/>
            </a:endParaRPr>
          </a:p>
          <a:p>
            <a:pPr marL="1616075" indent="-457200">
              <a:buFont typeface="Wingdings" panose="05000000000000000000" pitchFamily="2" charset="2"/>
              <a:buChar char="v"/>
            </a:pPr>
            <a:r>
              <a:rPr lang="en-GB" sz="3300" dirty="0">
                <a:solidFill>
                  <a:srgbClr val="333333"/>
                </a:solidFill>
                <a:latin typeface="Nunito"/>
              </a:rPr>
              <a:t>Experiential Workshops for KSB Evidence</a:t>
            </a:r>
          </a:p>
          <a:p>
            <a:pPr marL="1616075" indent="-457200">
              <a:buFont typeface="Wingdings" panose="05000000000000000000" pitchFamily="2" charset="2"/>
              <a:buChar char="v"/>
            </a:pPr>
            <a:r>
              <a:rPr lang="en-GB" sz="3300" dirty="0">
                <a:solidFill>
                  <a:srgbClr val="333333"/>
                </a:solidFill>
                <a:latin typeface="Nunito"/>
              </a:rPr>
              <a:t>Peer to Peer Story Telling</a:t>
            </a:r>
          </a:p>
          <a:p>
            <a:pPr marL="1616075" indent="-457200">
              <a:buFont typeface="Wingdings" panose="05000000000000000000" pitchFamily="2" charset="2"/>
              <a:buChar char="v"/>
            </a:pPr>
            <a:r>
              <a:rPr lang="en-GB" sz="3300" dirty="0">
                <a:solidFill>
                  <a:srgbClr val="333333"/>
                </a:solidFill>
                <a:latin typeface="Nunito"/>
              </a:rPr>
              <a:t>Simulation for Work-Based Learning</a:t>
            </a:r>
          </a:p>
          <a:p>
            <a:pPr marL="0" indent="0">
              <a:buNone/>
            </a:pPr>
            <a:endParaRPr lang="en-GB" b="0" i="0" dirty="0">
              <a:solidFill>
                <a:srgbClr val="333333"/>
              </a:solidFill>
              <a:effectLst/>
              <a:latin typeface="Roboto Slab"/>
            </a:endParaRPr>
          </a:p>
        </p:txBody>
      </p:sp>
    </p:spTree>
    <p:extLst>
      <p:ext uri="{BB962C8B-B14F-4D97-AF65-F5344CB8AC3E}">
        <p14:creationId xmlns:p14="http://schemas.microsoft.com/office/powerpoint/2010/main" val="3852820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400" y="2204864"/>
            <a:ext cx="10225136" cy="4608512"/>
          </a:xfrm>
        </p:spPr>
        <p:txBody>
          <a:bodyPr>
            <a:normAutofit/>
          </a:bodyPr>
          <a:lstStyle/>
          <a:p>
            <a:pPr marL="410850" indent="-285750">
              <a:spcAft>
                <a:spcPts val="600"/>
              </a:spcAft>
            </a:pPr>
            <a:r>
              <a:rPr lang="en-GB" dirty="0">
                <a:solidFill>
                  <a:srgbClr val="333333"/>
                </a:solidFill>
                <a:latin typeface="Nunito"/>
              </a:rPr>
              <a:t>Management Information</a:t>
            </a:r>
          </a:p>
          <a:p>
            <a:pPr marL="410850" indent="-285750">
              <a:spcAft>
                <a:spcPts val="600"/>
              </a:spcAft>
            </a:pPr>
            <a:r>
              <a:rPr lang="en-GB" dirty="0">
                <a:solidFill>
                  <a:srgbClr val="333333"/>
                </a:solidFill>
                <a:latin typeface="Nunito"/>
              </a:rPr>
              <a:t>Deep Dive Preparation</a:t>
            </a:r>
          </a:p>
          <a:p>
            <a:pPr marL="410850" indent="-285750">
              <a:spcAft>
                <a:spcPts val="600"/>
              </a:spcAft>
            </a:pPr>
            <a:r>
              <a:rPr lang="en-GB" dirty="0">
                <a:solidFill>
                  <a:srgbClr val="333333"/>
                </a:solidFill>
                <a:latin typeface="Nunito"/>
              </a:rPr>
              <a:t>Embedding Personal Development</a:t>
            </a:r>
          </a:p>
          <a:p>
            <a:pPr marL="410850" indent="-285750">
              <a:spcAft>
                <a:spcPts val="600"/>
              </a:spcAft>
            </a:pPr>
            <a:r>
              <a:rPr lang="en-GB" dirty="0">
                <a:solidFill>
                  <a:srgbClr val="333333"/>
                </a:solidFill>
                <a:latin typeface="Nunito"/>
              </a:rPr>
              <a:t>Individualising the Curriculum</a:t>
            </a:r>
          </a:p>
        </p:txBody>
      </p:sp>
      <p:sp>
        <p:nvSpPr>
          <p:cNvPr id="7" name="Title 1">
            <a:extLst>
              <a:ext uri="{FF2B5EF4-FFF2-40B4-BE49-F238E27FC236}">
                <a16:creationId xmlns:a16="http://schemas.microsoft.com/office/drawing/2014/main" id="{2D4BC8B0-51FC-4B45-8EF4-35A487707C36}"/>
              </a:ext>
            </a:extLst>
          </p:cNvPr>
          <p:cNvSpPr>
            <a:spLocks noGrp="1"/>
          </p:cNvSpPr>
          <p:nvPr>
            <p:ph type="title"/>
          </p:nvPr>
        </p:nvSpPr>
        <p:spPr>
          <a:xfrm>
            <a:off x="4583832" y="404664"/>
            <a:ext cx="6840760" cy="1143000"/>
          </a:xfrm>
        </p:spPr>
        <p:txBody>
          <a:bodyPr vert="horz" wrap="square" lIns="91440" tIns="45720" rIns="91440" bIns="45720" numCol="1" rtlCol="0" anchor="ctr" anchorCtr="0" compatLnSpc="1">
            <a:prstTxWarp prst="textNoShape">
              <a:avLst/>
            </a:prstTxWarp>
            <a:noAutofit/>
          </a:bodyPr>
          <a:lstStyle/>
          <a:p>
            <a:pPr algn="l" eaLnBrk="1" hangingPunct="1"/>
            <a:r>
              <a:rPr lang="en-GB" sz="3600" dirty="0">
                <a:solidFill>
                  <a:srgbClr val="B7093B"/>
                </a:solidFill>
                <a:latin typeface="Calibri" panose="020F0502020204030204" pitchFamily="34" charset="0"/>
                <a:ea typeface="+mj-ea"/>
                <a:cs typeface="Calibri" panose="020F0502020204030204" pitchFamily="34" charset="0"/>
              </a:rPr>
              <a:t>Structural Capital – from 3 to 33</a:t>
            </a:r>
          </a:p>
        </p:txBody>
      </p:sp>
    </p:spTree>
    <p:extLst>
      <p:ext uri="{BB962C8B-B14F-4D97-AF65-F5344CB8AC3E}">
        <p14:creationId xmlns:p14="http://schemas.microsoft.com/office/powerpoint/2010/main" val="133225415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95000" contrast="-60000"/>
                    </a14:imgEffect>
                  </a14:imgLayer>
                </a14:imgProps>
              </a:ext>
              <a:ext uri="{28A0092B-C50C-407E-A947-70E740481C1C}">
                <a14:useLocalDpi xmlns:a14="http://schemas.microsoft.com/office/drawing/2010/main" val="0"/>
              </a:ext>
            </a:extLst>
          </a:blip>
          <a:stretch>
            <a:fillRect/>
          </a:stretch>
        </p:blipFill>
        <p:spPr>
          <a:xfrm>
            <a:off x="0" y="-80626"/>
            <a:ext cx="12192000" cy="6938626"/>
          </a:xfrm>
          <a:prstGeom prst="rect">
            <a:avLst/>
          </a:prstGeom>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0439" y="116632"/>
            <a:ext cx="1980059" cy="1118778"/>
          </a:xfrm>
          <a:prstGeom prst="rect">
            <a:avLst/>
          </a:prstGeom>
          <a:solidFill>
            <a:schemeClr val="accent1">
              <a:alpha val="0"/>
            </a:schemeClr>
          </a:solidFill>
          <a:ln>
            <a:noFill/>
          </a:ln>
        </p:spPr>
      </p:pic>
      <p:sp>
        <p:nvSpPr>
          <p:cNvPr id="5" name="TextBox 4"/>
          <p:cNvSpPr txBox="1"/>
          <p:nvPr/>
        </p:nvSpPr>
        <p:spPr>
          <a:xfrm>
            <a:off x="8421428" y="5229200"/>
            <a:ext cx="2958758" cy="2346796"/>
          </a:xfrm>
          <a:prstGeom prst="rect">
            <a:avLst/>
          </a:prstGeom>
          <a:noFill/>
        </p:spPr>
        <p:txBody>
          <a:bodyPr wrap="square" rtlCol="0">
            <a:spAutoFit/>
          </a:bodyPr>
          <a:lstStyle/>
          <a:p>
            <a:pPr fontAlgn="base">
              <a:spcBef>
                <a:spcPct val="0"/>
              </a:spcBef>
              <a:spcAft>
                <a:spcPct val="0"/>
              </a:spcAft>
              <a:defRPr/>
            </a:pPr>
            <a:r>
              <a:rPr lang="en-GB" sz="1600" b="1" dirty="0">
                <a:solidFill>
                  <a:srgbClr val="00B0F0"/>
                </a:solidFill>
                <a:latin typeface="Arial Narrow" panose="020B0606020202030204" pitchFamily="34" charset="0"/>
                <a:ea typeface="ＭＳ Ｐゴシック" charset="-128"/>
                <a:cs typeface="Calibri" panose="020F0502020204030204" pitchFamily="34" charset="0"/>
              </a:rPr>
              <a:t>Under development (Examples)</a:t>
            </a:r>
          </a:p>
          <a:p>
            <a:pPr fontAlgn="base">
              <a:spcBef>
                <a:spcPct val="0"/>
              </a:spcBef>
              <a:spcAft>
                <a:spcPct val="0"/>
              </a:spcAft>
              <a:defRPr/>
            </a:pPr>
            <a:r>
              <a:rPr lang="en-GB" sz="1050" b="1" dirty="0">
                <a:solidFill>
                  <a:srgbClr val="00B0F0"/>
                </a:solidFill>
                <a:latin typeface="Arial Narrow" panose="020B0606020202030204" pitchFamily="34" charset="0"/>
                <a:ea typeface="ＭＳ Ｐゴシック" charset="-128"/>
                <a:cs typeface="Calibri" panose="020F0502020204030204" pitchFamily="34" charset="0"/>
              </a:rPr>
              <a:t>(subject to approval)</a:t>
            </a:r>
            <a:endParaRPr lang="en-GB" sz="1050" dirty="0">
              <a:solidFill>
                <a:srgbClr val="00B0F0"/>
              </a:solidFill>
              <a:latin typeface="Arial Narrow" panose="020B0606020202030204" pitchFamily="34" charset="0"/>
              <a:ea typeface="ＭＳ Ｐゴシック" charset="-128"/>
              <a:cs typeface="Calibri" panose="020F0502020204030204" pitchFamily="34" charset="0"/>
            </a:endParaRPr>
          </a:p>
          <a:p>
            <a:pPr marL="285750" indent="-285750" fontAlgn="base">
              <a:spcBef>
                <a:spcPct val="0"/>
              </a:spcBef>
              <a:spcAft>
                <a:spcPct val="0"/>
              </a:spcAft>
              <a:buFont typeface="Arial" panose="020B0604020202020204" pitchFamily="34" charset="0"/>
              <a:buChar char="•"/>
              <a:defRPr/>
            </a:pPr>
            <a:r>
              <a:rPr lang="en-US" altLang="en-US" sz="1400" dirty="0">
                <a:solidFill>
                  <a:srgbClr val="00B0F0"/>
                </a:solidFill>
                <a:latin typeface="Arial Narrow" panose="020B0606020202030204" pitchFamily="34" charset="0"/>
                <a:ea typeface="ＭＳ Ｐゴシック" pitchFamily="34" charset="-128"/>
                <a:cs typeface="Calibri" panose="020F0502020204030204" pitchFamily="34" charset="0"/>
              </a:rPr>
              <a:t>Paramedic Practice</a:t>
            </a:r>
          </a:p>
          <a:p>
            <a:pPr marL="285750" indent="-285750" fontAlgn="base">
              <a:spcBef>
                <a:spcPct val="0"/>
              </a:spcBef>
              <a:spcAft>
                <a:spcPct val="0"/>
              </a:spcAft>
              <a:buFont typeface="Arial" panose="020B0604020202020204" pitchFamily="34" charset="0"/>
              <a:buChar char="•"/>
              <a:defRPr/>
            </a:pPr>
            <a:r>
              <a:rPr lang="en-US" altLang="en-US" sz="1400" dirty="0">
                <a:solidFill>
                  <a:srgbClr val="00B0F0"/>
                </a:solidFill>
                <a:latin typeface="Arial Narrow" panose="020B0606020202030204" pitchFamily="34" charset="0"/>
                <a:ea typeface="ＭＳ Ｐゴシック" pitchFamily="34" charset="-128"/>
                <a:cs typeface="Calibri" panose="020F0502020204030204" pitchFamily="34" charset="0"/>
              </a:rPr>
              <a:t>Registered Nurse</a:t>
            </a:r>
          </a:p>
          <a:p>
            <a:pPr marL="285750" indent="-285750" fontAlgn="base">
              <a:spcBef>
                <a:spcPct val="0"/>
              </a:spcBef>
              <a:spcAft>
                <a:spcPct val="0"/>
              </a:spcAft>
              <a:buFont typeface="Arial" panose="020B0604020202020204" pitchFamily="34" charset="0"/>
              <a:buChar char="•"/>
              <a:defRPr/>
            </a:pPr>
            <a:r>
              <a:rPr lang="en-US" altLang="en-US" sz="1400" dirty="0">
                <a:solidFill>
                  <a:srgbClr val="00B0F0"/>
                </a:solidFill>
                <a:latin typeface="Arial Narrow" panose="020B0606020202030204" pitchFamily="34" charset="0"/>
                <a:ea typeface="ＭＳ Ｐゴシック" pitchFamily="34" charset="-128"/>
                <a:cs typeface="Calibri" panose="020F0502020204030204" pitchFamily="34" charset="0"/>
              </a:rPr>
              <a:t>Teacher</a:t>
            </a:r>
          </a:p>
          <a:p>
            <a:pPr marL="285750" indent="-285750" fontAlgn="base">
              <a:spcBef>
                <a:spcPct val="0"/>
              </a:spcBef>
              <a:spcAft>
                <a:spcPct val="0"/>
              </a:spcAft>
              <a:buFont typeface="Arial" panose="020B0604020202020204" pitchFamily="34" charset="0"/>
              <a:buChar char="•"/>
              <a:defRPr/>
            </a:pPr>
            <a:r>
              <a:rPr lang="en-US" altLang="en-US" sz="1400" dirty="0">
                <a:solidFill>
                  <a:srgbClr val="00B0F0"/>
                </a:solidFill>
                <a:latin typeface="Arial Narrow" panose="020B0606020202030204" pitchFamily="34" charset="0"/>
                <a:ea typeface="ＭＳ Ｐゴシック" pitchFamily="34" charset="-128"/>
                <a:cs typeface="Calibri" panose="020F0502020204030204" pitchFamily="34" charset="0"/>
              </a:rPr>
              <a:t>Creative Digital</a:t>
            </a:r>
          </a:p>
          <a:p>
            <a:pPr marL="261938" fontAlgn="base">
              <a:spcBef>
                <a:spcPct val="0"/>
              </a:spcBef>
              <a:spcAft>
                <a:spcPct val="0"/>
              </a:spcAft>
              <a:defRPr/>
            </a:pPr>
            <a:endParaRPr lang="en-US" altLang="en-US" sz="1600" i="1" dirty="0">
              <a:solidFill>
                <a:srgbClr val="FFC000"/>
              </a:solidFill>
              <a:latin typeface="Arial Narrow" panose="020B0606020202030204" pitchFamily="34" charset="0"/>
              <a:ea typeface="ＭＳ Ｐゴシック" pitchFamily="34" charset="-128"/>
              <a:cs typeface="Calibri" panose="020F0502020204030204" pitchFamily="34" charset="0"/>
            </a:endParaRPr>
          </a:p>
          <a:p>
            <a:pPr marL="261938" fontAlgn="base">
              <a:spcBef>
                <a:spcPct val="0"/>
              </a:spcBef>
              <a:spcAft>
                <a:spcPct val="0"/>
              </a:spcAft>
              <a:defRPr/>
            </a:pPr>
            <a:endParaRPr lang="en-GB" sz="1600" dirty="0">
              <a:solidFill>
                <a:srgbClr val="FFC000"/>
              </a:solidFill>
              <a:latin typeface="Arial Narrow" panose="020B0606020202030204" pitchFamily="34" charset="0"/>
              <a:ea typeface="ＭＳ Ｐゴシック" charset="-128"/>
              <a:cs typeface="Calibri" panose="020F0502020204030204" pitchFamily="34" charset="0"/>
            </a:endParaRPr>
          </a:p>
          <a:p>
            <a:pPr fontAlgn="base">
              <a:spcBef>
                <a:spcPct val="0"/>
              </a:spcBef>
              <a:spcAft>
                <a:spcPct val="0"/>
              </a:spcAft>
              <a:defRPr/>
            </a:pPr>
            <a:endParaRPr lang="en-GB" sz="1600" dirty="0">
              <a:solidFill>
                <a:srgbClr val="FFC000"/>
              </a:solidFill>
              <a:latin typeface="Arial Narrow" panose="020B0606020202030204" pitchFamily="34" charset="0"/>
              <a:ea typeface="ＭＳ Ｐゴシック" charset="-128"/>
            </a:endParaRPr>
          </a:p>
          <a:p>
            <a:pPr fontAlgn="base">
              <a:spcBef>
                <a:spcPct val="0"/>
              </a:spcBef>
              <a:spcAft>
                <a:spcPct val="0"/>
              </a:spcAft>
              <a:defRPr/>
            </a:pPr>
            <a:endParaRPr lang="en-GB" sz="1600" dirty="0">
              <a:solidFill>
                <a:prstClr val="black"/>
              </a:solidFill>
              <a:latin typeface="Arial Narrow" panose="020B0606020202030204" pitchFamily="34" charset="0"/>
              <a:ea typeface="ＭＳ Ｐゴシック" charset="-128"/>
            </a:endParaRPr>
          </a:p>
        </p:txBody>
      </p:sp>
      <p:sp>
        <p:nvSpPr>
          <p:cNvPr id="6" name="Content Placeholder 5"/>
          <p:cNvSpPr>
            <a:spLocks noGrp="1"/>
          </p:cNvSpPr>
          <p:nvPr>
            <p:ph idx="1"/>
          </p:nvPr>
        </p:nvSpPr>
        <p:spPr>
          <a:xfrm>
            <a:off x="1703512" y="1485162"/>
            <a:ext cx="4042792" cy="1395158"/>
          </a:xfrm>
        </p:spPr>
        <p:txBody>
          <a:bodyPr/>
          <a:lstStyle/>
          <a:p>
            <a:pPr marL="0" indent="0">
              <a:buNone/>
            </a:pPr>
            <a:r>
              <a:rPr lang="en-US" altLang="en-US" sz="1600" b="1" dirty="0">
                <a:solidFill>
                  <a:schemeClr val="bg1"/>
                </a:solidFill>
                <a:latin typeface="Arial Narrow" panose="020B0606020202030204" pitchFamily="34" charset="0"/>
                <a:ea typeface="ＭＳ Ｐゴシック" pitchFamily="34" charset="-128"/>
                <a:cs typeface="Calibri" panose="020F0502020204030204" pitchFamily="34" charset="0"/>
              </a:rPr>
              <a:t>Leadership &amp; Management</a:t>
            </a:r>
          </a:p>
          <a:p>
            <a:pPr>
              <a:spcBef>
                <a:spcPts val="0"/>
              </a:spcBef>
            </a:pPr>
            <a:r>
              <a:rPr lang="en-US" altLang="en-US" sz="1600" dirty="0">
                <a:solidFill>
                  <a:schemeClr val="bg1"/>
                </a:solidFill>
                <a:latin typeface="Arial Narrow" panose="020B0606020202030204" pitchFamily="34" charset="0"/>
                <a:ea typeface="ＭＳ Ｐゴシック" pitchFamily="34" charset="-128"/>
                <a:cs typeface="Calibri" panose="020F0502020204030204" pitchFamily="34" charset="0"/>
              </a:rPr>
              <a:t>Chartered Manager</a:t>
            </a:r>
          </a:p>
          <a:p>
            <a:pPr>
              <a:spcBef>
                <a:spcPts val="0"/>
              </a:spcBef>
            </a:pPr>
            <a:r>
              <a:rPr lang="en-US" altLang="en-US" sz="1600" dirty="0">
                <a:solidFill>
                  <a:schemeClr val="bg1"/>
                </a:solidFill>
                <a:latin typeface="Arial Narrow" panose="020B0606020202030204" pitchFamily="34" charset="0"/>
                <a:ea typeface="ＭＳ Ｐゴシック" pitchFamily="34" charset="-128"/>
                <a:cs typeface="Calibri" panose="020F0502020204030204" pitchFamily="34" charset="0"/>
              </a:rPr>
              <a:t>Senior Leader</a:t>
            </a:r>
          </a:p>
          <a:p>
            <a:pPr>
              <a:spcBef>
                <a:spcPts val="0"/>
              </a:spcBef>
            </a:pPr>
            <a:r>
              <a:rPr lang="en-US" altLang="en-US" sz="1600" dirty="0">
                <a:solidFill>
                  <a:schemeClr val="bg1"/>
                </a:solidFill>
                <a:latin typeface="Arial Narrow" panose="020B0606020202030204" pitchFamily="34" charset="0"/>
                <a:ea typeface="ＭＳ Ｐゴシック" pitchFamily="34" charset="-128"/>
                <a:cs typeface="Calibri" panose="020F0502020204030204" pitchFamily="34" charset="0"/>
              </a:rPr>
              <a:t>Supply Chain  Leader</a:t>
            </a:r>
          </a:p>
        </p:txBody>
      </p:sp>
      <p:sp>
        <p:nvSpPr>
          <p:cNvPr id="7" name="TextBox 6"/>
          <p:cNvSpPr txBox="1"/>
          <p:nvPr/>
        </p:nvSpPr>
        <p:spPr>
          <a:xfrm>
            <a:off x="1680381" y="3717032"/>
            <a:ext cx="2958759" cy="3447098"/>
          </a:xfrm>
          <a:prstGeom prst="rect">
            <a:avLst/>
          </a:prstGeom>
          <a:noFill/>
        </p:spPr>
        <p:txBody>
          <a:bodyPr wrap="none" rtlCol="0">
            <a:spAutoFit/>
          </a:bodyPr>
          <a:lstStyle/>
          <a:p>
            <a:pPr fontAlgn="base">
              <a:spcBef>
                <a:spcPct val="0"/>
              </a:spcBef>
              <a:spcAft>
                <a:spcPct val="0"/>
              </a:spcAft>
              <a:defRPr/>
            </a:pPr>
            <a:r>
              <a:rPr lang="en-US" altLang="en-US" sz="1600" b="1" dirty="0">
                <a:solidFill>
                  <a:prstClr val="white"/>
                </a:solidFill>
                <a:latin typeface="Arial Narrow" panose="020B0606020202030204" pitchFamily="34" charset="0"/>
                <a:ea typeface="ＭＳ Ｐゴシック" pitchFamily="34" charset="-128"/>
                <a:cs typeface="Calibri" panose="020F0502020204030204" pitchFamily="34" charset="0"/>
              </a:rPr>
              <a:t>Digital &amp; Technology</a:t>
            </a:r>
          </a:p>
          <a:p>
            <a:pPr fontAlgn="base">
              <a:spcBef>
                <a:spcPct val="0"/>
              </a:spcBef>
              <a:spcAft>
                <a:spcPts val="600"/>
              </a:spcAft>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Digital &amp; Tech Solutions Professional </a:t>
            </a:r>
          </a:p>
          <a:p>
            <a:pPr marL="357188" indent="-357188" fontAlgn="base">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Software Engineer</a:t>
            </a:r>
          </a:p>
          <a:p>
            <a:pPr marL="357188" indent="-357188" fontAlgn="base">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Business Analyst</a:t>
            </a:r>
          </a:p>
          <a:p>
            <a:pPr marL="357188" indent="-357188" fontAlgn="base">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Cyber Security Analyst</a:t>
            </a:r>
          </a:p>
          <a:p>
            <a:pPr marL="357188" indent="-357188" fontAlgn="base">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Data Analyst</a:t>
            </a:r>
          </a:p>
          <a:p>
            <a:pPr marL="357188" indent="-357188" fontAlgn="base">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IT Consultant</a:t>
            </a:r>
          </a:p>
          <a:p>
            <a:pPr marL="357188" indent="-357188" fontAlgn="base">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Network Engineer</a:t>
            </a:r>
          </a:p>
          <a:p>
            <a:pPr fontAlgn="base">
              <a:spcBef>
                <a:spcPts val="600"/>
              </a:spcBef>
              <a:spcAft>
                <a:spcPct val="0"/>
              </a:spcAft>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Digital &amp; Tech Solutions Specialist </a:t>
            </a:r>
          </a:p>
          <a:p>
            <a:pPr marL="357188" indent="-357188" fontAlgn="base">
              <a:spcBef>
                <a:spcPct val="0"/>
              </a:spcBef>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Software Engineer</a:t>
            </a:r>
          </a:p>
          <a:p>
            <a:pPr marL="357188" indent="-357188" fontAlgn="base">
              <a:spcBef>
                <a:spcPct val="0"/>
              </a:spcBef>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Data Analyst</a:t>
            </a:r>
          </a:p>
          <a:p>
            <a:pPr marL="357188" indent="-357188" fontAlgn="base">
              <a:spcBef>
                <a:spcPct val="0"/>
              </a:spcBef>
              <a:spcAft>
                <a:spcPct val="0"/>
              </a:spcAft>
              <a:buFont typeface="Arial" panose="020B0604020202020204" pitchFamily="34" charset="0"/>
              <a:buChar char="•"/>
              <a:defRPr/>
            </a:pPr>
            <a:endPar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endParaRPr>
          </a:p>
          <a:p>
            <a:pPr fontAlgn="base">
              <a:spcBef>
                <a:spcPct val="0"/>
              </a:spcBef>
              <a:spcAft>
                <a:spcPct val="0"/>
              </a:spcAft>
              <a:defRPr/>
            </a:pPr>
            <a:endParaRPr lang="en-GB" sz="1600" dirty="0">
              <a:solidFill>
                <a:prstClr val="black"/>
              </a:solidFill>
              <a:latin typeface="Arial Narrow" panose="020B0606020202030204" pitchFamily="34" charset="0"/>
              <a:ea typeface="ＭＳ Ｐゴシック" charset="-128"/>
            </a:endParaRPr>
          </a:p>
        </p:txBody>
      </p:sp>
      <p:sp>
        <p:nvSpPr>
          <p:cNvPr id="8" name="Rectangle 7"/>
          <p:cNvSpPr/>
          <p:nvPr/>
        </p:nvSpPr>
        <p:spPr>
          <a:xfrm>
            <a:off x="8203210" y="3576295"/>
            <a:ext cx="4572000" cy="1323439"/>
          </a:xfrm>
          <a:prstGeom prst="rect">
            <a:avLst/>
          </a:prstGeom>
        </p:spPr>
        <p:txBody>
          <a:bodyPr>
            <a:spAutoFit/>
          </a:bodyPr>
          <a:lstStyle/>
          <a:p>
            <a:pPr marL="633413" indent="-368300" fontAlgn="base">
              <a:spcBef>
                <a:spcPct val="0"/>
              </a:spcBef>
              <a:spcAft>
                <a:spcPct val="0"/>
              </a:spcAft>
              <a:defRPr/>
            </a:pPr>
            <a:endParaRPr lang="en-US" altLang="en-US" sz="1600" b="1" dirty="0">
              <a:solidFill>
                <a:prstClr val="white"/>
              </a:solidFill>
              <a:latin typeface="Arial Narrow" panose="020B0606020202030204" pitchFamily="34" charset="0"/>
              <a:ea typeface="ＭＳ Ｐゴシック" pitchFamily="34" charset="-128"/>
              <a:cs typeface="Calibri" panose="020F0502020204030204" pitchFamily="34" charset="0"/>
            </a:endParaRPr>
          </a:p>
          <a:p>
            <a:pPr marL="633413" indent="-368300" fontAlgn="base">
              <a:spcBef>
                <a:spcPct val="0"/>
              </a:spcBef>
              <a:spcAft>
                <a:spcPct val="0"/>
              </a:spcAft>
              <a:defRPr/>
            </a:pPr>
            <a:r>
              <a:rPr lang="en-US" altLang="en-US" sz="1600" b="1" dirty="0">
                <a:solidFill>
                  <a:prstClr val="white"/>
                </a:solidFill>
                <a:latin typeface="Arial Narrow" panose="020B0606020202030204" pitchFamily="34" charset="0"/>
                <a:ea typeface="ＭＳ Ｐゴシック" pitchFamily="34" charset="-128"/>
                <a:cs typeface="Calibri" panose="020F0502020204030204" pitchFamily="34" charset="0"/>
              </a:rPr>
              <a:t>Food &amp; Drink Sectors</a:t>
            </a:r>
          </a:p>
          <a:p>
            <a:pPr marL="633413" indent="-368300" fontAlgn="base">
              <a:spcBef>
                <a:spcPct val="0"/>
              </a:spcBef>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Food Technologist</a:t>
            </a:r>
          </a:p>
          <a:p>
            <a:pPr marL="633413" indent="-368300" fontAlgn="base">
              <a:spcBef>
                <a:spcPct val="0"/>
              </a:spcBef>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Food Engineering</a:t>
            </a:r>
          </a:p>
          <a:p>
            <a:pPr marL="633413" indent="-368300" fontAlgn="base">
              <a:spcBef>
                <a:spcPct val="0"/>
              </a:spcBef>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Packaging Professional</a:t>
            </a:r>
          </a:p>
        </p:txBody>
      </p:sp>
      <p:sp>
        <p:nvSpPr>
          <p:cNvPr id="10" name="Content Placeholder 5"/>
          <p:cNvSpPr txBox="1">
            <a:spLocks/>
          </p:cNvSpPr>
          <p:nvPr/>
        </p:nvSpPr>
        <p:spPr bwMode="auto">
          <a:xfrm>
            <a:off x="1681291" y="2852936"/>
            <a:ext cx="2957848" cy="37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altLang="en-US" sz="1600" b="1" dirty="0">
                <a:solidFill>
                  <a:prstClr val="white"/>
                </a:solidFill>
                <a:latin typeface="Arial Narrow" panose="020B0606020202030204" pitchFamily="34" charset="0"/>
                <a:ea typeface="ＭＳ Ｐゴシック" pitchFamily="34" charset="-128"/>
                <a:cs typeface="Calibri" panose="020F0502020204030204" pitchFamily="34" charset="0"/>
              </a:rPr>
              <a:t>Academic Professional</a:t>
            </a:r>
            <a:endPar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endParaRPr>
          </a:p>
          <a:p>
            <a:pPr>
              <a:defRPr/>
            </a:pPr>
            <a:r>
              <a:rPr lang="en-GB" sz="1600" dirty="0">
                <a:solidFill>
                  <a:prstClr val="white"/>
                </a:solidFill>
                <a:latin typeface="Arial Narrow" panose="020B0606020202030204" pitchFamily="34" charset="0"/>
              </a:rPr>
              <a:t>Post Graduate Academic Award</a:t>
            </a:r>
          </a:p>
        </p:txBody>
      </p:sp>
      <p:sp>
        <p:nvSpPr>
          <p:cNvPr id="11" name="Content Placeholder 5"/>
          <p:cNvSpPr txBox="1">
            <a:spLocks/>
          </p:cNvSpPr>
          <p:nvPr/>
        </p:nvSpPr>
        <p:spPr bwMode="auto">
          <a:xfrm>
            <a:off x="5231905" y="4365104"/>
            <a:ext cx="2661931" cy="37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altLang="en-US" sz="1600" b="1" dirty="0">
                <a:solidFill>
                  <a:prstClr val="white"/>
                </a:solidFill>
                <a:latin typeface="Arial Narrow" panose="020B0606020202030204" pitchFamily="34" charset="0"/>
                <a:ea typeface="ＭＳ Ｐゴシック" pitchFamily="34" charset="-128"/>
                <a:cs typeface="Calibri" panose="020F0502020204030204" pitchFamily="34" charset="0"/>
              </a:rPr>
              <a:t>Policing</a:t>
            </a:r>
          </a:p>
          <a:p>
            <a:pP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Police Constable DA</a:t>
            </a:r>
          </a:p>
          <a:p>
            <a:pPr>
              <a:defRPr/>
            </a:pPr>
            <a:endParaRPr lang="en-GB" sz="1600" dirty="0">
              <a:solidFill>
                <a:prstClr val="black"/>
              </a:solidFill>
              <a:latin typeface="Arial Narrow" panose="020B0606020202030204" pitchFamily="34" charset="0"/>
            </a:endParaRPr>
          </a:p>
        </p:txBody>
      </p:sp>
      <p:sp>
        <p:nvSpPr>
          <p:cNvPr id="9" name="Rectangle 8"/>
          <p:cNvSpPr/>
          <p:nvPr/>
        </p:nvSpPr>
        <p:spPr>
          <a:xfrm>
            <a:off x="5231905" y="1420322"/>
            <a:ext cx="2786847" cy="2800767"/>
          </a:xfrm>
          <a:prstGeom prst="rect">
            <a:avLst/>
          </a:prstGeom>
        </p:spPr>
        <p:txBody>
          <a:bodyPr wrap="square">
            <a:spAutoFit/>
          </a:bodyPr>
          <a:lstStyle/>
          <a:p>
            <a:pPr marL="265113" indent="-265113" fontAlgn="base">
              <a:spcBef>
                <a:spcPct val="0"/>
              </a:spcBef>
              <a:spcAft>
                <a:spcPct val="0"/>
              </a:spcAft>
              <a:defRPr/>
            </a:pPr>
            <a:r>
              <a:rPr lang="en-US" altLang="en-US" sz="1600" b="1" dirty="0">
                <a:solidFill>
                  <a:schemeClr val="bg1"/>
                </a:solidFill>
                <a:latin typeface="Arial Narrow" panose="020B0606020202030204" pitchFamily="34" charset="0"/>
                <a:ea typeface="ＭＳ Ｐゴシック" pitchFamily="34" charset="-128"/>
                <a:cs typeface="Calibri" panose="020F0502020204030204" pitchFamily="34" charset="0"/>
              </a:rPr>
              <a:t>Building &amp; Surveying</a:t>
            </a:r>
          </a:p>
          <a:p>
            <a:pPr marL="285750" indent="-285750" fontAlgn="base">
              <a:spcBef>
                <a:spcPct val="0"/>
              </a:spcBef>
              <a:spcAft>
                <a:spcPct val="0"/>
              </a:spcAft>
              <a:buFont typeface="Arial" panose="020B0604020202020204" pitchFamily="34" charset="0"/>
              <a:buChar char="•"/>
              <a:defRPr/>
            </a:pPr>
            <a:r>
              <a:rPr lang="en-US" altLang="en-US" sz="1600" dirty="0">
                <a:solidFill>
                  <a:schemeClr val="bg1"/>
                </a:solidFill>
                <a:latin typeface="Arial Narrow" panose="020B0606020202030204" pitchFamily="34" charset="0"/>
                <a:ea typeface="ＭＳ Ｐゴシック" pitchFamily="34" charset="-128"/>
                <a:cs typeface="Calibri" panose="020F0502020204030204" pitchFamily="34" charset="0"/>
              </a:rPr>
              <a:t>Quantity Surveyor</a:t>
            </a:r>
          </a:p>
          <a:p>
            <a:pPr marL="285750" indent="-285750" fontAlgn="base">
              <a:spcBef>
                <a:spcPct val="0"/>
              </a:spcBef>
              <a:spcAft>
                <a:spcPct val="0"/>
              </a:spcAft>
              <a:buFont typeface="Arial" panose="020B0604020202020204" pitchFamily="34" charset="0"/>
              <a:buChar char="•"/>
              <a:defRPr/>
            </a:pPr>
            <a:r>
              <a:rPr lang="en-US" altLang="en-US" sz="1600" dirty="0">
                <a:solidFill>
                  <a:schemeClr val="bg1"/>
                </a:solidFill>
                <a:latin typeface="Arial Narrow" panose="020B0606020202030204" pitchFamily="34" charset="0"/>
                <a:ea typeface="ＭＳ Ｐゴシック" pitchFamily="34" charset="-128"/>
                <a:cs typeface="Calibri" panose="020F0502020204030204" pitchFamily="34" charset="0"/>
              </a:rPr>
              <a:t>Building Surveyor</a:t>
            </a:r>
          </a:p>
          <a:p>
            <a:pPr marL="285750" indent="-285750" fontAlgn="base">
              <a:spcBef>
                <a:spcPct val="0"/>
              </a:spcBef>
              <a:spcAft>
                <a:spcPct val="0"/>
              </a:spcAft>
              <a:buFont typeface="Arial" panose="020B0604020202020204" pitchFamily="34" charset="0"/>
              <a:buChar char="•"/>
              <a:defRPr/>
            </a:pPr>
            <a:r>
              <a:rPr lang="en-US" altLang="en-US" sz="1600" dirty="0">
                <a:solidFill>
                  <a:schemeClr val="bg1"/>
                </a:solidFill>
                <a:latin typeface="Arial Narrow" panose="020B0606020202030204" pitchFamily="34" charset="0"/>
                <a:ea typeface="ＭＳ Ｐゴシック" pitchFamily="34" charset="-128"/>
                <a:cs typeface="Calibri" panose="020F0502020204030204" pitchFamily="34" charset="0"/>
              </a:rPr>
              <a:t>Commercial Property  /        Valuation Surveyor</a:t>
            </a:r>
          </a:p>
          <a:p>
            <a:pPr marL="285750" indent="-285750" fontAlgn="base">
              <a:spcBef>
                <a:spcPct val="0"/>
              </a:spcBef>
              <a:spcAft>
                <a:spcPct val="0"/>
              </a:spcAft>
              <a:buFont typeface="Arial" panose="020B0604020202020204" pitchFamily="34" charset="0"/>
              <a:buChar char="•"/>
              <a:defRPr/>
            </a:pPr>
            <a:r>
              <a:rPr lang="en-US" altLang="en-US" sz="1600" dirty="0">
                <a:solidFill>
                  <a:schemeClr val="bg1"/>
                </a:solidFill>
                <a:latin typeface="Arial Narrow" panose="020B0606020202030204" pitchFamily="34" charset="0"/>
                <a:ea typeface="ＭＳ Ｐゴシック" pitchFamily="34" charset="-128"/>
                <a:cs typeface="Calibri" panose="020F0502020204030204" pitchFamily="34" charset="0"/>
              </a:rPr>
              <a:t>Chartered Town Planner</a:t>
            </a:r>
          </a:p>
          <a:p>
            <a:pPr marL="285750" indent="-285750" fontAlgn="base">
              <a:spcBef>
                <a:spcPct val="0"/>
              </a:spcBef>
              <a:spcAft>
                <a:spcPct val="0"/>
              </a:spcAft>
              <a:buFont typeface="Arial" panose="020B0604020202020204" pitchFamily="34" charset="0"/>
              <a:buChar char="•"/>
              <a:defRPr/>
            </a:pPr>
            <a:r>
              <a:rPr lang="en-US" altLang="en-US" sz="1600" dirty="0">
                <a:solidFill>
                  <a:schemeClr val="bg1"/>
                </a:solidFill>
                <a:latin typeface="Arial Narrow" panose="020B0606020202030204" pitchFamily="34" charset="0"/>
                <a:ea typeface="ＭＳ Ｐゴシック" pitchFamily="34" charset="-128"/>
                <a:cs typeface="Calibri" panose="020F0502020204030204" pitchFamily="34" charset="0"/>
              </a:rPr>
              <a:t>Construction Site Supervisor &amp; Manager</a:t>
            </a:r>
          </a:p>
          <a:p>
            <a:pPr marL="285750" indent="-285750" fontAlgn="base">
              <a:spcBef>
                <a:spcPct val="0"/>
              </a:spcBef>
              <a:spcAft>
                <a:spcPct val="0"/>
              </a:spcAft>
              <a:buFont typeface="Arial" panose="020B0604020202020204" pitchFamily="34" charset="0"/>
              <a:buChar char="•"/>
              <a:defRPr/>
            </a:pPr>
            <a:r>
              <a:rPr lang="en-US" altLang="en-US" sz="1600" dirty="0">
                <a:solidFill>
                  <a:schemeClr val="bg1"/>
                </a:solidFill>
                <a:latin typeface="Arial Narrow" panose="020B0606020202030204" pitchFamily="34" charset="0"/>
                <a:ea typeface="ＭＳ Ｐゴシック" pitchFamily="34" charset="-128"/>
                <a:cs typeface="Calibri" panose="020F0502020204030204" pitchFamily="34" charset="0"/>
              </a:rPr>
              <a:t>Construction Design Manager</a:t>
            </a:r>
          </a:p>
          <a:p>
            <a:pPr marL="285750" indent="-285750" fontAlgn="base">
              <a:spcBef>
                <a:spcPct val="0"/>
              </a:spcBef>
              <a:spcAft>
                <a:spcPct val="0"/>
              </a:spcAft>
              <a:buFont typeface="Arial" panose="020B0604020202020204" pitchFamily="34" charset="0"/>
              <a:buChar char="•"/>
              <a:defRPr/>
            </a:pPr>
            <a:r>
              <a:rPr lang="en-US" altLang="en-US" sz="1600" dirty="0">
                <a:solidFill>
                  <a:schemeClr val="bg1"/>
                </a:solidFill>
                <a:latin typeface="Arial Narrow" panose="020B0606020202030204" pitchFamily="34" charset="0"/>
                <a:ea typeface="ＭＳ Ｐゴシック" pitchFamily="34" charset="-128"/>
                <a:cs typeface="Calibri" panose="020F0502020204030204" pitchFamily="34" charset="0"/>
              </a:rPr>
              <a:t>Architect</a:t>
            </a:r>
          </a:p>
          <a:p>
            <a:pPr marL="285750" indent="-285750" fontAlgn="base">
              <a:spcBef>
                <a:spcPct val="0"/>
              </a:spcBef>
              <a:spcAft>
                <a:spcPct val="0"/>
              </a:spcAft>
              <a:buFont typeface="Arial" panose="020B0604020202020204" pitchFamily="34" charset="0"/>
              <a:buChar char="•"/>
              <a:defRPr/>
            </a:pPr>
            <a:r>
              <a:rPr lang="en-US" altLang="en-US" sz="1600" dirty="0">
                <a:solidFill>
                  <a:schemeClr val="bg1"/>
                </a:solidFill>
                <a:latin typeface="Arial Narrow" panose="020B0606020202030204" pitchFamily="34" charset="0"/>
                <a:ea typeface="ＭＳ Ｐゴシック" pitchFamily="34" charset="-128"/>
                <a:cs typeface="Calibri" panose="020F0502020204030204" pitchFamily="34" charset="0"/>
              </a:rPr>
              <a:t>Town Planner</a:t>
            </a:r>
          </a:p>
        </p:txBody>
      </p:sp>
      <p:sp>
        <p:nvSpPr>
          <p:cNvPr id="12" name="Rectangle 11"/>
          <p:cNvSpPr/>
          <p:nvPr/>
        </p:nvSpPr>
        <p:spPr>
          <a:xfrm>
            <a:off x="5031868" y="5171708"/>
            <a:ext cx="4572000" cy="1569660"/>
          </a:xfrm>
          <a:prstGeom prst="rect">
            <a:avLst/>
          </a:prstGeom>
        </p:spPr>
        <p:txBody>
          <a:bodyPr>
            <a:spAutoFit/>
          </a:bodyPr>
          <a:lstStyle/>
          <a:p>
            <a:pPr marL="633413" indent="-368300" fontAlgn="base">
              <a:spcBef>
                <a:spcPct val="0"/>
              </a:spcBef>
              <a:spcAft>
                <a:spcPct val="0"/>
              </a:spcAft>
              <a:defRPr/>
            </a:pPr>
            <a:r>
              <a:rPr lang="en-US" altLang="en-US" sz="1600" b="1" dirty="0">
                <a:solidFill>
                  <a:schemeClr val="bg1"/>
                </a:solidFill>
                <a:latin typeface="Arial Narrow" panose="020B0606020202030204" pitchFamily="34" charset="0"/>
                <a:ea typeface="ＭＳ Ｐゴシック" pitchFamily="34" charset="-128"/>
                <a:cs typeface="Calibri" panose="020F0502020204030204" pitchFamily="34" charset="0"/>
              </a:rPr>
              <a:t>Engineering</a:t>
            </a:r>
          </a:p>
          <a:p>
            <a:pPr marL="633413" indent="-368300" fontAlgn="base">
              <a:spcBef>
                <a:spcPct val="0"/>
              </a:spcBef>
              <a:spcAft>
                <a:spcPct val="0"/>
              </a:spcAft>
              <a:buFont typeface="Arial" panose="020B0604020202020204" pitchFamily="34" charset="0"/>
              <a:buChar char="•"/>
              <a:defRPr/>
            </a:pPr>
            <a:r>
              <a:rPr lang="en-US" altLang="en-US" sz="1600" dirty="0">
                <a:solidFill>
                  <a:schemeClr val="bg1"/>
                </a:solidFill>
                <a:latin typeface="Arial Narrow" panose="020B0606020202030204" pitchFamily="34" charset="0"/>
                <a:ea typeface="ＭＳ Ｐゴシック" pitchFamily="34" charset="-128"/>
                <a:cs typeface="Calibri" panose="020F0502020204030204" pitchFamily="34" charset="0"/>
              </a:rPr>
              <a:t>Mechanical</a:t>
            </a:r>
          </a:p>
          <a:p>
            <a:pPr marL="633413" indent="-368300" fontAlgn="base">
              <a:spcBef>
                <a:spcPct val="0"/>
              </a:spcBef>
              <a:spcAft>
                <a:spcPct val="0"/>
              </a:spcAft>
              <a:buFont typeface="Arial" panose="020B0604020202020204" pitchFamily="34" charset="0"/>
              <a:buChar char="•"/>
              <a:defRPr/>
            </a:pPr>
            <a:r>
              <a:rPr lang="en-US" altLang="en-US" sz="1600" dirty="0">
                <a:solidFill>
                  <a:schemeClr val="bg1"/>
                </a:solidFill>
                <a:latin typeface="Arial Narrow" panose="020B0606020202030204" pitchFamily="34" charset="0"/>
                <a:ea typeface="ＭＳ Ｐゴシック" pitchFamily="34" charset="-128"/>
                <a:cs typeface="Calibri" panose="020F0502020204030204" pitchFamily="34" charset="0"/>
              </a:rPr>
              <a:t>Electrical</a:t>
            </a:r>
          </a:p>
          <a:p>
            <a:pPr marL="633413" indent="-368300" fontAlgn="base">
              <a:spcBef>
                <a:spcPct val="0"/>
              </a:spcBef>
              <a:spcAft>
                <a:spcPct val="0"/>
              </a:spcAft>
              <a:buFont typeface="Arial" panose="020B0604020202020204" pitchFamily="34" charset="0"/>
              <a:buChar char="•"/>
              <a:defRPr/>
            </a:pPr>
            <a:r>
              <a:rPr lang="en-US" altLang="en-US" sz="1600" dirty="0">
                <a:solidFill>
                  <a:schemeClr val="bg1"/>
                </a:solidFill>
                <a:latin typeface="Arial Narrow" panose="020B0606020202030204" pitchFamily="34" charset="0"/>
                <a:ea typeface="ＭＳ Ｐゴシック" pitchFamily="34" charset="-128"/>
                <a:cs typeface="Calibri" panose="020F0502020204030204" pitchFamily="34" charset="0"/>
              </a:rPr>
              <a:t>Manufacturing </a:t>
            </a:r>
          </a:p>
          <a:p>
            <a:pPr marL="633413" indent="-368300" fontAlgn="base">
              <a:spcBef>
                <a:spcPct val="0"/>
              </a:spcBef>
              <a:spcAft>
                <a:spcPct val="0"/>
              </a:spcAft>
              <a:buFont typeface="Arial" panose="020B0604020202020204" pitchFamily="34" charset="0"/>
              <a:buChar char="•"/>
              <a:defRPr/>
            </a:pPr>
            <a:r>
              <a:rPr lang="en-US" altLang="en-US" sz="1600" dirty="0">
                <a:solidFill>
                  <a:schemeClr val="bg1"/>
                </a:solidFill>
                <a:latin typeface="Arial Narrow" panose="020B0606020202030204" pitchFamily="34" charset="0"/>
                <a:ea typeface="ＭＳ Ｐゴシック" pitchFamily="34" charset="-128"/>
                <a:cs typeface="Calibri" panose="020F0502020204030204" pitchFamily="34" charset="0"/>
              </a:rPr>
              <a:t>Materials</a:t>
            </a:r>
          </a:p>
          <a:p>
            <a:pPr marL="633413" indent="-368300" fontAlgn="base">
              <a:spcBef>
                <a:spcPct val="0"/>
              </a:spcBef>
              <a:spcAft>
                <a:spcPct val="0"/>
              </a:spcAft>
              <a:buFont typeface="Arial" panose="020B0604020202020204" pitchFamily="34" charset="0"/>
              <a:buChar char="•"/>
              <a:defRPr/>
            </a:pPr>
            <a:r>
              <a:rPr lang="en-US" altLang="en-US" sz="1600" dirty="0">
                <a:solidFill>
                  <a:schemeClr val="bg1"/>
                </a:solidFill>
                <a:latin typeface="Arial Narrow" panose="020B0606020202030204" pitchFamily="34" charset="0"/>
                <a:ea typeface="ＭＳ Ｐゴシック" pitchFamily="34" charset="-128"/>
                <a:cs typeface="Calibri" panose="020F0502020204030204" pitchFamily="34" charset="0"/>
              </a:rPr>
              <a:t>Rail Engineering</a:t>
            </a:r>
          </a:p>
        </p:txBody>
      </p:sp>
      <p:sp>
        <p:nvSpPr>
          <p:cNvPr id="13" name="Rectangle 12"/>
          <p:cNvSpPr/>
          <p:nvPr/>
        </p:nvSpPr>
        <p:spPr>
          <a:xfrm>
            <a:off x="8162768" y="1420322"/>
            <a:ext cx="3117808" cy="2308324"/>
          </a:xfrm>
          <a:prstGeom prst="rect">
            <a:avLst/>
          </a:prstGeom>
        </p:spPr>
        <p:txBody>
          <a:bodyPr wrap="square">
            <a:spAutoFit/>
          </a:bodyPr>
          <a:lstStyle/>
          <a:p>
            <a:pPr marL="633413" indent="-368300" fontAlgn="base">
              <a:spcBef>
                <a:spcPct val="0"/>
              </a:spcBef>
              <a:spcAft>
                <a:spcPct val="0"/>
              </a:spcAft>
              <a:defRPr/>
            </a:pPr>
            <a:r>
              <a:rPr lang="en-US" altLang="en-US" sz="1600" b="1" dirty="0">
                <a:solidFill>
                  <a:prstClr val="white"/>
                </a:solidFill>
                <a:latin typeface="Arial Narrow" panose="020B0606020202030204" pitchFamily="34" charset="0"/>
                <a:ea typeface="ＭＳ Ｐゴシック" pitchFamily="34" charset="-128"/>
                <a:cs typeface="Calibri" panose="020F0502020204030204" pitchFamily="34" charset="0"/>
              </a:rPr>
              <a:t>Health &amp; Social Care</a:t>
            </a:r>
          </a:p>
          <a:p>
            <a:pPr marL="550863" indent="-285750" fontAlgn="base">
              <a:spcBef>
                <a:spcPct val="0"/>
              </a:spcBef>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Health and Social Care</a:t>
            </a:r>
          </a:p>
          <a:p>
            <a:pPr marL="550863" indent="-285750" fontAlgn="base">
              <a:spcBef>
                <a:spcPct val="0"/>
              </a:spcBef>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Social Worker</a:t>
            </a:r>
          </a:p>
          <a:p>
            <a:pPr marL="550863" indent="-285750" fontAlgn="base">
              <a:spcBef>
                <a:spcPct val="0"/>
              </a:spcBef>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Occupational Therapy </a:t>
            </a:r>
          </a:p>
          <a:p>
            <a:pPr marL="550863" indent="-285750" fontAlgn="base">
              <a:spcBef>
                <a:spcPct val="0"/>
              </a:spcBef>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Physiotherapy</a:t>
            </a:r>
          </a:p>
          <a:p>
            <a:pPr marL="550863" indent="-285750" fontAlgn="base">
              <a:spcBef>
                <a:spcPct val="0"/>
              </a:spcBef>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Healthcare Science Practitioner</a:t>
            </a:r>
          </a:p>
          <a:p>
            <a:pPr marL="550863" indent="-285750" fontAlgn="base">
              <a:spcBef>
                <a:spcPct val="0"/>
              </a:spcBef>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Advanced Clinical Practitioner</a:t>
            </a:r>
          </a:p>
          <a:p>
            <a:pPr marL="550863" indent="-285750" fontAlgn="base">
              <a:spcBef>
                <a:spcPct val="0"/>
              </a:spcBef>
              <a:spcAft>
                <a:spcPct val="0"/>
              </a:spcAft>
              <a:buFont typeface="Arial" panose="020B0604020202020204" pitchFamily="34" charset="0"/>
              <a:buChar char="•"/>
              <a:defRPr/>
            </a:pPr>
            <a:r>
              <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rPr>
              <a:t>Diagnostic Radiography </a:t>
            </a:r>
          </a:p>
          <a:p>
            <a:pPr marL="265113" fontAlgn="base">
              <a:spcBef>
                <a:spcPct val="0"/>
              </a:spcBef>
              <a:spcAft>
                <a:spcPct val="0"/>
              </a:spcAft>
              <a:defRPr/>
            </a:pPr>
            <a:endParaRPr lang="en-US" altLang="en-US" sz="1600" dirty="0">
              <a:solidFill>
                <a:prstClr val="white"/>
              </a:solidFill>
              <a:latin typeface="Arial Narrow" panose="020B0606020202030204" pitchFamily="34" charset="0"/>
              <a:ea typeface="ＭＳ Ｐゴシック" pitchFamily="34" charset="-128"/>
              <a:cs typeface="Calibri" panose="020F0502020204030204" pitchFamily="34" charset="0"/>
            </a:endParaRPr>
          </a:p>
        </p:txBody>
      </p:sp>
      <p:sp>
        <p:nvSpPr>
          <p:cNvPr id="16" name="Title 1">
            <a:extLst>
              <a:ext uri="{FF2B5EF4-FFF2-40B4-BE49-F238E27FC236}">
                <a16:creationId xmlns:a16="http://schemas.microsoft.com/office/drawing/2014/main" id="{0BBDF5AD-9EA6-433B-B264-9E5AE878AA11}"/>
              </a:ext>
            </a:extLst>
          </p:cNvPr>
          <p:cNvSpPr txBox="1">
            <a:spLocks/>
          </p:cNvSpPr>
          <p:nvPr/>
        </p:nvSpPr>
        <p:spPr>
          <a:xfrm>
            <a:off x="4151784" y="44624"/>
            <a:ext cx="676875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dirty="0">
                <a:solidFill>
                  <a:srgbClr val="FF33CC"/>
                </a:solidFill>
                <a:latin typeface="Calibri" panose="020F0502020204030204" pitchFamily="34" charset="0"/>
                <a:cs typeface="Calibri" panose="020F0502020204030204" pitchFamily="34" charset="0"/>
              </a:rPr>
              <a:t>As OfSTED scope expands, how do you prepare in a large and diverse university?</a:t>
            </a:r>
          </a:p>
        </p:txBody>
      </p:sp>
    </p:spTree>
    <p:extLst>
      <p:ext uri="{BB962C8B-B14F-4D97-AF65-F5344CB8AC3E}">
        <p14:creationId xmlns:p14="http://schemas.microsoft.com/office/powerpoint/2010/main" val="31155206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7" grpId="0"/>
      <p:bldP spid="8" grpId="0"/>
      <p:bldP spid="10" grpId="0"/>
      <p:bldP spid="11" grpId="0"/>
      <p:bldP spid="9"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0FD774-E4C2-4C87-9C73-65472CA4F251}"/>
              </a:ext>
            </a:extLst>
          </p:cNvPr>
          <p:cNvPicPr>
            <a:picLocks noChangeAspect="1"/>
          </p:cNvPicPr>
          <p:nvPr/>
        </p:nvPicPr>
        <p:blipFill>
          <a:blip r:embed="rId2"/>
          <a:stretch>
            <a:fillRect/>
          </a:stretch>
        </p:blipFill>
        <p:spPr>
          <a:xfrm>
            <a:off x="731404" y="1477556"/>
            <a:ext cx="10729192" cy="5380444"/>
          </a:xfrm>
          <a:prstGeom prst="rect">
            <a:avLst/>
          </a:prstGeom>
        </p:spPr>
      </p:pic>
      <p:sp>
        <p:nvSpPr>
          <p:cNvPr id="6" name="Title 1">
            <a:extLst>
              <a:ext uri="{FF2B5EF4-FFF2-40B4-BE49-F238E27FC236}">
                <a16:creationId xmlns:a16="http://schemas.microsoft.com/office/drawing/2014/main" id="{38AEBE40-5A3F-4A5A-AB58-840A7E4E882C}"/>
              </a:ext>
            </a:extLst>
          </p:cNvPr>
          <p:cNvSpPr txBox="1">
            <a:spLocks/>
          </p:cNvSpPr>
          <p:nvPr/>
        </p:nvSpPr>
        <p:spPr>
          <a:xfrm>
            <a:off x="1991544" y="260648"/>
            <a:ext cx="1094521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t>Management Information</a:t>
            </a:r>
            <a:endParaRPr lang="en-GB" dirty="0"/>
          </a:p>
        </p:txBody>
      </p:sp>
    </p:spTree>
    <p:extLst>
      <p:ext uri="{BB962C8B-B14F-4D97-AF65-F5344CB8AC3E}">
        <p14:creationId xmlns:p14="http://schemas.microsoft.com/office/powerpoint/2010/main" val="2382722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5BA5-A391-40D7-8E84-43BD23CCE849}"/>
              </a:ext>
            </a:extLst>
          </p:cNvPr>
          <p:cNvSpPr>
            <a:spLocks noGrp="1"/>
          </p:cNvSpPr>
          <p:nvPr>
            <p:ph type="title"/>
          </p:nvPr>
        </p:nvSpPr>
        <p:spPr>
          <a:xfrm>
            <a:off x="1991544" y="260648"/>
            <a:ext cx="10945216" cy="1143000"/>
          </a:xfrm>
        </p:spPr>
        <p:txBody>
          <a:bodyPr/>
          <a:lstStyle/>
          <a:p>
            <a:r>
              <a:rPr lang="en-GB" dirty="0"/>
              <a:t>Management Information</a:t>
            </a:r>
          </a:p>
        </p:txBody>
      </p:sp>
      <p:pic>
        <p:nvPicPr>
          <p:cNvPr id="5" name="Picture 4">
            <a:extLst>
              <a:ext uri="{FF2B5EF4-FFF2-40B4-BE49-F238E27FC236}">
                <a16:creationId xmlns:a16="http://schemas.microsoft.com/office/drawing/2014/main" id="{82A39118-ECA5-494B-AAFF-107CE84AB95F}"/>
              </a:ext>
            </a:extLst>
          </p:cNvPr>
          <p:cNvPicPr>
            <a:picLocks noChangeAspect="1"/>
          </p:cNvPicPr>
          <p:nvPr/>
        </p:nvPicPr>
        <p:blipFill>
          <a:blip r:embed="rId2"/>
          <a:stretch>
            <a:fillRect/>
          </a:stretch>
        </p:blipFill>
        <p:spPr>
          <a:xfrm>
            <a:off x="1187624" y="1543327"/>
            <a:ext cx="9816752" cy="5054025"/>
          </a:xfrm>
          <a:prstGeom prst="rect">
            <a:avLst/>
          </a:prstGeom>
        </p:spPr>
      </p:pic>
    </p:spTree>
    <p:extLst>
      <p:ext uri="{BB962C8B-B14F-4D97-AF65-F5344CB8AC3E}">
        <p14:creationId xmlns:p14="http://schemas.microsoft.com/office/powerpoint/2010/main" val="2404273527"/>
      </p:ext>
    </p:extLst>
  </p:cSld>
  <p:clrMapOvr>
    <a:masterClrMapping/>
  </p:clrMapOvr>
</p:sld>
</file>

<file path=ppt/theme/theme1.xml><?xml version="1.0" encoding="utf-8"?>
<a:theme xmlns:a="http://schemas.openxmlformats.org/drawingml/2006/main" name="5_SBS Arial template Presentation V2 (3)">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ahcel 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SBS Arial template Presentation V2 (3)">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SBS Arial template Presentation V2 (3)">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2.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docProps/app.xml><?xml version="1.0" encoding="utf-8"?>
<Properties xmlns="http://schemas.openxmlformats.org/officeDocument/2006/extended-properties" xmlns:vt="http://schemas.openxmlformats.org/officeDocument/2006/docPropsVTypes">
  <Template>blank</Template>
  <TotalTime>39658</TotalTime>
  <Words>2472</Words>
  <Application>Microsoft Office PowerPoint</Application>
  <PresentationFormat>Widescreen</PresentationFormat>
  <Paragraphs>333</Paragraphs>
  <Slides>28</Slides>
  <Notes>12</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28</vt:i4>
      </vt:variant>
    </vt:vector>
  </HeadingPairs>
  <TitlesOfParts>
    <vt:vector size="45" baseType="lpstr">
      <vt:lpstr>Arial</vt:lpstr>
      <vt:lpstr>Arial Narrow</vt:lpstr>
      <vt:lpstr>Calibri</vt:lpstr>
      <vt:lpstr>Calibri Light</vt:lpstr>
      <vt:lpstr>FS Clerkenwell</vt:lpstr>
      <vt:lpstr>Graphik Medium</vt:lpstr>
      <vt:lpstr>Graphik Semibold</vt:lpstr>
      <vt:lpstr>Nunito</vt:lpstr>
      <vt:lpstr>Roboto Slab</vt:lpstr>
      <vt:lpstr>Symbol</vt:lpstr>
      <vt:lpstr>Wingdings</vt:lpstr>
      <vt:lpstr>5_SBS Arial template Presentation V2 (3)</vt:lpstr>
      <vt:lpstr>Custom Design</vt:lpstr>
      <vt:lpstr>Rahcel Presentation1</vt:lpstr>
      <vt:lpstr>6_SBS Arial template Presentation V2 (3)</vt:lpstr>
      <vt:lpstr>7_SBS Arial template Presentation V2 (3)</vt:lpstr>
      <vt:lpstr>Office Theme</vt:lpstr>
      <vt:lpstr>Preparing the Portfolio for Inspection Lessons Learned and Applied  Structural Capital – from 3 to 33</vt:lpstr>
      <vt:lpstr>Preparing the Portfolio for Inspection Lessons Learned and Applied  Structural Capital – from 3 to 33</vt:lpstr>
      <vt:lpstr>Cultural Alignment and Expectations</vt:lpstr>
      <vt:lpstr>Reflections on the journey Value from the Interim visits during COVID-19?</vt:lpstr>
      <vt:lpstr>Reflections on the journey Value from the Interim visits during COVID-19? </vt:lpstr>
      <vt:lpstr>Structural Capital – from 3 to 33</vt:lpstr>
      <vt:lpstr>PowerPoint Presentation</vt:lpstr>
      <vt:lpstr>PowerPoint Presentation</vt:lpstr>
      <vt:lpstr>Management Information</vt:lpstr>
      <vt:lpstr>PowerPoint Presentation</vt:lpstr>
      <vt:lpstr>What is a deep-dive?</vt:lpstr>
      <vt:lpstr>What happens during a deep-dive? </vt:lpstr>
      <vt:lpstr>Top Tips</vt:lpstr>
      <vt:lpstr>Education Inspection Framework (EIF)  Extract:  </vt:lpstr>
      <vt:lpstr>Scheme to Embed Essentials SEE:  6 themes for structure</vt:lpstr>
      <vt:lpstr>Easy wins to build on...</vt:lpstr>
      <vt:lpstr> OfSTED Feedback:  Staying Safe On-Line in Curriculum...   L4 Construction ongoing work:</vt:lpstr>
      <vt:lpstr>Apprenticeship Progress Review</vt:lpstr>
      <vt:lpstr>OfSTED, 2022</vt:lpstr>
      <vt:lpstr>Starting Point Review Activity</vt:lpstr>
      <vt:lpstr>Individualised Apprenticeship Curriculum at SHU</vt:lpstr>
      <vt:lpstr>Starting Point Review Activity</vt:lpstr>
      <vt:lpstr>PowerPoint Presentation</vt:lpstr>
      <vt:lpstr>PowerPoint Presentation</vt:lpstr>
      <vt:lpstr>PowerPoint Presentation</vt:lpstr>
      <vt:lpstr>PowerPoint Presentation</vt:lpstr>
      <vt:lpstr>Work to do</vt:lpstr>
      <vt:lpstr>Preparing the Portfolio for Inspection Lessons Learned and Applied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Apprenticeship Fundamentals</dc:title>
  <dc:creator>Sam Moorwood</dc:creator>
  <cp:lastModifiedBy>Moorwood, Sam</cp:lastModifiedBy>
  <cp:revision>287</cp:revision>
  <cp:lastPrinted>2020-03-12T10:44:58Z</cp:lastPrinted>
  <dcterms:created xsi:type="dcterms:W3CDTF">2020-03-06T07:45:44Z</dcterms:created>
  <dcterms:modified xsi:type="dcterms:W3CDTF">2022-04-04T21:41:16Z</dcterms:modified>
</cp:coreProperties>
</file>