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4"/>
    <p:sldMasterId id="2147484268" r:id="rId5"/>
    <p:sldMasterId id="2147484292" r:id="rId6"/>
    <p:sldMasterId id="2147484318" r:id="rId7"/>
    <p:sldMasterId id="2147484330" r:id="rId8"/>
    <p:sldMasterId id="2147484357" r:id="rId9"/>
    <p:sldMasterId id="2147484387" r:id="rId10"/>
    <p:sldMasterId id="2147484412" r:id="rId11"/>
  </p:sldMasterIdLst>
  <p:notesMasterIdLst>
    <p:notesMasterId r:id="rId22"/>
  </p:notesMasterIdLst>
  <p:handoutMasterIdLst>
    <p:handoutMasterId r:id="rId23"/>
  </p:handoutMasterIdLst>
  <p:sldIdLst>
    <p:sldId id="1538" r:id="rId12"/>
    <p:sldId id="1539" r:id="rId13"/>
    <p:sldId id="1540" r:id="rId14"/>
    <p:sldId id="1541" r:id="rId15"/>
    <p:sldId id="1544" r:id="rId16"/>
    <p:sldId id="1542" r:id="rId17"/>
    <p:sldId id="1545" r:id="rId18"/>
    <p:sldId id="1543" r:id="rId19"/>
    <p:sldId id="1537" r:id="rId20"/>
    <p:sldId id="1546" r:id="rId2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668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336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6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6744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3426" algn="l" defTabSz="91336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0117" algn="l" defTabSz="91336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196797" algn="l" defTabSz="91336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3486" algn="l" defTabSz="91336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ton, Ann N" initials="NN" lastIdx="4" clrIdx="0">
    <p:extLst>
      <p:ext uri="{19B8F6BF-5375-455C-9EA6-DF929625EA0E}">
        <p15:presenceInfo xmlns:p15="http://schemas.microsoft.com/office/powerpoint/2012/main" userId="S::sbfann@hallam.shu.ac.uk::4a1d3b1c-a6d5-4b13-ae3e-d5eb556cad19" providerId="AD"/>
      </p:ext>
    </p:extLst>
  </p:cmAuthor>
  <p:cmAuthor id="2" name="Lally, Daniel" initials="LD" lastIdx="3" clrIdx="1">
    <p:extLst>
      <p:ext uri="{19B8F6BF-5375-455C-9EA6-DF929625EA0E}">
        <p15:presenceInfo xmlns:p15="http://schemas.microsoft.com/office/powerpoint/2012/main" userId="S::dl1765@hallam.shu.ac.uk::54cbfe5e-f1ac-40a6-b68f-725b861ccee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35796"/>
    <a:srgbClr val="B70D50"/>
    <a:srgbClr val="5AF622"/>
    <a:srgbClr val="99FF66"/>
    <a:srgbClr val="621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3A2A8A-9292-4249-B72E-E8E1CD0ABEE7}" v="3" dt="2021-09-15T13:10:48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GB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934E193-50B3-8F4D-A1CD-E8D206464D56}" type="datetime1">
              <a:rPr lang="en-GB" altLang="en-US"/>
              <a:pPr/>
              <a:t>15/09/2021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2AA519A-A6DF-024F-B493-EFBAB25BB2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77974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GB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7C1ACBC-E156-9E4D-9A1D-4D2D455C762A}" type="datetime1">
              <a:rPr lang="en-GB" altLang="en-US"/>
              <a:pPr/>
              <a:t>15/09/2021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AA558F4-94A9-ED43-B8F3-AD2D087F8F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73263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ＭＳ Ｐゴシック" pitchFamily="-105" charset="-128"/>
      </a:defRPr>
    </a:lvl1pPr>
    <a:lvl2pPr marL="45668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2pPr>
    <a:lvl3pPr marL="91336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3pPr>
    <a:lvl4pPr marL="137006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4pPr>
    <a:lvl5pPr marL="182674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5pPr>
    <a:lvl6pPr marL="2283426" algn="l" defTabSz="913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117" algn="l" defTabSz="913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797" algn="l" defTabSz="913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486" algn="l" defTabSz="913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558F4-94A9-ED43-B8F3-AD2D087F8F31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5808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558F4-94A9-ED43-B8F3-AD2D087F8F31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301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THIS IS AN INDUCTION SLIDE FOR APPRENTICE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558F4-94A9-ED43-B8F3-AD2D087F8F31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294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4.pn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4.png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4.png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24E69-BEE5-254D-9E1C-7DB27D080CF3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1B040-A1A9-874A-8256-F9B029ACC9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37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D5643-A62A-0744-8BAB-4F9B97F656F7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864BA-451A-4D45-93B8-D44F2366F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81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3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3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E59F5-7DAE-AA42-85DF-DF1C142F4482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45C31-B5F4-2D41-BCB8-01F321322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670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1"/>
            <a:ext cx="1512000" cy="81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68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and delieve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69400" y="1988842"/>
            <a:ext cx="7991032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</a:pPr>
            <a:r>
              <a:rPr lang="en-GB" sz="30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4000" b="1">
              <a:solidFill>
                <a:prstClr val="black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0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delivery of</a:t>
            </a:r>
            <a:endParaRPr lang="en-GB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69402" y="2564904"/>
            <a:ext cx="8291661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 baseline="0"/>
            </a:lvl1pPr>
          </a:lstStyle>
          <a:p>
            <a:pPr lvl="0"/>
            <a:r>
              <a:rPr lang="en-GB"/>
              <a:t>Insert name of partner company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69402" y="3933056"/>
            <a:ext cx="8291661" cy="20162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 baseline="0"/>
            </a:lvl1pPr>
          </a:lstStyle>
          <a:p>
            <a:pPr lvl="0"/>
            <a:r>
              <a:rPr lang="en-GB"/>
              <a:t>Insert title of what is to be delivered</a:t>
            </a:r>
          </a:p>
        </p:txBody>
      </p:sp>
    </p:spTree>
    <p:extLst>
      <p:ext uri="{BB962C8B-B14F-4D97-AF65-F5344CB8AC3E}">
        <p14:creationId xmlns:p14="http://schemas.microsoft.com/office/powerpoint/2010/main" val="2433478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and delivery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11" t="12966" r="17666" b="15046"/>
          <a:stretch/>
        </p:blipFill>
        <p:spPr>
          <a:xfrm>
            <a:off x="35496" y="1588351"/>
            <a:ext cx="4144298" cy="49369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1"/>
            <a:ext cx="1512000" cy="81113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843810" y="1834071"/>
            <a:ext cx="5045013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</a:pPr>
            <a:r>
              <a: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b="1">
              <a:solidFill>
                <a:prstClr val="black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delivery of</a:t>
            </a:r>
            <a:endParaRPr lang="en-GB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2828375" y="2280857"/>
            <a:ext cx="5920091" cy="5000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1" baseline="0"/>
            </a:lvl1pPr>
          </a:lstStyle>
          <a:p>
            <a:pPr lvl="0"/>
            <a:r>
              <a:rPr lang="en-GB"/>
              <a:t>Insert name of partner company</a:t>
            </a:r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843808" y="3308218"/>
            <a:ext cx="5904656" cy="12729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1" baseline="0"/>
            </a:lvl1pPr>
          </a:lstStyle>
          <a:p>
            <a:pPr lvl="0"/>
            <a:r>
              <a:rPr lang="en-GB"/>
              <a:t>Insert title of what is to be delivered</a:t>
            </a:r>
          </a:p>
        </p:txBody>
      </p:sp>
    </p:spTree>
    <p:extLst>
      <p:ext uri="{BB962C8B-B14F-4D97-AF65-F5344CB8AC3E}">
        <p14:creationId xmlns:p14="http://schemas.microsoft.com/office/powerpoint/2010/main" val="1857658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spcBef>
                <a:spcPts val="0"/>
              </a:spcBef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Introductions</a:t>
            </a:r>
          </a:p>
        </p:txBody>
      </p:sp>
      <p:sp>
        <p:nvSpPr>
          <p:cNvPr id="22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6174086" y="1988840"/>
            <a:ext cx="2624137" cy="264953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1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259933" y="1988840"/>
            <a:ext cx="2624137" cy="264953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344490" y="2003309"/>
            <a:ext cx="2624137" cy="264953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11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3072604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377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69402" y="1988840"/>
            <a:ext cx="8291661" cy="1800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000" b="1" baseline="0"/>
            </a:lvl1pPr>
          </a:lstStyle>
          <a:p>
            <a:pPr lvl="0"/>
            <a:r>
              <a:rPr lang="en-GB"/>
              <a:t>Section title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69402" y="3789040"/>
            <a:ext cx="8291661" cy="25202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89495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359876" y="1628800"/>
            <a:ext cx="8424000" cy="4176464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5600" indent="-355600">
              <a:spcBef>
                <a:spcPts val="0"/>
              </a:spcBef>
              <a:spcAft>
                <a:spcPts val="1200"/>
              </a:spcAft>
              <a:defRPr sz="1800" baseline="0"/>
            </a:lvl3pPr>
            <a:lvl4pPr marL="722313" indent="-3667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aseline="0"/>
            </a:lvl4pPr>
          </a:lstStyle>
          <a:p>
            <a:pPr lvl="0"/>
            <a:r>
              <a:rPr lang="en-US"/>
              <a:t>Insert subheading here</a:t>
            </a:r>
          </a:p>
          <a:p>
            <a:pPr lvl="1"/>
            <a:r>
              <a:rPr lang="en-US"/>
              <a:t>Insert normal copy here</a:t>
            </a:r>
          </a:p>
          <a:p>
            <a:pPr lvl="2"/>
            <a:r>
              <a:rPr lang="en-US"/>
              <a:t>Insert bullet level 1</a:t>
            </a:r>
          </a:p>
          <a:p>
            <a:pPr lvl="3"/>
            <a:r>
              <a:rPr lang="en-US"/>
              <a:t>Insert bullet level 2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9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4197888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360000" y="1628800"/>
            <a:ext cx="8424000" cy="4176464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5600" indent="-355600">
              <a:spcBef>
                <a:spcPts val="0"/>
              </a:spcBef>
              <a:spcAft>
                <a:spcPts val="1200"/>
              </a:spcAft>
              <a:defRPr sz="1800" baseline="0"/>
            </a:lvl3pPr>
            <a:lvl4pPr marL="722313" indent="-3667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aseline="0"/>
            </a:lvl4pPr>
          </a:lstStyle>
          <a:p>
            <a:pPr lvl="0"/>
            <a:r>
              <a:rPr lang="en-US"/>
              <a:t>Insert subheading here</a:t>
            </a:r>
          </a:p>
          <a:p>
            <a:pPr lvl="1"/>
            <a:r>
              <a:rPr lang="en-US"/>
              <a:t>Insert normal copy here</a:t>
            </a:r>
          </a:p>
          <a:p>
            <a:pPr lvl="2"/>
            <a:r>
              <a:rPr lang="en-US"/>
              <a:t>Insert bullet level 1</a:t>
            </a:r>
          </a:p>
          <a:p>
            <a:pPr lvl="3"/>
            <a:r>
              <a:rPr lang="en-US"/>
              <a:t>Insert bullet level 2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sp>
        <p:nvSpPr>
          <p:cNvPr id="11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6228184" y="1628802"/>
            <a:ext cx="2570400" cy="188459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2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6228184" y="3717034"/>
            <a:ext cx="2570400" cy="188459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13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3497385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77428" y="1628800"/>
            <a:ext cx="8406000" cy="417646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11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105376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5218A-4731-AA49-A7FA-4D9B7D2DA72E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CB5973-7E57-AE49-9493-0ADC07D206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6258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2"/>
          </p:nvPr>
        </p:nvSpPr>
        <p:spPr>
          <a:xfrm>
            <a:off x="360000" y="1628800"/>
            <a:ext cx="8424000" cy="417646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9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1595904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11" t="12966" r="17666" b="15046"/>
          <a:stretch/>
        </p:blipFill>
        <p:spPr>
          <a:xfrm>
            <a:off x="35496" y="1588351"/>
            <a:ext cx="4144298" cy="4936993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843808" y="3894149"/>
            <a:ext cx="5544616" cy="83099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prstClr val="black"/>
                </a:solidFill>
                <a:latin typeface="Arial"/>
              </a:rPr>
              <a:t>business@shu.ac.uk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prstClr val="black"/>
                </a:solidFill>
                <a:latin typeface="Arial"/>
              </a:rPr>
              <a:t>    @SHU4Business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prstClr val="black"/>
                </a:solidFill>
                <a:latin typeface="Arial"/>
              </a:rPr>
              <a:t>shu.ac.uk/business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1"/>
            <a:ext cx="1512000" cy="811139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079" y="4221089"/>
            <a:ext cx="215900" cy="215900"/>
          </a:xfrm>
          <a:prstGeom prst="rect">
            <a:avLst/>
          </a:prstGeom>
        </p:spPr>
      </p:pic>
      <p:sp>
        <p:nvSpPr>
          <p:cNvPr id="13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828081" y="1916832"/>
            <a:ext cx="5935821" cy="1728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 baseline="0"/>
            </a:lvl1pPr>
          </a:lstStyle>
          <a:p>
            <a:pPr lvl="0"/>
            <a:r>
              <a:rPr lang="en-GB"/>
              <a:t>Add contact details here, include name, job title, department/faculty, university address, telephone number and email address (for layout refer to contact information on Word document)</a:t>
            </a:r>
          </a:p>
        </p:txBody>
      </p:sp>
    </p:spTree>
    <p:extLst>
      <p:ext uri="{BB962C8B-B14F-4D97-AF65-F5344CB8AC3E}">
        <p14:creationId xmlns:p14="http://schemas.microsoft.com/office/powerpoint/2010/main" val="1441742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2328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940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57200" y="63563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3BB28CAB-4E17-0143-9E02-4D005D791228}" type="datetime1">
              <a:rPr lang="en-GB" altLang="en-US">
                <a:solidFill>
                  <a:prstClr val="black"/>
                </a:solidFill>
              </a:rPr>
              <a:pPr/>
              <a:t>15/09/2021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2843215" y="6356351"/>
            <a:ext cx="5843587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GB">
                <a:solidFill>
                  <a:prstClr val="black"/>
                </a:solidFill>
              </a:rPr>
              <a:t>Directorate of Education and Employer Partnerships </a:t>
            </a:r>
          </a:p>
        </p:txBody>
      </p:sp>
    </p:spTree>
    <p:extLst>
      <p:ext uri="{BB962C8B-B14F-4D97-AF65-F5344CB8AC3E}">
        <p14:creationId xmlns:p14="http://schemas.microsoft.com/office/powerpoint/2010/main" val="3552496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36913"/>
            <a:ext cx="4038600" cy="34892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36913"/>
            <a:ext cx="4038600" cy="34892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121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581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362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31027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6" y="155679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56793"/>
            <a:ext cx="5111750" cy="4569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852937"/>
            <a:ext cx="3008313" cy="32732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902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6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3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1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34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64CB5-CB06-9D40-8A6F-CA0F176FFD25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9D0EC-7EFA-5E4B-985C-87501E4E84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9504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479715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27784" y="62068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7784" y="537321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7006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6463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3728" y="274639"/>
            <a:ext cx="435327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3807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1"/>
            <a:ext cx="1512000" cy="81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2054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and delieve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69400" y="1988842"/>
            <a:ext cx="7991032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</a:pPr>
            <a:r>
              <a:rPr lang="en-GB" sz="30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4000" b="1">
              <a:solidFill>
                <a:prstClr val="black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0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delivery of</a:t>
            </a:r>
            <a:endParaRPr lang="en-GB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69402" y="2564904"/>
            <a:ext cx="8291661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 baseline="0"/>
            </a:lvl1pPr>
          </a:lstStyle>
          <a:p>
            <a:pPr lvl="0"/>
            <a:r>
              <a:rPr lang="en-GB"/>
              <a:t>Insert name of partner company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69402" y="3933056"/>
            <a:ext cx="8291661" cy="20162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 baseline="0"/>
            </a:lvl1pPr>
          </a:lstStyle>
          <a:p>
            <a:pPr lvl="0"/>
            <a:r>
              <a:rPr lang="en-GB"/>
              <a:t>Insert title of what is to be delivered</a:t>
            </a:r>
          </a:p>
        </p:txBody>
      </p:sp>
    </p:spTree>
    <p:extLst>
      <p:ext uri="{BB962C8B-B14F-4D97-AF65-F5344CB8AC3E}">
        <p14:creationId xmlns:p14="http://schemas.microsoft.com/office/powerpoint/2010/main" val="27816004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and delivery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11" t="12966" r="17666" b="15046"/>
          <a:stretch/>
        </p:blipFill>
        <p:spPr>
          <a:xfrm>
            <a:off x="35496" y="1588351"/>
            <a:ext cx="4144298" cy="49369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1"/>
            <a:ext cx="1512000" cy="81113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843810" y="1834071"/>
            <a:ext cx="5045013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</a:pPr>
            <a:r>
              <a: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b="1">
              <a:solidFill>
                <a:prstClr val="black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delivery of</a:t>
            </a:r>
            <a:endParaRPr lang="en-GB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2828375" y="2280857"/>
            <a:ext cx="5920091" cy="5000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1" baseline="0"/>
            </a:lvl1pPr>
          </a:lstStyle>
          <a:p>
            <a:pPr lvl="0"/>
            <a:r>
              <a:rPr lang="en-GB"/>
              <a:t>Insert name of partner company</a:t>
            </a:r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843808" y="3308218"/>
            <a:ext cx="5904656" cy="12729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1" baseline="0"/>
            </a:lvl1pPr>
          </a:lstStyle>
          <a:p>
            <a:pPr lvl="0"/>
            <a:r>
              <a:rPr lang="en-GB"/>
              <a:t>Insert title of what is to be delivered</a:t>
            </a:r>
          </a:p>
        </p:txBody>
      </p:sp>
    </p:spTree>
    <p:extLst>
      <p:ext uri="{BB962C8B-B14F-4D97-AF65-F5344CB8AC3E}">
        <p14:creationId xmlns:p14="http://schemas.microsoft.com/office/powerpoint/2010/main" val="38131193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spcBef>
                <a:spcPts val="0"/>
              </a:spcBef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Introductions</a:t>
            </a:r>
          </a:p>
        </p:txBody>
      </p:sp>
      <p:sp>
        <p:nvSpPr>
          <p:cNvPr id="22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6174086" y="1988840"/>
            <a:ext cx="2624137" cy="264953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1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259933" y="1988840"/>
            <a:ext cx="2624137" cy="264953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344490" y="2003309"/>
            <a:ext cx="2624137" cy="264953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11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9845969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377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69402" y="1988840"/>
            <a:ext cx="8291661" cy="1800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000" b="1" baseline="0"/>
            </a:lvl1pPr>
          </a:lstStyle>
          <a:p>
            <a:pPr lvl="0"/>
            <a:r>
              <a:rPr lang="en-GB"/>
              <a:t>Section title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69402" y="3789040"/>
            <a:ext cx="8291661" cy="25202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947064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359876" y="1628800"/>
            <a:ext cx="8424000" cy="4176464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5600" indent="-355600">
              <a:spcBef>
                <a:spcPts val="0"/>
              </a:spcBef>
              <a:spcAft>
                <a:spcPts val="1200"/>
              </a:spcAft>
              <a:defRPr sz="1800" baseline="0"/>
            </a:lvl3pPr>
            <a:lvl4pPr marL="722313" indent="-3667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aseline="0"/>
            </a:lvl4pPr>
          </a:lstStyle>
          <a:p>
            <a:pPr lvl="0"/>
            <a:r>
              <a:rPr lang="en-US"/>
              <a:t>Insert subheading here</a:t>
            </a:r>
          </a:p>
          <a:p>
            <a:pPr lvl="1"/>
            <a:r>
              <a:rPr lang="en-US"/>
              <a:t>Insert normal copy here</a:t>
            </a:r>
          </a:p>
          <a:p>
            <a:pPr lvl="2"/>
            <a:r>
              <a:rPr lang="en-US"/>
              <a:t>Insert bullet level 1</a:t>
            </a:r>
          </a:p>
          <a:p>
            <a:pPr lvl="3"/>
            <a:r>
              <a:rPr lang="en-US"/>
              <a:t>Insert bullet level 2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9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41247326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360000" y="1628800"/>
            <a:ext cx="8424000" cy="4176464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5600" indent="-355600">
              <a:spcBef>
                <a:spcPts val="0"/>
              </a:spcBef>
              <a:spcAft>
                <a:spcPts val="1200"/>
              </a:spcAft>
              <a:defRPr sz="1800" baseline="0"/>
            </a:lvl3pPr>
            <a:lvl4pPr marL="722313" indent="-3667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aseline="0"/>
            </a:lvl4pPr>
          </a:lstStyle>
          <a:p>
            <a:pPr lvl="0"/>
            <a:r>
              <a:rPr lang="en-US"/>
              <a:t>Insert subheading here</a:t>
            </a:r>
          </a:p>
          <a:p>
            <a:pPr lvl="1"/>
            <a:r>
              <a:rPr lang="en-US"/>
              <a:t>Insert normal copy here</a:t>
            </a:r>
          </a:p>
          <a:p>
            <a:pPr lvl="2"/>
            <a:r>
              <a:rPr lang="en-US"/>
              <a:t>Insert bullet level 1</a:t>
            </a:r>
          </a:p>
          <a:p>
            <a:pPr lvl="3"/>
            <a:r>
              <a:rPr lang="en-US"/>
              <a:t>Insert bullet level 2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sp>
        <p:nvSpPr>
          <p:cNvPr id="11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6228184" y="1628802"/>
            <a:ext cx="2570400" cy="188459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2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6228184" y="3717034"/>
            <a:ext cx="2570400" cy="188459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13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175487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E389E-CCB7-1046-B01A-6F887D2EDA3E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41D9-C937-2A48-B6EB-1C9F76DC77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8813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77428" y="1628800"/>
            <a:ext cx="8406000" cy="417646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11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12743488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2"/>
          </p:nvPr>
        </p:nvSpPr>
        <p:spPr>
          <a:xfrm>
            <a:off x="360000" y="1628800"/>
            <a:ext cx="8424000" cy="417646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9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25396295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11" t="12966" r="17666" b="15046"/>
          <a:stretch/>
        </p:blipFill>
        <p:spPr>
          <a:xfrm>
            <a:off x="35496" y="1588351"/>
            <a:ext cx="4144298" cy="4936993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843808" y="3894149"/>
            <a:ext cx="5544616" cy="83099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prstClr val="black"/>
                </a:solidFill>
                <a:latin typeface="Arial"/>
              </a:rPr>
              <a:t>business@shu.ac.uk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prstClr val="black"/>
                </a:solidFill>
                <a:latin typeface="Arial"/>
              </a:rPr>
              <a:t>    @SHU4Business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prstClr val="black"/>
                </a:solidFill>
                <a:latin typeface="Arial"/>
              </a:rPr>
              <a:t>shu.ac.uk/business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1"/>
            <a:ext cx="1512000" cy="811139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079" y="4221089"/>
            <a:ext cx="215900" cy="215900"/>
          </a:xfrm>
          <a:prstGeom prst="rect">
            <a:avLst/>
          </a:prstGeom>
        </p:spPr>
      </p:pic>
      <p:sp>
        <p:nvSpPr>
          <p:cNvPr id="13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828081" y="1916832"/>
            <a:ext cx="5935821" cy="1728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 baseline="0"/>
            </a:lvl1pPr>
          </a:lstStyle>
          <a:p>
            <a:pPr lvl="0"/>
            <a:r>
              <a:rPr lang="en-GB"/>
              <a:t>Add contact details here, include name, job title, department/faculty, university address, telephone number and email address (for layout refer to contact information on Word document)</a:t>
            </a:r>
          </a:p>
        </p:txBody>
      </p:sp>
    </p:spTree>
    <p:extLst>
      <p:ext uri="{BB962C8B-B14F-4D97-AF65-F5344CB8AC3E}">
        <p14:creationId xmlns:p14="http://schemas.microsoft.com/office/powerpoint/2010/main" val="20029426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1"/>
            <a:ext cx="1512000" cy="81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476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and delieve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69400" y="1988842"/>
            <a:ext cx="7991032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</a:pPr>
            <a:r>
              <a:rPr lang="en-GB" sz="30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4000" b="1">
              <a:solidFill>
                <a:prstClr val="black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0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delivery of</a:t>
            </a:r>
            <a:endParaRPr lang="en-GB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69402" y="2564904"/>
            <a:ext cx="8291661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 baseline="0"/>
            </a:lvl1pPr>
          </a:lstStyle>
          <a:p>
            <a:pPr lvl="0"/>
            <a:r>
              <a:rPr lang="en-GB"/>
              <a:t>Insert name of partner company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69402" y="3933056"/>
            <a:ext cx="8291661" cy="20162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 baseline="0"/>
            </a:lvl1pPr>
          </a:lstStyle>
          <a:p>
            <a:pPr lvl="0"/>
            <a:r>
              <a:rPr lang="en-GB"/>
              <a:t>Insert title of what is to be delivered</a:t>
            </a:r>
          </a:p>
        </p:txBody>
      </p:sp>
    </p:spTree>
    <p:extLst>
      <p:ext uri="{BB962C8B-B14F-4D97-AF65-F5344CB8AC3E}">
        <p14:creationId xmlns:p14="http://schemas.microsoft.com/office/powerpoint/2010/main" val="40423661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and delivery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11" t="12966" r="17666" b="15046"/>
          <a:stretch/>
        </p:blipFill>
        <p:spPr>
          <a:xfrm>
            <a:off x="35496" y="1588351"/>
            <a:ext cx="4144298" cy="49369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1"/>
            <a:ext cx="1512000" cy="81113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843810" y="1834071"/>
            <a:ext cx="5045013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</a:pPr>
            <a:r>
              <a: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b="1">
              <a:solidFill>
                <a:prstClr val="black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delivery of</a:t>
            </a:r>
            <a:endParaRPr lang="en-GB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2828375" y="2280857"/>
            <a:ext cx="5920091" cy="5000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1" baseline="0"/>
            </a:lvl1pPr>
          </a:lstStyle>
          <a:p>
            <a:pPr lvl="0"/>
            <a:r>
              <a:rPr lang="en-GB"/>
              <a:t>Insert name of partner company</a:t>
            </a:r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843808" y="3308218"/>
            <a:ext cx="5904656" cy="12729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1" baseline="0"/>
            </a:lvl1pPr>
          </a:lstStyle>
          <a:p>
            <a:pPr lvl="0"/>
            <a:r>
              <a:rPr lang="en-GB"/>
              <a:t>Insert title of what is to be delivered</a:t>
            </a:r>
          </a:p>
        </p:txBody>
      </p:sp>
    </p:spTree>
    <p:extLst>
      <p:ext uri="{BB962C8B-B14F-4D97-AF65-F5344CB8AC3E}">
        <p14:creationId xmlns:p14="http://schemas.microsoft.com/office/powerpoint/2010/main" val="32009536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spcBef>
                <a:spcPts val="0"/>
              </a:spcBef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Introductions</a:t>
            </a:r>
          </a:p>
        </p:txBody>
      </p:sp>
      <p:sp>
        <p:nvSpPr>
          <p:cNvPr id="22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6174086" y="1988840"/>
            <a:ext cx="2624137" cy="264953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1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259933" y="1988840"/>
            <a:ext cx="2624137" cy="264953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344490" y="2003309"/>
            <a:ext cx="2624137" cy="264953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11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7604084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377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69402" y="1988840"/>
            <a:ext cx="8291661" cy="1800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000" b="1" baseline="0"/>
            </a:lvl1pPr>
          </a:lstStyle>
          <a:p>
            <a:pPr lvl="0"/>
            <a:r>
              <a:rPr lang="en-GB"/>
              <a:t>Section title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69402" y="3789040"/>
            <a:ext cx="8291661" cy="25202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3811475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359876" y="1628800"/>
            <a:ext cx="8424000" cy="4176464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5600" indent="-355600">
              <a:spcBef>
                <a:spcPts val="0"/>
              </a:spcBef>
              <a:spcAft>
                <a:spcPts val="1200"/>
              </a:spcAft>
              <a:defRPr sz="1800" baseline="0"/>
            </a:lvl3pPr>
            <a:lvl4pPr marL="722313" indent="-3667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aseline="0"/>
            </a:lvl4pPr>
          </a:lstStyle>
          <a:p>
            <a:pPr lvl="0"/>
            <a:r>
              <a:rPr lang="en-US"/>
              <a:t>Insert subheading here</a:t>
            </a:r>
          </a:p>
          <a:p>
            <a:pPr lvl="1"/>
            <a:r>
              <a:rPr lang="en-US"/>
              <a:t>Insert normal copy here</a:t>
            </a:r>
          </a:p>
          <a:p>
            <a:pPr lvl="2"/>
            <a:r>
              <a:rPr lang="en-US"/>
              <a:t>Insert bullet level 1</a:t>
            </a:r>
          </a:p>
          <a:p>
            <a:pPr lvl="3"/>
            <a:r>
              <a:rPr lang="en-US"/>
              <a:t>Insert bullet level 2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9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13298852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360000" y="1628800"/>
            <a:ext cx="8424000" cy="4176464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5600" indent="-355600">
              <a:spcBef>
                <a:spcPts val="0"/>
              </a:spcBef>
              <a:spcAft>
                <a:spcPts val="1200"/>
              </a:spcAft>
              <a:defRPr sz="1800" baseline="0"/>
            </a:lvl3pPr>
            <a:lvl4pPr marL="722313" indent="-3667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aseline="0"/>
            </a:lvl4pPr>
          </a:lstStyle>
          <a:p>
            <a:pPr lvl="0"/>
            <a:r>
              <a:rPr lang="en-US"/>
              <a:t>Insert subheading here</a:t>
            </a:r>
          </a:p>
          <a:p>
            <a:pPr lvl="1"/>
            <a:r>
              <a:rPr lang="en-US"/>
              <a:t>Insert normal copy here</a:t>
            </a:r>
          </a:p>
          <a:p>
            <a:pPr lvl="2"/>
            <a:r>
              <a:rPr lang="en-US"/>
              <a:t>Insert bullet level 1</a:t>
            </a:r>
          </a:p>
          <a:p>
            <a:pPr lvl="3"/>
            <a:r>
              <a:rPr lang="en-US"/>
              <a:t>Insert bullet level 2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sp>
        <p:nvSpPr>
          <p:cNvPr id="11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6228184" y="1628802"/>
            <a:ext cx="2570400" cy="188459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2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6228184" y="3717034"/>
            <a:ext cx="2570400" cy="188459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13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372671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0" indent="0">
              <a:buNone/>
              <a:defRPr sz="2000" b="1"/>
            </a:lvl2pPr>
            <a:lvl3pPr marL="913368" indent="0">
              <a:buNone/>
              <a:defRPr sz="1800" b="1"/>
            </a:lvl3pPr>
            <a:lvl4pPr marL="1370060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6" indent="0">
              <a:buNone/>
              <a:defRPr sz="1600" b="1"/>
            </a:lvl6pPr>
            <a:lvl7pPr marL="2740117" indent="0">
              <a:buNone/>
              <a:defRPr sz="1600" b="1"/>
            </a:lvl7pPr>
            <a:lvl8pPr marL="3196797" indent="0">
              <a:buNone/>
              <a:defRPr sz="1600" b="1"/>
            </a:lvl8pPr>
            <a:lvl9pPr marL="3653486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0" indent="0">
              <a:buNone/>
              <a:defRPr sz="2000" b="1"/>
            </a:lvl2pPr>
            <a:lvl3pPr marL="913368" indent="0">
              <a:buNone/>
              <a:defRPr sz="1800" b="1"/>
            </a:lvl3pPr>
            <a:lvl4pPr marL="1370060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6" indent="0">
              <a:buNone/>
              <a:defRPr sz="1600" b="1"/>
            </a:lvl6pPr>
            <a:lvl7pPr marL="2740117" indent="0">
              <a:buNone/>
              <a:defRPr sz="1600" b="1"/>
            </a:lvl7pPr>
            <a:lvl8pPr marL="3196797" indent="0">
              <a:buNone/>
              <a:defRPr sz="1600" b="1"/>
            </a:lvl8pPr>
            <a:lvl9pPr marL="3653486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828C1-57EF-7B41-ACBC-BA60A279BC48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2363B-E734-8B47-BDE5-685031AB48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173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77428" y="1628800"/>
            <a:ext cx="8406000" cy="417646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11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31465027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2"/>
          </p:nvPr>
        </p:nvSpPr>
        <p:spPr>
          <a:xfrm>
            <a:off x="360000" y="1628800"/>
            <a:ext cx="8424000" cy="417646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9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37398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11" t="12966" r="17666" b="15046"/>
          <a:stretch/>
        </p:blipFill>
        <p:spPr>
          <a:xfrm>
            <a:off x="35496" y="1588351"/>
            <a:ext cx="4144298" cy="4936993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843808" y="3894149"/>
            <a:ext cx="5544616" cy="83099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prstClr val="black"/>
                </a:solidFill>
                <a:latin typeface="Arial"/>
              </a:rPr>
              <a:t>business@shu.ac.uk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prstClr val="black"/>
                </a:solidFill>
                <a:latin typeface="Arial"/>
              </a:rPr>
              <a:t>    @SHU4Business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prstClr val="black"/>
                </a:solidFill>
                <a:latin typeface="Arial"/>
              </a:rPr>
              <a:t>shu.ac.uk/business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1"/>
            <a:ext cx="1512000" cy="811139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079" y="4221089"/>
            <a:ext cx="215900" cy="215900"/>
          </a:xfrm>
          <a:prstGeom prst="rect">
            <a:avLst/>
          </a:prstGeom>
        </p:spPr>
      </p:pic>
      <p:sp>
        <p:nvSpPr>
          <p:cNvPr id="13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828081" y="1916832"/>
            <a:ext cx="5935821" cy="1728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 baseline="0"/>
            </a:lvl1pPr>
          </a:lstStyle>
          <a:p>
            <a:pPr lvl="0"/>
            <a:r>
              <a:rPr lang="en-GB"/>
              <a:t>Add contact details here, include name, job title, department/faculty, university address, telephone number and email address (for layout refer to contact information on Word document)</a:t>
            </a:r>
          </a:p>
        </p:txBody>
      </p:sp>
    </p:spTree>
    <p:extLst>
      <p:ext uri="{BB962C8B-B14F-4D97-AF65-F5344CB8AC3E}">
        <p14:creationId xmlns:p14="http://schemas.microsoft.com/office/powerpoint/2010/main" val="42369002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1"/>
            <a:ext cx="1512000" cy="81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8407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and delieve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69400" y="1988842"/>
            <a:ext cx="7991032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</a:pPr>
            <a:r>
              <a:rPr lang="en-GB" sz="30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4000" b="1">
              <a:solidFill>
                <a:prstClr val="black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0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delivery of</a:t>
            </a:r>
            <a:endParaRPr lang="en-GB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69402" y="2564904"/>
            <a:ext cx="8291661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 baseline="0"/>
            </a:lvl1pPr>
          </a:lstStyle>
          <a:p>
            <a:pPr lvl="0"/>
            <a:r>
              <a:rPr lang="en-GB"/>
              <a:t>Insert name of partner company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69402" y="3933056"/>
            <a:ext cx="8291661" cy="20162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 baseline="0"/>
            </a:lvl1pPr>
          </a:lstStyle>
          <a:p>
            <a:pPr lvl="0"/>
            <a:r>
              <a:rPr lang="en-GB"/>
              <a:t>Insert title of what is to be delivered</a:t>
            </a:r>
          </a:p>
        </p:txBody>
      </p:sp>
    </p:spTree>
    <p:extLst>
      <p:ext uri="{BB962C8B-B14F-4D97-AF65-F5344CB8AC3E}">
        <p14:creationId xmlns:p14="http://schemas.microsoft.com/office/powerpoint/2010/main" val="29814308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and delivery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11" t="12966" r="17666" b="15046"/>
          <a:stretch/>
        </p:blipFill>
        <p:spPr>
          <a:xfrm>
            <a:off x="35496" y="1588351"/>
            <a:ext cx="4144298" cy="49369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1"/>
            <a:ext cx="1512000" cy="81113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843810" y="1834071"/>
            <a:ext cx="5045013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</a:pPr>
            <a:r>
              <a: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b="1">
              <a:solidFill>
                <a:prstClr val="black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delivery of</a:t>
            </a:r>
            <a:endParaRPr lang="en-GB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2828375" y="2280857"/>
            <a:ext cx="5920091" cy="5000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1" baseline="0"/>
            </a:lvl1pPr>
          </a:lstStyle>
          <a:p>
            <a:pPr lvl="0"/>
            <a:r>
              <a:rPr lang="en-GB"/>
              <a:t>Insert name of partner company</a:t>
            </a:r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843808" y="3308218"/>
            <a:ext cx="5904656" cy="12729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1" baseline="0"/>
            </a:lvl1pPr>
          </a:lstStyle>
          <a:p>
            <a:pPr lvl="0"/>
            <a:r>
              <a:rPr lang="en-GB"/>
              <a:t>Insert title of what is to be delivered</a:t>
            </a:r>
          </a:p>
        </p:txBody>
      </p:sp>
    </p:spTree>
    <p:extLst>
      <p:ext uri="{BB962C8B-B14F-4D97-AF65-F5344CB8AC3E}">
        <p14:creationId xmlns:p14="http://schemas.microsoft.com/office/powerpoint/2010/main" val="39252538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spcBef>
                <a:spcPts val="0"/>
              </a:spcBef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Introductions</a:t>
            </a:r>
          </a:p>
        </p:txBody>
      </p:sp>
      <p:sp>
        <p:nvSpPr>
          <p:cNvPr id="22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6174086" y="1988840"/>
            <a:ext cx="2624137" cy="264953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1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259933" y="1988840"/>
            <a:ext cx="2624137" cy="264953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344490" y="2003309"/>
            <a:ext cx="2624137" cy="264953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11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15744917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377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69402" y="1988840"/>
            <a:ext cx="8291661" cy="1800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000" b="1" baseline="0"/>
            </a:lvl1pPr>
          </a:lstStyle>
          <a:p>
            <a:pPr lvl="0"/>
            <a:r>
              <a:rPr lang="en-GB"/>
              <a:t>Section title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69402" y="3789040"/>
            <a:ext cx="8291661" cy="25202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703970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359876" y="1628800"/>
            <a:ext cx="8424000" cy="4176464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5600" indent="-355600">
              <a:spcBef>
                <a:spcPts val="0"/>
              </a:spcBef>
              <a:spcAft>
                <a:spcPts val="1200"/>
              </a:spcAft>
              <a:defRPr sz="1800" baseline="0"/>
            </a:lvl3pPr>
            <a:lvl4pPr marL="722313" indent="-3667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aseline="0"/>
            </a:lvl4pPr>
          </a:lstStyle>
          <a:p>
            <a:pPr lvl="0"/>
            <a:r>
              <a:rPr lang="en-US"/>
              <a:t>Insert subheading here</a:t>
            </a:r>
          </a:p>
          <a:p>
            <a:pPr lvl="1"/>
            <a:r>
              <a:rPr lang="en-US"/>
              <a:t>Insert normal copy here</a:t>
            </a:r>
          </a:p>
          <a:p>
            <a:pPr lvl="2"/>
            <a:r>
              <a:rPr lang="en-US"/>
              <a:t>Insert bullet level 1</a:t>
            </a:r>
          </a:p>
          <a:p>
            <a:pPr lvl="3"/>
            <a:r>
              <a:rPr lang="en-US"/>
              <a:t>Insert bullet level 2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9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1158183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360000" y="1628800"/>
            <a:ext cx="8424000" cy="4176464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5600" indent="-355600">
              <a:spcBef>
                <a:spcPts val="0"/>
              </a:spcBef>
              <a:spcAft>
                <a:spcPts val="1200"/>
              </a:spcAft>
              <a:defRPr sz="1800" baseline="0"/>
            </a:lvl3pPr>
            <a:lvl4pPr marL="722313" indent="-3667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aseline="0"/>
            </a:lvl4pPr>
          </a:lstStyle>
          <a:p>
            <a:pPr lvl="0"/>
            <a:r>
              <a:rPr lang="en-US"/>
              <a:t>Insert subheading here</a:t>
            </a:r>
          </a:p>
          <a:p>
            <a:pPr lvl="1"/>
            <a:r>
              <a:rPr lang="en-US"/>
              <a:t>Insert normal copy here</a:t>
            </a:r>
          </a:p>
          <a:p>
            <a:pPr lvl="2"/>
            <a:r>
              <a:rPr lang="en-US"/>
              <a:t>Insert bullet level 1</a:t>
            </a:r>
          </a:p>
          <a:p>
            <a:pPr lvl="3"/>
            <a:r>
              <a:rPr lang="en-US"/>
              <a:t>Insert bullet level 2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sp>
        <p:nvSpPr>
          <p:cNvPr id="11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6228184" y="1628802"/>
            <a:ext cx="2570400" cy="188459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2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6228184" y="3717034"/>
            <a:ext cx="2570400" cy="188459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13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304240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37C9C-BA1B-2B4C-A684-1583DC7480B8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28112-6976-5744-A22E-F308DF8169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5455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77428" y="1628800"/>
            <a:ext cx="8406000" cy="417646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11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29954643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2"/>
          </p:nvPr>
        </p:nvSpPr>
        <p:spPr>
          <a:xfrm>
            <a:off x="360000" y="1628800"/>
            <a:ext cx="8424000" cy="417646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9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21690240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11" t="12966" r="17666" b="15046"/>
          <a:stretch/>
        </p:blipFill>
        <p:spPr>
          <a:xfrm>
            <a:off x="35496" y="1588351"/>
            <a:ext cx="4144298" cy="4936993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843808" y="3894149"/>
            <a:ext cx="5544616" cy="83099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prstClr val="black"/>
                </a:solidFill>
                <a:latin typeface="Arial"/>
              </a:rPr>
              <a:t>business@shu.ac.uk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prstClr val="black"/>
                </a:solidFill>
                <a:latin typeface="Arial"/>
              </a:rPr>
              <a:t>    @SHU4Business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prstClr val="black"/>
                </a:solidFill>
                <a:latin typeface="Arial"/>
              </a:rPr>
              <a:t>shu.ac.uk/business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1"/>
            <a:ext cx="1512000" cy="811139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079" y="4221089"/>
            <a:ext cx="215900" cy="215900"/>
          </a:xfrm>
          <a:prstGeom prst="rect">
            <a:avLst/>
          </a:prstGeom>
        </p:spPr>
      </p:pic>
      <p:sp>
        <p:nvSpPr>
          <p:cNvPr id="13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828081" y="1916832"/>
            <a:ext cx="5935821" cy="1728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 baseline="0"/>
            </a:lvl1pPr>
          </a:lstStyle>
          <a:p>
            <a:pPr lvl="0"/>
            <a:r>
              <a:rPr lang="en-GB"/>
              <a:t>Add contact details here, include name, job title, department/faculty, university address, telephone number and email address (for layout refer to contact information on Word document)</a:t>
            </a:r>
          </a:p>
        </p:txBody>
      </p:sp>
    </p:spTree>
    <p:extLst>
      <p:ext uri="{BB962C8B-B14F-4D97-AF65-F5344CB8AC3E}">
        <p14:creationId xmlns:p14="http://schemas.microsoft.com/office/powerpoint/2010/main" val="33862719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24E69-BEE5-254D-9E1C-7DB27D080CF3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1B040-A1A9-874A-8256-F9B029ACC9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6379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5218A-4731-AA49-A7FA-4D9B7D2DA72E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CB5973-7E57-AE49-9493-0ADC07D206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55075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6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3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1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34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64CB5-CB06-9D40-8A6F-CA0F176FFD25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9D0EC-7EFA-5E4B-985C-87501E4E84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608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E389E-CCB7-1046-B01A-6F887D2EDA3E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41D9-C937-2A48-B6EB-1C9F76DC77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86533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0" indent="0">
              <a:buNone/>
              <a:defRPr sz="2000" b="1"/>
            </a:lvl2pPr>
            <a:lvl3pPr marL="913368" indent="0">
              <a:buNone/>
              <a:defRPr sz="1800" b="1"/>
            </a:lvl3pPr>
            <a:lvl4pPr marL="1370060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6" indent="0">
              <a:buNone/>
              <a:defRPr sz="1600" b="1"/>
            </a:lvl6pPr>
            <a:lvl7pPr marL="2740117" indent="0">
              <a:buNone/>
              <a:defRPr sz="1600" b="1"/>
            </a:lvl7pPr>
            <a:lvl8pPr marL="3196797" indent="0">
              <a:buNone/>
              <a:defRPr sz="1600" b="1"/>
            </a:lvl8pPr>
            <a:lvl9pPr marL="3653486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0" indent="0">
              <a:buNone/>
              <a:defRPr sz="2000" b="1"/>
            </a:lvl2pPr>
            <a:lvl3pPr marL="913368" indent="0">
              <a:buNone/>
              <a:defRPr sz="1800" b="1"/>
            </a:lvl3pPr>
            <a:lvl4pPr marL="1370060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6" indent="0">
              <a:buNone/>
              <a:defRPr sz="1600" b="1"/>
            </a:lvl6pPr>
            <a:lvl7pPr marL="2740117" indent="0">
              <a:buNone/>
              <a:defRPr sz="1600" b="1"/>
            </a:lvl7pPr>
            <a:lvl8pPr marL="3196797" indent="0">
              <a:buNone/>
              <a:defRPr sz="1600" b="1"/>
            </a:lvl8pPr>
            <a:lvl9pPr marL="3653486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828C1-57EF-7B41-ACBC-BA60A279BC48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2363B-E734-8B47-BDE5-685031AB48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1060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37C9C-BA1B-2B4C-A684-1583DC7480B8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28112-6976-5744-A22E-F308DF8169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9879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BB52F-B406-FC49-B68F-141C7997354A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9BA77-37C9-7440-9E03-3B343F2126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58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BB52F-B406-FC49-B68F-141C7997354A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9BA77-37C9-7440-9E03-3B343F2126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74364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80" indent="0">
              <a:buNone/>
              <a:defRPr sz="1200"/>
            </a:lvl2pPr>
            <a:lvl3pPr marL="913368" indent="0">
              <a:buNone/>
              <a:defRPr sz="1000"/>
            </a:lvl3pPr>
            <a:lvl4pPr marL="1370060" indent="0">
              <a:buNone/>
              <a:defRPr sz="900"/>
            </a:lvl4pPr>
            <a:lvl5pPr marL="1826744" indent="0">
              <a:buNone/>
              <a:defRPr sz="900"/>
            </a:lvl5pPr>
            <a:lvl6pPr marL="2283426" indent="0">
              <a:buNone/>
              <a:defRPr sz="900"/>
            </a:lvl6pPr>
            <a:lvl7pPr marL="2740117" indent="0">
              <a:buNone/>
              <a:defRPr sz="900"/>
            </a:lvl7pPr>
            <a:lvl8pPr marL="3196797" indent="0">
              <a:buNone/>
              <a:defRPr sz="900"/>
            </a:lvl8pPr>
            <a:lvl9pPr marL="3653486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B27A7-816D-1043-B158-64F276775076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D0F53-A039-A243-BD77-07C63CD2BF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30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680" indent="0">
              <a:buNone/>
              <a:defRPr sz="2800"/>
            </a:lvl2pPr>
            <a:lvl3pPr marL="913368" indent="0">
              <a:buNone/>
              <a:defRPr sz="2400"/>
            </a:lvl3pPr>
            <a:lvl4pPr marL="1370060" indent="0">
              <a:buNone/>
              <a:defRPr sz="2000"/>
            </a:lvl4pPr>
            <a:lvl5pPr marL="1826744" indent="0">
              <a:buNone/>
              <a:defRPr sz="2000"/>
            </a:lvl5pPr>
            <a:lvl6pPr marL="2283426" indent="0">
              <a:buNone/>
              <a:defRPr sz="2000"/>
            </a:lvl6pPr>
            <a:lvl7pPr marL="2740117" indent="0">
              <a:buNone/>
              <a:defRPr sz="2000"/>
            </a:lvl7pPr>
            <a:lvl8pPr marL="3196797" indent="0">
              <a:buNone/>
              <a:defRPr sz="2000"/>
            </a:lvl8pPr>
            <a:lvl9pPr marL="3653486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680" indent="0">
              <a:buNone/>
              <a:defRPr sz="1200"/>
            </a:lvl2pPr>
            <a:lvl3pPr marL="913368" indent="0">
              <a:buNone/>
              <a:defRPr sz="1000"/>
            </a:lvl3pPr>
            <a:lvl4pPr marL="1370060" indent="0">
              <a:buNone/>
              <a:defRPr sz="900"/>
            </a:lvl4pPr>
            <a:lvl5pPr marL="1826744" indent="0">
              <a:buNone/>
              <a:defRPr sz="900"/>
            </a:lvl5pPr>
            <a:lvl6pPr marL="2283426" indent="0">
              <a:buNone/>
              <a:defRPr sz="900"/>
            </a:lvl6pPr>
            <a:lvl7pPr marL="2740117" indent="0">
              <a:buNone/>
              <a:defRPr sz="900"/>
            </a:lvl7pPr>
            <a:lvl8pPr marL="3196797" indent="0">
              <a:buNone/>
              <a:defRPr sz="900"/>
            </a:lvl8pPr>
            <a:lvl9pPr marL="3653486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E7E4F-297C-394D-A0C7-6020BB17B431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53319-9D6F-1244-A88D-E85DAB38EB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61043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D5643-A62A-0744-8BAB-4F9B97F656F7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864BA-451A-4D45-93B8-D44F2366F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08432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3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3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E59F5-7DAE-AA42-85DF-DF1C142F4482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45C31-B5F4-2D41-BCB8-01F321322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42988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1"/>
            <a:ext cx="1512000" cy="81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0151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and delieve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69400" y="1988842"/>
            <a:ext cx="7991032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</a:pPr>
            <a:r>
              <a:rPr lang="en-GB" sz="30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4000" b="1">
              <a:solidFill>
                <a:prstClr val="black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0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delivery of</a:t>
            </a:r>
            <a:endParaRPr lang="en-GB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69402" y="2564904"/>
            <a:ext cx="8291661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 baseline="0"/>
            </a:lvl1pPr>
          </a:lstStyle>
          <a:p>
            <a:pPr lvl="0"/>
            <a:r>
              <a:rPr lang="en-GB"/>
              <a:t>Insert name of partner company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69402" y="3933056"/>
            <a:ext cx="8291661" cy="20162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 baseline="0"/>
            </a:lvl1pPr>
          </a:lstStyle>
          <a:p>
            <a:pPr lvl="0"/>
            <a:r>
              <a:rPr lang="en-GB"/>
              <a:t>Insert title of what is to be delivered</a:t>
            </a:r>
          </a:p>
        </p:txBody>
      </p:sp>
    </p:spTree>
    <p:extLst>
      <p:ext uri="{BB962C8B-B14F-4D97-AF65-F5344CB8AC3E}">
        <p14:creationId xmlns:p14="http://schemas.microsoft.com/office/powerpoint/2010/main" val="297930964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and delivery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11" t="12966" r="17666" b="15046"/>
          <a:stretch/>
        </p:blipFill>
        <p:spPr>
          <a:xfrm>
            <a:off x="35496" y="1588351"/>
            <a:ext cx="4144298" cy="49369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1"/>
            <a:ext cx="1512000" cy="81113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843810" y="1834071"/>
            <a:ext cx="5045013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</a:pPr>
            <a:r>
              <a: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b="1">
              <a:solidFill>
                <a:prstClr val="black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delivery of</a:t>
            </a:r>
            <a:endParaRPr lang="en-GB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2828375" y="2280857"/>
            <a:ext cx="5920091" cy="5000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1" baseline="0"/>
            </a:lvl1pPr>
          </a:lstStyle>
          <a:p>
            <a:pPr lvl="0"/>
            <a:r>
              <a:rPr lang="en-GB"/>
              <a:t>Insert name of partner company</a:t>
            </a:r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843808" y="3308218"/>
            <a:ext cx="5904656" cy="12729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1" baseline="0"/>
            </a:lvl1pPr>
          </a:lstStyle>
          <a:p>
            <a:pPr lvl="0"/>
            <a:r>
              <a:rPr lang="en-GB"/>
              <a:t>Insert title of what is to be delivered</a:t>
            </a:r>
          </a:p>
        </p:txBody>
      </p:sp>
    </p:spTree>
    <p:extLst>
      <p:ext uri="{BB962C8B-B14F-4D97-AF65-F5344CB8AC3E}">
        <p14:creationId xmlns:p14="http://schemas.microsoft.com/office/powerpoint/2010/main" val="322557552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spcBef>
                <a:spcPts val="0"/>
              </a:spcBef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Introductions</a:t>
            </a:r>
          </a:p>
        </p:txBody>
      </p:sp>
      <p:sp>
        <p:nvSpPr>
          <p:cNvPr id="22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6174086" y="1988840"/>
            <a:ext cx="2624137" cy="264953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1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259933" y="1988840"/>
            <a:ext cx="2624137" cy="264953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344490" y="2003309"/>
            <a:ext cx="2624137" cy="264953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11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230792757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377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69402" y="1988840"/>
            <a:ext cx="8291661" cy="1800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000" b="1" baseline="0"/>
            </a:lvl1pPr>
          </a:lstStyle>
          <a:p>
            <a:pPr lvl="0"/>
            <a:r>
              <a:rPr lang="en-GB"/>
              <a:t>Section title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69402" y="3789040"/>
            <a:ext cx="8291661" cy="25202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9859083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359876" y="1628800"/>
            <a:ext cx="8424000" cy="4176464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5600" indent="-355600">
              <a:spcBef>
                <a:spcPts val="0"/>
              </a:spcBef>
              <a:spcAft>
                <a:spcPts val="1200"/>
              </a:spcAft>
              <a:defRPr sz="1800" baseline="0"/>
            </a:lvl3pPr>
            <a:lvl4pPr marL="722313" indent="-3667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aseline="0"/>
            </a:lvl4pPr>
          </a:lstStyle>
          <a:p>
            <a:pPr lvl="0"/>
            <a:r>
              <a:rPr lang="en-US"/>
              <a:t>Insert subheading here</a:t>
            </a:r>
          </a:p>
          <a:p>
            <a:pPr lvl="1"/>
            <a:r>
              <a:rPr lang="en-US"/>
              <a:t>Insert normal copy here</a:t>
            </a:r>
          </a:p>
          <a:p>
            <a:pPr lvl="2"/>
            <a:r>
              <a:rPr lang="en-US"/>
              <a:t>Insert bullet level 1</a:t>
            </a:r>
          </a:p>
          <a:p>
            <a:pPr lvl="3"/>
            <a:r>
              <a:rPr lang="en-US"/>
              <a:t>Insert bullet level 2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9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17296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80" indent="0">
              <a:buNone/>
              <a:defRPr sz="1200"/>
            </a:lvl2pPr>
            <a:lvl3pPr marL="913368" indent="0">
              <a:buNone/>
              <a:defRPr sz="1000"/>
            </a:lvl3pPr>
            <a:lvl4pPr marL="1370060" indent="0">
              <a:buNone/>
              <a:defRPr sz="900"/>
            </a:lvl4pPr>
            <a:lvl5pPr marL="1826744" indent="0">
              <a:buNone/>
              <a:defRPr sz="900"/>
            </a:lvl5pPr>
            <a:lvl6pPr marL="2283426" indent="0">
              <a:buNone/>
              <a:defRPr sz="900"/>
            </a:lvl6pPr>
            <a:lvl7pPr marL="2740117" indent="0">
              <a:buNone/>
              <a:defRPr sz="900"/>
            </a:lvl7pPr>
            <a:lvl8pPr marL="3196797" indent="0">
              <a:buNone/>
              <a:defRPr sz="900"/>
            </a:lvl8pPr>
            <a:lvl9pPr marL="3653486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B27A7-816D-1043-B158-64F276775076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D0F53-A039-A243-BD77-07C63CD2BF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37892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360000" y="1628800"/>
            <a:ext cx="8424000" cy="4176464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5600" indent="-355600">
              <a:spcBef>
                <a:spcPts val="0"/>
              </a:spcBef>
              <a:spcAft>
                <a:spcPts val="1200"/>
              </a:spcAft>
              <a:defRPr sz="1800" baseline="0"/>
            </a:lvl3pPr>
            <a:lvl4pPr marL="722313" indent="-3667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aseline="0"/>
            </a:lvl4pPr>
          </a:lstStyle>
          <a:p>
            <a:pPr lvl="0"/>
            <a:r>
              <a:rPr lang="en-US"/>
              <a:t>Insert subheading here</a:t>
            </a:r>
          </a:p>
          <a:p>
            <a:pPr lvl="1"/>
            <a:r>
              <a:rPr lang="en-US"/>
              <a:t>Insert normal copy here</a:t>
            </a:r>
          </a:p>
          <a:p>
            <a:pPr lvl="2"/>
            <a:r>
              <a:rPr lang="en-US"/>
              <a:t>Insert bullet level 1</a:t>
            </a:r>
          </a:p>
          <a:p>
            <a:pPr lvl="3"/>
            <a:r>
              <a:rPr lang="en-US"/>
              <a:t>Insert bullet level 2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sp>
        <p:nvSpPr>
          <p:cNvPr id="11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6228184" y="1628802"/>
            <a:ext cx="2570400" cy="188459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2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6228184" y="3717034"/>
            <a:ext cx="2570400" cy="188459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13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294497908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77428" y="1628800"/>
            <a:ext cx="8406000" cy="417646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11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24427789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2"/>
          </p:nvPr>
        </p:nvSpPr>
        <p:spPr>
          <a:xfrm>
            <a:off x="360000" y="1628800"/>
            <a:ext cx="8424000" cy="417646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  <p:sp>
        <p:nvSpPr>
          <p:cNvPr id="9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7524328" y="5877352"/>
            <a:ext cx="1260000" cy="72000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en-GB"/>
              <a:t>Insert partner logo here</a:t>
            </a:r>
          </a:p>
        </p:txBody>
      </p:sp>
    </p:spTree>
    <p:extLst>
      <p:ext uri="{BB962C8B-B14F-4D97-AF65-F5344CB8AC3E}">
        <p14:creationId xmlns:p14="http://schemas.microsoft.com/office/powerpoint/2010/main" val="200433070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11" t="12966" r="17666" b="15046"/>
          <a:stretch/>
        </p:blipFill>
        <p:spPr>
          <a:xfrm>
            <a:off x="35496" y="1588351"/>
            <a:ext cx="4144298" cy="4936993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843808" y="3894149"/>
            <a:ext cx="5544616" cy="83099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prstClr val="black"/>
                </a:solidFill>
                <a:latin typeface="Arial"/>
              </a:rPr>
              <a:t>business@shu.ac.uk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prstClr val="black"/>
                </a:solidFill>
                <a:latin typeface="Arial"/>
              </a:rPr>
              <a:t>    @SHU4Business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>
                <a:solidFill>
                  <a:prstClr val="black"/>
                </a:solidFill>
                <a:latin typeface="Arial"/>
              </a:rPr>
              <a:t>shu.ac.uk/business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1"/>
            <a:ext cx="1512000" cy="811139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079" y="4221089"/>
            <a:ext cx="215900" cy="215900"/>
          </a:xfrm>
          <a:prstGeom prst="rect">
            <a:avLst/>
          </a:prstGeom>
        </p:spPr>
      </p:pic>
      <p:sp>
        <p:nvSpPr>
          <p:cNvPr id="13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828081" y="1916832"/>
            <a:ext cx="5935821" cy="1728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 baseline="0"/>
            </a:lvl1pPr>
          </a:lstStyle>
          <a:p>
            <a:pPr lvl="0"/>
            <a:r>
              <a:rPr lang="en-GB"/>
              <a:t>Add contact details here, include name, job title, department/faculty, university address, telephone number and email address (for layout refer to contact information on Word document)</a:t>
            </a:r>
          </a:p>
        </p:txBody>
      </p:sp>
    </p:spTree>
    <p:extLst>
      <p:ext uri="{BB962C8B-B14F-4D97-AF65-F5344CB8AC3E}">
        <p14:creationId xmlns:p14="http://schemas.microsoft.com/office/powerpoint/2010/main" val="288556725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63C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359876" y="1628800"/>
            <a:ext cx="8424000" cy="4176464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5600" indent="-355600">
              <a:spcBef>
                <a:spcPts val="0"/>
              </a:spcBef>
              <a:spcAft>
                <a:spcPts val="1200"/>
              </a:spcAft>
              <a:defRPr sz="1800" baseline="0"/>
            </a:lvl3pPr>
            <a:lvl4pPr marL="722313" indent="-3667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aseline="0"/>
            </a:lvl4pPr>
          </a:lstStyle>
          <a:p>
            <a:pPr lvl="0"/>
            <a:r>
              <a:rPr lang="en-US"/>
              <a:t>Insert subheading here</a:t>
            </a:r>
          </a:p>
          <a:p>
            <a:pPr lvl="1"/>
            <a:r>
              <a:rPr lang="en-US"/>
              <a:t>Insert normal copy here</a:t>
            </a:r>
          </a:p>
          <a:p>
            <a:pPr lvl="2"/>
            <a:r>
              <a:rPr lang="en-US"/>
              <a:t>Insert bullet level 1</a:t>
            </a:r>
          </a:p>
          <a:p>
            <a:pPr lvl="3"/>
            <a:r>
              <a:rPr lang="en-US"/>
              <a:t>Insert bullet level 2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805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368000"/>
          </a:xfrm>
          <a:prstGeom prst="rect">
            <a:avLst/>
          </a:prstGeom>
          <a:solidFill>
            <a:srgbClr val="63C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359876" y="1628800"/>
            <a:ext cx="8424000" cy="4176464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5600" indent="-355600">
              <a:spcBef>
                <a:spcPts val="0"/>
              </a:spcBef>
              <a:spcAft>
                <a:spcPts val="1200"/>
              </a:spcAft>
              <a:defRPr sz="1800" baseline="0"/>
            </a:lvl3pPr>
            <a:lvl4pPr marL="722313" indent="-3667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baseline="0"/>
            </a:lvl4pPr>
          </a:lstStyle>
          <a:p>
            <a:pPr lvl="0"/>
            <a:r>
              <a:rPr lang="en-US"/>
              <a:t>Insert subheading here</a:t>
            </a:r>
          </a:p>
          <a:p>
            <a:pPr lvl="1"/>
            <a:r>
              <a:rPr lang="en-US"/>
              <a:t>Insert normal copy here</a:t>
            </a:r>
          </a:p>
          <a:p>
            <a:pPr lvl="2"/>
            <a:r>
              <a:rPr lang="en-US"/>
              <a:t>Insert bullet level 1</a:t>
            </a:r>
          </a:p>
          <a:p>
            <a:pPr lvl="3"/>
            <a:r>
              <a:rPr lang="en-US"/>
              <a:t>Insert bullet level 2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16632"/>
            <a:ext cx="8444176" cy="115212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heading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907559"/>
            <a:ext cx="1260000" cy="67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9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680" indent="0">
              <a:buNone/>
              <a:defRPr sz="2800"/>
            </a:lvl2pPr>
            <a:lvl3pPr marL="913368" indent="0">
              <a:buNone/>
              <a:defRPr sz="2400"/>
            </a:lvl3pPr>
            <a:lvl4pPr marL="1370060" indent="0">
              <a:buNone/>
              <a:defRPr sz="2000"/>
            </a:lvl4pPr>
            <a:lvl5pPr marL="1826744" indent="0">
              <a:buNone/>
              <a:defRPr sz="2000"/>
            </a:lvl5pPr>
            <a:lvl6pPr marL="2283426" indent="0">
              <a:buNone/>
              <a:defRPr sz="2000"/>
            </a:lvl6pPr>
            <a:lvl7pPr marL="2740117" indent="0">
              <a:buNone/>
              <a:defRPr sz="2000"/>
            </a:lvl7pPr>
            <a:lvl8pPr marL="3196797" indent="0">
              <a:buNone/>
              <a:defRPr sz="2000"/>
            </a:lvl8pPr>
            <a:lvl9pPr marL="3653486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680" indent="0">
              <a:buNone/>
              <a:defRPr sz="1200"/>
            </a:lvl2pPr>
            <a:lvl3pPr marL="913368" indent="0">
              <a:buNone/>
              <a:defRPr sz="1000"/>
            </a:lvl3pPr>
            <a:lvl4pPr marL="1370060" indent="0">
              <a:buNone/>
              <a:defRPr sz="900"/>
            </a:lvl4pPr>
            <a:lvl5pPr marL="1826744" indent="0">
              <a:buNone/>
              <a:defRPr sz="900"/>
            </a:lvl5pPr>
            <a:lvl6pPr marL="2283426" indent="0">
              <a:buNone/>
              <a:defRPr sz="900"/>
            </a:lvl6pPr>
            <a:lvl7pPr marL="2740117" indent="0">
              <a:buNone/>
              <a:defRPr sz="900"/>
            </a:lvl7pPr>
            <a:lvl8pPr marL="3196797" indent="0">
              <a:buNone/>
              <a:defRPr sz="900"/>
            </a:lvl8pPr>
            <a:lvl9pPr marL="3653486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E7E4F-297C-394D-A0C7-6020BB17B431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53319-9D6F-1244-A88D-E85DAB38EB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84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336" tIns="45668" rIns="91336" bIns="456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336" tIns="45668" rIns="91336" bIns="45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Directorate of Education and Employer Partnerships</a:t>
            </a:r>
          </a:p>
          <a:p>
            <a:pPr lvl="4"/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336" tIns="45668" rIns="91336" bIns="4566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243E6FF-E178-B74E-8A4D-EA9411124566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1" y="6356375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336" tIns="45668" rIns="91336" bIns="4566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336" tIns="45668" rIns="91336" bIns="4566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7518900-4751-F740-BB54-E4E74F18FD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</p:sldLayoutIdLst>
  <p:txStyles>
    <p:titleStyle>
      <a:lvl1pPr algn="ctr" defTabSz="45668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668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668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668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668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6680" algn="ctr" defTabSz="45668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3368" algn="ctr" defTabSz="45668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0060" algn="ctr" defTabSz="45668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6744" algn="ctr" defTabSz="45668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519" indent="-342519" algn="l" defTabSz="45668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114" indent="-285433" algn="l" defTabSz="45668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1709" indent="-228339" algn="l" defTabSz="45668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8397" indent="-228339" algn="l" defTabSz="45668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5090" indent="-228339" algn="l" defTabSz="45668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1773" indent="-228339" algn="l" defTabSz="4566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456" indent="-228339" algn="l" defTabSz="4566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145" indent="-228339" algn="l" defTabSz="4566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824" indent="-228339" algn="l" defTabSz="4566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80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68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060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744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426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117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797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486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87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  <p:sldLayoutId id="2147484273" r:id="rId5"/>
    <p:sldLayoutId id="2147484274" r:id="rId6"/>
    <p:sldLayoutId id="2147484275" r:id="rId7"/>
    <p:sldLayoutId id="2147484276" r:id="rId8"/>
    <p:sldLayoutId id="2147484277" r:id="rId9"/>
    <p:sldLayoutId id="214748427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5" y="1412875"/>
            <a:ext cx="8207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781302"/>
            <a:ext cx="8229600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8" name="Picture 1" descr="shuLogo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90"/>
            <a:ext cx="1871662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90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3" r:id="rId1"/>
    <p:sldLayoutId id="2147484294" r:id="rId2"/>
    <p:sldLayoutId id="2147484295" r:id="rId3"/>
    <p:sldLayoutId id="2147484296" r:id="rId4"/>
    <p:sldLayoutId id="2147484297" r:id="rId5"/>
    <p:sldLayoutId id="2147484298" r:id="rId6"/>
    <p:sldLayoutId id="2147484299" r:id="rId7"/>
    <p:sldLayoutId id="2147484300" r:id="rId8"/>
    <p:sldLayoutId id="2147484301" r:id="rId9"/>
    <p:sldLayoutId id="2147484302" r:id="rId10"/>
    <p:sldLayoutId id="2147484303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B70D50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B70D50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37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9" r:id="rId1"/>
    <p:sldLayoutId id="2147484320" r:id="rId2"/>
    <p:sldLayoutId id="2147484321" r:id="rId3"/>
    <p:sldLayoutId id="2147484322" r:id="rId4"/>
    <p:sldLayoutId id="2147484323" r:id="rId5"/>
    <p:sldLayoutId id="2147484324" r:id="rId6"/>
    <p:sldLayoutId id="2147484325" r:id="rId7"/>
    <p:sldLayoutId id="2147484326" r:id="rId8"/>
    <p:sldLayoutId id="2147484327" r:id="rId9"/>
    <p:sldLayoutId id="214748432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837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15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8" r:id="rId1"/>
    <p:sldLayoutId id="2147484359" r:id="rId2"/>
    <p:sldLayoutId id="2147484360" r:id="rId3"/>
    <p:sldLayoutId id="2147484361" r:id="rId4"/>
    <p:sldLayoutId id="2147484362" r:id="rId5"/>
    <p:sldLayoutId id="2147484363" r:id="rId6"/>
    <p:sldLayoutId id="2147484364" r:id="rId7"/>
    <p:sldLayoutId id="2147484365" r:id="rId8"/>
    <p:sldLayoutId id="2147484366" r:id="rId9"/>
    <p:sldLayoutId id="214748436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336" tIns="45668" rIns="91336" bIns="456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336" tIns="45668" rIns="91336" bIns="45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Directorate of Education and Employer Partnerships</a:t>
            </a:r>
          </a:p>
          <a:p>
            <a:pPr lvl="4"/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336" tIns="45668" rIns="91336" bIns="4566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243E6FF-E178-B74E-8A4D-EA9411124566}" type="datetimeFigureOut">
              <a:rPr lang="en-US" altLang="en-US"/>
              <a:pPr/>
              <a:t>9/15/2021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1" y="6356375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336" tIns="45668" rIns="91336" bIns="4566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336" tIns="45668" rIns="91336" bIns="4566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7518900-4751-F740-BB54-E4E74F18F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49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txStyles>
    <p:titleStyle>
      <a:lvl1pPr algn="ctr" defTabSz="45668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668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668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668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668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6680" algn="ctr" defTabSz="45668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3368" algn="ctr" defTabSz="45668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0060" algn="ctr" defTabSz="45668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6744" algn="ctr" defTabSz="45668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519" indent="-342519" algn="l" defTabSz="45668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114" indent="-285433" algn="l" defTabSz="45668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1709" indent="-228339" algn="l" defTabSz="45668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8397" indent="-228339" algn="l" defTabSz="45668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5090" indent="-228339" algn="l" defTabSz="45668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1773" indent="-228339" algn="l" defTabSz="4566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456" indent="-228339" algn="l" defTabSz="4566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145" indent="-228339" algn="l" defTabSz="4566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824" indent="-228339" algn="l" defTabSz="4566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80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68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060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744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426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117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797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486" algn="l" defTabSz="4566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669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3" r:id="rId1"/>
    <p:sldLayoutId id="2147484414" r:id="rId2"/>
    <p:sldLayoutId id="2147484415" r:id="rId3"/>
    <p:sldLayoutId id="2147484416" r:id="rId4"/>
    <p:sldLayoutId id="2147484417" r:id="rId5"/>
    <p:sldLayoutId id="2147484418" r:id="rId6"/>
    <p:sldLayoutId id="2147484419" r:id="rId7"/>
    <p:sldLayoutId id="2147484420" r:id="rId8"/>
    <p:sldLayoutId id="2147484421" r:id="rId9"/>
    <p:sldLayoutId id="2147484422" r:id="rId10"/>
    <p:sldLayoutId id="2147484423" r:id="rId11"/>
    <p:sldLayoutId id="214748442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hyperlink" Target="https://datax.jisc.ac.uk" TargetMode="External"/><Relationship Id="rId7" Type="http://schemas.openxmlformats.org/officeDocument/2006/relationships/slide" Target="slide5.xml"/><Relationship Id="rId12" Type="http://schemas.openxmlformats.org/officeDocument/2006/relationships/hyperlink" Target="mailto:srd-learning-analytics-mb@exchange.shu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slide" Target="slide4.xml"/><Relationship Id="rId11" Type="http://schemas.openxmlformats.org/officeDocument/2006/relationships/hyperlink" Target="https://sheffieldhallam.sharepoint.com/sites/4105" TargetMode="Externa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pprenticeships@shu.ac.uk" TargetMode="External"/><Relationship Id="rId2" Type="http://schemas.openxmlformats.org/officeDocument/2006/relationships/hyperlink" Target="https://sheffieldhallam.sharepoint.com/:w:/s/3043/hda/ERlyBaOkmQdIkkCpU77Y268BNFV8eGg1489pkZ3ibad05w?e=olfX6g" TargetMode="Externa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ygoal.jisc.ac.uk/logi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FD2D929-B1FC-4934-BF84-0D540E6E4F0A}"/>
              </a:ext>
            </a:extLst>
          </p:cNvPr>
          <p:cNvSpPr/>
          <p:nvPr/>
        </p:nvSpPr>
        <p:spPr>
          <a:xfrm>
            <a:off x="138042" y="2560776"/>
            <a:ext cx="8883070" cy="335457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03F31C1-27C0-43F8-B2BD-72A9A64BB253}"/>
              </a:ext>
            </a:extLst>
          </p:cNvPr>
          <p:cNvSpPr>
            <a:spLocks noGrp="1"/>
          </p:cNvSpPr>
          <p:nvPr/>
        </p:nvSpPr>
        <p:spPr bwMode="auto">
          <a:xfrm>
            <a:off x="85790" y="1196752"/>
            <a:ext cx="8827391" cy="550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lc="http://schemas.openxmlformats.org/drawingml/2006/lockedCanvas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ＭＳ Ｐゴシック" pitchFamily="-10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GB" sz="1100" b="1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/>
              </a:rPr>
              <a:t>It is critical that SHU have an effective and consistent approach to attendance monitoring for all of the Apprenticeship provision; enabling strong attendance to be evidenced and incidents of poor attendance to be identified and addressed quickly and responsively. This is a </a:t>
            </a:r>
            <a:r>
              <a:rPr lang="en-GB" sz="1100" u="sng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/>
              </a:rPr>
              <a:t>compulsory</a:t>
            </a:r>
            <a:r>
              <a:rPr lang="en-GB" sz="1100" b="1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/>
              </a:rPr>
              <a:t> requirement of both Ofsted and our contractual obligations with the Education and Skills Funding Agency (ESFA).  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/>
                <a:cs typeface="Arial"/>
              </a:rPr>
              <a:t> </a:t>
            </a:r>
            <a:r>
              <a:rPr lang="en-GB" sz="1100" b="1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/>
                <a:cs typeface="Arial"/>
              </a:rPr>
              <a:t>We require </a:t>
            </a:r>
            <a:r>
              <a:rPr lang="en-GB" sz="1100" b="1" u="sng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/>
                <a:cs typeface="Arial"/>
              </a:rPr>
              <a:t> </a:t>
            </a:r>
            <a:r>
              <a:rPr lang="en-GB" sz="1100" b="1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/>
                <a:cs typeface="Arial"/>
              </a:rPr>
              <a:t>the use of JISC Learning Analytics to record the attendance of all Apprentices at all delivery sessions, with immediate effect. </a:t>
            </a:r>
          </a:p>
          <a:p>
            <a:pPr marL="0" indent="0">
              <a:buNone/>
            </a:pPr>
            <a:endParaRPr lang="en-GB" sz="8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/>
              </a:rPr>
              <a:t>Here is a  practical overview of how to use JISC, followed by illustrative step-by-step guidance – please familiarise in advance of delivery.</a:t>
            </a:r>
          </a:p>
          <a:p>
            <a:pPr marL="0" indent="0">
              <a:buNone/>
            </a:pPr>
            <a:endParaRPr lang="en-GB" sz="11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0" indent="0" algn="l">
              <a:buNone/>
            </a:pPr>
            <a:endParaRPr lang="en-GB" sz="700" dirty="0">
              <a:latin typeface="Arial" panose="020B0604020202020204" pitchFamily="34" charset="0"/>
            </a:endParaRPr>
          </a:p>
          <a:p>
            <a:pPr marL="896938" indent="0">
              <a:buNone/>
            </a:pPr>
            <a:r>
              <a:rPr lang="en-GB" sz="1100" dirty="0">
                <a:latin typeface="Arial"/>
                <a:ea typeface="ＭＳ Ｐゴシック"/>
              </a:rPr>
              <a:t>To get started here is the link to JISC:  </a:t>
            </a:r>
            <a:r>
              <a:rPr lang="en-GB" sz="1100" b="0" i="0" dirty="0">
                <a:effectLst/>
                <a:latin typeface="Arial"/>
                <a:ea typeface="ＭＳ Ｐゴシック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https://datax.jisc.ac.uk</a:t>
            </a:r>
            <a:r>
              <a:rPr lang="en-GB" sz="1100" dirty="0">
                <a:latin typeface="Arial"/>
                <a:ea typeface="ＭＳ Ｐゴシック"/>
              </a:rPr>
              <a:t>.</a:t>
            </a:r>
            <a:endParaRPr lang="en-GB" sz="1100" dirty="0">
              <a:latin typeface="Arial" panose="020B0604020202020204" pitchFamily="34" charset="0"/>
            </a:endParaRPr>
          </a:p>
          <a:p>
            <a:pPr marL="809625" indent="0" algn="l">
              <a:buNone/>
            </a:pPr>
            <a:r>
              <a:rPr lang="en-GB" sz="1100" b="0" i="0" dirty="0">
                <a:effectLst/>
                <a:latin typeface="Arial"/>
                <a:ea typeface="ＭＳ Ｐゴシック"/>
              </a:rPr>
              <a:t>	Select Sheffield Hallam University and log in with your usual user name &amp; password</a:t>
            </a:r>
            <a:endParaRPr lang="en-GB" sz="1100" dirty="0"/>
          </a:p>
          <a:p>
            <a:pPr marL="628650" indent="-266700"/>
            <a:r>
              <a:rPr lang="en-GB" sz="1100" b="0" dirty="0">
                <a:effectLst/>
                <a:latin typeface="Arial"/>
                <a:ea typeface="ＭＳ Ｐゴシック"/>
              </a:rPr>
              <a:t>In the tutor tab go to </a:t>
            </a:r>
            <a:r>
              <a:rPr lang="en-GB" sz="1100" b="0" dirty="0">
                <a:effectLst/>
                <a:latin typeface="Arial"/>
                <a:ea typeface="ＭＳ Ｐゴシック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'My Modules' </a:t>
            </a:r>
            <a:r>
              <a:rPr lang="en-GB" sz="1100" b="0" dirty="0">
                <a:effectLst/>
                <a:latin typeface="Arial"/>
                <a:ea typeface="ＭＳ Ｐゴシック"/>
              </a:rPr>
              <a:t>and select th</a:t>
            </a:r>
            <a:r>
              <a:rPr lang="en-GB" sz="1100" dirty="0">
                <a:latin typeface="Arial"/>
                <a:ea typeface="ＭＳ Ｐゴシック"/>
              </a:rPr>
              <a:t>e module for the session you are about to teach.  </a:t>
            </a:r>
            <a:endParaRPr lang="en-GB" sz="1100" dirty="0">
              <a:latin typeface="Arial" panose="020B0604020202020204" pitchFamily="34" charset="0"/>
            </a:endParaRPr>
          </a:p>
          <a:p>
            <a:pPr marL="628650" indent="-266700"/>
            <a:r>
              <a:rPr lang="en-GB" sz="1100" dirty="0">
                <a:latin typeface="Arial"/>
                <a:ea typeface="ＭＳ Ｐゴシック"/>
              </a:rPr>
              <a:t>This will take you to a page with all modules assigned to you.  In order to generate and provide specific codes for each group of learners on their occurrence of a module you will need to:</a:t>
            </a:r>
          </a:p>
          <a:p>
            <a:pPr marL="1028700" lvl="1" indent="-266700"/>
            <a:r>
              <a:rPr lang="en-GB" sz="1100" b="0" dirty="0">
                <a:effectLst/>
                <a:latin typeface="Arial"/>
                <a:ea typeface="ＭＳ Ｐゴシック"/>
              </a:rPr>
              <a:t>Click “</a:t>
            </a:r>
            <a:r>
              <a:rPr lang="en-GB" sz="1100" b="0" dirty="0">
                <a:effectLst/>
                <a:latin typeface="Arial"/>
                <a:ea typeface="ＭＳ Ｐゴシック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Start Attendance</a:t>
            </a:r>
            <a:r>
              <a:rPr lang="en-GB" sz="1100" b="0" dirty="0">
                <a:effectLst/>
                <a:latin typeface="Arial"/>
                <a:ea typeface="ＭＳ Ｐゴシック"/>
              </a:rPr>
              <a:t>” to begin a new register</a:t>
            </a:r>
            <a:r>
              <a:rPr lang="en-GB" sz="1100" dirty="0">
                <a:latin typeface="Arial"/>
                <a:ea typeface="ＭＳ Ｐゴシック"/>
              </a:rPr>
              <a:t> (under the module name and occurrence).  This will generate a 4-digit pin</a:t>
            </a:r>
            <a:endParaRPr lang="en-GB" sz="1100" b="0" dirty="0">
              <a:effectLst/>
              <a:latin typeface="Arial"/>
              <a:ea typeface="ＭＳ Ｐゴシック"/>
              <a:cs typeface="Arial"/>
            </a:endParaRPr>
          </a:p>
          <a:p>
            <a:pPr marL="1028700" lvl="1" indent="-266700"/>
            <a:r>
              <a:rPr lang="en-GB" sz="1100" dirty="0">
                <a:ea typeface="+mn-lt"/>
                <a:cs typeface="+mn-lt"/>
              </a:rPr>
              <a:t>You can (optionally) change the session title</a:t>
            </a:r>
            <a:endParaRPr lang="en-GB" sz="1100" dirty="0">
              <a:latin typeface="Arial"/>
              <a:ea typeface="ＭＳ Ｐゴシック"/>
              <a:cs typeface="Arial"/>
            </a:endParaRPr>
          </a:p>
          <a:p>
            <a:pPr marL="628650" indent="-266700"/>
            <a:r>
              <a:rPr lang="en-GB" sz="1100" dirty="0">
                <a:latin typeface="Arial"/>
                <a:ea typeface="ＭＳ Ｐゴシック"/>
              </a:rPr>
              <a:t>Then click the “</a:t>
            </a:r>
            <a:r>
              <a:rPr lang="en-GB" sz="1100" dirty="0">
                <a:latin typeface="Arial"/>
                <a:ea typeface="ＭＳ Ｐゴシック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Start Button</a:t>
            </a:r>
            <a:r>
              <a:rPr lang="en-GB" sz="1100" dirty="0">
                <a:latin typeface="Arial"/>
                <a:ea typeface="ＭＳ Ｐゴシック"/>
              </a:rPr>
              <a:t>” </a:t>
            </a:r>
          </a:p>
          <a:p>
            <a:pPr marL="628650" indent="-266700"/>
            <a:r>
              <a:rPr lang="en-GB" sz="1100" dirty="0">
                <a:latin typeface="Arial"/>
                <a:ea typeface="ＭＳ Ｐゴシック"/>
              </a:rPr>
              <a:t>Learners will</a:t>
            </a:r>
            <a:r>
              <a:rPr lang="en-GB" sz="1100" dirty="0">
                <a:ea typeface="ＭＳ Ｐゴシック"/>
                <a:cs typeface="+mn-lt"/>
              </a:rPr>
              <a:t> have been asked to </a:t>
            </a:r>
            <a:r>
              <a:rPr lang="en-GB" sz="1100" dirty="0">
                <a:ea typeface="+mn-lt"/>
                <a:cs typeface="+mn-lt"/>
              </a:rPr>
              <a:t>familiarise themselves with ‘Study Goal’ during induction, </a:t>
            </a:r>
            <a:r>
              <a:rPr lang="en-GB" sz="1100" dirty="0">
                <a:latin typeface="Arial"/>
                <a:ea typeface="ＭＳ Ｐゴシック"/>
                <a:cs typeface="Arial"/>
              </a:rPr>
              <a:t>please check they are aware of it and have access in order to register their attendance</a:t>
            </a:r>
            <a:endParaRPr lang="en-GB" sz="1100" dirty="0">
              <a:latin typeface="Arial" panose="020B0604020202020204" pitchFamily="34" charset="0"/>
            </a:endParaRPr>
          </a:p>
          <a:p>
            <a:pPr marL="628650" indent="-266700"/>
            <a:r>
              <a:rPr lang="en-GB" sz="1100" dirty="0">
                <a:latin typeface="Arial"/>
                <a:ea typeface="ＭＳ Ｐゴシック"/>
              </a:rPr>
              <a:t>Whether on campus or on-line, learners must enter the </a:t>
            </a:r>
            <a:r>
              <a:rPr lang="en-GB" sz="1100" dirty="0">
                <a:latin typeface="Arial"/>
                <a:ea typeface="ＭＳ Ｐゴシック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4-digit pin</a:t>
            </a:r>
            <a:r>
              <a:rPr lang="en-GB" sz="1100" dirty="0">
                <a:latin typeface="Arial"/>
                <a:ea typeface="ＭＳ Ｐゴシック"/>
              </a:rPr>
              <a:t> in the app within a 1 hour window</a:t>
            </a:r>
            <a:endParaRPr lang="en-GB" sz="1100" dirty="0">
              <a:latin typeface="Arial" panose="020B0604020202020204" pitchFamily="34" charset="0"/>
            </a:endParaRPr>
          </a:p>
          <a:p>
            <a:pPr marL="1028700" lvl="1" indent="-266700"/>
            <a:r>
              <a:rPr lang="en-GB" sz="1100" dirty="0">
                <a:latin typeface="Arial"/>
                <a:ea typeface="ＭＳ Ｐゴシック"/>
              </a:rPr>
              <a:t>For sessions like seminars, where only a sub-group needs to attend, you can select individual, or multiple students from the register and </a:t>
            </a:r>
            <a:r>
              <a:rPr lang="en-GB" sz="1100" dirty="0">
                <a:latin typeface="Arial"/>
                <a:ea typeface="ＭＳ Ｐゴシック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 their records as 'not required</a:t>
            </a:r>
            <a:r>
              <a:rPr lang="en-GB" sz="1100" dirty="0">
                <a:latin typeface="Arial"/>
                <a:ea typeface="ＭＳ Ｐゴシック"/>
              </a:rPr>
              <a:t>’ – but do this at the start of the session, before learners access the register.</a:t>
            </a:r>
          </a:p>
          <a:p>
            <a:pPr marL="628650" indent="-266700"/>
            <a:r>
              <a:rPr lang="en-GB" sz="1100" dirty="0">
                <a:latin typeface="Arial"/>
                <a:ea typeface="ＭＳ Ｐゴシック"/>
                <a:cs typeface="Arial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Contingency Approach</a:t>
            </a:r>
            <a:r>
              <a:rPr lang="en-GB" sz="1100" dirty="0">
                <a:latin typeface="Arial"/>
                <a:ea typeface="ＭＳ Ｐゴシック"/>
                <a:cs typeface="Arial"/>
              </a:rPr>
              <a:t>: If you are unable to record attendance using JISC complete a manual register following the instructions on page 10 of the document.</a:t>
            </a:r>
            <a:endParaRPr lang="en-GB" sz="1100" dirty="0"/>
          </a:p>
          <a:p>
            <a:pPr marL="266700" indent="0">
              <a:spcAft>
                <a:spcPts val="600"/>
              </a:spcAft>
              <a:buNone/>
            </a:pPr>
            <a:br>
              <a:rPr lang="en-GB" sz="1100" dirty="0">
                <a:latin typeface="Arial"/>
                <a:ea typeface="ＭＳ Ｐゴシック"/>
              </a:rPr>
            </a:br>
            <a:endParaRPr lang="en-GB" sz="1100" dirty="0">
              <a:latin typeface="Arial"/>
              <a:ea typeface="ＭＳ Ｐゴシック"/>
            </a:endParaRPr>
          </a:p>
          <a:p>
            <a:pPr marL="266700" indent="0">
              <a:spcAft>
                <a:spcPts val="600"/>
              </a:spcAft>
              <a:buNone/>
            </a:pPr>
            <a:r>
              <a:rPr lang="en-GB" sz="1000" dirty="0">
                <a:latin typeface="Arial"/>
                <a:ea typeface="ＭＳ Ｐゴシック"/>
              </a:rPr>
              <a:t>To view attendance registers from previous sessions use the '</a:t>
            </a:r>
            <a:r>
              <a:rPr lang="en-GB" sz="1000" dirty="0">
                <a:latin typeface="Arial"/>
                <a:ea typeface="ＭＳ Ｐゴシック"/>
                <a:hlinkClick r:id="rId10" action="ppaction://hlinksldjump"/>
              </a:rPr>
              <a:t>View register</a:t>
            </a:r>
            <a:r>
              <a:rPr lang="en-GB" sz="1000" dirty="0">
                <a:latin typeface="Arial"/>
                <a:ea typeface="ＭＳ Ｐゴシック"/>
              </a:rPr>
              <a:t>' link found in ‘My Modules’.                                      </a:t>
            </a:r>
          </a:p>
          <a:p>
            <a:pPr marL="266700" indent="0">
              <a:spcAft>
                <a:spcPts val="600"/>
              </a:spcAft>
              <a:buNone/>
            </a:pPr>
            <a:r>
              <a:rPr lang="en-GB" sz="1000" dirty="0">
                <a:latin typeface="Arial"/>
                <a:ea typeface="ＭＳ Ｐゴシック"/>
              </a:rPr>
              <a:t>Any attendance issues must be discussed in monthly meetings between the Apprenticeship Course Leader and WBL Coach.</a:t>
            </a:r>
            <a:endParaRPr lang="en-GB" sz="900" b="0" i="0" dirty="0">
              <a:solidFill>
                <a:schemeClr val="bg1">
                  <a:lumMod val="50000"/>
                </a:schemeClr>
              </a:solidFill>
              <a:effectLst/>
              <a:latin typeface="Arial"/>
              <a:ea typeface="ＭＳ Ｐゴシック"/>
            </a:endParaRPr>
          </a:p>
          <a:p>
            <a:pPr marL="0" indent="0">
              <a:buNone/>
              <a:tabLst>
                <a:tab pos="1971675" algn="l"/>
              </a:tabLst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</a:rPr>
              <a:t>F</a:t>
            </a:r>
            <a:r>
              <a:rPr lang="en-GB" sz="900" b="0" i="0" dirty="0">
                <a:solidFill>
                  <a:schemeClr val="bg1">
                    <a:lumMod val="50000"/>
                  </a:schemeClr>
                </a:solidFill>
                <a:effectLst/>
                <a:latin typeface="Arial"/>
                <a:ea typeface="ＭＳ Ｐゴシック"/>
              </a:rPr>
              <a:t>urther resources and details guidance is available on the </a:t>
            </a:r>
            <a:r>
              <a:rPr lang="en-GB" sz="900" b="0" i="0" dirty="0">
                <a:solidFill>
                  <a:schemeClr val="bg1">
                    <a:lumMod val="50000"/>
                  </a:schemeClr>
                </a:solidFill>
                <a:effectLst/>
                <a:latin typeface="Arial"/>
                <a:ea typeface="ＭＳ Ｐゴシック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 Analytics SharePoint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</a:rPr>
              <a:t> </a:t>
            </a:r>
            <a:r>
              <a:rPr lang="en-GB" sz="900" b="0" i="0" dirty="0">
                <a:solidFill>
                  <a:schemeClr val="bg1">
                    <a:lumMod val="50000"/>
                  </a:schemeClr>
                </a:solidFill>
                <a:effectLst/>
                <a:latin typeface="Arial"/>
                <a:ea typeface="ＭＳ Ｐゴシック"/>
              </a:rPr>
              <a:t>Any questions or issues? – contact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/>
              </a:rPr>
              <a:t> the </a:t>
            </a:r>
            <a:r>
              <a:rPr lang="en-GB" sz="900" b="0" i="0" dirty="0">
                <a:effectLst/>
                <a:latin typeface="Arial"/>
                <a:ea typeface="ＭＳ Ｐゴシック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 Analytics Project Team</a:t>
            </a:r>
            <a:endParaRPr lang="en-GB" sz="900" b="0" i="0" dirty="0">
              <a:effectLst/>
              <a:latin typeface="Arial"/>
              <a:ea typeface="ＭＳ Ｐゴシック"/>
            </a:endParaRP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sz="14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br>
              <a:rPr lang="en-GB" b="0" i="0" dirty="0">
                <a:effectLst/>
                <a:latin typeface="Segoe UI Regular WestEuropean"/>
              </a:rPr>
            </a:b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A09B191-144B-472C-88DF-F7557DF14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817" y="53752"/>
            <a:ext cx="568863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1800" b="1"/>
              <a:t>Attendance Recording in JISC Data Explorer</a:t>
            </a:r>
            <a:br>
              <a:rPr lang="en-GB" sz="1800"/>
            </a:br>
            <a:r>
              <a:rPr lang="en-GB" sz="1600"/>
              <a:t>A Short Guide for Apprenticeship Teaching Staff for On-campus and On-line Attendance Monitoring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467069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D3905B3-E1D8-4250-B846-BE8FB543EE1B}"/>
              </a:ext>
            </a:extLst>
          </p:cNvPr>
          <p:cNvSpPr txBox="1">
            <a:spLocks/>
          </p:cNvSpPr>
          <p:nvPr/>
        </p:nvSpPr>
        <p:spPr bwMode="auto">
          <a:xfrm>
            <a:off x="457200" y="1179986"/>
            <a:ext cx="8229600" cy="45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ＭＳ Ｐゴシック" pitchFamily="-10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GB" sz="1600" dirty="0">
                <a:ea typeface="ＭＳ Ｐゴシック"/>
              </a:rPr>
              <a:t>In the event that you are unable to record attendance in JISC a contingency process is in place.</a:t>
            </a:r>
            <a:endParaRPr lang="en-GB" sz="1600" dirty="0"/>
          </a:p>
          <a:p>
            <a:pPr marL="0" indent="0">
              <a:spcAft>
                <a:spcPts val="1200"/>
              </a:spcAft>
              <a:buNone/>
            </a:pPr>
            <a:r>
              <a:rPr lang="en-GB" sz="1600" dirty="0">
                <a:ea typeface="ＭＳ Ｐゴシック"/>
              </a:rPr>
              <a:t>A central team will provide support to ensure that attendance is recorded and will look into the reasons as to why you were unable to record attendance in JISC, with a view to resolving system problems.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ea typeface="ＭＳ Ｐゴシック"/>
              </a:rPr>
              <a:t>Access the manual register template - (</a:t>
            </a:r>
            <a:r>
              <a:rPr lang="en-GB" sz="1600" dirty="0">
                <a:ea typeface="+mn-lt"/>
                <a:cs typeface="+mn-lt"/>
                <a:hlinkClick r:id="rId2"/>
              </a:rPr>
              <a:t>found here</a:t>
            </a:r>
            <a:r>
              <a:rPr lang="en-GB" sz="1600" dirty="0">
                <a:ea typeface="+mn-lt"/>
                <a:cs typeface="+mn-lt"/>
              </a:rPr>
              <a:t>) </a:t>
            </a:r>
            <a:endParaRPr lang="en-GB" sz="1600" dirty="0">
              <a:ea typeface="ＭＳ Ｐゴシック"/>
              <a:cs typeface="+mn-lt"/>
            </a:endParaRPr>
          </a:p>
          <a:p>
            <a:pPr>
              <a:spcAft>
                <a:spcPts val="1200"/>
              </a:spcAft>
            </a:pPr>
            <a:r>
              <a:rPr lang="en-GB" sz="1600" dirty="0">
                <a:ea typeface="ＭＳ Ｐゴシック"/>
              </a:rPr>
              <a:t>Download a local copy (open in desktop app) – do not overwrite the template with student data for all to see (you may want to keep a copy of this document on your OneDrive for easy access)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ea typeface="ＭＳ Ｐゴシック"/>
              </a:rPr>
              <a:t>Complete the manual attendance register, including identification of JISC issue</a:t>
            </a:r>
          </a:p>
          <a:p>
            <a:pPr lvl="1">
              <a:spcAft>
                <a:spcPts val="1200"/>
              </a:spcAft>
            </a:pPr>
            <a:r>
              <a:rPr lang="en-GB" sz="1400" dirty="0">
                <a:ea typeface="ＭＳ Ｐゴシック"/>
              </a:rPr>
              <a:t>You may choose to manually type in the student names or use another tool to download the details and copy over, such as using a Grade Centre Export</a:t>
            </a:r>
          </a:p>
          <a:p>
            <a:pPr lvl="1">
              <a:spcAft>
                <a:spcPts val="1200"/>
              </a:spcAft>
            </a:pPr>
            <a:r>
              <a:rPr lang="en-GB" sz="1400" dirty="0">
                <a:ea typeface="ＭＳ Ｐゴシック"/>
              </a:rPr>
              <a:t>The register should be returned on the same day but that may be after the session, to facilitate detail completion etc. Colleagues could take a screen shot of online learning platforms to note attendance to aid register completion immediately after the session.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ea typeface="ＭＳ Ｐゴシック"/>
              </a:rPr>
              <a:t>Return the manual register to </a:t>
            </a:r>
            <a:r>
              <a:rPr lang="en-GB" sz="1600" dirty="0">
                <a:ea typeface="ＭＳ Ｐゴシック"/>
                <a:hlinkClick r:id="rId3"/>
              </a:rPr>
              <a:t>apprenticeships@shu.ac.uk</a:t>
            </a:r>
            <a:r>
              <a:rPr lang="en-GB" sz="1600" dirty="0">
                <a:ea typeface="ＭＳ Ｐゴシック"/>
              </a:rPr>
              <a:t> on the same day as delivery</a:t>
            </a:r>
          </a:p>
          <a:p>
            <a:pPr>
              <a:spcAft>
                <a:spcPts val="1200"/>
              </a:spcAft>
            </a:pPr>
            <a:endParaRPr lang="en-GB" sz="1600" dirty="0">
              <a:ea typeface="ＭＳ Ｐゴシック"/>
            </a:endParaRPr>
          </a:p>
          <a:p>
            <a:pPr marL="0" indent="0">
              <a:spcAft>
                <a:spcPts val="1200"/>
              </a:spcAft>
              <a:buNone/>
            </a:pPr>
            <a:endParaRPr lang="en-GB" sz="1600" dirty="0">
              <a:ea typeface="ＭＳ Ｐゴシック"/>
            </a:endParaRPr>
          </a:p>
          <a:p>
            <a:pPr marL="0" indent="0">
              <a:spcAft>
                <a:spcPts val="1200"/>
              </a:spcAft>
              <a:buNone/>
            </a:pPr>
            <a:endParaRPr lang="en-GB" sz="1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9A5F48B-4A49-4D1C-B593-D047D48D495D}"/>
              </a:ext>
            </a:extLst>
          </p:cNvPr>
          <p:cNvSpPr txBox="1">
            <a:spLocks/>
          </p:cNvSpPr>
          <p:nvPr/>
        </p:nvSpPr>
        <p:spPr bwMode="auto">
          <a:xfrm>
            <a:off x="3356733" y="6144331"/>
            <a:ext cx="8207375" cy="713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B70D50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r>
              <a:rPr lang="en-GB" sz="1800"/>
              <a:t>Click:  </a:t>
            </a:r>
            <a:r>
              <a:rPr lang="en-GB" sz="1800">
                <a:hlinkClick r:id="" action="ppaction://hlinkshowjump?jump=firstslide"/>
              </a:rPr>
              <a:t>Return to instructions</a:t>
            </a:r>
            <a:endParaRPr lang="en-GB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624EB6-607E-4B03-BB01-7B685D1CDB89}"/>
              </a:ext>
            </a:extLst>
          </p:cNvPr>
          <p:cNvSpPr txBox="1"/>
          <p:nvPr/>
        </p:nvSpPr>
        <p:spPr>
          <a:xfrm>
            <a:off x="2627784" y="413792"/>
            <a:ext cx="59046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4250" indent="0">
              <a:buFont typeface="Arial" charset="0"/>
              <a:buNone/>
            </a:pPr>
            <a:r>
              <a:rPr lang="en-GB" sz="3200" b="1"/>
              <a:t>Contingency</a:t>
            </a:r>
          </a:p>
        </p:txBody>
      </p:sp>
    </p:spTree>
    <p:extLst>
      <p:ext uri="{BB962C8B-B14F-4D97-AF65-F5344CB8AC3E}">
        <p14:creationId xmlns:p14="http://schemas.microsoft.com/office/powerpoint/2010/main" val="217082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480C2-4826-48BD-BC48-68681900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5301208"/>
            <a:ext cx="8207375" cy="1143000"/>
          </a:xfrm>
        </p:spPr>
        <p:txBody>
          <a:bodyPr/>
          <a:lstStyle/>
          <a:p>
            <a:r>
              <a:rPr lang="en-GB" sz="1800"/>
              <a:t>Click:  </a:t>
            </a:r>
            <a:r>
              <a:rPr lang="en-GB" sz="1800">
                <a:hlinkClick r:id="" action="ppaction://hlinkshowjump?jump=firstslide"/>
              </a:rPr>
              <a:t>Return to instructions</a:t>
            </a:r>
            <a:endParaRPr lang="en-GB" sz="1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0F97E3-2ACC-4818-8274-DBFD7AB9539A}"/>
              </a:ext>
            </a:extLst>
          </p:cNvPr>
          <p:cNvSpPr txBox="1"/>
          <p:nvPr/>
        </p:nvSpPr>
        <p:spPr>
          <a:xfrm>
            <a:off x="3186312" y="828765"/>
            <a:ext cx="5760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>
                <a:effectLst/>
                <a:latin typeface="Arial" panose="020B0604020202020204" pitchFamily="34" charset="0"/>
              </a:rPr>
              <a:t>In the tutor tab go to 'My Modules' and select th</a:t>
            </a:r>
            <a:r>
              <a:rPr lang="en-GB" sz="1800">
                <a:latin typeface="Arial" panose="020B0604020202020204" pitchFamily="34" charset="0"/>
              </a:rPr>
              <a:t>e module for the session you are </a:t>
            </a:r>
            <a:r>
              <a:rPr lang="en-GB" sz="1800" i="1">
                <a:latin typeface="Arial" panose="020B0604020202020204" pitchFamily="34" charset="0"/>
              </a:rPr>
              <a:t>about to </a:t>
            </a:r>
            <a:r>
              <a:rPr lang="en-GB" sz="1800">
                <a:latin typeface="Arial" panose="020B0604020202020204" pitchFamily="34" charset="0"/>
              </a:rPr>
              <a:t>teach.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BCDE88-F805-45E3-BEE0-D97B7A36E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628800"/>
            <a:ext cx="5117501" cy="412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8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DB3D20-2449-4820-817F-D8591F5FA974}"/>
              </a:ext>
            </a:extLst>
          </p:cNvPr>
          <p:cNvSpPr txBox="1">
            <a:spLocks/>
          </p:cNvSpPr>
          <p:nvPr/>
        </p:nvSpPr>
        <p:spPr bwMode="auto">
          <a:xfrm>
            <a:off x="755576" y="5320285"/>
            <a:ext cx="8207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B70D50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r>
              <a:rPr lang="en-GB" sz="1800"/>
              <a:t>Click:  </a:t>
            </a:r>
            <a:r>
              <a:rPr lang="en-GB" sz="1800">
                <a:hlinkClick r:id="" action="ppaction://hlinkshowjump?jump=firstslide"/>
              </a:rPr>
              <a:t>Return to instructions</a:t>
            </a:r>
            <a:endParaRPr lang="en-GB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4205D1-27B7-41F2-952E-29BFD215A1BF}"/>
              </a:ext>
            </a:extLst>
          </p:cNvPr>
          <p:cNvSpPr txBox="1"/>
          <p:nvPr/>
        </p:nvSpPr>
        <p:spPr>
          <a:xfrm>
            <a:off x="2915816" y="334397"/>
            <a:ext cx="568863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>
                <a:latin typeface="Arial" panose="020B0604020202020204" pitchFamily="34" charset="0"/>
              </a:rPr>
              <a:t>Generate and provide specific codes for each group of learners on their</a:t>
            </a:r>
            <a:r>
              <a:rPr lang="en-GB" sz="1800" i="1">
                <a:latin typeface="Arial" panose="020B0604020202020204" pitchFamily="34" charset="0"/>
              </a:rPr>
              <a:t> occurrence </a:t>
            </a:r>
            <a:r>
              <a:rPr lang="en-GB" sz="1800">
                <a:latin typeface="Arial" panose="020B0604020202020204" pitchFamily="34" charset="0"/>
              </a:rPr>
              <a:t>of a module</a:t>
            </a:r>
          </a:p>
          <a:p>
            <a:r>
              <a:rPr lang="en-GB" sz="1800" b="0" i="0">
                <a:effectLst/>
                <a:latin typeface="Arial" panose="020B0604020202020204" pitchFamily="34" charset="0"/>
              </a:rPr>
              <a:t>Click “Start Attendance” to begin a new register</a:t>
            </a:r>
          </a:p>
          <a:p>
            <a:endParaRPr lang="en-GB" sz="1800" b="0" i="0">
              <a:effectLst/>
              <a:latin typeface="Arial" panose="020B0604020202020204" pitchFamily="34" charset="0"/>
            </a:endParaRPr>
          </a:p>
          <a:p>
            <a:endParaRPr lang="en-GB" sz="180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1DEC15-805C-47B8-A698-674BAA141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887" y="1595490"/>
            <a:ext cx="7802064" cy="372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D428C1D-F546-418A-A75D-1D1AC0FAFFFA}"/>
              </a:ext>
            </a:extLst>
          </p:cNvPr>
          <p:cNvSpPr txBox="1">
            <a:spLocks/>
          </p:cNvSpPr>
          <p:nvPr/>
        </p:nvSpPr>
        <p:spPr bwMode="auto">
          <a:xfrm>
            <a:off x="755576" y="5301208"/>
            <a:ext cx="8207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B70D50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r>
              <a:rPr lang="en-GB" sz="1800"/>
              <a:t>Click:  </a:t>
            </a:r>
            <a:r>
              <a:rPr lang="en-GB" sz="1800">
                <a:hlinkClick r:id="" action="ppaction://hlinkshowjump?jump=firstslide"/>
              </a:rPr>
              <a:t>Return to instructions</a:t>
            </a:r>
            <a:endParaRPr lang="en-GB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3C1E96-7BE3-462D-848A-BA00E7A6A3B8}"/>
              </a:ext>
            </a:extLst>
          </p:cNvPr>
          <p:cNvSpPr txBox="1"/>
          <p:nvPr/>
        </p:nvSpPr>
        <p:spPr>
          <a:xfrm>
            <a:off x="2952328" y="622429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>
                <a:latin typeface="Arial" panose="020B0604020202020204" pitchFamily="34" charset="0"/>
              </a:rPr>
              <a:t>You can (optionally) change the session title, then click the “Start button”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85E8D2-4F96-4BCD-8689-DBD651F6E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679" y="1556792"/>
            <a:ext cx="6935168" cy="406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11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7CC9360-EA95-44D1-9EFC-022C3D443263}"/>
              </a:ext>
            </a:extLst>
          </p:cNvPr>
          <p:cNvSpPr txBox="1">
            <a:spLocks/>
          </p:cNvSpPr>
          <p:nvPr/>
        </p:nvSpPr>
        <p:spPr bwMode="auto">
          <a:xfrm>
            <a:off x="755576" y="5301208"/>
            <a:ext cx="8207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B70D50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r>
              <a:rPr lang="en-GB" sz="1800"/>
              <a:t>Click:  </a:t>
            </a:r>
            <a:r>
              <a:rPr lang="en-GB" sz="1800">
                <a:hlinkClick r:id="" action="ppaction://hlinkshowjump?jump=firstslide"/>
              </a:rPr>
              <a:t>Return to instructions</a:t>
            </a:r>
            <a:endParaRPr lang="en-GB" sz="1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D230DB-B5F0-41CA-9DDF-04D0EDB88257}"/>
              </a:ext>
            </a:extLst>
          </p:cNvPr>
          <p:cNvSpPr txBox="1"/>
          <p:nvPr/>
        </p:nvSpPr>
        <p:spPr>
          <a:xfrm>
            <a:off x="2915816" y="1126485"/>
            <a:ext cx="5544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</a:rPr>
              <a:t>Whether on campus or on-line, learners must enter the 4-digit pin in the browser</a:t>
            </a:r>
            <a:endParaRPr lang="en-GB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28EE85-50BB-4B41-BED1-158ADF403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904268"/>
            <a:ext cx="7506748" cy="329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4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61CAB60-9B32-47E2-BBBA-2F4AA17F9762}"/>
              </a:ext>
            </a:extLst>
          </p:cNvPr>
          <p:cNvSpPr txBox="1">
            <a:spLocks/>
          </p:cNvSpPr>
          <p:nvPr/>
        </p:nvSpPr>
        <p:spPr bwMode="auto">
          <a:xfrm>
            <a:off x="755576" y="5301208"/>
            <a:ext cx="8207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B70D50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r>
              <a:rPr lang="en-GB" sz="1800"/>
              <a:t>Click:  </a:t>
            </a:r>
            <a:r>
              <a:rPr lang="en-GB" sz="1800">
                <a:hlinkClick r:id="" action="ppaction://hlinkshowjump?jump=firstslide"/>
              </a:rPr>
              <a:t>Return to instructions</a:t>
            </a:r>
            <a:endParaRPr lang="en-GB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3AB738-8A14-4EF8-82F4-76410AAD2DFE}"/>
              </a:ext>
            </a:extLst>
          </p:cNvPr>
          <p:cNvSpPr txBox="1"/>
          <p:nvPr/>
        </p:nvSpPr>
        <p:spPr>
          <a:xfrm>
            <a:off x="2617118" y="1039272"/>
            <a:ext cx="5904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</a:rPr>
              <a:t>If necessary you can use “manual register” for any individual student struggling to access or use the system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1B1455-206B-48E0-BF2D-BB6B4D645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132856"/>
            <a:ext cx="7563906" cy="330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04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2DF23F9-3184-4CCB-BF07-AEBC4414D4E0}"/>
              </a:ext>
            </a:extLst>
          </p:cNvPr>
          <p:cNvSpPr txBox="1">
            <a:spLocks/>
          </p:cNvSpPr>
          <p:nvPr/>
        </p:nvSpPr>
        <p:spPr bwMode="auto">
          <a:xfrm>
            <a:off x="755576" y="5301208"/>
            <a:ext cx="8207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B70D50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r>
              <a:rPr lang="en-GB" sz="1800"/>
              <a:t>Click:  </a:t>
            </a:r>
            <a:r>
              <a:rPr lang="en-GB" sz="1800">
                <a:hlinkClick r:id="" action="ppaction://hlinkshowjump?jump=firstslide"/>
              </a:rPr>
              <a:t>Return to instructions</a:t>
            </a:r>
            <a:endParaRPr lang="en-GB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4D73BC-C604-40E6-B77B-7736DA7E01F9}"/>
              </a:ext>
            </a:extLst>
          </p:cNvPr>
          <p:cNvSpPr txBox="1"/>
          <p:nvPr/>
        </p:nvSpPr>
        <p:spPr>
          <a:xfrm>
            <a:off x="2843808" y="548680"/>
            <a:ext cx="561662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GB" sz="1800">
                <a:latin typeface="Arial" panose="020B0604020202020204" pitchFamily="34" charset="0"/>
              </a:rPr>
              <a:t>For sessions like seminars, where only a sub-group needs to attend, you can select individual, or multiple students from the register and mark their records as </a:t>
            </a:r>
            <a:r>
              <a:rPr lang="en-GB" sz="1800" i="1">
                <a:latin typeface="Arial" panose="020B0604020202020204" pitchFamily="34" charset="0"/>
              </a:rPr>
              <a:t>'not required</a:t>
            </a:r>
            <a:r>
              <a:rPr lang="en-GB" sz="1800">
                <a:latin typeface="Arial" panose="020B0604020202020204" pitchFamily="34" charset="0"/>
              </a:rPr>
              <a:t>’ – but do this at the start of the session, before learners access the register.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E401DA-D436-4F91-9D77-D11232DBA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132856"/>
            <a:ext cx="7563906" cy="330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938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2DF23F9-3184-4CCB-BF07-AEBC4414D4E0}"/>
              </a:ext>
            </a:extLst>
          </p:cNvPr>
          <p:cNvSpPr txBox="1">
            <a:spLocks/>
          </p:cNvSpPr>
          <p:nvPr/>
        </p:nvSpPr>
        <p:spPr bwMode="auto">
          <a:xfrm>
            <a:off x="755576" y="5301208"/>
            <a:ext cx="8207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B70D50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r>
              <a:rPr lang="en-GB" sz="1800"/>
              <a:t>Click:  </a:t>
            </a:r>
            <a:r>
              <a:rPr lang="en-GB" sz="1800">
                <a:hlinkClick r:id="" action="ppaction://hlinkshowjump?jump=firstslide"/>
              </a:rPr>
              <a:t>Return to instructions</a:t>
            </a:r>
            <a:endParaRPr lang="en-GB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4D73BC-C604-40E6-B77B-7736DA7E01F9}"/>
              </a:ext>
            </a:extLst>
          </p:cNvPr>
          <p:cNvSpPr txBox="1"/>
          <p:nvPr/>
        </p:nvSpPr>
        <p:spPr>
          <a:xfrm>
            <a:off x="2843808" y="548680"/>
            <a:ext cx="5616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</a:rPr>
              <a:t>To view Attendance registers from previous sessions use the 'View register' link found in 'My Modules’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267E4A-69DC-4AAB-A7D0-7D5152EE4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211" y="1509444"/>
            <a:ext cx="7316221" cy="38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80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199" y="1288256"/>
            <a:ext cx="8229600" cy="4281488"/>
          </a:xfrm>
          <a:prstGeom prst="rect">
            <a:avLst/>
          </a:prstGeo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GB" sz="1800" dirty="0"/>
              <a:t>Students must scan the </a:t>
            </a:r>
            <a:r>
              <a:rPr lang="en-GB" sz="1800" dirty="0" err="1"/>
              <a:t>qr</a:t>
            </a:r>
            <a:r>
              <a:rPr lang="en-GB" sz="1800" dirty="0"/>
              <a:t> code below or go to </a:t>
            </a:r>
            <a:r>
              <a:rPr lang="en-GB" sz="1800" dirty="0">
                <a:hlinkClick r:id="rId3"/>
              </a:rPr>
              <a:t>studygoal.jisc.ac.uk</a:t>
            </a:r>
            <a:r>
              <a:rPr lang="en-GB" sz="1800" dirty="0"/>
              <a:t> then log in using your usual SHU log in details. </a:t>
            </a:r>
          </a:p>
          <a:p>
            <a:pPr lvl="0">
              <a:spcAft>
                <a:spcPts val="1200"/>
              </a:spcAft>
            </a:pPr>
            <a:endParaRPr lang="en-GB" sz="1800" dirty="0"/>
          </a:p>
          <a:p>
            <a:pPr lvl="0">
              <a:spcAft>
                <a:spcPts val="1200"/>
              </a:spcAft>
            </a:pPr>
            <a:endParaRPr lang="en-GB" sz="1800" dirty="0"/>
          </a:p>
          <a:p>
            <a:pPr lvl="0">
              <a:spcAft>
                <a:spcPts val="1200"/>
              </a:spcAft>
            </a:pPr>
            <a:endParaRPr lang="en-GB" sz="1800" dirty="0"/>
          </a:p>
          <a:p>
            <a:pPr lvl="0">
              <a:spcAft>
                <a:spcPts val="1200"/>
              </a:spcAft>
            </a:pPr>
            <a:endParaRPr lang="en-GB" sz="1800" dirty="0"/>
          </a:p>
          <a:p>
            <a:pPr marL="0" lvl="0" indent="0">
              <a:spcAft>
                <a:spcPts val="1200"/>
              </a:spcAft>
              <a:buNone/>
            </a:pPr>
            <a:endParaRPr lang="en-GB" sz="1800" dirty="0"/>
          </a:p>
          <a:p>
            <a:pPr>
              <a:spcAft>
                <a:spcPts val="1200"/>
              </a:spcAft>
            </a:pPr>
            <a:r>
              <a:rPr lang="en-GB" sz="1800" dirty="0"/>
              <a:t>You </a:t>
            </a:r>
            <a:r>
              <a:rPr lang="en-GB" sz="1800" u="sng" dirty="0"/>
              <a:t>must</a:t>
            </a:r>
            <a:r>
              <a:rPr lang="en-GB" sz="1800" dirty="0"/>
              <a:t> then record your attendance at taught sessions by entering a 4-digit PIN provided by your lecturer at each session into the browser.  </a:t>
            </a:r>
          </a:p>
          <a:p>
            <a:pPr>
              <a:spcAft>
                <a:spcPts val="1200"/>
              </a:spcAft>
            </a:pPr>
            <a:r>
              <a:rPr lang="en-GB" sz="1800" dirty="0"/>
              <a:t>Study Goal is part of the Jisc Learning Analytics Service. It provides an interface for students to be able to view data and access other features that support study.</a:t>
            </a:r>
          </a:p>
          <a:p>
            <a:pPr lvl="0">
              <a:spcAft>
                <a:spcPts val="1200"/>
              </a:spcAft>
            </a:pPr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AB4433-256E-4C69-BEDD-226C4CF8EB54}"/>
              </a:ext>
            </a:extLst>
          </p:cNvPr>
          <p:cNvSpPr txBox="1"/>
          <p:nvPr/>
        </p:nvSpPr>
        <p:spPr>
          <a:xfrm>
            <a:off x="2627784" y="413792"/>
            <a:ext cx="59046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4250" indent="0">
              <a:buNone/>
            </a:pPr>
            <a:r>
              <a:rPr lang="en-GB" sz="3200" b="1"/>
              <a:t>Student access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E52A4F9-834C-4902-BAEF-899BA8A995D7}"/>
              </a:ext>
            </a:extLst>
          </p:cNvPr>
          <p:cNvSpPr txBox="1">
            <a:spLocks/>
          </p:cNvSpPr>
          <p:nvPr/>
        </p:nvSpPr>
        <p:spPr bwMode="auto">
          <a:xfrm>
            <a:off x="755576" y="5715000"/>
            <a:ext cx="8207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B70D50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B70D5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r>
              <a:rPr lang="en-GB" sz="1800" dirty="0"/>
              <a:t>Click:  </a:t>
            </a:r>
            <a:r>
              <a:rPr lang="en-GB" sz="1800" dirty="0">
                <a:hlinkClick r:id="" action="ppaction://hlinkshowjump?jump=firstslide"/>
              </a:rPr>
              <a:t>Return to instructions</a:t>
            </a:r>
            <a:endParaRPr lang="en-GB" sz="18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B7859F8-19AE-4808-9460-30D8995104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5" t="4452" r="4110" b="4452"/>
          <a:stretch/>
        </p:blipFill>
        <p:spPr bwMode="auto">
          <a:xfrm>
            <a:off x="3305175" y="1905000"/>
            <a:ext cx="25336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49980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en for busin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SBS Arial template Presentation V2 (3)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pen for busin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pen for busin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Open for busin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4_Open for busin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BE8842F93454F88027628DC43F496" ma:contentTypeVersion="2" ma:contentTypeDescription="Create a new document." ma:contentTypeScope="" ma:versionID="e0aa6e06529354f610a91ecc0d624680">
  <xsd:schema xmlns:xsd="http://www.w3.org/2001/XMLSchema" xmlns:xs="http://www.w3.org/2001/XMLSchema" xmlns:p="http://schemas.microsoft.com/office/2006/metadata/properties" xmlns:ns2="c04a9967-8f7e-4153-8486-863acda90c2b" targetNamespace="http://schemas.microsoft.com/office/2006/metadata/properties" ma:root="true" ma:fieldsID="337a27c4aa3796bb656305d76752c7b7" ns2:_="">
    <xsd:import namespace="c04a9967-8f7e-4153-8486-863acda90c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4a9967-8f7e-4153-8486-863acda90c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115AC4-05B6-4E3A-B02C-057A423F426B}">
  <ds:schemaRefs>
    <ds:schemaRef ds:uri="c04a9967-8f7e-4153-8486-863acda90c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CA2978C-40AB-4DC8-9EBE-D638A179D1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9D2595-3755-499B-A65A-70E20FCE0D2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c04a9967-8f7e-4153-8486-863acda90c2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shu presentation</Template>
  <TotalTime>55</TotalTime>
  <Words>978</Words>
  <Application>Microsoft Office PowerPoint</Application>
  <PresentationFormat>On-screen Show (4:3)</PresentationFormat>
  <Paragraphs>64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Segoe UI Regular WestEuropean</vt:lpstr>
      <vt:lpstr>Custom Design</vt:lpstr>
      <vt:lpstr>Open for business</vt:lpstr>
      <vt:lpstr>5_SBS Arial template Presentation V2 (3)</vt:lpstr>
      <vt:lpstr>1_Open for business</vt:lpstr>
      <vt:lpstr>2_Open for business</vt:lpstr>
      <vt:lpstr>3_Open for business</vt:lpstr>
      <vt:lpstr>1_Custom Design</vt:lpstr>
      <vt:lpstr>4_Open for business</vt:lpstr>
      <vt:lpstr>Attendance Recording in JISC Data Explorer A Short Guide for Apprenticeship Teaching Staff for On-campus and On-line Attendance Monitoring</vt:lpstr>
      <vt:lpstr>Click:  Return to 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 Market Survey   2012</dc:title>
  <dc:creator>Elizabeth Clark</dc:creator>
  <cp:lastModifiedBy>Moorwood, Sam</cp:lastModifiedBy>
  <cp:revision>6</cp:revision>
  <cp:lastPrinted>2019-09-09T07:18:03Z</cp:lastPrinted>
  <dcterms:created xsi:type="dcterms:W3CDTF">2013-09-04T08:40:17Z</dcterms:created>
  <dcterms:modified xsi:type="dcterms:W3CDTF">2021-09-15T15:40:47Z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0x01010014EBE8842F93454F88027628DC43F496</vt:lpwstr>
  </property>
</Properties>
</file>