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 id="2147484268" r:id="rId2"/>
    <p:sldMasterId id="2147484292" r:id="rId3"/>
    <p:sldMasterId id="2147484412" r:id="rId4"/>
    <p:sldMasterId id="2147484425" r:id="rId5"/>
  </p:sldMasterIdLst>
  <p:notesMasterIdLst>
    <p:notesMasterId r:id="rId19"/>
  </p:notesMasterIdLst>
  <p:handoutMasterIdLst>
    <p:handoutMasterId r:id="rId20"/>
  </p:handoutMasterIdLst>
  <p:sldIdLst>
    <p:sldId id="1559" r:id="rId6"/>
    <p:sldId id="258" r:id="rId7"/>
    <p:sldId id="1567" r:id="rId8"/>
    <p:sldId id="1560" r:id="rId9"/>
    <p:sldId id="1561" r:id="rId10"/>
    <p:sldId id="1562" r:id="rId11"/>
    <p:sldId id="1563" r:id="rId12"/>
    <p:sldId id="1564" r:id="rId13"/>
    <p:sldId id="1548" r:id="rId14"/>
    <p:sldId id="1558" r:id="rId15"/>
    <p:sldId id="1556" r:id="rId16"/>
    <p:sldId id="1557" r:id="rId17"/>
    <p:sldId id="1543" r:id="rId1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6680" algn="l" rtl="0" fontAlgn="base">
      <a:spcBef>
        <a:spcPct val="0"/>
      </a:spcBef>
      <a:spcAft>
        <a:spcPct val="0"/>
      </a:spcAft>
      <a:defRPr sz="2400" kern="1200">
        <a:solidFill>
          <a:schemeClr val="tx1"/>
        </a:solidFill>
        <a:latin typeface="Arial" charset="0"/>
        <a:ea typeface="ＭＳ Ｐゴシック" charset="-128"/>
        <a:cs typeface="+mn-cs"/>
      </a:defRPr>
    </a:lvl2pPr>
    <a:lvl3pPr marL="913368" algn="l" rtl="0" fontAlgn="base">
      <a:spcBef>
        <a:spcPct val="0"/>
      </a:spcBef>
      <a:spcAft>
        <a:spcPct val="0"/>
      </a:spcAft>
      <a:defRPr sz="2400" kern="1200">
        <a:solidFill>
          <a:schemeClr val="tx1"/>
        </a:solidFill>
        <a:latin typeface="Arial" charset="0"/>
        <a:ea typeface="ＭＳ Ｐゴシック" charset="-128"/>
        <a:cs typeface="+mn-cs"/>
      </a:defRPr>
    </a:lvl3pPr>
    <a:lvl4pPr marL="1370060" algn="l" rtl="0" fontAlgn="base">
      <a:spcBef>
        <a:spcPct val="0"/>
      </a:spcBef>
      <a:spcAft>
        <a:spcPct val="0"/>
      </a:spcAft>
      <a:defRPr sz="2400" kern="1200">
        <a:solidFill>
          <a:schemeClr val="tx1"/>
        </a:solidFill>
        <a:latin typeface="Arial" charset="0"/>
        <a:ea typeface="ＭＳ Ｐゴシック" charset="-128"/>
        <a:cs typeface="+mn-cs"/>
      </a:defRPr>
    </a:lvl4pPr>
    <a:lvl5pPr marL="1826744" algn="l" rtl="0" fontAlgn="base">
      <a:spcBef>
        <a:spcPct val="0"/>
      </a:spcBef>
      <a:spcAft>
        <a:spcPct val="0"/>
      </a:spcAft>
      <a:defRPr sz="2400" kern="1200">
        <a:solidFill>
          <a:schemeClr val="tx1"/>
        </a:solidFill>
        <a:latin typeface="Arial" charset="0"/>
        <a:ea typeface="ＭＳ Ｐゴシック" charset="-128"/>
        <a:cs typeface="+mn-cs"/>
      </a:defRPr>
    </a:lvl5pPr>
    <a:lvl6pPr marL="2283426" algn="l" defTabSz="913368" rtl="0" eaLnBrk="1" latinLnBrk="0" hangingPunct="1">
      <a:defRPr sz="2400" kern="1200">
        <a:solidFill>
          <a:schemeClr val="tx1"/>
        </a:solidFill>
        <a:latin typeface="Arial" charset="0"/>
        <a:ea typeface="ＭＳ Ｐゴシック" charset="-128"/>
        <a:cs typeface="+mn-cs"/>
      </a:defRPr>
    </a:lvl6pPr>
    <a:lvl7pPr marL="2740117" algn="l" defTabSz="913368" rtl="0" eaLnBrk="1" latinLnBrk="0" hangingPunct="1">
      <a:defRPr sz="2400" kern="1200">
        <a:solidFill>
          <a:schemeClr val="tx1"/>
        </a:solidFill>
        <a:latin typeface="Arial" charset="0"/>
        <a:ea typeface="ＭＳ Ｐゴシック" charset="-128"/>
        <a:cs typeface="+mn-cs"/>
      </a:defRPr>
    </a:lvl7pPr>
    <a:lvl8pPr marL="3196797" algn="l" defTabSz="913368" rtl="0" eaLnBrk="1" latinLnBrk="0" hangingPunct="1">
      <a:defRPr sz="2400" kern="1200">
        <a:solidFill>
          <a:schemeClr val="tx1"/>
        </a:solidFill>
        <a:latin typeface="Arial" charset="0"/>
        <a:ea typeface="ＭＳ Ｐゴシック" charset="-128"/>
        <a:cs typeface="+mn-cs"/>
      </a:defRPr>
    </a:lvl8pPr>
    <a:lvl9pPr marL="3653486" algn="l" defTabSz="913368"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wood, Sam" initials="MS" lastIdx="1" clrIdx="0">
    <p:extLst>
      <p:ext uri="{19B8F6BF-5375-455C-9EA6-DF929625EA0E}">
        <p15:presenceInfo xmlns:p15="http://schemas.microsoft.com/office/powerpoint/2012/main" userId="S::dssm@hallam.shu.ac.uk::78524a98-639a-4b78-ae5a-4c57bc604f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70D50"/>
    <a:srgbClr val="BE7406"/>
    <a:srgbClr val="5AF622"/>
    <a:srgbClr val="99FF66"/>
    <a:srgbClr val="621B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58754" autoAdjust="0"/>
  </p:normalViewPr>
  <p:slideViewPr>
    <p:cSldViewPr>
      <p:cViewPr varScale="1">
        <p:scale>
          <a:sx n="63" d="100"/>
          <a:sy n="63" d="100"/>
        </p:scale>
        <p:origin x="1842"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0"/>
    </p:cViewPr>
  </p:sorterViewPr>
  <p:notesViewPr>
    <p:cSldViewPr>
      <p:cViewPr>
        <p:scale>
          <a:sx n="100" d="100"/>
          <a:sy n="100" d="100"/>
        </p:scale>
        <p:origin x="-2754" y="4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t" anchorCtr="0" compatLnSpc="1">
            <a:prstTxWarp prst="textNoShape">
              <a:avLst/>
            </a:prstTxWarp>
          </a:bodyPr>
          <a:lstStyle>
            <a:lvl1pPr>
              <a:defRPr sz="1200">
                <a:latin typeface="Calibri" charset="0"/>
              </a:defRPr>
            </a:lvl1pPr>
          </a:lstStyle>
          <a:p>
            <a:endParaRPr lang="en-GB" altLang="en-US"/>
          </a:p>
        </p:txBody>
      </p:sp>
      <p:sp>
        <p:nvSpPr>
          <p:cNvPr id="3" name="Date Placeholder 2"/>
          <p:cNvSpPr>
            <a:spLocks noGrp="1"/>
          </p:cNvSpPr>
          <p:nvPr>
            <p:ph type="dt" sz="quarter" idx="1"/>
          </p:nvPr>
        </p:nvSpPr>
        <p:spPr bwMode="auto">
          <a:xfrm>
            <a:off x="3849688" y="0"/>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77" tIns="45789" rIns="91577" bIns="45789" numCol="1" anchor="t" anchorCtr="0" compatLnSpc="1">
            <a:prstTxWarp prst="textNoShape">
              <a:avLst/>
            </a:prstTxWarp>
          </a:bodyPr>
          <a:lstStyle>
            <a:lvl1pPr algn="r">
              <a:defRPr sz="1200">
                <a:latin typeface="Calibri" charset="0"/>
              </a:defRPr>
            </a:lvl1pPr>
          </a:lstStyle>
          <a:p>
            <a:fld id="{A934E193-50B3-8F4D-A1CD-E8D206464D56}" type="datetime1">
              <a:rPr lang="en-GB" altLang="en-US"/>
              <a:pPr/>
              <a:t>08/09/2021</a:t>
            </a:fld>
            <a:endParaRPr lang="en-GB" altLang="en-US"/>
          </a:p>
        </p:txBody>
      </p:sp>
      <p:sp>
        <p:nvSpPr>
          <p:cNvPr id="4" name="Footer Placeholder 3"/>
          <p:cNvSpPr>
            <a:spLocks noGrp="1"/>
          </p:cNvSpPr>
          <p:nvPr>
            <p:ph type="ftr" sz="quarter" idx="2"/>
          </p:nvPr>
        </p:nvSpPr>
        <p:spPr bwMode="auto">
          <a:xfrm>
            <a:off x="0" y="9428242"/>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b" anchorCtr="0" compatLnSpc="1">
            <a:prstTxWarp prst="textNoShape">
              <a:avLst/>
            </a:prstTxWarp>
          </a:bodyPr>
          <a:lstStyle>
            <a:lvl1pPr>
              <a:defRPr sz="1200">
                <a:latin typeface="Calibri" charset="0"/>
              </a:defRPr>
            </a:lvl1pPr>
          </a:lstStyle>
          <a:p>
            <a:endParaRPr lang="en-GB" altLang="en-US"/>
          </a:p>
        </p:txBody>
      </p:sp>
      <p:sp>
        <p:nvSpPr>
          <p:cNvPr id="5" name="Slide Number Placeholder 4"/>
          <p:cNvSpPr>
            <a:spLocks noGrp="1"/>
          </p:cNvSpPr>
          <p:nvPr>
            <p:ph type="sldNum" sz="quarter" idx="3"/>
          </p:nvPr>
        </p:nvSpPr>
        <p:spPr bwMode="auto">
          <a:xfrm>
            <a:off x="3849688" y="9428242"/>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77" tIns="45789" rIns="91577" bIns="45789" numCol="1" anchor="b" anchorCtr="0" compatLnSpc="1">
            <a:prstTxWarp prst="textNoShape">
              <a:avLst/>
            </a:prstTxWarp>
          </a:bodyPr>
          <a:lstStyle>
            <a:lvl1pPr algn="r">
              <a:defRPr sz="1200">
                <a:latin typeface="Calibri" charset="0"/>
              </a:defRPr>
            </a:lvl1pPr>
          </a:lstStyle>
          <a:p>
            <a:fld id="{A2AA519A-A6DF-024F-B493-EFBAB25BB226}" type="slidenum">
              <a:rPr lang="en-GB" altLang="en-US"/>
              <a:pPr/>
              <a:t>‹#›</a:t>
            </a:fld>
            <a:endParaRPr lang="en-GB" altLang="en-US"/>
          </a:p>
        </p:txBody>
      </p:sp>
    </p:spTree>
    <p:extLst>
      <p:ext uri="{BB962C8B-B14F-4D97-AF65-F5344CB8AC3E}">
        <p14:creationId xmlns:p14="http://schemas.microsoft.com/office/powerpoint/2010/main" val="2077797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t" anchorCtr="0" compatLnSpc="1">
            <a:prstTxWarp prst="textNoShape">
              <a:avLst/>
            </a:prstTxWarp>
          </a:bodyPr>
          <a:lstStyle>
            <a:lvl1pPr>
              <a:defRPr sz="1200">
                <a:latin typeface="Calibri" charset="0"/>
              </a:defRPr>
            </a:lvl1pPr>
          </a:lstStyle>
          <a:p>
            <a:endParaRPr lang="en-GB" altLang="en-US"/>
          </a:p>
        </p:txBody>
      </p:sp>
      <p:sp>
        <p:nvSpPr>
          <p:cNvPr id="3" name="Date Placeholder 2"/>
          <p:cNvSpPr>
            <a:spLocks noGrp="1"/>
          </p:cNvSpPr>
          <p:nvPr>
            <p:ph type="dt" idx="1"/>
          </p:nvPr>
        </p:nvSpPr>
        <p:spPr bwMode="auto">
          <a:xfrm>
            <a:off x="3849688" y="0"/>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t" anchorCtr="0" compatLnSpc="1">
            <a:prstTxWarp prst="textNoShape">
              <a:avLst/>
            </a:prstTxWarp>
          </a:bodyPr>
          <a:lstStyle>
            <a:lvl1pPr algn="r">
              <a:defRPr sz="1200">
                <a:latin typeface="Calibri" charset="0"/>
              </a:defRPr>
            </a:lvl1pPr>
          </a:lstStyle>
          <a:p>
            <a:fld id="{F7C1ACBC-E156-9E4D-9A1D-4D2D455C762A}" type="datetime1">
              <a:rPr lang="en-GB" altLang="en-US"/>
              <a:pPr/>
              <a:t>08/09/2021</a:t>
            </a:fld>
            <a:endParaRPr lang="en-GB" altLang="en-US"/>
          </a:p>
        </p:txBody>
      </p:sp>
      <p:sp>
        <p:nvSpPr>
          <p:cNvPr id="4" name="Slide Image Placeholder 3"/>
          <p:cNvSpPr>
            <a:spLocks noGrp="1" noRot="1" noChangeAspect="1"/>
          </p:cNvSpPr>
          <p:nvPr>
            <p:ph type="sldImg" idx="2"/>
          </p:nvPr>
        </p:nvSpPr>
        <p:spPr bwMode="auto">
          <a:xfrm>
            <a:off x="917575" y="744538"/>
            <a:ext cx="4962525" cy="37226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 name="Notes Placeholder 4"/>
          <p:cNvSpPr>
            <a:spLocks noGrp="1"/>
          </p:cNvSpPr>
          <p:nvPr>
            <p:ph type="body" sz="quarter" idx="3"/>
          </p:nvPr>
        </p:nvSpPr>
        <p:spPr bwMode="auto">
          <a:xfrm>
            <a:off x="679450" y="4715710"/>
            <a:ext cx="5438775" cy="4466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Footer Placeholder 5"/>
          <p:cNvSpPr>
            <a:spLocks noGrp="1"/>
          </p:cNvSpPr>
          <p:nvPr>
            <p:ph type="ftr" sz="quarter" idx="4"/>
          </p:nvPr>
        </p:nvSpPr>
        <p:spPr bwMode="auto">
          <a:xfrm>
            <a:off x="0" y="9428242"/>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b" anchorCtr="0" compatLnSpc="1">
            <a:prstTxWarp prst="textNoShape">
              <a:avLst/>
            </a:prstTxWarp>
          </a:bodyPr>
          <a:lstStyle>
            <a:lvl1pPr>
              <a:defRPr sz="1200">
                <a:latin typeface="Calibri" charset="0"/>
              </a:defRPr>
            </a:lvl1pPr>
          </a:lstStyle>
          <a:p>
            <a:endParaRPr lang="en-GB" altLang="en-US"/>
          </a:p>
        </p:txBody>
      </p:sp>
      <p:sp>
        <p:nvSpPr>
          <p:cNvPr id="7" name="Slide Number Placeholder 6"/>
          <p:cNvSpPr>
            <a:spLocks noGrp="1"/>
          </p:cNvSpPr>
          <p:nvPr>
            <p:ph type="sldNum" sz="quarter" idx="5"/>
          </p:nvPr>
        </p:nvSpPr>
        <p:spPr bwMode="auto">
          <a:xfrm>
            <a:off x="3849688" y="9428242"/>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577" tIns="45789" rIns="91577" bIns="45789" numCol="1" anchor="b" anchorCtr="0" compatLnSpc="1">
            <a:prstTxWarp prst="textNoShape">
              <a:avLst/>
            </a:prstTxWarp>
          </a:bodyPr>
          <a:lstStyle>
            <a:lvl1pPr algn="r">
              <a:defRPr sz="1200">
                <a:latin typeface="Calibri" charset="0"/>
              </a:defRPr>
            </a:lvl1pPr>
          </a:lstStyle>
          <a:p>
            <a:fld id="{0AA558F4-94A9-ED43-B8F3-AD2D087F8F31}" type="slidenum">
              <a:rPr lang="en-GB" altLang="en-US"/>
              <a:pPr/>
              <a:t>‹#›</a:t>
            </a:fld>
            <a:endParaRPr lang="en-GB" altLang="en-US"/>
          </a:p>
        </p:txBody>
      </p:sp>
    </p:spTree>
    <p:extLst>
      <p:ext uri="{BB962C8B-B14F-4D97-AF65-F5344CB8AC3E}">
        <p14:creationId xmlns:p14="http://schemas.microsoft.com/office/powerpoint/2010/main" val="19273263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668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3368"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006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6744"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3426" algn="l" defTabSz="913368" rtl="0" eaLnBrk="1" latinLnBrk="0" hangingPunct="1">
      <a:defRPr sz="1200" kern="1200">
        <a:solidFill>
          <a:schemeClr val="tx1"/>
        </a:solidFill>
        <a:latin typeface="+mn-lt"/>
        <a:ea typeface="+mn-ea"/>
        <a:cs typeface="+mn-cs"/>
      </a:defRPr>
    </a:lvl6pPr>
    <a:lvl7pPr marL="2740117" algn="l" defTabSz="913368" rtl="0" eaLnBrk="1" latinLnBrk="0" hangingPunct="1">
      <a:defRPr sz="1200" kern="1200">
        <a:solidFill>
          <a:schemeClr val="tx1"/>
        </a:solidFill>
        <a:latin typeface="+mn-lt"/>
        <a:ea typeface="+mn-ea"/>
        <a:cs typeface="+mn-cs"/>
      </a:defRPr>
    </a:lvl7pPr>
    <a:lvl8pPr marL="3196797" algn="l" defTabSz="913368" rtl="0" eaLnBrk="1" latinLnBrk="0" hangingPunct="1">
      <a:defRPr sz="1200" kern="1200">
        <a:solidFill>
          <a:schemeClr val="tx1"/>
        </a:solidFill>
        <a:latin typeface="+mn-lt"/>
        <a:ea typeface="+mn-ea"/>
        <a:cs typeface="+mn-cs"/>
      </a:defRPr>
    </a:lvl8pPr>
    <a:lvl9pPr marL="3653486" algn="l" defTabSz="913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2</a:t>
            </a:fld>
            <a:endParaRPr lang="en-GB" altLang="en-US"/>
          </a:p>
        </p:txBody>
      </p:sp>
    </p:spTree>
    <p:extLst>
      <p:ext uri="{BB962C8B-B14F-4D97-AF65-F5344CB8AC3E}">
        <p14:creationId xmlns:p14="http://schemas.microsoft.com/office/powerpoint/2010/main" val="3100914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Double click the embedded grid to open the file and share with the cohort.</a:t>
            </a:r>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12</a:t>
            </a:fld>
            <a:endParaRPr lang="en-GB" altLang="en-US"/>
          </a:p>
        </p:txBody>
      </p:sp>
    </p:spTree>
    <p:extLst>
      <p:ext uri="{BB962C8B-B14F-4D97-AF65-F5344CB8AC3E}">
        <p14:creationId xmlns:p14="http://schemas.microsoft.com/office/powerpoint/2010/main" val="936073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Assignment(s) consider options:</a:t>
            </a:r>
          </a:p>
          <a:p>
            <a:endParaRPr lang="en-GB" dirty="0"/>
          </a:p>
          <a:p>
            <a:pPr marL="171450" indent="-171450">
              <a:buFont typeface="Arial" panose="020B0604020202020204" pitchFamily="34" charset="0"/>
              <a:buChar char="•"/>
            </a:pPr>
            <a:r>
              <a:rPr lang="en-GB" dirty="0"/>
              <a:t>Attaching extract from or samples of SMART planning</a:t>
            </a:r>
          </a:p>
          <a:p>
            <a:pPr marL="171450" indent="-171450">
              <a:buFont typeface="Arial" panose="020B0604020202020204" pitchFamily="34" charset="0"/>
              <a:buChar char="•"/>
            </a:pPr>
            <a:r>
              <a:rPr lang="en-GB" dirty="0"/>
              <a:t>Discus a strong area and potential for impact</a:t>
            </a:r>
          </a:p>
          <a:p>
            <a:pPr marL="171450" indent="-171450">
              <a:buFont typeface="Arial" panose="020B0604020202020204" pitchFamily="34" charset="0"/>
              <a:buChar char="•"/>
            </a:pPr>
            <a:r>
              <a:rPr lang="en-GB" dirty="0"/>
              <a:t>Discuss a week area and need for collaboration to forge development opportunities</a:t>
            </a:r>
          </a:p>
          <a:p>
            <a:pPr marL="171450" indent="-171450">
              <a:buFont typeface="Arial" panose="020B0604020202020204" pitchFamily="34" charset="0"/>
              <a:buChar char="•"/>
            </a:pPr>
            <a:r>
              <a:rPr lang="en-GB" dirty="0"/>
              <a:t>Reflective critique of the plan’s feasibility</a:t>
            </a:r>
          </a:p>
          <a:p>
            <a:pPr marL="171450" indent="-171450">
              <a:buFont typeface="Arial" panose="020B0604020202020204" pitchFamily="34" charset="0"/>
              <a:buChar char="•"/>
            </a:pPr>
            <a:r>
              <a:rPr lang="en-GB" dirty="0"/>
              <a:t>Discuss emotional intelligence / resilience and how that can underpin KSB development (link to ECR/360/other self evaluation tool?)</a:t>
            </a:r>
          </a:p>
          <a:p>
            <a:pPr marL="171450" indent="-171450">
              <a:buFont typeface="Arial" panose="020B0604020202020204" pitchFamily="34" charset="0"/>
              <a:buChar char="•"/>
            </a:pPr>
            <a:r>
              <a:rPr lang="en-GB" dirty="0"/>
              <a:t>Consider an evaluation of key skills / KSBs and how they relate to professional body requirements and notions of competence, with specific reference to the Apprenticeship KSBs</a:t>
            </a:r>
          </a:p>
          <a:p>
            <a:pPr marL="171450" indent="-171450">
              <a:buFont typeface="Arial" panose="020B0604020202020204" pitchFamily="34" charset="0"/>
              <a:buChar char="•"/>
            </a:pPr>
            <a:r>
              <a:rPr lang="en-GB" dirty="0"/>
              <a:t>Conduct an Equality Impact Assessment – direct link to EDI theme and impact in work place</a:t>
            </a:r>
          </a:p>
          <a:p>
            <a:pPr marL="171450" indent="-171450">
              <a:buFont typeface="Arial" panose="020B0604020202020204" pitchFamily="34" charset="0"/>
              <a:buChar char="•"/>
            </a:pPr>
            <a:r>
              <a:rPr lang="en-GB" dirty="0"/>
              <a:t>Consider Return on Investment from the Project – possibly more deliverable at L5 /L6 / later on in PG delivery – think Impact / case studies</a:t>
            </a:r>
          </a:p>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13</a:t>
            </a:fld>
            <a:endParaRPr lang="en-GB" altLang="en-US"/>
          </a:p>
        </p:txBody>
      </p:sp>
    </p:spTree>
    <p:extLst>
      <p:ext uri="{BB962C8B-B14F-4D97-AF65-F5344CB8AC3E}">
        <p14:creationId xmlns:p14="http://schemas.microsoft.com/office/powerpoint/2010/main" val="383082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WBL Coach has introduced the task during On-Boarding and provided the Apprentice with a link to the preparatory activity.</a:t>
            </a:r>
          </a:p>
          <a:p>
            <a:r>
              <a:rPr lang="en-GB" dirty="0"/>
              <a:t>Perhaps assign break out discussion groups according to the timetable you are working to.</a:t>
            </a:r>
          </a:p>
          <a:p>
            <a:r>
              <a:rPr lang="en-GB" dirty="0"/>
              <a:t>Consider groups of 3, for example, each participant spends 3 minutes talking /asking about each question – that would require 10 minutes per question per group, and then some time for feedback / capturing community thinking on a whiteboard(?) – perhaps between each question or at the end  - perhaps 1 hour overall.</a:t>
            </a:r>
          </a:p>
          <a:p>
            <a:r>
              <a:rPr lang="en-GB" dirty="0"/>
              <a:t>Check the next slide below where you have the opportunity to discuss matters that are specific to your standard / PSRB requirements.</a:t>
            </a:r>
          </a:p>
          <a:p>
            <a:endParaRPr lang="en-GB" dirty="0"/>
          </a:p>
          <a:p>
            <a:r>
              <a:rPr lang="en-GB" dirty="0"/>
              <a:t>Complete / Set this task on day one and collect the evidence of learning so the Coach can put this in the Learning File (upload to MAYTAS at the time of the first APR –</a:t>
            </a:r>
            <a:r>
              <a:rPr lang="en-GB" i="1" dirty="0"/>
              <a:t> we need to evidence the first day of learning and how we individualise the curriculum in response to starting position.</a:t>
            </a:r>
          </a:p>
          <a:p>
            <a:endParaRPr lang="en-GB" dirty="0"/>
          </a:p>
          <a:p>
            <a:r>
              <a:rPr lang="en-GB" dirty="0"/>
              <a:t>For belt and braces ask them to append this task to their 1</a:t>
            </a:r>
            <a:r>
              <a:rPr lang="en-GB" baseline="30000" dirty="0"/>
              <a:t>st</a:t>
            </a:r>
            <a:r>
              <a:rPr lang="en-GB" dirty="0"/>
              <a:t> Submission in the PPD module so we have a record of this initial learning and how we have begun to individualise the curriculum with each of them.</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A558F4-94A9-ED43-B8F3-AD2D087F8F31}" type="slidenum">
              <a:rPr kumimoji="0" lang="en-GB" altLang="en-US" sz="1200" b="0" i="0" u="none" strike="noStrike" kern="1200" cap="none" spc="0" normalizeH="0" baseline="0" noProof="0" smtClean="0">
                <a:ln>
                  <a:noFill/>
                </a:ln>
                <a:solidFill>
                  <a:prstClr val="black"/>
                </a:solidFill>
                <a:effectLst/>
                <a:uLnTx/>
                <a:uFillTx/>
                <a:latin typeface="Calibri"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prstClr val="black"/>
              </a:solidFill>
              <a:effectLst/>
              <a:uLnTx/>
              <a:uFillTx/>
              <a:latin typeface="Calibri" charset="0"/>
              <a:ea typeface="ＭＳ Ｐゴシック" charset="-128"/>
              <a:cs typeface="+mn-cs"/>
            </a:endParaRPr>
          </a:p>
        </p:txBody>
      </p:sp>
    </p:spTree>
    <p:extLst>
      <p:ext uri="{BB962C8B-B14F-4D97-AF65-F5344CB8AC3E}">
        <p14:creationId xmlns:p14="http://schemas.microsoft.com/office/powerpoint/2010/main" val="2856173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4</a:t>
            </a:fld>
            <a:endParaRPr lang="en-GB" altLang="en-US"/>
          </a:p>
        </p:txBody>
      </p:sp>
    </p:spTree>
    <p:extLst>
      <p:ext uri="{BB962C8B-B14F-4D97-AF65-F5344CB8AC3E}">
        <p14:creationId xmlns:p14="http://schemas.microsoft.com/office/powerpoint/2010/main" val="226080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5</a:t>
            </a:fld>
            <a:endParaRPr lang="en-GB" altLang="en-US"/>
          </a:p>
        </p:txBody>
      </p:sp>
    </p:spTree>
    <p:extLst>
      <p:ext uri="{BB962C8B-B14F-4D97-AF65-F5344CB8AC3E}">
        <p14:creationId xmlns:p14="http://schemas.microsoft.com/office/powerpoint/2010/main" val="4110801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6</a:t>
            </a:fld>
            <a:endParaRPr lang="en-GB" altLang="en-US"/>
          </a:p>
        </p:txBody>
      </p:sp>
    </p:spTree>
    <p:extLst>
      <p:ext uri="{BB962C8B-B14F-4D97-AF65-F5344CB8AC3E}">
        <p14:creationId xmlns:p14="http://schemas.microsoft.com/office/powerpoint/2010/main" val="288209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7</a:t>
            </a:fld>
            <a:endParaRPr lang="en-GB" altLang="en-US"/>
          </a:p>
        </p:txBody>
      </p:sp>
    </p:spTree>
    <p:extLst>
      <p:ext uri="{BB962C8B-B14F-4D97-AF65-F5344CB8AC3E}">
        <p14:creationId xmlns:p14="http://schemas.microsoft.com/office/powerpoint/2010/main" val="403338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8</a:t>
            </a:fld>
            <a:endParaRPr lang="en-GB" altLang="en-US"/>
          </a:p>
        </p:txBody>
      </p:sp>
    </p:spTree>
    <p:extLst>
      <p:ext uri="{BB962C8B-B14F-4D97-AF65-F5344CB8AC3E}">
        <p14:creationId xmlns:p14="http://schemas.microsoft.com/office/powerpoint/2010/main" val="393810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9</a:t>
            </a:fld>
            <a:endParaRPr lang="en-GB" altLang="en-US"/>
          </a:p>
        </p:txBody>
      </p:sp>
    </p:spTree>
    <p:extLst>
      <p:ext uri="{BB962C8B-B14F-4D97-AF65-F5344CB8AC3E}">
        <p14:creationId xmlns:p14="http://schemas.microsoft.com/office/powerpoint/2010/main" val="4258004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WBL Coach has introduced the task during On-Boarding and provided the Apprentice with a link to the preparatory activity.</a:t>
            </a:r>
          </a:p>
          <a:p>
            <a:r>
              <a:rPr lang="en-GB" dirty="0"/>
              <a:t>Perhaps assign break out discussion groups according to the timetable you are working to.</a:t>
            </a:r>
          </a:p>
          <a:p>
            <a:r>
              <a:rPr lang="en-GB" dirty="0"/>
              <a:t>Consider groups of 3, for example, each participant spends 3 minutes talking /asking about each question – that would require 10 minutes per question per group, and then some time for feedback / capturing community thinking on a whiteboard(?) – perhaps between each question or at the end  - perhaps 1 hour overall.</a:t>
            </a:r>
          </a:p>
          <a:p>
            <a:r>
              <a:rPr lang="en-GB" dirty="0"/>
              <a:t>Check the next slide below where you have the opportunity to discuss matters that are specific to your standard / PSRB requirements.</a:t>
            </a:r>
          </a:p>
          <a:p>
            <a:endParaRPr lang="en-GB" dirty="0"/>
          </a:p>
          <a:p>
            <a:r>
              <a:rPr lang="en-GB" dirty="0"/>
              <a:t>Complete / Set this task on day one and collect the evidence of learning so the Coach can put this in the Learning File (upload to MAYTAS at the time of the first APR –</a:t>
            </a:r>
            <a:r>
              <a:rPr lang="en-GB" i="1" dirty="0"/>
              <a:t> we need to evidence the first day of learning and how we individualise the curriculum in response to starting position.</a:t>
            </a:r>
          </a:p>
          <a:p>
            <a:endParaRPr lang="en-GB" dirty="0"/>
          </a:p>
          <a:p>
            <a:r>
              <a:rPr lang="en-GB" dirty="0"/>
              <a:t>For belt and braces ask them to append this task to their 1</a:t>
            </a:r>
            <a:r>
              <a:rPr lang="en-GB" baseline="30000" dirty="0"/>
              <a:t>st</a:t>
            </a:r>
            <a:r>
              <a:rPr lang="en-GB" dirty="0"/>
              <a:t> Submission in the PPD module so we have a record of this initial learning and how we have begun to individualise the curriculum with each of them.</a:t>
            </a:r>
          </a:p>
        </p:txBody>
      </p:sp>
      <p:sp>
        <p:nvSpPr>
          <p:cNvPr id="4" name="Slide Number Placeholder 3"/>
          <p:cNvSpPr>
            <a:spLocks noGrp="1"/>
          </p:cNvSpPr>
          <p:nvPr>
            <p:ph type="sldNum" sz="quarter" idx="5"/>
          </p:nvPr>
        </p:nvSpPr>
        <p:spPr/>
        <p:txBody>
          <a:bodyPr/>
          <a:lstStyle/>
          <a:p>
            <a:fld id="{0AA558F4-94A9-ED43-B8F3-AD2D087F8F31}" type="slidenum">
              <a:rPr lang="en-GB" altLang="en-US" smtClean="0"/>
              <a:pPr/>
              <a:t>11</a:t>
            </a:fld>
            <a:endParaRPr lang="en-GB" altLang="en-US"/>
          </a:p>
        </p:txBody>
      </p:sp>
    </p:spTree>
    <p:extLst>
      <p:ext uri="{BB962C8B-B14F-4D97-AF65-F5344CB8AC3E}">
        <p14:creationId xmlns:p14="http://schemas.microsoft.com/office/powerpoint/2010/main" val="2542658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80" indent="0" algn="ctr">
              <a:buNone/>
              <a:defRPr>
                <a:solidFill>
                  <a:schemeClr val="tx1">
                    <a:tint val="75000"/>
                  </a:schemeClr>
                </a:solidFill>
              </a:defRPr>
            </a:lvl2pPr>
            <a:lvl3pPr marL="913368" indent="0" algn="ctr">
              <a:buNone/>
              <a:defRPr>
                <a:solidFill>
                  <a:schemeClr val="tx1">
                    <a:tint val="75000"/>
                  </a:schemeClr>
                </a:solidFill>
              </a:defRPr>
            </a:lvl3pPr>
            <a:lvl4pPr marL="1370060" indent="0" algn="ctr">
              <a:buNone/>
              <a:defRPr>
                <a:solidFill>
                  <a:schemeClr val="tx1">
                    <a:tint val="75000"/>
                  </a:schemeClr>
                </a:solidFill>
              </a:defRPr>
            </a:lvl4pPr>
            <a:lvl5pPr marL="1826744" indent="0" algn="ctr">
              <a:buNone/>
              <a:defRPr>
                <a:solidFill>
                  <a:schemeClr val="tx1">
                    <a:tint val="75000"/>
                  </a:schemeClr>
                </a:solidFill>
              </a:defRPr>
            </a:lvl5pPr>
            <a:lvl6pPr marL="2283426" indent="0" algn="ctr">
              <a:buNone/>
              <a:defRPr>
                <a:solidFill>
                  <a:schemeClr val="tx1">
                    <a:tint val="75000"/>
                  </a:schemeClr>
                </a:solidFill>
              </a:defRPr>
            </a:lvl6pPr>
            <a:lvl7pPr marL="2740117" indent="0" algn="ctr">
              <a:buNone/>
              <a:defRPr>
                <a:solidFill>
                  <a:schemeClr val="tx1">
                    <a:tint val="75000"/>
                  </a:schemeClr>
                </a:solidFill>
              </a:defRPr>
            </a:lvl7pPr>
            <a:lvl8pPr marL="3196797" indent="0" algn="ctr">
              <a:buNone/>
              <a:defRPr>
                <a:solidFill>
                  <a:schemeClr val="tx1">
                    <a:tint val="75000"/>
                  </a:schemeClr>
                </a:solidFill>
              </a:defRPr>
            </a:lvl8pPr>
            <a:lvl9pPr marL="3653486"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fld id="{9BC24E69-BEE5-254D-9E1C-7DB27D080CF3}" type="datetimeFigureOut">
              <a:rPr lang="en-US" altLang="en-US"/>
              <a:pPr/>
              <a:t>9/8/2021</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EB81B040-A1A9-874A-8256-F9B029ACC940}" type="slidenum">
              <a:rPr lang="en-US" altLang="en-US"/>
              <a:pPr/>
              <a:t>‹#›</a:t>
            </a:fld>
            <a:endParaRPr lang="en-US" altLang="en-US"/>
          </a:p>
        </p:txBody>
      </p:sp>
    </p:spTree>
    <p:extLst>
      <p:ext uri="{BB962C8B-B14F-4D97-AF65-F5344CB8AC3E}">
        <p14:creationId xmlns:p14="http://schemas.microsoft.com/office/powerpoint/2010/main" val="137237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FEED5643-A62A-0744-8BAB-4F9B97F656F7}" type="datetimeFigureOut">
              <a:rPr lang="en-US" altLang="en-US"/>
              <a:pPr/>
              <a:t>9/8/2021</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DC9864BA-451A-4D45-93B8-D44F2366F1E9}" type="slidenum">
              <a:rPr lang="en-US" altLang="en-US"/>
              <a:pPr/>
              <a:t>‹#›</a:t>
            </a:fld>
            <a:endParaRPr lang="en-US" altLang="en-US"/>
          </a:p>
        </p:txBody>
      </p:sp>
    </p:spTree>
    <p:extLst>
      <p:ext uri="{BB962C8B-B14F-4D97-AF65-F5344CB8AC3E}">
        <p14:creationId xmlns:p14="http://schemas.microsoft.com/office/powerpoint/2010/main" val="84981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3"/>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63"/>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A08E59F5-7DAE-AA42-85DF-DF1C142F4482}" type="datetimeFigureOut">
              <a:rPr lang="en-US" altLang="en-US"/>
              <a:pPr/>
              <a:t>9/8/2021</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6DC45C31-B5F4-2D41-BCB8-01F321322FF3}" type="slidenum">
              <a:rPr lang="en-US" altLang="en-US"/>
              <a:pPr/>
              <a:t>‹#›</a:t>
            </a:fld>
            <a:endParaRPr lang="en-US" altLang="en-US"/>
          </a:p>
        </p:txBody>
      </p:sp>
    </p:spTree>
    <p:extLst>
      <p:ext uri="{BB962C8B-B14F-4D97-AF65-F5344CB8AC3E}">
        <p14:creationId xmlns:p14="http://schemas.microsoft.com/office/powerpoint/2010/main" val="2028670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spTree>
    <p:extLst>
      <p:ext uri="{BB962C8B-B14F-4D97-AF65-F5344CB8AC3E}">
        <p14:creationId xmlns:p14="http://schemas.microsoft.com/office/powerpoint/2010/main" val="3471681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posal and delievery slid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6" name="TextBox 15"/>
          <p:cNvSpPr txBox="1"/>
          <p:nvPr userDrawn="1"/>
        </p:nvSpPr>
        <p:spPr>
          <a:xfrm>
            <a:off x="469400" y="1988842"/>
            <a:ext cx="7991032" cy="1846659"/>
          </a:xfrm>
          <a:prstGeom prst="rect">
            <a:avLst/>
          </a:prstGeom>
          <a:noFill/>
        </p:spPr>
        <p:txBody>
          <a:bodyPr wrap="square" lIns="0" tIns="0" rIns="0" bIns="0" rtlCol="0">
            <a:spAutoFit/>
          </a:bodyPr>
          <a:lstStyle/>
          <a:p>
            <a:pPr fontAlgn="auto">
              <a:spcBef>
                <a:spcPts val="0"/>
              </a:spcBef>
              <a:spcAft>
                <a:spcPts val="2400"/>
              </a:spcAft>
            </a:pPr>
            <a:r>
              <a:rPr lang="en-GB" sz="3000" dirty="0">
                <a:solidFill>
                  <a:prstClr val="white"/>
                </a:solidFill>
                <a:latin typeface="Arial" panose="020B0604020202020204" pitchFamily="34" charset="0"/>
                <a:cs typeface="Arial" panose="020B0604020202020204" pitchFamily="34" charset="0"/>
              </a:rPr>
              <a:t>Proposal to</a:t>
            </a:r>
          </a:p>
          <a:p>
            <a:pPr fontAlgn="auto">
              <a:spcBef>
                <a:spcPts val="0"/>
              </a:spcBef>
              <a:spcAft>
                <a:spcPts val="0"/>
              </a:spcAft>
            </a:pPr>
            <a:endParaRPr lang="en-GB" sz="4000" b="1" dirty="0">
              <a:solidFill>
                <a:prstClr val="black"/>
              </a:solidFill>
              <a:latin typeface="Arial"/>
            </a:endParaRPr>
          </a:p>
          <a:p>
            <a:pPr fontAlgn="auto">
              <a:spcBef>
                <a:spcPts val="0"/>
              </a:spcBef>
              <a:spcAft>
                <a:spcPts val="0"/>
              </a:spcAft>
            </a:pPr>
            <a:r>
              <a:rPr lang="en-GB" sz="3000" dirty="0">
                <a:solidFill>
                  <a:prstClr val="white"/>
                </a:solidFill>
                <a:latin typeface="Arial" panose="020B0604020202020204" pitchFamily="34" charset="0"/>
                <a:cs typeface="Arial" panose="020B0604020202020204" pitchFamily="34" charset="0"/>
              </a:rPr>
              <a:t>for delivery of</a:t>
            </a:r>
            <a:endParaRPr lang="en-GB" sz="1800" dirty="0">
              <a:solidFill>
                <a:prstClr val="black"/>
              </a:solidFill>
              <a:latin typeface="Arial" panose="020B0604020202020204" pitchFamily="34" charset="0"/>
              <a:cs typeface="Arial" panose="020B0604020202020204" pitchFamily="34" charset="0"/>
            </a:endParaRPr>
          </a:p>
        </p:txBody>
      </p:sp>
      <p:sp>
        <p:nvSpPr>
          <p:cNvPr id="19" name="Text Placeholder 18"/>
          <p:cNvSpPr>
            <a:spLocks noGrp="1"/>
          </p:cNvSpPr>
          <p:nvPr>
            <p:ph type="body" sz="quarter" idx="12" hasCustomPrompt="1"/>
          </p:nvPr>
        </p:nvSpPr>
        <p:spPr>
          <a:xfrm>
            <a:off x="469402" y="2564904"/>
            <a:ext cx="8291661" cy="792088"/>
          </a:xfrm>
          <a:prstGeom prst="rect">
            <a:avLst/>
          </a:prstGeom>
        </p:spPr>
        <p:txBody>
          <a:bodyPr lIns="0" tIns="0" rIns="0" bIns="0"/>
          <a:lstStyle>
            <a:lvl1pPr marL="0" indent="0">
              <a:buNone/>
              <a:defRPr sz="4000" b="1" baseline="0"/>
            </a:lvl1pPr>
          </a:lstStyle>
          <a:p>
            <a:pPr lvl="0"/>
            <a:r>
              <a:rPr lang="en-GB" dirty="0"/>
              <a:t>Insert name of partner company</a:t>
            </a:r>
          </a:p>
        </p:txBody>
      </p:sp>
      <p:sp>
        <p:nvSpPr>
          <p:cNvPr id="20" name="Text Placeholder 18"/>
          <p:cNvSpPr>
            <a:spLocks noGrp="1"/>
          </p:cNvSpPr>
          <p:nvPr>
            <p:ph type="body" sz="quarter" idx="13" hasCustomPrompt="1"/>
          </p:nvPr>
        </p:nvSpPr>
        <p:spPr>
          <a:xfrm>
            <a:off x="469402" y="3933056"/>
            <a:ext cx="8291661" cy="2016224"/>
          </a:xfrm>
          <a:prstGeom prst="rect">
            <a:avLst/>
          </a:prstGeom>
        </p:spPr>
        <p:txBody>
          <a:bodyPr lIns="0" tIns="0" rIns="0" bIns="0"/>
          <a:lstStyle>
            <a:lvl1pPr marL="0" indent="0">
              <a:buNone/>
              <a:defRPr sz="4000" b="1" baseline="0"/>
            </a:lvl1pPr>
          </a:lstStyle>
          <a:p>
            <a:pPr lvl="0"/>
            <a:r>
              <a:rPr lang="en-GB" dirty="0"/>
              <a:t>Insert title of what is to be delivered</a:t>
            </a:r>
          </a:p>
        </p:txBody>
      </p:sp>
    </p:spTree>
    <p:extLst>
      <p:ext uri="{BB962C8B-B14F-4D97-AF65-F5344CB8AC3E}">
        <p14:creationId xmlns:p14="http://schemas.microsoft.com/office/powerpoint/2010/main" val="2433478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oposal and delivery slide v2">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sp>
        <p:nvSpPr>
          <p:cNvPr id="7" name="TextBox 6"/>
          <p:cNvSpPr txBox="1"/>
          <p:nvPr userDrawn="1"/>
        </p:nvSpPr>
        <p:spPr>
          <a:xfrm>
            <a:off x="2843810" y="1834071"/>
            <a:ext cx="5045013" cy="1415772"/>
          </a:xfrm>
          <a:prstGeom prst="rect">
            <a:avLst/>
          </a:prstGeom>
          <a:noFill/>
        </p:spPr>
        <p:txBody>
          <a:bodyPr wrap="square" lIns="0" tIns="0" rIns="0" bIns="0" rtlCol="0">
            <a:spAutoFit/>
          </a:bodyPr>
          <a:lstStyle/>
          <a:p>
            <a:pPr fontAlgn="auto">
              <a:spcBef>
                <a:spcPts val="0"/>
              </a:spcBef>
              <a:spcAft>
                <a:spcPts val="2400"/>
              </a:spcAft>
            </a:pPr>
            <a:r>
              <a:rPr lang="en-GB" dirty="0">
                <a:solidFill>
                  <a:prstClr val="white"/>
                </a:solidFill>
                <a:latin typeface="Arial" panose="020B0604020202020204" pitchFamily="34" charset="0"/>
                <a:cs typeface="Arial" panose="020B0604020202020204" pitchFamily="34" charset="0"/>
              </a:rPr>
              <a:t>Proposal to</a:t>
            </a:r>
          </a:p>
          <a:p>
            <a:pPr fontAlgn="auto">
              <a:spcBef>
                <a:spcPts val="0"/>
              </a:spcBef>
              <a:spcAft>
                <a:spcPts val="0"/>
              </a:spcAft>
            </a:pPr>
            <a:endParaRPr lang="en-GB" b="1" dirty="0">
              <a:solidFill>
                <a:prstClr val="black"/>
              </a:solidFill>
              <a:latin typeface="Arial"/>
            </a:endParaRPr>
          </a:p>
          <a:p>
            <a:pPr fontAlgn="auto">
              <a:spcBef>
                <a:spcPts val="0"/>
              </a:spcBef>
              <a:spcAft>
                <a:spcPts val="0"/>
              </a:spcAft>
            </a:pPr>
            <a:r>
              <a:rPr lang="en-GB" dirty="0">
                <a:solidFill>
                  <a:prstClr val="white"/>
                </a:solidFill>
                <a:latin typeface="Arial" panose="020B0604020202020204" pitchFamily="34" charset="0"/>
                <a:cs typeface="Arial" panose="020B0604020202020204" pitchFamily="34" charset="0"/>
              </a:rPr>
              <a:t>for delivery of</a:t>
            </a:r>
            <a:endParaRPr lang="en-GB" dirty="0">
              <a:solidFill>
                <a:prstClr val="black"/>
              </a:solidFill>
              <a:latin typeface="Arial" panose="020B0604020202020204" pitchFamily="34" charset="0"/>
              <a:cs typeface="Arial" panose="020B0604020202020204" pitchFamily="34" charset="0"/>
            </a:endParaRPr>
          </a:p>
        </p:txBody>
      </p:sp>
      <p:sp>
        <p:nvSpPr>
          <p:cNvPr id="8" name="Text Placeholder 18"/>
          <p:cNvSpPr>
            <a:spLocks noGrp="1"/>
          </p:cNvSpPr>
          <p:nvPr>
            <p:ph type="body" sz="quarter" idx="12" hasCustomPrompt="1"/>
          </p:nvPr>
        </p:nvSpPr>
        <p:spPr>
          <a:xfrm>
            <a:off x="2828375" y="2280857"/>
            <a:ext cx="5920091" cy="500073"/>
          </a:xfrm>
          <a:prstGeom prst="rect">
            <a:avLst/>
          </a:prstGeom>
        </p:spPr>
        <p:txBody>
          <a:bodyPr lIns="0" tIns="0" rIns="0" bIns="0"/>
          <a:lstStyle>
            <a:lvl1pPr marL="0" indent="0">
              <a:buNone/>
              <a:defRPr sz="3000" b="1" baseline="0"/>
            </a:lvl1pPr>
          </a:lstStyle>
          <a:p>
            <a:pPr lvl="0"/>
            <a:r>
              <a:rPr lang="en-GB" dirty="0"/>
              <a:t>Insert name of partner company</a:t>
            </a:r>
          </a:p>
        </p:txBody>
      </p:sp>
      <p:sp>
        <p:nvSpPr>
          <p:cNvPr id="9" name="Text Placeholder 18"/>
          <p:cNvSpPr>
            <a:spLocks noGrp="1"/>
          </p:cNvSpPr>
          <p:nvPr>
            <p:ph type="body" sz="quarter" idx="13" hasCustomPrompt="1"/>
          </p:nvPr>
        </p:nvSpPr>
        <p:spPr>
          <a:xfrm>
            <a:off x="2843808" y="3308218"/>
            <a:ext cx="5904656" cy="1272911"/>
          </a:xfrm>
          <a:prstGeom prst="rect">
            <a:avLst/>
          </a:prstGeom>
        </p:spPr>
        <p:txBody>
          <a:bodyPr lIns="0" tIns="0" rIns="0" bIns="0"/>
          <a:lstStyle>
            <a:lvl1pPr marL="0" indent="0">
              <a:buNone/>
              <a:defRPr sz="3000" b="1" baseline="0"/>
            </a:lvl1pPr>
          </a:lstStyle>
          <a:p>
            <a:pPr lvl="0"/>
            <a:r>
              <a:rPr lang="en-GB" dirty="0"/>
              <a:t>Insert title of what is to be delivered</a:t>
            </a:r>
          </a:p>
        </p:txBody>
      </p:sp>
    </p:spTree>
    <p:extLst>
      <p:ext uri="{BB962C8B-B14F-4D97-AF65-F5344CB8AC3E}">
        <p14:creationId xmlns:p14="http://schemas.microsoft.com/office/powerpoint/2010/main" val="1857658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roductions">
    <p:spTree>
      <p:nvGrpSpPr>
        <p:cNvPr id="1" name=""/>
        <p:cNvGrpSpPr/>
        <p:nvPr/>
      </p:nvGrpSpPr>
      <p:grpSpPr>
        <a:xfrm>
          <a:off x="0" y="0"/>
          <a:ext cx="0" cy="0"/>
          <a:chOff x="0" y="0"/>
          <a:chExt cx="0" cy="0"/>
        </a:xfrm>
      </p:grpSpPr>
      <p:sp>
        <p:nvSpPr>
          <p:cNvPr id="8" name="Rectangle 7"/>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Text Placeholder 2"/>
          <p:cNvSpPr>
            <a:spLocks noGrp="1"/>
          </p:cNvSpPr>
          <p:nvPr>
            <p:ph type="body" sz="quarter" idx="13" hasCustomPrompt="1"/>
          </p:nvPr>
        </p:nvSpPr>
        <p:spPr>
          <a:xfrm>
            <a:off x="360000" y="116632"/>
            <a:ext cx="8444176" cy="1152128"/>
          </a:xfrm>
          <a:prstGeom prst="rect">
            <a:avLst/>
          </a:prstGeom>
        </p:spPr>
        <p:txBody>
          <a:bodyPr lIns="0" tIns="0" rIns="0" bIns="0" anchor="ctr" anchorCtr="0"/>
          <a:lstStyle>
            <a:lvl1pPr marL="0" indent="0">
              <a:spcBef>
                <a:spcPts val="0"/>
              </a:spcBef>
              <a:buNone/>
              <a:defRPr sz="3000" b="1" baseline="0">
                <a:latin typeface="Arial" panose="020B0604020202020204" pitchFamily="34" charset="0"/>
                <a:cs typeface="Arial" panose="020B0604020202020204" pitchFamily="34" charset="0"/>
              </a:defRPr>
            </a:lvl1pPr>
          </a:lstStyle>
          <a:p>
            <a:pPr lvl="0"/>
            <a:r>
              <a:rPr lang="en-US" dirty="0"/>
              <a:t>Introductions</a:t>
            </a:r>
          </a:p>
        </p:txBody>
      </p:sp>
      <p:sp>
        <p:nvSpPr>
          <p:cNvPr id="22" name="Picture Placeholder 19"/>
          <p:cNvSpPr>
            <a:spLocks noGrp="1"/>
          </p:cNvSpPr>
          <p:nvPr>
            <p:ph type="pic" sz="quarter" idx="12"/>
          </p:nvPr>
        </p:nvSpPr>
        <p:spPr>
          <a:xfrm>
            <a:off x="6174086" y="1988840"/>
            <a:ext cx="2624137" cy="2649539"/>
          </a:xfrm>
          <a:prstGeom prst="rect">
            <a:avLst/>
          </a:prstGeom>
        </p:spPr>
        <p:txBody>
          <a:bodyPr/>
          <a:lstStyle/>
          <a:p>
            <a:endParaRPr lang="en-GB"/>
          </a:p>
        </p:txBody>
      </p:sp>
      <p:sp>
        <p:nvSpPr>
          <p:cNvPr id="21" name="Picture Placeholder 19"/>
          <p:cNvSpPr>
            <a:spLocks noGrp="1"/>
          </p:cNvSpPr>
          <p:nvPr>
            <p:ph type="pic" sz="quarter" idx="11"/>
          </p:nvPr>
        </p:nvSpPr>
        <p:spPr>
          <a:xfrm>
            <a:off x="3259933" y="1988840"/>
            <a:ext cx="2624137" cy="2649539"/>
          </a:xfrm>
          <a:prstGeom prst="rect">
            <a:avLst/>
          </a:prstGeom>
        </p:spPr>
        <p:txBody>
          <a:bodyPr/>
          <a:lstStyle/>
          <a:p>
            <a:endParaRPr lang="en-GB"/>
          </a:p>
        </p:txBody>
      </p:sp>
      <p:sp>
        <p:nvSpPr>
          <p:cNvPr id="20" name="Picture Placeholder 19"/>
          <p:cNvSpPr>
            <a:spLocks noGrp="1"/>
          </p:cNvSpPr>
          <p:nvPr>
            <p:ph type="pic" sz="quarter" idx="10"/>
          </p:nvPr>
        </p:nvSpPr>
        <p:spPr>
          <a:xfrm>
            <a:off x="344490" y="2003309"/>
            <a:ext cx="2624137" cy="2649539"/>
          </a:xfrm>
          <a:prstGeom prst="rect">
            <a:avLst/>
          </a:prstGeom>
        </p:spPr>
        <p:txBody>
          <a:bodyPr/>
          <a:lstStyle/>
          <a:p>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3072604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8" name="Rectangle 7"/>
          <p:cNvSpPr/>
          <p:nvPr userDrawn="1"/>
        </p:nvSpPr>
        <p:spPr>
          <a:xfrm>
            <a:off x="2377"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9" name="Text Placeholder 18"/>
          <p:cNvSpPr>
            <a:spLocks noGrp="1"/>
          </p:cNvSpPr>
          <p:nvPr>
            <p:ph type="body" sz="quarter" idx="12" hasCustomPrompt="1"/>
          </p:nvPr>
        </p:nvSpPr>
        <p:spPr>
          <a:xfrm>
            <a:off x="469402" y="1988840"/>
            <a:ext cx="8291661" cy="1800200"/>
          </a:xfrm>
          <a:prstGeom prst="rect">
            <a:avLst/>
          </a:prstGeom>
        </p:spPr>
        <p:txBody>
          <a:bodyPr lIns="0" tIns="0" rIns="0" bIns="0"/>
          <a:lstStyle>
            <a:lvl1pPr marL="0" indent="0">
              <a:buNone/>
              <a:defRPr sz="5000" b="1" baseline="0"/>
            </a:lvl1pPr>
          </a:lstStyle>
          <a:p>
            <a:pPr lvl="0"/>
            <a:r>
              <a:rPr lang="en-GB" dirty="0"/>
              <a:t>Section title</a:t>
            </a:r>
          </a:p>
        </p:txBody>
      </p:sp>
      <p:sp>
        <p:nvSpPr>
          <p:cNvPr id="20" name="Text Placeholder 18"/>
          <p:cNvSpPr>
            <a:spLocks noGrp="1"/>
          </p:cNvSpPr>
          <p:nvPr>
            <p:ph type="body" sz="quarter" idx="13" hasCustomPrompt="1"/>
          </p:nvPr>
        </p:nvSpPr>
        <p:spPr>
          <a:xfrm>
            <a:off x="469402" y="3789040"/>
            <a:ext cx="8291661" cy="2520280"/>
          </a:xfrm>
          <a:prstGeom prst="rect">
            <a:avLst/>
          </a:prstGeom>
        </p:spPr>
        <p:txBody>
          <a:bodyPr lIns="0" tIns="0" rIns="0" bIns="0"/>
          <a:lstStyle>
            <a:lvl1pPr marL="0" indent="0">
              <a:buNone/>
              <a:defRPr sz="4000" b="1" baseline="0">
                <a:solidFill>
                  <a:schemeClr val="bg1"/>
                </a:solidFill>
              </a:defRPr>
            </a:lvl1pPr>
          </a:lstStyle>
          <a:p>
            <a:pPr lvl="0"/>
            <a:r>
              <a:rPr lang="en-GB" dirty="0"/>
              <a:t>Subtitle</a:t>
            </a:r>
          </a:p>
        </p:txBody>
      </p:sp>
    </p:spTree>
    <p:extLst>
      <p:ext uri="{BB962C8B-B14F-4D97-AF65-F5344CB8AC3E}">
        <p14:creationId xmlns:p14="http://schemas.microsoft.com/office/powerpoint/2010/main" val="2489495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11" name="Rectangle 10"/>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59876"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4197888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ing and Content and Pictures">
    <p:spTree>
      <p:nvGrpSpPr>
        <p:cNvPr id="1" name=""/>
        <p:cNvGrpSpPr/>
        <p:nvPr/>
      </p:nvGrpSpPr>
      <p:grpSpPr>
        <a:xfrm>
          <a:off x="0" y="0"/>
          <a:ext cx="0" cy="0"/>
          <a:chOff x="0" y="0"/>
          <a:chExt cx="0" cy="0"/>
        </a:xfrm>
      </p:grpSpPr>
      <p:sp>
        <p:nvSpPr>
          <p:cNvPr id="15" name="Rectangle 14"/>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60000"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1" name="Picture Placeholder 19"/>
          <p:cNvSpPr>
            <a:spLocks noGrp="1"/>
          </p:cNvSpPr>
          <p:nvPr>
            <p:ph type="pic" sz="quarter" idx="12"/>
          </p:nvPr>
        </p:nvSpPr>
        <p:spPr>
          <a:xfrm>
            <a:off x="6228184" y="1628802"/>
            <a:ext cx="2570400" cy="1884591"/>
          </a:xfrm>
          <a:prstGeom prst="rect">
            <a:avLst/>
          </a:prstGeom>
        </p:spPr>
        <p:txBody>
          <a:bodyPr/>
          <a:lstStyle/>
          <a:p>
            <a:endParaRPr lang="en-GB" dirty="0"/>
          </a:p>
        </p:txBody>
      </p:sp>
      <p:sp>
        <p:nvSpPr>
          <p:cNvPr id="12" name="Picture Placeholder 19"/>
          <p:cNvSpPr>
            <a:spLocks noGrp="1"/>
          </p:cNvSpPr>
          <p:nvPr>
            <p:ph type="pic" sz="quarter" idx="13"/>
          </p:nvPr>
        </p:nvSpPr>
        <p:spPr>
          <a:xfrm>
            <a:off x="6228184" y="3717034"/>
            <a:ext cx="2570400" cy="1884591"/>
          </a:xfrm>
          <a:prstGeom prst="rect">
            <a:avLst/>
          </a:prstGeom>
        </p:spPr>
        <p:txBody>
          <a:bodyPr/>
          <a:lstStyle/>
          <a:p>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3"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3497385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0" name="Picture Placeholder 19"/>
          <p:cNvSpPr>
            <a:spLocks noGrp="1"/>
          </p:cNvSpPr>
          <p:nvPr>
            <p:ph type="pic" sz="quarter" idx="11"/>
          </p:nvPr>
        </p:nvSpPr>
        <p:spPr>
          <a:xfrm>
            <a:off x="377428" y="1628800"/>
            <a:ext cx="8406000" cy="4176464"/>
          </a:xfrm>
          <a:prstGeom prst="rect">
            <a:avLst/>
          </a:prstGeom>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10537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ln/>
        </p:spPr>
        <p:txBody>
          <a:bodyPr/>
          <a:lstStyle>
            <a:lvl1pPr>
              <a:defRPr/>
            </a:lvl1pPr>
          </a:lstStyle>
          <a:p>
            <a:fld id="{4175218A-4731-AA49-A7FA-4D9B7D2DA72E}" type="datetimeFigureOut">
              <a:rPr lang="en-US" altLang="en-US"/>
              <a:pPr/>
              <a:t>9/8/2021</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2ACB5973-7E57-AE49-9493-0ADC07D20618}" type="slidenum">
              <a:rPr lang="en-US" altLang="en-US"/>
              <a:pPr/>
              <a:t>‹#›</a:t>
            </a:fld>
            <a:endParaRPr lang="en-US" altLang="en-US"/>
          </a:p>
        </p:txBody>
      </p:sp>
    </p:spTree>
    <p:extLst>
      <p:ext uri="{BB962C8B-B14F-4D97-AF65-F5344CB8AC3E}">
        <p14:creationId xmlns:p14="http://schemas.microsoft.com/office/powerpoint/2010/main" val="1526625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ing and Tabl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3" name="Table Placeholder 2"/>
          <p:cNvSpPr>
            <a:spLocks noGrp="1"/>
          </p:cNvSpPr>
          <p:nvPr>
            <p:ph type="tbl" sz="quarter" idx="12"/>
          </p:nvPr>
        </p:nvSpPr>
        <p:spPr>
          <a:xfrm>
            <a:off x="360000" y="1628800"/>
            <a:ext cx="8424000" cy="4176464"/>
          </a:xfrm>
          <a:prstGeom prst="rect">
            <a:avLst/>
          </a:prstGeom>
        </p:spPr>
        <p:txBody>
          <a:bodyPr/>
          <a:lstStyle/>
          <a:p>
            <a:endParaRPr lang="en-GB"/>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1595904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sp>
        <p:nvSpPr>
          <p:cNvPr id="14" name="TextBox 13"/>
          <p:cNvSpPr txBox="1"/>
          <p:nvPr userDrawn="1"/>
        </p:nvSpPr>
        <p:spPr>
          <a:xfrm>
            <a:off x="2843808" y="3894149"/>
            <a:ext cx="5544616" cy="830997"/>
          </a:xfrm>
          <a:prstGeom prst="rect">
            <a:avLst/>
          </a:prstGeom>
          <a:noFill/>
        </p:spPr>
        <p:txBody>
          <a:bodyPr wrap="square" lIns="0" tIns="0" rIns="0" bIns="0" rtlCol="0" anchor="b" anchorCtr="0">
            <a:spAutoFit/>
          </a:bodyPr>
          <a:lstStyle/>
          <a:p>
            <a:pPr fontAlgn="auto">
              <a:spcBef>
                <a:spcPts val="0"/>
              </a:spcBef>
              <a:spcAft>
                <a:spcPts val="0"/>
              </a:spcAft>
            </a:pPr>
            <a:r>
              <a:rPr lang="en-GB" sz="1800" dirty="0">
                <a:solidFill>
                  <a:prstClr val="black"/>
                </a:solidFill>
                <a:latin typeface="Arial"/>
              </a:rPr>
              <a:t>business@shu.ac.uk</a:t>
            </a:r>
          </a:p>
          <a:p>
            <a:pPr fontAlgn="auto">
              <a:spcBef>
                <a:spcPts val="0"/>
              </a:spcBef>
              <a:spcAft>
                <a:spcPts val="0"/>
              </a:spcAft>
            </a:pPr>
            <a:r>
              <a:rPr lang="en-GB" sz="1800" dirty="0">
                <a:solidFill>
                  <a:prstClr val="black"/>
                </a:solidFill>
                <a:latin typeface="Arial"/>
              </a:rPr>
              <a:t>    @SHU4Business</a:t>
            </a:r>
          </a:p>
          <a:p>
            <a:pPr fontAlgn="auto">
              <a:spcBef>
                <a:spcPts val="0"/>
              </a:spcBef>
              <a:spcAft>
                <a:spcPts val="0"/>
              </a:spcAft>
            </a:pPr>
            <a:r>
              <a:rPr lang="en-GB" sz="1800" dirty="0">
                <a:solidFill>
                  <a:prstClr val="black"/>
                </a:solidFill>
                <a:latin typeface="Arial"/>
              </a:rPr>
              <a:t>shu.ac.uk/business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2828079" y="4221089"/>
            <a:ext cx="215900" cy="215900"/>
          </a:xfrm>
          <a:prstGeom prst="rect">
            <a:avLst/>
          </a:prstGeom>
        </p:spPr>
      </p:pic>
      <p:sp>
        <p:nvSpPr>
          <p:cNvPr id="13" name="Text Placeholder 18"/>
          <p:cNvSpPr>
            <a:spLocks noGrp="1"/>
          </p:cNvSpPr>
          <p:nvPr>
            <p:ph type="body" sz="quarter" idx="13" hasCustomPrompt="1"/>
          </p:nvPr>
        </p:nvSpPr>
        <p:spPr>
          <a:xfrm>
            <a:off x="2828081" y="1916832"/>
            <a:ext cx="5935821" cy="1728192"/>
          </a:xfrm>
          <a:prstGeom prst="rect">
            <a:avLst/>
          </a:prstGeom>
        </p:spPr>
        <p:txBody>
          <a:bodyPr lIns="0" tIns="0" rIns="0" bIns="0"/>
          <a:lstStyle>
            <a:lvl1pPr marL="0" indent="0">
              <a:buNone/>
              <a:defRPr sz="1600" b="0" baseline="0"/>
            </a:lvl1pPr>
          </a:lstStyle>
          <a:p>
            <a:pPr lvl="0"/>
            <a:r>
              <a:rPr lang="en-GB" dirty="0"/>
              <a:t>Add contact details here, include name, job title, department/faculty, university address, telephone number and email address (for layout refer to contact information on Word document)</a:t>
            </a:r>
          </a:p>
        </p:txBody>
      </p:sp>
    </p:spTree>
    <p:extLst>
      <p:ext uri="{BB962C8B-B14F-4D97-AF65-F5344CB8AC3E}">
        <p14:creationId xmlns:p14="http://schemas.microsoft.com/office/powerpoint/2010/main" val="1441742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222232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289409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bwMode="auto">
          <a:xfrm>
            <a:off x="457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800"/>
            </a:lvl1pPr>
          </a:lstStyle>
          <a:p>
            <a:fld id="{3BB28CAB-4E17-0143-9E02-4D005D791228}" type="datetime1">
              <a:rPr lang="en-GB" altLang="en-US">
                <a:solidFill>
                  <a:prstClr val="black"/>
                </a:solidFill>
              </a:rPr>
              <a:pPr/>
              <a:t>08/09/2021</a:t>
            </a:fld>
            <a:endParaRPr lang="en-GB" altLang="en-US">
              <a:solidFill>
                <a:prstClr val="black"/>
              </a:solidFill>
            </a:endParaRPr>
          </a:p>
        </p:txBody>
      </p:sp>
      <p:sp>
        <p:nvSpPr>
          <p:cNvPr id="5" name="Slide Number Placeholder 5"/>
          <p:cNvSpPr>
            <a:spLocks noGrp="1"/>
          </p:cNvSpPr>
          <p:nvPr>
            <p:ph type="sldNum" sz="quarter" idx="11"/>
          </p:nvPr>
        </p:nvSpPr>
        <p:spPr bwMode="auto">
          <a:xfrm>
            <a:off x="2843215" y="6356351"/>
            <a:ext cx="5843587"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800">
                <a:latin typeface="Arial" charset="0"/>
                <a:ea typeface="ＭＳ Ｐゴシック" charset="0"/>
                <a:cs typeface="ＭＳ Ｐゴシック" charset="0"/>
              </a:defRPr>
            </a:lvl1pPr>
          </a:lstStyle>
          <a:p>
            <a:pPr>
              <a:defRPr/>
            </a:pPr>
            <a:r>
              <a:rPr lang="en-GB">
                <a:solidFill>
                  <a:prstClr val="black"/>
                </a:solidFill>
              </a:rPr>
              <a:t>Directorate of Education and Employer Partnerships </a:t>
            </a:r>
          </a:p>
        </p:txBody>
      </p:sp>
    </p:spTree>
    <p:extLst>
      <p:ext uri="{BB962C8B-B14F-4D97-AF65-F5344CB8AC3E}">
        <p14:creationId xmlns:p14="http://schemas.microsoft.com/office/powerpoint/2010/main" val="3552496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636913"/>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2636913"/>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6212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9458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4136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3102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6" y="1556792"/>
            <a:ext cx="3008313"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556793"/>
            <a:ext cx="5111750"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2852937"/>
            <a:ext cx="3008313" cy="32732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2902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5"/>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36"/>
            <a:ext cx="7772400" cy="1500187"/>
          </a:xfrm>
        </p:spPr>
        <p:txBody>
          <a:bodyPr anchor="b"/>
          <a:lstStyle>
            <a:lvl1pPr marL="0" indent="0">
              <a:buNone/>
              <a:defRPr sz="2000">
                <a:solidFill>
                  <a:schemeClr val="tx1">
                    <a:tint val="75000"/>
                  </a:schemeClr>
                </a:solidFill>
              </a:defRPr>
            </a:lvl1pPr>
            <a:lvl2pPr marL="456680" indent="0">
              <a:buNone/>
              <a:defRPr sz="1800">
                <a:solidFill>
                  <a:schemeClr val="tx1">
                    <a:tint val="75000"/>
                  </a:schemeClr>
                </a:solidFill>
              </a:defRPr>
            </a:lvl2pPr>
            <a:lvl3pPr marL="913368" indent="0">
              <a:buNone/>
              <a:defRPr sz="1600">
                <a:solidFill>
                  <a:schemeClr val="tx1">
                    <a:tint val="75000"/>
                  </a:schemeClr>
                </a:solidFill>
              </a:defRPr>
            </a:lvl3pPr>
            <a:lvl4pPr marL="1370060" indent="0">
              <a:buNone/>
              <a:defRPr sz="1400">
                <a:solidFill>
                  <a:schemeClr val="tx1">
                    <a:tint val="75000"/>
                  </a:schemeClr>
                </a:solidFill>
              </a:defRPr>
            </a:lvl4pPr>
            <a:lvl5pPr marL="1826744" indent="0">
              <a:buNone/>
              <a:defRPr sz="1400">
                <a:solidFill>
                  <a:schemeClr val="tx1">
                    <a:tint val="75000"/>
                  </a:schemeClr>
                </a:solidFill>
              </a:defRPr>
            </a:lvl5pPr>
            <a:lvl6pPr marL="2283426" indent="0">
              <a:buNone/>
              <a:defRPr sz="1400">
                <a:solidFill>
                  <a:schemeClr val="tx1">
                    <a:tint val="75000"/>
                  </a:schemeClr>
                </a:solidFill>
              </a:defRPr>
            </a:lvl6pPr>
            <a:lvl7pPr marL="2740117" indent="0">
              <a:buNone/>
              <a:defRPr sz="1400">
                <a:solidFill>
                  <a:schemeClr val="tx1">
                    <a:tint val="75000"/>
                  </a:schemeClr>
                </a:solidFill>
              </a:defRPr>
            </a:lvl7pPr>
            <a:lvl8pPr marL="3196797" indent="0">
              <a:buNone/>
              <a:defRPr sz="1400">
                <a:solidFill>
                  <a:schemeClr val="tx1">
                    <a:tint val="75000"/>
                  </a:schemeClr>
                </a:solidFill>
              </a:defRPr>
            </a:lvl8pPr>
            <a:lvl9pPr marL="3653486"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ln/>
        </p:spPr>
        <p:txBody>
          <a:bodyPr/>
          <a:lstStyle>
            <a:lvl1pPr>
              <a:defRPr/>
            </a:lvl1pPr>
          </a:lstStyle>
          <a:p>
            <a:fld id="{4A264CB5-CB06-9D40-8A6F-CA0F176FFD25}" type="datetimeFigureOut">
              <a:rPr lang="en-US" altLang="en-US"/>
              <a:pPr/>
              <a:t>9/8/2021</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9D39D0EC-7EFA-5E4B-985C-87501E4E8432}" type="slidenum">
              <a:rPr lang="en-US" altLang="en-US"/>
              <a:pPr/>
              <a:t>‹#›</a:t>
            </a:fld>
            <a:endParaRPr lang="en-US" altLang="en-US"/>
          </a:p>
        </p:txBody>
      </p:sp>
    </p:spTree>
    <p:extLst>
      <p:ext uri="{BB962C8B-B14F-4D97-AF65-F5344CB8AC3E}">
        <p14:creationId xmlns:p14="http://schemas.microsoft.com/office/powerpoint/2010/main" val="20139504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7784" y="4797152"/>
            <a:ext cx="54864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627784" y="62068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627784" y="537321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017006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7646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23728" y="274639"/>
            <a:ext cx="435327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90380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spTree>
    <p:extLst>
      <p:ext uri="{BB962C8B-B14F-4D97-AF65-F5344CB8AC3E}">
        <p14:creationId xmlns:p14="http://schemas.microsoft.com/office/powerpoint/2010/main" val="9915015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roposal and delievery slid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6" name="TextBox 15"/>
          <p:cNvSpPr txBox="1"/>
          <p:nvPr userDrawn="1"/>
        </p:nvSpPr>
        <p:spPr>
          <a:xfrm>
            <a:off x="469400" y="1988842"/>
            <a:ext cx="7991032" cy="1846659"/>
          </a:xfrm>
          <a:prstGeom prst="rect">
            <a:avLst/>
          </a:prstGeom>
          <a:noFill/>
        </p:spPr>
        <p:txBody>
          <a:bodyPr wrap="square" lIns="0" tIns="0" rIns="0" bIns="0" rtlCol="0">
            <a:spAutoFit/>
          </a:bodyPr>
          <a:lstStyle/>
          <a:p>
            <a:pPr fontAlgn="auto">
              <a:spcBef>
                <a:spcPts val="0"/>
              </a:spcBef>
              <a:spcAft>
                <a:spcPts val="2400"/>
              </a:spcAft>
            </a:pPr>
            <a:r>
              <a:rPr lang="en-GB" sz="3000" dirty="0">
                <a:solidFill>
                  <a:prstClr val="white"/>
                </a:solidFill>
                <a:latin typeface="Arial" panose="020B0604020202020204" pitchFamily="34" charset="0"/>
                <a:cs typeface="Arial" panose="020B0604020202020204" pitchFamily="34" charset="0"/>
              </a:rPr>
              <a:t>Proposal to</a:t>
            </a:r>
          </a:p>
          <a:p>
            <a:pPr fontAlgn="auto">
              <a:spcBef>
                <a:spcPts val="0"/>
              </a:spcBef>
              <a:spcAft>
                <a:spcPts val="0"/>
              </a:spcAft>
            </a:pPr>
            <a:endParaRPr lang="en-GB" sz="4000" b="1" dirty="0">
              <a:solidFill>
                <a:prstClr val="black"/>
              </a:solidFill>
              <a:latin typeface="Arial"/>
            </a:endParaRPr>
          </a:p>
          <a:p>
            <a:pPr fontAlgn="auto">
              <a:spcBef>
                <a:spcPts val="0"/>
              </a:spcBef>
              <a:spcAft>
                <a:spcPts val="0"/>
              </a:spcAft>
            </a:pPr>
            <a:r>
              <a:rPr lang="en-GB" sz="3000" dirty="0">
                <a:solidFill>
                  <a:prstClr val="white"/>
                </a:solidFill>
                <a:latin typeface="Arial" panose="020B0604020202020204" pitchFamily="34" charset="0"/>
                <a:cs typeface="Arial" panose="020B0604020202020204" pitchFamily="34" charset="0"/>
              </a:rPr>
              <a:t>for delivery of</a:t>
            </a:r>
            <a:endParaRPr lang="en-GB" sz="1800" dirty="0">
              <a:solidFill>
                <a:prstClr val="black"/>
              </a:solidFill>
              <a:latin typeface="Arial" panose="020B0604020202020204" pitchFamily="34" charset="0"/>
              <a:cs typeface="Arial" panose="020B0604020202020204" pitchFamily="34" charset="0"/>
            </a:endParaRPr>
          </a:p>
        </p:txBody>
      </p:sp>
      <p:sp>
        <p:nvSpPr>
          <p:cNvPr id="19" name="Text Placeholder 18"/>
          <p:cNvSpPr>
            <a:spLocks noGrp="1"/>
          </p:cNvSpPr>
          <p:nvPr>
            <p:ph type="body" sz="quarter" idx="12" hasCustomPrompt="1"/>
          </p:nvPr>
        </p:nvSpPr>
        <p:spPr>
          <a:xfrm>
            <a:off x="469402" y="2564904"/>
            <a:ext cx="8291661" cy="792088"/>
          </a:xfrm>
          <a:prstGeom prst="rect">
            <a:avLst/>
          </a:prstGeom>
        </p:spPr>
        <p:txBody>
          <a:bodyPr lIns="0" tIns="0" rIns="0" bIns="0"/>
          <a:lstStyle>
            <a:lvl1pPr marL="0" indent="0">
              <a:buNone/>
              <a:defRPr sz="4000" b="1" baseline="0"/>
            </a:lvl1pPr>
          </a:lstStyle>
          <a:p>
            <a:pPr lvl="0"/>
            <a:r>
              <a:rPr lang="en-GB" dirty="0"/>
              <a:t>Insert name of partner company</a:t>
            </a:r>
          </a:p>
        </p:txBody>
      </p:sp>
      <p:sp>
        <p:nvSpPr>
          <p:cNvPr id="20" name="Text Placeholder 18"/>
          <p:cNvSpPr>
            <a:spLocks noGrp="1"/>
          </p:cNvSpPr>
          <p:nvPr>
            <p:ph type="body" sz="quarter" idx="13" hasCustomPrompt="1"/>
          </p:nvPr>
        </p:nvSpPr>
        <p:spPr>
          <a:xfrm>
            <a:off x="469402" y="3933056"/>
            <a:ext cx="8291661" cy="2016224"/>
          </a:xfrm>
          <a:prstGeom prst="rect">
            <a:avLst/>
          </a:prstGeom>
        </p:spPr>
        <p:txBody>
          <a:bodyPr lIns="0" tIns="0" rIns="0" bIns="0"/>
          <a:lstStyle>
            <a:lvl1pPr marL="0" indent="0">
              <a:buNone/>
              <a:defRPr sz="4000" b="1" baseline="0"/>
            </a:lvl1pPr>
          </a:lstStyle>
          <a:p>
            <a:pPr lvl="0"/>
            <a:r>
              <a:rPr lang="en-GB" dirty="0"/>
              <a:t>Insert title of what is to be delivered</a:t>
            </a:r>
          </a:p>
        </p:txBody>
      </p:sp>
    </p:spTree>
    <p:extLst>
      <p:ext uri="{BB962C8B-B14F-4D97-AF65-F5344CB8AC3E}">
        <p14:creationId xmlns:p14="http://schemas.microsoft.com/office/powerpoint/2010/main" val="29793096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oposal and delivery slide v2">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sp>
        <p:nvSpPr>
          <p:cNvPr id="7" name="TextBox 6"/>
          <p:cNvSpPr txBox="1"/>
          <p:nvPr userDrawn="1"/>
        </p:nvSpPr>
        <p:spPr>
          <a:xfrm>
            <a:off x="2843810" y="1834071"/>
            <a:ext cx="5045013" cy="1415772"/>
          </a:xfrm>
          <a:prstGeom prst="rect">
            <a:avLst/>
          </a:prstGeom>
          <a:noFill/>
        </p:spPr>
        <p:txBody>
          <a:bodyPr wrap="square" lIns="0" tIns="0" rIns="0" bIns="0" rtlCol="0">
            <a:spAutoFit/>
          </a:bodyPr>
          <a:lstStyle/>
          <a:p>
            <a:pPr fontAlgn="auto">
              <a:spcBef>
                <a:spcPts val="0"/>
              </a:spcBef>
              <a:spcAft>
                <a:spcPts val="2400"/>
              </a:spcAft>
            </a:pPr>
            <a:r>
              <a:rPr lang="en-GB" dirty="0">
                <a:solidFill>
                  <a:prstClr val="white"/>
                </a:solidFill>
                <a:latin typeface="Arial" panose="020B0604020202020204" pitchFamily="34" charset="0"/>
                <a:cs typeface="Arial" panose="020B0604020202020204" pitchFamily="34" charset="0"/>
              </a:rPr>
              <a:t>Proposal to</a:t>
            </a:r>
          </a:p>
          <a:p>
            <a:pPr fontAlgn="auto">
              <a:spcBef>
                <a:spcPts val="0"/>
              </a:spcBef>
              <a:spcAft>
                <a:spcPts val="0"/>
              </a:spcAft>
            </a:pPr>
            <a:endParaRPr lang="en-GB" b="1" dirty="0">
              <a:solidFill>
                <a:prstClr val="black"/>
              </a:solidFill>
              <a:latin typeface="Arial"/>
            </a:endParaRPr>
          </a:p>
          <a:p>
            <a:pPr fontAlgn="auto">
              <a:spcBef>
                <a:spcPts val="0"/>
              </a:spcBef>
              <a:spcAft>
                <a:spcPts val="0"/>
              </a:spcAft>
            </a:pPr>
            <a:r>
              <a:rPr lang="en-GB" dirty="0">
                <a:solidFill>
                  <a:prstClr val="white"/>
                </a:solidFill>
                <a:latin typeface="Arial" panose="020B0604020202020204" pitchFamily="34" charset="0"/>
                <a:cs typeface="Arial" panose="020B0604020202020204" pitchFamily="34" charset="0"/>
              </a:rPr>
              <a:t>for delivery of</a:t>
            </a:r>
            <a:endParaRPr lang="en-GB" dirty="0">
              <a:solidFill>
                <a:prstClr val="black"/>
              </a:solidFill>
              <a:latin typeface="Arial" panose="020B0604020202020204" pitchFamily="34" charset="0"/>
              <a:cs typeface="Arial" panose="020B0604020202020204" pitchFamily="34" charset="0"/>
            </a:endParaRPr>
          </a:p>
        </p:txBody>
      </p:sp>
      <p:sp>
        <p:nvSpPr>
          <p:cNvPr id="8" name="Text Placeholder 18"/>
          <p:cNvSpPr>
            <a:spLocks noGrp="1"/>
          </p:cNvSpPr>
          <p:nvPr>
            <p:ph type="body" sz="quarter" idx="12" hasCustomPrompt="1"/>
          </p:nvPr>
        </p:nvSpPr>
        <p:spPr>
          <a:xfrm>
            <a:off x="2828375" y="2280857"/>
            <a:ext cx="5920091" cy="500073"/>
          </a:xfrm>
          <a:prstGeom prst="rect">
            <a:avLst/>
          </a:prstGeom>
        </p:spPr>
        <p:txBody>
          <a:bodyPr lIns="0" tIns="0" rIns="0" bIns="0"/>
          <a:lstStyle>
            <a:lvl1pPr marL="0" indent="0">
              <a:buNone/>
              <a:defRPr sz="3000" b="1" baseline="0"/>
            </a:lvl1pPr>
          </a:lstStyle>
          <a:p>
            <a:pPr lvl="0"/>
            <a:r>
              <a:rPr lang="en-GB" dirty="0"/>
              <a:t>Insert name of partner company</a:t>
            </a:r>
          </a:p>
        </p:txBody>
      </p:sp>
      <p:sp>
        <p:nvSpPr>
          <p:cNvPr id="9" name="Text Placeholder 18"/>
          <p:cNvSpPr>
            <a:spLocks noGrp="1"/>
          </p:cNvSpPr>
          <p:nvPr>
            <p:ph type="body" sz="quarter" idx="13" hasCustomPrompt="1"/>
          </p:nvPr>
        </p:nvSpPr>
        <p:spPr>
          <a:xfrm>
            <a:off x="2843808" y="3308218"/>
            <a:ext cx="5904656" cy="1272911"/>
          </a:xfrm>
          <a:prstGeom prst="rect">
            <a:avLst/>
          </a:prstGeom>
        </p:spPr>
        <p:txBody>
          <a:bodyPr lIns="0" tIns="0" rIns="0" bIns="0"/>
          <a:lstStyle>
            <a:lvl1pPr marL="0" indent="0">
              <a:buNone/>
              <a:defRPr sz="3000" b="1" baseline="0"/>
            </a:lvl1pPr>
          </a:lstStyle>
          <a:p>
            <a:pPr lvl="0"/>
            <a:r>
              <a:rPr lang="en-GB" dirty="0"/>
              <a:t>Insert title of what is to be delivered</a:t>
            </a:r>
          </a:p>
        </p:txBody>
      </p:sp>
    </p:spTree>
    <p:extLst>
      <p:ext uri="{BB962C8B-B14F-4D97-AF65-F5344CB8AC3E}">
        <p14:creationId xmlns:p14="http://schemas.microsoft.com/office/powerpoint/2010/main" val="32255755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troductions">
    <p:spTree>
      <p:nvGrpSpPr>
        <p:cNvPr id="1" name=""/>
        <p:cNvGrpSpPr/>
        <p:nvPr/>
      </p:nvGrpSpPr>
      <p:grpSpPr>
        <a:xfrm>
          <a:off x="0" y="0"/>
          <a:ext cx="0" cy="0"/>
          <a:chOff x="0" y="0"/>
          <a:chExt cx="0" cy="0"/>
        </a:xfrm>
      </p:grpSpPr>
      <p:sp>
        <p:nvSpPr>
          <p:cNvPr id="8" name="Rectangle 7"/>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Text Placeholder 2"/>
          <p:cNvSpPr>
            <a:spLocks noGrp="1"/>
          </p:cNvSpPr>
          <p:nvPr>
            <p:ph type="body" sz="quarter" idx="13" hasCustomPrompt="1"/>
          </p:nvPr>
        </p:nvSpPr>
        <p:spPr>
          <a:xfrm>
            <a:off x="360000" y="116632"/>
            <a:ext cx="8444176" cy="1152128"/>
          </a:xfrm>
          <a:prstGeom prst="rect">
            <a:avLst/>
          </a:prstGeom>
        </p:spPr>
        <p:txBody>
          <a:bodyPr lIns="0" tIns="0" rIns="0" bIns="0" anchor="ctr" anchorCtr="0"/>
          <a:lstStyle>
            <a:lvl1pPr marL="0" indent="0">
              <a:spcBef>
                <a:spcPts val="0"/>
              </a:spcBef>
              <a:buNone/>
              <a:defRPr sz="3000" b="1" baseline="0">
                <a:latin typeface="Arial" panose="020B0604020202020204" pitchFamily="34" charset="0"/>
                <a:cs typeface="Arial" panose="020B0604020202020204" pitchFamily="34" charset="0"/>
              </a:defRPr>
            </a:lvl1pPr>
          </a:lstStyle>
          <a:p>
            <a:pPr lvl="0"/>
            <a:r>
              <a:rPr lang="en-US" dirty="0"/>
              <a:t>Introductions</a:t>
            </a:r>
          </a:p>
        </p:txBody>
      </p:sp>
      <p:sp>
        <p:nvSpPr>
          <p:cNvPr id="22" name="Picture Placeholder 19"/>
          <p:cNvSpPr>
            <a:spLocks noGrp="1"/>
          </p:cNvSpPr>
          <p:nvPr>
            <p:ph type="pic" sz="quarter" idx="12"/>
          </p:nvPr>
        </p:nvSpPr>
        <p:spPr>
          <a:xfrm>
            <a:off x="6174086" y="1988840"/>
            <a:ext cx="2624137" cy="2649539"/>
          </a:xfrm>
          <a:prstGeom prst="rect">
            <a:avLst/>
          </a:prstGeom>
        </p:spPr>
        <p:txBody>
          <a:bodyPr/>
          <a:lstStyle/>
          <a:p>
            <a:endParaRPr lang="en-GB"/>
          </a:p>
        </p:txBody>
      </p:sp>
      <p:sp>
        <p:nvSpPr>
          <p:cNvPr id="21" name="Picture Placeholder 19"/>
          <p:cNvSpPr>
            <a:spLocks noGrp="1"/>
          </p:cNvSpPr>
          <p:nvPr>
            <p:ph type="pic" sz="quarter" idx="11"/>
          </p:nvPr>
        </p:nvSpPr>
        <p:spPr>
          <a:xfrm>
            <a:off x="3259933" y="1988840"/>
            <a:ext cx="2624137" cy="2649539"/>
          </a:xfrm>
          <a:prstGeom prst="rect">
            <a:avLst/>
          </a:prstGeom>
        </p:spPr>
        <p:txBody>
          <a:bodyPr/>
          <a:lstStyle/>
          <a:p>
            <a:endParaRPr lang="en-GB"/>
          </a:p>
        </p:txBody>
      </p:sp>
      <p:sp>
        <p:nvSpPr>
          <p:cNvPr id="20" name="Picture Placeholder 19"/>
          <p:cNvSpPr>
            <a:spLocks noGrp="1"/>
          </p:cNvSpPr>
          <p:nvPr>
            <p:ph type="pic" sz="quarter" idx="10"/>
          </p:nvPr>
        </p:nvSpPr>
        <p:spPr>
          <a:xfrm>
            <a:off x="344490" y="2003309"/>
            <a:ext cx="2624137" cy="2649539"/>
          </a:xfrm>
          <a:prstGeom prst="rect">
            <a:avLst/>
          </a:prstGeom>
        </p:spPr>
        <p:txBody>
          <a:bodyPr/>
          <a:lstStyle/>
          <a:p>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307927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8" name="Rectangle 7"/>
          <p:cNvSpPr/>
          <p:nvPr userDrawn="1"/>
        </p:nvSpPr>
        <p:spPr>
          <a:xfrm>
            <a:off x="2377"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9" name="Text Placeholder 18"/>
          <p:cNvSpPr>
            <a:spLocks noGrp="1"/>
          </p:cNvSpPr>
          <p:nvPr>
            <p:ph type="body" sz="quarter" idx="12" hasCustomPrompt="1"/>
          </p:nvPr>
        </p:nvSpPr>
        <p:spPr>
          <a:xfrm>
            <a:off x="469402" y="1988840"/>
            <a:ext cx="8291661" cy="1800200"/>
          </a:xfrm>
          <a:prstGeom prst="rect">
            <a:avLst/>
          </a:prstGeom>
        </p:spPr>
        <p:txBody>
          <a:bodyPr lIns="0" tIns="0" rIns="0" bIns="0"/>
          <a:lstStyle>
            <a:lvl1pPr marL="0" indent="0">
              <a:buNone/>
              <a:defRPr sz="5000" b="1" baseline="0"/>
            </a:lvl1pPr>
          </a:lstStyle>
          <a:p>
            <a:pPr lvl="0"/>
            <a:r>
              <a:rPr lang="en-GB" dirty="0"/>
              <a:t>Section title</a:t>
            </a:r>
          </a:p>
        </p:txBody>
      </p:sp>
      <p:sp>
        <p:nvSpPr>
          <p:cNvPr id="20" name="Text Placeholder 18"/>
          <p:cNvSpPr>
            <a:spLocks noGrp="1"/>
          </p:cNvSpPr>
          <p:nvPr>
            <p:ph type="body" sz="quarter" idx="13" hasCustomPrompt="1"/>
          </p:nvPr>
        </p:nvSpPr>
        <p:spPr>
          <a:xfrm>
            <a:off x="469402" y="3789040"/>
            <a:ext cx="8291661" cy="2520280"/>
          </a:xfrm>
          <a:prstGeom prst="rect">
            <a:avLst/>
          </a:prstGeom>
        </p:spPr>
        <p:txBody>
          <a:bodyPr lIns="0" tIns="0" rIns="0" bIns="0"/>
          <a:lstStyle>
            <a:lvl1pPr marL="0" indent="0">
              <a:buNone/>
              <a:defRPr sz="4000" b="1" baseline="0">
                <a:solidFill>
                  <a:schemeClr val="bg1"/>
                </a:solidFill>
              </a:defRPr>
            </a:lvl1pPr>
          </a:lstStyle>
          <a:p>
            <a:pPr lvl="0"/>
            <a:r>
              <a:rPr lang="en-GB" dirty="0"/>
              <a:t>Subtitle</a:t>
            </a:r>
          </a:p>
        </p:txBody>
      </p:sp>
    </p:spTree>
    <p:extLst>
      <p:ext uri="{BB962C8B-B14F-4D97-AF65-F5344CB8AC3E}">
        <p14:creationId xmlns:p14="http://schemas.microsoft.com/office/powerpoint/2010/main" val="11985908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11" name="Rectangle 10"/>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59876"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1729689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ing and Content and Pictures">
    <p:spTree>
      <p:nvGrpSpPr>
        <p:cNvPr id="1" name=""/>
        <p:cNvGrpSpPr/>
        <p:nvPr/>
      </p:nvGrpSpPr>
      <p:grpSpPr>
        <a:xfrm>
          <a:off x="0" y="0"/>
          <a:ext cx="0" cy="0"/>
          <a:chOff x="0" y="0"/>
          <a:chExt cx="0" cy="0"/>
        </a:xfrm>
      </p:grpSpPr>
      <p:sp>
        <p:nvSpPr>
          <p:cNvPr id="15" name="Rectangle 14"/>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60000"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1" name="Picture Placeholder 19"/>
          <p:cNvSpPr>
            <a:spLocks noGrp="1"/>
          </p:cNvSpPr>
          <p:nvPr>
            <p:ph type="pic" sz="quarter" idx="12"/>
          </p:nvPr>
        </p:nvSpPr>
        <p:spPr>
          <a:xfrm>
            <a:off x="6228184" y="1628802"/>
            <a:ext cx="2570400" cy="1884591"/>
          </a:xfrm>
          <a:prstGeom prst="rect">
            <a:avLst/>
          </a:prstGeom>
        </p:spPr>
        <p:txBody>
          <a:bodyPr/>
          <a:lstStyle/>
          <a:p>
            <a:endParaRPr lang="en-GB" dirty="0"/>
          </a:p>
        </p:txBody>
      </p:sp>
      <p:sp>
        <p:nvSpPr>
          <p:cNvPr id="12" name="Picture Placeholder 19"/>
          <p:cNvSpPr>
            <a:spLocks noGrp="1"/>
          </p:cNvSpPr>
          <p:nvPr>
            <p:ph type="pic" sz="quarter" idx="13"/>
          </p:nvPr>
        </p:nvSpPr>
        <p:spPr>
          <a:xfrm>
            <a:off x="6228184" y="3717034"/>
            <a:ext cx="2570400" cy="1884591"/>
          </a:xfrm>
          <a:prstGeom prst="rect">
            <a:avLst/>
          </a:prstGeom>
        </p:spPr>
        <p:txBody>
          <a:bodyPr/>
          <a:lstStyle/>
          <a:p>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3"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94497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ln/>
        </p:spPr>
        <p:txBody>
          <a:bodyPr/>
          <a:lstStyle>
            <a:lvl1pPr>
              <a:defRPr/>
            </a:lvl1pPr>
          </a:lstStyle>
          <a:p>
            <a:fld id="{23CE389E-CCB7-1046-B01A-6F887D2EDA3E}" type="datetimeFigureOut">
              <a:rPr lang="en-US" altLang="en-US"/>
              <a:pPr/>
              <a:t>9/8/2021</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615441D9-C937-2A48-B6EB-1C9F76DC7762}" type="slidenum">
              <a:rPr lang="en-US" altLang="en-US"/>
              <a:pPr/>
              <a:t>‹#›</a:t>
            </a:fld>
            <a:endParaRPr lang="en-US" altLang="en-US"/>
          </a:p>
        </p:txBody>
      </p:sp>
    </p:spTree>
    <p:extLst>
      <p:ext uri="{BB962C8B-B14F-4D97-AF65-F5344CB8AC3E}">
        <p14:creationId xmlns:p14="http://schemas.microsoft.com/office/powerpoint/2010/main" val="19748813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0" name="Picture Placeholder 19"/>
          <p:cNvSpPr>
            <a:spLocks noGrp="1"/>
          </p:cNvSpPr>
          <p:nvPr>
            <p:ph type="pic" sz="quarter" idx="11"/>
          </p:nvPr>
        </p:nvSpPr>
        <p:spPr>
          <a:xfrm>
            <a:off x="377428" y="1628800"/>
            <a:ext cx="8406000" cy="4176464"/>
          </a:xfrm>
          <a:prstGeom prst="rect">
            <a:avLst/>
          </a:prstGeom>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442778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ing and Tabl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3" name="Table Placeholder 2"/>
          <p:cNvSpPr>
            <a:spLocks noGrp="1"/>
          </p:cNvSpPr>
          <p:nvPr>
            <p:ph type="tbl" sz="quarter" idx="12"/>
          </p:nvPr>
        </p:nvSpPr>
        <p:spPr>
          <a:xfrm>
            <a:off x="360000" y="1628800"/>
            <a:ext cx="8424000" cy="4176464"/>
          </a:xfrm>
          <a:prstGeom prst="rect">
            <a:avLst/>
          </a:prstGeom>
        </p:spPr>
        <p:txBody>
          <a:bodyPr/>
          <a:lstStyle/>
          <a:p>
            <a:endParaRPr lang="en-GB"/>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0043307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sp>
        <p:nvSpPr>
          <p:cNvPr id="14" name="TextBox 13"/>
          <p:cNvSpPr txBox="1"/>
          <p:nvPr userDrawn="1"/>
        </p:nvSpPr>
        <p:spPr>
          <a:xfrm>
            <a:off x="2843808" y="3894149"/>
            <a:ext cx="5544616" cy="830997"/>
          </a:xfrm>
          <a:prstGeom prst="rect">
            <a:avLst/>
          </a:prstGeom>
          <a:noFill/>
        </p:spPr>
        <p:txBody>
          <a:bodyPr wrap="square" lIns="0" tIns="0" rIns="0" bIns="0" rtlCol="0" anchor="b" anchorCtr="0">
            <a:spAutoFit/>
          </a:bodyPr>
          <a:lstStyle/>
          <a:p>
            <a:pPr fontAlgn="auto">
              <a:spcBef>
                <a:spcPts val="0"/>
              </a:spcBef>
              <a:spcAft>
                <a:spcPts val="0"/>
              </a:spcAft>
            </a:pPr>
            <a:r>
              <a:rPr lang="en-GB" sz="1800" dirty="0">
                <a:solidFill>
                  <a:prstClr val="black"/>
                </a:solidFill>
                <a:latin typeface="Arial"/>
              </a:rPr>
              <a:t>business@shu.ac.uk</a:t>
            </a:r>
          </a:p>
          <a:p>
            <a:pPr fontAlgn="auto">
              <a:spcBef>
                <a:spcPts val="0"/>
              </a:spcBef>
              <a:spcAft>
                <a:spcPts val="0"/>
              </a:spcAft>
            </a:pPr>
            <a:r>
              <a:rPr lang="en-GB" sz="1800" dirty="0">
                <a:solidFill>
                  <a:prstClr val="black"/>
                </a:solidFill>
                <a:latin typeface="Arial"/>
              </a:rPr>
              <a:t>    @SHU4Business</a:t>
            </a:r>
          </a:p>
          <a:p>
            <a:pPr fontAlgn="auto">
              <a:spcBef>
                <a:spcPts val="0"/>
              </a:spcBef>
              <a:spcAft>
                <a:spcPts val="0"/>
              </a:spcAft>
            </a:pPr>
            <a:r>
              <a:rPr lang="en-GB" sz="1800" dirty="0">
                <a:solidFill>
                  <a:prstClr val="black"/>
                </a:solidFill>
                <a:latin typeface="Arial"/>
              </a:rPr>
              <a:t>shu.ac.uk/business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1"/>
            <a:ext cx="1512000" cy="811139"/>
          </a:xfrm>
          <a:prstGeom prst="rect">
            <a:avLst/>
          </a:prstGeom>
        </p:spPr>
      </p:pic>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2828079" y="4221089"/>
            <a:ext cx="215900" cy="215900"/>
          </a:xfrm>
          <a:prstGeom prst="rect">
            <a:avLst/>
          </a:prstGeom>
        </p:spPr>
      </p:pic>
      <p:sp>
        <p:nvSpPr>
          <p:cNvPr id="13" name="Text Placeholder 18"/>
          <p:cNvSpPr>
            <a:spLocks noGrp="1"/>
          </p:cNvSpPr>
          <p:nvPr>
            <p:ph type="body" sz="quarter" idx="13" hasCustomPrompt="1"/>
          </p:nvPr>
        </p:nvSpPr>
        <p:spPr>
          <a:xfrm>
            <a:off x="2828081" y="1916832"/>
            <a:ext cx="5935821" cy="1728192"/>
          </a:xfrm>
          <a:prstGeom prst="rect">
            <a:avLst/>
          </a:prstGeom>
        </p:spPr>
        <p:txBody>
          <a:bodyPr lIns="0" tIns="0" rIns="0" bIns="0"/>
          <a:lstStyle>
            <a:lvl1pPr marL="0" indent="0">
              <a:buNone/>
              <a:defRPr sz="1600" b="0" baseline="0"/>
            </a:lvl1pPr>
          </a:lstStyle>
          <a:p>
            <a:pPr lvl="0"/>
            <a:r>
              <a:rPr lang="en-GB" dirty="0"/>
              <a:t>Add contact details here, include name, job title, department/faculty, university address, telephone number and email address (for layout refer to contact information on Word document)</a:t>
            </a:r>
          </a:p>
        </p:txBody>
      </p:sp>
    </p:spTree>
    <p:extLst>
      <p:ext uri="{BB962C8B-B14F-4D97-AF65-F5344CB8AC3E}">
        <p14:creationId xmlns:p14="http://schemas.microsoft.com/office/powerpoint/2010/main" val="28855672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Heading and Content">
    <p:spTree>
      <p:nvGrpSpPr>
        <p:cNvPr id="1" name=""/>
        <p:cNvGrpSpPr/>
        <p:nvPr/>
      </p:nvGrpSpPr>
      <p:grpSpPr>
        <a:xfrm>
          <a:off x="0" y="0"/>
          <a:ext cx="0" cy="0"/>
          <a:chOff x="0" y="0"/>
          <a:chExt cx="0" cy="0"/>
        </a:xfrm>
      </p:grpSpPr>
      <p:sp>
        <p:nvSpPr>
          <p:cNvPr id="11" name="Rectangle 10"/>
          <p:cNvSpPr/>
          <p:nvPr userDrawn="1"/>
        </p:nvSpPr>
        <p:spPr>
          <a:xfrm>
            <a:off x="0" y="0"/>
            <a:ext cx="9144000" cy="1368000"/>
          </a:xfrm>
          <a:prstGeom prst="rect">
            <a:avLst/>
          </a:prstGeom>
          <a:solidFill>
            <a:srgbClr val="63C3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Content Placeholder 4"/>
          <p:cNvSpPr>
            <a:spLocks noGrp="1"/>
          </p:cNvSpPr>
          <p:nvPr>
            <p:ph sz="quarter" idx="14" hasCustomPrompt="1"/>
          </p:nvPr>
        </p:nvSpPr>
        <p:spPr>
          <a:xfrm>
            <a:off x="359876"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Tree>
    <p:extLst>
      <p:ext uri="{BB962C8B-B14F-4D97-AF65-F5344CB8AC3E}">
        <p14:creationId xmlns:p14="http://schemas.microsoft.com/office/powerpoint/2010/main" val="15877805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1050352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00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bwMode="auto">
          <a:xfrm>
            <a:off x="457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800"/>
            </a:lvl1pPr>
          </a:lstStyle>
          <a:p>
            <a:fld id="{066E4B1D-ADB2-4F15-8389-44110F300007}" type="datetimeFigureOut">
              <a:rPr lang="en-GB" smtClean="0"/>
              <a:t>08/09/2021</a:t>
            </a:fld>
            <a:endParaRPr lang="en-GB"/>
          </a:p>
        </p:txBody>
      </p:sp>
      <p:sp>
        <p:nvSpPr>
          <p:cNvPr id="5" name="Slide Number Placeholder 5"/>
          <p:cNvSpPr>
            <a:spLocks noGrp="1"/>
          </p:cNvSpPr>
          <p:nvPr>
            <p:ph type="sldNum" sz="quarter" idx="11"/>
          </p:nvPr>
        </p:nvSpPr>
        <p:spPr bwMode="auto">
          <a:xfrm>
            <a:off x="2843215" y="6356351"/>
            <a:ext cx="5843587"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800">
                <a:latin typeface="Arial" charset="0"/>
                <a:ea typeface="ＭＳ Ｐゴシック" charset="0"/>
                <a:cs typeface="ＭＳ Ｐゴシック" charset="0"/>
              </a:defRPr>
            </a:lvl1pPr>
          </a:lstStyle>
          <a:p>
            <a:fld id="{C6623AC5-E736-42FC-804D-CE08A2C83742}" type="slidenum">
              <a:rPr lang="en-GB" smtClean="0"/>
              <a:t>‹#›</a:t>
            </a:fld>
            <a:endParaRPr lang="en-GB"/>
          </a:p>
        </p:txBody>
      </p:sp>
    </p:spTree>
    <p:extLst>
      <p:ext uri="{BB962C8B-B14F-4D97-AF65-F5344CB8AC3E}">
        <p14:creationId xmlns:p14="http://schemas.microsoft.com/office/powerpoint/2010/main" val="11592136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636913"/>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2636913"/>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902414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347317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990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ln/>
        </p:spPr>
        <p:txBody>
          <a:bodyPr/>
          <a:lstStyle>
            <a:lvl1pPr>
              <a:defRPr/>
            </a:lvl1pPr>
          </a:lstStyle>
          <a:p>
            <a:fld id="{194828C1-57EF-7B41-ACBC-BA60A279BC48}" type="datetimeFigureOut">
              <a:rPr lang="en-US" altLang="en-US"/>
              <a:pPr/>
              <a:t>9/8/2021</a:t>
            </a:fld>
            <a:endParaRPr lang="en-US" altLang="en-US"/>
          </a:p>
        </p:txBody>
      </p:sp>
      <p:sp>
        <p:nvSpPr>
          <p:cNvPr id="8" name="Footer Placeholder 4"/>
          <p:cNvSpPr>
            <a:spLocks noGrp="1"/>
          </p:cNvSpPr>
          <p:nvPr>
            <p:ph type="ftr" sz="quarter" idx="11"/>
          </p:nvPr>
        </p:nvSpPr>
        <p:spPr>
          <a:ln/>
        </p:spPr>
        <p:txBody>
          <a:bodyPr/>
          <a:lstStyle>
            <a:lvl1pPr>
              <a:defRPr/>
            </a:lvl1pPr>
          </a:lstStyle>
          <a:p>
            <a:endParaRPr lang="en-US" altLang="en-US"/>
          </a:p>
        </p:txBody>
      </p:sp>
      <p:sp>
        <p:nvSpPr>
          <p:cNvPr id="9" name="Slide Number Placeholder 5"/>
          <p:cNvSpPr>
            <a:spLocks noGrp="1"/>
          </p:cNvSpPr>
          <p:nvPr>
            <p:ph type="sldNum" sz="quarter" idx="12"/>
          </p:nvPr>
        </p:nvSpPr>
        <p:spPr>
          <a:ln/>
        </p:spPr>
        <p:txBody>
          <a:bodyPr/>
          <a:lstStyle>
            <a:lvl1pPr>
              <a:defRPr/>
            </a:lvl1pPr>
          </a:lstStyle>
          <a:p>
            <a:fld id="{B072363B-E734-8B47-BDE5-685031AB4894}" type="slidenum">
              <a:rPr lang="en-US" altLang="en-US"/>
              <a:pPr/>
              <a:t>‹#›</a:t>
            </a:fld>
            <a:endParaRPr lang="en-US" altLang="en-US"/>
          </a:p>
        </p:txBody>
      </p:sp>
    </p:spTree>
    <p:extLst>
      <p:ext uri="{BB962C8B-B14F-4D97-AF65-F5344CB8AC3E}">
        <p14:creationId xmlns:p14="http://schemas.microsoft.com/office/powerpoint/2010/main" val="3235173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08632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6" y="1556792"/>
            <a:ext cx="3008313"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556793"/>
            <a:ext cx="5111750"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2852937"/>
            <a:ext cx="3008313" cy="32732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133013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7784" y="4797152"/>
            <a:ext cx="54864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627784" y="62068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627784" y="537321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308603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47902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23728" y="274639"/>
            <a:ext cx="435327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471166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Heading and Content">
    <p:spTree>
      <p:nvGrpSpPr>
        <p:cNvPr id="1" name=""/>
        <p:cNvGrpSpPr/>
        <p:nvPr/>
      </p:nvGrpSpPr>
      <p:grpSpPr>
        <a:xfrm>
          <a:off x="0" y="0"/>
          <a:ext cx="0" cy="0"/>
          <a:chOff x="0" y="0"/>
          <a:chExt cx="0" cy="0"/>
        </a:xfrm>
      </p:grpSpPr>
      <p:sp>
        <p:nvSpPr>
          <p:cNvPr id="11" name="Rectangle 10"/>
          <p:cNvSpPr/>
          <p:nvPr/>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59876"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 y="5907559"/>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1905810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grpSp>
        <p:nvGrpSpPr>
          <p:cNvPr id="85" name="Google Shape;85;g8b76faa7c0_0_853"/>
          <p:cNvGrpSpPr/>
          <p:nvPr/>
        </p:nvGrpSpPr>
        <p:grpSpPr>
          <a:xfrm>
            <a:off x="625966" y="399168"/>
            <a:ext cx="999312" cy="1332416"/>
            <a:chOff x="348199" y="179450"/>
            <a:chExt cx="1116300" cy="1116300"/>
          </a:xfrm>
        </p:grpSpPr>
        <p:sp>
          <p:nvSpPr>
            <p:cNvPr id="86" name="Google Shape;86;g8b76faa7c0_0_853"/>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g8b76faa7c0_0_853"/>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g8b76faa7c0_0_853"/>
          <p:cNvSpPr txBox="1">
            <a:spLocks noGrp="1"/>
          </p:cNvSpPr>
          <p:nvPr>
            <p:ph type="title"/>
          </p:nvPr>
        </p:nvSpPr>
        <p:spPr>
          <a:xfrm>
            <a:off x="1303800" y="798100"/>
            <a:ext cx="7030500" cy="1332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g8b76faa7c0_0_853"/>
          <p:cNvSpPr txBox="1">
            <a:spLocks noGrp="1"/>
          </p:cNvSpPr>
          <p:nvPr>
            <p:ph type="body" idx="1"/>
          </p:nvPr>
        </p:nvSpPr>
        <p:spPr>
          <a:xfrm>
            <a:off x="1303800" y="2653400"/>
            <a:ext cx="7030500" cy="3388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g8b76faa7c0_0_853"/>
          <p:cNvSpPr txBox="1">
            <a:spLocks noGrp="1"/>
          </p:cNvSpPr>
          <p:nvPr>
            <p:ph type="sldNum" idx="12"/>
          </p:nvPr>
        </p:nvSpPr>
        <p:spPr>
          <a:xfrm>
            <a:off x="8451046" y="6315968"/>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6623AC5-E736-42FC-804D-CE08A2C83742}" type="slidenum">
              <a:rPr lang="en-GB" smtClean="0"/>
              <a:t>‹#›</a:t>
            </a:fld>
            <a:endParaRPr lang="en-GB"/>
          </a:p>
        </p:txBody>
      </p:sp>
    </p:spTree>
    <p:extLst>
      <p:ext uri="{BB962C8B-B14F-4D97-AF65-F5344CB8AC3E}">
        <p14:creationId xmlns:p14="http://schemas.microsoft.com/office/powerpoint/2010/main" val="5937032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13" hasCustomPrompt="1"/>
          </p:nvPr>
        </p:nvSpPr>
        <p:spPr>
          <a:xfrm>
            <a:off x="457200" y="5993081"/>
            <a:ext cx="8229600" cy="302896"/>
          </a:xfrm>
          <a:prstGeom prst="rect">
            <a:avLst/>
          </a:prstGeom>
        </p:spPr>
        <p:txBody>
          <a:bodyPr/>
          <a:lstStyle>
            <a:lvl1pPr marL="0" indent="0" algn="ctr" defTabSz="346702">
              <a:lnSpc>
                <a:spcPct val="100000"/>
              </a:lnSpc>
              <a:spcBef>
                <a:spcPts val="0"/>
              </a:spcBef>
              <a:buSzTx/>
              <a:buNone/>
              <a:defRPr sz="1300" spc="-12">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457200" y="1771650"/>
            <a:ext cx="8229600" cy="2133600"/>
          </a:xfrm>
          <a:prstGeom prst="rect">
            <a:avLst/>
          </a:prstGeom>
        </p:spPr>
        <p:txBody>
          <a:bodyPr anchor="b"/>
          <a:lstStyle>
            <a:lvl1pPr>
              <a:defRPr sz="5400" spc="-54"/>
            </a:lvl1pPr>
          </a:lstStyle>
          <a:p>
            <a:r>
              <a:t>Presentation Title</a:t>
            </a:r>
          </a:p>
        </p:txBody>
      </p:sp>
      <p:sp>
        <p:nvSpPr>
          <p:cNvPr id="13" name="Body Level One…"/>
          <p:cNvSpPr txBox="1">
            <a:spLocks noGrp="1"/>
          </p:cNvSpPr>
          <p:nvPr>
            <p:ph type="body" sz="quarter" idx="1" hasCustomPrompt="1"/>
          </p:nvPr>
        </p:nvSpPr>
        <p:spPr>
          <a:xfrm>
            <a:off x="457200" y="3783791"/>
            <a:ext cx="8229600" cy="1125297"/>
          </a:xfrm>
          <a:prstGeom prst="rect">
            <a:avLst/>
          </a:prstGeom>
        </p:spPr>
        <p:txBody>
          <a:bodyPr/>
          <a:lstStyle>
            <a:lvl1pPr marL="0" indent="0" algn="ctr" defTabSz="346702">
              <a:lnSpc>
                <a:spcPct val="100000"/>
              </a:lnSpc>
              <a:spcBef>
                <a:spcPts val="0"/>
              </a:spcBef>
              <a:buSzTx/>
              <a:buNone/>
              <a:defRPr sz="2500" spc="-25">
                <a:latin typeface="Graphik Semibold"/>
                <a:ea typeface="Graphik Semibold"/>
                <a:cs typeface="Graphik Semibold"/>
                <a:sym typeface="Graphik Semibold"/>
              </a:defRPr>
            </a:lvl1pPr>
            <a:lvl2pPr marL="0" indent="0" algn="ctr" defTabSz="346702">
              <a:lnSpc>
                <a:spcPct val="100000"/>
              </a:lnSpc>
              <a:spcBef>
                <a:spcPts val="0"/>
              </a:spcBef>
              <a:buSzTx/>
              <a:buNone/>
              <a:defRPr sz="2500" spc="-25">
                <a:latin typeface="Graphik Semibold"/>
                <a:ea typeface="Graphik Semibold"/>
                <a:cs typeface="Graphik Semibold"/>
                <a:sym typeface="Graphik Semibold"/>
              </a:defRPr>
            </a:lvl2pPr>
            <a:lvl3pPr marL="0" indent="0" algn="ctr" defTabSz="346702">
              <a:lnSpc>
                <a:spcPct val="100000"/>
              </a:lnSpc>
              <a:spcBef>
                <a:spcPts val="0"/>
              </a:spcBef>
              <a:buSzTx/>
              <a:buNone/>
              <a:defRPr sz="2500" spc="-25">
                <a:latin typeface="Graphik Semibold"/>
                <a:ea typeface="Graphik Semibold"/>
                <a:cs typeface="Graphik Semibold"/>
                <a:sym typeface="Graphik Semibold"/>
              </a:defRPr>
            </a:lvl3pPr>
            <a:lvl4pPr marL="0" indent="0" algn="ctr" defTabSz="346702">
              <a:lnSpc>
                <a:spcPct val="100000"/>
              </a:lnSpc>
              <a:spcBef>
                <a:spcPts val="0"/>
              </a:spcBef>
              <a:buSzTx/>
              <a:buNone/>
              <a:defRPr sz="2500" spc="-25">
                <a:latin typeface="Graphik Semibold"/>
                <a:ea typeface="Graphik Semibold"/>
                <a:cs typeface="Graphik Semibold"/>
                <a:sym typeface="Graphik Semibold"/>
              </a:defRPr>
            </a:lvl4pPr>
            <a:lvl5pPr marL="0" indent="0" algn="ctr" defTabSz="346702">
              <a:lnSpc>
                <a:spcPct val="100000"/>
              </a:lnSpc>
              <a:spcBef>
                <a:spcPts val="0"/>
              </a:spcBef>
              <a:buSzTx/>
              <a:buNone/>
              <a:defRPr sz="2500" spc="-25">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89367" y="6398433"/>
            <a:ext cx="168124" cy="166199"/>
          </a:xfrm>
          <a:prstGeom prst="rect">
            <a:avLst/>
          </a:prstGeom>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948213759"/>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13"/>
          </p:nvPr>
        </p:nvSpPr>
        <p:spPr>
          <a:xfrm>
            <a:off x="0" y="-635000"/>
            <a:ext cx="9144000" cy="8128000"/>
          </a:xfrm>
          <a:prstGeom prst="rect">
            <a:avLst/>
          </a:prstGeom>
        </p:spPr>
        <p:txBody>
          <a:bodyPr lIns="38403" tIns="19202" rIns="38403" bIns="19202">
            <a:noAutofit/>
          </a:bodyPr>
          <a:lstStyle/>
          <a:p>
            <a:endParaRPr/>
          </a:p>
        </p:txBody>
      </p:sp>
      <p:sp>
        <p:nvSpPr>
          <p:cNvPr id="22" name="Presentation Title"/>
          <p:cNvSpPr txBox="1">
            <a:spLocks noGrp="1"/>
          </p:cNvSpPr>
          <p:nvPr>
            <p:ph type="title" hasCustomPrompt="1"/>
          </p:nvPr>
        </p:nvSpPr>
        <p:spPr>
          <a:xfrm>
            <a:off x="457200" y="1771650"/>
            <a:ext cx="8229600" cy="2133600"/>
          </a:xfrm>
          <a:prstGeom prst="rect">
            <a:avLst/>
          </a:prstGeom>
        </p:spPr>
        <p:txBody>
          <a:bodyPr anchor="b"/>
          <a:lstStyle>
            <a:lvl1pPr>
              <a:defRPr sz="5400" spc="-54">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457200" y="3784600"/>
            <a:ext cx="8229600" cy="1126056"/>
          </a:xfrm>
          <a:prstGeom prst="rect">
            <a:avLst/>
          </a:prstGeom>
        </p:spPr>
        <p:txBody>
          <a:bodyPr/>
          <a:lstStyle>
            <a:lvl1pPr marL="0" indent="0" algn="ctr" defTabSz="346702">
              <a:lnSpc>
                <a:spcPct val="100000"/>
              </a:lnSpc>
              <a:spcBef>
                <a:spcPts val="0"/>
              </a:spcBef>
              <a:buSzTx/>
              <a:buNone/>
              <a:defRPr sz="2500" spc="-25">
                <a:solidFill>
                  <a:srgbClr val="FFFFFF"/>
                </a:solidFill>
                <a:latin typeface="Graphik Semibold"/>
                <a:ea typeface="Graphik Semibold"/>
                <a:cs typeface="Graphik Semibold"/>
                <a:sym typeface="Graphik Semibold"/>
              </a:defRPr>
            </a:lvl1pPr>
            <a:lvl2pPr marL="0" indent="0" algn="ctr" defTabSz="346702">
              <a:lnSpc>
                <a:spcPct val="100000"/>
              </a:lnSpc>
              <a:spcBef>
                <a:spcPts val="0"/>
              </a:spcBef>
              <a:buSzTx/>
              <a:buNone/>
              <a:defRPr sz="2500" spc="-25">
                <a:solidFill>
                  <a:srgbClr val="FFFFFF"/>
                </a:solidFill>
                <a:latin typeface="Graphik Semibold"/>
                <a:ea typeface="Graphik Semibold"/>
                <a:cs typeface="Graphik Semibold"/>
                <a:sym typeface="Graphik Semibold"/>
              </a:defRPr>
            </a:lvl2pPr>
            <a:lvl3pPr marL="0" indent="0" algn="ctr" defTabSz="346702">
              <a:lnSpc>
                <a:spcPct val="100000"/>
              </a:lnSpc>
              <a:spcBef>
                <a:spcPts val="0"/>
              </a:spcBef>
              <a:buSzTx/>
              <a:buNone/>
              <a:defRPr sz="2500" spc="-25">
                <a:solidFill>
                  <a:srgbClr val="FFFFFF"/>
                </a:solidFill>
                <a:latin typeface="Graphik Semibold"/>
                <a:ea typeface="Graphik Semibold"/>
                <a:cs typeface="Graphik Semibold"/>
                <a:sym typeface="Graphik Semibold"/>
              </a:defRPr>
            </a:lvl3pPr>
            <a:lvl4pPr marL="0" indent="0" algn="ctr" defTabSz="346702">
              <a:lnSpc>
                <a:spcPct val="100000"/>
              </a:lnSpc>
              <a:spcBef>
                <a:spcPts val="0"/>
              </a:spcBef>
              <a:buSzTx/>
              <a:buNone/>
              <a:defRPr sz="2500" spc="-25">
                <a:solidFill>
                  <a:srgbClr val="FFFFFF"/>
                </a:solidFill>
                <a:latin typeface="Graphik Semibold"/>
                <a:ea typeface="Graphik Semibold"/>
                <a:cs typeface="Graphik Semibold"/>
                <a:sym typeface="Graphik Semibold"/>
              </a:defRPr>
            </a:lvl4pPr>
            <a:lvl5pPr marL="0" indent="0" algn="ctr" defTabSz="346702">
              <a:lnSpc>
                <a:spcPct val="100000"/>
              </a:lnSpc>
              <a:spcBef>
                <a:spcPts val="0"/>
              </a:spcBef>
              <a:buSzTx/>
              <a:buNone/>
              <a:defRPr sz="2500" spc="-25">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14" hasCustomPrompt="1"/>
          </p:nvPr>
        </p:nvSpPr>
        <p:spPr>
          <a:xfrm>
            <a:off x="457201" y="5994400"/>
            <a:ext cx="8229601" cy="302896"/>
          </a:xfrm>
          <a:prstGeom prst="rect">
            <a:avLst/>
          </a:prstGeom>
        </p:spPr>
        <p:txBody>
          <a:bodyPr/>
          <a:lstStyle>
            <a:lvl1pPr marL="0" indent="0" algn="ctr" defTabSz="346702">
              <a:lnSpc>
                <a:spcPct val="100000"/>
              </a:lnSpc>
              <a:spcBef>
                <a:spcPts val="0"/>
              </a:spcBef>
              <a:buSzTx/>
              <a:buNone/>
              <a:defRPr sz="1300" spc="-12">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xfrm>
            <a:off x="4487939" y="6398433"/>
            <a:ext cx="168124" cy="166199"/>
          </a:xfrm>
          <a:prstGeom prst="rect">
            <a:avLst/>
          </a:prstGeom>
        </p:spPr>
        <p:txBody>
          <a:bodyPr/>
          <a:lstStyle>
            <a:lvl1pPr>
              <a:defRPr>
                <a:solidFill>
                  <a:srgbClr val="FFFFFF"/>
                </a:solidFill>
              </a:defRPr>
            </a:lvl1pPr>
          </a:lstStyle>
          <a:p>
            <a:fld id="{C6623AC5-E736-42FC-804D-CE08A2C83742}" type="slidenum">
              <a:rPr lang="en-GB" smtClean="0"/>
              <a:t>‹#›</a:t>
            </a:fld>
            <a:endParaRPr lang="en-GB"/>
          </a:p>
        </p:txBody>
      </p:sp>
    </p:spTree>
    <p:extLst>
      <p:ext uri="{BB962C8B-B14F-4D97-AF65-F5344CB8AC3E}">
        <p14:creationId xmlns:p14="http://schemas.microsoft.com/office/powerpoint/2010/main" val="299529483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fld id="{BA437C9C-BA1B-2B4C-A684-1583DC7480B8}" type="datetimeFigureOut">
              <a:rPr lang="en-US" altLang="en-US"/>
              <a:pPr/>
              <a:t>9/8/2021</a:t>
            </a:fld>
            <a:endParaRPr lang="en-US" altLang="en-US"/>
          </a:p>
        </p:txBody>
      </p:sp>
      <p:sp>
        <p:nvSpPr>
          <p:cNvPr id="4" name="Footer Placeholder 4"/>
          <p:cNvSpPr>
            <a:spLocks noGrp="1"/>
          </p:cNvSpPr>
          <p:nvPr>
            <p:ph type="ftr" sz="quarter" idx="11"/>
          </p:nvPr>
        </p:nvSpPr>
        <p:spPr>
          <a:ln/>
        </p:spPr>
        <p:txBody>
          <a:bodyPr/>
          <a:lstStyle>
            <a:lvl1pPr>
              <a:defRPr/>
            </a:lvl1pPr>
          </a:lstStyle>
          <a:p>
            <a:endParaRPr lang="en-US" altLang="en-US"/>
          </a:p>
        </p:txBody>
      </p:sp>
      <p:sp>
        <p:nvSpPr>
          <p:cNvPr id="5" name="Slide Number Placeholder 5"/>
          <p:cNvSpPr>
            <a:spLocks noGrp="1"/>
          </p:cNvSpPr>
          <p:nvPr>
            <p:ph type="sldNum" sz="quarter" idx="12"/>
          </p:nvPr>
        </p:nvSpPr>
        <p:spPr>
          <a:ln/>
        </p:spPr>
        <p:txBody>
          <a:bodyPr/>
          <a:lstStyle>
            <a:lvl1pPr>
              <a:defRPr/>
            </a:lvl1pPr>
          </a:lstStyle>
          <a:p>
            <a:fld id="{51128112-6976-5744-A22E-F308DF81698F}" type="slidenum">
              <a:rPr lang="en-US" altLang="en-US"/>
              <a:pPr/>
              <a:t>‹#›</a:t>
            </a:fld>
            <a:endParaRPr lang="en-US" altLang="en-US"/>
          </a:p>
        </p:txBody>
      </p:sp>
    </p:spTree>
    <p:extLst>
      <p:ext uri="{BB962C8B-B14F-4D97-AF65-F5344CB8AC3E}">
        <p14:creationId xmlns:p14="http://schemas.microsoft.com/office/powerpoint/2010/main" val="207554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fld id="{299BB52F-B406-FC49-B68F-141C7997354A}" type="datetimeFigureOut">
              <a:rPr lang="en-US" altLang="en-US"/>
              <a:pPr/>
              <a:t>9/8/2021</a:t>
            </a:fld>
            <a:endParaRPr lang="en-US" altLang="en-US"/>
          </a:p>
        </p:txBody>
      </p:sp>
      <p:sp>
        <p:nvSpPr>
          <p:cNvPr id="3" name="Footer Placeholder 4"/>
          <p:cNvSpPr>
            <a:spLocks noGrp="1"/>
          </p:cNvSpPr>
          <p:nvPr>
            <p:ph type="ftr" sz="quarter" idx="11"/>
          </p:nvPr>
        </p:nvSpPr>
        <p:spPr>
          <a:ln/>
        </p:spPr>
        <p:txBody>
          <a:bodyPr/>
          <a:lstStyle>
            <a:lvl1pPr>
              <a:defRPr/>
            </a:lvl1pPr>
          </a:lstStyle>
          <a:p>
            <a:endParaRPr lang="en-US" altLang="en-US"/>
          </a:p>
        </p:txBody>
      </p:sp>
      <p:sp>
        <p:nvSpPr>
          <p:cNvPr id="4" name="Slide Number Placeholder 5"/>
          <p:cNvSpPr>
            <a:spLocks noGrp="1"/>
          </p:cNvSpPr>
          <p:nvPr>
            <p:ph type="sldNum" sz="quarter" idx="12"/>
          </p:nvPr>
        </p:nvSpPr>
        <p:spPr>
          <a:ln/>
        </p:spPr>
        <p:txBody>
          <a:bodyPr/>
          <a:lstStyle>
            <a:lvl1pPr>
              <a:defRPr/>
            </a:lvl1pPr>
          </a:lstStyle>
          <a:p>
            <a:fld id="{3ED9BA77-37C9-7440-9E03-3B343F2126FC}" type="slidenum">
              <a:rPr lang="en-US" altLang="en-US"/>
              <a:pPr/>
              <a:t>‹#›</a:t>
            </a:fld>
            <a:endParaRPr lang="en-US" altLang="en-US"/>
          </a:p>
        </p:txBody>
      </p:sp>
    </p:spTree>
    <p:extLst>
      <p:ext uri="{BB962C8B-B14F-4D97-AF65-F5344CB8AC3E}">
        <p14:creationId xmlns:p14="http://schemas.microsoft.com/office/powerpoint/2010/main" val="211674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a:t>Click to edit Master text styles</a:t>
            </a:r>
          </a:p>
        </p:txBody>
      </p:sp>
      <p:sp>
        <p:nvSpPr>
          <p:cNvPr id="5" name="Date Placeholder 3"/>
          <p:cNvSpPr>
            <a:spLocks noGrp="1"/>
          </p:cNvSpPr>
          <p:nvPr>
            <p:ph type="dt" sz="half" idx="10"/>
          </p:nvPr>
        </p:nvSpPr>
        <p:spPr>
          <a:ln/>
        </p:spPr>
        <p:txBody>
          <a:bodyPr/>
          <a:lstStyle>
            <a:lvl1pPr>
              <a:defRPr/>
            </a:lvl1pPr>
          </a:lstStyle>
          <a:p>
            <a:fld id="{D86B27A7-816D-1043-B158-64F276775076}" type="datetimeFigureOut">
              <a:rPr lang="en-US" altLang="en-US"/>
              <a:pPr/>
              <a:t>9/8/2021</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394D0F53-A039-A243-BD77-07C63CD2BF14}" type="slidenum">
              <a:rPr lang="en-US" altLang="en-US"/>
              <a:pPr/>
              <a:t>‹#›</a:t>
            </a:fld>
            <a:endParaRPr lang="en-US" altLang="en-US"/>
          </a:p>
        </p:txBody>
      </p:sp>
    </p:spTree>
    <p:extLst>
      <p:ext uri="{BB962C8B-B14F-4D97-AF65-F5344CB8AC3E}">
        <p14:creationId xmlns:p14="http://schemas.microsoft.com/office/powerpoint/2010/main" val="89637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680" indent="0">
              <a:buNone/>
              <a:defRPr sz="2800"/>
            </a:lvl2pPr>
            <a:lvl3pPr marL="913368" indent="0">
              <a:buNone/>
              <a:defRPr sz="2400"/>
            </a:lvl3pPr>
            <a:lvl4pPr marL="1370060" indent="0">
              <a:buNone/>
              <a:defRPr sz="2000"/>
            </a:lvl4pPr>
            <a:lvl5pPr marL="1826744" indent="0">
              <a:buNone/>
              <a:defRPr sz="2000"/>
            </a:lvl5pPr>
            <a:lvl6pPr marL="2283426" indent="0">
              <a:buNone/>
              <a:defRPr sz="2000"/>
            </a:lvl6pPr>
            <a:lvl7pPr marL="2740117" indent="0">
              <a:buNone/>
              <a:defRPr sz="2000"/>
            </a:lvl7pPr>
            <a:lvl8pPr marL="3196797" indent="0">
              <a:buNone/>
              <a:defRPr sz="2000"/>
            </a:lvl8pPr>
            <a:lvl9pPr marL="3653486"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a:t>Click to edit Master text styles</a:t>
            </a:r>
          </a:p>
        </p:txBody>
      </p:sp>
      <p:sp>
        <p:nvSpPr>
          <p:cNvPr id="5" name="Date Placeholder 3"/>
          <p:cNvSpPr>
            <a:spLocks noGrp="1"/>
          </p:cNvSpPr>
          <p:nvPr>
            <p:ph type="dt" sz="half" idx="10"/>
          </p:nvPr>
        </p:nvSpPr>
        <p:spPr>
          <a:ln/>
        </p:spPr>
        <p:txBody>
          <a:bodyPr/>
          <a:lstStyle>
            <a:lvl1pPr>
              <a:defRPr/>
            </a:lvl1pPr>
          </a:lstStyle>
          <a:p>
            <a:fld id="{7A2E7E4F-297C-394D-A0C7-6020BB17B431}" type="datetimeFigureOut">
              <a:rPr lang="en-US" altLang="en-US"/>
              <a:pPr/>
              <a:t>9/8/2021</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D7153319-9D6F-1244-A88D-E85DAB38EB5E}" type="slidenum">
              <a:rPr lang="en-US" altLang="en-US"/>
              <a:pPr/>
              <a:t>‹#›</a:t>
            </a:fld>
            <a:endParaRPr lang="en-US" altLang="en-US"/>
          </a:p>
        </p:txBody>
      </p:sp>
    </p:spTree>
    <p:extLst>
      <p:ext uri="{BB962C8B-B14F-4D97-AF65-F5344CB8AC3E}">
        <p14:creationId xmlns:p14="http://schemas.microsoft.com/office/powerpoint/2010/main" val="84284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5.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image" Target="../media/image5.jpeg"/><Relationship Id="rId2" Type="http://schemas.openxmlformats.org/officeDocument/2006/relationships/slideLayout" Target="../slideLayouts/slideLayout45.xml"/><Relationship Id="rId16" Type="http://schemas.openxmlformats.org/officeDocument/2006/relationships/theme" Target="../theme/theme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36" tIns="45668" rIns="91336" bIns="45668" numCol="1" anchor="ctr" anchorCtr="0" compatLnSpc="1">
            <a:prstTxWarp prst="textNoShape">
              <a:avLst/>
            </a:prstTxWarp>
          </a:bodyPr>
          <a:lstStyle/>
          <a:p>
            <a:pPr lvl="0"/>
            <a:r>
              <a:rPr lang="en-GB" altLang="en-US"/>
              <a:t>Click to edit Master title style</a:t>
            </a:r>
            <a:endParaRPr lang="en-US" altLang="en-US"/>
          </a:p>
        </p:txBody>
      </p:sp>
      <p:sp>
        <p:nvSpPr>
          <p:cNvPr id="3075" name="Text Placeholder 2"/>
          <p:cNvSpPr>
            <a:spLocks noGrp="1"/>
          </p:cNvSpPr>
          <p:nvPr>
            <p:ph type="body" idx="1"/>
          </p:nvPr>
        </p:nvSpPr>
        <p:spPr bwMode="auto">
          <a:xfrm>
            <a:off x="457200" y="16002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36" tIns="45668" rIns="91336" bIns="4566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Directorate of Education and Employer Partnerships</a:t>
            </a:r>
          </a:p>
          <a:p>
            <a:pPr lvl="4"/>
            <a:endParaRPr lang="en-US" altLang="en-US"/>
          </a:p>
        </p:txBody>
      </p:sp>
      <p:sp>
        <p:nvSpPr>
          <p:cNvPr id="4" name="Date Placeholder 3"/>
          <p:cNvSpPr>
            <a:spLocks noGrp="1"/>
          </p:cNvSpPr>
          <p:nvPr>
            <p:ph type="dt" sz="half" idx="2"/>
          </p:nvPr>
        </p:nvSpPr>
        <p:spPr bwMode="auto">
          <a:xfrm>
            <a:off x="457200" y="63563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36" tIns="45668" rIns="91336" bIns="45668" numCol="1" anchor="ctr" anchorCtr="0" compatLnSpc="1">
            <a:prstTxWarp prst="textNoShape">
              <a:avLst/>
            </a:prstTxWarp>
          </a:bodyPr>
          <a:lstStyle>
            <a:lvl1pPr>
              <a:defRPr sz="1200">
                <a:solidFill>
                  <a:srgbClr val="898989"/>
                </a:solidFill>
              </a:defRPr>
            </a:lvl1pPr>
          </a:lstStyle>
          <a:p>
            <a:fld id="{6243E6FF-E178-B74E-8A4D-EA9411124566}" type="datetimeFigureOut">
              <a:rPr lang="en-US" altLang="en-US"/>
              <a:pPr/>
              <a:t>9/8/2021</a:t>
            </a:fld>
            <a:endParaRPr lang="en-US" altLang="en-US"/>
          </a:p>
        </p:txBody>
      </p:sp>
      <p:sp>
        <p:nvSpPr>
          <p:cNvPr id="5" name="Footer Placeholder 4"/>
          <p:cNvSpPr>
            <a:spLocks noGrp="1"/>
          </p:cNvSpPr>
          <p:nvPr>
            <p:ph type="ftr" sz="quarter" idx="3"/>
          </p:nvPr>
        </p:nvSpPr>
        <p:spPr bwMode="auto">
          <a:xfrm>
            <a:off x="3124201" y="63563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36" tIns="45668" rIns="91336" bIns="45668"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6" name="Slide Number Placeholder 5"/>
          <p:cNvSpPr>
            <a:spLocks noGrp="1"/>
          </p:cNvSpPr>
          <p:nvPr>
            <p:ph type="sldNum" sz="quarter" idx="4"/>
          </p:nvPr>
        </p:nvSpPr>
        <p:spPr bwMode="auto">
          <a:xfrm>
            <a:off x="6553200" y="63563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336" tIns="45668" rIns="91336" bIns="45668" numCol="1" anchor="ctr" anchorCtr="0" compatLnSpc="1">
            <a:prstTxWarp prst="textNoShape">
              <a:avLst/>
            </a:prstTxWarp>
          </a:bodyPr>
          <a:lstStyle>
            <a:lvl1pPr algn="r">
              <a:defRPr sz="1200">
                <a:solidFill>
                  <a:srgbClr val="898989"/>
                </a:solidFill>
              </a:defRPr>
            </a:lvl1pPr>
          </a:lstStyle>
          <a:p>
            <a:fld id="{97518900-4751-F740-BB54-E4E74F18FD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ctr" defTabSz="45668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668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3368"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006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6744"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519" indent="-342519" algn="l" defTabSz="45668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114" indent="-285433" algn="l" defTabSz="45668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709" indent="-228339" algn="l" defTabSz="45668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598397"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5090"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1773" indent="-228339" algn="l" defTabSz="456680" rtl="0" eaLnBrk="1" latinLnBrk="0" hangingPunct="1">
        <a:spcBef>
          <a:spcPct val="20000"/>
        </a:spcBef>
        <a:buFont typeface="Arial"/>
        <a:buChar char="•"/>
        <a:defRPr sz="2000" kern="1200">
          <a:solidFill>
            <a:schemeClr val="tx1"/>
          </a:solidFill>
          <a:latin typeface="+mn-lt"/>
          <a:ea typeface="+mn-ea"/>
          <a:cs typeface="+mn-cs"/>
        </a:defRPr>
      </a:lvl6pPr>
      <a:lvl7pPr marL="2968456" indent="-228339" algn="l" defTabSz="456680" rtl="0" eaLnBrk="1" latinLnBrk="0" hangingPunct="1">
        <a:spcBef>
          <a:spcPct val="20000"/>
        </a:spcBef>
        <a:buFont typeface="Arial"/>
        <a:buChar char="•"/>
        <a:defRPr sz="2000" kern="1200">
          <a:solidFill>
            <a:schemeClr val="tx1"/>
          </a:solidFill>
          <a:latin typeface="+mn-lt"/>
          <a:ea typeface="+mn-ea"/>
          <a:cs typeface="+mn-cs"/>
        </a:defRPr>
      </a:lvl7pPr>
      <a:lvl8pPr marL="3425145" indent="-228339" algn="l" defTabSz="456680" rtl="0" eaLnBrk="1" latinLnBrk="0" hangingPunct="1">
        <a:spcBef>
          <a:spcPct val="20000"/>
        </a:spcBef>
        <a:buFont typeface="Arial"/>
        <a:buChar char="•"/>
        <a:defRPr sz="2000" kern="1200">
          <a:solidFill>
            <a:schemeClr val="tx1"/>
          </a:solidFill>
          <a:latin typeface="+mn-lt"/>
          <a:ea typeface="+mn-ea"/>
          <a:cs typeface="+mn-cs"/>
        </a:defRPr>
      </a:lvl8pPr>
      <a:lvl9pPr marL="3881824" indent="-228339" algn="l" defTabSz="45668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680" rtl="0" eaLnBrk="1" latinLnBrk="0" hangingPunct="1">
        <a:defRPr sz="1800" kern="1200">
          <a:solidFill>
            <a:schemeClr val="tx1"/>
          </a:solidFill>
          <a:latin typeface="+mn-lt"/>
          <a:ea typeface="+mn-ea"/>
          <a:cs typeface="+mn-cs"/>
        </a:defRPr>
      </a:lvl1pPr>
      <a:lvl2pPr marL="456680" algn="l" defTabSz="456680" rtl="0" eaLnBrk="1" latinLnBrk="0" hangingPunct="1">
        <a:defRPr sz="1800" kern="1200">
          <a:solidFill>
            <a:schemeClr val="tx1"/>
          </a:solidFill>
          <a:latin typeface="+mn-lt"/>
          <a:ea typeface="+mn-ea"/>
          <a:cs typeface="+mn-cs"/>
        </a:defRPr>
      </a:lvl2pPr>
      <a:lvl3pPr marL="913368" algn="l" defTabSz="456680" rtl="0" eaLnBrk="1" latinLnBrk="0" hangingPunct="1">
        <a:defRPr sz="1800" kern="1200">
          <a:solidFill>
            <a:schemeClr val="tx1"/>
          </a:solidFill>
          <a:latin typeface="+mn-lt"/>
          <a:ea typeface="+mn-ea"/>
          <a:cs typeface="+mn-cs"/>
        </a:defRPr>
      </a:lvl3pPr>
      <a:lvl4pPr marL="1370060" algn="l" defTabSz="456680" rtl="0" eaLnBrk="1" latinLnBrk="0" hangingPunct="1">
        <a:defRPr sz="1800" kern="1200">
          <a:solidFill>
            <a:schemeClr val="tx1"/>
          </a:solidFill>
          <a:latin typeface="+mn-lt"/>
          <a:ea typeface="+mn-ea"/>
          <a:cs typeface="+mn-cs"/>
        </a:defRPr>
      </a:lvl4pPr>
      <a:lvl5pPr marL="1826744" algn="l" defTabSz="456680" rtl="0" eaLnBrk="1" latinLnBrk="0" hangingPunct="1">
        <a:defRPr sz="1800" kern="1200">
          <a:solidFill>
            <a:schemeClr val="tx1"/>
          </a:solidFill>
          <a:latin typeface="+mn-lt"/>
          <a:ea typeface="+mn-ea"/>
          <a:cs typeface="+mn-cs"/>
        </a:defRPr>
      </a:lvl5pPr>
      <a:lvl6pPr marL="2283426" algn="l" defTabSz="456680" rtl="0" eaLnBrk="1" latinLnBrk="0" hangingPunct="1">
        <a:defRPr sz="1800" kern="1200">
          <a:solidFill>
            <a:schemeClr val="tx1"/>
          </a:solidFill>
          <a:latin typeface="+mn-lt"/>
          <a:ea typeface="+mn-ea"/>
          <a:cs typeface="+mn-cs"/>
        </a:defRPr>
      </a:lvl6pPr>
      <a:lvl7pPr marL="2740117" algn="l" defTabSz="456680" rtl="0" eaLnBrk="1" latinLnBrk="0" hangingPunct="1">
        <a:defRPr sz="1800" kern="1200">
          <a:solidFill>
            <a:schemeClr val="tx1"/>
          </a:solidFill>
          <a:latin typeface="+mn-lt"/>
          <a:ea typeface="+mn-ea"/>
          <a:cs typeface="+mn-cs"/>
        </a:defRPr>
      </a:lvl7pPr>
      <a:lvl8pPr marL="3196797" algn="l" defTabSz="456680" rtl="0" eaLnBrk="1" latinLnBrk="0" hangingPunct="1">
        <a:defRPr sz="1800" kern="1200">
          <a:solidFill>
            <a:schemeClr val="tx1"/>
          </a:solidFill>
          <a:latin typeface="+mn-lt"/>
          <a:ea typeface="+mn-ea"/>
          <a:cs typeface="+mn-cs"/>
        </a:defRPr>
      </a:lvl8pPr>
      <a:lvl9pPr marL="3653486" algn="l" defTabSz="4566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877175"/>
      </p:ext>
    </p:extLst>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5" y="1412875"/>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2781302"/>
            <a:ext cx="82296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1" descr="shuLogo.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68313" y="115890"/>
            <a:ext cx="1871662"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909129"/>
      </p:ext>
    </p:extLst>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hf sldNum="0" hdr="0"/>
  <p:txStyles>
    <p:title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6691665"/>
      </p:ext>
    </p:extLst>
  </p:cSld>
  <p:clrMap bg1="lt1" tx1="dk1" bg2="lt2" tx2="dk2" accent1="accent1" accent2="accent2" accent3="accent3" accent4="accent4" accent5="accent5" accent6="accent6" hlink="hlink" folHlink="folHlink"/>
  <p:sldLayoutIdLst>
    <p:sldLayoutId id="2147484413" r:id="rId1"/>
    <p:sldLayoutId id="2147484414" r:id="rId2"/>
    <p:sldLayoutId id="2147484415" r:id="rId3"/>
    <p:sldLayoutId id="2147484416" r:id="rId4"/>
    <p:sldLayoutId id="2147484417" r:id="rId5"/>
    <p:sldLayoutId id="2147484418" r:id="rId6"/>
    <p:sldLayoutId id="2147484419" r:id="rId7"/>
    <p:sldLayoutId id="2147484420" r:id="rId8"/>
    <p:sldLayoutId id="2147484421" r:id="rId9"/>
    <p:sldLayoutId id="2147484422" r:id="rId10"/>
    <p:sldLayoutId id="21474844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5" y="1412875"/>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2781302"/>
            <a:ext cx="82296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1" descr="shuLogo.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68313" y="115890"/>
            <a:ext cx="1871662"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696350"/>
      </p:ext>
    </p:extLst>
  </p:cSld>
  <p:clrMap bg1="lt1" tx1="dk1" bg2="lt2" tx2="dk2" accent1="accent1" accent2="accent2" accent3="accent3" accent4="accent4" accent5="accent5" accent6="accent6" hlink="hlink" folHlink="folHlink"/>
  <p:sldLayoutIdLst>
    <p:sldLayoutId id="2147484426" r:id="rId1"/>
    <p:sldLayoutId id="2147484427" r:id="rId2"/>
    <p:sldLayoutId id="2147484428" r:id="rId3"/>
    <p:sldLayoutId id="2147484429" r:id="rId4"/>
    <p:sldLayoutId id="2147484430" r:id="rId5"/>
    <p:sldLayoutId id="2147484431" r:id="rId6"/>
    <p:sldLayoutId id="2147484432" r:id="rId7"/>
    <p:sldLayoutId id="2147484433" r:id="rId8"/>
    <p:sldLayoutId id="2147484434" r:id="rId9"/>
    <p:sldLayoutId id="2147484435" r:id="rId10"/>
    <p:sldLayoutId id="2147484436" r:id="rId11"/>
    <p:sldLayoutId id="2147484437" r:id="rId12"/>
    <p:sldLayoutId id="2147484438" r:id="rId13"/>
    <p:sldLayoutId id="2147484439" r:id="rId14"/>
    <p:sldLayoutId id="2147484440" r:id="rId15"/>
  </p:sldLayoutIdLst>
  <p:txStyles>
    <p:title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hyperlink" Target="https://blog.shu.ac.uk/apprenticeship-resources/onboarding/transitioning-to-higher-education/"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hyperlink" Target="https://blog.shu.ac.uk/apprenticeship-resources/onboarding/employer-commitment/" TargetMode="External"/><Relationship Id="rId2" Type="http://schemas.openxmlformats.org/officeDocument/2006/relationships/notesSlide" Target="../notesSlides/notesSlide11.xml"/><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44.xml"/><Relationship Id="rId6" Type="http://schemas.openxmlformats.org/officeDocument/2006/relationships/slide" Target="slide7.xml"/><Relationship Id="rId11" Type="http://schemas.openxmlformats.org/officeDocument/2006/relationships/hyperlink" Target="https://blogs.shu.ac.uk/wblapprenticeships/delivery-guide/?doing_wp_cron=1612514449.8697021007537841796875" TargetMode="Externa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hyperlink" Target="https://blogs.shu.ac.uk/wblapprenticeships/apprenticeship-fundamentals/" TargetMode="External"/><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hyperlink" Target="https://blogs.shu.ac.uk/wblapprenticeships/wbl-assessment/?doing_wp_cron=1624004132.9886720180511474609375"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 Id="rId5" Type="http://schemas.openxmlformats.org/officeDocument/2006/relationships/hyperlink" Target="https://blog.shu.ac.uk/apprenticeship-resources/succeeding-in-your-off-the-job-training/how-will-off-the-job-training-take-place/" TargetMode="External"/><Relationship Id="rId4" Type="http://schemas.openxmlformats.org/officeDocument/2006/relationships/hyperlink" Target="https://blog.shu.ac.uk/teachingdelivery/blended-delivery-of-apprenticeships-and-work-based-learnin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hyperlink" Target="https://blog.shu.ac.uk/apprenticeship-resources/onboarding/starting-point-and-skills-scan/" TargetMode="Externa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hyperlink" Target="https://blog.shu.ac.uk/apprenticeship-resources/onboarding/transitioning-to-higher-educa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logs.shu.ac.uk/wblapprenticeships/resources-opportunities/"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5E8D-BEDA-43B2-B5FF-5132FDFD3375}"/>
              </a:ext>
            </a:extLst>
          </p:cNvPr>
          <p:cNvSpPr>
            <a:spLocks noGrp="1"/>
          </p:cNvSpPr>
          <p:nvPr>
            <p:ph type="ctrTitle"/>
          </p:nvPr>
        </p:nvSpPr>
        <p:spPr>
          <a:xfrm>
            <a:off x="467544" y="1628800"/>
            <a:ext cx="7702624" cy="1470025"/>
          </a:xfrm>
        </p:spPr>
        <p:txBody>
          <a:bodyPr/>
          <a:lstStyle/>
          <a:p>
            <a:r>
              <a:rPr lang="en-GB" sz="3200" dirty="0"/>
              <a:t>Apprenticeship Starting Point and Individualising Curriculum</a:t>
            </a:r>
          </a:p>
        </p:txBody>
      </p:sp>
      <p:sp>
        <p:nvSpPr>
          <p:cNvPr id="3" name="Subtitle 2">
            <a:extLst>
              <a:ext uri="{FF2B5EF4-FFF2-40B4-BE49-F238E27FC236}">
                <a16:creationId xmlns:a16="http://schemas.microsoft.com/office/drawing/2014/main" id="{69E6E41C-A9E9-45F0-AFDA-FB4FCFE2EF33}"/>
              </a:ext>
            </a:extLst>
          </p:cNvPr>
          <p:cNvSpPr>
            <a:spLocks noGrp="1"/>
          </p:cNvSpPr>
          <p:nvPr>
            <p:ph type="subTitle" idx="1"/>
          </p:nvPr>
        </p:nvSpPr>
        <p:spPr>
          <a:xfrm>
            <a:off x="899592" y="3759176"/>
            <a:ext cx="7702624" cy="1752600"/>
          </a:xfrm>
        </p:spPr>
        <p:txBody>
          <a:bodyPr/>
          <a:lstStyle/>
          <a:p>
            <a:pPr marL="457200" indent="-457200" algn="l">
              <a:buFont typeface="Arial" panose="020B0604020202020204" pitchFamily="34" charset="0"/>
              <a:buChar char="•"/>
            </a:pPr>
            <a:r>
              <a:rPr lang="en-GB" sz="2800" dirty="0">
                <a:solidFill>
                  <a:schemeClr val="tx1"/>
                </a:solidFill>
              </a:rPr>
              <a:t>The Apprenticeship On-Boarding Process</a:t>
            </a:r>
          </a:p>
          <a:p>
            <a:pPr marL="457200" indent="-457200" algn="l">
              <a:buFont typeface="Arial" panose="020B0604020202020204" pitchFamily="34" charset="0"/>
              <a:buChar char="•"/>
            </a:pPr>
            <a:r>
              <a:rPr lang="en-GB" sz="2800" dirty="0">
                <a:solidFill>
                  <a:schemeClr val="tx1"/>
                </a:solidFill>
              </a:rPr>
              <a:t>Work Based Learning</a:t>
            </a:r>
          </a:p>
          <a:p>
            <a:pPr marL="457200" indent="-457200" algn="l">
              <a:buFont typeface="Arial" panose="020B0604020202020204" pitchFamily="34" charset="0"/>
              <a:buChar char="•"/>
            </a:pPr>
            <a:r>
              <a:rPr lang="en-GB" sz="2800" dirty="0">
                <a:solidFill>
                  <a:schemeClr val="tx1"/>
                </a:solidFill>
              </a:rPr>
              <a:t>Methods to Individualise the Curriculum</a:t>
            </a:r>
          </a:p>
          <a:p>
            <a:pPr marL="457200" indent="-457200" algn="l">
              <a:buFont typeface="Arial" panose="020B0604020202020204" pitchFamily="34" charset="0"/>
              <a:buChar char="•"/>
            </a:pPr>
            <a:r>
              <a:rPr lang="en-GB" sz="2800" dirty="0">
                <a:solidFill>
                  <a:schemeClr val="tx1"/>
                </a:solidFill>
              </a:rPr>
              <a:t>Skill Scan</a:t>
            </a:r>
          </a:p>
          <a:p>
            <a:pPr marL="457200" indent="-457200" algn="l">
              <a:buFont typeface="Arial" panose="020B0604020202020204" pitchFamily="34" charset="0"/>
              <a:buChar char="•"/>
            </a:pPr>
            <a:r>
              <a:rPr lang="en-GB" sz="2800" dirty="0">
                <a:solidFill>
                  <a:schemeClr val="tx1"/>
                </a:solidFill>
              </a:rPr>
              <a:t>Starting Point Exercise</a:t>
            </a:r>
          </a:p>
          <a:p>
            <a:pPr marL="457200" indent="-457200" algn="l">
              <a:buFont typeface="Arial" panose="020B0604020202020204" pitchFamily="34" charset="0"/>
              <a:buChar char="•"/>
            </a:pPr>
            <a:endParaRPr lang="en-GB" sz="2800" dirty="0">
              <a:solidFill>
                <a:schemeClr val="tx1"/>
              </a:solidFill>
            </a:endParaRPr>
          </a:p>
        </p:txBody>
      </p:sp>
    </p:spTree>
    <p:extLst>
      <p:ext uri="{BB962C8B-B14F-4D97-AF65-F5344CB8AC3E}">
        <p14:creationId xmlns:p14="http://schemas.microsoft.com/office/powerpoint/2010/main" val="78716032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5DA3-365E-433C-B321-4B259DE07DE0}"/>
              </a:ext>
            </a:extLst>
          </p:cNvPr>
          <p:cNvSpPr>
            <a:spLocks noGrp="1"/>
          </p:cNvSpPr>
          <p:nvPr>
            <p:ph type="title"/>
          </p:nvPr>
        </p:nvSpPr>
        <p:spPr>
          <a:xfrm>
            <a:off x="1547664" y="116632"/>
            <a:ext cx="8207375" cy="1143000"/>
          </a:xfrm>
        </p:spPr>
        <p:txBody>
          <a:bodyPr/>
          <a:lstStyle/>
          <a:p>
            <a:r>
              <a:rPr lang="en-GB" dirty="0"/>
              <a:t>Action Note to staff:</a:t>
            </a:r>
          </a:p>
        </p:txBody>
      </p:sp>
      <p:sp>
        <p:nvSpPr>
          <p:cNvPr id="3" name="Content Placeholder 2">
            <a:extLst>
              <a:ext uri="{FF2B5EF4-FFF2-40B4-BE49-F238E27FC236}">
                <a16:creationId xmlns:a16="http://schemas.microsoft.com/office/drawing/2014/main" id="{7B30754F-4649-4209-9891-98E9DAA38A8B}"/>
              </a:ext>
            </a:extLst>
          </p:cNvPr>
          <p:cNvSpPr>
            <a:spLocks noGrp="1"/>
          </p:cNvSpPr>
          <p:nvPr>
            <p:ph idx="1"/>
          </p:nvPr>
        </p:nvSpPr>
        <p:spPr>
          <a:xfrm>
            <a:off x="757112" y="1628800"/>
            <a:ext cx="8207375" cy="3344863"/>
          </a:xfrm>
        </p:spPr>
        <p:txBody>
          <a:bodyPr/>
          <a:lstStyle/>
          <a:p>
            <a:r>
              <a:rPr lang="en-GB" sz="2400" dirty="0"/>
              <a:t>The following slides (3-5) include explanatory notes, so academics can adapt the slides to undertake the </a:t>
            </a:r>
            <a:r>
              <a:rPr lang="en-GB" sz="2400" b="1" dirty="0"/>
              <a:t>mandatory starting point activity...</a:t>
            </a:r>
          </a:p>
          <a:p>
            <a:endParaRPr lang="en-GB" sz="2400" dirty="0"/>
          </a:p>
          <a:p>
            <a:r>
              <a:rPr lang="en-GB" sz="2400" dirty="0"/>
              <a:t>Please do not fundamentally change the exercise.  The outcomes of the following tasks contribute to </a:t>
            </a:r>
            <a:r>
              <a:rPr lang="en-GB" sz="2400" dirty="0" err="1"/>
              <a:t>OfSTED</a:t>
            </a:r>
            <a:r>
              <a:rPr lang="en-GB" sz="2400" dirty="0"/>
              <a:t> evidence pack for your course.</a:t>
            </a:r>
          </a:p>
          <a:p>
            <a:endParaRPr lang="en-GB" sz="2400" dirty="0"/>
          </a:p>
          <a:p>
            <a:r>
              <a:rPr lang="en-GB" sz="2400" dirty="0"/>
              <a:t>It is useful to include WBL Coach, to </a:t>
            </a:r>
            <a:r>
              <a:rPr lang="en-GB" sz="2400" i="1" dirty="0"/>
              <a:t>support</a:t>
            </a:r>
            <a:r>
              <a:rPr lang="en-GB" sz="2400" dirty="0"/>
              <a:t> this curriculum activity if the timetable permits.  This should remain an academically led activity - tailored to the Apprenticeship Standard and any PSRB requirements</a:t>
            </a:r>
          </a:p>
        </p:txBody>
      </p:sp>
      <p:sp>
        <p:nvSpPr>
          <p:cNvPr id="4" name="Rectangle 3">
            <a:extLst>
              <a:ext uri="{FF2B5EF4-FFF2-40B4-BE49-F238E27FC236}">
                <a16:creationId xmlns:a16="http://schemas.microsoft.com/office/drawing/2014/main" id="{A3C78DA8-596D-49E0-8696-1B7AC5D181D5}"/>
              </a:ext>
            </a:extLst>
          </p:cNvPr>
          <p:cNvSpPr/>
          <p:nvPr/>
        </p:nvSpPr>
        <p:spPr>
          <a:xfrm rot="16200000">
            <a:off x="-3159224" y="3159224"/>
            <a:ext cx="6858000" cy="539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NOTE FOR STAFF</a:t>
            </a:r>
          </a:p>
        </p:txBody>
      </p:sp>
    </p:spTree>
    <p:extLst>
      <p:ext uri="{BB962C8B-B14F-4D97-AF65-F5344CB8AC3E}">
        <p14:creationId xmlns:p14="http://schemas.microsoft.com/office/powerpoint/2010/main" val="15301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41BE0-2CC5-41D1-AF86-4A5A48C7A438}"/>
              </a:ext>
            </a:extLst>
          </p:cNvPr>
          <p:cNvSpPr>
            <a:spLocks noGrp="1"/>
          </p:cNvSpPr>
          <p:nvPr>
            <p:ph type="title"/>
          </p:nvPr>
        </p:nvSpPr>
        <p:spPr>
          <a:xfrm>
            <a:off x="3275856" y="160335"/>
            <a:ext cx="6695207" cy="1143000"/>
          </a:xfrm>
        </p:spPr>
        <p:txBody>
          <a:bodyPr/>
          <a:lstStyle/>
          <a:p>
            <a:pPr algn="l"/>
            <a:r>
              <a:rPr lang="en-GB" sz="3200" dirty="0"/>
              <a:t>Starting Point Review Activity</a:t>
            </a:r>
          </a:p>
        </p:txBody>
      </p:sp>
      <p:sp>
        <p:nvSpPr>
          <p:cNvPr id="3" name="Content Placeholder 2">
            <a:extLst>
              <a:ext uri="{FF2B5EF4-FFF2-40B4-BE49-F238E27FC236}">
                <a16:creationId xmlns:a16="http://schemas.microsoft.com/office/drawing/2014/main" id="{7D6E73CD-F650-48E1-B020-1001A0B15BF5}"/>
              </a:ext>
            </a:extLst>
          </p:cNvPr>
          <p:cNvSpPr>
            <a:spLocks noGrp="1"/>
          </p:cNvSpPr>
          <p:nvPr>
            <p:ph idx="1"/>
          </p:nvPr>
        </p:nvSpPr>
        <p:spPr>
          <a:xfrm>
            <a:off x="539552" y="1412776"/>
            <a:ext cx="8147248" cy="4713389"/>
          </a:xfrm>
        </p:spPr>
        <p:txBody>
          <a:bodyPr/>
          <a:lstStyle/>
          <a:p>
            <a:pPr marL="0" indent="0">
              <a:buNone/>
            </a:pPr>
            <a:r>
              <a:rPr lang="en-GB" sz="1800" b="1" dirty="0"/>
              <a:t>Based on your Skill Scan and using the grid in </a:t>
            </a:r>
            <a:r>
              <a:rPr lang="en-GB" sz="1800" b="1" dirty="0">
                <a:hlinkClick r:id="rId3"/>
              </a:rPr>
              <a:t>“Mandatory Exercise 1”</a:t>
            </a:r>
            <a:endParaRPr lang="en-GB" sz="1800" b="1" dirty="0"/>
          </a:p>
          <a:p>
            <a:pPr marL="0" indent="0">
              <a:buNone/>
            </a:pPr>
            <a:endParaRPr lang="en-GB" sz="1800" dirty="0"/>
          </a:p>
          <a:p>
            <a:r>
              <a:rPr lang="en-GB" sz="1800" dirty="0"/>
              <a:t>Identify 3 areas where you are least sure of your Skills Scan judgement</a:t>
            </a:r>
          </a:p>
          <a:p>
            <a:pPr marL="628650" indent="0">
              <a:buNone/>
              <a:tabLst>
                <a:tab pos="6464300" algn="l"/>
              </a:tabLst>
            </a:pPr>
            <a:r>
              <a:rPr lang="en-GB" sz="1800" i="1" dirty="0">
                <a:solidFill>
                  <a:srgbClr val="00B0F0"/>
                </a:solidFill>
              </a:rPr>
              <a:t>Be prepared to ask and listen to what your peers think about this area of competence</a:t>
            </a:r>
          </a:p>
          <a:p>
            <a:pPr marL="809625" indent="0">
              <a:buNone/>
            </a:pPr>
            <a:endParaRPr lang="en-GB" sz="1800" i="1" dirty="0"/>
          </a:p>
          <a:p>
            <a:r>
              <a:rPr lang="en-GB" sz="1800" dirty="0"/>
              <a:t>Identify 3 specific areas of competence (knowledge, skill, or behaviour) where you are </a:t>
            </a:r>
            <a:r>
              <a:rPr lang="en-GB" sz="1800" i="1" dirty="0"/>
              <a:t>most</a:t>
            </a:r>
            <a:r>
              <a:rPr lang="en-GB" sz="1800" dirty="0"/>
              <a:t> </a:t>
            </a:r>
            <a:r>
              <a:rPr lang="en-GB" sz="1800" i="1" dirty="0"/>
              <a:t>advanced</a:t>
            </a:r>
            <a:r>
              <a:rPr lang="en-GB" sz="1800" dirty="0"/>
              <a:t>.  </a:t>
            </a:r>
          </a:p>
          <a:p>
            <a:pPr marL="628650" indent="0">
              <a:buNone/>
            </a:pPr>
            <a:r>
              <a:rPr lang="en-GB" sz="1800" i="1" dirty="0">
                <a:solidFill>
                  <a:srgbClr val="00B0F0"/>
                </a:solidFill>
              </a:rPr>
              <a:t>Be prepared to discuss how you could use the course to stretch yourself and generate even better evidence of your competence in this area.</a:t>
            </a:r>
          </a:p>
          <a:p>
            <a:pPr marL="827088" indent="0">
              <a:buNone/>
            </a:pPr>
            <a:endParaRPr lang="en-GB" sz="1800" i="1" dirty="0"/>
          </a:p>
          <a:p>
            <a:r>
              <a:rPr lang="en-GB" sz="1800" dirty="0"/>
              <a:t>Identify 3 specific areas (knowledge, skill, or behaviour) where you are </a:t>
            </a:r>
            <a:r>
              <a:rPr lang="en-GB" sz="1800" i="1" dirty="0"/>
              <a:t>least</a:t>
            </a:r>
            <a:r>
              <a:rPr lang="en-GB" sz="1800" dirty="0"/>
              <a:t> developed.  </a:t>
            </a:r>
          </a:p>
          <a:p>
            <a:pPr marL="628650" indent="0">
              <a:buNone/>
            </a:pPr>
            <a:r>
              <a:rPr lang="en-GB" sz="1800" i="1" dirty="0">
                <a:solidFill>
                  <a:srgbClr val="00B0F0"/>
                </a:solidFill>
              </a:rPr>
              <a:t>Be prepared to exchange ideas with colleagues about the support you need from your employer and the planning required to ensure you gain the experiences and projects needed to climb the milestones.</a:t>
            </a:r>
          </a:p>
          <a:p>
            <a:pPr marL="628650" indent="0">
              <a:buNone/>
            </a:pPr>
            <a:endParaRPr lang="en-GB" sz="1800" i="1" dirty="0">
              <a:solidFill>
                <a:srgbClr val="00B0F0"/>
              </a:solidFill>
            </a:endParaRPr>
          </a:p>
        </p:txBody>
      </p:sp>
    </p:spTree>
    <p:extLst>
      <p:ext uri="{BB962C8B-B14F-4D97-AF65-F5344CB8AC3E}">
        <p14:creationId xmlns:p14="http://schemas.microsoft.com/office/powerpoint/2010/main" val="291718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BE1A1BA-4A13-42C4-A2B1-E129BED2AA0B}"/>
              </a:ext>
            </a:extLst>
          </p:cNvPr>
          <p:cNvSpPr txBox="1"/>
          <p:nvPr/>
        </p:nvSpPr>
        <p:spPr>
          <a:xfrm>
            <a:off x="251520" y="1772816"/>
            <a:ext cx="7848872" cy="400110"/>
          </a:xfrm>
          <a:prstGeom prst="rect">
            <a:avLst/>
          </a:prstGeom>
          <a:noFill/>
        </p:spPr>
        <p:txBody>
          <a:bodyPr wrap="square" rtlCol="0">
            <a:spAutoFit/>
          </a:bodyPr>
          <a:lstStyle/>
          <a:p>
            <a:pPr marL="533400">
              <a:spcAft>
                <a:spcPts val="1200"/>
              </a:spcAft>
            </a:pPr>
            <a:r>
              <a:rPr lang="en-GB" sz="2000" dirty="0"/>
              <a:t>Instructions for break out groups ...</a:t>
            </a:r>
          </a:p>
        </p:txBody>
      </p:sp>
      <p:sp>
        <p:nvSpPr>
          <p:cNvPr id="8" name="TextBox 7">
            <a:extLst>
              <a:ext uri="{FF2B5EF4-FFF2-40B4-BE49-F238E27FC236}">
                <a16:creationId xmlns:a16="http://schemas.microsoft.com/office/drawing/2014/main" id="{775FF3F4-2CFC-4C17-A2F0-7626B7442180}"/>
              </a:ext>
            </a:extLst>
          </p:cNvPr>
          <p:cNvSpPr txBox="1"/>
          <p:nvPr/>
        </p:nvSpPr>
        <p:spPr>
          <a:xfrm>
            <a:off x="827584" y="4175209"/>
            <a:ext cx="7848872" cy="2062103"/>
          </a:xfrm>
          <a:prstGeom prst="rect">
            <a:avLst/>
          </a:prstGeom>
          <a:noFill/>
        </p:spPr>
        <p:txBody>
          <a:bodyPr wrap="square">
            <a:spAutoFit/>
          </a:bodyPr>
          <a:lstStyle/>
          <a:p>
            <a:pPr marL="0" indent="0">
              <a:buNone/>
            </a:pPr>
            <a:r>
              <a:rPr lang="en-GB" sz="2400" dirty="0"/>
              <a:t>...Further Discussion Point</a:t>
            </a:r>
          </a:p>
          <a:p>
            <a:pPr marL="0" indent="0">
              <a:buNone/>
            </a:pPr>
            <a:endParaRPr lang="en-GB" dirty="0">
              <a:highlight>
                <a:srgbClr val="FFFF00"/>
              </a:highlight>
            </a:endParaRPr>
          </a:p>
          <a:p>
            <a:pPr marL="533400"/>
            <a:r>
              <a:rPr lang="en-GB" sz="2000" dirty="0"/>
              <a:t>Can you identify any mission critical KSBs, which will underpin progress in your Apprenticeship? - For example, these might relate to fundamental skills, like English, maths, digital literacy, and/or might be relevant to Professional Body requirements?</a:t>
            </a:r>
            <a:endParaRPr lang="en-GB" sz="2400" dirty="0"/>
          </a:p>
        </p:txBody>
      </p:sp>
      <p:sp>
        <p:nvSpPr>
          <p:cNvPr id="11" name="Title 1">
            <a:extLst>
              <a:ext uri="{FF2B5EF4-FFF2-40B4-BE49-F238E27FC236}">
                <a16:creationId xmlns:a16="http://schemas.microsoft.com/office/drawing/2014/main" id="{1BD1EFAF-E8EA-4A32-93E7-D1C7B0EE8F74}"/>
              </a:ext>
            </a:extLst>
          </p:cNvPr>
          <p:cNvSpPr txBox="1">
            <a:spLocks/>
          </p:cNvSpPr>
          <p:nvPr/>
        </p:nvSpPr>
        <p:spPr bwMode="auto">
          <a:xfrm>
            <a:off x="3275856" y="160335"/>
            <a:ext cx="669520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l"/>
            <a:r>
              <a:rPr lang="en-GB" sz="3200" dirty="0"/>
              <a:t>Stating Point Review Activity</a:t>
            </a:r>
          </a:p>
        </p:txBody>
      </p:sp>
    </p:spTree>
    <p:extLst>
      <p:ext uri="{BB962C8B-B14F-4D97-AF65-F5344CB8AC3E}">
        <p14:creationId xmlns:p14="http://schemas.microsoft.com/office/powerpoint/2010/main" val="217099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8AFA-C5AD-4FCD-AA5C-42655A9D9022}"/>
              </a:ext>
            </a:extLst>
          </p:cNvPr>
          <p:cNvSpPr>
            <a:spLocks noGrp="1"/>
          </p:cNvSpPr>
          <p:nvPr>
            <p:ph type="title"/>
          </p:nvPr>
        </p:nvSpPr>
        <p:spPr>
          <a:xfrm>
            <a:off x="1043608" y="548680"/>
            <a:ext cx="8207375" cy="1143000"/>
          </a:xfrm>
        </p:spPr>
        <p:txBody>
          <a:bodyPr/>
          <a:lstStyle/>
          <a:p>
            <a:r>
              <a:rPr lang="en-GB" dirty="0"/>
              <a:t>Next Steps</a:t>
            </a:r>
          </a:p>
        </p:txBody>
      </p:sp>
      <p:sp>
        <p:nvSpPr>
          <p:cNvPr id="3" name="Content Placeholder 2">
            <a:extLst>
              <a:ext uri="{FF2B5EF4-FFF2-40B4-BE49-F238E27FC236}">
                <a16:creationId xmlns:a16="http://schemas.microsoft.com/office/drawing/2014/main" id="{E6A8AFA7-3DF3-4F7F-B67B-DDFE6594D681}"/>
              </a:ext>
            </a:extLst>
          </p:cNvPr>
          <p:cNvSpPr>
            <a:spLocks noGrp="1"/>
          </p:cNvSpPr>
          <p:nvPr>
            <p:ph idx="1"/>
          </p:nvPr>
        </p:nvSpPr>
        <p:spPr>
          <a:xfrm>
            <a:off x="457200" y="1844824"/>
            <a:ext cx="8363272" cy="3704903"/>
          </a:xfrm>
        </p:spPr>
        <p:txBody>
          <a:bodyPr/>
          <a:lstStyle/>
          <a:p>
            <a:pPr>
              <a:spcAft>
                <a:spcPts val="1200"/>
              </a:spcAft>
            </a:pPr>
            <a:r>
              <a:rPr lang="en-GB" sz="2000" dirty="0"/>
              <a:t>Talk to your WBL Coach about using Milestones to track progress from starting point</a:t>
            </a:r>
          </a:p>
          <a:p>
            <a:pPr>
              <a:spcAft>
                <a:spcPts val="1200"/>
              </a:spcAft>
            </a:pPr>
            <a:r>
              <a:rPr lang="en-GB" sz="2000" dirty="0"/>
              <a:t>Your employer (mentor) must attend each APR to support your SMART targets and ensure 20% Off The Job Training</a:t>
            </a:r>
          </a:p>
          <a:p>
            <a:pPr>
              <a:spcAft>
                <a:spcPts val="1200"/>
              </a:spcAft>
            </a:pPr>
            <a:r>
              <a:rPr lang="en-GB" sz="2000" dirty="0"/>
              <a:t>Map you KSBs to initial project work for WBL Assignments that depend on work place experience</a:t>
            </a:r>
          </a:p>
          <a:p>
            <a:pPr>
              <a:spcAft>
                <a:spcPts val="1200"/>
              </a:spcAft>
            </a:pPr>
            <a:r>
              <a:rPr lang="en-GB" sz="2000" dirty="0"/>
              <a:t>Does our employer need help? - </a:t>
            </a:r>
            <a:r>
              <a:rPr lang="en-GB" sz="2000" dirty="0">
                <a:hlinkClick r:id="rId3"/>
              </a:rPr>
              <a:t>Employer Training Plan Toolkit</a:t>
            </a:r>
            <a:endParaRPr lang="en-GB" sz="2000" dirty="0"/>
          </a:p>
          <a:p>
            <a:pPr marL="0" indent="0">
              <a:spcAft>
                <a:spcPts val="1200"/>
              </a:spcAft>
              <a:buNone/>
            </a:pPr>
            <a:endParaRPr lang="en-GB" sz="2000" dirty="0"/>
          </a:p>
          <a:p>
            <a:pPr marL="533400">
              <a:spcAft>
                <a:spcPts val="1200"/>
              </a:spcAft>
              <a:buFont typeface="Wingdings" panose="05000000000000000000" pitchFamily="2" charset="2"/>
              <a:buChar char="§"/>
            </a:pPr>
            <a:r>
              <a:rPr lang="en-GB" sz="1800" b="1" dirty="0"/>
              <a:t>SEND YOUR INITIAL ACTION PLAN FROM THE ACTIVITY  TO YOUR WBL COACH TO DISCUSS IN THE FIRST/NEXT PROGRESS REVIEW</a:t>
            </a:r>
          </a:p>
          <a:p>
            <a:pPr marL="533400">
              <a:spcAft>
                <a:spcPts val="1200"/>
              </a:spcAft>
              <a:buFont typeface="Wingdings" panose="05000000000000000000" pitchFamily="2" charset="2"/>
              <a:buChar char="§"/>
            </a:pPr>
            <a:r>
              <a:rPr lang="en-GB" sz="1800" b="1" dirty="0"/>
              <a:t>APPEND YOUR UPDATED ACTION PLAN TO YOUR SUBMISSION</a:t>
            </a:r>
          </a:p>
          <a:p>
            <a:pPr>
              <a:spcAft>
                <a:spcPts val="1200"/>
              </a:spcAft>
            </a:pPr>
            <a:endParaRPr lang="en-GB" sz="2000" dirty="0">
              <a:solidFill>
                <a:srgbClr val="FF0000"/>
              </a:solidFill>
              <a:highlight>
                <a:srgbClr val="FFFF00"/>
              </a:highlight>
            </a:endParaRPr>
          </a:p>
        </p:txBody>
      </p:sp>
      <p:pic>
        <p:nvPicPr>
          <p:cNvPr id="4" name="Picture 2">
            <a:extLst>
              <a:ext uri="{FF2B5EF4-FFF2-40B4-BE49-F238E27FC236}">
                <a16:creationId xmlns:a16="http://schemas.microsoft.com/office/drawing/2014/main" id="{51B1EE7A-FE43-49F7-86B6-70F9C3B59AD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956" t="30399" r="10179" b="57483"/>
          <a:stretch/>
        </p:blipFill>
        <p:spPr bwMode="auto">
          <a:xfrm>
            <a:off x="7164288" y="260648"/>
            <a:ext cx="1775066" cy="116583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72670CFF-07C7-49F6-B884-209FB80DE482}"/>
              </a:ext>
            </a:extLst>
          </p:cNvPr>
          <p:cNvSpPr txBox="1">
            <a:spLocks/>
          </p:cNvSpPr>
          <p:nvPr/>
        </p:nvSpPr>
        <p:spPr bwMode="auto">
          <a:xfrm>
            <a:off x="3635896" y="-99392"/>
            <a:ext cx="669520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l"/>
            <a:r>
              <a:rPr lang="en-GB" sz="2400" dirty="0"/>
              <a:t>Stating Point Review Activity</a:t>
            </a:r>
          </a:p>
        </p:txBody>
      </p:sp>
    </p:spTree>
    <p:extLst>
      <p:ext uri="{BB962C8B-B14F-4D97-AF65-F5344CB8AC3E}">
        <p14:creationId xmlns:p14="http://schemas.microsoft.com/office/powerpoint/2010/main" val="257305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8179136" y="4146482"/>
            <a:ext cx="0" cy="504056"/>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92562" y="2634314"/>
            <a:ext cx="9771" cy="896559"/>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942238" y="2922346"/>
            <a:ext cx="19687" cy="108012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232927" y="3140280"/>
            <a:ext cx="16842" cy="574154"/>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Pentagon 3"/>
          <p:cNvSpPr/>
          <p:nvPr/>
        </p:nvSpPr>
        <p:spPr>
          <a:xfrm>
            <a:off x="251520" y="3714434"/>
            <a:ext cx="8712968" cy="288032"/>
          </a:xfrm>
          <a:prstGeom prst="homePlate">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Oval 5">
            <a:hlinkClick r:id="rId3" action="ppaction://hlinksldjump"/>
          </p:cNvPr>
          <p:cNvSpPr/>
          <p:nvPr/>
        </p:nvSpPr>
        <p:spPr>
          <a:xfrm>
            <a:off x="971600" y="4506522"/>
            <a:ext cx="1908213" cy="1829712"/>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95350" rtl="0" eaLnBrk="1" fontAlgn="auto" latinLnBrk="0" hangingPunct="1">
              <a:lnSpc>
                <a:spcPct val="100000"/>
              </a:lnSpc>
              <a:spcBef>
                <a:spcPts val="0"/>
              </a:spcBef>
              <a:spcAft>
                <a:spcPts val="0"/>
              </a:spcAft>
              <a:buClrTx/>
              <a:buSzTx/>
              <a:buFontTx/>
              <a:buNone/>
              <a:tabLst>
                <a:tab pos="1165225" algn="l"/>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2</a:t>
            </a:r>
          </a:p>
          <a:p>
            <a:pPr marL="0" marR="0" lvl="0" indent="0" algn="ctr" defTabSz="895350" rtl="0" eaLnBrk="1" fontAlgn="auto" latinLnBrk="0" hangingPunct="1">
              <a:lnSpc>
                <a:spcPct val="100000"/>
              </a:lnSpc>
              <a:spcBef>
                <a:spcPts val="0"/>
              </a:spcBef>
              <a:spcAft>
                <a:spcPts val="0"/>
              </a:spcAft>
              <a:buClrTx/>
              <a:buSzTx/>
              <a:buFontTx/>
              <a:buNone/>
              <a:tabLst>
                <a:tab pos="1165225" algn="l"/>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Qualification Mapping (RPCL)</a:t>
            </a:r>
          </a:p>
          <a:p>
            <a:pPr marL="0" marR="0" lvl="0" indent="0" algn="ctr" defTabSz="895350" rtl="0" eaLnBrk="1" fontAlgn="auto" latinLnBrk="0" hangingPunct="1">
              <a:lnSpc>
                <a:spcPct val="100000"/>
              </a:lnSpc>
              <a:spcBef>
                <a:spcPts val="0"/>
              </a:spcBef>
              <a:spcAft>
                <a:spcPts val="0"/>
              </a:spcAft>
              <a:buClrTx/>
              <a:buSzTx/>
              <a:buFontTx/>
              <a:buNone/>
              <a:tabLst>
                <a:tab pos="1165225" algn="l"/>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Diamond 6">
            <a:hlinkClick r:id="rId4" action="ppaction://hlinksldjump"/>
          </p:cNvPr>
          <p:cNvSpPr/>
          <p:nvPr/>
        </p:nvSpPr>
        <p:spPr>
          <a:xfrm>
            <a:off x="625033" y="3498410"/>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9" name="Straight Connector 8"/>
          <p:cNvCxnSpPr>
            <a:endCxn id="7" idx="0"/>
          </p:cNvCxnSpPr>
          <p:nvPr/>
        </p:nvCxnSpPr>
        <p:spPr>
          <a:xfrm>
            <a:off x="906328" y="2778330"/>
            <a:ext cx="1" cy="72008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Diamond 9">
            <a:hlinkClick r:id="rId3" action="ppaction://hlinksldjump"/>
          </p:cNvPr>
          <p:cNvSpPr/>
          <p:nvPr/>
        </p:nvSpPr>
        <p:spPr>
          <a:xfrm>
            <a:off x="1632798" y="3499923"/>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11" name="Straight Connector 10"/>
          <p:cNvCxnSpPr/>
          <p:nvPr/>
        </p:nvCxnSpPr>
        <p:spPr>
          <a:xfrm flipH="1">
            <a:off x="1910725" y="4130272"/>
            <a:ext cx="6736" cy="36004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Diamond 12">
            <a:hlinkClick r:id="rId5" action="ppaction://hlinksldjump"/>
          </p:cNvPr>
          <p:cNvSpPr/>
          <p:nvPr/>
        </p:nvSpPr>
        <p:spPr>
          <a:xfrm>
            <a:off x="2641257" y="3516412"/>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6" name="Diamond 15">
            <a:hlinkClick r:id="rId6" action="ppaction://hlinksldjump"/>
          </p:cNvPr>
          <p:cNvSpPr/>
          <p:nvPr/>
        </p:nvSpPr>
        <p:spPr>
          <a:xfrm>
            <a:off x="3721377" y="3530873"/>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17" name="Straight Connector 16"/>
          <p:cNvCxnSpPr/>
          <p:nvPr/>
        </p:nvCxnSpPr>
        <p:spPr>
          <a:xfrm flipH="1">
            <a:off x="3992568" y="4178945"/>
            <a:ext cx="6736" cy="36004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Oval 17">
            <a:hlinkClick r:id="rId7" action="ppaction://hlinksldjump"/>
          </p:cNvPr>
          <p:cNvSpPr/>
          <p:nvPr/>
        </p:nvSpPr>
        <p:spPr>
          <a:xfrm>
            <a:off x="4172964" y="1308826"/>
            <a:ext cx="1969739" cy="1829544"/>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KSB Clustering to Modules</a:t>
            </a:r>
          </a:p>
        </p:txBody>
      </p:sp>
      <p:sp>
        <p:nvSpPr>
          <p:cNvPr id="19" name="Diamond 18">
            <a:hlinkClick r:id="rId7" action="ppaction://hlinksldjump"/>
          </p:cNvPr>
          <p:cNvSpPr/>
          <p:nvPr/>
        </p:nvSpPr>
        <p:spPr>
          <a:xfrm>
            <a:off x="4801497" y="3499923"/>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22" name="Diamond 21">
            <a:hlinkClick r:id="rId8" action="ppaction://hlinksldjump"/>
          </p:cNvPr>
          <p:cNvSpPr/>
          <p:nvPr/>
        </p:nvSpPr>
        <p:spPr>
          <a:xfrm>
            <a:off x="5868144" y="3499923"/>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23" name="Straight Connector 22"/>
          <p:cNvCxnSpPr/>
          <p:nvPr/>
        </p:nvCxnSpPr>
        <p:spPr>
          <a:xfrm flipH="1">
            <a:off x="6142703" y="4164484"/>
            <a:ext cx="6736" cy="36004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Diamond 24">
            <a:hlinkClick r:id="rId9" action="ppaction://hlinksldjump"/>
          </p:cNvPr>
          <p:cNvSpPr/>
          <p:nvPr/>
        </p:nvSpPr>
        <p:spPr>
          <a:xfrm>
            <a:off x="6961737" y="3498410"/>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27" name="Oval 26">
            <a:hlinkClick r:id="rId10" action="ppaction://hlinksldjump"/>
          </p:cNvPr>
          <p:cNvSpPr/>
          <p:nvPr/>
        </p:nvSpPr>
        <p:spPr>
          <a:xfrm>
            <a:off x="7232925" y="4506522"/>
            <a:ext cx="1839065" cy="1838866"/>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Proceed to Commitment Statement and start of learning</a:t>
            </a:r>
          </a:p>
        </p:txBody>
      </p:sp>
      <p:sp>
        <p:nvSpPr>
          <p:cNvPr id="28" name="Diamond 27">
            <a:hlinkClick r:id="rId10" action="ppaction://hlinksldjump"/>
          </p:cNvPr>
          <p:cNvSpPr/>
          <p:nvPr/>
        </p:nvSpPr>
        <p:spPr>
          <a:xfrm>
            <a:off x="7884368" y="3498410"/>
            <a:ext cx="562591" cy="648072"/>
          </a:xfrm>
          <a:prstGeom prst="diamond">
            <a:avLst/>
          </a:prstGeom>
          <a:solidFill>
            <a:schemeClr val="bg1">
              <a:lumMod val="5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31" name="Oval 30">
            <a:hlinkClick r:id="rId5" action="ppaction://hlinksldjump"/>
          </p:cNvPr>
          <p:cNvSpPr/>
          <p:nvPr/>
        </p:nvSpPr>
        <p:spPr>
          <a:xfrm>
            <a:off x="2051719" y="1338170"/>
            <a:ext cx="1930743" cy="1822301"/>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Suitability Discussion and form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
        <p:nvSpPr>
          <p:cNvPr id="32" name="Oval 31">
            <a:hlinkClick r:id="rId4" action="ppaction://hlinksldjump"/>
          </p:cNvPr>
          <p:cNvSpPr/>
          <p:nvPr/>
        </p:nvSpPr>
        <p:spPr>
          <a:xfrm>
            <a:off x="53753" y="1338170"/>
            <a:ext cx="1867424" cy="1800200"/>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Onboarding message &amp; Skill Scan release</a:t>
            </a:r>
          </a:p>
        </p:txBody>
      </p:sp>
      <p:sp>
        <p:nvSpPr>
          <p:cNvPr id="60" name="Oval 59">
            <a:hlinkClick r:id="rId9" action="ppaction://hlinksldjump"/>
          </p:cNvPr>
          <p:cNvSpPr/>
          <p:nvPr/>
        </p:nvSpPr>
        <p:spPr>
          <a:xfrm>
            <a:off x="6300191" y="1308826"/>
            <a:ext cx="1865471" cy="1831454"/>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a:ea typeface="+mn-ea"/>
                <a:cs typeface="+mn-cs"/>
              </a:rPr>
              <a:t> </a:t>
            </a:r>
            <a:r>
              <a:rPr kumimoji="0" lang="en-GB" sz="1400" b="0" i="0" u="none" strike="noStrike" kern="1200" cap="none" spc="0" normalizeH="0" baseline="0" noProof="0" dirty="0">
                <a:ln>
                  <a:noFill/>
                </a:ln>
                <a:solidFill>
                  <a:prstClr val="white"/>
                </a:solidFill>
                <a:effectLst/>
                <a:uLnTx/>
                <a:uFillTx/>
                <a:latin typeface="Arial"/>
                <a:ea typeface="+mn-ea"/>
                <a:cs typeface="+mn-cs"/>
              </a:rPr>
              <a:t>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Finalise TNP based on KSBs &amp; programme adjustment</a:t>
            </a:r>
          </a:p>
        </p:txBody>
      </p:sp>
      <p:sp>
        <p:nvSpPr>
          <p:cNvPr id="61" name="Oval 60">
            <a:hlinkClick r:id="rId8" action="ppaction://hlinksldjump"/>
          </p:cNvPr>
          <p:cNvSpPr/>
          <p:nvPr/>
        </p:nvSpPr>
        <p:spPr>
          <a:xfrm>
            <a:off x="5157834" y="4506521"/>
            <a:ext cx="1934446" cy="1829713"/>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Notional/ actual programme adjustment (REAL)</a:t>
            </a:r>
          </a:p>
        </p:txBody>
      </p:sp>
      <p:sp>
        <p:nvSpPr>
          <p:cNvPr id="62" name="Oval 61">
            <a:hlinkClick r:id="rId6" action="ppaction://hlinksldjump"/>
          </p:cNvPr>
          <p:cNvSpPr/>
          <p:nvPr/>
        </p:nvSpPr>
        <p:spPr>
          <a:xfrm>
            <a:off x="3071025" y="4534886"/>
            <a:ext cx="1941896" cy="1838866"/>
          </a:xfrm>
          <a:prstGeom prst="ellipse">
            <a:avLst/>
          </a:prstGeom>
          <a:solidFill>
            <a:schemeClr val="accent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High Scorers TNP  Calculator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a:ea typeface="+mn-ea"/>
                <a:cs typeface="+mn-cs"/>
              </a:rPr>
              <a:t>and consider challenge</a:t>
            </a:r>
          </a:p>
        </p:txBody>
      </p:sp>
      <p:sp>
        <p:nvSpPr>
          <p:cNvPr id="30" name="Rectangle: Rounded Corners 29">
            <a:extLst>
              <a:ext uri="{FF2B5EF4-FFF2-40B4-BE49-F238E27FC236}">
                <a16:creationId xmlns:a16="http://schemas.microsoft.com/office/drawing/2014/main" id="{C956981C-0C9B-437F-A473-F0D8B1C509BA}"/>
              </a:ext>
            </a:extLst>
          </p:cNvPr>
          <p:cNvSpPr/>
          <p:nvPr/>
        </p:nvSpPr>
        <p:spPr>
          <a:xfrm>
            <a:off x="29202" y="6525344"/>
            <a:ext cx="4143762" cy="288032"/>
          </a:xfrm>
          <a:prstGeom prst="roundRect">
            <a:avLst/>
          </a:prstGeom>
          <a:solidFill>
            <a:schemeClr val="tx1">
              <a:lumMod val="65000"/>
              <a:lumOff val="35000"/>
              <a:alpha val="98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Arial"/>
                <a:ea typeface="+mn-ea"/>
                <a:cs typeface="+mn-cs"/>
              </a:rPr>
              <a:t>Click on buttons in this key diagram to navigate to sections</a:t>
            </a:r>
          </a:p>
        </p:txBody>
      </p:sp>
      <p:sp>
        <p:nvSpPr>
          <p:cNvPr id="33" name="Title 1">
            <a:extLst>
              <a:ext uri="{FF2B5EF4-FFF2-40B4-BE49-F238E27FC236}">
                <a16:creationId xmlns:a16="http://schemas.microsoft.com/office/drawing/2014/main" id="{792381A7-327A-4DCD-B0BD-78FB49B804A3}"/>
              </a:ext>
            </a:extLst>
          </p:cNvPr>
          <p:cNvSpPr txBox="1">
            <a:spLocks/>
          </p:cNvSpPr>
          <p:nvPr/>
        </p:nvSpPr>
        <p:spPr bwMode="auto">
          <a:xfrm>
            <a:off x="2627784" y="-129257"/>
            <a:ext cx="642218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srgbClr val="B70D50"/>
                </a:solidFill>
                <a:effectLst/>
                <a:uLnTx/>
                <a:uFillTx/>
                <a:latin typeface="Calibri" panose="020F0502020204030204" pitchFamily="34" charset="0"/>
                <a:ea typeface="Calibri" panose="020F0502020204030204" pitchFamily="34" charset="0"/>
                <a:cs typeface="Times New Roman" panose="02020603050405020304" pitchFamily="18" charset="0"/>
              </a:rPr>
              <a:t>Apprenticeship Delivery Guide, Appendix 14    [  </a:t>
            </a:r>
            <a:r>
              <a:rPr kumimoji="0" lang="en-GB" sz="1800" b="1" i="0" u="none" strike="noStrike" kern="1200" cap="none" spc="0" normalizeH="0" baseline="0" noProof="0" dirty="0">
                <a:ln>
                  <a:noFill/>
                </a:ln>
                <a:solidFill>
                  <a:srgbClr val="B70D50"/>
                </a:solidFill>
                <a:effectLst/>
                <a:uLnTx/>
                <a:uFillTx/>
                <a:latin typeface="Calibri" panose="020F0502020204030204" pitchFamily="34" charset="0"/>
                <a:ea typeface="Calibri" panose="020F0502020204030204" pitchFamily="34" charset="0"/>
                <a:cs typeface="Times New Roman" panose="02020603050405020304" pitchFamily="18" charset="0"/>
                <a:hlinkClick r:id="rId11"/>
              </a:rPr>
              <a:t>Link</a:t>
            </a:r>
            <a:r>
              <a:rPr kumimoji="0" lang="en-GB" sz="1800" b="1" i="0" u="none" strike="noStrike" kern="1200" cap="none" spc="0" normalizeH="0" baseline="0" noProof="0" dirty="0">
                <a:ln>
                  <a:noFill/>
                </a:ln>
                <a:solidFill>
                  <a:srgbClr val="B70D50"/>
                </a:solidFill>
                <a:effectLst/>
                <a:uLnTx/>
                <a:uFillTx/>
                <a:latin typeface="Calibri" panose="020F0502020204030204" pitchFamily="34" charset="0"/>
                <a:ea typeface="Calibri" panose="020F0502020204030204" pitchFamily="34" charset="0"/>
                <a:cs typeface="Times New Roman" panose="02020603050405020304" pitchFamily="18" charset="0"/>
              </a:rPr>
              <a:t>   ]</a:t>
            </a:r>
            <a:br>
              <a:rPr kumimoji="0" lang="en-GB" sz="1800" b="1" i="0" u="none" strike="noStrike" kern="1200" cap="none" spc="0" normalizeH="0" baseline="0" noProof="0" dirty="0">
                <a:ln>
                  <a:noFill/>
                </a:ln>
                <a:solidFill>
                  <a:srgbClr val="B70D50"/>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sz="1800" b="0" i="0" u="none" strike="noStrike" kern="1200" cap="none" spc="0" normalizeH="0" baseline="0" noProof="0" dirty="0">
                <a:ln>
                  <a:noFill/>
                </a:ln>
                <a:solidFill>
                  <a:prstClr val="black"/>
                </a:solidFill>
                <a:effectLst/>
                <a:uLnTx/>
                <a:uFillTx/>
                <a:latin typeface="Arial"/>
                <a:ea typeface="ＭＳ Ｐゴシック" pitchFamily="-105" charset="-128"/>
              </a:rPr>
              <a:t>Apprenticeship On-Boarding Toolkit: </a:t>
            </a:r>
            <a:br>
              <a:rPr kumimoji="0" lang="en-GB" sz="2000" b="0" i="0" u="none" strike="noStrike" kern="1200" cap="none" spc="0" normalizeH="0" baseline="0" noProof="0" dirty="0">
                <a:ln>
                  <a:noFill/>
                </a:ln>
                <a:solidFill>
                  <a:prstClr val="black"/>
                </a:solidFill>
                <a:effectLst/>
                <a:uLnTx/>
                <a:uFillTx/>
                <a:latin typeface="Arial"/>
                <a:ea typeface="ＭＳ Ｐゴシック" pitchFamily="-105" charset="-128"/>
              </a:rPr>
            </a:br>
            <a:r>
              <a:rPr kumimoji="0" lang="en-GB" sz="1800" b="0" i="0" u="none" strike="noStrike" kern="1200" cap="none" spc="0" normalizeH="0" baseline="0" noProof="0" dirty="0">
                <a:ln>
                  <a:noFill/>
                </a:ln>
                <a:solidFill>
                  <a:prstClr val="black"/>
                </a:solidFill>
                <a:effectLst/>
                <a:uLnTx/>
                <a:uFillTx/>
                <a:latin typeface="Arial"/>
                <a:ea typeface="ＭＳ Ｐゴシック" pitchFamily="-105" charset="-128"/>
              </a:rPr>
              <a:t>Skills Scan - Programme Adjustment - Total Negotiated Price</a:t>
            </a:r>
            <a:endParaRPr kumimoji="0" lang="en-GB" sz="2400" b="0" i="0" u="none" strike="noStrike" kern="1200" cap="none" spc="0" normalizeH="0" baseline="0" noProof="0" dirty="0">
              <a:ln>
                <a:noFill/>
              </a:ln>
              <a:solidFill>
                <a:prstClr val="black"/>
              </a:solidFill>
              <a:effectLst/>
              <a:uLnTx/>
              <a:uFillTx/>
              <a:latin typeface="Arial"/>
              <a:ea typeface="ＭＳ Ｐゴシック" pitchFamily="-105" charset="-128"/>
            </a:endParaRPr>
          </a:p>
        </p:txBody>
      </p:sp>
    </p:spTree>
    <p:extLst>
      <p:ext uri="{BB962C8B-B14F-4D97-AF65-F5344CB8AC3E}">
        <p14:creationId xmlns:p14="http://schemas.microsoft.com/office/powerpoint/2010/main" val="197085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41BE0-2CC5-41D1-AF86-4A5A48C7A438}"/>
              </a:ext>
            </a:extLst>
          </p:cNvPr>
          <p:cNvSpPr>
            <a:spLocks noGrp="1"/>
          </p:cNvSpPr>
          <p:nvPr>
            <p:ph type="title"/>
          </p:nvPr>
        </p:nvSpPr>
        <p:spPr>
          <a:xfrm>
            <a:off x="3275856" y="160335"/>
            <a:ext cx="6695207" cy="1143000"/>
          </a:xfrm>
        </p:spPr>
        <p:txBody>
          <a:bodyPr/>
          <a:lstStyle/>
          <a:p>
            <a:pPr algn="l"/>
            <a:r>
              <a:rPr lang="en-GB" sz="3200" dirty="0"/>
              <a:t>Starting Point Review Activity</a:t>
            </a:r>
          </a:p>
        </p:txBody>
      </p:sp>
      <p:sp>
        <p:nvSpPr>
          <p:cNvPr id="3" name="Content Placeholder 2">
            <a:extLst>
              <a:ext uri="{FF2B5EF4-FFF2-40B4-BE49-F238E27FC236}">
                <a16:creationId xmlns:a16="http://schemas.microsoft.com/office/drawing/2014/main" id="{7D6E73CD-F650-48E1-B020-1001A0B15BF5}"/>
              </a:ext>
            </a:extLst>
          </p:cNvPr>
          <p:cNvSpPr>
            <a:spLocks noGrp="1"/>
          </p:cNvSpPr>
          <p:nvPr>
            <p:ph idx="1"/>
          </p:nvPr>
        </p:nvSpPr>
        <p:spPr>
          <a:xfrm>
            <a:off x="107504" y="1484784"/>
            <a:ext cx="8784976" cy="4713389"/>
          </a:xfrm>
        </p:spPr>
        <p:txBody>
          <a:bodyPr/>
          <a:lstStyle/>
          <a:p>
            <a:pPr marL="0" indent="0">
              <a:buNone/>
            </a:pPr>
            <a:endParaRPr lang="en-GB" sz="1800" b="1" dirty="0"/>
          </a:p>
          <a:p>
            <a:pPr marL="628650" indent="0">
              <a:buNone/>
            </a:pPr>
            <a:r>
              <a:rPr lang="en-GB" sz="2400" dirty="0"/>
              <a:t>Overview of steps:</a:t>
            </a:r>
          </a:p>
          <a:p>
            <a:pPr marL="628650" indent="0">
              <a:buNone/>
            </a:pPr>
            <a:endParaRPr lang="en-GB" sz="2400" dirty="0"/>
          </a:p>
          <a:p>
            <a:pPr marL="971550" indent="-703263">
              <a:buFont typeface="Wingdings" panose="05000000000000000000" pitchFamily="2" charset="2"/>
              <a:buChar char="ü"/>
            </a:pPr>
            <a:r>
              <a:rPr lang="en-GB" sz="2000" dirty="0"/>
              <a:t>Apprentice and Employer complete the Skill Scan</a:t>
            </a:r>
          </a:p>
          <a:p>
            <a:pPr marL="971550" indent="-703263">
              <a:buFont typeface="Wingdings" panose="05000000000000000000" pitchFamily="2" charset="2"/>
              <a:buChar char="ü"/>
            </a:pPr>
            <a:r>
              <a:rPr lang="en-GB" sz="2000" dirty="0"/>
              <a:t>WBL Coach introduces the mandatory Starting Point Exercise</a:t>
            </a:r>
          </a:p>
          <a:p>
            <a:pPr marL="971550" indent="-703263">
              <a:buFont typeface="Wingdings" panose="05000000000000000000" pitchFamily="2" charset="2"/>
              <a:buChar char="ü"/>
            </a:pPr>
            <a:r>
              <a:rPr lang="en-GB" sz="2000" dirty="0"/>
              <a:t>The Apprentice completes the preparation</a:t>
            </a:r>
          </a:p>
          <a:p>
            <a:pPr marL="971550" indent="-703263">
              <a:buFont typeface="Wingdings" panose="05000000000000000000" pitchFamily="2" charset="2"/>
              <a:buChar char="ü"/>
            </a:pPr>
            <a:r>
              <a:rPr lang="en-GB" sz="2000" dirty="0"/>
              <a:t>ACL emphasise during induction</a:t>
            </a:r>
          </a:p>
          <a:p>
            <a:pPr marL="971550" indent="-703263">
              <a:buFont typeface="Wingdings" panose="05000000000000000000" pitchFamily="2" charset="2"/>
              <a:buChar char="ü"/>
            </a:pPr>
            <a:r>
              <a:rPr lang="en-GB" sz="2000" dirty="0"/>
              <a:t>PPD Module tutor facilitates peer to peer curriculum session</a:t>
            </a:r>
          </a:p>
          <a:p>
            <a:pPr marL="971550" indent="-703263">
              <a:buFont typeface="Wingdings" panose="05000000000000000000" pitchFamily="2" charset="2"/>
              <a:buChar char="ü"/>
            </a:pPr>
            <a:r>
              <a:rPr lang="en-GB" sz="2000" dirty="0"/>
              <a:t>Apprentice completes and sends the grid to WBL Coach for 1</a:t>
            </a:r>
            <a:r>
              <a:rPr lang="en-GB" sz="2000" baseline="30000" dirty="0"/>
              <a:t>st</a:t>
            </a:r>
            <a:r>
              <a:rPr lang="en-GB" sz="2000" dirty="0"/>
              <a:t> APR</a:t>
            </a:r>
          </a:p>
          <a:p>
            <a:pPr marL="971550" indent="-703263">
              <a:buFont typeface="Wingdings" panose="05000000000000000000" pitchFamily="2" charset="2"/>
              <a:buChar char="ü"/>
            </a:pPr>
            <a:r>
              <a:rPr lang="en-GB" sz="2000" dirty="0"/>
              <a:t>Action Plan appended to PPD assessed submission</a:t>
            </a:r>
          </a:p>
          <a:p>
            <a:pPr marL="971550" indent="-703263">
              <a:buFont typeface="Wingdings" panose="05000000000000000000" pitchFamily="2" charset="2"/>
              <a:buChar char="ü"/>
            </a:pPr>
            <a:endParaRPr lang="en-GB" sz="2000" dirty="0"/>
          </a:p>
          <a:p>
            <a:pPr marL="268287" indent="0">
              <a:buNone/>
            </a:pPr>
            <a:r>
              <a:rPr lang="en-GB" sz="2000" dirty="0"/>
              <a:t>The link for the Apprentice to the Starting Point Activity grid</a:t>
            </a:r>
          </a:p>
          <a:p>
            <a:pPr marL="268287" indent="0">
              <a:buNone/>
            </a:pPr>
            <a:r>
              <a:rPr lang="en-GB" sz="2000" dirty="0"/>
              <a:t>Take a look so you know what they should be thinking about.</a:t>
            </a:r>
          </a:p>
          <a:p>
            <a:pPr marL="268287" indent="0">
              <a:buNone/>
            </a:pPr>
            <a:r>
              <a:rPr lang="en-GB" sz="2000" i="1" dirty="0"/>
              <a:t>Get them to bring this or access it for the timetabled session. BB Upload? </a:t>
            </a:r>
          </a:p>
          <a:p>
            <a:pPr marL="628650" indent="0">
              <a:buNone/>
            </a:pPr>
            <a:endParaRPr lang="en-GB" sz="2400" dirty="0"/>
          </a:p>
          <a:p>
            <a:pPr marL="628650" indent="0">
              <a:buNone/>
            </a:pPr>
            <a:endParaRPr lang="en-GB" sz="1800" i="1" dirty="0">
              <a:solidFill>
                <a:srgbClr val="00B0F0"/>
              </a:solidFill>
            </a:endParaRPr>
          </a:p>
        </p:txBody>
      </p:sp>
    </p:spTree>
    <p:extLst>
      <p:ext uri="{BB962C8B-B14F-4D97-AF65-F5344CB8AC3E}">
        <p14:creationId xmlns:p14="http://schemas.microsoft.com/office/powerpoint/2010/main" val="268727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1043-EEBB-4ABB-88A0-B9D3C346C8F0}"/>
              </a:ext>
            </a:extLst>
          </p:cNvPr>
          <p:cNvSpPr>
            <a:spLocks noGrp="1"/>
          </p:cNvSpPr>
          <p:nvPr>
            <p:ph type="title"/>
          </p:nvPr>
        </p:nvSpPr>
        <p:spPr>
          <a:xfrm>
            <a:off x="437051" y="1565920"/>
            <a:ext cx="8207375" cy="1143000"/>
          </a:xfrm>
        </p:spPr>
        <p:txBody>
          <a:bodyPr/>
          <a:lstStyle/>
          <a:p>
            <a:r>
              <a:rPr lang="en-GB" sz="3200" dirty="0"/>
              <a:t>Individualising the Curriculum in HE</a:t>
            </a:r>
          </a:p>
        </p:txBody>
      </p:sp>
      <p:sp>
        <p:nvSpPr>
          <p:cNvPr id="3" name="Content Placeholder 2">
            <a:extLst>
              <a:ext uri="{FF2B5EF4-FFF2-40B4-BE49-F238E27FC236}">
                <a16:creationId xmlns:a16="http://schemas.microsoft.com/office/drawing/2014/main" id="{BDC2761A-AA65-4723-ABBF-23B52EC674F9}"/>
              </a:ext>
            </a:extLst>
          </p:cNvPr>
          <p:cNvSpPr>
            <a:spLocks noGrp="1"/>
          </p:cNvSpPr>
          <p:nvPr>
            <p:ph idx="1"/>
          </p:nvPr>
        </p:nvSpPr>
        <p:spPr>
          <a:xfrm>
            <a:off x="457200" y="2964457"/>
            <a:ext cx="8229600" cy="3344863"/>
          </a:xfrm>
        </p:spPr>
        <p:txBody>
          <a:bodyPr/>
          <a:lstStyle/>
          <a:p>
            <a:pPr marL="0" indent="0">
              <a:buNone/>
            </a:pPr>
            <a:r>
              <a:rPr lang="en-GB" sz="2800" dirty="0"/>
              <a:t>From Applied Learning to </a:t>
            </a:r>
            <a:r>
              <a:rPr lang="en-GB" sz="2800" i="1" dirty="0"/>
              <a:t>Work Based Learning:</a:t>
            </a:r>
          </a:p>
          <a:p>
            <a:pPr marL="0" indent="0">
              <a:buNone/>
            </a:pPr>
            <a:endParaRPr lang="en-GB" dirty="0"/>
          </a:p>
          <a:p>
            <a:r>
              <a:rPr lang="en-GB" sz="2800" dirty="0"/>
              <a:t>Pedagogy</a:t>
            </a:r>
          </a:p>
          <a:p>
            <a:r>
              <a:rPr lang="en-GB" sz="2800" dirty="0"/>
              <a:t>Andragogy</a:t>
            </a:r>
          </a:p>
          <a:p>
            <a:r>
              <a:rPr lang="en-GB" sz="2800" dirty="0"/>
              <a:t>Heutagogy</a:t>
            </a:r>
          </a:p>
          <a:p>
            <a:endParaRPr lang="en-GB" sz="2800" dirty="0"/>
          </a:p>
          <a:p>
            <a:r>
              <a:rPr lang="en-GB" sz="2800" dirty="0"/>
              <a:t>See Overview of </a:t>
            </a:r>
            <a:r>
              <a:rPr lang="en-GB" sz="2800" dirty="0">
                <a:hlinkClick r:id="rId3"/>
              </a:rPr>
              <a:t>Apprenticeship Essentials</a:t>
            </a:r>
            <a:endParaRPr lang="en-GB" sz="2800" dirty="0"/>
          </a:p>
          <a:p>
            <a:pPr marL="0" indent="0">
              <a:buNone/>
            </a:pPr>
            <a:endParaRPr lang="en-GB" dirty="0"/>
          </a:p>
        </p:txBody>
      </p:sp>
    </p:spTree>
    <p:extLst>
      <p:ext uri="{BB962C8B-B14F-4D97-AF65-F5344CB8AC3E}">
        <p14:creationId xmlns:p14="http://schemas.microsoft.com/office/powerpoint/2010/main" val="252929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2761A-AA65-4723-ABBF-23B52EC674F9}"/>
              </a:ext>
            </a:extLst>
          </p:cNvPr>
          <p:cNvSpPr>
            <a:spLocks noGrp="1"/>
          </p:cNvSpPr>
          <p:nvPr>
            <p:ph idx="1"/>
          </p:nvPr>
        </p:nvSpPr>
        <p:spPr/>
        <p:txBody>
          <a:bodyPr/>
          <a:lstStyle/>
          <a:p>
            <a:r>
              <a:rPr lang="en-GB" sz="2400" dirty="0">
                <a:hlinkClick r:id="rId3"/>
              </a:rPr>
              <a:t>WBL Assessment Review </a:t>
            </a:r>
            <a:endParaRPr lang="en-GB" sz="2400" dirty="0"/>
          </a:p>
          <a:p>
            <a:pPr algn="l" fontAlgn="base">
              <a:buFont typeface="Arial" panose="020B0604020202020204" pitchFamily="34" charset="0"/>
              <a:buChar char="•"/>
            </a:pPr>
            <a:r>
              <a:rPr lang="en-GB" sz="2400" dirty="0">
                <a:hlinkClick r:id="rId4"/>
              </a:rPr>
              <a:t>Blended Delivery of Apprenticeships </a:t>
            </a:r>
            <a:endParaRPr lang="en-GB" sz="2400" dirty="0"/>
          </a:p>
          <a:p>
            <a:pPr marL="0" indent="0" algn="l" fontAlgn="base">
              <a:buNone/>
            </a:pPr>
            <a:endParaRPr lang="en-GB" sz="2400" dirty="0"/>
          </a:p>
          <a:p>
            <a:pPr algn="l" fontAlgn="base">
              <a:buFont typeface="Arial" panose="020B0604020202020204" pitchFamily="34" charset="0"/>
              <a:buChar char="•"/>
            </a:pPr>
            <a:r>
              <a:rPr lang="en-GB" sz="2400" dirty="0"/>
              <a:t>If a learner can pass the assessment without a relevant job is it a WBL Assessment fit for an Apprenticeship?</a:t>
            </a:r>
          </a:p>
          <a:p>
            <a:pPr marL="0" indent="0" algn="l" fontAlgn="base">
              <a:buNone/>
            </a:pPr>
            <a:endParaRPr lang="en-GB" sz="2400" dirty="0"/>
          </a:p>
          <a:p>
            <a:r>
              <a:rPr lang="en-GB" sz="2400" dirty="0"/>
              <a:t>Good WBL Assessment benefits the learner as a sequence of stepping stones (avoid abstract hoops!)  See </a:t>
            </a:r>
            <a:r>
              <a:rPr lang="en-GB" sz="2400" dirty="0">
                <a:hlinkClick r:id="rId5"/>
              </a:rPr>
              <a:t>Apprenticeship Journey Video</a:t>
            </a:r>
            <a:endParaRPr lang="en-GB" sz="2400" dirty="0"/>
          </a:p>
        </p:txBody>
      </p:sp>
      <p:sp>
        <p:nvSpPr>
          <p:cNvPr id="5" name="Title 1">
            <a:extLst>
              <a:ext uri="{FF2B5EF4-FFF2-40B4-BE49-F238E27FC236}">
                <a16:creationId xmlns:a16="http://schemas.microsoft.com/office/drawing/2014/main" id="{EA1AF6B8-AE97-495E-BF4B-3C82E535E4AC}"/>
              </a:ext>
            </a:extLst>
          </p:cNvPr>
          <p:cNvSpPr>
            <a:spLocks noGrp="1"/>
          </p:cNvSpPr>
          <p:nvPr>
            <p:ph type="title"/>
          </p:nvPr>
        </p:nvSpPr>
        <p:spPr>
          <a:xfrm>
            <a:off x="435361" y="1412776"/>
            <a:ext cx="8207375" cy="1143000"/>
          </a:xfrm>
        </p:spPr>
        <p:txBody>
          <a:bodyPr/>
          <a:lstStyle/>
          <a:p>
            <a:r>
              <a:rPr lang="en-GB" sz="3200" dirty="0"/>
              <a:t>Individualising the Curriculum in HE</a:t>
            </a:r>
          </a:p>
        </p:txBody>
      </p:sp>
    </p:spTree>
    <p:extLst>
      <p:ext uri="{BB962C8B-B14F-4D97-AF65-F5344CB8AC3E}">
        <p14:creationId xmlns:p14="http://schemas.microsoft.com/office/powerpoint/2010/main" val="298209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2761A-AA65-4723-ABBF-23B52EC674F9}"/>
              </a:ext>
            </a:extLst>
          </p:cNvPr>
          <p:cNvSpPr>
            <a:spLocks noGrp="1"/>
          </p:cNvSpPr>
          <p:nvPr>
            <p:ph idx="1"/>
          </p:nvPr>
        </p:nvSpPr>
        <p:spPr>
          <a:xfrm>
            <a:off x="251520" y="1988841"/>
            <a:ext cx="8568952" cy="3528392"/>
          </a:xfrm>
        </p:spPr>
        <p:txBody>
          <a:bodyPr/>
          <a:lstStyle/>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By Design: Projects and PPD</a:t>
            </a:r>
            <a:endParaRPr lang="en-GB" sz="2000" dirty="0">
              <a:effectLst/>
              <a:latin typeface="Calibri" panose="020F0502020204030204" pitchFamily="34" charset="0"/>
              <a:ea typeface="Calibri" panose="020F0502020204030204" pitchFamily="34" charset="0"/>
            </a:endParaRPr>
          </a:p>
          <a:p>
            <a:pPr marL="544513" lvl="0" indent="-361950">
              <a:buFont typeface="Symbol" panose="05050102010706020507" pitchFamily="18" charset="2"/>
              <a:buChar char=""/>
            </a:pPr>
            <a:r>
              <a:rPr lang="en-GB" sz="2000" dirty="0">
                <a:latin typeface="Calibri" panose="020F0502020204030204" pitchFamily="34" charset="0"/>
                <a:ea typeface="Times New Roman" panose="02020603050405020304" pitchFamily="18" charset="0"/>
              </a:rPr>
              <a:t>Skill Scan and Starting Point Exercise</a:t>
            </a: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Autonomous learning</a:t>
            </a:r>
            <a:r>
              <a:rPr lang="en-GB" sz="2000" dirty="0">
                <a:latin typeface="Calibri" panose="020F0502020204030204" pitchFamily="34" charset="0"/>
                <a:ea typeface="Times New Roman" panose="02020603050405020304" pitchFamily="18" charset="0"/>
              </a:rPr>
              <a:t>: C</a:t>
            </a:r>
            <a:r>
              <a:rPr lang="en-GB" sz="2000" dirty="0">
                <a:effectLst/>
                <a:latin typeface="Calibri" panose="020F0502020204030204" pitchFamily="34" charset="0"/>
                <a:ea typeface="Times New Roman" panose="02020603050405020304" pitchFamily="18" charset="0"/>
              </a:rPr>
              <a:t>ritical thinking, meta learning skills for Apprentices to develop KSBs in their own individual way.</a:t>
            </a:r>
            <a:endParaRPr lang="en-GB" sz="2000" dirty="0">
              <a:effectLst/>
              <a:latin typeface="Calibri" panose="020F0502020204030204" pitchFamily="34" charset="0"/>
              <a:ea typeface="Calibri" panose="020F0502020204030204" pitchFamily="34" charset="0"/>
            </a:endParaRP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Lecturers/seminars use a variety of instructional methods</a:t>
            </a:r>
            <a:endParaRPr lang="en-GB" sz="2000" dirty="0">
              <a:latin typeface="Calibri" panose="020F0502020204030204" pitchFamily="34" charset="0"/>
              <a:ea typeface="Times New Roman" panose="02020603050405020304" pitchFamily="18" charset="0"/>
            </a:endParaRP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Learning styles (e.g. questionnaires) </a:t>
            </a:r>
          </a:p>
          <a:p>
            <a:pPr marL="544513" lvl="0" indent="-361950">
              <a:buFont typeface="Symbol" panose="05050102010706020507" pitchFamily="18" charset="2"/>
              <a:buChar char=""/>
            </a:pPr>
            <a:r>
              <a:rPr lang="en-GB" sz="2000" dirty="0">
                <a:latin typeface="Calibri" panose="020F0502020204030204" pitchFamily="34" charset="0"/>
                <a:ea typeface="Times New Roman" panose="02020603050405020304" pitchFamily="18" charset="0"/>
              </a:rPr>
              <a:t>T</a:t>
            </a:r>
            <a:r>
              <a:rPr lang="en-GB" sz="2000" dirty="0">
                <a:effectLst/>
                <a:latin typeface="Calibri" panose="020F0502020204030204" pitchFamily="34" charset="0"/>
                <a:ea typeface="Times New Roman" panose="02020603050405020304" pitchFamily="18" charset="0"/>
              </a:rPr>
              <a:t>ools available and software supported by the </a:t>
            </a:r>
            <a:r>
              <a:rPr lang="en-GB" sz="2000" dirty="0" err="1">
                <a:effectLst/>
                <a:latin typeface="Calibri" panose="020F0502020204030204" pitchFamily="34" charset="0"/>
                <a:ea typeface="Times New Roman" panose="02020603050405020304" pitchFamily="18" charset="0"/>
              </a:rPr>
              <a:t>SKills</a:t>
            </a:r>
            <a:r>
              <a:rPr lang="en-GB" sz="2000" dirty="0">
                <a:effectLst/>
                <a:latin typeface="Calibri" panose="020F0502020204030204" pitchFamily="34" charset="0"/>
                <a:ea typeface="Times New Roman" panose="02020603050405020304" pitchFamily="18" charset="0"/>
              </a:rPr>
              <a:t> Centre</a:t>
            </a:r>
            <a:endParaRPr lang="en-GB" sz="2000" dirty="0">
              <a:effectLst/>
              <a:latin typeface="Calibri" panose="020F0502020204030204" pitchFamily="34" charset="0"/>
              <a:ea typeface="Calibri" panose="020F0502020204030204" pitchFamily="34" charset="0"/>
            </a:endParaRPr>
          </a:p>
          <a:p>
            <a:pPr marL="544513" lvl="0" indent="-361950">
              <a:buFont typeface="Symbol" panose="05050102010706020507" pitchFamily="18" charset="2"/>
              <a:buChar char=""/>
            </a:pPr>
            <a:r>
              <a:rPr lang="en-GB" sz="2000" dirty="0">
                <a:latin typeface="Calibri" panose="020F0502020204030204" pitchFamily="34" charset="0"/>
                <a:ea typeface="Times New Roman" panose="02020603050405020304" pitchFamily="18" charset="0"/>
              </a:rPr>
              <a:t>G</a:t>
            </a:r>
            <a:r>
              <a:rPr lang="en-GB" sz="2000" dirty="0">
                <a:effectLst/>
                <a:latin typeface="Calibri" panose="020F0502020204030204" pitchFamily="34" charset="0"/>
                <a:ea typeface="Times New Roman" panose="02020603050405020304" pitchFamily="18" charset="0"/>
              </a:rPr>
              <a:t>roup work &amp; peer review promote identity through reflective comparison.</a:t>
            </a:r>
            <a:endParaRPr lang="en-GB" sz="2000" dirty="0">
              <a:effectLst/>
              <a:latin typeface="Calibri" panose="020F0502020204030204" pitchFamily="34" charset="0"/>
              <a:ea typeface="Calibri" panose="020F0502020204030204" pitchFamily="34" charset="0"/>
            </a:endParaRP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Work-based learning submissions are mapped out in SEE</a:t>
            </a:r>
            <a:endParaRPr lang="en-GB" sz="2000" dirty="0">
              <a:effectLst/>
              <a:latin typeface="Calibri" panose="020F0502020204030204" pitchFamily="34" charset="0"/>
              <a:ea typeface="Calibri" panose="020F0502020204030204" pitchFamily="34" charset="0"/>
            </a:endParaRPr>
          </a:p>
          <a:p>
            <a:pPr marL="544513" lvl="0" indent="-361950">
              <a:buFont typeface="Symbol" panose="05050102010706020507" pitchFamily="18" charset="2"/>
              <a:buChar char=""/>
            </a:pPr>
            <a:r>
              <a:rPr lang="en-GB" sz="2000" dirty="0">
                <a:latin typeface="Calibri" panose="020F0502020204030204" pitchFamily="34" charset="0"/>
                <a:ea typeface="Times New Roman" panose="02020603050405020304" pitchFamily="18" charset="0"/>
              </a:rPr>
              <a:t>E</a:t>
            </a:r>
            <a:r>
              <a:rPr lang="en-GB" sz="2000" dirty="0">
                <a:effectLst/>
                <a:latin typeface="Calibri" panose="020F0502020204030204" pitchFamily="34" charset="0"/>
                <a:ea typeface="Times New Roman" panose="02020603050405020304" pitchFamily="18" charset="0"/>
              </a:rPr>
              <a:t>mployer training plan tool kit in AIIR for individual  20% OTJT </a:t>
            </a: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WBL Coaches support personal development and stretch targets in APRs.</a:t>
            </a:r>
            <a:endParaRPr lang="en-GB" sz="2000" dirty="0">
              <a:latin typeface="Calibri" panose="020F0502020204030204" pitchFamily="34" charset="0"/>
              <a:ea typeface="Times New Roman" panose="02020603050405020304" pitchFamily="18" charset="0"/>
            </a:endParaRPr>
          </a:p>
          <a:p>
            <a:pPr marL="544513" lvl="0" indent="-36195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Enrichment of curriculum is </a:t>
            </a:r>
            <a:r>
              <a:rPr lang="en-GB" sz="2000" dirty="0">
                <a:latin typeface="Calibri" panose="020F0502020204030204" pitchFamily="34" charset="0"/>
                <a:ea typeface="Times New Roman" panose="02020603050405020304" pitchFamily="18" charset="0"/>
              </a:rPr>
              <a:t>built in to the </a:t>
            </a:r>
            <a:r>
              <a:rPr lang="en-GB" sz="2000" dirty="0">
                <a:effectLst/>
                <a:latin typeface="Calibri" panose="020F0502020204030204" pitchFamily="34" charset="0"/>
                <a:ea typeface="Times New Roman" panose="02020603050405020304" pitchFamily="18" charset="0"/>
              </a:rPr>
              <a:t>Scheme for Embedding</a:t>
            </a:r>
            <a:endParaRPr lang="en-GB" sz="2000" dirty="0">
              <a:latin typeface="Calibri" panose="020F0502020204030204" pitchFamily="34" charset="0"/>
            </a:endParaRPr>
          </a:p>
          <a:p>
            <a:pPr marL="0" indent="0">
              <a:buNone/>
            </a:pPr>
            <a:endParaRPr lang="en-GB" sz="2000" dirty="0"/>
          </a:p>
        </p:txBody>
      </p:sp>
      <p:sp>
        <p:nvSpPr>
          <p:cNvPr id="5" name="Title 1">
            <a:extLst>
              <a:ext uri="{FF2B5EF4-FFF2-40B4-BE49-F238E27FC236}">
                <a16:creationId xmlns:a16="http://schemas.microsoft.com/office/drawing/2014/main" id="{EA1AF6B8-AE97-495E-BF4B-3C82E535E4AC}"/>
              </a:ext>
            </a:extLst>
          </p:cNvPr>
          <p:cNvSpPr>
            <a:spLocks noGrp="1"/>
          </p:cNvSpPr>
          <p:nvPr>
            <p:ph type="title"/>
          </p:nvPr>
        </p:nvSpPr>
        <p:spPr>
          <a:xfrm>
            <a:off x="3275856" y="332656"/>
            <a:ext cx="6551191" cy="1143000"/>
          </a:xfrm>
        </p:spPr>
        <p:txBody>
          <a:bodyPr/>
          <a:lstStyle/>
          <a:p>
            <a:pPr algn="l"/>
            <a:r>
              <a:rPr lang="en-GB" sz="2800" dirty="0"/>
              <a:t>Individualised Apprenticeship Curriculum at SHU</a:t>
            </a:r>
          </a:p>
        </p:txBody>
      </p:sp>
    </p:spTree>
    <p:extLst>
      <p:ext uri="{BB962C8B-B14F-4D97-AF65-F5344CB8AC3E}">
        <p14:creationId xmlns:p14="http://schemas.microsoft.com/office/powerpoint/2010/main" val="23866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4602-FEB8-46ED-B424-FA0895C263FE}"/>
              </a:ext>
            </a:extLst>
          </p:cNvPr>
          <p:cNvSpPr>
            <a:spLocks noGrp="1"/>
          </p:cNvSpPr>
          <p:nvPr>
            <p:ph type="title"/>
          </p:nvPr>
        </p:nvSpPr>
        <p:spPr>
          <a:xfrm>
            <a:off x="1403648" y="520749"/>
            <a:ext cx="8207375" cy="1143000"/>
          </a:xfrm>
        </p:spPr>
        <p:txBody>
          <a:bodyPr/>
          <a:lstStyle/>
          <a:p>
            <a:r>
              <a:rPr lang="en-GB" dirty="0"/>
              <a:t>Skill Scan</a:t>
            </a:r>
          </a:p>
        </p:txBody>
      </p:sp>
      <p:sp>
        <p:nvSpPr>
          <p:cNvPr id="3" name="Content Placeholder 2">
            <a:extLst>
              <a:ext uri="{FF2B5EF4-FFF2-40B4-BE49-F238E27FC236}">
                <a16:creationId xmlns:a16="http://schemas.microsoft.com/office/drawing/2014/main" id="{B2C1F7B8-1F46-41F6-8193-1E40B0D0D333}"/>
              </a:ext>
            </a:extLst>
          </p:cNvPr>
          <p:cNvSpPr>
            <a:spLocks noGrp="1"/>
          </p:cNvSpPr>
          <p:nvPr>
            <p:ph idx="1"/>
          </p:nvPr>
        </p:nvSpPr>
        <p:spPr>
          <a:xfrm>
            <a:off x="323528" y="1988840"/>
            <a:ext cx="8496944" cy="3344863"/>
          </a:xfrm>
        </p:spPr>
        <p:txBody>
          <a:bodyPr/>
          <a:lstStyle/>
          <a:p>
            <a:r>
              <a:rPr lang="en-GB" sz="2400" dirty="0"/>
              <a:t>External facing </a:t>
            </a:r>
            <a:r>
              <a:rPr lang="en-GB" sz="2400" dirty="0">
                <a:hlinkClick r:id="rId3"/>
              </a:rPr>
              <a:t>Information about On-Boarding </a:t>
            </a:r>
            <a:r>
              <a:rPr lang="en-GB" sz="2400" dirty="0"/>
              <a:t>for Apprentice applicant and their employers</a:t>
            </a:r>
          </a:p>
          <a:p>
            <a:r>
              <a:rPr lang="en-GB" sz="2400" dirty="0"/>
              <a:t>And about the </a:t>
            </a:r>
            <a:r>
              <a:rPr lang="en-GB" sz="2400" dirty="0">
                <a:hlinkClick r:id="rId3"/>
              </a:rPr>
              <a:t>Skill Scan</a:t>
            </a:r>
            <a:endParaRPr lang="en-GB" sz="2400" dirty="0"/>
          </a:p>
          <a:p>
            <a:pPr marL="0" indent="0">
              <a:buNone/>
            </a:pPr>
            <a:endParaRPr lang="en-GB" sz="2400" dirty="0"/>
          </a:p>
          <a:p>
            <a:pPr marL="631825" indent="0">
              <a:buNone/>
            </a:pPr>
            <a:r>
              <a:rPr lang="en-GB" sz="2400" b="0" i="1" dirty="0">
                <a:solidFill>
                  <a:srgbClr val="333333"/>
                </a:solidFill>
                <a:effectLst/>
                <a:latin typeface="Roboto Slab"/>
              </a:rPr>
              <a:t>We want to know how much professional knowledge, skills, and behaviours you currently have. This is a starting point only and will help all of us understand your growth targets and development areas.  We do this using a set of milestones... </a:t>
            </a:r>
          </a:p>
          <a:p>
            <a:pPr marL="631825" indent="0">
              <a:buNone/>
            </a:pPr>
            <a:r>
              <a:rPr lang="en-GB" sz="2400" i="1" dirty="0">
                <a:solidFill>
                  <a:srgbClr val="333333"/>
                </a:solidFill>
                <a:latin typeface="Roboto Slab"/>
              </a:rPr>
              <a:t>... </a:t>
            </a:r>
            <a:r>
              <a:rPr lang="en-GB" sz="2400" b="0" i="1" dirty="0">
                <a:solidFill>
                  <a:srgbClr val="333333"/>
                </a:solidFill>
                <a:effectLst/>
                <a:latin typeface="Roboto Slab"/>
              </a:rPr>
              <a:t>carry out a mandatory </a:t>
            </a:r>
            <a:r>
              <a:rPr lang="en-GB" sz="2400" b="0" i="1" u="sng" dirty="0">
                <a:solidFill>
                  <a:srgbClr val="BA0046"/>
                </a:solidFill>
                <a:effectLst/>
                <a:latin typeface="Roboto Slab"/>
                <a:hlinkClick r:id="rId4"/>
              </a:rPr>
              <a:t>Exercise about your Apprenticeship Starting Point</a:t>
            </a:r>
            <a:endParaRPr lang="en-GB" sz="2400" i="1" dirty="0"/>
          </a:p>
        </p:txBody>
      </p:sp>
    </p:spTree>
    <p:extLst>
      <p:ext uri="{BB962C8B-B14F-4D97-AF65-F5344CB8AC3E}">
        <p14:creationId xmlns:p14="http://schemas.microsoft.com/office/powerpoint/2010/main" val="400314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35082-865B-4ED6-963D-887706BB5991}"/>
              </a:ext>
            </a:extLst>
          </p:cNvPr>
          <p:cNvSpPr>
            <a:spLocks noGrp="1"/>
          </p:cNvSpPr>
          <p:nvPr>
            <p:ph type="title"/>
          </p:nvPr>
        </p:nvSpPr>
        <p:spPr/>
        <p:txBody>
          <a:bodyPr/>
          <a:lstStyle/>
          <a:p>
            <a:r>
              <a:rPr lang="en-GB" dirty="0"/>
              <a:t>Starting Point Exercise</a:t>
            </a:r>
          </a:p>
        </p:txBody>
      </p:sp>
      <p:sp>
        <p:nvSpPr>
          <p:cNvPr id="3" name="Content Placeholder 2">
            <a:extLst>
              <a:ext uri="{FF2B5EF4-FFF2-40B4-BE49-F238E27FC236}">
                <a16:creationId xmlns:a16="http://schemas.microsoft.com/office/drawing/2014/main" id="{AED2A249-51A7-4B1B-96F0-C56F287FADC5}"/>
              </a:ext>
            </a:extLst>
          </p:cNvPr>
          <p:cNvSpPr>
            <a:spLocks noGrp="1"/>
          </p:cNvSpPr>
          <p:nvPr>
            <p:ph idx="1"/>
          </p:nvPr>
        </p:nvSpPr>
        <p:spPr/>
        <p:txBody>
          <a:bodyPr/>
          <a:lstStyle/>
          <a:p>
            <a:r>
              <a:rPr lang="en-GB" sz="2800" dirty="0"/>
              <a:t>Staff resources available below and in the Apprenticeship Essentials </a:t>
            </a:r>
            <a:r>
              <a:rPr lang="en-GB" sz="2800" dirty="0">
                <a:hlinkClick r:id="rId3"/>
              </a:rPr>
              <a:t>Resources Section</a:t>
            </a:r>
            <a:r>
              <a:rPr lang="en-GB" sz="2800" dirty="0"/>
              <a:t>.</a:t>
            </a:r>
          </a:p>
          <a:p>
            <a:pPr marL="0" indent="0">
              <a:buNone/>
            </a:pPr>
            <a:endParaRPr lang="en-GB" sz="2800" dirty="0"/>
          </a:p>
          <a:p>
            <a:r>
              <a:rPr lang="en-GB" sz="2800" dirty="0"/>
              <a:t>Make sure you are using and adapting the up to date </a:t>
            </a:r>
            <a:r>
              <a:rPr lang="en-GB" sz="2800" b="1" i="1" dirty="0"/>
              <a:t>Apprenticeship Induction Slides template </a:t>
            </a:r>
            <a:r>
              <a:rPr lang="en-GB" sz="2800" dirty="0"/>
              <a:t>which emphasise the </a:t>
            </a:r>
            <a:r>
              <a:rPr lang="en-GB" sz="2800" i="1" dirty="0"/>
              <a:t>individualisation</a:t>
            </a:r>
            <a:r>
              <a:rPr lang="en-GB" sz="2800" dirty="0"/>
              <a:t> of curriculum (see link above).</a:t>
            </a:r>
          </a:p>
        </p:txBody>
      </p:sp>
    </p:spTree>
    <p:extLst>
      <p:ext uri="{BB962C8B-B14F-4D97-AF65-F5344CB8AC3E}">
        <p14:creationId xmlns:p14="http://schemas.microsoft.com/office/powerpoint/2010/main" val="346977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C92D6-754C-47CD-AA29-CFBF50700248}"/>
              </a:ext>
            </a:extLst>
          </p:cNvPr>
          <p:cNvSpPr>
            <a:spLocks noGrp="1"/>
          </p:cNvSpPr>
          <p:nvPr>
            <p:ph type="title"/>
          </p:nvPr>
        </p:nvSpPr>
        <p:spPr>
          <a:xfrm>
            <a:off x="3275856" y="197768"/>
            <a:ext cx="5904656" cy="1143000"/>
          </a:xfrm>
        </p:spPr>
        <p:txBody>
          <a:bodyPr/>
          <a:lstStyle/>
          <a:p>
            <a:pPr algn="l"/>
            <a:r>
              <a:rPr lang="en-GB" sz="2400" dirty="0"/>
              <a:t>Note on Individualisation of Curriculum </a:t>
            </a:r>
            <a:br>
              <a:rPr lang="en-GB" sz="2400" dirty="0"/>
            </a:br>
            <a:r>
              <a:rPr lang="en-GB" sz="2400" dirty="0"/>
              <a:t>For Academic Staff</a:t>
            </a:r>
          </a:p>
        </p:txBody>
      </p:sp>
      <p:sp>
        <p:nvSpPr>
          <p:cNvPr id="3" name="Content Placeholder 2">
            <a:extLst>
              <a:ext uri="{FF2B5EF4-FFF2-40B4-BE49-F238E27FC236}">
                <a16:creationId xmlns:a16="http://schemas.microsoft.com/office/drawing/2014/main" id="{74F41158-8C7F-4FEC-BDEB-317D4DC45DFE}"/>
              </a:ext>
            </a:extLst>
          </p:cNvPr>
          <p:cNvSpPr>
            <a:spLocks noGrp="1"/>
          </p:cNvSpPr>
          <p:nvPr>
            <p:ph idx="1"/>
          </p:nvPr>
        </p:nvSpPr>
        <p:spPr>
          <a:xfrm>
            <a:off x="359024" y="1340768"/>
            <a:ext cx="8677472" cy="5140873"/>
          </a:xfrm>
        </p:spPr>
        <p:txBody>
          <a:bodyPr/>
          <a:lstStyle/>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The Apprenticeship and Work-based Learning Framework ensures that all our HDA programmes are </a:t>
            </a:r>
            <a:r>
              <a:rPr lang="en-GB" sz="1200" b="1" dirty="0">
                <a:effectLst/>
                <a:latin typeface="Calibri" panose="020F0502020204030204" pitchFamily="34" charset="0"/>
                <a:ea typeface="Times New Roman" panose="02020603050405020304" pitchFamily="18" charset="0"/>
              </a:rPr>
              <a:t>designed and validated</a:t>
            </a:r>
            <a:r>
              <a:rPr lang="en-GB" sz="1200" dirty="0">
                <a:effectLst/>
                <a:latin typeface="Calibri" panose="020F0502020204030204" pitchFamily="34" charset="0"/>
                <a:ea typeface="Times New Roman" panose="02020603050405020304" pitchFamily="18" charset="0"/>
              </a:rPr>
              <a:t> with reflective practice and project-based modules as major opportunities for </a:t>
            </a:r>
            <a:r>
              <a:rPr lang="en-GB" sz="1200" i="1" dirty="0">
                <a:effectLst/>
                <a:latin typeface="Calibri" panose="020F0502020204030204" pitchFamily="34" charset="0"/>
                <a:ea typeface="Times New Roman" panose="02020603050405020304" pitchFamily="18" charset="0"/>
              </a:rPr>
              <a:t>individualisation</a:t>
            </a:r>
            <a:r>
              <a:rPr lang="en-GB" sz="1200" dirty="0">
                <a:effectLst/>
                <a:latin typeface="Calibri" panose="020F0502020204030204" pitchFamily="34" charset="0"/>
                <a:ea typeface="Times New Roman" panose="02020603050405020304" pitchFamily="18" charset="0"/>
              </a:rPr>
              <a:t>.</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solidFill>
                  <a:srgbClr val="B70D50"/>
                </a:solidFill>
                <a:effectLst/>
                <a:latin typeface="Calibri" panose="020F0502020204030204" pitchFamily="34" charset="0"/>
                <a:ea typeface="Times New Roman" panose="02020603050405020304" pitchFamily="18" charset="0"/>
              </a:rPr>
              <a:t>It is mandatory that the milestones in the skill scan are used for discussion in </a:t>
            </a:r>
            <a:r>
              <a:rPr lang="en-GB" sz="1200" b="1" dirty="0">
                <a:solidFill>
                  <a:srgbClr val="B70D50"/>
                </a:solidFill>
                <a:effectLst/>
                <a:latin typeface="Calibri" panose="020F0502020204030204" pitchFamily="34" charset="0"/>
                <a:ea typeface="Times New Roman" panose="02020603050405020304" pitchFamily="18" charset="0"/>
              </a:rPr>
              <a:t>reflective practice modules</a:t>
            </a:r>
            <a:r>
              <a:rPr lang="en-GB" sz="1200" dirty="0">
                <a:solidFill>
                  <a:srgbClr val="B70D50"/>
                </a:solidFill>
                <a:effectLst/>
                <a:latin typeface="Calibri" panose="020F0502020204030204" pitchFamily="34" charset="0"/>
                <a:ea typeface="Times New Roman" panose="02020603050405020304" pitchFamily="18" charset="0"/>
              </a:rPr>
              <a:t> so that individual learner’s </a:t>
            </a:r>
            <a:r>
              <a:rPr lang="en-GB" sz="1200" b="1" dirty="0">
                <a:solidFill>
                  <a:srgbClr val="B70D50"/>
                </a:solidFill>
                <a:effectLst/>
                <a:latin typeface="Calibri" panose="020F0502020204030204" pitchFamily="34" charset="0"/>
                <a:ea typeface="Times New Roman" panose="02020603050405020304" pitchFamily="18" charset="0"/>
              </a:rPr>
              <a:t>starting position</a:t>
            </a:r>
            <a:r>
              <a:rPr lang="en-GB" sz="1200" dirty="0">
                <a:solidFill>
                  <a:srgbClr val="B70D50"/>
                </a:solidFill>
                <a:effectLst/>
                <a:latin typeface="Calibri" panose="020F0502020204030204" pitchFamily="34" charset="0"/>
                <a:ea typeface="Times New Roman" panose="02020603050405020304" pitchFamily="18" charset="0"/>
              </a:rPr>
              <a:t> is explored at the start of the curriculum delivery and then regularly reviewed (e.g. at each level)</a:t>
            </a:r>
            <a:endParaRPr lang="en-GB" sz="1200" dirty="0">
              <a:solidFill>
                <a:srgbClr val="B70D50"/>
              </a:solidFill>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Our programmes embed principles of </a:t>
            </a:r>
            <a:r>
              <a:rPr lang="en-GB" sz="1200" b="1" dirty="0">
                <a:effectLst/>
                <a:latin typeface="Calibri" panose="020F0502020204030204" pitchFamily="34" charset="0"/>
                <a:ea typeface="Times New Roman" panose="02020603050405020304" pitchFamily="18" charset="0"/>
              </a:rPr>
              <a:t>autonomous learning</a:t>
            </a:r>
            <a:r>
              <a:rPr lang="en-GB" sz="1200" dirty="0">
                <a:effectLst/>
                <a:latin typeface="Calibri" panose="020F0502020204030204" pitchFamily="34" charset="0"/>
                <a:ea typeface="Times New Roman" panose="02020603050405020304" pitchFamily="18" charset="0"/>
              </a:rPr>
              <a:t> (andragogy and critical thinking) to provide the meta learning skills for Apprentices to meet learning outcomes and KSBs in their own individual way.</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Lecturers/seminars use a variety of </a:t>
            </a:r>
            <a:r>
              <a:rPr lang="en-GB" sz="1200" b="1" dirty="0">
                <a:effectLst/>
                <a:latin typeface="Calibri" panose="020F0502020204030204" pitchFamily="34" charset="0"/>
                <a:ea typeface="Times New Roman" panose="02020603050405020304" pitchFamily="18" charset="0"/>
              </a:rPr>
              <a:t>instructional methods</a:t>
            </a:r>
            <a:r>
              <a:rPr lang="en-GB" sz="1200" dirty="0">
                <a:effectLst/>
                <a:latin typeface="Calibri" panose="020F0502020204030204" pitchFamily="34" charset="0"/>
                <a:ea typeface="Times New Roman" panose="02020603050405020304" pitchFamily="18" charset="0"/>
              </a:rPr>
              <a:t> and activities to enable learners to engage in ways that suit them (e.g. See </a:t>
            </a:r>
            <a:r>
              <a:rPr lang="en-GB" sz="1200" b="1" dirty="0">
                <a:effectLst/>
                <a:latin typeface="Calibri" panose="020F0502020204030204" pitchFamily="34" charset="0"/>
                <a:ea typeface="Times New Roman" panose="02020603050405020304" pitchFamily="18" charset="0"/>
              </a:rPr>
              <a:t>Course Delivery Principles for blended learning)</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b="1" dirty="0">
                <a:effectLst/>
                <a:latin typeface="Calibri" panose="020F0502020204030204" pitchFamily="34" charset="0"/>
                <a:ea typeface="Times New Roman" panose="02020603050405020304" pitchFamily="18" charset="0"/>
              </a:rPr>
              <a:t>Learning styles</a:t>
            </a:r>
            <a:r>
              <a:rPr lang="en-GB" sz="1200" dirty="0">
                <a:effectLst/>
                <a:latin typeface="Calibri" panose="020F0502020204030204" pitchFamily="34" charset="0"/>
                <a:ea typeface="Times New Roman" panose="02020603050405020304" pitchFamily="18" charset="0"/>
              </a:rPr>
              <a:t> (e.g. questionnaires) are frequently used to enable learners to see how they learn best and respond to the curriculum in their own way.</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There are a variety of </a:t>
            </a:r>
            <a:r>
              <a:rPr lang="en-GB" sz="1200" b="1" dirty="0">
                <a:effectLst/>
                <a:latin typeface="Calibri" panose="020F0502020204030204" pitchFamily="34" charset="0"/>
                <a:ea typeface="Times New Roman" panose="02020603050405020304" pitchFamily="18" charset="0"/>
              </a:rPr>
              <a:t>tools available and software</a:t>
            </a:r>
            <a:r>
              <a:rPr lang="en-GB" sz="1200" dirty="0">
                <a:effectLst/>
                <a:latin typeface="Calibri" panose="020F0502020204030204" pitchFamily="34" charset="0"/>
                <a:ea typeface="Times New Roman" panose="02020603050405020304" pitchFamily="18" charset="0"/>
              </a:rPr>
              <a:t> options so that students can communicate and present their work in a way that best suits them (for example professional practice in skills modules) </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Demonstrating learning through </a:t>
            </a:r>
            <a:r>
              <a:rPr lang="en-GB" sz="1200" b="1" dirty="0">
                <a:effectLst/>
                <a:latin typeface="Calibri" panose="020F0502020204030204" pitchFamily="34" charset="0"/>
                <a:ea typeface="Times New Roman" panose="02020603050405020304" pitchFamily="18" charset="0"/>
              </a:rPr>
              <a:t>group work and peer review</a:t>
            </a:r>
            <a:r>
              <a:rPr lang="en-GB" sz="1200" dirty="0">
                <a:effectLst/>
                <a:latin typeface="Calibri" panose="020F0502020204030204" pitchFamily="34" charset="0"/>
                <a:ea typeface="Times New Roman" panose="02020603050405020304" pitchFamily="18" charset="0"/>
              </a:rPr>
              <a:t> is another opportunity for individuals to express learning in their own terms and compare that to others.</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b="1" dirty="0">
                <a:effectLst/>
                <a:latin typeface="Calibri" panose="020F0502020204030204" pitchFamily="34" charset="0"/>
                <a:ea typeface="Times New Roman" panose="02020603050405020304" pitchFamily="18" charset="0"/>
              </a:rPr>
              <a:t>Work-based learning submissions are mapped out in SEE</a:t>
            </a:r>
            <a:r>
              <a:rPr lang="en-GB" sz="1200" dirty="0">
                <a:effectLst/>
                <a:latin typeface="Calibri" panose="020F0502020204030204" pitchFamily="34" charset="0"/>
                <a:ea typeface="Times New Roman" panose="02020603050405020304" pitchFamily="18" charset="0"/>
              </a:rPr>
              <a:t>, across all modules, showing where the apprentice has a flexible and open ended assessment model to demonstrate the subject specific learning outcomes using their individual experiences.</a:t>
            </a:r>
            <a:endParaRPr lang="en-GB" sz="1200" dirty="0">
              <a:effectLst/>
              <a:latin typeface="Calibri" panose="020F0502020204030204" pitchFamily="34" charset="0"/>
              <a:ea typeface="Calibri" panose="020F0502020204030204" pitchFamily="34"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AIIR contains an employee </a:t>
            </a:r>
            <a:r>
              <a:rPr lang="en-GB" sz="1200" b="1" dirty="0">
                <a:effectLst/>
                <a:latin typeface="Calibri" panose="020F0502020204030204" pitchFamily="34" charset="0"/>
                <a:ea typeface="Times New Roman" panose="02020603050405020304" pitchFamily="18" charset="0"/>
              </a:rPr>
              <a:t>training plan tool kit,</a:t>
            </a:r>
            <a:r>
              <a:rPr lang="en-GB" sz="1200" dirty="0">
                <a:effectLst/>
                <a:latin typeface="Calibri" panose="020F0502020204030204" pitchFamily="34" charset="0"/>
                <a:ea typeface="Times New Roman" panose="02020603050405020304" pitchFamily="18" charset="0"/>
              </a:rPr>
              <a:t> which supports employers to map the experiences of the apprentice to their curriculum for their own bespoke learning journey and version of 20% off the job training. WBL Coaches support that process through individualised APR meetings.</a:t>
            </a:r>
            <a:endParaRPr lang="en-GB" sz="1200" dirty="0">
              <a:latin typeface="Calibri" panose="020F0502020204030204" pitchFamily="34" charset="0"/>
              <a:ea typeface="Times New Roman" panose="02020603050405020304" pitchFamily="18" charset="0"/>
            </a:endParaRPr>
          </a:p>
          <a:p>
            <a:pPr lvl="0" indent="-160338">
              <a:buFont typeface="Symbol" panose="05050102010706020507" pitchFamily="18" charset="2"/>
              <a:buChar char=""/>
            </a:pPr>
            <a:r>
              <a:rPr lang="en-GB" sz="1200" dirty="0">
                <a:effectLst/>
                <a:latin typeface="Calibri" panose="020F0502020204030204" pitchFamily="34" charset="0"/>
                <a:ea typeface="Times New Roman" panose="02020603050405020304" pitchFamily="18" charset="0"/>
              </a:rPr>
              <a:t>Enrichment of curriculum is enabled by using </a:t>
            </a:r>
            <a:r>
              <a:rPr lang="en-GB" sz="1200" b="1" dirty="0">
                <a:effectLst/>
                <a:latin typeface="Calibri" panose="020F0502020204030204" pitchFamily="34" charset="0"/>
                <a:ea typeface="Times New Roman" panose="02020603050405020304" pitchFamily="18" charset="0"/>
              </a:rPr>
              <a:t>Apprenticeship Progress Reviews</a:t>
            </a:r>
            <a:r>
              <a:rPr lang="en-GB" sz="1200" dirty="0">
                <a:effectLst/>
                <a:latin typeface="Calibri" panose="020F0502020204030204" pitchFamily="34" charset="0"/>
                <a:ea typeface="Times New Roman" panose="02020603050405020304" pitchFamily="18" charset="0"/>
              </a:rPr>
              <a:t> to set stretch targets and build upon progress in curriculum;  again refer to the Scheme for Embedding Essentials (SEE) to show our intent </a:t>
            </a:r>
          </a:p>
          <a:p>
            <a:pPr lvl="0" indent="-160338">
              <a:buFont typeface="Symbol" panose="05050102010706020507" pitchFamily="18" charset="2"/>
              <a:buChar char=""/>
            </a:pPr>
            <a:endParaRPr lang="en-GB" sz="1200" dirty="0">
              <a:latin typeface="Calibri" panose="020F0502020204030204" pitchFamily="34" charset="0"/>
            </a:endParaRPr>
          </a:p>
          <a:p>
            <a:pPr indent="-160338">
              <a:buFont typeface="Symbol" panose="05050102010706020507" pitchFamily="18" charset="2"/>
              <a:buChar char=""/>
            </a:pPr>
            <a:r>
              <a:rPr lang="en-GB" sz="1200" dirty="0">
                <a:solidFill>
                  <a:srgbClr val="B70D50"/>
                </a:solidFill>
                <a:latin typeface="Calibri" panose="020F0502020204030204" pitchFamily="34" charset="0"/>
              </a:rPr>
              <a:t>The PPD / reflective practice module should </a:t>
            </a:r>
            <a:r>
              <a:rPr lang="en-GB" sz="1200" i="1" dirty="0">
                <a:solidFill>
                  <a:srgbClr val="B70D50"/>
                </a:solidFill>
                <a:latin typeface="Calibri" panose="020F0502020204030204" pitchFamily="34" charset="0"/>
              </a:rPr>
              <a:t>commence</a:t>
            </a:r>
            <a:r>
              <a:rPr lang="en-GB" sz="1200" dirty="0">
                <a:solidFill>
                  <a:srgbClr val="B70D50"/>
                </a:solidFill>
                <a:latin typeface="Calibri" panose="020F0502020204030204" pitchFamily="34" charset="0"/>
              </a:rPr>
              <a:t> at the start of the course to ensure the Skill Scan is used as the initial way to </a:t>
            </a:r>
            <a:r>
              <a:rPr lang="en-GB" sz="1200" i="1" dirty="0">
                <a:solidFill>
                  <a:srgbClr val="B70D50"/>
                </a:solidFill>
                <a:latin typeface="Calibri" panose="020F0502020204030204" pitchFamily="34" charset="0"/>
              </a:rPr>
              <a:t>individualise</a:t>
            </a:r>
            <a:r>
              <a:rPr lang="en-GB" sz="1200" dirty="0">
                <a:solidFill>
                  <a:srgbClr val="B70D50"/>
                </a:solidFill>
                <a:latin typeface="Calibri" panose="020F0502020204030204" pitchFamily="34" charset="0"/>
              </a:rPr>
              <a:t> the curriculum.  In the On-Boarding process the WBL Coach will have introduced the task (slides 3-5 +notes). The PPD module should pick up the activity (ideally in at the first taught session).   </a:t>
            </a:r>
          </a:p>
          <a:p>
            <a:pPr indent="-160338">
              <a:buNone/>
            </a:pPr>
            <a:r>
              <a:rPr lang="en-GB" sz="1400" b="1" dirty="0">
                <a:solidFill>
                  <a:srgbClr val="B70D50"/>
                </a:solidFill>
                <a:latin typeface="Calibri" panose="020F0502020204030204" pitchFamily="34" charset="0"/>
              </a:rPr>
              <a:t>The exercise can be appended to a WBL Assessment and should always inform the first APR by the WBL Coach.</a:t>
            </a:r>
          </a:p>
        </p:txBody>
      </p:sp>
      <p:sp>
        <p:nvSpPr>
          <p:cNvPr id="4" name="Rectangle 3">
            <a:extLst>
              <a:ext uri="{FF2B5EF4-FFF2-40B4-BE49-F238E27FC236}">
                <a16:creationId xmlns:a16="http://schemas.microsoft.com/office/drawing/2014/main" id="{76CDCF2E-8779-4FE9-8A02-BAA2D36BDFB9}"/>
              </a:ext>
            </a:extLst>
          </p:cNvPr>
          <p:cNvSpPr/>
          <p:nvPr/>
        </p:nvSpPr>
        <p:spPr>
          <a:xfrm rot="16200000">
            <a:off x="-3159224" y="3159224"/>
            <a:ext cx="6858000" cy="539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NOTE FOR STAFF</a:t>
            </a:r>
          </a:p>
        </p:txBody>
      </p:sp>
    </p:spTree>
    <p:extLst>
      <p:ext uri="{BB962C8B-B14F-4D97-AF65-F5344CB8AC3E}">
        <p14:creationId xmlns:p14="http://schemas.microsoft.com/office/powerpoint/2010/main" val="342628493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pen for busin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SBS Arial template Presentation V2 (3)">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pen for busin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SBS Arial template Presentation V2 (3)">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new shu presentation</Template>
  <TotalTime>49271</TotalTime>
  <Words>1962</Words>
  <Application>Microsoft Office PowerPoint</Application>
  <PresentationFormat>On-screen Show (4:3)</PresentationFormat>
  <Paragraphs>162</Paragraphs>
  <Slides>13</Slides>
  <Notes>11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13</vt:i4>
      </vt:variant>
    </vt:vector>
  </HeadingPairs>
  <TitlesOfParts>
    <vt:vector size="25" baseType="lpstr">
      <vt:lpstr>Arial</vt:lpstr>
      <vt:lpstr>Calibri</vt:lpstr>
      <vt:lpstr>Graphik Medium</vt:lpstr>
      <vt:lpstr>Graphik Semibold</vt:lpstr>
      <vt:lpstr>Roboto Slab</vt:lpstr>
      <vt:lpstr>Symbol</vt:lpstr>
      <vt:lpstr>Wingdings</vt:lpstr>
      <vt:lpstr>Custom Design</vt:lpstr>
      <vt:lpstr>Open for business</vt:lpstr>
      <vt:lpstr>5_SBS Arial template Presentation V2 (3)</vt:lpstr>
      <vt:lpstr>4_Open for business</vt:lpstr>
      <vt:lpstr>6_SBS Arial template Presentation V2 (3)</vt:lpstr>
      <vt:lpstr>Apprenticeship Starting Point and Individualising Curriculum</vt:lpstr>
      <vt:lpstr>PowerPoint Presentation</vt:lpstr>
      <vt:lpstr>Starting Point Review Activity</vt:lpstr>
      <vt:lpstr>Individualising the Curriculum in HE</vt:lpstr>
      <vt:lpstr>Individualising the Curriculum in HE</vt:lpstr>
      <vt:lpstr>Individualised Apprenticeship Curriculum at SHU</vt:lpstr>
      <vt:lpstr>Skill Scan</vt:lpstr>
      <vt:lpstr>Starting Point Exercise</vt:lpstr>
      <vt:lpstr>Note on Individualisation of Curriculum  For Academic Staff</vt:lpstr>
      <vt:lpstr>Action Note to staff:</vt:lpstr>
      <vt:lpstr>Starting Point Review Activity</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 Market Survey   2012</dc:title>
  <dc:creator>Elizabeth Clark</dc:creator>
  <cp:lastModifiedBy>Moorwood, Sam</cp:lastModifiedBy>
  <cp:revision>863</cp:revision>
  <cp:lastPrinted>2019-09-09T07:18:03Z</cp:lastPrinted>
  <dcterms:created xsi:type="dcterms:W3CDTF">2013-09-04T08:40:17Z</dcterms:created>
  <dcterms:modified xsi:type="dcterms:W3CDTF">2021-09-08T13:42:38Z</dcterms:modified>
</cp:coreProperties>
</file>