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4268" r:id="rId2"/>
    <p:sldMasterId id="2147484292" r:id="rId3"/>
    <p:sldMasterId id="2147484412" r:id="rId4"/>
    <p:sldMasterId id="2147484425" r:id="rId5"/>
  </p:sldMasterIdLst>
  <p:notesMasterIdLst>
    <p:notesMasterId r:id="rId25"/>
  </p:notesMasterIdLst>
  <p:handoutMasterIdLst>
    <p:handoutMasterId r:id="rId26"/>
  </p:handoutMasterIdLst>
  <p:sldIdLst>
    <p:sldId id="1502" r:id="rId6"/>
    <p:sldId id="1577" r:id="rId7"/>
    <p:sldId id="1576" r:id="rId8"/>
    <p:sldId id="1539" r:id="rId9"/>
    <p:sldId id="1559" r:id="rId10"/>
    <p:sldId id="259" r:id="rId11"/>
    <p:sldId id="1558" r:id="rId12"/>
    <p:sldId id="1561" r:id="rId13"/>
    <p:sldId id="1548" r:id="rId14"/>
    <p:sldId id="1575" r:id="rId15"/>
    <p:sldId id="1566" r:id="rId16"/>
    <p:sldId id="271" r:id="rId17"/>
    <p:sldId id="1579" r:id="rId18"/>
    <p:sldId id="1556" r:id="rId19"/>
    <p:sldId id="1572" r:id="rId20"/>
    <p:sldId id="1574" r:id="rId21"/>
    <p:sldId id="1573" r:id="rId22"/>
    <p:sldId id="1571" r:id="rId23"/>
    <p:sldId id="1578" r:id="rId24"/>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6680" algn="l" rtl="0" fontAlgn="base">
      <a:spcBef>
        <a:spcPct val="0"/>
      </a:spcBef>
      <a:spcAft>
        <a:spcPct val="0"/>
      </a:spcAft>
      <a:defRPr sz="2400" kern="1200">
        <a:solidFill>
          <a:schemeClr val="tx1"/>
        </a:solidFill>
        <a:latin typeface="Arial" charset="0"/>
        <a:ea typeface="ＭＳ Ｐゴシック" charset="-128"/>
        <a:cs typeface="+mn-cs"/>
      </a:defRPr>
    </a:lvl2pPr>
    <a:lvl3pPr marL="913368" algn="l" rtl="0" fontAlgn="base">
      <a:spcBef>
        <a:spcPct val="0"/>
      </a:spcBef>
      <a:spcAft>
        <a:spcPct val="0"/>
      </a:spcAft>
      <a:defRPr sz="2400" kern="1200">
        <a:solidFill>
          <a:schemeClr val="tx1"/>
        </a:solidFill>
        <a:latin typeface="Arial" charset="0"/>
        <a:ea typeface="ＭＳ Ｐゴシック" charset="-128"/>
        <a:cs typeface="+mn-cs"/>
      </a:defRPr>
    </a:lvl3pPr>
    <a:lvl4pPr marL="1370060" algn="l" rtl="0" fontAlgn="base">
      <a:spcBef>
        <a:spcPct val="0"/>
      </a:spcBef>
      <a:spcAft>
        <a:spcPct val="0"/>
      </a:spcAft>
      <a:defRPr sz="2400" kern="1200">
        <a:solidFill>
          <a:schemeClr val="tx1"/>
        </a:solidFill>
        <a:latin typeface="Arial" charset="0"/>
        <a:ea typeface="ＭＳ Ｐゴシック" charset="-128"/>
        <a:cs typeface="+mn-cs"/>
      </a:defRPr>
    </a:lvl4pPr>
    <a:lvl5pPr marL="1826744" algn="l" rtl="0" fontAlgn="base">
      <a:spcBef>
        <a:spcPct val="0"/>
      </a:spcBef>
      <a:spcAft>
        <a:spcPct val="0"/>
      </a:spcAft>
      <a:defRPr sz="2400" kern="1200">
        <a:solidFill>
          <a:schemeClr val="tx1"/>
        </a:solidFill>
        <a:latin typeface="Arial" charset="0"/>
        <a:ea typeface="ＭＳ Ｐゴシック" charset="-128"/>
        <a:cs typeface="+mn-cs"/>
      </a:defRPr>
    </a:lvl5pPr>
    <a:lvl6pPr marL="2283426" algn="l" defTabSz="913368" rtl="0" eaLnBrk="1" latinLnBrk="0" hangingPunct="1">
      <a:defRPr sz="2400" kern="1200">
        <a:solidFill>
          <a:schemeClr val="tx1"/>
        </a:solidFill>
        <a:latin typeface="Arial" charset="0"/>
        <a:ea typeface="ＭＳ Ｐゴシック" charset="-128"/>
        <a:cs typeface="+mn-cs"/>
      </a:defRPr>
    </a:lvl6pPr>
    <a:lvl7pPr marL="2740117" algn="l" defTabSz="913368" rtl="0" eaLnBrk="1" latinLnBrk="0" hangingPunct="1">
      <a:defRPr sz="2400" kern="1200">
        <a:solidFill>
          <a:schemeClr val="tx1"/>
        </a:solidFill>
        <a:latin typeface="Arial" charset="0"/>
        <a:ea typeface="ＭＳ Ｐゴシック" charset="-128"/>
        <a:cs typeface="+mn-cs"/>
      </a:defRPr>
    </a:lvl7pPr>
    <a:lvl8pPr marL="3196797" algn="l" defTabSz="913368" rtl="0" eaLnBrk="1" latinLnBrk="0" hangingPunct="1">
      <a:defRPr sz="2400" kern="1200">
        <a:solidFill>
          <a:schemeClr val="tx1"/>
        </a:solidFill>
        <a:latin typeface="Arial" charset="0"/>
        <a:ea typeface="ＭＳ Ｐゴシック" charset="-128"/>
        <a:cs typeface="+mn-cs"/>
      </a:defRPr>
    </a:lvl8pPr>
    <a:lvl9pPr marL="3653486" algn="l" defTabSz="913368"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Notes for ACL &amp; WBLC" id="{9CFC1F71-F8EE-4CE6-85C4-3133E984E900}">
          <p14:sldIdLst/>
        </p14:section>
        <p14:section name="Template Induction Slides" id="{9666E214-B62B-4659-822C-310277FACD03}">
          <p14:sldIdLst>
            <p14:sldId id="1502"/>
            <p14:sldId id="1577"/>
            <p14:sldId id="1576"/>
            <p14:sldId id="1539"/>
            <p14:sldId id="1559"/>
            <p14:sldId id="259"/>
            <p14:sldId id="1558"/>
            <p14:sldId id="1561"/>
            <p14:sldId id="1548"/>
            <p14:sldId id="1575"/>
            <p14:sldId id="1566"/>
            <p14:sldId id="271"/>
            <p14:sldId id="1579"/>
            <p14:sldId id="1556"/>
            <p14:sldId id="1572"/>
            <p14:sldId id="1574"/>
            <p14:sldId id="1573"/>
            <p14:sldId id="1571"/>
            <p14:sldId id="157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0D50"/>
    <a:srgbClr val="5AF622"/>
    <a:srgbClr val="99FF66"/>
    <a:srgbClr val="621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60" autoAdjust="0"/>
    <p:restoredTop sz="88988" autoAdjust="0"/>
  </p:normalViewPr>
  <p:slideViewPr>
    <p:cSldViewPr>
      <p:cViewPr varScale="1">
        <p:scale>
          <a:sx n="56" d="100"/>
          <a:sy n="56" d="100"/>
        </p:scale>
        <p:origin x="268" y="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792"/>
    </p:cViewPr>
  </p:sorterViewPr>
  <p:notesViewPr>
    <p:cSldViewPr>
      <p:cViewPr>
        <p:scale>
          <a:sx n="100" d="100"/>
          <a:sy n="100" d="100"/>
        </p:scale>
        <p:origin x="-2754" y="4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sz="quarter" idx="1"/>
          </p:nvPr>
        </p:nvSpPr>
        <p:spPr bwMode="auto">
          <a:xfrm>
            <a:off x="3849688"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t" anchorCtr="0" compatLnSpc="1">
            <a:prstTxWarp prst="textNoShape">
              <a:avLst/>
            </a:prstTxWarp>
          </a:bodyPr>
          <a:lstStyle>
            <a:lvl1pPr algn="r">
              <a:defRPr sz="1200">
                <a:latin typeface="Calibri" charset="0"/>
              </a:defRPr>
            </a:lvl1pPr>
          </a:lstStyle>
          <a:p>
            <a:fld id="{A934E193-50B3-8F4D-A1CD-E8D206464D56}" type="datetime1">
              <a:rPr lang="en-GB" altLang="en-US"/>
              <a:pPr/>
              <a:t>18/06/2021</a:t>
            </a:fld>
            <a:endParaRPr lang="en-GB" altLang="en-US"/>
          </a:p>
        </p:txBody>
      </p:sp>
      <p:sp>
        <p:nvSpPr>
          <p:cNvPr id="4" name="Footer Placeholder 3"/>
          <p:cNvSpPr>
            <a:spLocks noGrp="1"/>
          </p:cNvSpPr>
          <p:nvPr>
            <p:ph type="ftr" sz="quarter" idx="2"/>
          </p:nvPr>
        </p:nvSpPr>
        <p:spPr bwMode="auto">
          <a:xfrm>
            <a:off x="0"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b" anchorCtr="0" compatLnSpc="1">
            <a:prstTxWarp prst="textNoShape">
              <a:avLst/>
            </a:prstTxWarp>
          </a:bodyPr>
          <a:lstStyle>
            <a:lvl1pPr>
              <a:defRPr sz="1200">
                <a:latin typeface="Calibri" charset="0"/>
              </a:defRPr>
            </a:lvl1pPr>
          </a:lstStyle>
          <a:p>
            <a:endParaRPr lang="en-GB" altLang="en-US"/>
          </a:p>
        </p:txBody>
      </p:sp>
      <p:sp>
        <p:nvSpPr>
          <p:cNvPr id="5" name="Slide Number Placeholder 4"/>
          <p:cNvSpPr>
            <a:spLocks noGrp="1"/>
          </p:cNvSpPr>
          <p:nvPr>
            <p:ph type="sldNum" sz="quarter" idx="3"/>
          </p:nvPr>
        </p:nvSpPr>
        <p:spPr bwMode="auto">
          <a:xfrm>
            <a:off x="3849688"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b" anchorCtr="0" compatLnSpc="1">
            <a:prstTxWarp prst="textNoShape">
              <a:avLst/>
            </a:prstTxWarp>
          </a:bodyPr>
          <a:lstStyle>
            <a:lvl1pPr algn="r">
              <a:defRPr sz="1200">
                <a:latin typeface="Calibri" charset="0"/>
              </a:defRPr>
            </a:lvl1pPr>
          </a:lstStyle>
          <a:p>
            <a:fld id="{A2AA519A-A6DF-024F-B493-EFBAB25BB226}" type="slidenum">
              <a:rPr lang="en-GB" altLang="en-US"/>
              <a:pPr/>
              <a:t>‹#›</a:t>
            </a:fld>
            <a:endParaRPr lang="en-GB" altLang="en-US"/>
          </a:p>
        </p:txBody>
      </p:sp>
    </p:spTree>
    <p:extLst>
      <p:ext uri="{BB962C8B-B14F-4D97-AF65-F5344CB8AC3E}">
        <p14:creationId xmlns:p14="http://schemas.microsoft.com/office/powerpoint/2010/main" val="207779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idx="1"/>
          </p:nvPr>
        </p:nvSpPr>
        <p:spPr bwMode="auto">
          <a:xfrm>
            <a:off x="3849688"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t" anchorCtr="0" compatLnSpc="1">
            <a:prstTxWarp prst="textNoShape">
              <a:avLst/>
            </a:prstTxWarp>
          </a:bodyPr>
          <a:lstStyle>
            <a:lvl1pPr algn="r">
              <a:defRPr sz="1200">
                <a:latin typeface="Calibri" charset="0"/>
              </a:defRPr>
            </a:lvl1pPr>
          </a:lstStyle>
          <a:p>
            <a:fld id="{F7C1ACBC-E156-9E4D-9A1D-4D2D455C762A}" type="datetime1">
              <a:rPr lang="en-GB" altLang="en-US"/>
              <a:pPr/>
              <a:t>18/06/2021</a:t>
            </a:fld>
            <a:endParaRPr lang="en-GB" altLang="en-US"/>
          </a:p>
        </p:txBody>
      </p:sp>
      <p:sp>
        <p:nvSpPr>
          <p:cNvPr id="4" name="Slide Image Placeholder 3"/>
          <p:cNvSpPr>
            <a:spLocks noGrp="1" noRot="1" noChangeAspect="1"/>
          </p:cNvSpPr>
          <p:nvPr>
            <p:ph type="sldImg" idx="2"/>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 name="Notes Placeholder 4"/>
          <p:cNvSpPr>
            <a:spLocks noGrp="1"/>
          </p:cNvSpPr>
          <p:nvPr>
            <p:ph type="body" sz="quarter" idx="3"/>
          </p:nvPr>
        </p:nvSpPr>
        <p:spPr bwMode="auto">
          <a:xfrm>
            <a:off x="679450" y="4715710"/>
            <a:ext cx="5438775" cy="44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Footer Placeholder 5"/>
          <p:cNvSpPr>
            <a:spLocks noGrp="1"/>
          </p:cNvSpPr>
          <p:nvPr>
            <p:ph type="ftr" sz="quarter" idx="4"/>
          </p:nvPr>
        </p:nvSpPr>
        <p:spPr bwMode="auto">
          <a:xfrm>
            <a:off x="0"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b" anchorCtr="0" compatLnSpc="1">
            <a:prstTxWarp prst="textNoShape">
              <a:avLst/>
            </a:prstTxWarp>
          </a:bodyPr>
          <a:lstStyle>
            <a:lvl1pPr>
              <a:defRPr sz="1200">
                <a:latin typeface="Calibri" charset="0"/>
              </a:defRPr>
            </a:lvl1pPr>
          </a:lstStyle>
          <a:p>
            <a:endParaRPr lang="en-GB" altLang="en-US"/>
          </a:p>
        </p:txBody>
      </p:sp>
      <p:sp>
        <p:nvSpPr>
          <p:cNvPr id="7" name="Slide Number Placeholder 6"/>
          <p:cNvSpPr>
            <a:spLocks noGrp="1"/>
          </p:cNvSpPr>
          <p:nvPr>
            <p:ph type="sldNum" sz="quarter" idx="5"/>
          </p:nvPr>
        </p:nvSpPr>
        <p:spPr bwMode="auto">
          <a:xfrm>
            <a:off x="3849688"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577" tIns="45789" rIns="91577" bIns="45789" numCol="1" anchor="b" anchorCtr="0" compatLnSpc="1">
            <a:prstTxWarp prst="textNoShape">
              <a:avLst/>
            </a:prstTxWarp>
          </a:bodyPr>
          <a:lstStyle>
            <a:lvl1pPr algn="r">
              <a:defRPr sz="1200">
                <a:latin typeface="Calibri" charset="0"/>
              </a:defRPr>
            </a:lvl1pPr>
          </a:lstStyle>
          <a:p>
            <a:fld id="{0AA558F4-94A9-ED43-B8F3-AD2D087F8F31}" type="slidenum">
              <a:rPr lang="en-GB" altLang="en-US"/>
              <a:pPr/>
              <a:t>‹#›</a:t>
            </a:fld>
            <a:endParaRPr lang="en-GB" altLang="en-US"/>
          </a:p>
        </p:txBody>
      </p:sp>
    </p:spTree>
    <p:extLst>
      <p:ext uri="{BB962C8B-B14F-4D97-AF65-F5344CB8AC3E}">
        <p14:creationId xmlns:p14="http://schemas.microsoft.com/office/powerpoint/2010/main" val="19273263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668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3368"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006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6744"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3426" algn="l" defTabSz="913368" rtl="0" eaLnBrk="1" latinLnBrk="0" hangingPunct="1">
      <a:defRPr sz="1200" kern="1200">
        <a:solidFill>
          <a:schemeClr val="tx1"/>
        </a:solidFill>
        <a:latin typeface="+mn-lt"/>
        <a:ea typeface="+mn-ea"/>
        <a:cs typeface="+mn-cs"/>
      </a:defRPr>
    </a:lvl6pPr>
    <a:lvl7pPr marL="2740117" algn="l" defTabSz="913368" rtl="0" eaLnBrk="1" latinLnBrk="0" hangingPunct="1">
      <a:defRPr sz="1200" kern="1200">
        <a:solidFill>
          <a:schemeClr val="tx1"/>
        </a:solidFill>
        <a:latin typeface="+mn-lt"/>
        <a:ea typeface="+mn-ea"/>
        <a:cs typeface="+mn-cs"/>
      </a:defRPr>
    </a:lvl7pPr>
    <a:lvl8pPr marL="3196797" algn="l" defTabSz="913368" rtl="0" eaLnBrk="1" latinLnBrk="0" hangingPunct="1">
      <a:defRPr sz="1200" kern="1200">
        <a:solidFill>
          <a:schemeClr val="tx1"/>
        </a:solidFill>
        <a:latin typeface="+mn-lt"/>
        <a:ea typeface="+mn-ea"/>
        <a:cs typeface="+mn-cs"/>
      </a:defRPr>
    </a:lvl8pPr>
    <a:lvl9pPr marL="3653486" algn="l" defTabSz="913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3</a:t>
            </a:fld>
            <a:endParaRPr lang="en-GB" altLang="en-US"/>
          </a:p>
        </p:txBody>
      </p:sp>
    </p:spTree>
    <p:extLst>
      <p:ext uri="{BB962C8B-B14F-4D97-AF65-F5344CB8AC3E}">
        <p14:creationId xmlns:p14="http://schemas.microsoft.com/office/powerpoint/2010/main" val="136524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4</a:t>
            </a:fld>
            <a:endParaRPr lang="en-GB" altLang="en-US"/>
          </a:p>
        </p:txBody>
      </p:sp>
    </p:spTree>
    <p:extLst>
      <p:ext uri="{BB962C8B-B14F-4D97-AF65-F5344CB8AC3E}">
        <p14:creationId xmlns:p14="http://schemas.microsoft.com/office/powerpoint/2010/main" val="108679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15</a:t>
            </a:fld>
            <a:endParaRPr lang="en-GB" altLang="en-US"/>
          </a:p>
        </p:txBody>
      </p:sp>
    </p:spTree>
    <p:extLst>
      <p:ext uri="{BB962C8B-B14F-4D97-AF65-F5344CB8AC3E}">
        <p14:creationId xmlns:p14="http://schemas.microsoft.com/office/powerpoint/2010/main" val="209191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16</a:t>
            </a:fld>
            <a:endParaRPr lang="en-GB" altLang="en-US"/>
          </a:p>
        </p:txBody>
      </p:sp>
    </p:spTree>
    <p:extLst>
      <p:ext uri="{BB962C8B-B14F-4D97-AF65-F5344CB8AC3E}">
        <p14:creationId xmlns:p14="http://schemas.microsoft.com/office/powerpoint/2010/main" val="11573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558F4-94A9-ED43-B8F3-AD2D087F8F31}" type="slidenum">
              <a:rPr lang="en-GB" altLang="en-US" smtClean="0"/>
              <a:pPr/>
              <a:t>17</a:t>
            </a:fld>
            <a:endParaRPr lang="en-GB" altLang="en-US"/>
          </a:p>
        </p:txBody>
      </p:sp>
    </p:spTree>
    <p:extLst>
      <p:ext uri="{BB962C8B-B14F-4D97-AF65-F5344CB8AC3E}">
        <p14:creationId xmlns:p14="http://schemas.microsoft.com/office/powerpoint/2010/main" val="129374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9BC24E69-BEE5-254D-9E1C-7DB27D080CF3}" type="datetimeFigureOut">
              <a:rPr lang="en-US" altLang="en-US"/>
              <a:pPr/>
              <a:t>6/18/2021</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EB81B040-A1A9-874A-8256-F9B029ACC940}" type="slidenum">
              <a:rPr lang="en-US" altLang="en-US"/>
              <a:pPr/>
              <a:t>‹#›</a:t>
            </a:fld>
            <a:endParaRPr lang="en-US" altLang="en-US"/>
          </a:p>
        </p:txBody>
      </p:sp>
    </p:spTree>
    <p:extLst>
      <p:ext uri="{BB962C8B-B14F-4D97-AF65-F5344CB8AC3E}">
        <p14:creationId xmlns:p14="http://schemas.microsoft.com/office/powerpoint/2010/main" val="137237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FEED5643-A62A-0744-8BAB-4F9B97F656F7}" type="datetimeFigureOut">
              <a:rPr lang="en-US" altLang="en-US"/>
              <a:pPr/>
              <a:t>6/18/2021</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DC9864BA-451A-4D45-93B8-D44F2366F1E9}" type="slidenum">
              <a:rPr lang="en-US" altLang="en-US"/>
              <a:pPr/>
              <a:t>‹#›</a:t>
            </a:fld>
            <a:endParaRPr lang="en-US" altLang="en-US"/>
          </a:p>
        </p:txBody>
      </p:sp>
    </p:spTree>
    <p:extLst>
      <p:ext uri="{BB962C8B-B14F-4D97-AF65-F5344CB8AC3E}">
        <p14:creationId xmlns:p14="http://schemas.microsoft.com/office/powerpoint/2010/main" val="84981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A08E59F5-7DAE-AA42-85DF-DF1C142F4482}" type="datetimeFigureOut">
              <a:rPr lang="en-US" altLang="en-US"/>
              <a:pPr/>
              <a:t>6/18/2021</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6DC45C31-B5F4-2D41-BCB8-01F321322FF3}" type="slidenum">
              <a:rPr lang="en-US" altLang="en-US"/>
              <a:pPr/>
              <a:t>‹#›</a:t>
            </a:fld>
            <a:endParaRPr lang="en-US" altLang="en-US"/>
          </a:p>
        </p:txBody>
      </p:sp>
    </p:spTree>
    <p:extLst>
      <p:ext uri="{BB962C8B-B14F-4D97-AF65-F5344CB8AC3E}">
        <p14:creationId xmlns:p14="http://schemas.microsoft.com/office/powerpoint/2010/main" val="202867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347168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43347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1857658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072604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2489495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4197888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49738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05376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4175218A-4731-AA49-A7FA-4D9B7D2DA72E}" type="datetimeFigureOut">
              <a:rPr lang="en-US" altLang="en-US"/>
              <a:pPr/>
              <a:t>6/18/2021</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2ACB5973-7E57-AE49-9493-0ADC07D20618}" type="slidenum">
              <a:rPr lang="en-US" altLang="en-US"/>
              <a:pPr/>
              <a:t>‹#›</a:t>
            </a:fld>
            <a:endParaRPr lang="en-US" altLang="en-US"/>
          </a:p>
        </p:txBody>
      </p:sp>
    </p:spTree>
    <p:extLst>
      <p:ext uri="{BB962C8B-B14F-4D97-AF65-F5344CB8AC3E}">
        <p14:creationId xmlns:p14="http://schemas.microsoft.com/office/powerpoint/2010/main" val="152662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59590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1441742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22232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8940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45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18/06/2021</a:t>
            </a:fld>
            <a:endParaRPr lang="en-GB" altLang="en-US">
              <a:solidFill>
                <a:prstClr val="black"/>
              </a:solidFill>
            </a:endParaRPr>
          </a:p>
        </p:txBody>
      </p:sp>
      <p:sp>
        <p:nvSpPr>
          <p:cNvPr id="5" name="Slide Number Placeholder 5"/>
          <p:cNvSpPr>
            <a:spLocks noGrp="1"/>
          </p:cNvSpPr>
          <p:nvPr>
            <p:ph type="sldNum" sz="quarter" idx="11"/>
          </p:nvPr>
        </p:nvSpPr>
        <p:spPr bwMode="auto">
          <a:xfrm>
            <a:off x="2843215" y="6356351"/>
            <a:ext cx="5843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355249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21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9458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136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102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1556792"/>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56793"/>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2852937"/>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90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36"/>
            <a:ext cx="77724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ln/>
        </p:spPr>
        <p:txBody>
          <a:bodyPr/>
          <a:lstStyle>
            <a:lvl1pPr>
              <a:defRPr/>
            </a:lvl1pPr>
          </a:lstStyle>
          <a:p>
            <a:fld id="{4A264CB5-CB06-9D40-8A6F-CA0F176FFD25}" type="datetimeFigureOut">
              <a:rPr lang="en-US" altLang="en-US"/>
              <a:pPr/>
              <a:t>6/18/2021</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9D39D0EC-7EFA-5E4B-985C-87501E4E8432}" type="slidenum">
              <a:rPr lang="en-US" altLang="en-US"/>
              <a:pPr/>
              <a:t>‹#›</a:t>
            </a:fld>
            <a:endParaRPr lang="en-US" altLang="en-US"/>
          </a:p>
        </p:txBody>
      </p:sp>
    </p:spTree>
    <p:extLst>
      <p:ext uri="{BB962C8B-B14F-4D97-AF65-F5344CB8AC3E}">
        <p14:creationId xmlns:p14="http://schemas.microsoft.com/office/powerpoint/2010/main" val="201395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27784" y="537321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700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7646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39"/>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0380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991501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979309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3225575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307927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1198590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729689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94497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ln/>
        </p:spPr>
        <p:txBody>
          <a:bodyPr/>
          <a:lstStyle>
            <a:lvl1pPr>
              <a:defRPr/>
            </a:lvl1pPr>
          </a:lstStyle>
          <a:p>
            <a:fld id="{23CE389E-CCB7-1046-B01A-6F887D2EDA3E}" type="datetimeFigureOut">
              <a:rPr lang="en-US" altLang="en-US"/>
              <a:pPr/>
              <a:t>6/18/2021</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615441D9-C937-2A48-B6EB-1C9F76DC7762}" type="slidenum">
              <a:rPr lang="en-US" altLang="en-US"/>
              <a:pPr/>
              <a:t>‹#›</a:t>
            </a:fld>
            <a:endParaRPr lang="en-US" altLang="en-US"/>
          </a:p>
        </p:txBody>
      </p:sp>
    </p:spTree>
    <p:extLst>
      <p:ext uri="{BB962C8B-B14F-4D97-AF65-F5344CB8AC3E}">
        <p14:creationId xmlns:p14="http://schemas.microsoft.com/office/powerpoint/2010/main" val="197488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44277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004330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2885567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63C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Tree>
    <p:extLst>
      <p:ext uri="{BB962C8B-B14F-4D97-AF65-F5344CB8AC3E}">
        <p14:creationId xmlns:p14="http://schemas.microsoft.com/office/powerpoint/2010/main" val="1587780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1994881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847147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2548739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479541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2319713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96047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ln/>
        </p:spPr>
        <p:txBody>
          <a:bodyPr/>
          <a:lstStyle>
            <a:lvl1pPr>
              <a:defRPr/>
            </a:lvl1pPr>
          </a:lstStyle>
          <a:p>
            <a:fld id="{194828C1-57EF-7B41-ACBC-BA60A279BC48}" type="datetimeFigureOut">
              <a:rPr lang="en-US" altLang="en-US"/>
              <a:pPr/>
              <a:t>6/18/2021</a:t>
            </a:fld>
            <a:endParaRPr lang="en-US" altLang="en-US"/>
          </a:p>
        </p:txBody>
      </p:sp>
      <p:sp>
        <p:nvSpPr>
          <p:cNvPr id="8" name="Footer Placeholder 4"/>
          <p:cNvSpPr>
            <a:spLocks noGrp="1"/>
          </p:cNvSpPr>
          <p:nvPr>
            <p:ph type="ftr" sz="quarter" idx="11"/>
          </p:nvPr>
        </p:nvSpPr>
        <p:spPr>
          <a:ln/>
        </p:spPr>
        <p:txBody>
          <a:bodyPr/>
          <a:lstStyle>
            <a:lvl1pPr>
              <a:defRPr/>
            </a:lvl1pPr>
          </a:lstStyle>
          <a:p>
            <a:endParaRPr lang="en-US" altLang="en-US"/>
          </a:p>
        </p:txBody>
      </p:sp>
      <p:sp>
        <p:nvSpPr>
          <p:cNvPr id="9" name="Slide Number Placeholder 5"/>
          <p:cNvSpPr>
            <a:spLocks noGrp="1"/>
          </p:cNvSpPr>
          <p:nvPr>
            <p:ph type="sldNum" sz="quarter" idx="12"/>
          </p:nvPr>
        </p:nvSpPr>
        <p:spPr>
          <a:ln/>
        </p:spPr>
        <p:txBody>
          <a:bodyPr/>
          <a:lstStyle>
            <a:lvl1pPr>
              <a:defRPr/>
            </a:lvl1pPr>
          </a:lstStyle>
          <a:p>
            <a:fld id="{B072363B-E734-8B47-BDE5-685031AB4894}" type="slidenum">
              <a:rPr lang="en-US" altLang="en-US"/>
              <a:pPr/>
              <a:t>‹#›</a:t>
            </a:fld>
            <a:endParaRPr lang="en-US" altLang="en-US"/>
          </a:p>
        </p:txBody>
      </p:sp>
    </p:spTree>
    <p:extLst>
      <p:ext uri="{BB962C8B-B14F-4D97-AF65-F5344CB8AC3E}">
        <p14:creationId xmlns:p14="http://schemas.microsoft.com/office/powerpoint/2010/main" val="323517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250015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680811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838002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121249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BA437C9C-BA1B-2B4C-A684-1583DC7480B8}" type="datetimeFigureOut">
              <a:rPr lang="en-US" altLang="en-US"/>
              <a:pPr/>
              <a:t>6/18/2021</a:t>
            </a:fld>
            <a:endParaRPr lang="en-US" altLang="en-US"/>
          </a:p>
        </p:txBody>
      </p:sp>
      <p:sp>
        <p:nvSpPr>
          <p:cNvPr id="4" name="Footer Placeholder 4"/>
          <p:cNvSpPr>
            <a:spLocks noGrp="1"/>
          </p:cNvSpPr>
          <p:nvPr>
            <p:ph type="ftr" sz="quarter" idx="11"/>
          </p:nvPr>
        </p:nvSpPr>
        <p:spPr>
          <a:ln/>
        </p:spPr>
        <p:txBody>
          <a:bodyPr/>
          <a:lstStyle>
            <a:lvl1pPr>
              <a:defRPr/>
            </a:lvl1pPr>
          </a:lstStyle>
          <a:p>
            <a:endParaRPr lang="en-US" altLang="en-US"/>
          </a:p>
        </p:txBody>
      </p:sp>
      <p:sp>
        <p:nvSpPr>
          <p:cNvPr id="5" name="Slide Number Placeholder 5"/>
          <p:cNvSpPr>
            <a:spLocks noGrp="1"/>
          </p:cNvSpPr>
          <p:nvPr>
            <p:ph type="sldNum" sz="quarter" idx="12"/>
          </p:nvPr>
        </p:nvSpPr>
        <p:spPr>
          <a:ln/>
        </p:spPr>
        <p:txBody>
          <a:bodyPr/>
          <a:lstStyle>
            <a:lvl1pPr>
              <a:defRPr/>
            </a:lvl1pPr>
          </a:lstStyle>
          <a:p>
            <a:fld id="{51128112-6976-5744-A22E-F308DF81698F}" type="slidenum">
              <a:rPr lang="en-US" altLang="en-US"/>
              <a:pPr/>
              <a:t>‹#›</a:t>
            </a:fld>
            <a:endParaRPr lang="en-US" altLang="en-US"/>
          </a:p>
        </p:txBody>
      </p:sp>
    </p:spTree>
    <p:extLst>
      <p:ext uri="{BB962C8B-B14F-4D97-AF65-F5344CB8AC3E}">
        <p14:creationId xmlns:p14="http://schemas.microsoft.com/office/powerpoint/2010/main" val="207554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299BB52F-B406-FC49-B68F-141C7997354A}" type="datetimeFigureOut">
              <a:rPr lang="en-US" altLang="en-US"/>
              <a:pPr/>
              <a:t>6/18/2021</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3ED9BA77-37C9-7440-9E03-3B343F2126FC}" type="slidenum">
              <a:rPr lang="en-US" altLang="en-US"/>
              <a:pPr/>
              <a:t>‹#›</a:t>
            </a:fld>
            <a:endParaRPr lang="en-US" altLang="en-US"/>
          </a:p>
        </p:txBody>
      </p:sp>
    </p:spTree>
    <p:extLst>
      <p:ext uri="{BB962C8B-B14F-4D97-AF65-F5344CB8AC3E}">
        <p14:creationId xmlns:p14="http://schemas.microsoft.com/office/powerpoint/2010/main" val="211674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D86B27A7-816D-1043-B158-64F276775076}" type="datetimeFigureOut">
              <a:rPr lang="en-US" altLang="en-US"/>
              <a:pPr/>
              <a:t>6/18/2021</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394D0F53-A039-A243-BD77-07C63CD2BF14}" type="slidenum">
              <a:rPr lang="en-US" altLang="en-US"/>
              <a:pPr/>
              <a:t>‹#›</a:t>
            </a:fld>
            <a:endParaRPr lang="en-US" altLang="en-US"/>
          </a:p>
        </p:txBody>
      </p:sp>
    </p:spTree>
    <p:extLst>
      <p:ext uri="{BB962C8B-B14F-4D97-AF65-F5344CB8AC3E}">
        <p14:creationId xmlns:p14="http://schemas.microsoft.com/office/powerpoint/2010/main" val="89637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7A2E7E4F-297C-394D-A0C7-6020BB17B431}" type="datetimeFigureOut">
              <a:rPr lang="en-US" altLang="en-US"/>
              <a:pPr/>
              <a:t>6/18/2021</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D7153319-9D6F-1244-A88D-E85DAB38EB5E}" type="slidenum">
              <a:rPr lang="en-US" altLang="en-US"/>
              <a:pPr/>
              <a:t>‹#›</a:t>
            </a:fld>
            <a:endParaRPr lang="en-US" altLang="en-US"/>
          </a:p>
        </p:txBody>
      </p:sp>
    </p:spTree>
    <p:extLst>
      <p:ext uri="{BB962C8B-B14F-4D97-AF65-F5344CB8AC3E}">
        <p14:creationId xmlns:p14="http://schemas.microsoft.com/office/powerpoint/2010/main" val="84284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Directorate of Education and Employer Partnerships</a:t>
            </a:r>
          </a:p>
          <a:p>
            <a:pPr lvl="4"/>
            <a:endParaRPr lang="en-US" altLang="en-US"/>
          </a:p>
        </p:txBody>
      </p:sp>
      <p:sp>
        <p:nvSpPr>
          <p:cNvPr id="4" name="Date Placeholder 3"/>
          <p:cNvSpPr>
            <a:spLocks noGrp="1"/>
          </p:cNvSpPr>
          <p:nvPr>
            <p:ph type="dt" sz="half" idx="2"/>
          </p:nvPr>
        </p:nvSpPr>
        <p:spPr bwMode="auto">
          <a:xfrm>
            <a:off x="457200" y="6356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lvl1pPr>
              <a:defRPr sz="1200">
                <a:solidFill>
                  <a:srgbClr val="898989"/>
                </a:solidFill>
              </a:defRPr>
            </a:lvl1pPr>
          </a:lstStyle>
          <a:p>
            <a:fld id="{6243E6FF-E178-B74E-8A4D-EA9411124566}" type="datetimeFigureOut">
              <a:rPr lang="en-US" altLang="en-US"/>
              <a:pPr/>
              <a:t>6/18/2021</a:t>
            </a:fld>
            <a:endParaRPr lang="en-US" altLang="en-US"/>
          </a:p>
        </p:txBody>
      </p:sp>
      <p:sp>
        <p:nvSpPr>
          <p:cNvPr id="5" name="Footer Placeholder 4"/>
          <p:cNvSpPr>
            <a:spLocks noGrp="1"/>
          </p:cNvSpPr>
          <p:nvPr>
            <p:ph type="ftr" sz="quarter" idx="3"/>
          </p:nvPr>
        </p:nvSpPr>
        <p:spPr bwMode="auto">
          <a:xfrm>
            <a:off x="3124201" y="63563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6" name="Slide Number Placeholder 5"/>
          <p:cNvSpPr>
            <a:spLocks noGrp="1"/>
          </p:cNvSpPr>
          <p:nvPr>
            <p:ph type="sldNum" sz="quarter" idx="4"/>
          </p:nvPr>
        </p:nvSpPr>
        <p:spPr bwMode="auto">
          <a:xfrm>
            <a:off x="6553200" y="6356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lvl1pPr algn="r">
              <a:defRPr sz="1200">
                <a:solidFill>
                  <a:srgbClr val="898989"/>
                </a:solidFill>
              </a:defRPr>
            </a:lvl1pPr>
          </a:lstStyle>
          <a:p>
            <a:fld id="{97518900-4751-F740-BB54-E4E74F18FD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defTabSz="45668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8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368"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06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744"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519" indent="-342519" algn="l" defTabSz="45668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14" indent="-285433" algn="l" defTabSz="45668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709" indent="-228339" algn="l" defTabSz="45668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397"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090"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773" indent="-228339" algn="l" defTabSz="456680" rtl="0" eaLnBrk="1" latinLnBrk="0" hangingPunct="1">
        <a:spcBef>
          <a:spcPct val="20000"/>
        </a:spcBef>
        <a:buFont typeface="Arial"/>
        <a:buChar char="•"/>
        <a:defRPr sz="2000" kern="1200">
          <a:solidFill>
            <a:schemeClr val="tx1"/>
          </a:solidFill>
          <a:latin typeface="+mn-lt"/>
          <a:ea typeface="+mn-ea"/>
          <a:cs typeface="+mn-cs"/>
        </a:defRPr>
      </a:lvl6pPr>
      <a:lvl7pPr marL="2968456" indent="-228339" algn="l" defTabSz="456680" rtl="0" eaLnBrk="1" latinLnBrk="0" hangingPunct="1">
        <a:spcBef>
          <a:spcPct val="20000"/>
        </a:spcBef>
        <a:buFont typeface="Arial"/>
        <a:buChar char="•"/>
        <a:defRPr sz="2000" kern="1200">
          <a:solidFill>
            <a:schemeClr val="tx1"/>
          </a:solidFill>
          <a:latin typeface="+mn-lt"/>
          <a:ea typeface="+mn-ea"/>
          <a:cs typeface="+mn-cs"/>
        </a:defRPr>
      </a:lvl7pPr>
      <a:lvl8pPr marL="3425145" indent="-228339" algn="l" defTabSz="456680" rtl="0" eaLnBrk="1" latinLnBrk="0" hangingPunct="1">
        <a:spcBef>
          <a:spcPct val="20000"/>
        </a:spcBef>
        <a:buFont typeface="Arial"/>
        <a:buChar char="•"/>
        <a:defRPr sz="2000" kern="1200">
          <a:solidFill>
            <a:schemeClr val="tx1"/>
          </a:solidFill>
          <a:latin typeface="+mn-lt"/>
          <a:ea typeface="+mn-ea"/>
          <a:cs typeface="+mn-cs"/>
        </a:defRPr>
      </a:lvl8pPr>
      <a:lvl9pPr marL="3881824" indent="-228339" algn="l" defTabSz="4566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80" rtl="0" eaLnBrk="1" latinLnBrk="0" hangingPunct="1">
        <a:defRPr sz="1800" kern="1200">
          <a:solidFill>
            <a:schemeClr val="tx1"/>
          </a:solidFill>
          <a:latin typeface="+mn-lt"/>
          <a:ea typeface="+mn-ea"/>
          <a:cs typeface="+mn-cs"/>
        </a:defRPr>
      </a:lvl1pPr>
      <a:lvl2pPr marL="456680" algn="l" defTabSz="456680" rtl="0" eaLnBrk="1" latinLnBrk="0" hangingPunct="1">
        <a:defRPr sz="1800" kern="1200">
          <a:solidFill>
            <a:schemeClr val="tx1"/>
          </a:solidFill>
          <a:latin typeface="+mn-lt"/>
          <a:ea typeface="+mn-ea"/>
          <a:cs typeface="+mn-cs"/>
        </a:defRPr>
      </a:lvl2pPr>
      <a:lvl3pPr marL="913368" algn="l" defTabSz="456680" rtl="0" eaLnBrk="1" latinLnBrk="0" hangingPunct="1">
        <a:defRPr sz="1800" kern="1200">
          <a:solidFill>
            <a:schemeClr val="tx1"/>
          </a:solidFill>
          <a:latin typeface="+mn-lt"/>
          <a:ea typeface="+mn-ea"/>
          <a:cs typeface="+mn-cs"/>
        </a:defRPr>
      </a:lvl3pPr>
      <a:lvl4pPr marL="1370060" algn="l" defTabSz="456680" rtl="0" eaLnBrk="1" latinLnBrk="0" hangingPunct="1">
        <a:defRPr sz="1800" kern="1200">
          <a:solidFill>
            <a:schemeClr val="tx1"/>
          </a:solidFill>
          <a:latin typeface="+mn-lt"/>
          <a:ea typeface="+mn-ea"/>
          <a:cs typeface="+mn-cs"/>
        </a:defRPr>
      </a:lvl4pPr>
      <a:lvl5pPr marL="1826744" algn="l" defTabSz="456680" rtl="0" eaLnBrk="1" latinLnBrk="0" hangingPunct="1">
        <a:defRPr sz="1800" kern="1200">
          <a:solidFill>
            <a:schemeClr val="tx1"/>
          </a:solidFill>
          <a:latin typeface="+mn-lt"/>
          <a:ea typeface="+mn-ea"/>
          <a:cs typeface="+mn-cs"/>
        </a:defRPr>
      </a:lvl5pPr>
      <a:lvl6pPr marL="2283426" algn="l" defTabSz="456680" rtl="0" eaLnBrk="1" latinLnBrk="0" hangingPunct="1">
        <a:defRPr sz="1800" kern="1200">
          <a:solidFill>
            <a:schemeClr val="tx1"/>
          </a:solidFill>
          <a:latin typeface="+mn-lt"/>
          <a:ea typeface="+mn-ea"/>
          <a:cs typeface="+mn-cs"/>
        </a:defRPr>
      </a:lvl6pPr>
      <a:lvl7pPr marL="2740117" algn="l" defTabSz="456680" rtl="0" eaLnBrk="1" latinLnBrk="0" hangingPunct="1">
        <a:defRPr sz="1800" kern="1200">
          <a:solidFill>
            <a:schemeClr val="tx1"/>
          </a:solidFill>
          <a:latin typeface="+mn-lt"/>
          <a:ea typeface="+mn-ea"/>
          <a:cs typeface="+mn-cs"/>
        </a:defRPr>
      </a:lvl7pPr>
      <a:lvl8pPr marL="3196797" algn="l" defTabSz="456680" rtl="0" eaLnBrk="1" latinLnBrk="0" hangingPunct="1">
        <a:defRPr sz="1800" kern="1200">
          <a:solidFill>
            <a:schemeClr val="tx1"/>
          </a:solidFill>
          <a:latin typeface="+mn-lt"/>
          <a:ea typeface="+mn-ea"/>
          <a:cs typeface="+mn-cs"/>
        </a:defRPr>
      </a:lvl8pPr>
      <a:lvl9pPr marL="3653486" algn="l" defTabSz="4566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877175"/>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5"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2781302"/>
            <a:ext cx="82296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115890"/>
            <a:ext cx="1871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909129"/>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691665"/>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936992"/>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s://sheffieldhallam.sharepoint.com/sites/3007/SitePages/Supporting-Students-in-Distress-Guide.aspx" TargetMode="External"/><Relationship Id="rId2" Type="http://schemas.openxmlformats.org/officeDocument/2006/relationships/hyperlink" Target="https://sheffieldhallam.sharepoint.com/sites/3007/SitePages/SHARP-Process.aspx" TargetMode="Externa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hyperlink" Target="https://blog.shu.ac.uk/apprenticeship-resources/wellbeing-and-support/staying-safe-online/" TargetMode="External"/><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heffieldhallam.sharepoint.com/sites/3043/hda/SitePages/Start.aspx"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sheffieldhallam-my.sharepoint.com/:w:/r/personal/dscc9_hallam_shu_ac_uk/_layouts/15/Doc.aspx?sourcedoc=%7B96E52046-5E71-42C4-B250-B598BD25370C%7D&amp;file=Interim%20Visit%20Safeguarding%20Briefing%20Overview.docx&amp;action=default&amp;mobileredirect=true"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sheffieldhallam-my.sharepoint.com/:w:/r/personal/dscc9_hallam_shu_ac_uk/_layouts/15/Doc.aspx?sourcedoc=%7B96E52046-5E71-42C4-B250-B598BD25370C%7D&amp;file=Interim%20Visit%20Safeguarding%20Briefing%20Overview.docx&amp;action=default&amp;mobileredirect=true"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hyperlink" Target="https://sheffieldhallam.sharepoint.com/sites/4066/SitePages/Referral-to-Student-Support-or-E.aspx" TargetMode="External"/><Relationship Id="rId4" Type="http://schemas.openxmlformats.org/officeDocument/2006/relationships/hyperlink" Target="https://sheffieldhallam.sharepoint.com/sites/4074"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blog.shu.ac.uk/apprenticeship-resources/wellbeing-and-support/staying-safe-online/" TargetMode="External"/><Relationship Id="rId3" Type="http://schemas.openxmlformats.org/officeDocument/2006/relationships/hyperlink" Target="https://sheffieldhallam-my.sharepoint.com/:w:/r/personal/dscc9_hallam_shu_ac_uk/_layouts/15/Doc.aspx?sourcedoc=%7B96E52046-5E71-42C4-B250-B598BD25370C%7D&amp;file=Interim%20Visit%20Safeguarding%20Briefing%20Overview.docx&amp;action=default&amp;mobileredirect=true" TargetMode="External"/><Relationship Id="rId7" Type="http://schemas.openxmlformats.org/officeDocument/2006/relationships/hyperlink" Target="https://blog.shu.ac.uk/apprenticeship-resources/wellbeing-and-support/"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s://blogs.shu.ac.uk/add/digital-thursdays/?doing_wp_cron=1599644539.5054919719696044921875" TargetMode="External"/><Relationship Id="rId5" Type="http://schemas.openxmlformats.org/officeDocument/2006/relationships/hyperlink" Target="https://blogs.shu.ac.uk/teaching/inclusive-online-academic-practice/delivery-of-online-teaching-and-assessment-activity/inclusivity-and-accessibility-online/" TargetMode="External"/><Relationship Id="rId4" Type="http://schemas.openxmlformats.org/officeDocument/2006/relationships/hyperlink" Target="https://blog.shu.ac.uk/teachingdelivery/course-delivery/#2"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shu.ac.uk/myhallam/help-and-support" TargetMode="External"/><Relationship Id="rId3" Type="http://schemas.openxmlformats.org/officeDocument/2006/relationships/hyperlink" Target="https://staff.shu.ac.uk/prevent.asp" TargetMode="External"/><Relationship Id="rId7" Type="http://schemas.openxmlformats.org/officeDocument/2006/relationships/hyperlink" Target="https://sheffieldhallam.sharepoint.com/sites/3007/SitePages/Supporting-Students-in-Distress-Guide.aspx" TargetMode="External"/><Relationship Id="rId2" Type="http://schemas.openxmlformats.org/officeDocument/2006/relationships/hyperlink" Target="mailto:s.moorwood@shu.ac.uk" TargetMode="External"/><Relationship Id="rId1" Type="http://schemas.openxmlformats.org/officeDocument/2006/relationships/slideLayout" Target="../slideLayouts/slideLayout23.xml"/><Relationship Id="rId6" Type="http://schemas.openxmlformats.org/officeDocument/2006/relationships/hyperlink" Target="https://sheffieldhallam.sharepoint.com/sites/3007/SitePages/Supporting-Our-Students---Blackboard-Module.aspx" TargetMode="External"/><Relationship Id="rId5" Type="http://schemas.openxmlformats.org/officeDocument/2006/relationships/hyperlink" Target="https://sheffieldhallam.sharepoint.com/sites/4105?e=1%3Ad9691757cbb54b30a1fc92ea99f84f36" TargetMode="External"/><Relationship Id="rId4" Type="http://schemas.openxmlformats.org/officeDocument/2006/relationships/hyperlink" Target="https://sheffieldhallam.sharepoint.com/sites/3043/hda/reporting?e=1%3Af1da51682f5a4ed4b4dbaa942c9fb9f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heffieldhallam.sharepoint.com/sites/3007/SitePages/Supporting-Students-in-Distress-Guide.aspx" TargetMode="External"/><Relationship Id="rId2" Type="http://schemas.openxmlformats.org/officeDocument/2006/relationships/hyperlink" Target="https://sheffieldhallam.sharepoint.com/sites/3007/SitePages/SHARP-Process.aspx"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sheffieldhallam.sharepoint.com/sites/3007/SitePages/Supporting-Students-in-Distress-Guide.aspx" TargetMode="External"/><Relationship Id="rId2" Type="http://schemas.openxmlformats.org/officeDocument/2006/relationships/hyperlink" Target="https://sheffieldhallam.sharepoint.com/sites/3007/SitePages/SHARP-Process.aspx"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8207375" cy="1143000"/>
          </a:xfrm>
        </p:spPr>
        <p:txBody>
          <a:bodyPr/>
          <a:lstStyle/>
          <a:p>
            <a:r>
              <a:rPr lang="en-GB" dirty="0"/>
              <a:t>Welcome</a:t>
            </a:r>
          </a:p>
        </p:txBody>
      </p:sp>
      <p:sp>
        <p:nvSpPr>
          <p:cNvPr id="3" name="Content Placeholder 2"/>
          <p:cNvSpPr>
            <a:spLocks noGrp="1"/>
          </p:cNvSpPr>
          <p:nvPr>
            <p:ph idx="1"/>
          </p:nvPr>
        </p:nvSpPr>
        <p:spPr>
          <a:xfrm>
            <a:off x="251520" y="3468513"/>
            <a:ext cx="8229600" cy="3344863"/>
          </a:xfrm>
        </p:spPr>
        <p:txBody>
          <a:bodyPr/>
          <a:lstStyle/>
          <a:p>
            <a:pPr marL="0" indent="0">
              <a:buNone/>
            </a:pPr>
            <a:endParaRPr lang="en-GB" sz="2000" dirty="0">
              <a:solidFill>
                <a:srgbClr val="FF0000"/>
              </a:solidFill>
            </a:endParaRPr>
          </a:p>
          <a:p>
            <a:pPr marL="990600" indent="0">
              <a:buNone/>
            </a:pPr>
            <a:r>
              <a:rPr lang="en-GB" sz="2000" dirty="0"/>
              <a:t>Sam Moorwood</a:t>
            </a:r>
          </a:p>
          <a:p>
            <a:pPr marL="990600" indent="0">
              <a:buNone/>
            </a:pPr>
            <a:r>
              <a:rPr lang="en-GB" sz="2000" dirty="0"/>
              <a:t>Head of Work Based Learning</a:t>
            </a:r>
          </a:p>
          <a:p>
            <a:pPr marL="990600" indent="0">
              <a:buNone/>
            </a:pPr>
            <a:r>
              <a:rPr lang="en-GB" sz="2000" dirty="0"/>
              <a:t>Designated Safeguarding Officer for Apprenticeships at SHU</a:t>
            </a:r>
          </a:p>
          <a:p>
            <a:pPr marL="990600" indent="0">
              <a:buNone/>
            </a:pPr>
            <a:endParaRPr lang="en-GB" sz="2000" dirty="0"/>
          </a:p>
          <a:p>
            <a:pPr marL="0" indent="0">
              <a:buNone/>
            </a:pPr>
            <a:endParaRPr lang="en-GB" sz="2400" dirty="0"/>
          </a:p>
          <a:p>
            <a:pPr marL="361950" indent="0">
              <a:buNone/>
            </a:pPr>
            <a:r>
              <a:rPr lang="en-GB" sz="2400" dirty="0"/>
              <a:t>	</a:t>
            </a:r>
          </a:p>
        </p:txBody>
      </p:sp>
      <p:sp>
        <p:nvSpPr>
          <p:cNvPr id="4" name="Title 1"/>
          <p:cNvSpPr txBox="1">
            <a:spLocks/>
          </p:cNvSpPr>
          <p:nvPr/>
        </p:nvSpPr>
        <p:spPr bwMode="auto">
          <a:xfrm>
            <a:off x="901129" y="1997968"/>
            <a:ext cx="69112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800" dirty="0"/>
              <a:t>Apprenticeship Safeguarding and Support</a:t>
            </a:r>
          </a:p>
          <a:p>
            <a:pPr algn="l"/>
            <a:r>
              <a:rPr lang="en-GB" sz="2800" dirty="0"/>
              <a:t>Introduction and Update for Academics</a:t>
            </a:r>
          </a:p>
        </p:txBody>
      </p:sp>
    </p:spTree>
    <p:extLst>
      <p:ext uri="{BB962C8B-B14F-4D97-AF65-F5344CB8AC3E}">
        <p14:creationId xmlns:p14="http://schemas.microsoft.com/office/powerpoint/2010/main" val="1673795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D1EF-006B-455D-BB31-63C1013D2E14}"/>
              </a:ext>
            </a:extLst>
          </p:cNvPr>
          <p:cNvSpPr>
            <a:spLocks noGrp="1"/>
          </p:cNvSpPr>
          <p:nvPr>
            <p:ph type="title"/>
          </p:nvPr>
        </p:nvSpPr>
        <p:spPr>
          <a:xfrm>
            <a:off x="391812" y="1324046"/>
            <a:ext cx="8207375" cy="1143000"/>
          </a:xfrm>
        </p:spPr>
        <p:txBody>
          <a:bodyPr/>
          <a:lstStyle/>
          <a:p>
            <a:r>
              <a:rPr lang="en-GB" sz="3600" dirty="0"/>
              <a:t>Student Support Fundamentals</a:t>
            </a:r>
          </a:p>
        </p:txBody>
      </p:sp>
      <p:sp>
        <p:nvSpPr>
          <p:cNvPr id="4" name="Text Placeholder 18">
            <a:extLst>
              <a:ext uri="{FF2B5EF4-FFF2-40B4-BE49-F238E27FC236}">
                <a16:creationId xmlns:a16="http://schemas.microsoft.com/office/drawing/2014/main" id="{70CAEACB-DD75-48DE-B70E-4E1838AFE5FA}"/>
              </a:ext>
            </a:extLst>
          </p:cNvPr>
          <p:cNvSpPr txBox="1">
            <a:spLocks/>
          </p:cNvSpPr>
          <p:nvPr/>
        </p:nvSpPr>
        <p:spPr bwMode="auto">
          <a:xfrm>
            <a:off x="315000" y="2636912"/>
            <a:ext cx="4104000"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b="1" dirty="0"/>
              <a:t>Supporting Students in Distress</a:t>
            </a:r>
          </a:p>
        </p:txBody>
      </p:sp>
      <p:sp>
        <p:nvSpPr>
          <p:cNvPr id="5" name="Text Placeholder 2">
            <a:extLst>
              <a:ext uri="{FF2B5EF4-FFF2-40B4-BE49-F238E27FC236}">
                <a16:creationId xmlns:a16="http://schemas.microsoft.com/office/drawing/2014/main" id="{F3CFBA48-52EE-473A-9845-7D5099EB0D11}"/>
              </a:ext>
            </a:extLst>
          </p:cNvPr>
          <p:cNvSpPr txBox="1">
            <a:spLocks/>
          </p:cNvSpPr>
          <p:nvPr/>
        </p:nvSpPr>
        <p:spPr>
          <a:xfrm>
            <a:off x="4657367" y="3186403"/>
            <a:ext cx="4235113" cy="276287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50" dirty="0"/>
              <a:t>SHARP provides holistic support to exceptional student circumstances that cannot be managed through the standard student support model.</a:t>
            </a:r>
          </a:p>
          <a:p>
            <a:r>
              <a:rPr lang="en-GB" sz="1650" dirty="0"/>
              <a:t>SHARP oversees complex student cases for students who are considered at risk to themselves or others. The pathway contains three stages of escalation where students are managed in conjunction with other support services within the University.</a:t>
            </a:r>
            <a:endParaRPr lang="en-GB" sz="1650" dirty="0">
              <a:hlinkClick r:id="rId2">
                <a:extLst>
                  <a:ext uri="{A12FA001-AC4F-418D-AE19-62706E023703}">
                    <ahyp:hlinkClr xmlns:ahyp="http://schemas.microsoft.com/office/drawing/2018/hyperlinkcolor" val="tx"/>
                  </a:ext>
                </a:extLst>
              </a:hlinkClick>
            </a:endParaRPr>
          </a:p>
          <a:p>
            <a:r>
              <a:rPr lang="en-GB" sz="1650" dirty="0">
                <a:solidFill>
                  <a:srgbClr val="954F72"/>
                </a:solidFill>
                <a:hlinkClick r:id="rId2">
                  <a:extLst>
                    <a:ext uri="{A12FA001-AC4F-418D-AE19-62706E023703}">
                      <ahyp:hlinkClr xmlns:ahyp="http://schemas.microsoft.com/office/drawing/2018/hyperlinkcolor" val="tx"/>
                    </a:ext>
                  </a:extLst>
                </a:hlinkClick>
              </a:rPr>
              <a:t>Sheffield Hallam At Risk Pathway (SHARP) (sharepoint.com)</a:t>
            </a:r>
            <a:endParaRPr lang="en-GB" sz="1650" dirty="0"/>
          </a:p>
        </p:txBody>
      </p:sp>
      <p:sp>
        <p:nvSpPr>
          <p:cNvPr id="6" name="Content Placeholder 16">
            <a:extLst>
              <a:ext uri="{FF2B5EF4-FFF2-40B4-BE49-F238E27FC236}">
                <a16:creationId xmlns:a16="http://schemas.microsoft.com/office/drawing/2014/main" id="{AE1079BE-C507-4396-9B13-A67290BE3AB4}"/>
              </a:ext>
            </a:extLst>
          </p:cNvPr>
          <p:cNvSpPr txBox="1">
            <a:spLocks/>
          </p:cNvSpPr>
          <p:nvPr/>
        </p:nvSpPr>
        <p:spPr>
          <a:xfrm>
            <a:off x="391500" y="3212976"/>
            <a:ext cx="4104000" cy="2762877"/>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50" dirty="0">
                <a:solidFill>
                  <a:srgbClr val="333333"/>
                </a:solidFill>
                <a:latin typeface="+mn-lt"/>
              </a:rPr>
              <a:t>Clear advice to staff on what to do if they come into contact with a student in distress, whether they have specific responsibility for pastoral support or simply work with students in the course of their job</a:t>
            </a:r>
            <a:endParaRPr lang="en-GB" sz="1650" dirty="0">
              <a:latin typeface="+mn-lt"/>
            </a:endParaRPr>
          </a:p>
          <a:p>
            <a:pPr marL="0" indent="0">
              <a:buNone/>
            </a:pPr>
            <a:r>
              <a:rPr lang="en-GB" sz="1650" dirty="0">
                <a:latin typeface="+mn-lt"/>
                <a:hlinkClick r:id="rId3"/>
              </a:rPr>
              <a:t>Supporting Students in Distress Guide (sharepoint.com)</a:t>
            </a:r>
            <a:endParaRPr lang="en-GB" sz="1650" dirty="0">
              <a:latin typeface="+mn-lt"/>
            </a:endParaRPr>
          </a:p>
          <a:p>
            <a:pPr marL="0" indent="0">
              <a:buNone/>
            </a:pPr>
            <a:endParaRPr lang="en-GB" sz="1650" dirty="0">
              <a:latin typeface="+mn-lt"/>
            </a:endParaRPr>
          </a:p>
        </p:txBody>
      </p:sp>
      <p:sp>
        <p:nvSpPr>
          <p:cNvPr id="7" name="Text Placeholder 20">
            <a:extLst>
              <a:ext uri="{FF2B5EF4-FFF2-40B4-BE49-F238E27FC236}">
                <a16:creationId xmlns:a16="http://schemas.microsoft.com/office/drawing/2014/main" id="{8EC69E93-1E65-425C-BE00-02C11AB99472}"/>
              </a:ext>
            </a:extLst>
          </p:cNvPr>
          <p:cNvSpPr txBox="1">
            <a:spLocks/>
          </p:cNvSpPr>
          <p:nvPr/>
        </p:nvSpPr>
        <p:spPr>
          <a:xfrm>
            <a:off x="4716000" y="2705133"/>
            <a:ext cx="4104000" cy="269081"/>
          </a:xfrm>
          <a:prstGeom prst="rect">
            <a:avLst/>
          </a:prstGeom>
        </p:spPr>
        <p:txBody>
          <a:bodyPr vert="horz" lIns="68580" tIns="34290" rIns="68580" bIns="3429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n-lt"/>
              </a:rPr>
              <a:t>Sheffield Hallam At Risk Pathway (SHARP)</a:t>
            </a:r>
          </a:p>
        </p:txBody>
      </p:sp>
    </p:spTree>
    <p:extLst>
      <p:ext uri="{BB962C8B-B14F-4D97-AF65-F5344CB8AC3E}">
        <p14:creationId xmlns:p14="http://schemas.microsoft.com/office/powerpoint/2010/main" val="4026457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55313C-17B8-41D1-986E-30C89680EF51}"/>
              </a:ext>
            </a:extLst>
          </p:cNvPr>
          <p:cNvPicPr>
            <a:picLocks noChangeAspect="1"/>
          </p:cNvPicPr>
          <p:nvPr/>
        </p:nvPicPr>
        <p:blipFill rotWithShape="1">
          <a:blip r:embed="rId2"/>
          <a:srcRect l="42984" r="41229" b="54717"/>
          <a:stretch/>
        </p:blipFill>
        <p:spPr>
          <a:xfrm>
            <a:off x="3995936" y="1844824"/>
            <a:ext cx="1296144" cy="1143000"/>
          </a:xfrm>
          <a:prstGeom prst="rect">
            <a:avLst/>
          </a:prstGeom>
        </p:spPr>
      </p:pic>
      <p:pic>
        <p:nvPicPr>
          <p:cNvPr id="6" name="Picture 5">
            <a:extLst>
              <a:ext uri="{FF2B5EF4-FFF2-40B4-BE49-F238E27FC236}">
                <a16:creationId xmlns:a16="http://schemas.microsoft.com/office/drawing/2014/main" id="{AF3D13EE-A3D0-412F-B0EE-E0960A7911C6}"/>
              </a:ext>
            </a:extLst>
          </p:cNvPr>
          <p:cNvPicPr>
            <a:picLocks noChangeAspect="1"/>
          </p:cNvPicPr>
          <p:nvPr/>
        </p:nvPicPr>
        <p:blipFill rotWithShape="1">
          <a:blip r:embed="rId2"/>
          <a:srcRect l="64032" t="30031" r="21936" b="7208"/>
          <a:stretch/>
        </p:blipFill>
        <p:spPr>
          <a:xfrm>
            <a:off x="5292080" y="2852936"/>
            <a:ext cx="1152128" cy="1584176"/>
          </a:xfrm>
          <a:prstGeom prst="rect">
            <a:avLst/>
          </a:prstGeom>
        </p:spPr>
      </p:pic>
      <p:pic>
        <p:nvPicPr>
          <p:cNvPr id="7" name="Picture 6">
            <a:extLst>
              <a:ext uri="{FF2B5EF4-FFF2-40B4-BE49-F238E27FC236}">
                <a16:creationId xmlns:a16="http://schemas.microsoft.com/office/drawing/2014/main" id="{68B052C5-03F8-4FBB-8678-EFB31A2979A8}"/>
              </a:ext>
            </a:extLst>
          </p:cNvPr>
          <p:cNvPicPr>
            <a:picLocks noChangeAspect="1"/>
          </p:cNvPicPr>
          <p:nvPr/>
        </p:nvPicPr>
        <p:blipFill rotWithShape="1">
          <a:blip r:embed="rId2"/>
          <a:srcRect l="20171" t="36496" r="64042" b="18221"/>
          <a:stretch/>
        </p:blipFill>
        <p:spPr>
          <a:xfrm>
            <a:off x="4572000" y="4374232"/>
            <a:ext cx="1296144" cy="1143000"/>
          </a:xfrm>
          <a:prstGeom prst="rect">
            <a:avLst/>
          </a:prstGeom>
        </p:spPr>
      </p:pic>
      <p:pic>
        <p:nvPicPr>
          <p:cNvPr id="8" name="Picture 7">
            <a:extLst>
              <a:ext uri="{FF2B5EF4-FFF2-40B4-BE49-F238E27FC236}">
                <a16:creationId xmlns:a16="http://schemas.microsoft.com/office/drawing/2014/main" id="{5ABBEDD1-E03F-4236-8F43-C722CD3C832B}"/>
              </a:ext>
            </a:extLst>
          </p:cNvPr>
          <p:cNvPicPr>
            <a:picLocks noChangeAspect="1"/>
          </p:cNvPicPr>
          <p:nvPr/>
        </p:nvPicPr>
        <p:blipFill rotWithShape="1">
          <a:blip r:embed="rId2"/>
          <a:srcRect r="86034" b="58410"/>
          <a:stretch/>
        </p:blipFill>
        <p:spPr>
          <a:xfrm>
            <a:off x="2771800" y="4221088"/>
            <a:ext cx="1152128" cy="1049785"/>
          </a:xfrm>
          <a:prstGeom prst="rect">
            <a:avLst/>
          </a:prstGeom>
        </p:spPr>
      </p:pic>
      <p:grpSp>
        <p:nvGrpSpPr>
          <p:cNvPr id="10" name="Group 9">
            <a:extLst>
              <a:ext uri="{FF2B5EF4-FFF2-40B4-BE49-F238E27FC236}">
                <a16:creationId xmlns:a16="http://schemas.microsoft.com/office/drawing/2014/main" id="{459BD34F-BF50-4089-A172-4334B5D5C27B}"/>
              </a:ext>
            </a:extLst>
          </p:cNvPr>
          <p:cNvGrpSpPr/>
          <p:nvPr/>
        </p:nvGrpSpPr>
        <p:grpSpPr>
          <a:xfrm>
            <a:off x="2734906" y="2852936"/>
            <a:ext cx="792088" cy="818120"/>
            <a:chOff x="3059832" y="3394137"/>
            <a:chExt cx="792088" cy="818120"/>
          </a:xfrm>
        </p:grpSpPr>
        <p:sp>
          <p:nvSpPr>
            <p:cNvPr id="9" name="Oval 8">
              <a:extLst>
                <a:ext uri="{FF2B5EF4-FFF2-40B4-BE49-F238E27FC236}">
                  <a16:creationId xmlns:a16="http://schemas.microsoft.com/office/drawing/2014/main" id="{F01E19CD-93C4-4E29-9C00-CCCDA5160A3E}"/>
                </a:ext>
              </a:extLst>
            </p:cNvPr>
            <p:cNvSpPr/>
            <p:nvPr/>
          </p:nvSpPr>
          <p:spPr>
            <a:xfrm>
              <a:off x="3059832" y="3394137"/>
              <a:ext cx="792088" cy="81812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Work from home desk">
              <a:extLst>
                <a:ext uri="{FF2B5EF4-FFF2-40B4-BE49-F238E27FC236}">
                  <a16:creationId xmlns:a16="http://schemas.microsoft.com/office/drawing/2014/main" id="{55EF0AE7-A8B1-4848-A5F2-F4BB1487034E}"/>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3111233" y="3459794"/>
              <a:ext cx="689286" cy="68928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suitcase, Business People, Businessman, people, walking, Silhouette, Business, portfolio, Man Icon">
            <a:extLst>
              <a:ext uri="{FF2B5EF4-FFF2-40B4-BE49-F238E27FC236}">
                <a16:creationId xmlns:a16="http://schemas.microsoft.com/office/drawing/2014/main" id="{1BC2D14F-541C-4C7F-B427-1DA7B125D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3672" y="3367647"/>
            <a:ext cx="740727" cy="740727"/>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0175301A-A3FA-46B7-8E96-621611E8A4DC}"/>
              </a:ext>
            </a:extLst>
          </p:cNvPr>
          <p:cNvSpPr/>
          <p:nvPr/>
        </p:nvSpPr>
        <p:spPr>
          <a:xfrm>
            <a:off x="3019879" y="2390553"/>
            <a:ext cx="2808312" cy="2808312"/>
          </a:xfrm>
          <a:prstGeom prst="ellipse">
            <a:avLst/>
          </a:prstGeom>
          <a:noFill/>
          <a:ln>
            <a:solidFill>
              <a:schemeClr val="bg1">
                <a:lumMod val="65000"/>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D568CEB-7C72-4D93-9F5C-FF989F89F905}"/>
              </a:ext>
            </a:extLst>
          </p:cNvPr>
          <p:cNvSpPr txBox="1"/>
          <p:nvPr/>
        </p:nvSpPr>
        <p:spPr>
          <a:xfrm>
            <a:off x="5042862" y="1939742"/>
            <a:ext cx="1401346" cy="461665"/>
          </a:xfrm>
          <a:prstGeom prst="rect">
            <a:avLst/>
          </a:prstGeom>
          <a:noFill/>
        </p:spPr>
        <p:txBody>
          <a:bodyPr wrap="none" rtlCol="0">
            <a:spAutoFit/>
          </a:bodyPr>
          <a:lstStyle/>
          <a:p>
            <a:r>
              <a:rPr lang="en-GB" dirty="0"/>
              <a:t>Homelife</a:t>
            </a:r>
          </a:p>
        </p:txBody>
      </p:sp>
      <p:sp>
        <p:nvSpPr>
          <p:cNvPr id="4" name="TextBox 3">
            <a:extLst>
              <a:ext uri="{FF2B5EF4-FFF2-40B4-BE49-F238E27FC236}">
                <a16:creationId xmlns:a16="http://schemas.microsoft.com/office/drawing/2014/main" id="{B749396A-297E-4F97-A022-644534C07BA2}"/>
              </a:ext>
            </a:extLst>
          </p:cNvPr>
          <p:cNvSpPr txBox="1"/>
          <p:nvPr/>
        </p:nvSpPr>
        <p:spPr>
          <a:xfrm>
            <a:off x="6378822" y="3142097"/>
            <a:ext cx="2294218" cy="461665"/>
          </a:xfrm>
          <a:prstGeom prst="rect">
            <a:avLst/>
          </a:prstGeom>
          <a:noFill/>
        </p:spPr>
        <p:txBody>
          <a:bodyPr wrap="none" rtlCol="0">
            <a:spAutoFit/>
          </a:bodyPr>
          <a:lstStyle/>
          <a:p>
            <a:r>
              <a:rPr lang="en-GB" dirty="0"/>
              <a:t>Neighbourhood</a:t>
            </a:r>
          </a:p>
        </p:txBody>
      </p:sp>
      <p:sp>
        <p:nvSpPr>
          <p:cNvPr id="12" name="TextBox 11">
            <a:extLst>
              <a:ext uri="{FF2B5EF4-FFF2-40B4-BE49-F238E27FC236}">
                <a16:creationId xmlns:a16="http://schemas.microsoft.com/office/drawing/2014/main" id="{D4B96399-D5D8-49ED-801A-AC1633DD558E}"/>
              </a:ext>
            </a:extLst>
          </p:cNvPr>
          <p:cNvSpPr txBox="1"/>
          <p:nvPr/>
        </p:nvSpPr>
        <p:spPr>
          <a:xfrm>
            <a:off x="5743535" y="4548150"/>
            <a:ext cx="1726755" cy="461665"/>
          </a:xfrm>
          <a:prstGeom prst="rect">
            <a:avLst/>
          </a:prstGeom>
          <a:noFill/>
        </p:spPr>
        <p:txBody>
          <a:bodyPr wrap="none" rtlCol="0">
            <a:spAutoFit/>
          </a:bodyPr>
          <a:lstStyle/>
          <a:p>
            <a:r>
              <a:rPr lang="en-GB" dirty="0"/>
              <a:t>Peer-group</a:t>
            </a:r>
          </a:p>
        </p:txBody>
      </p:sp>
      <p:sp>
        <p:nvSpPr>
          <p:cNvPr id="16" name="TextBox 15">
            <a:extLst>
              <a:ext uri="{FF2B5EF4-FFF2-40B4-BE49-F238E27FC236}">
                <a16:creationId xmlns:a16="http://schemas.microsoft.com/office/drawing/2014/main" id="{63CFE319-4623-4606-9EA7-98E121E0683A}"/>
              </a:ext>
            </a:extLst>
          </p:cNvPr>
          <p:cNvSpPr txBox="1"/>
          <p:nvPr/>
        </p:nvSpPr>
        <p:spPr>
          <a:xfrm>
            <a:off x="1360582" y="4191471"/>
            <a:ext cx="1555234" cy="461665"/>
          </a:xfrm>
          <a:prstGeom prst="rect">
            <a:avLst/>
          </a:prstGeom>
          <a:noFill/>
        </p:spPr>
        <p:txBody>
          <a:bodyPr wrap="none" rtlCol="0">
            <a:spAutoFit/>
          </a:bodyPr>
          <a:lstStyle/>
          <a:p>
            <a:r>
              <a:rPr lang="en-GB" dirty="0"/>
              <a:t>Education</a:t>
            </a:r>
          </a:p>
        </p:txBody>
      </p:sp>
      <p:sp>
        <p:nvSpPr>
          <p:cNvPr id="18" name="TextBox 17">
            <a:extLst>
              <a:ext uri="{FF2B5EF4-FFF2-40B4-BE49-F238E27FC236}">
                <a16:creationId xmlns:a16="http://schemas.microsoft.com/office/drawing/2014/main" id="{6A40D8C3-CBF7-47CB-B68E-437158579584}"/>
              </a:ext>
            </a:extLst>
          </p:cNvPr>
          <p:cNvSpPr txBox="1"/>
          <p:nvPr/>
        </p:nvSpPr>
        <p:spPr>
          <a:xfrm>
            <a:off x="1331640" y="2410865"/>
            <a:ext cx="1737207" cy="461665"/>
          </a:xfrm>
          <a:prstGeom prst="rect">
            <a:avLst/>
          </a:prstGeom>
          <a:noFill/>
        </p:spPr>
        <p:txBody>
          <a:bodyPr wrap="none" rtlCol="0">
            <a:spAutoFit/>
          </a:bodyPr>
          <a:lstStyle/>
          <a:p>
            <a:r>
              <a:rPr lang="en-GB" dirty="0"/>
              <a:t>Work-place</a:t>
            </a:r>
          </a:p>
        </p:txBody>
      </p:sp>
      <p:sp>
        <p:nvSpPr>
          <p:cNvPr id="22" name="Title 1">
            <a:extLst>
              <a:ext uri="{FF2B5EF4-FFF2-40B4-BE49-F238E27FC236}">
                <a16:creationId xmlns:a16="http://schemas.microsoft.com/office/drawing/2014/main" id="{2E9B558A-08CB-4573-AFB5-44DCE4719487}"/>
              </a:ext>
            </a:extLst>
          </p:cNvPr>
          <p:cNvSpPr>
            <a:spLocks noGrp="1"/>
          </p:cNvSpPr>
          <p:nvPr>
            <p:ph type="title"/>
          </p:nvPr>
        </p:nvSpPr>
        <p:spPr>
          <a:xfrm>
            <a:off x="3258373" y="287615"/>
            <a:ext cx="5509502" cy="1143000"/>
          </a:xfrm>
        </p:spPr>
        <p:txBody>
          <a:bodyPr/>
          <a:lstStyle/>
          <a:p>
            <a:pPr algn="l"/>
            <a:r>
              <a:rPr lang="en-GB" sz="3200" dirty="0"/>
              <a:t>Contextualised Safeguarding</a:t>
            </a:r>
          </a:p>
        </p:txBody>
      </p:sp>
      <p:sp>
        <p:nvSpPr>
          <p:cNvPr id="19" name="TextBox 18">
            <a:extLst>
              <a:ext uri="{FF2B5EF4-FFF2-40B4-BE49-F238E27FC236}">
                <a16:creationId xmlns:a16="http://schemas.microsoft.com/office/drawing/2014/main" id="{5F049666-746F-4489-B985-B0BD0F452D50}"/>
              </a:ext>
            </a:extLst>
          </p:cNvPr>
          <p:cNvSpPr txBox="1"/>
          <p:nvPr/>
        </p:nvSpPr>
        <p:spPr>
          <a:xfrm>
            <a:off x="222399" y="5827911"/>
            <a:ext cx="8598073" cy="769441"/>
          </a:xfrm>
          <a:prstGeom prst="rect">
            <a:avLst/>
          </a:prstGeom>
          <a:noFill/>
        </p:spPr>
        <p:txBody>
          <a:bodyPr wrap="square">
            <a:spAutoFit/>
          </a:bodyPr>
          <a:lstStyle/>
          <a:p>
            <a:r>
              <a:rPr lang="en-GB" sz="2800" u="sng" dirty="0">
                <a:solidFill>
                  <a:srgbClr val="B70D50"/>
                </a:solidFill>
                <a:latin typeface="+mj-lt"/>
                <a:ea typeface="ＭＳ Ｐゴシック" pitchFamily="-105" charset="-128"/>
                <a:hlinkClick r:id="rId6">
                  <a:extLst>
                    <a:ext uri="{A12FA001-AC4F-418D-AE19-62706E023703}">
                      <ahyp:hlinkClr xmlns:ahyp="http://schemas.microsoft.com/office/drawing/2018/hyperlinkcolor" val="tx"/>
                    </a:ext>
                  </a:extLst>
                </a:hlinkClick>
              </a:rPr>
              <a:t>Staying Safe On-Line:</a:t>
            </a:r>
          </a:p>
          <a:p>
            <a:r>
              <a:rPr lang="en-GB" sz="1600" dirty="0">
                <a:hlinkClick r:id="rId6"/>
              </a:rPr>
              <a:t>https://blog.shu.ac.uk/apprenticeship-resources/wellbeing-and-support/staying-safe-online/</a:t>
            </a:r>
            <a:r>
              <a:rPr lang="en-GB" sz="1600" dirty="0"/>
              <a:t> </a:t>
            </a:r>
          </a:p>
        </p:txBody>
      </p:sp>
    </p:spTree>
    <p:extLst>
      <p:ext uri="{BB962C8B-B14F-4D97-AF65-F5344CB8AC3E}">
        <p14:creationId xmlns:p14="http://schemas.microsoft.com/office/powerpoint/2010/main" val="384339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heel(1)">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B8CB-DDC2-41E8-865B-D4C4E863A1F8}"/>
              </a:ext>
            </a:extLst>
          </p:cNvPr>
          <p:cNvSpPr>
            <a:spLocks noGrp="1"/>
          </p:cNvSpPr>
          <p:nvPr>
            <p:ph type="title"/>
          </p:nvPr>
        </p:nvSpPr>
        <p:spPr>
          <a:xfrm>
            <a:off x="2988590" y="188640"/>
            <a:ext cx="6047906" cy="1143000"/>
          </a:xfrm>
        </p:spPr>
        <p:txBody>
          <a:bodyPr/>
          <a:lstStyle/>
          <a:p>
            <a:pPr algn="l"/>
            <a:r>
              <a:rPr lang="en-GB" sz="2400" dirty="0"/>
              <a:t>Possible signs to look out for in adults</a:t>
            </a:r>
            <a:br>
              <a:rPr lang="en-GB" sz="2400" dirty="0"/>
            </a:br>
            <a:br>
              <a:rPr lang="en-GB" sz="1200" dirty="0"/>
            </a:br>
            <a:r>
              <a:rPr lang="en-GB" sz="2400" i="1" dirty="0">
                <a:solidFill>
                  <a:schemeClr val="tx1"/>
                </a:solidFill>
              </a:rPr>
              <a:t>(N.B. You need the whole picture)</a:t>
            </a:r>
          </a:p>
        </p:txBody>
      </p:sp>
      <p:sp>
        <p:nvSpPr>
          <p:cNvPr id="3" name="Content Placeholder 2">
            <a:extLst>
              <a:ext uri="{FF2B5EF4-FFF2-40B4-BE49-F238E27FC236}">
                <a16:creationId xmlns:a16="http://schemas.microsoft.com/office/drawing/2014/main" id="{CF9D51A0-5EB2-4AA4-8BE3-B40F942403B3}"/>
              </a:ext>
            </a:extLst>
          </p:cNvPr>
          <p:cNvSpPr>
            <a:spLocks noGrp="1"/>
          </p:cNvSpPr>
          <p:nvPr>
            <p:ph idx="1"/>
          </p:nvPr>
        </p:nvSpPr>
        <p:spPr>
          <a:xfrm>
            <a:off x="457200" y="1700808"/>
            <a:ext cx="8229600" cy="3344863"/>
          </a:xfrm>
        </p:spPr>
        <p:txBody>
          <a:bodyPr>
            <a:normAutofit lnSpcReduction="10000"/>
          </a:bodyPr>
          <a:lstStyle/>
          <a:p>
            <a:r>
              <a:rPr lang="en-GB" sz="1950" dirty="0">
                <a:latin typeface="Arial" panose="020B0604020202020204" pitchFamily="34" charset="0"/>
                <a:cs typeface="Arial" panose="020B0604020202020204" pitchFamily="34" charset="0"/>
              </a:rPr>
              <a:t>Indiscriminate contact or affection-seeking.</a:t>
            </a:r>
          </a:p>
          <a:p>
            <a:r>
              <a:rPr lang="en-GB" sz="1950" dirty="0">
                <a:latin typeface="Arial" panose="020B0604020202020204" pitchFamily="34" charset="0"/>
                <a:cs typeface="Arial" panose="020B0604020202020204" pitchFamily="34" charset="0"/>
              </a:rPr>
              <a:t>Being over-friendly to strangers.</a:t>
            </a:r>
          </a:p>
          <a:p>
            <a:r>
              <a:rPr lang="en-GB" sz="1950" dirty="0">
                <a:latin typeface="Arial" panose="020B0604020202020204" pitchFamily="34" charset="0"/>
                <a:cs typeface="Arial" panose="020B0604020202020204" pitchFamily="34" charset="0"/>
              </a:rPr>
              <a:t>Excessive clinginess and persistently seeking attention.</a:t>
            </a:r>
          </a:p>
          <a:p>
            <a:r>
              <a:rPr lang="en-GB" sz="1950" dirty="0">
                <a:latin typeface="Arial" panose="020B0604020202020204" pitchFamily="34" charset="0"/>
                <a:cs typeface="Arial" panose="020B0604020202020204" pitchFamily="34" charset="0"/>
              </a:rPr>
              <a:t>Habitual body rocking.</a:t>
            </a:r>
          </a:p>
          <a:p>
            <a:r>
              <a:rPr lang="en-GB" sz="1950" dirty="0">
                <a:latin typeface="Arial" panose="020B0604020202020204" pitchFamily="34" charset="0"/>
                <a:cs typeface="Arial" panose="020B0604020202020204" pitchFamily="34" charset="0"/>
              </a:rPr>
              <a:t>Being withdrawn and reluctant to communicate.</a:t>
            </a:r>
          </a:p>
          <a:p>
            <a:r>
              <a:rPr lang="en-GB" sz="1950" dirty="0">
                <a:latin typeface="Arial" panose="020B0604020202020204" pitchFamily="34" charset="0"/>
                <a:cs typeface="Arial" panose="020B0604020202020204" pitchFamily="34" charset="0"/>
              </a:rPr>
              <a:t>Dislike or lack of cooperation.</a:t>
            </a:r>
          </a:p>
          <a:p>
            <a:r>
              <a:rPr lang="en-GB" sz="1950" dirty="0">
                <a:latin typeface="Arial" panose="020B0604020202020204" pitchFamily="34" charset="0"/>
                <a:cs typeface="Arial" panose="020B0604020202020204" pitchFamily="34" charset="0"/>
              </a:rPr>
              <a:t>Lack of interest or low responsiveness.</a:t>
            </a:r>
          </a:p>
          <a:p>
            <a:r>
              <a:rPr lang="en-GB" sz="1950" dirty="0">
                <a:latin typeface="Arial" panose="020B0604020202020204" pitchFamily="34" charset="0"/>
                <a:cs typeface="Arial" panose="020B0604020202020204" pitchFamily="34" charset="0"/>
              </a:rPr>
              <a:t>High levels of anger or annoyance.</a:t>
            </a:r>
          </a:p>
          <a:p>
            <a:r>
              <a:rPr lang="en-GB" sz="1950" dirty="0">
                <a:latin typeface="Arial" panose="020B0604020202020204" pitchFamily="34" charset="0"/>
                <a:cs typeface="Arial" panose="020B0604020202020204" pitchFamily="34" charset="0"/>
              </a:rPr>
              <a:t>That they are passive or withdrawn.</a:t>
            </a:r>
          </a:p>
          <a:p>
            <a:r>
              <a:rPr lang="en-GB" sz="1950" dirty="0">
                <a:latin typeface="Arial" panose="020B0604020202020204" pitchFamily="34" charset="0"/>
                <a:cs typeface="Arial" panose="020B0604020202020204" pitchFamily="34" charset="0"/>
              </a:rPr>
              <a:t>Excessive cash or expensive gifts</a:t>
            </a:r>
          </a:p>
          <a:p>
            <a:endParaRPr lang="en-GB" sz="1950" dirty="0">
              <a:latin typeface="Arial" panose="020B0604020202020204" pitchFamily="34" charset="0"/>
              <a:cs typeface="Arial" panose="020B0604020202020204" pitchFamily="34" charset="0"/>
            </a:endParaRPr>
          </a:p>
          <a:p>
            <a:endParaRPr lang="en-GB" dirty="0">
              <a:solidFill>
                <a:srgbClr val="555555"/>
              </a:solidFill>
              <a:latin typeface="Helvetica Neue"/>
            </a:endParaRPr>
          </a:p>
          <a:p>
            <a:endParaRPr lang="en-GB" dirty="0"/>
          </a:p>
        </p:txBody>
      </p:sp>
      <p:sp>
        <p:nvSpPr>
          <p:cNvPr id="5" name="TextBox 4">
            <a:extLst>
              <a:ext uri="{FF2B5EF4-FFF2-40B4-BE49-F238E27FC236}">
                <a16:creationId xmlns:a16="http://schemas.microsoft.com/office/drawing/2014/main" id="{72881453-0C18-4084-B429-43E681065F0E}"/>
              </a:ext>
            </a:extLst>
          </p:cNvPr>
          <p:cNvSpPr txBox="1"/>
          <p:nvPr/>
        </p:nvSpPr>
        <p:spPr>
          <a:xfrm>
            <a:off x="251520" y="5589240"/>
            <a:ext cx="8640960" cy="923330"/>
          </a:xfrm>
          <a:prstGeom prst="rect">
            <a:avLst/>
          </a:prstGeom>
          <a:noFill/>
        </p:spPr>
        <p:txBody>
          <a:bodyPr wrap="square" rtlCol="0">
            <a:spAutoFit/>
          </a:bodyPr>
          <a:lstStyle/>
          <a:p>
            <a:r>
              <a:rPr lang="en-GB" sz="1800" dirty="0"/>
              <a:t>Most causes for concern at SHU are well-being matters</a:t>
            </a:r>
          </a:p>
          <a:p>
            <a:r>
              <a:rPr lang="en-GB" sz="1800" dirty="0"/>
              <a:t>Few qualify as Safeguarding concerns</a:t>
            </a:r>
          </a:p>
          <a:p>
            <a:r>
              <a:rPr lang="en-GB" sz="1800" dirty="0"/>
              <a:t>BUT - Any adult can become vulnerable - never hold back from raising a concern</a:t>
            </a:r>
          </a:p>
        </p:txBody>
      </p:sp>
    </p:spTree>
    <p:extLst>
      <p:ext uri="{BB962C8B-B14F-4D97-AF65-F5344CB8AC3E}">
        <p14:creationId xmlns:p14="http://schemas.microsoft.com/office/powerpoint/2010/main" val="248622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A79D0D5-A7F1-4A36-B754-D375BAD97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24" y="1626082"/>
            <a:ext cx="7740352" cy="52193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7C27B3C-DF67-4273-9659-352CAE4C75C9}"/>
              </a:ext>
            </a:extLst>
          </p:cNvPr>
          <p:cNvSpPr>
            <a:spLocks noGrp="1"/>
          </p:cNvSpPr>
          <p:nvPr>
            <p:ph type="title"/>
          </p:nvPr>
        </p:nvSpPr>
        <p:spPr>
          <a:xfrm>
            <a:off x="2988590" y="188640"/>
            <a:ext cx="6047906" cy="1143000"/>
          </a:xfrm>
        </p:spPr>
        <p:txBody>
          <a:bodyPr/>
          <a:lstStyle/>
          <a:p>
            <a:pPr algn="l"/>
            <a:r>
              <a:rPr lang="en-GB" sz="3200" dirty="0"/>
              <a:t>Student Support Triangles</a:t>
            </a:r>
            <a:endParaRPr lang="en-GB" sz="3200" i="1" dirty="0">
              <a:solidFill>
                <a:schemeClr val="tx1"/>
              </a:solidFill>
            </a:endParaRPr>
          </a:p>
        </p:txBody>
      </p:sp>
    </p:spTree>
    <p:extLst>
      <p:ext uri="{BB962C8B-B14F-4D97-AF65-F5344CB8AC3E}">
        <p14:creationId xmlns:p14="http://schemas.microsoft.com/office/powerpoint/2010/main" val="58313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10DC-5F72-4E93-9A50-ED042495C93B}"/>
              </a:ext>
            </a:extLst>
          </p:cNvPr>
          <p:cNvSpPr>
            <a:spLocks noGrp="1"/>
          </p:cNvSpPr>
          <p:nvPr>
            <p:ph type="title"/>
          </p:nvPr>
        </p:nvSpPr>
        <p:spPr>
          <a:xfrm>
            <a:off x="179512" y="3573016"/>
            <a:ext cx="3960440" cy="1143000"/>
          </a:xfrm>
        </p:spPr>
        <p:txBody>
          <a:bodyPr/>
          <a:lstStyle/>
          <a:p>
            <a:pPr algn="l"/>
            <a:r>
              <a:rPr lang="en-GB" sz="2400" dirty="0">
                <a:solidFill>
                  <a:schemeClr val="tx1"/>
                </a:solidFill>
              </a:rPr>
              <a:t>Mainly for WBL Coaches:</a:t>
            </a:r>
            <a:br>
              <a:rPr lang="en-GB" sz="3200" dirty="0"/>
            </a:br>
            <a:r>
              <a:rPr lang="en-GB" sz="3200" dirty="0"/>
              <a:t>Notification of </a:t>
            </a:r>
            <a:br>
              <a:rPr lang="en-GB" sz="3200" dirty="0"/>
            </a:br>
            <a:r>
              <a:rPr lang="en-GB" sz="3200" dirty="0"/>
              <a:t>Cause for Concern</a:t>
            </a:r>
            <a:br>
              <a:rPr lang="en-GB" dirty="0"/>
            </a:br>
            <a:br>
              <a:rPr lang="en-GB" dirty="0"/>
            </a:br>
            <a:r>
              <a:rPr lang="en-GB" sz="2000" dirty="0">
                <a:hlinkClick r:id="rId2"/>
              </a:rPr>
              <a:t>Practice Guidance on </a:t>
            </a:r>
            <a:r>
              <a:rPr lang="en-GB" sz="2000" dirty="0" err="1">
                <a:hlinkClick r:id="rId2"/>
              </a:rPr>
              <a:t>Sharepoint</a:t>
            </a:r>
            <a:br>
              <a:rPr lang="en-GB" sz="2000" dirty="0"/>
            </a:br>
            <a:br>
              <a:rPr lang="en-GB" sz="2000" dirty="0"/>
            </a:br>
            <a:br>
              <a:rPr lang="en-GB" sz="2000" dirty="0"/>
            </a:br>
            <a:br>
              <a:rPr lang="en-GB" sz="2000" dirty="0"/>
            </a:br>
            <a:br>
              <a:rPr lang="en-GB" sz="2000" dirty="0"/>
            </a:br>
            <a:endParaRPr lang="en-GB" dirty="0"/>
          </a:p>
        </p:txBody>
      </p:sp>
      <p:pic>
        <p:nvPicPr>
          <p:cNvPr id="4" name="Picture 3">
            <a:extLst>
              <a:ext uri="{FF2B5EF4-FFF2-40B4-BE49-F238E27FC236}">
                <a16:creationId xmlns:a16="http://schemas.microsoft.com/office/drawing/2014/main" id="{95400BA2-1F74-4A76-ACEB-194859523950}"/>
              </a:ext>
            </a:extLst>
          </p:cNvPr>
          <p:cNvPicPr>
            <a:picLocks noChangeAspect="1"/>
          </p:cNvPicPr>
          <p:nvPr/>
        </p:nvPicPr>
        <p:blipFill>
          <a:blip r:embed="rId3"/>
          <a:stretch>
            <a:fillRect/>
          </a:stretch>
        </p:blipFill>
        <p:spPr>
          <a:xfrm>
            <a:off x="4650803" y="112204"/>
            <a:ext cx="4353295" cy="6633592"/>
          </a:xfrm>
          <a:prstGeom prst="rect">
            <a:avLst/>
          </a:prstGeom>
          <a:ln w="12700">
            <a:solidFill>
              <a:schemeClr val="tx1"/>
            </a:solidFill>
          </a:ln>
        </p:spPr>
      </p:pic>
      <p:sp>
        <p:nvSpPr>
          <p:cNvPr id="5" name="Oval 4">
            <a:extLst>
              <a:ext uri="{FF2B5EF4-FFF2-40B4-BE49-F238E27FC236}">
                <a16:creationId xmlns:a16="http://schemas.microsoft.com/office/drawing/2014/main" id="{4A62BD49-FCEE-4D34-8F90-7A9F39368E96}"/>
              </a:ext>
            </a:extLst>
          </p:cNvPr>
          <p:cNvSpPr/>
          <p:nvPr/>
        </p:nvSpPr>
        <p:spPr>
          <a:xfrm>
            <a:off x="4355976" y="1484784"/>
            <a:ext cx="23762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C7927EF-D8F3-44C6-8332-088E0F8B81D0}"/>
              </a:ext>
            </a:extLst>
          </p:cNvPr>
          <p:cNvSpPr/>
          <p:nvPr/>
        </p:nvSpPr>
        <p:spPr>
          <a:xfrm>
            <a:off x="4283968" y="1772816"/>
            <a:ext cx="2448271"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9E87D47-41EA-4853-871C-AE153AF2B0B1}"/>
              </a:ext>
            </a:extLst>
          </p:cNvPr>
          <p:cNvSpPr/>
          <p:nvPr/>
        </p:nvSpPr>
        <p:spPr>
          <a:xfrm>
            <a:off x="4319972" y="2276872"/>
            <a:ext cx="2448271"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5C9D969-1994-4B29-AE4F-4B49BBD1E44B}"/>
              </a:ext>
            </a:extLst>
          </p:cNvPr>
          <p:cNvSpPr/>
          <p:nvPr/>
        </p:nvSpPr>
        <p:spPr>
          <a:xfrm>
            <a:off x="4379179" y="3503222"/>
            <a:ext cx="2448271" cy="7178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F3E49AF-837F-4D8F-8376-1F0E4B100520}"/>
              </a:ext>
            </a:extLst>
          </p:cNvPr>
          <p:cNvSpPr txBox="1"/>
          <p:nvPr/>
        </p:nvSpPr>
        <p:spPr>
          <a:xfrm>
            <a:off x="180933" y="4719915"/>
            <a:ext cx="4139039" cy="707886"/>
          </a:xfrm>
          <a:prstGeom prst="rect">
            <a:avLst/>
          </a:prstGeom>
          <a:noFill/>
        </p:spPr>
        <p:txBody>
          <a:bodyPr wrap="square" rtlCol="0">
            <a:spAutoFit/>
          </a:bodyPr>
          <a:lstStyle/>
          <a:p>
            <a:r>
              <a:rPr lang="en-GB" sz="2000" dirty="0">
                <a:solidFill>
                  <a:schemeClr val="tx1"/>
                </a:solidFill>
              </a:rPr>
              <a:t>Why is there a specific form for Apprentices?</a:t>
            </a:r>
            <a:endParaRPr lang="en-GB" sz="1600" dirty="0"/>
          </a:p>
        </p:txBody>
      </p:sp>
    </p:spTree>
    <p:extLst>
      <p:ext uri="{BB962C8B-B14F-4D97-AF65-F5344CB8AC3E}">
        <p14:creationId xmlns:p14="http://schemas.microsoft.com/office/powerpoint/2010/main" val="77796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30CC-0DE7-417D-9018-46BE1ECDBC0D}"/>
              </a:ext>
            </a:extLst>
          </p:cNvPr>
          <p:cNvSpPr>
            <a:spLocks noGrp="1"/>
          </p:cNvSpPr>
          <p:nvPr>
            <p:ph type="title"/>
          </p:nvPr>
        </p:nvSpPr>
        <p:spPr>
          <a:xfrm>
            <a:off x="3203848" y="160335"/>
            <a:ext cx="6335167" cy="1143000"/>
          </a:xfrm>
        </p:spPr>
        <p:txBody>
          <a:bodyPr/>
          <a:lstStyle/>
          <a:p>
            <a:pPr algn="l"/>
            <a:r>
              <a:rPr lang="en-GB" sz="2800" dirty="0"/>
              <a:t>COVID - Institutional Response</a:t>
            </a:r>
            <a:br>
              <a:rPr lang="en-GB" sz="2800" dirty="0"/>
            </a:br>
            <a:r>
              <a:rPr lang="en-GB" sz="2800" dirty="0">
                <a:hlinkClick r:id="rId3"/>
              </a:rPr>
              <a:t>Briefing Paper</a:t>
            </a:r>
            <a:endParaRPr lang="en-GB" sz="2800" dirty="0"/>
          </a:p>
        </p:txBody>
      </p:sp>
      <p:sp>
        <p:nvSpPr>
          <p:cNvPr id="3" name="Content Placeholder 2">
            <a:extLst>
              <a:ext uri="{FF2B5EF4-FFF2-40B4-BE49-F238E27FC236}">
                <a16:creationId xmlns:a16="http://schemas.microsoft.com/office/drawing/2014/main" id="{C3B95D65-72C2-4BA0-916D-F640FC67AAB2}"/>
              </a:ext>
            </a:extLst>
          </p:cNvPr>
          <p:cNvSpPr>
            <a:spLocks noGrp="1"/>
          </p:cNvSpPr>
          <p:nvPr>
            <p:ph idx="1"/>
          </p:nvPr>
        </p:nvSpPr>
        <p:spPr>
          <a:xfrm>
            <a:off x="457200" y="1340768"/>
            <a:ext cx="8686800" cy="4425357"/>
          </a:xfrm>
        </p:spPr>
        <p:txBody>
          <a:bodyPr/>
          <a:lstStyle/>
          <a:p>
            <a:pPr marL="0" indent="0" algn="l" rtl="0" fontAlgn="base">
              <a:buNone/>
            </a:pPr>
            <a:r>
              <a:rPr lang="en-GB" sz="1400" b="1" i="0" dirty="0">
                <a:solidFill>
                  <a:srgbClr val="000000"/>
                </a:solidFill>
                <a:effectLst/>
                <a:latin typeface="Calibri Light" panose="020F0302020204030204" pitchFamily="34" charset="0"/>
                <a:cs typeface="Calibri Light" panose="020F0302020204030204" pitchFamily="34" charset="0"/>
              </a:rPr>
              <a:t>Institutional Response: </a:t>
            </a:r>
          </a:p>
          <a:p>
            <a:pPr algn="l" rtl="0" fontAlgn="base">
              <a:buFont typeface="Arial" panose="020B0604020202020204" pitchFamily="34" charset="0"/>
              <a:buChar char="•"/>
            </a:pPr>
            <a:r>
              <a:rPr lang="en-GB" sz="1400" b="0" i="0" dirty="0">
                <a:solidFill>
                  <a:srgbClr val="000000"/>
                </a:solidFill>
                <a:effectLst/>
                <a:latin typeface="Calibri Light" panose="020F0302020204030204" pitchFamily="34" charset="0"/>
                <a:cs typeface="Calibri Light" panose="020F0302020204030204" pitchFamily="34" charset="0"/>
              </a:rPr>
              <a:t>Key issues identified – wellbeing of apprentices / students, wellbeing of staff, a safe return to campus </a:t>
            </a:r>
          </a:p>
          <a:p>
            <a:pPr algn="l" rtl="0" fontAlgn="base">
              <a:buFont typeface="Arial" panose="020B0604020202020204" pitchFamily="34" charset="0"/>
              <a:buChar char="•"/>
            </a:pPr>
            <a:r>
              <a:rPr lang="en-GB" sz="1400" b="0" i="0" dirty="0">
                <a:solidFill>
                  <a:srgbClr val="000000"/>
                </a:solidFill>
                <a:effectLst/>
                <a:latin typeface="Calibri Light" panose="020F0302020204030204" pitchFamily="34" charset="0"/>
                <a:cs typeface="Calibri Light" panose="020F0302020204030204" pitchFamily="34" charset="0"/>
              </a:rPr>
              <a:t>DfE Guidance on re-opening campus.  Tiered approaches mapped to SHU Tiered approach </a:t>
            </a:r>
          </a:p>
          <a:p>
            <a:pPr algn="l" rtl="0" fontAlgn="base">
              <a:buFont typeface="Arial" panose="020B0604020202020204" pitchFamily="34" charset="0"/>
              <a:buChar char="•"/>
            </a:pPr>
            <a:r>
              <a:rPr lang="en-GB" sz="1400" b="0" i="0" dirty="0">
                <a:solidFill>
                  <a:srgbClr val="000000"/>
                </a:solidFill>
                <a:effectLst/>
                <a:latin typeface="Calibri Light" panose="020F0302020204030204" pitchFamily="34" charset="0"/>
                <a:cs typeface="Calibri Light" panose="020F0302020204030204" pitchFamily="34" charset="0"/>
              </a:rPr>
              <a:t>Senior Leaders work with external partners such as Sheffield City Council, NHS, </a:t>
            </a:r>
            <a:r>
              <a:rPr lang="en-GB" sz="1400" b="0" i="0" dirty="0" err="1">
                <a:solidFill>
                  <a:srgbClr val="000000"/>
                </a:solidFill>
                <a:effectLst/>
                <a:latin typeface="Calibri Light" panose="020F0302020204030204" pitchFamily="34" charset="0"/>
                <a:cs typeface="Calibri Light" panose="020F0302020204030204" pitchFamily="34" charset="0"/>
              </a:rPr>
              <a:t>UoS</a:t>
            </a:r>
            <a:r>
              <a:rPr lang="en-GB" sz="1400" b="0" i="0" dirty="0">
                <a:solidFill>
                  <a:srgbClr val="000000"/>
                </a:solidFill>
                <a:effectLst/>
                <a:latin typeface="Calibri Light" panose="020F0302020204030204" pitchFamily="34" charset="0"/>
                <a:cs typeface="Calibri Light" panose="020F0302020204030204" pitchFamily="34" charset="0"/>
              </a:rPr>
              <a:t>, PHE in regards to Safeguarding (creation of Gold and Silver group)  </a:t>
            </a:r>
          </a:p>
          <a:p>
            <a:pPr algn="l" rtl="0" fontAlgn="base">
              <a:buFont typeface="Arial" panose="020B0604020202020204" pitchFamily="34" charset="0"/>
              <a:buChar char="•"/>
            </a:pPr>
            <a:r>
              <a:rPr lang="en-GB" sz="1400" b="0" i="0" dirty="0">
                <a:solidFill>
                  <a:srgbClr val="000000"/>
                </a:solidFill>
                <a:effectLst/>
                <a:latin typeface="Calibri Light" panose="020F0302020204030204" pitchFamily="34" charset="0"/>
                <a:cs typeface="Calibri Light" panose="020F0302020204030204" pitchFamily="34" charset="0"/>
              </a:rPr>
              <a:t>CHART - </a:t>
            </a:r>
            <a:r>
              <a:rPr lang="en-GB" sz="1400" b="0" i="0" dirty="0" err="1">
                <a:solidFill>
                  <a:srgbClr val="000000"/>
                </a:solidFill>
                <a:effectLst/>
                <a:latin typeface="Calibri Light" panose="020F0302020204030204" pitchFamily="34" charset="0"/>
                <a:cs typeface="Calibri Light" panose="020F0302020204030204" pitchFamily="34" charset="0"/>
              </a:rPr>
              <a:t>Covid</a:t>
            </a:r>
            <a:r>
              <a:rPr lang="en-GB" sz="1400" b="0" i="0" dirty="0">
                <a:solidFill>
                  <a:srgbClr val="000000"/>
                </a:solidFill>
                <a:effectLst/>
                <a:latin typeface="Calibri Light" panose="020F0302020204030204" pitchFamily="34" charset="0"/>
                <a:cs typeface="Calibri Light" panose="020F0302020204030204" pitchFamily="34" charset="0"/>
              </a:rPr>
              <a:t> Help and Response Team connection across the City</a:t>
            </a:r>
          </a:p>
          <a:p>
            <a:pPr algn="l" rtl="0" fontAlgn="base">
              <a:buFont typeface="Arial" panose="020B0604020202020204" pitchFamily="34" charset="0"/>
              <a:buChar char="•"/>
            </a:pPr>
            <a:endParaRPr lang="en-GB" sz="1000" dirty="0">
              <a:solidFill>
                <a:srgbClr val="000000"/>
              </a:solidFill>
              <a:latin typeface="Calibri Light" panose="020F0302020204030204" pitchFamily="34" charset="0"/>
              <a:cs typeface="Calibri Light" panose="020F0302020204030204" pitchFamily="34" charset="0"/>
            </a:endParaRPr>
          </a:p>
          <a:p>
            <a:pPr marL="0" indent="0" algn="l" rtl="0" fontAlgn="base">
              <a:buNone/>
            </a:pPr>
            <a:r>
              <a:rPr lang="en-GB" sz="1400" b="1" i="0" dirty="0">
                <a:solidFill>
                  <a:srgbClr val="000000"/>
                </a:solidFill>
                <a:effectLst/>
                <a:latin typeface="Calibri Light" panose="020F0302020204030204" pitchFamily="34" charset="0"/>
                <a:cs typeface="Calibri Light" panose="020F0302020204030204" pitchFamily="34" charset="0"/>
              </a:rPr>
              <a:t>Keeping Learners Safe</a:t>
            </a:r>
          </a:p>
          <a:p>
            <a:pPr algn="l" rtl="0" fontAlgn="base">
              <a:buFont typeface="Arial" panose="020B0604020202020204" pitchFamily="34" charset="0"/>
              <a:buChar char="•"/>
            </a:pPr>
            <a:r>
              <a:rPr lang="en-GB" sz="1400" b="0" i="0" dirty="0">
                <a:solidFill>
                  <a:srgbClr val="000000"/>
                </a:solidFill>
                <a:effectLst/>
                <a:latin typeface="Calibri Light" panose="020F0302020204030204" pitchFamily="34" charset="0"/>
                <a:cs typeface="Calibri Light" panose="020F0302020204030204" pitchFamily="34" charset="0"/>
              </a:rPr>
              <a:t>Wellbeing support for those self-isolating (e.g. check-ins, food deliveries, online resources)  </a:t>
            </a:r>
          </a:p>
          <a:p>
            <a:pPr algn="l" rtl="0" fontAlgn="base">
              <a:buFont typeface="Arial" panose="020B0604020202020204" pitchFamily="34" charset="0"/>
              <a:buChar char="•"/>
            </a:pPr>
            <a:r>
              <a:rPr lang="en-GB" sz="1400" b="0" i="0" dirty="0">
                <a:solidFill>
                  <a:srgbClr val="000000"/>
                </a:solidFill>
                <a:effectLst/>
                <a:latin typeface="Calibri Light" panose="020F0302020204030204" pitchFamily="34" charset="0"/>
                <a:cs typeface="Calibri Light" panose="020F0302020204030204" pitchFamily="34" charset="0"/>
              </a:rPr>
              <a:t>Student wellbeing service for mental health support  </a:t>
            </a:r>
          </a:p>
          <a:p>
            <a:pPr algn="l" rtl="0" fontAlgn="base">
              <a:buFont typeface="Arial" panose="020B0604020202020204" pitchFamily="34" charset="0"/>
              <a:buChar char="•"/>
            </a:pPr>
            <a:r>
              <a:rPr lang="en-GB" sz="1400" b="0" i="0" dirty="0">
                <a:solidFill>
                  <a:srgbClr val="000000"/>
                </a:solidFill>
                <a:effectLst/>
                <a:latin typeface="Calibri Light" panose="020F0302020204030204" pitchFamily="34" charset="0"/>
                <a:cs typeface="Calibri Light" panose="020F0302020204030204" pitchFamily="34" charset="0"/>
              </a:rPr>
              <a:t>Study support (e.g. no detriment)  </a:t>
            </a:r>
          </a:p>
          <a:p>
            <a:pPr algn="l" rtl="0" fontAlgn="base">
              <a:buFont typeface="Arial" panose="020B0604020202020204" pitchFamily="34" charset="0"/>
              <a:buChar char="•"/>
            </a:pPr>
            <a:r>
              <a:rPr lang="en-GB" sz="1400" b="0" i="0" dirty="0">
                <a:solidFill>
                  <a:srgbClr val="000000"/>
                </a:solidFill>
                <a:effectLst/>
                <a:latin typeface="Calibri Light" panose="020F0302020204030204" pitchFamily="34" charset="0"/>
                <a:cs typeface="Calibri Light" panose="020F0302020204030204" pitchFamily="34" charset="0"/>
              </a:rPr>
              <a:t>For apprentices - Support triangle (with the extra layer of support from ACL, Mentor and Coach – APRs and monthly meetings strengthened and development of Departmental Ops Groups).</a:t>
            </a:r>
          </a:p>
          <a:p>
            <a:pPr marL="0" indent="0" algn="l" rtl="0" fontAlgn="base">
              <a:buNone/>
            </a:pPr>
            <a:endParaRPr lang="en-GB" sz="1000" dirty="0">
              <a:solidFill>
                <a:srgbClr val="000000"/>
              </a:solidFill>
              <a:latin typeface="Calibri Light" panose="020F0302020204030204" pitchFamily="34" charset="0"/>
              <a:cs typeface="Calibri Light" panose="020F0302020204030204" pitchFamily="34" charset="0"/>
            </a:endParaRPr>
          </a:p>
          <a:p>
            <a:pPr marL="0" indent="0" algn="l" rtl="0" fontAlgn="base">
              <a:buNone/>
            </a:pPr>
            <a:r>
              <a:rPr lang="en-GB" sz="1400" b="1" dirty="0">
                <a:solidFill>
                  <a:srgbClr val="000000"/>
                </a:solidFill>
                <a:latin typeface="Calibri Light" panose="020F0302020204030204" pitchFamily="34" charset="0"/>
                <a:cs typeface="Calibri Light" panose="020F0302020204030204" pitchFamily="34" charset="0"/>
              </a:rPr>
              <a:t>Safe Return to Campus (Pre-Lockdown II)</a:t>
            </a:r>
            <a:endParaRPr lang="en-GB" sz="1400" b="1" i="0" dirty="0">
              <a:solidFill>
                <a:srgbClr val="000000"/>
              </a:solidFill>
              <a:effectLst/>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GB" sz="1400" dirty="0">
                <a:solidFill>
                  <a:srgbClr val="000000"/>
                </a:solidFill>
                <a:latin typeface="Calibri Light" panose="020F0302020204030204" pitchFamily="34" charset="0"/>
                <a:cs typeface="Calibri Light" panose="020F0302020204030204" pitchFamily="34" charset="0"/>
              </a:rPr>
              <a:t>Extended Campus (online delivery, limiting entrants to support social distancing, controls at entrance and exit, temperature checks, hand sanitisers, face coverings, protective screens)  </a:t>
            </a:r>
          </a:p>
          <a:p>
            <a:pPr>
              <a:buFont typeface="Arial" panose="020B0604020202020204" pitchFamily="34" charset="0"/>
              <a:buChar char="•"/>
            </a:pPr>
            <a:r>
              <a:rPr lang="en-GB" sz="1400" dirty="0">
                <a:solidFill>
                  <a:srgbClr val="000000"/>
                </a:solidFill>
                <a:latin typeface="Calibri Light" panose="020F0302020204030204" pitchFamily="34" charset="0"/>
                <a:cs typeface="Calibri Light" panose="020F0302020204030204" pitchFamily="34" charset="0"/>
              </a:rPr>
              <a:t>Clear process to report CV-19  </a:t>
            </a:r>
          </a:p>
          <a:p>
            <a:pPr>
              <a:buFont typeface="Arial" panose="020B0604020202020204" pitchFamily="34" charset="0"/>
              <a:buChar char="•"/>
            </a:pPr>
            <a:r>
              <a:rPr lang="en-GB" sz="1400" dirty="0">
                <a:solidFill>
                  <a:srgbClr val="000000"/>
                </a:solidFill>
                <a:latin typeface="Calibri Light" panose="020F0302020204030204" pitchFamily="34" charset="0"/>
                <a:cs typeface="Calibri Light" panose="020F0302020204030204" pitchFamily="34" charset="0"/>
              </a:rPr>
              <a:t>Staggered start and finish times  </a:t>
            </a:r>
          </a:p>
          <a:p>
            <a:pPr>
              <a:buFont typeface="Arial" panose="020B0604020202020204" pitchFamily="34" charset="0"/>
              <a:buChar char="•"/>
            </a:pPr>
            <a:r>
              <a:rPr lang="en-GB" sz="1400" dirty="0">
                <a:solidFill>
                  <a:srgbClr val="000000"/>
                </a:solidFill>
                <a:latin typeface="Calibri Light" panose="020F0302020204030204" pitchFamily="34" charset="0"/>
                <a:cs typeface="Calibri Light" panose="020F0302020204030204" pitchFamily="34" charset="0"/>
              </a:rPr>
              <a:t>Process for filling up rooms  </a:t>
            </a:r>
          </a:p>
          <a:p>
            <a:pPr>
              <a:buFont typeface="Arial" panose="020B0604020202020204" pitchFamily="34" charset="0"/>
              <a:buChar char="•"/>
            </a:pPr>
            <a:r>
              <a:rPr lang="en-GB" sz="1400" dirty="0">
                <a:solidFill>
                  <a:srgbClr val="000000"/>
                </a:solidFill>
                <a:latin typeface="Calibri Light" panose="020F0302020204030204" pitchFamily="34" charset="0"/>
                <a:cs typeface="Calibri Light" panose="020F0302020204030204" pitchFamily="34" charset="0"/>
              </a:rPr>
              <a:t>2m rule, adaptations to classrooms, technical facilities (1m + in teaching spaces, mitigations around room layout)  </a:t>
            </a:r>
          </a:p>
          <a:p>
            <a:pPr>
              <a:buFont typeface="Arial" panose="020B0604020202020204" pitchFamily="34" charset="0"/>
              <a:buChar char="•"/>
            </a:pPr>
            <a:r>
              <a:rPr lang="en-GB" sz="1400" dirty="0">
                <a:solidFill>
                  <a:srgbClr val="000000"/>
                </a:solidFill>
                <a:latin typeface="Calibri Light" panose="020F0302020204030204" pitchFamily="34" charset="0"/>
                <a:cs typeface="Calibri Light" panose="020F0302020204030204" pitchFamily="34" charset="0"/>
              </a:rPr>
              <a:t>Building Ambassador Roles  </a:t>
            </a:r>
          </a:p>
          <a:p>
            <a:pPr algn="l" rtl="0" fontAlgn="base">
              <a:buFont typeface="Arial" panose="020B0604020202020204" pitchFamily="34" charset="0"/>
              <a:buChar char="•"/>
            </a:pPr>
            <a:endParaRPr lang="en-GB" sz="1400" b="0" i="0" dirty="0">
              <a:solidFill>
                <a:srgbClr val="000000"/>
              </a:solidFill>
              <a:effectLst/>
              <a:latin typeface="Calibri Light" panose="020F0302020204030204" pitchFamily="34" charset="0"/>
              <a:cs typeface="Calibri Light" panose="020F0302020204030204" pitchFamily="34" charset="0"/>
            </a:endParaRPr>
          </a:p>
          <a:p>
            <a:pPr algn="l" rtl="0" fontAlgn="base">
              <a:buFont typeface="Arial" panose="020B0604020202020204" pitchFamily="34" charset="0"/>
              <a:buChar char="•"/>
            </a:pPr>
            <a:endParaRPr lang="en-GB" sz="1400" b="0" i="0" dirty="0">
              <a:solidFill>
                <a:srgbClr val="000000"/>
              </a:solidFill>
              <a:effectLst/>
              <a:latin typeface="Calibri Light" panose="020F0302020204030204" pitchFamily="34" charset="0"/>
              <a:cs typeface="Calibri Light" panose="020F0302020204030204" pitchFamily="34" charset="0"/>
            </a:endParaRPr>
          </a:p>
          <a:p>
            <a:endParaRPr lang="en-GB"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8777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30CC-0DE7-417D-9018-46BE1ECDBC0D}"/>
              </a:ext>
            </a:extLst>
          </p:cNvPr>
          <p:cNvSpPr>
            <a:spLocks noGrp="1"/>
          </p:cNvSpPr>
          <p:nvPr>
            <p:ph type="title"/>
          </p:nvPr>
        </p:nvSpPr>
        <p:spPr>
          <a:xfrm>
            <a:off x="3203848" y="160335"/>
            <a:ext cx="6335167" cy="1143000"/>
          </a:xfrm>
        </p:spPr>
        <p:txBody>
          <a:bodyPr/>
          <a:lstStyle/>
          <a:p>
            <a:pPr algn="l"/>
            <a:r>
              <a:rPr lang="en-GB" sz="2800" dirty="0"/>
              <a:t>COVID - Institutional Response</a:t>
            </a:r>
            <a:br>
              <a:rPr lang="en-GB" sz="2800" dirty="0"/>
            </a:br>
            <a:r>
              <a:rPr lang="en-GB" sz="2800" dirty="0">
                <a:hlinkClick r:id="rId3"/>
              </a:rPr>
              <a:t>Briefing Paper</a:t>
            </a:r>
            <a:endParaRPr lang="en-GB" sz="2800" dirty="0"/>
          </a:p>
        </p:txBody>
      </p:sp>
      <p:sp>
        <p:nvSpPr>
          <p:cNvPr id="3" name="Content Placeholder 2">
            <a:extLst>
              <a:ext uri="{FF2B5EF4-FFF2-40B4-BE49-F238E27FC236}">
                <a16:creationId xmlns:a16="http://schemas.microsoft.com/office/drawing/2014/main" id="{C3B95D65-72C2-4BA0-916D-F640FC67AAB2}"/>
              </a:ext>
            </a:extLst>
          </p:cNvPr>
          <p:cNvSpPr>
            <a:spLocks noGrp="1"/>
          </p:cNvSpPr>
          <p:nvPr>
            <p:ph idx="1"/>
          </p:nvPr>
        </p:nvSpPr>
        <p:spPr>
          <a:xfrm>
            <a:off x="457200" y="1523923"/>
            <a:ext cx="8686800" cy="4425357"/>
          </a:xfrm>
        </p:spPr>
        <p:txBody>
          <a:bodyPr/>
          <a:lstStyle/>
          <a:p>
            <a:pPr marL="0" indent="0">
              <a:buNone/>
            </a:pPr>
            <a:r>
              <a:rPr lang="en-GB" sz="1800" b="1" dirty="0">
                <a:solidFill>
                  <a:srgbClr val="000000"/>
                </a:solidFill>
                <a:latin typeface="Calibri Light" panose="020F0302020204030204" pitchFamily="34" charset="0"/>
                <a:cs typeface="Calibri Light" panose="020F0302020204030204" pitchFamily="34" charset="0"/>
              </a:rPr>
              <a:t>Support for Staff</a:t>
            </a:r>
          </a:p>
          <a:p>
            <a:pPr marL="0" indent="0">
              <a:buNone/>
            </a:pPr>
            <a:endParaRPr lang="en-GB" sz="1400" b="1" dirty="0">
              <a:solidFill>
                <a:srgbClr val="000000"/>
              </a:solidFill>
              <a:latin typeface="Calibri Light" panose="020F0302020204030204" pitchFamily="34" charset="0"/>
              <a:cs typeface="Calibri Light" panose="020F0302020204030204" pitchFamily="34" charset="0"/>
            </a:endParaRPr>
          </a:p>
          <a:p>
            <a:pPr algn="l" rtl="0" fontAlgn="base">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Student Support Triangle web page and Blackboard training module  </a:t>
            </a:r>
          </a:p>
          <a:p>
            <a:pPr algn="l" rtl="0" fontAlgn="base">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Beyond Covid-19 </a:t>
            </a:r>
            <a:r>
              <a:rPr lang="en-GB" sz="1600" dirty="0" err="1">
                <a:solidFill>
                  <a:srgbClr val="000000"/>
                </a:solidFill>
                <a:latin typeface="Calibri Light" panose="020F0302020204030204" pitchFamily="34" charset="0"/>
                <a:cs typeface="Calibri Light" panose="020F0302020204030204" pitchFamily="34" charset="0"/>
              </a:rPr>
              <a:t>Sharepoint</a:t>
            </a:r>
            <a:r>
              <a:rPr lang="en-GB" sz="1600" dirty="0">
                <a:solidFill>
                  <a:srgbClr val="000000"/>
                </a:solidFill>
                <a:latin typeface="Calibri Light" panose="020F0302020204030204" pitchFamily="34" charset="0"/>
                <a:cs typeface="Calibri Light" panose="020F0302020204030204" pitchFamily="34" charset="0"/>
              </a:rPr>
              <a:t> </a:t>
            </a:r>
            <a:r>
              <a:rPr lang="en-GB" sz="1600" dirty="0">
                <a:solidFill>
                  <a:srgbClr val="0000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Beyond </a:t>
            </a:r>
            <a:r>
              <a:rPr lang="en-GB" sz="1600" dirty="0" err="1">
                <a:solidFill>
                  <a:srgbClr val="0000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Covid</a:t>
            </a:r>
            <a:r>
              <a:rPr lang="en-GB" sz="1600" dirty="0">
                <a:solidFill>
                  <a:srgbClr val="0000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 - Guidance</a:t>
            </a:r>
            <a:r>
              <a:rPr lang="en-GB" sz="1600" dirty="0">
                <a:solidFill>
                  <a:srgbClr val="000000"/>
                </a:solidFill>
                <a:latin typeface="Calibri Light" panose="020F0302020204030204" pitchFamily="34" charset="0"/>
                <a:cs typeface="Calibri Light" panose="020F0302020204030204" pitchFamily="34" charset="0"/>
              </a:rPr>
              <a:t>  </a:t>
            </a:r>
          </a:p>
          <a:p>
            <a:pPr algn="l" rtl="0" fontAlgn="base">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Improved infrastructure: Student Support Referral– </a:t>
            </a:r>
            <a:r>
              <a:rPr lang="en-GB" sz="1600" dirty="0">
                <a:solidFill>
                  <a:srgbClr val="000000"/>
                </a:solidFill>
                <a:latin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On-line referral form</a:t>
            </a:r>
            <a:r>
              <a:rPr lang="en-GB" sz="1600" dirty="0">
                <a:solidFill>
                  <a:srgbClr val="000000"/>
                </a:solidFill>
                <a:latin typeface="Calibri Light" panose="020F0302020204030204" pitchFamily="34" charset="0"/>
                <a:cs typeface="Calibri Light" panose="020F0302020204030204" pitchFamily="34" charset="0"/>
              </a:rPr>
              <a:t> - links to CRM + SSA case officer, communications via student portal. (Sarah Smart)  </a:t>
            </a:r>
          </a:p>
          <a:p>
            <a:pPr algn="l" rtl="0" fontAlgn="base">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Constructive work with Unions regarding safe campus.   </a:t>
            </a:r>
          </a:p>
          <a:p>
            <a:pPr algn="l" rtl="0" fontAlgn="base">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Staff guidance on keeping safe on campus - Return to Work/campus Modules  </a:t>
            </a:r>
          </a:p>
          <a:p>
            <a:pPr algn="l" rtl="0" fontAlgn="base">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University guidance on remote working   </a:t>
            </a:r>
          </a:p>
          <a:p>
            <a:pPr algn="l" rtl="0" fontAlgn="base">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Employee Assistance Programme  </a:t>
            </a:r>
          </a:p>
          <a:p>
            <a:pPr algn="l" rtl="0" fontAlgn="base">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Risk Assessments  </a:t>
            </a:r>
          </a:p>
          <a:p>
            <a:pPr algn="l" rtl="0" fontAlgn="base">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Provision of face coverings   </a:t>
            </a:r>
          </a:p>
          <a:p>
            <a:pPr>
              <a:buFont typeface="Arial" panose="020B0604020202020204" pitchFamily="34" charset="0"/>
              <a:buChar char="•"/>
            </a:pPr>
            <a:r>
              <a:rPr lang="en-GB" sz="1600" dirty="0" err="1">
                <a:solidFill>
                  <a:srgbClr val="000000"/>
                </a:solidFill>
                <a:latin typeface="Calibri Light" panose="020F0302020204030204" pitchFamily="34" charset="0"/>
                <a:cs typeface="Calibri Light" panose="020F0302020204030204" pitchFamily="34" charset="0"/>
              </a:rPr>
              <a:t>HoWBL</a:t>
            </a:r>
            <a:r>
              <a:rPr lang="en-GB" sz="1600" dirty="0">
                <a:solidFill>
                  <a:srgbClr val="000000"/>
                </a:solidFill>
                <a:latin typeface="Calibri Light" panose="020F0302020204030204" pitchFamily="34" charset="0"/>
                <a:cs typeface="Calibri Light" panose="020F0302020204030204" pitchFamily="34" charset="0"/>
              </a:rPr>
              <a:t>: Contextualising Safeguarding for Apprenticeships (Including Online Safety)  </a:t>
            </a:r>
          </a:p>
          <a:p>
            <a:pPr marL="0" indent="0">
              <a:buNone/>
            </a:pPr>
            <a:endParaRPr lang="en-GB"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1780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30CC-0DE7-417D-9018-46BE1ECDBC0D}"/>
              </a:ext>
            </a:extLst>
          </p:cNvPr>
          <p:cNvSpPr>
            <a:spLocks noGrp="1"/>
          </p:cNvSpPr>
          <p:nvPr>
            <p:ph type="title"/>
          </p:nvPr>
        </p:nvSpPr>
        <p:spPr>
          <a:xfrm>
            <a:off x="3203848" y="160335"/>
            <a:ext cx="6335167" cy="1143000"/>
          </a:xfrm>
        </p:spPr>
        <p:txBody>
          <a:bodyPr/>
          <a:lstStyle/>
          <a:p>
            <a:pPr algn="l"/>
            <a:r>
              <a:rPr lang="en-GB" sz="2800" dirty="0"/>
              <a:t>COVID - Institutional Response</a:t>
            </a:r>
            <a:br>
              <a:rPr lang="en-GB" sz="2800" dirty="0"/>
            </a:br>
            <a:r>
              <a:rPr lang="en-GB" sz="2800" dirty="0">
                <a:hlinkClick r:id="rId3"/>
              </a:rPr>
              <a:t>Briefing Paper</a:t>
            </a:r>
            <a:endParaRPr lang="en-GB" sz="2800" dirty="0"/>
          </a:p>
        </p:txBody>
      </p:sp>
      <p:sp>
        <p:nvSpPr>
          <p:cNvPr id="3" name="Content Placeholder 2">
            <a:extLst>
              <a:ext uri="{FF2B5EF4-FFF2-40B4-BE49-F238E27FC236}">
                <a16:creationId xmlns:a16="http://schemas.microsoft.com/office/drawing/2014/main" id="{C3B95D65-72C2-4BA0-916D-F640FC67AAB2}"/>
              </a:ext>
            </a:extLst>
          </p:cNvPr>
          <p:cNvSpPr>
            <a:spLocks noGrp="1"/>
          </p:cNvSpPr>
          <p:nvPr>
            <p:ph idx="1"/>
          </p:nvPr>
        </p:nvSpPr>
        <p:spPr>
          <a:xfrm>
            <a:off x="457200" y="1124744"/>
            <a:ext cx="8686800" cy="4425357"/>
          </a:xfrm>
        </p:spPr>
        <p:txBody>
          <a:bodyPr/>
          <a:lstStyle/>
          <a:p>
            <a:pPr marL="0" indent="0" algn="l" rtl="0" fontAlgn="base">
              <a:buNone/>
            </a:pPr>
            <a:endParaRPr lang="en-GB" sz="1400" dirty="0">
              <a:solidFill>
                <a:srgbClr val="000000"/>
              </a:solidFill>
              <a:latin typeface="Calibri Light" panose="020F0302020204030204" pitchFamily="34" charset="0"/>
              <a:cs typeface="Calibri Light" panose="020F0302020204030204" pitchFamily="34" charset="0"/>
            </a:endParaRPr>
          </a:p>
          <a:p>
            <a:pPr marL="0" indent="0">
              <a:buNone/>
            </a:pPr>
            <a:r>
              <a:rPr lang="en-GB" sz="1800" b="1" dirty="0">
                <a:solidFill>
                  <a:srgbClr val="000000"/>
                </a:solidFill>
                <a:latin typeface="Calibri Light" panose="020F0302020204030204" pitchFamily="34" charset="0"/>
                <a:cs typeface="Calibri Light" panose="020F0302020204030204" pitchFamily="34" charset="0"/>
              </a:rPr>
              <a:t>Programme Delivery</a:t>
            </a:r>
          </a:p>
          <a:p>
            <a:pPr marL="0" indent="0">
              <a:buNone/>
            </a:pPr>
            <a:endParaRPr lang="en-GB" sz="1400" b="1" dirty="0">
              <a:solidFill>
                <a:srgbClr val="000000"/>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Course Delivery Principles  Wellbeing on P7  </a:t>
            </a:r>
          </a:p>
          <a:p>
            <a:pPr>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Apprenticeship Section in response to AWBL and through Action Research with academic practitioners:  </a:t>
            </a:r>
            <a:r>
              <a:rPr lang="en-GB" sz="1600" dirty="0">
                <a:solidFill>
                  <a:srgbClr val="0000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https://blog.shu.ac.uk/teachingdelivery/course-delivery/#2</a:t>
            </a:r>
            <a:r>
              <a:rPr lang="en-GB" sz="1600" dirty="0">
                <a:solidFill>
                  <a:srgbClr val="000000"/>
                </a:solidFill>
                <a:latin typeface="Calibri Light" panose="020F0302020204030204" pitchFamily="34" charset="0"/>
                <a:cs typeface="Calibri Light" panose="020F0302020204030204" pitchFamily="34" charset="0"/>
              </a:rPr>
              <a:t> </a:t>
            </a:r>
          </a:p>
          <a:p>
            <a:pPr>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...Note - apprenticeships section on Community  </a:t>
            </a:r>
          </a:p>
          <a:p>
            <a:pPr>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Inclusivity and Accessibility On-line</a:t>
            </a:r>
            <a:r>
              <a:rPr lang="en-GB" sz="1600" dirty="0">
                <a:solidFill>
                  <a:srgbClr val="000000"/>
                </a:solidFill>
                <a:latin typeface="Calibri Light" panose="020F0302020204030204" pitchFamily="34" charset="0"/>
                <a:cs typeface="Calibri Light" panose="020F0302020204030204" pitchFamily="34" charset="0"/>
              </a:rPr>
              <a:t>  </a:t>
            </a:r>
          </a:p>
          <a:p>
            <a:pPr>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ADD team delivering additional training including inclusivity, through </a:t>
            </a:r>
            <a:r>
              <a:rPr lang="en-GB" sz="1600" dirty="0">
                <a:solidFill>
                  <a:srgbClr val="000000"/>
                </a:solidFill>
                <a:latin typeface="Calibri Light" panose="020F0302020204030204" pitchFamily="34" charset="0"/>
                <a:cs typeface="Calibri Light" panose="020F0302020204030204" pitchFamily="34" charset="0"/>
                <a:hlinkClick r:id="rId6">
                  <a:extLst>
                    <a:ext uri="{A12FA001-AC4F-418D-AE19-62706E023703}">
                      <ahyp:hlinkClr xmlns:ahyp="http://schemas.microsoft.com/office/drawing/2018/hyperlinkcolor" val="tx"/>
                    </a:ext>
                  </a:extLst>
                </a:hlinkClick>
              </a:rPr>
              <a:t>Digital Thursdays</a:t>
            </a:r>
            <a:r>
              <a:rPr lang="en-GB" sz="1600" dirty="0">
                <a:solidFill>
                  <a:srgbClr val="000000"/>
                </a:solidFill>
                <a:latin typeface="Calibri Light" panose="020F0302020204030204" pitchFamily="34" charset="0"/>
                <a:cs typeface="Calibri Light" panose="020F0302020204030204" pitchFamily="34" charset="0"/>
              </a:rPr>
              <a:t>  </a:t>
            </a:r>
          </a:p>
          <a:p>
            <a:pPr>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Scheme to Embed Essentials has a wellbeing strand </a:t>
            </a:r>
          </a:p>
          <a:p>
            <a:pPr>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Development of AIIR for online safety - </a:t>
            </a:r>
            <a:r>
              <a:rPr lang="en-GB" sz="1600" dirty="0">
                <a:solidFill>
                  <a:srgbClr val="000000"/>
                </a:solidFill>
                <a:latin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AIIR - Wellbeing and Support</a:t>
            </a:r>
            <a:r>
              <a:rPr lang="en-GB" sz="1600" dirty="0">
                <a:solidFill>
                  <a:srgbClr val="000000"/>
                </a:solidFill>
                <a:latin typeface="Calibri Light" panose="020F0302020204030204" pitchFamily="34" charset="0"/>
                <a:cs typeface="Calibri Light" panose="020F0302020204030204" pitchFamily="34" charset="0"/>
              </a:rPr>
              <a:t>, including AIIR – Risk of redundancy </a:t>
            </a:r>
          </a:p>
          <a:p>
            <a:pPr>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Support Triangles for Apprentice: </a:t>
            </a:r>
            <a:r>
              <a:rPr lang="en-GB" sz="1600" dirty="0" err="1">
                <a:solidFill>
                  <a:srgbClr val="000000"/>
                </a:solidFill>
                <a:latin typeface="Calibri Light" panose="020F0302020204030204" pitchFamily="34" charset="0"/>
                <a:cs typeface="Calibri Light" panose="020F0302020204030204" pitchFamily="34" charset="0"/>
              </a:rPr>
              <a:t>HoWBL</a:t>
            </a:r>
            <a:r>
              <a:rPr lang="en-GB" sz="1600" dirty="0">
                <a:solidFill>
                  <a:srgbClr val="000000"/>
                </a:solidFill>
                <a:latin typeface="Calibri Light" panose="020F0302020204030204" pitchFamily="34" charset="0"/>
                <a:cs typeface="Calibri Light" panose="020F0302020204030204" pitchFamily="34" charset="0"/>
              </a:rPr>
              <a:t> undertaking review of Apprentice Progress Reviews and referral case studies to better understand any developmental needs and risks posed by using solely on-line platform. Dissemination back to Coaches on 29th October. </a:t>
            </a:r>
          </a:p>
          <a:p>
            <a:pPr>
              <a:buFont typeface="Arial" panose="020B0604020202020204" pitchFamily="34" charset="0"/>
              <a:buChar char="•"/>
            </a:pPr>
            <a:r>
              <a:rPr lang="en-GB" sz="1600" dirty="0">
                <a:solidFill>
                  <a:srgbClr val="000000"/>
                </a:solidFill>
                <a:latin typeface="Calibri Light" panose="020F0302020204030204" pitchFamily="34" charset="0"/>
                <a:cs typeface="Calibri Light" panose="020F0302020204030204" pitchFamily="34" charset="0"/>
              </a:rPr>
              <a:t>Updated principles for respecting confidentiality during WBL conversations in AIIR + revisions to commitment statement as well. </a:t>
            </a:r>
          </a:p>
          <a:p>
            <a:pPr>
              <a:buFont typeface="Arial" panose="020B0604020202020204" pitchFamily="34" charset="0"/>
              <a:buChar char="•"/>
            </a:pPr>
            <a:endParaRPr lang="en-GB" sz="1600" dirty="0">
              <a:solidFill>
                <a:srgbClr val="000000"/>
              </a:solidFill>
              <a:latin typeface="Calibri Light" panose="020F0302020204030204" pitchFamily="34" charset="0"/>
              <a:cs typeface="Calibri Light" panose="020F0302020204030204" pitchFamily="34" charset="0"/>
            </a:endParaRPr>
          </a:p>
          <a:p>
            <a:pPr algn="l" rtl="0" fontAlgn="base">
              <a:buFont typeface="Arial" panose="020B0604020202020204" pitchFamily="34" charset="0"/>
              <a:buChar char="•"/>
            </a:pPr>
            <a:endParaRPr lang="en-GB" sz="1400" b="0" i="0" dirty="0">
              <a:solidFill>
                <a:srgbClr val="000000"/>
              </a:solidFill>
              <a:effectLst/>
              <a:latin typeface="Calibri Light" panose="020F0302020204030204" pitchFamily="34" charset="0"/>
              <a:cs typeface="Calibri Light" panose="020F0302020204030204" pitchFamily="34" charset="0"/>
            </a:endParaRPr>
          </a:p>
          <a:p>
            <a:pPr algn="l" rtl="0" fontAlgn="base">
              <a:buFont typeface="Arial" panose="020B0604020202020204" pitchFamily="34" charset="0"/>
              <a:buChar char="•"/>
            </a:pPr>
            <a:endParaRPr lang="en-GB" sz="1400" b="0" i="0" dirty="0">
              <a:solidFill>
                <a:srgbClr val="000000"/>
              </a:solidFill>
              <a:effectLst/>
              <a:latin typeface="Calibri Light" panose="020F0302020204030204" pitchFamily="34" charset="0"/>
              <a:cs typeface="Calibri Light" panose="020F0302020204030204" pitchFamily="34" charset="0"/>
            </a:endParaRPr>
          </a:p>
          <a:p>
            <a:endParaRPr lang="en-GB" sz="14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CB036CE9-5C94-4EDF-B20B-20221A2551C6}"/>
              </a:ext>
            </a:extLst>
          </p:cNvPr>
          <p:cNvSpPr txBox="1"/>
          <p:nvPr/>
        </p:nvSpPr>
        <p:spPr>
          <a:xfrm>
            <a:off x="222399" y="6023029"/>
            <a:ext cx="8598073" cy="646331"/>
          </a:xfrm>
          <a:prstGeom prst="rect">
            <a:avLst/>
          </a:prstGeom>
          <a:noFill/>
        </p:spPr>
        <p:txBody>
          <a:bodyPr wrap="square">
            <a:spAutoFit/>
          </a:bodyPr>
          <a:lstStyle/>
          <a:p>
            <a:r>
              <a:rPr lang="en-GB" sz="2000" u="sng" dirty="0">
                <a:solidFill>
                  <a:srgbClr val="B70D50"/>
                </a:solidFill>
                <a:latin typeface="+mj-lt"/>
                <a:ea typeface="ＭＳ Ｐゴシック" pitchFamily="-105" charset="-128"/>
                <a:hlinkClick r:id="rId8">
                  <a:extLst>
                    <a:ext uri="{A12FA001-AC4F-418D-AE19-62706E023703}">
                      <ahyp:hlinkClr xmlns:ahyp="http://schemas.microsoft.com/office/drawing/2018/hyperlinkcolor" val="tx"/>
                    </a:ext>
                  </a:extLst>
                </a:hlinkClick>
              </a:rPr>
              <a:t>Staying Safe On-Line:</a:t>
            </a:r>
          </a:p>
          <a:p>
            <a:r>
              <a:rPr lang="en-GB" sz="1600" dirty="0">
                <a:hlinkClick r:id="rId8"/>
              </a:rPr>
              <a:t>https://blog.shu.ac.uk/apprenticeship-resources/wellbeing-and-support/staying-safe-online/</a:t>
            </a:r>
            <a:r>
              <a:rPr lang="en-GB" sz="1600" dirty="0"/>
              <a:t> </a:t>
            </a:r>
          </a:p>
        </p:txBody>
      </p:sp>
    </p:spTree>
    <p:extLst>
      <p:ext uri="{BB962C8B-B14F-4D97-AF65-F5344CB8AC3E}">
        <p14:creationId xmlns:p14="http://schemas.microsoft.com/office/powerpoint/2010/main" val="218277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E7D34C8-8015-458A-A111-8B439A0737E7}"/>
              </a:ext>
            </a:extLst>
          </p:cNvPr>
          <p:cNvSpPr/>
          <p:nvPr/>
        </p:nvSpPr>
        <p:spPr>
          <a:xfrm>
            <a:off x="107504" y="5733256"/>
            <a:ext cx="8712968" cy="998984"/>
          </a:xfrm>
          <a:prstGeom prst="roundRect">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E9CC3E-7ADE-4EC3-959E-028D32340A03}"/>
              </a:ext>
            </a:extLst>
          </p:cNvPr>
          <p:cNvSpPr>
            <a:spLocks noGrp="1"/>
          </p:cNvSpPr>
          <p:nvPr>
            <p:ph type="title"/>
          </p:nvPr>
        </p:nvSpPr>
        <p:spPr>
          <a:xfrm>
            <a:off x="3131840" y="125760"/>
            <a:ext cx="6839223" cy="1143000"/>
          </a:xfrm>
        </p:spPr>
        <p:txBody>
          <a:bodyPr/>
          <a:lstStyle/>
          <a:p>
            <a:pPr algn="l"/>
            <a:r>
              <a:rPr lang="en-GB" sz="3200" dirty="0"/>
              <a:t>In Summary </a:t>
            </a:r>
            <a:br>
              <a:rPr lang="en-GB" sz="3200" dirty="0"/>
            </a:br>
            <a:r>
              <a:rPr lang="en-GB" sz="3200" dirty="0"/>
              <a:t>Key points for Academics</a:t>
            </a:r>
          </a:p>
        </p:txBody>
      </p:sp>
      <p:sp>
        <p:nvSpPr>
          <p:cNvPr id="3" name="Content Placeholder 2">
            <a:extLst>
              <a:ext uri="{FF2B5EF4-FFF2-40B4-BE49-F238E27FC236}">
                <a16:creationId xmlns:a16="http://schemas.microsoft.com/office/drawing/2014/main" id="{8251B594-5D11-4DFF-A6C5-D611AE91E985}"/>
              </a:ext>
            </a:extLst>
          </p:cNvPr>
          <p:cNvSpPr>
            <a:spLocks noGrp="1"/>
          </p:cNvSpPr>
          <p:nvPr>
            <p:ph idx="1"/>
          </p:nvPr>
        </p:nvSpPr>
        <p:spPr>
          <a:xfrm>
            <a:off x="107504" y="1412777"/>
            <a:ext cx="8964488" cy="4320479"/>
          </a:xfrm>
        </p:spPr>
        <p:txBody>
          <a:bodyPr/>
          <a:lstStyle/>
          <a:p>
            <a:pPr>
              <a:spcAft>
                <a:spcPts val="600"/>
              </a:spcAft>
            </a:pPr>
            <a:r>
              <a:rPr lang="en-GB" sz="1200" b="1" dirty="0">
                <a:solidFill>
                  <a:srgbClr val="000000"/>
                </a:solidFill>
              </a:rPr>
              <a:t>Safeguarding</a:t>
            </a:r>
            <a:r>
              <a:rPr lang="en-GB" sz="1200" dirty="0">
                <a:solidFill>
                  <a:srgbClr val="000000"/>
                </a:solidFill>
              </a:rPr>
              <a:t> is </a:t>
            </a:r>
            <a:r>
              <a:rPr lang="en-GB" sz="1200" i="1" dirty="0">
                <a:solidFill>
                  <a:srgbClr val="000000"/>
                </a:solidFill>
              </a:rPr>
              <a:t>how we protect adults and children from abuse or neglect</a:t>
            </a:r>
            <a:r>
              <a:rPr lang="en-GB" sz="1200" dirty="0">
                <a:solidFill>
                  <a:srgbClr val="000000"/>
                </a:solidFill>
              </a:rPr>
              <a:t>.</a:t>
            </a:r>
          </a:p>
          <a:p>
            <a:pPr>
              <a:spcAft>
                <a:spcPts val="600"/>
              </a:spcAft>
            </a:pPr>
            <a:r>
              <a:rPr lang="en-GB" sz="1200" dirty="0">
                <a:solidFill>
                  <a:srgbClr val="000000"/>
                </a:solidFill>
              </a:rPr>
              <a:t>An adult </a:t>
            </a:r>
            <a:r>
              <a:rPr lang="en-GB" sz="1200" b="1" dirty="0">
                <a:solidFill>
                  <a:srgbClr val="000000"/>
                </a:solidFill>
              </a:rPr>
              <a:t>at risk </a:t>
            </a:r>
            <a:r>
              <a:rPr lang="en-GB" sz="1200" dirty="0">
                <a:solidFill>
                  <a:srgbClr val="000000"/>
                </a:solidFill>
              </a:rPr>
              <a:t>is anyone &gt; the age of 18, deemed as </a:t>
            </a:r>
            <a:r>
              <a:rPr lang="en-GB" sz="1200" b="1" dirty="0">
                <a:solidFill>
                  <a:srgbClr val="000000"/>
                </a:solidFill>
              </a:rPr>
              <a:t>vulnerable</a:t>
            </a:r>
            <a:r>
              <a:rPr lang="en-GB" sz="1200" dirty="0">
                <a:solidFill>
                  <a:srgbClr val="000000"/>
                </a:solidFill>
              </a:rPr>
              <a:t> (e.g. care requirements, mental health)</a:t>
            </a:r>
          </a:p>
          <a:p>
            <a:pPr>
              <a:spcAft>
                <a:spcPts val="600"/>
              </a:spcAft>
            </a:pPr>
            <a:r>
              <a:rPr lang="en-GB" sz="1200" b="1" dirty="0"/>
              <a:t>Designated Safeguarding Officer </a:t>
            </a:r>
            <a:r>
              <a:rPr lang="en-GB" sz="1200" dirty="0"/>
              <a:t>for Apprenticeships is Sam Moorwood, </a:t>
            </a:r>
            <a:r>
              <a:rPr lang="en-GB" sz="1200" dirty="0">
                <a:hlinkClick r:id="rId2"/>
              </a:rPr>
              <a:t>s.moorwood@shu.ac.uk</a:t>
            </a:r>
            <a:r>
              <a:rPr lang="en-GB" sz="1200" dirty="0"/>
              <a:t>,  07787 006 340.</a:t>
            </a:r>
          </a:p>
          <a:p>
            <a:pPr>
              <a:spcAft>
                <a:spcPts val="600"/>
              </a:spcAft>
            </a:pPr>
            <a:r>
              <a:rPr lang="en-GB" sz="1200" b="1" dirty="0">
                <a:solidFill>
                  <a:srgbClr val="000000"/>
                </a:solidFill>
              </a:rPr>
              <a:t>Academics </a:t>
            </a:r>
            <a:r>
              <a:rPr lang="en-GB" sz="1200" dirty="0">
                <a:solidFill>
                  <a:srgbClr val="000000"/>
                </a:solidFill>
              </a:rPr>
              <a:t>should</a:t>
            </a:r>
            <a:r>
              <a:rPr lang="en-GB" sz="1200" b="1" dirty="0">
                <a:solidFill>
                  <a:srgbClr val="000000"/>
                </a:solidFill>
              </a:rPr>
              <a:t> </a:t>
            </a:r>
            <a:r>
              <a:rPr lang="en-GB" sz="1200" dirty="0">
                <a:solidFill>
                  <a:srgbClr val="000000"/>
                </a:solidFill>
              </a:rPr>
              <a:t>be </a:t>
            </a:r>
            <a:r>
              <a:rPr lang="en-GB" sz="1200" i="1" dirty="0">
                <a:solidFill>
                  <a:srgbClr val="000000"/>
                </a:solidFill>
              </a:rPr>
              <a:t>familiar</a:t>
            </a:r>
            <a:r>
              <a:rPr lang="en-GB" sz="1200" dirty="0">
                <a:solidFill>
                  <a:srgbClr val="000000"/>
                </a:solidFill>
              </a:rPr>
              <a:t> with</a:t>
            </a:r>
            <a:r>
              <a:rPr lang="en-GB" sz="1200" dirty="0"/>
              <a:t> safeguarding policies procedures, practice and resources (see slide 12)</a:t>
            </a:r>
          </a:p>
          <a:p>
            <a:pPr lvl="1">
              <a:spcAft>
                <a:spcPts val="600"/>
              </a:spcAft>
              <a:buFont typeface="Wingdings" panose="05000000000000000000" pitchFamily="2" charset="2"/>
              <a:buChar char="Ø"/>
            </a:pPr>
            <a:r>
              <a:rPr lang="en-GB" sz="1200" dirty="0"/>
              <a:t>Prevent, recognise and respond to types of harm ... Know how to raise a concern...seek appropriate help and support in a timely manner.</a:t>
            </a:r>
          </a:p>
          <a:p>
            <a:pPr lvl="1">
              <a:spcAft>
                <a:spcPts val="0"/>
              </a:spcAft>
              <a:buFont typeface="Wingdings" panose="05000000000000000000" pitchFamily="2" charset="2"/>
              <a:buChar char="Ø"/>
            </a:pPr>
            <a:r>
              <a:rPr lang="en-GB" sz="1200" dirty="0"/>
              <a:t>Only share learner data if </a:t>
            </a:r>
            <a:r>
              <a:rPr lang="en-GB" sz="1200" i="1" dirty="0"/>
              <a:t>needed</a:t>
            </a:r>
            <a:r>
              <a:rPr lang="en-GB" sz="1200" dirty="0"/>
              <a:t> by others to implement effective support</a:t>
            </a:r>
          </a:p>
          <a:p>
            <a:pPr marL="857250" lvl="2" indent="0">
              <a:spcAft>
                <a:spcPts val="600"/>
              </a:spcAft>
              <a:buNone/>
            </a:pPr>
            <a:r>
              <a:rPr lang="en-GB" sz="1200" dirty="0"/>
              <a:t>BUT: GDPR/confidentiality must NEVER block appropriate risk mitigation</a:t>
            </a:r>
          </a:p>
          <a:p>
            <a:pPr lvl="1">
              <a:spcAft>
                <a:spcPts val="1200"/>
              </a:spcAft>
              <a:buFont typeface="Wingdings" panose="05000000000000000000" pitchFamily="2" charset="2"/>
              <a:buChar char="Ø"/>
            </a:pPr>
            <a:r>
              <a:rPr lang="en-GB" sz="1200" dirty="0"/>
              <a:t>Contribute to an effective safeguarding culture - know your learners, reflect on your interventions, support each other. </a:t>
            </a:r>
          </a:p>
          <a:p>
            <a:pPr>
              <a:spcAft>
                <a:spcPts val="1200"/>
              </a:spcAft>
            </a:pPr>
            <a:r>
              <a:rPr lang="en-GB" sz="1200" dirty="0"/>
              <a:t>Be aware of the University’s response to wellbeing and delivery during </a:t>
            </a:r>
            <a:r>
              <a:rPr lang="en-GB" sz="1200" i="1" dirty="0"/>
              <a:t>Covid</a:t>
            </a:r>
            <a:r>
              <a:rPr lang="en-GB" sz="1200" dirty="0"/>
              <a:t> (Slides 13-15) </a:t>
            </a:r>
          </a:p>
          <a:p>
            <a:pPr>
              <a:spcAft>
                <a:spcPts val="1200"/>
              </a:spcAft>
            </a:pPr>
            <a:r>
              <a:rPr lang="en-GB" sz="1200" dirty="0"/>
              <a:t>Play any relevant role to embed Wellbeing in the curriculum (SEE) and using AIIR</a:t>
            </a:r>
          </a:p>
          <a:p>
            <a:pPr>
              <a:buFont typeface="Arial" panose="020B0604020202020204" pitchFamily="34" charset="0"/>
              <a:buChar char="•"/>
            </a:pPr>
            <a:r>
              <a:rPr lang="en-GB" sz="1200" dirty="0">
                <a:hlinkClick r:id="rId3"/>
              </a:rPr>
              <a:t>https://staff.shu.ac.uk/prevent.asp</a:t>
            </a:r>
            <a:r>
              <a:rPr lang="en-GB" sz="1200" dirty="0">
                <a:solidFill>
                  <a:srgbClr val="000000"/>
                </a:solidFill>
              </a:rPr>
              <a:t>  (</a:t>
            </a:r>
            <a:r>
              <a:rPr lang="en-GB" sz="1200" b="1" i="1" dirty="0">
                <a:solidFill>
                  <a:srgbClr val="000000"/>
                </a:solidFill>
              </a:rPr>
              <a:t>Staff Prevent Training – be up to date</a:t>
            </a:r>
            <a:r>
              <a:rPr lang="en-GB" sz="1200" dirty="0">
                <a:solidFill>
                  <a:srgbClr val="000000"/>
                </a:solidFill>
              </a:rPr>
              <a:t>)</a:t>
            </a:r>
          </a:p>
          <a:p>
            <a:pPr marL="342900" indent="-342900">
              <a:buFont typeface="Arial" panose="020B0604020202020204" pitchFamily="34" charset="0"/>
              <a:buChar char="•"/>
            </a:pPr>
            <a:r>
              <a:rPr lang="en-GB" sz="1200" dirty="0">
                <a:hlinkClick r:id="rId4"/>
              </a:rPr>
              <a:t>Learner Analytics Training Video</a:t>
            </a:r>
            <a:endParaRPr lang="en-GB" sz="1050" i="1" dirty="0"/>
          </a:p>
          <a:p>
            <a:pPr>
              <a:buFont typeface="Arial" panose="020B0604020202020204" pitchFamily="34" charset="0"/>
              <a:buChar char="•"/>
            </a:pPr>
            <a:r>
              <a:rPr lang="en-GB" sz="1200" dirty="0">
                <a:hlinkClick r:id="rId5"/>
              </a:rPr>
              <a:t>User Guides</a:t>
            </a:r>
            <a:r>
              <a:rPr lang="en-GB" sz="1200" dirty="0"/>
              <a:t> (including attendance monitoring in JISC) </a:t>
            </a:r>
          </a:p>
          <a:p>
            <a:pPr>
              <a:buFont typeface="Arial" panose="020B0604020202020204" pitchFamily="34" charset="0"/>
              <a:buChar char="•"/>
            </a:pPr>
            <a:r>
              <a:rPr lang="en-GB" sz="1200" kern="1200" dirty="0">
                <a:solidFill>
                  <a:schemeClr val="dk1"/>
                </a:solidFill>
                <a:effectLst/>
                <a:latin typeface="+mn-lt"/>
                <a:ea typeface="+mn-ea"/>
                <a:cs typeface="+mn-cs"/>
              </a:rPr>
              <a:t>Professional Services </a:t>
            </a:r>
            <a:r>
              <a:rPr lang="en-GB" sz="1200" u="sng" kern="1200" dirty="0">
                <a:solidFill>
                  <a:schemeClr val="dk1"/>
                </a:solidFill>
                <a:effectLst/>
                <a:latin typeface="+mn-lt"/>
                <a:ea typeface="+mn-ea"/>
                <a:cs typeface="+mn-cs"/>
                <a:hlinkClick r:id="rId6"/>
              </a:rPr>
              <a:t>Supporting our Students Module</a:t>
            </a:r>
            <a:endParaRPr lang="en-GB" sz="1050" u="sng" kern="1200" dirty="0">
              <a:solidFill>
                <a:schemeClr val="dk1"/>
              </a:solidFill>
              <a:effectLst/>
              <a:latin typeface="+mn-lt"/>
              <a:ea typeface="+mn-ea"/>
              <a:cs typeface="+mn-cs"/>
            </a:endParaRPr>
          </a:p>
          <a:p>
            <a:pPr marL="0" indent="0">
              <a:buNone/>
            </a:pPr>
            <a:endParaRPr lang="en-GB" sz="1800" dirty="0"/>
          </a:p>
          <a:p>
            <a:pPr lvl="1">
              <a:spcBef>
                <a:spcPts val="0"/>
              </a:spcBef>
              <a:spcAft>
                <a:spcPts val="1200"/>
              </a:spcAft>
              <a:buFont typeface="Wingdings" panose="05000000000000000000" pitchFamily="2" charset="2"/>
              <a:buChar char="Ø"/>
            </a:pPr>
            <a:r>
              <a:rPr lang="en-GB" sz="1200" dirty="0">
                <a:solidFill>
                  <a:srgbClr val="000000"/>
                </a:solidFill>
                <a:hlinkClick r:id="rId7"/>
              </a:rPr>
              <a:t>Supporting-Students-in-Distress</a:t>
            </a:r>
            <a:r>
              <a:rPr lang="en-GB" sz="1200" dirty="0">
                <a:solidFill>
                  <a:srgbClr val="000000"/>
                </a:solidFill>
              </a:rPr>
              <a:t>  (for staff)</a:t>
            </a:r>
          </a:p>
          <a:p>
            <a:pPr lvl="1">
              <a:spcBef>
                <a:spcPts val="0"/>
              </a:spcBef>
              <a:spcAft>
                <a:spcPts val="1200"/>
              </a:spcAft>
              <a:buFont typeface="Wingdings" panose="05000000000000000000" pitchFamily="2" charset="2"/>
              <a:buChar char="Ø"/>
            </a:pPr>
            <a:r>
              <a:rPr lang="en-GB" sz="1200" dirty="0">
                <a:solidFill>
                  <a:srgbClr val="000000"/>
                </a:solidFill>
                <a:hlinkClick r:id="rId8"/>
              </a:rPr>
              <a:t>https://www.shu.ac.uk/myhallam/help-and-support</a:t>
            </a:r>
            <a:r>
              <a:rPr lang="en-GB" sz="1200" dirty="0">
                <a:solidFill>
                  <a:srgbClr val="000000"/>
                </a:solidFill>
              </a:rPr>
              <a:t> (for learners)</a:t>
            </a:r>
          </a:p>
          <a:p>
            <a:pPr marL="0" indent="0">
              <a:buNone/>
            </a:pPr>
            <a:endParaRPr lang="en-GB" sz="1800" dirty="0">
              <a:solidFill>
                <a:srgbClr val="000000"/>
              </a:solidFill>
            </a:endParaRPr>
          </a:p>
          <a:p>
            <a:pPr marL="0" indent="0">
              <a:buFont typeface="Arial" charset="0"/>
              <a:buNone/>
            </a:pPr>
            <a:endParaRPr lang="en-GB" sz="1800" dirty="0">
              <a:solidFill>
                <a:srgbClr val="000000"/>
              </a:solidFill>
            </a:endParaRPr>
          </a:p>
          <a:p>
            <a:endParaRPr lang="en-GB" sz="1800" dirty="0"/>
          </a:p>
        </p:txBody>
      </p:sp>
    </p:spTree>
    <p:extLst>
      <p:ext uri="{BB962C8B-B14F-4D97-AF65-F5344CB8AC3E}">
        <p14:creationId xmlns:p14="http://schemas.microsoft.com/office/powerpoint/2010/main" val="25410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D1EF-006B-455D-BB31-63C1013D2E14}"/>
              </a:ext>
            </a:extLst>
          </p:cNvPr>
          <p:cNvSpPr>
            <a:spLocks noGrp="1"/>
          </p:cNvSpPr>
          <p:nvPr>
            <p:ph type="title"/>
          </p:nvPr>
        </p:nvSpPr>
        <p:spPr>
          <a:xfrm>
            <a:off x="391812" y="1324046"/>
            <a:ext cx="8207375" cy="1143000"/>
          </a:xfrm>
        </p:spPr>
        <p:txBody>
          <a:bodyPr/>
          <a:lstStyle/>
          <a:p>
            <a:r>
              <a:rPr lang="en-GB" sz="3600" dirty="0"/>
              <a:t>Student Support Fundamentals</a:t>
            </a:r>
          </a:p>
        </p:txBody>
      </p:sp>
      <p:sp>
        <p:nvSpPr>
          <p:cNvPr id="4" name="Text Placeholder 18">
            <a:extLst>
              <a:ext uri="{FF2B5EF4-FFF2-40B4-BE49-F238E27FC236}">
                <a16:creationId xmlns:a16="http://schemas.microsoft.com/office/drawing/2014/main" id="{70CAEACB-DD75-48DE-B70E-4E1838AFE5FA}"/>
              </a:ext>
            </a:extLst>
          </p:cNvPr>
          <p:cNvSpPr txBox="1">
            <a:spLocks/>
          </p:cNvSpPr>
          <p:nvPr/>
        </p:nvSpPr>
        <p:spPr bwMode="auto">
          <a:xfrm>
            <a:off x="315000" y="2636912"/>
            <a:ext cx="4104000"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b="1" dirty="0"/>
              <a:t>Supporting Students in Distress</a:t>
            </a:r>
          </a:p>
        </p:txBody>
      </p:sp>
      <p:sp>
        <p:nvSpPr>
          <p:cNvPr id="5" name="Text Placeholder 2">
            <a:extLst>
              <a:ext uri="{FF2B5EF4-FFF2-40B4-BE49-F238E27FC236}">
                <a16:creationId xmlns:a16="http://schemas.microsoft.com/office/drawing/2014/main" id="{F3CFBA48-52EE-473A-9845-7D5099EB0D11}"/>
              </a:ext>
            </a:extLst>
          </p:cNvPr>
          <p:cNvSpPr txBox="1">
            <a:spLocks/>
          </p:cNvSpPr>
          <p:nvPr/>
        </p:nvSpPr>
        <p:spPr>
          <a:xfrm>
            <a:off x="4657367" y="3186403"/>
            <a:ext cx="4235113" cy="276287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50" dirty="0"/>
              <a:t>SHARP provides holistic support to exceptional student circumstances that cannot be managed through the standard student support model.</a:t>
            </a:r>
          </a:p>
          <a:p>
            <a:r>
              <a:rPr lang="en-GB" sz="1650" dirty="0"/>
              <a:t>SHARP oversees complex student cases for students who are considered at risk to themselves or others. The pathway contains three stages of escalation where students are managed in conjunction with other support services within the University.</a:t>
            </a:r>
            <a:endParaRPr lang="en-GB" sz="1650" dirty="0">
              <a:hlinkClick r:id="rId2">
                <a:extLst>
                  <a:ext uri="{A12FA001-AC4F-418D-AE19-62706E023703}">
                    <ahyp:hlinkClr xmlns:ahyp="http://schemas.microsoft.com/office/drawing/2018/hyperlinkcolor" val="tx"/>
                  </a:ext>
                </a:extLst>
              </a:hlinkClick>
            </a:endParaRPr>
          </a:p>
          <a:p>
            <a:r>
              <a:rPr lang="en-GB" sz="1650" dirty="0">
                <a:solidFill>
                  <a:srgbClr val="954F72"/>
                </a:solidFill>
                <a:hlinkClick r:id="rId2">
                  <a:extLst>
                    <a:ext uri="{A12FA001-AC4F-418D-AE19-62706E023703}">
                      <ahyp:hlinkClr xmlns:ahyp="http://schemas.microsoft.com/office/drawing/2018/hyperlinkcolor" val="tx"/>
                    </a:ext>
                  </a:extLst>
                </a:hlinkClick>
              </a:rPr>
              <a:t>Sheffield Hallam At Risk Pathway (SHARP) (sharepoint.com)</a:t>
            </a:r>
            <a:endParaRPr lang="en-GB" sz="1650" dirty="0"/>
          </a:p>
        </p:txBody>
      </p:sp>
      <p:sp>
        <p:nvSpPr>
          <p:cNvPr id="6" name="Content Placeholder 16">
            <a:extLst>
              <a:ext uri="{FF2B5EF4-FFF2-40B4-BE49-F238E27FC236}">
                <a16:creationId xmlns:a16="http://schemas.microsoft.com/office/drawing/2014/main" id="{AE1079BE-C507-4396-9B13-A67290BE3AB4}"/>
              </a:ext>
            </a:extLst>
          </p:cNvPr>
          <p:cNvSpPr txBox="1">
            <a:spLocks/>
          </p:cNvSpPr>
          <p:nvPr/>
        </p:nvSpPr>
        <p:spPr>
          <a:xfrm>
            <a:off x="391500" y="3212976"/>
            <a:ext cx="4104000" cy="2762877"/>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50" dirty="0">
                <a:solidFill>
                  <a:srgbClr val="333333"/>
                </a:solidFill>
                <a:latin typeface="+mn-lt"/>
              </a:rPr>
              <a:t>Clear advice to staff on what to do if they come into contact with a student in distress, whether they have specific responsibility for pastoral support or simply work with students in the course of their job</a:t>
            </a:r>
            <a:endParaRPr lang="en-GB" sz="1650" dirty="0">
              <a:latin typeface="+mn-lt"/>
            </a:endParaRPr>
          </a:p>
          <a:p>
            <a:pPr marL="0" indent="0">
              <a:buNone/>
            </a:pPr>
            <a:r>
              <a:rPr lang="en-GB" sz="1650" dirty="0">
                <a:latin typeface="+mn-lt"/>
                <a:hlinkClick r:id="rId3"/>
              </a:rPr>
              <a:t>Supporting Students in Distress Guide (sharepoint.com)</a:t>
            </a:r>
            <a:endParaRPr lang="en-GB" sz="1650" dirty="0">
              <a:latin typeface="+mn-lt"/>
            </a:endParaRPr>
          </a:p>
          <a:p>
            <a:pPr marL="0" indent="0">
              <a:buNone/>
            </a:pPr>
            <a:endParaRPr lang="en-GB" sz="1650" dirty="0">
              <a:latin typeface="+mn-lt"/>
            </a:endParaRPr>
          </a:p>
        </p:txBody>
      </p:sp>
      <p:sp>
        <p:nvSpPr>
          <p:cNvPr id="7" name="Text Placeholder 20">
            <a:extLst>
              <a:ext uri="{FF2B5EF4-FFF2-40B4-BE49-F238E27FC236}">
                <a16:creationId xmlns:a16="http://schemas.microsoft.com/office/drawing/2014/main" id="{8EC69E93-1E65-425C-BE00-02C11AB99472}"/>
              </a:ext>
            </a:extLst>
          </p:cNvPr>
          <p:cNvSpPr txBox="1">
            <a:spLocks/>
          </p:cNvSpPr>
          <p:nvPr/>
        </p:nvSpPr>
        <p:spPr>
          <a:xfrm>
            <a:off x="4716000" y="2705133"/>
            <a:ext cx="4104000" cy="269081"/>
          </a:xfrm>
          <a:prstGeom prst="rect">
            <a:avLst/>
          </a:prstGeom>
        </p:spPr>
        <p:txBody>
          <a:bodyPr vert="horz" lIns="68580" tIns="34290" rIns="68580" bIns="3429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n-lt"/>
              </a:rPr>
              <a:t>Sheffield Hallam At Risk Pathway (SHARP)</a:t>
            </a:r>
          </a:p>
        </p:txBody>
      </p:sp>
    </p:spTree>
    <p:extLst>
      <p:ext uri="{BB962C8B-B14F-4D97-AF65-F5344CB8AC3E}">
        <p14:creationId xmlns:p14="http://schemas.microsoft.com/office/powerpoint/2010/main" val="16541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D1EF-006B-455D-BB31-63C1013D2E14}"/>
              </a:ext>
            </a:extLst>
          </p:cNvPr>
          <p:cNvSpPr>
            <a:spLocks noGrp="1"/>
          </p:cNvSpPr>
          <p:nvPr>
            <p:ph type="title"/>
          </p:nvPr>
        </p:nvSpPr>
        <p:spPr>
          <a:xfrm>
            <a:off x="391812" y="1324046"/>
            <a:ext cx="8207375" cy="1143000"/>
          </a:xfrm>
        </p:spPr>
        <p:txBody>
          <a:bodyPr/>
          <a:lstStyle/>
          <a:p>
            <a:r>
              <a:rPr lang="en-GB" sz="3600" dirty="0"/>
              <a:t>Student Support Fundamentals</a:t>
            </a:r>
          </a:p>
        </p:txBody>
      </p:sp>
      <p:sp>
        <p:nvSpPr>
          <p:cNvPr id="4" name="Text Placeholder 18">
            <a:extLst>
              <a:ext uri="{FF2B5EF4-FFF2-40B4-BE49-F238E27FC236}">
                <a16:creationId xmlns:a16="http://schemas.microsoft.com/office/drawing/2014/main" id="{70CAEACB-DD75-48DE-B70E-4E1838AFE5FA}"/>
              </a:ext>
            </a:extLst>
          </p:cNvPr>
          <p:cNvSpPr txBox="1">
            <a:spLocks/>
          </p:cNvSpPr>
          <p:nvPr/>
        </p:nvSpPr>
        <p:spPr bwMode="auto">
          <a:xfrm>
            <a:off x="315000" y="2636912"/>
            <a:ext cx="4104000"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b="1" dirty="0"/>
              <a:t>Supporting Students in Distress</a:t>
            </a:r>
          </a:p>
        </p:txBody>
      </p:sp>
      <p:sp>
        <p:nvSpPr>
          <p:cNvPr id="5" name="Text Placeholder 2">
            <a:extLst>
              <a:ext uri="{FF2B5EF4-FFF2-40B4-BE49-F238E27FC236}">
                <a16:creationId xmlns:a16="http://schemas.microsoft.com/office/drawing/2014/main" id="{F3CFBA48-52EE-473A-9845-7D5099EB0D11}"/>
              </a:ext>
            </a:extLst>
          </p:cNvPr>
          <p:cNvSpPr txBox="1">
            <a:spLocks/>
          </p:cNvSpPr>
          <p:nvPr/>
        </p:nvSpPr>
        <p:spPr>
          <a:xfrm>
            <a:off x="4657367" y="3186403"/>
            <a:ext cx="4235113" cy="276287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50" dirty="0"/>
              <a:t>SHARP provides holistic support to exceptional student circumstances that cannot be managed through the standard student support model.</a:t>
            </a:r>
          </a:p>
          <a:p>
            <a:r>
              <a:rPr lang="en-GB" sz="1650" dirty="0"/>
              <a:t>SHARP oversees complex student cases for students who are considered at risk to themselves or others. The pathway contains three stages of escalation where students are managed in conjunction with other support services within the University.</a:t>
            </a:r>
            <a:endParaRPr lang="en-GB" sz="1650" dirty="0">
              <a:hlinkClick r:id="rId2">
                <a:extLst>
                  <a:ext uri="{A12FA001-AC4F-418D-AE19-62706E023703}">
                    <ahyp:hlinkClr xmlns:ahyp="http://schemas.microsoft.com/office/drawing/2018/hyperlinkcolor" val="tx"/>
                  </a:ext>
                </a:extLst>
              </a:hlinkClick>
            </a:endParaRPr>
          </a:p>
          <a:p>
            <a:r>
              <a:rPr lang="en-GB" sz="1650" dirty="0">
                <a:solidFill>
                  <a:srgbClr val="954F72"/>
                </a:solidFill>
                <a:hlinkClick r:id="rId2">
                  <a:extLst>
                    <a:ext uri="{A12FA001-AC4F-418D-AE19-62706E023703}">
                      <ahyp:hlinkClr xmlns:ahyp="http://schemas.microsoft.com/office/drawing/2018/hyperlinkcolor" val="tx"/>
                    </a:ext>
                  </a:extLst>
                </a:hlinkClick>
              </a:rPr>
              <a:t>Sheffield Hallam At Risk Pathway (SHARP) (sharepoint.com)</a:t>
            </a:r>
            <a:endParaRPr lang="en-GB" sz="1650" dirty="0"/>
          </a:p>
        </p:txBody>
      </p:sp>
      <p:sp>
        <p:nvSpPr>
          <p:cNvPr id="6" name="Content Placeholder 16">
            <a:extLst>
              <a:ext uri="{FF2B5EF4-FFF2-40B4-BE49-F238E27FC236}">
                <a16:creationId xmlns:a16="http://schemas.microsoft.com/office/drawing/2014/main" id="{AE1079BE-C507-4396-9B13-A67290BE3AB4}"/>
              </a:ext>
            </a:extLst>
          </p:cNvPr>
          <p:cNvSpPr txBox="1">
            <a:spLocks/>
          </p:cNvSpPr>
          <p:nvPr/>
        </p:nvSpPr>
        <p:spPr>
          <a:xfrm>
            <a:off x="391500" y="3212976"/>
            <a:ext cx="4104000" cy="2762877"/>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50" dirty="0">
                <a:solidFill>
                  <a:srgbClr val="333333"/>
                </a:solidFill>
                <a:latin typeface="+mn-lt"/>
              </a:rPr>
              <a:t>Clear advice to staff on what to do if they come into contact with a student in distress, whether they have specific responsibility for pastoral support or simply work with students in the course of their job</a:t>
            </a:r>
            <a:endParaRPr lang="en-GB" sz="1650" dirty="0">
              <a:latin typeface="+mn-lt"/>
            </a:endParaRPr>
          </a:p>
          <a:p>
            <a:pPr marL="0" indent="0">
              <a:buNone/>
            </a:pPr>
            <a:r>
              <a:rPr lang="en-GB" sz="1650" dirty="0">
                <a:latin typeface="+mn-lt"/>
                <a:hlinkClick r:id="rId3"/>
              </a:rPr>
              <a:t>Supporting Students in Distress Guide (sharepoint.com)</a:t>
            </a:r>
            <a:endParaRPr lang="en-GB" sz="1650" dirty="0">
              <a:latin typeface="+mn-lt"/>
            </a:endParaRPr>
          </a:p>
          <a:p>
            <a:pPr marL="0" indent="0">
              <a:buNone/>
            </a:pPr>
            <a:endParaRPr lang="en-GB" sz="1650" dirty="0">
              <a:latin typeface="+mn-lt"/>
            </a:endParaRPr>
          </a:p>
        </p:txBody>
      </p:sp>
      <p:sp>
        <p:nvSpPr>
          <p:cNvPr id="7" name="Text Placeholder 20">
            <a:extLst>
              <a:ext uri="{FF2B5EF4-FFF2-40B4-BE49-F238E27FC236}">
                <a16:creationId xmlns:a16="http://schemas.microsoft.com/office/drawing/2014/main" id="{8EC69E93-1E65-425C-BE00-02C11AB99472}"/>
              </a:ext>
            </a:extLst>
          </p:cNvPr>
          <p:cNvSpPr txBox="1">
            <a:spLocks/>
          </p:cNvSpPr>
          <p:nvPr/>
        </p:nvSpPr>
        <p:spPr>
          <a:xfrm>
            <a:off x="4716000" y="2705133"/>
            <a:ext cx="4104000" cy="269081"/>
          </a:xfrm>
          <a:prstGeom prst="rect">
            <a:avLst/>
          </a:prstGeom>
        </p:spPr>
        <p:txBody>
          <a:bodyPr vert="horz" lIns="68580" tIns="34290" rIns="68580" bIns="3429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n-lt"/>
              </a:rPr>
              <a:t>Sheffield Hallam At Risk Pathway (SHARP)</a:t>
            </a:r>
          </a:p>
        </p:txBody>
      </p:sp>
    </p:spTree>
    <p:extLst>
      <p:ext uri="{BB962C8B-B14F-4D97-AF65-F5344CB8AC3E}">
        <p14:creationId xmlns:p14="http://schemas.microsoft.com/office/powerpoint/2010/main" val="162645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43808" y="341784"/>
            <a:ext cx="69112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400" dirty="0"/>
              <a:t>Apprenticeship Safeguarding and Support</a:t>
            </a:r>
          </a:p>
          <a:p>
            <a:pPr algn="l"/>
            <a:r>
              <a:rPr lang="en-GB" sz="2400" dirty="0"/>
              <a:t>Introduction and Update for WBL Academics</a:t>
            </a:r>
          </a:p>
        </p:txBody>
      </p:sp>
      <p:pic>
        <p:nvPicPr>
          <p:cNvPr id="5" name="Picture 4">
            <a:extLst>
              <a:ext uri="{FF2B5EF4-FFF2-40B4-BE49-F238E27FC236}">
                <a16:creationId xmlns:a16="http://schemas.microsoft.com/office/drawing/2014/main" id="{6FEBFCFB-2DA0-42EB-BA6C-6D3D4DAD4493}"/>
              </a:ext>
            </a:extLst>
          </p:cNvPr>
          <p:cNvPicPr/>
          <p:nvPr/>
        </p:nvPicPr>
        <p:blipFill>
          <a:blip r:embed="rId3"/>
          <a:stretch>
            <a:fillRect/>
          </a:stretch>
        </p:blipFill>
        <p:spPr>
          <a:xfrm>
            <a:off x="3923928" y="2420888"/>
            <a:ext cx="4606975" cy="4123357"/>
          </a:xfrm>
          <a:prstGeom prst="rect">
            <a:avLst/>
          </a:prstGeom>
        </p:spPr>
      </p:pic>
      <p:sp>
        <p:nvSpPr>
          <p:cNvPr id="8" name="Title 7">
            <a:extLst>
              <a:ext uri="{FF2B5EF4-FFF2-40B4-BE49-F238E27FC236}">
                <a16:creationId xmlns:a16="http://schemas.microsoft.com/office/drawing/2014/main" id="{95D77DF8-D659-4BF6-91E9-E0F8F2FFAC8F}"/>
              </a:ext>
            </a:extLst>
          </p:cNvPr>
          <p:cNvSpPr>
            <a:spLocks noGrp="1"/>
          </p:cNvSpPr>
          <p:nvPr>
            <p:ph type="title"/>
          </p:nvPr>
        </p:nvSpPr>
        <p:spPr>
          <a:xfrm>
            <a:off x="-1979960" y="1844824"/>
            <a:ext cx="8207375" cy="1143000"/>
          </a:xfrm>
        </p:spPr>
        <p:txBody>
          <a:bodyPr/>
          <a:lstStyle/>
          <a:p>
            <a:r>
              <a:rPr lang="en-GB" sz="3600" dirty="0"/>
              <a:t>This session</a:t>
            </a:r>
          </a:p>
        </p:txBody>
      </p:sp>
    </p:spTree>
    <p:extLst>
      <p:ext uri="{BB962C8B-B14F-4D97-AF65-F5344CB8AC3E}">
        <p14:creationId xmlns:p14="http://schemas.microsoft.com/office/powerpoint/2010/main" val="302349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171353"/>
            <a:ext cx="4572000" cy="3344863"/>
          </a:xfrm>
        </p:spPr>
        <p:txBody>
          <a:bodyPr/>
          <a:lstStyle/>
          <a:p>
            <a:r>
              <a:rPr lang="en-GB" sz="2000" dirty="0"/>
              <a:t>Safeguarding - Key concepts</a:t>
            </a:r>
          </a:p>
          <a:p>
            <a:r>
              <a:rPr lang="en-GB" sz="2000" dirty="0"/>
              <a:t>Designated Safeguarding Officer</a:t>
            </a:r>
          </a:p>
          <a:p>
            <a:r>
              <a:rPr lang="en-GB" sz="2000" dirty="0"/>
              <a:t>Staff Obligations (duty of care)</a:t>
            </a:r>
          </a:p>
          <a:p>
            <a:r>
              <a:rPr lang="en-GB" sz="2000" dirty="0"/>
              <a:t>Cause for Concern – SHARP</a:t>
            </a:r>
          </a:p>
          <a:p>
            <a:r>
              <a:rPr lang="en-GB" sz="2000" dirty="0"/>
              <a:t>Resources &amp; Practice Guidance </a:t>
            </a:r>
          </a:p>
          <a:p>
            <a:r>
              <a:rPr lang="en-GB" sz="2000" dirty="0"/>
              <a:t>Further Actions + </a:t>
            </a:r>
            <a:r>
              <a:rPr lang="en-GB" sz="2000" i="1" dirty="0"/>
              <a:t>SUMMARY</a:t>
            </a:r>
          </a:p>
          <a:p>
            <a:pPr marL="0" indent="0">
              <a:buNone/>
            </a:pPr>
            <a:endParaRPr lang="en-GB" sz="2000" dirty="0"/>
          </a:p>
          <a:p>
            <a:endParaRPr lang="en-GB" sz="2000" dirty="0"/>
          </a:p>
          <a:p>
            <a:pPr marL="0" indent="0">
              <a:buNone/>
            </a:pPr>
            <a:endParaRPr lang="en-GB" sz="1600" dirty="0">
              <a:solidFill>
                <a:srgbClr val="FF0000"/>
              </a:solidFill>
            </a:endParaRPr>
          </a:p>
        </p:txBody>
      </p:sp>
      <p:sp>
        <p:nvSpPr>
          <p:cNvPr id="4" name="Title 1"/>
          <p:cNvSpPr txBox="1">
            <a:spLocks/>
          </p:cNvSpPr>
          <p:nvPr/>
        </p:nvSpPr>
        <p:spPr bwMode="auto">
          <a:xfrm>
            <a:off x="2843808" y="341784"/>
            <a:ext cx="69112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400" dirty="0"/>
              <a:t>Apprenticeship Safeguarding and Support</a:t>
            </a:r>
          </a:p>
          <a:p>
            <a:pPr algn="l"/>
            <a:r>
              <a:rPr lang="en-GB" sz="2400" dirty="0"/>
              <a:t>Introduction and Update for WBL Academics</a:t>
            </a:r>
          </a:p>
        </p:txBody>
      </p:sp>
      <p:sp>
        <p:nvSpPr>
          <p:cNvPr id="6" name="Title 7">
            <a:extLst>
              <a:ext uri="{FF2B5EF4-FFF2-40B4-BE49-F238E27FC236}">
                <a16:creationId xmlns:a16="http://schemas.microsoft.com/office/drawing/2014/main" id="{9DD8FE7E-D724-4E8A-83BA-8C442842AFFB}"/>
              </a:ext>
            </a:extLst>
          </p:cNvPr>
          <p:cNvSpPr txBox="1">
            <a:spLocks/>
          </p:cNvSpPr>
          <p:nvPr/>
        </p:nvSpPr>
        <p:spPr bwMode="auto">
          <a:xfrm>
            <a:off x="-1979960" y="1844824"/>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r>
              <a:rPr lang="en-GB" sz="3600"/>
              <a:t>This session</a:t>
            </a:r>
            <a:endParaRPr lang="en-GB" sz="3600" dirty="0"/>
          </a:p>
        </p:txBody>
      </p:sp>
    </p:spTree>
    <p:extLst>
      <p:ext uri="{BB962C8B-B14F-4D97-AF65-F5344CB8AC3E}">
        <p14:creationId xmlns:p14="http://schemas.microsoft.com/office/powerpoint/2010/main" val="36775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AF95D4-0152-4C4F-A3D1-80665F3D970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FFE07FA-EFCE-43EC-A5A4-02DDAC004682}"/>
              </a:ext>
            </a:extLst>
          </p:cNvPr>
          <p:cNvPicPr>
            <a:picLocks noChangeAspect="1"/>
          </p:cNvPicPr>
          <p:nvPr/>
        </p:nvPicPr>
        <p:blipFill>
          <a:blip r:embed="rId2"/>
          <a:stretch>
            <a:fillRect/>
          </a:stretch>
        </p:blipFill>
        <p:spPr>
          <a:xfrm>
            <a:off x="0" y="1556792"/>
            <a:ext cx="9144000" cy="5146623"/>
          </a:xfrm>
          <a:prstGeom prst="rect">
            <a:avLst/>
          </a:prstGeom>
        </p:spPr>
      </p:pic>
    </p:spTree>
    <p:extLst>
      <p:ext uri="{BB962C8B-B14F-4D97-AF65-F5344CB8AC3E}">
        <p14:creationId xmlns:p14="http://schemas.microsoft.com/office/powerpoint/2010/main" val="166999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B6CB-DD83-477C-B16A-C917A31B4E8C}"/>
              </a:ext>
            </a:extLst>
          </p:cNvPr>
          <p:cNvSpPr>
            <a:spLocks noGrp="1"/>
          </p:cNvSpPr>
          <p:nvPr>
            <p:ph type="title"/>
          </p:nvPr>
        </p:nvSpPr>
        <p:spPr>
          <a:xfrm>
            <a:off x="480060" y="2397481"/>
            <a:ext cx="2751871" cy="2070074"/>
          </a:xfrm>
        </p:spPr>
        <p:txBody>
          <a:bodyPr>
            <a:normAutofit fontScale="90000"/>
          </a:bodyPr>
          <a:lstStyle/>
          <a:p>
            <a:r>
              <a:rPr lang="en-GB" dirty="0">
                <a:solidFill>
                  <a:srgbClr val="FFFFFF"/>
                </a:solidFill>
              </a:rPr>
              <a:t>Categories of possible abuse in Adults</a:t>
            </a:r>
          </a:p>
        </p:txBody>
      </p:sp>
      <p:sp>
        <p:nvSpPr>
          <p:cNvPr id="3" name="Content Placeholder 2">
            <a:extLst>
              <a:ext uri="{FF2B5EF4-FFF2-40B4-BE49-F238E27FC236}">
                <a16:creationId xmlns:a16="http://schemas.microsoft.com/office/drawing/2014/main" id="{529F3E87-A93A-43C4-A9FB-5D9DB4E295DD}"/>
              </a:ext>
            </a:extLst>
          </p:cNvPr>
          <p:cNvSpPr>
            <a:spLocks noGrp="1"/>
          </p:cNvSpPr>
          <p:nvPr>
            <p:ph idx="1"/>
          </p:nvPr>
        </p:nvSpPr>
        <p:spPr>
          <a:xfrm>
            <a:off x="5442936" y="1810280"/>
            <a:ext cx="3979563" cy="4101536"/>
          </a:xfrm>
        </p:spPr>
        <p:txBody>
          <a:bodyPr anchor="ctr">
            <a:normAutofit lnSpcReduction="10000"/>
          </a:bodyPr>
          <a:lstStyle/>
          <a:p>
            <a:pPr marL="0" indent="0">
              <a:buNone/>
            </a:pPr>
            <a:r>
              <a:rPr lang="en-GB" sz="1800" dirty="0">
                <a:solidFill>
                  <a:srgbClr val="000000"/>
                </a:solidFill>
              </a:rPr>
              <a:t>Types of Harm include:</a:t>
            </a:r>
          </a:p>
          <a:p>
            <a:pPr marL="0" indent="0">
              <a:buNone/>
            </a:pPr>
            <a:endParaRPr lang="en-GB" sz="1800" dirty="0">
              <a:solidFill>
                <a:srgbClr val="000000"/>
              </a:solidFill>
            </a:endParaRPr>
          </a:p>
          <a:p>
            <a:r>
              <a:rPr lang="en-GB" sz="1800" dirty="0">
                <a:solidFill>
                  <a:srgbClr val="000000"/>
                </a:solidFill>
              </a:rPr>
              <a:t>Physical Abuse</a:t>
            </a:r>
          </a:p>
          <a:p>
            <a:r>
              <a:rPr lang="en-GB" sz="1800" dirty="0">
                <a:solidFill>
                  <a:srgbClr val="000000"/>
                </a:solidFill>
              </a:rPr>
              <a:t>Sexual Abuse</a:t>
            </a:r>
          </a:p>
          <a:p>
            <a:r>
              <a:rPr lang="en-GB" sz="1800" dirty="0">
                <a:solidFill>
                  <a:srgbClr val="000000"/>
                </a:solidFill>
              </a:rPr>
              <a:t>Psychological abuse</a:t>
            </a:r>
          </a:p>
          <a:p>
            <a:r>
              <a:rPr lang="en-GB" sz="1800" dirty="0">
                <a:solidFill>
                  <a:srgbClr val="000000"/>
                </a:solidFill>
              </a:rPr>
              <a:t>Modern slavery</a:t>
            </a:r>
          </a:p>
          <a:p>
            <a:r>
              <a:rPr lang="en-GB" sz="1800" dirty="0">
                <a:solidFill>
                  <a:srgbClr val="000000"/>
                </a:solidFill>
              </a:rPr>
              <a:t>Financial or material abuse</a:t>
            </a:r>
          </a:p>
          <a:p>
            <a:r>
              <a:rPr lang="en-GB" sz="1800" dirty="0">
                <a:solidFill>
                  <a:srgbClr val="000000"/>
                </a:solidFill>
              </a:rPr>
              <a:t>Self neglect</a:t>
            </a:r>
          </a:p>
          <a:p>
            <a:r>
              <a:rPr lang="en-GB" sz="1800" dirty="0">
                <a:solidFill>
                  <a:srgbClr val="000000"/>
                </a:solidFill>
              </a:rPr>
              <a:t>Domestic Violence</a:t>
            </a:r>
          </a:p>
          <a:p>
            <a:r>
              <a:rPr lang="en-GB" sz="1800" dirty="0">
                <a:solidFill>
                  <a:srgbClr val="000000"/>
                </a:solidFill>
              </a:rPr>
              <a:t>Discriminatory abuse</a:t>
            </a:r>
          </a:p>
          <a:p>
            <a:r>
              <a:rPr lang="en-GB" sz="1800" dirty="0">
                <a:solidFill>
                  <a:srgbClr val="000000"/>
                </a:solidFill>
              </a:rPr>
              <a:t>Organisational abuse</a:t>
            </a:r>
          </a:p>
          <a:p>
            <a:r>
              <a:rPr lang="en-GB" sz="1800" dirty="0">
                <a:solidFill>
                  <a:srgbClr val="000000"/>
                </a:solidFill>
              </a:rPr>
              <a:t>Female Genital Mutilation</a:t>
            </a:r>
          </a:p>
          <a:p>
            <a:r>
              <a:rPr lang="en-GB" sz="1800" dirty="0">
                <a:solidFill>
                  <a:srgbClr val="000000"/>
                </a:solidFill>
              </a:rPr>
              <a:t>Human Trafficking</a:t>
            </a:r>
          </a:p>
          <a:p>
            <a:endParaRPr lang="en-GB" sz="1800" dirty="0">
              <a:solidFill>
                <a:srgbClr val="000000"/>
              </a:solidFill>
            </a:endParaRPr>
          </a:p>
        </p:txBody>
      </p:sp>
      <p:sp>
        <p:nvSpPr>
          <p:cNvPr id="7" name="Content Placeholder 10">
            <a:extLst>
              <a:ext uri="{FF2B5EF4-FFF2-40B4-BE49-F238E27FC236}">
                <a16:creationId xmlns:a16="http://schemas.microsoft.com/office/drawing/2014/main" id="{6510FF3A-036E-43A1-8BAE-C12187FF1B64}"/>
              </a:ext>
            </a:extLst>
          </p:cNvPr>
          <p:cNvSpPr txBox="1">
            <a:spLocks/>
          </p:cNvSpPr>
          <p:nvPr/>
        </p:nvSpPr>
        <p:spPr bwMode="auto">
          <a:xfrm>
            <a:off x="736453" y="1810280"/>
            <a:ext cx="3979563" cy="392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dirty="0">
                <a:solidFill>
                  <a:srgbClr val="000000"/>
                </a:solidFill>
              </a:rPr>
              <a:t>Safeguarding</a:t>
            </a:r>
            <a:r>
              <a:rPr lang="en-GB" sz="1800" dirty="0">
                <a:solidFill>
                  <a:srgbClr val="000000"/>
                </a:solidFill>
              </a:rPr>
              <a:t> is a term we use to describe how we protect adults and children from abuse or neglect.</a:t>
            </a:r>
          </a:p>
          <a:p>
            <a:pPr marL="0" indent="0">
              <a:buFont typeface="Arial" charset="0"/>
              <a:buNone/>
            </a:pPr>
            <a:endParaRPr lang="en-GB" sz="1800" dirty="0">
              <a:solidFill>
                <a:srgbClr val="000000"/>
              </a:solidFill>
            </a:endParaRPr>
          </a:p>
          <a:p>
            <a:pPr marL="0" indent="0">
              <a:buFont typeface="Arial" charset="0"/>
              <a:buNone/>
            </a:pPr>
            <a:r>
              <a:rPr lang="en-GB" sz="1800" dirty="0">
                <a:solidFill>
                  <a:srgbClr val="000000"/>
                </a:solidFill>
              </a:rPr>
              <a:t>An adult at risk is anyone over the age of 18 who is deemed as </a:t>
            </a:r>
            <a:r>
              <a:rPr lang="en-GB" sz="1800" b="1" dirty="0">
                <a:solidFill>
                  <a:srgbClr val="000000"/>
                </a:solidFill>
              </a:rPr>
              <a:t>vulnerable</a:t>
            </a:r>
            <a:r>
              <a:rPr lang="en-GB" sz="1800" dirty="0">
                <a:solidFill>
                  <a:srgbClr val="000000"/>
                </a:solidFill>
              </a:rPr>
              <a:t>, being at risk of abuse or neglect.</a:t>
            </a:r>
          </a:p>
          <a:p>
            <a:pPr marL="0" indent="0">
              <a:buFont typeface="Arial" charset="0"/>
              <a:buNone/>
            </a:pPr>
            <a:endParaRPr lang="en-GB" sz="1800" dirty="0">
              <a:solidFill>
                <a:srgbClr val="000000"/>
              </a:solidFill>
            </a:endParaRPr>
          </a:p>
          <a:p>
            <a:pPr marL="0" indent="0">
              <a:buFont typeface="Arial" charset="0"/>
              <a:buNone/>
            </a:pPr>
            <a:r>
              <a:rPr lang="en-GB" sz="1800" dirty="0">
                <a:solidFill>
                  <a:srgbClr val="000000"/>
                </a:solidFill>
              </a:rPr>
              <a:t>They potentially:</a:t>
            </a:r>
          </a:p>
          <a:p>
            <a:r>
              <a:rPr lang="en-GB" sz="1800" dirty="0">
                <a:solidFill>
                  <a:srgbClr val="000000"/>
                </a:solidFill>
              </a:rPr>
              <a:t>maybe in community care</a:t>
            </a:r>
          </a:p>
          <a:p>
            <a:r>
              <a:rPr lang="en-GB" sz="1800" dirty="0">
                <a:solidFill>
                  <a:srgbClr val="000000"/>
                </a:solidFill>
              </a:rPr>
              <a:t>have a mental or other disability</a:t>
            </a:r>
          </a:p>
          <a:p>
            <a:r>
              <a:rPr lang="en-GB" sz="1800" dirty="0">
                <a:solidFill>
                  <a:srgbClr val="000000"/>
                </a:solidFill>
              </a:rPr>
              <a:t>unable to take care of themselves or avoid harm/exploitation by others</a:t>
            </a:r>
          </a:p>
        </p:txBody>
      </p:sp>
      <p:sp>
        <p:nvSpPr>
          <p:cNvPr id="9" name="Title 1">
            <a:extLst>
              <a:ext uri="{FF2B5EF4-FFF2-40B4-BE49-F238E27FC236}">
                <a16:creationId xmlns:a16="http://schemas.microsoft.com/office/drawing/2014/main" id="{99D8D1DA-DA7F-4C14-8AFD-F840857375BB}"/>
              </a:ext>
            </a:extLst>
          </p:cNvPr>
          <p:cNvSpPr txBox="1">
            <a:spLocks/>
          </p:cNvSpPr>
          <p:nvPr/>
        </p:nvSpPr>
        <p:spPr bwMode="auto">
          <a:xfrm>
            <a:off x="1339248" y="300906"/>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r>
              <a:rPr lang="en-GB" dirty="0"/>
              <a:t>Key Concepts</a:t>
            </a:r>
          </a:p>
        </p:txBody>
      </p:sp>
      <p:graphicFrame>
        <p:nvGraphicFramePr>
          <p:cNvPr id="4" name="Object 3">
            <a:extLst>
              <a:ext uri="{FF2B5EF4-FFF2-40B4-BE49-F238E27FC236}">
                <a16:creationId xmlns:a16="http://schemas.microsoft.com/office/drawing/2014/main" id="{912FA20E-FD62-42B9-B49B-22B91242F59B}"/>
              </a:ext>
            </a:extLst>
          </p:cNvPr>
          <p:cNvGraphicFramePr>
            <a:graphicFrameLocks noChangeAspect="1"/>
          </p:cNvGraphicFramePr>
          <p:nvPr>
            <p:extLst>
              <p:ext uri="{D42A27DB-BD31-4B8C-83A1-F6EECF244321}">
                <p14:modId xmlns:p14="http://schemas.microsoft.com/office/powerpoint/2010/main" val="1657552679"/>
              </p:ext>
            </p:extLst>
          </p:nvPr>
        </p:nvGraphicFramePr>
        <p:xfrm>
          <a:off x="7524328" y="381961"/>
          <a:ext cx="1279497" cy="1128445"/>
        </p:xfrm>
        <a:graphic>
          <a:graphicData uri="http://schemas.openxmlformats.org/presentationml/2006/ole">
            <mc:AlternateContent xmlns:mc="http://schemas.openxmlformats.org/markup-compatibility/2006">
              <mc:Choice xmlns:v="urn:schemas-microsoft-com:vml" Requires="v">
                <p:oleObj name="Acrobat Document" showAsIcon="1" r:id="rId2" imgW="914597" imgH="806406" progId="AcroExch.Document.DC">
                  <p:embed/>
                </p:oleObj>
              </mc:Choice>
              <mc:Fallback>
                <p:oleObj name="Acrobat Document" showAsIcon="1" r:id="rId2" imgW="914597" imgH="806406" progId="AcroExch.Document.DC">
                  <p:embed/>
                  <p:pic>
                    <p:nvPicPr>
                      <p:cNvPr id="10" name="Object 9">
                        <a:extLst>
                          <a:ext uri="{FF2B5EF4-FFF2-40B4-BE49-F238E27FC236}">
                            <a16:creationId xmlns:a16="http://schemas.microsoft.com/office/drawing/2014/main" id="{D1EA8686-1EF4-4FB8-A3BC-94A8734BE0D1}"/>
                          </a:ext>
                        </a:extLst>
                      </p:cNvPr>
                      <p:cNvPicPr/>
                      <p:nvPr/>
                    </p:nvPicPr>
                    <p:blipFill>
                      <a:blip r:embed="rId3"/>
                      <a:stretch>
                        <a:fillRect/>
                      </a:stretch>
                    </p:blipFill>
                    <p:spPr>
                      <a:xfrm>
                        <a:off x="7524328" y="381961"/>
                        <a:ext cx="1279497" cy="1128445"/>
                      </a:xfrm>
                      <a:prstGeom prst="rect">
                        <a:avLst/>
                      </a:prstGeom>
                    </p:spPr>
                  </p:pic>
                </p:oleObj>
              </mc:Fallback>
            </mc:AlternateContent>
          </a:graphicData>
        </a:graphic>
      </p:graphicFrame>
    </p:spTree>
    <p:extLst>
      <p:ext uri="{BB962C8B-B14F-4D97-AF65-F5344CB8AC3E}">
        <p14:creationId xmlns:p14="http://schemas.microsoft.com/office/powerpoint/2010/main" val="254627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05651-329B-4474-A71C-DE7EE183952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39744D4-8885-46B9-8897-04D9BE8839A7}"/>
              </a:ext>
            </a:extLst>
          </p:cNvPr>
          <p:cNvPicPr>
            <a:picLocks noChangeAspect="1"/>
          </p:cNvPicPr>
          <p:nvPr/>
        </p:nvPicPr>
        <p:blipFill>
          <a:blip r:embed="rId2"/>
          <a:stretch>
            <a:fillRect/>
          </a:stretch>
        </p:blipFill>
        <p:spPr>
          <a:xfrm>
            <a:off x="-108520" y="1679706"/>
            <a:ext cx="9144000" cy="5158704"/>
          </a:xfrm>
          <a:prstGeom prst="rect">
            <a:avLst/>
          </a:prstGeom>
        </p:spPr>
      </p:pic>
    </p:spTree>
    <p:extLst>
      <p:ext uri="{BB962C8B-B14F-4D97-AF65-F5344CB8AC3E}">
        <p14:creationId xmlns:p14="http://schemas.microsoft.com/office/powerpoint/2010/main" val="17039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D1A36D1-66CC-490E-9BCA-FD7A63640DB8}"/>
              </a:ext>
            </a:extLst>
          </p:cNvPr>
          <p:cNvSpPr txBox="1">
            <a:spLocks/>
          </p:cNvSpPr>
          <p:nvPr/>
        </p:nvSpPr>
        <p:spPr>
          <a:xfrm>
            <a:off x="457200" y="3284984"/>
            <a:ext cx="8229600" cy="33448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To lead the organisation on effective safeguarding practices </a:t>
            </a:r>
          </a:p>
          <a:p>
            <a:r>
              <a:rPr lang="en-GB" sz="2000" dirty="0"/>
              <a:t>Helping to prevent harm from occurring</a:t>
            </a:r>
          </a:p>
          <a:p>
            <a:r>
              <a:rPr lang="en-GB" sz="2000" dirty="0"/>
              <a:t>Ensuring ‘fit for purpose’ systems are in place </a:t>
            </a:r>
          </a:p>
          <a:p>
            <a:r>
              <a:rPr lang="en-GB" sz="2000" dirty="0"/>
              <a:t>Raising awareness and educating others </a:t>
            </a:r>
          </a:p>
          <a:p>
            <a:r>
              <a:rPr lang="en-GB" sz="2000" dirty="0"/>
              <a:t>Managing referrals </a:t>
            </a:r>
          </a:p>
          <a:p>
            <a:r>
              <a:rPr lang="en-GB" sz="2000" dirty="0"/>
              <a:t>Supporting others </a:t>
            </a:r>
          </a:p>
          <a:p>
            <a:r>
              <a:rPr lang="en-GB" sz="2000" dirty="0"/>
              <a:t>Reviewing and appropriately recording information</a:t>
            </a:r>
          </a:p>
          <a:p>
            <a:endParaRPr lang="en-GB" sz="2000" dirty="0"/>
          </a:p>
          <a:p>
            <a:pPr marL="0" indent="0">
              <a:buNone/>
            </a:pPr>
            <a:r>
              <a:rPr lang="en-GB" sz="2400" dirty="0"/>
              <a:t>Deputy DSO: Andy Womble, WBL Manager</a:t>
            </a:r>
            <a:endParaRPr lang="en-GB" sz="2800" dirty="0"/>
          </a:p>
        </p:txBody>
      </p:sp>
      <p:sp>
        <p:nvSpPr>
          <p:cNvPr id="3" name="Title 1">
            <a:extLst>
              <a:ext uri="{FF2B5EF4-FFF2-40B4-BE49-F238E27FC236}">
                <a16:creationId xmlns:a16="http://schemas.microsoft.com/office/drawing/2014/main" id="{D72A785A-A71D-4A5D-BEF1-EB0A9C2C6B83}"/>
              </a:ext>
            </a:extLst>
          </p:cNvPr>
          <p:cNvSpPr txBox="1">
            <a:spLocks/>
          </p:cNvSpPr>
          <p:nvPr/>
        </p:nvSpPr>
        <p:spPr>
          <a:xfrm>
            <a:off x="468315" y="1421904"/>
            <a:ext cx="8207375" cy="1143000"/>
          </a:xfrm>
          <a:prstGeom prst="rect">
            <a:avLst/>
          </a:prstGeom>
        </p:spPr>
        <p:txBody>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800" dirty="0"/>
              <a:t>Designated Safeguarding Officer (DSO)</a:t>
            </a:r>
          </a:p>
          <a:p>
            <a:pPr algn="l"/>
            <a:r>
              <a:rPr lang="en-GB" sz="2800" dirty="0"/>
              <a:t>For Apprenticeships</a:t>
            </a:r>
          </a:p>
          <a:p>
            <a:pPr algn="l"/>
            <a:endParaRPr lang="en-GB" sz="1600" dirty="0"/>
          </a:p>
          <a:p>
            <a:pPr algn="l"/>
            <a:r>
              <a:rPr lang="en-GB" sz="2800" dirty="0">
                <a:solidFill>
                  <a:schemeClr val="tx1"/>
                </a:solidFill>
              </a:rPr>
              <a:t>Sam Moorwood, Head of Work Based Learning</a:t>
            </a:r>
          </a:p>
        </p:txBody>
      </p:sp>
    </p:spTree>
    <p:extLst>
      <p:ext uri="{BB962C8B-B14F-4D97-AF65-F5344CB8AC3E}">
        <p14:creationId xmlns:p14="http://schemas.microsoft.com/office/powerpoint/2010/main" val="274104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1000"/>
                                        <p:tgtEl>
                                          <p:spTgt spid="2">
                                            <p:txEl>
                                              <p:pRg st="8" end="8"/>
                                            </p:txEl>
                                          </p:spTgt>
                                        </p:tgtEl>
                                      </p:cBhvr>
                                    </p:animEffect>
                                    <p:anim calcmode="lin" valueType="num">
                                      <p:cBhvr>
                                        <p:cTn id="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8C5A-11B6-4953-97E5-24C9F7CA0D40}"/>
              </a:ext>
            </a:extLst>
          </p:cNvPr>
          <p:cNvSpPr>
            <a:spLocks noGrp="1"/>
          </p:cNvSpPr>
          <p:nvPr>
            <p:ph type="title"/>
          </p:nvPr>
        </p:nvSpPr>
        <p:spPr>
          <a:xfrm>
            <a:off x="1547664" y="116632"/>
            <a:ext cx="8207375" cy="1143000"/>
          </a:xfrm>
        </p:spPr>
        <p:txBody>
          <a:bodyPr/>
          <a:lstStyle/>
          <a:p>
            <a:r>
              <a:rPr lang="en-GB" sz="3600" dirty="0"/>
              <a:t>SHU Staff Obligations</a:t>
            </a:r>
          </a:p>
        </p:txBody>
      </p:sp>
      <p:sp>
        <p:nvSpPr>
          <p:cNvPr id="3" name="Content Placeholder 2">
            <a:extLst>
              <a:ext uri="{FF2B5EF4-FFF2-40B4-BE49-F238E27FC236}">
                <a16:creationId xmlns:a16="http://schemas.microsoft.com/office/drawing/2014/main" id="{97253EE4-B30E-40D7-8BBD-BB31AE786DEA}"/>
              </a:ext>
            </a:extLst>
          </p:cNvPr>
          <p:cNvSpPr>
            <a:spLocks noGrp="1"/>
          </p:cNvSpPr>
          <p:nvPr>
            <p:ph idx="1"/>
          </p:nvPr>
        </p:nvSpPr>
        <p:spPr>
          <a:xfrm>
            <a:off x="457200" y="2244377"/>
            <a:ext cx="8229600" cy="3992935"/>
          </a:xfrm>
        </p:spPr>
        <p:txBody>
          <a:bodyPr/>
          <a:lstStyle/>
          <a:p>
            <a:pPr marL="0" indent="0">
              <a:buNone/>
            </a:pPr>
            <a:r>
              <a:rPr lang="en-GB" sz="2000" dirty="0"/>
              <a:t>So, as a member of staff:</a:t>
            </a:r>
          </a:p>
          <a:p>
            <a:pPr marL="0" indent="0">
              <a:buNone/>
            </a:pPr>
            <a:endParaRPr lang="en-GB" sz="2000" dirty="0"/>
          </a:p>
          <a:p>
            <a:r>
              <a:rPr lang="en-GB" sz="2000" dirty="0"/>
              <a:t>Read, understand and follow safeguarding policies and procedures </a:t>
            </a:r>
          </a:p>
          <a:p>
            <a:r>
              <a:rPr lang="en-GB" sz="2000" dirty="0"/>
              <a:t>Prevent, recognise and respond to types of harm </a:t>
            </a:r>
          </a:p>
          <a:p>
            <a:r>
              <a:rPr lang="en-GB" sz="2000" dirty="0"/>
              <a:t>Understand responsibilities and raise concerns in a timely manner.</a:t>
            </a:r>
          </a:p>
          <a:p>
            <a:r>
              <a:rPr lang="en-GB" sz="2000" dirty="0"/>
              <a:t>Seek appropriate help and support </a:t>
            </a:r>
          </a:p>
          <a:p>
            <a:r>
              <a:rPr lang="en-GB" sz="2000" dirty="0"/>
              <a:t>Know how to raise a concern </a:t>
            </a:r>
          </a:p>
          <a:p>
            <a:r>
              <a:rPr lang="en-GB" sz="2000" dirty="0"/>
              <a:t>Contribute to an effective safeguarding culture </a:t>
            </a:r>
          </a:p>
          <a:p>
            <a:r>
              <a:rPr lang="en-GB" sz="2000" dirty="0"/>
              <a:t>Continual professional and personal development</a:t>
            </a:r>
          </a:p>
          <a:p>
            <a:endParaRPr lang="en-GB" sz="2000" dirty="0"/>
          </a:p>
          <a:p>
            <a:endParaRPr lang="en-GB" sz="2000" dirty="0"/>
          </a:p>
          <a:p>
            <a:endParaRPr lang="en-GB" sz="2000" dirty="0"/>
          </a:p>
        </p:txBody>
      </p:sp>
    </p:spTree>
    <p:extLst>
      <p:ext uri="{BB962C8B-B14F-4D97-AF65-F5344CB8AC3E}">
        <p14:creationId xmlns:p14="http://schemas.microsoft.com/office/powerpoint/2010/main" val="167696827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shu presentation</Template>
  <TotalTime>41403</TotalTime>
  <Words>1616</Words>
  <Application>Microsoft Office PowerPoint</Application>
  <PresentationFormat>On-screen Show (4:3)</PresentationFormat>
  <Paragraphs>195</Paragraphs>
  <Slides>19</Slides>
  <Notes>5</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30" baseType="lpstr">
      <vt:lpstr>Arial</vt:lpstr>
      <vt:lpstr>Calibri</vt:lpstr>
      <vt:lpstr>Calibri Light</vt:lpstr>
      <vt:lpstr>Helvetica Neue</vt:lpstr>
      <vt:lpstr>Wingdings</vt:lpstr>
      <vt:lpstr>Custom Design</vt:lpstr>
      <vt:lpstr>Open for business</vt:lpstr>
      <vt:lpstr>5_SBS Arial template Presentation V2 (3)</vt:lpstr>
      <vt:lpstr>4_Open for business</vt:lpstr>
      <vt:lpstr>5_Open for business</vt:lpstr>
      <vt:lpstr>Acrobat Document</vt:lpstr>
      <vt:lpstr>Welcome</vt:lpstr>
      <vt:lpstr>Student Support Fundamentals</vt:lpstr>
      <vt:lpstr>This session</vt:lpstr>
      <vt:lpstr>PowerPoint Presentation</vt:lpstr>
      <vt:lpstr>PowerPoint Presentation</vt:lpstr>
      <vt:lpstr>Categories of possible abuse in Adults</vt:lpstr>
      <vt:lpstr>PowerPoint Presentation</vt:lpstr>
      <vt:lpstr>PowerPoint Presentation</vt:lpstr>
      <vt:lpstr>SHU Staff Obligations</vt:lpstr>
      <vt:lpstr>Student Support Fundamentals</vt:lpstr>
      <vt:lpstr>Contextualised Safeguarding</vt:lpstr>
      <vt:lpstr>Possible signs to look out for in adults  (N.B. You need the whole picture)</vt:lpstr>
      <vt:lpstr>Student Support Triangles</vt:lpstr>
      <vt:lpstr>Mainly for WBL Coaches: Notification of  Cause for Concern  Practice Guidance on Sharepoint     </vt:lpstr>
      <vt:lpstr>COVID - Institutional Response Briefing Paper</vt:lpstr>
      <vt:lpstr>COVID - Institutional Response Briefing Paper</vt:lpstr>
      <vt:lpstr>COVID - Institutional Response Briefing Paper</vt:lpstr>
      <vt:lpstr>In Summary  Key points for Academics</vt:lpstr>
      <vt:lpstr>Student Support Fundamentals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 Market Survey   2012</dc:title>
  <dc:creator>Elizabeth Clark</dc:creator>
  <cp:lastModifiedBy>Moorwood, Sam</cp:lastModifiedBy>
  <cp:revision>925</cp:revision>
  <cp:lastPrinted>2019-09-09T07:18:03Z</cp:lastPrinted>
  <dcterms:created xsi:type="dcterms:W3CDTF">2013-09-04T08:40:17Z</dcterms:created>
  <dcterms:modified xsi:type="dcterms:W3CDTF">2021-06-18T07:46:45Z</dcterms:modified>
</cp:coreProperties>
</file>