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4268" r:id="rId2"/>
    <p:sldMasterId id="2147484292" r:id="rId3"/>
    <p:sldMasterId id="2147484400" r:id="rId4"/>
    <p:sldMasterId id="2147484412" r:id="rId5"/>
    <p:sldMasterId id="2147484502" r:id="rId6"/>
    <p:sldMasterId id="2147484541" r:id="rId7"/>
  </p:sldMasterIdLst>
  <p:notesMasterIdLst>
    <p:notesMasterId r:id="rId23"/>
  </p:notesMasterIdLst>
  <p:handoutMasterIdLst>
    <p:handoutMasterId r:id="rId24"/>
  </p:handoutMasterIdLst>
  <p:sldIdLst>
    <p:sldId id="1543" r:id="rId8"/>
    <p:sldId id="1550" r:id="rId9"/>
    <p:sldId id="1540" r:id="rId10"/>
    <p:sldId id="1535" r:id="rId11"/>
    <p:sldId id="1544" r:id="rId12"/>
    <p:sldId id="1353" r:id="rId13"/>
    <p:sldId id="1530" r:id="rId14"/>
    <p:sldId id="1358" r:id="rId15"/>
    <p:sldId id="1545" r:id="rId16"/>
    <p:sldId id="1546" r:id="rId17"/>
    <p:sldId id="1547" r:id="rId18"/>
    <p:sldId id="1548" r:id="rId19"/>
    <p:sldId id="1549" r:id="rId20"/>
    <p:sldId id="418" r:id="rId21"/>
    <p:sldId id="1551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68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36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6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674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3426" algn="l" defTabSz="9133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0117" algn="l" defTabSz="9133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196797" algn="l" defTabSz="9133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3486" algn="l" defTabSz="9133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06680B-4345-4E54-BD2F-691E953053E1}">
          <p14:sldIdLst>
            <p14:sldId id="1543"/>
            <p14:sldId id="1550"/>
            <p14:sldId id="1540"/>
            <p14:sldId id="1535"/>
            <p14:sldId id="1544"/>
            <p14:sldId id="1353"/>
            <p14:sldId id="1530"/>
            <p14:sldId id="1358"/>
            <p14:sldId id="1545"/>
            <p14:sldId id="1546"/>
            <p14:sldId id="1547"/>
            <p14:sldId id="1548"/>
            <p14:sldId id="1549"/>
            <p14:sldId id="418"/>
            <p14:sldId id="1551"/>
          </p14:sldIdLst>
        </p14:section>
        <p14:section name="Default Section" id="{8B09BF8B-9C34-479B-88BF-4070B2A91C9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1B40"/>
    <a:srgbClr val="B70D50"/>
    <a:srgbClr val="5AF622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139" autoAdjust="0"/>
  </p:normalViewPr>
  <p:slideViewPr>
    <p:cSldViewPr>
      <p:cViewPr varScale="1">
        <p:scale>
          <a:sx n="59" d="100"/>
          <a:sy n="59" d="100"/>
        </p:scale>
        <p:origin x="14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4452"/>
    </p:cViewPr>
  </p:sorterViewPr>
  <p:notesViewPr>
    <p:cSldViewPr>
      <p:cViewPr>
        <p:scale>
          <a:sx n="100" d="100"/>
          <a:sy n="100" d="100"/>
        </p:scale>
        <p:origin x="-2754" y="4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934E193-50B3-8F4D-A1CD-E8D206464D56}" type="datetime1">
              <a:rPr lang="en-GB" altLang="en-US"/>
              <a:pPr/>
              <a:t>17/06/2021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AA519A-A6DF-024F-B493-EFBAB25BB2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79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7C1ACBC-E156-9E4D-9A1D-4D2D455C762A}" type="datetime1">
              <a:rPr lang="en-GB" altLang="en-US"/>
              <a:pPr/>
              <a:t>17/06/2021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AA558F4-94A9-ED43-B8F3-AD2D087F8F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7326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66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33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00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67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3426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17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97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86" algn="l" defTabSz="913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75D39-A7C0-4C04-8AA2-7F647C7206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5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24E69-BEE5-254D-9E1C-7DB27D080CF3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B040-A1A9-874A-8256-F9B029ACC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7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D5643-A62A-0744-8BAB-4F9B97F656F7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64BA-451A-4D45-93B8-D44F2366F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1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59F5-7DAE-AA42-85DF-DF1C142F4482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45C31-B5F4-2D41-BCB8-01F321322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7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and deliev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9400" y="1988842"/>
            <a:ext cx="799103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</a:pPr>
            <a:r>
              <a:rPr lang="en-GB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4000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delivery of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402" y="2564904"/>
            <a:ext cx="8291661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GB" dirty="0"/>
              <a:t>Insert name of partner company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9402" y="3933056"/>
            <a:ext cx="8291661" cy="20162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GB" dirty="0"/>
              <a:t>Insert title of what is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243347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and delivery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 t="12966" r="17666" b="15046"/>
          <a:stretch/>
        </p:blipFill>
        <p:spPr>
          <a:xfrm>
            <a:off x="35496" y="1588351"/>
            <a:ext cx="4144298" cy="4936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843810" y="1834071"/>
            <a:ext cx="5045013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delivery of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828375" y="2280857"/>
            <a:ext cx="5920091" cy="5000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baseline="0"/>
            </a:lvl1pPr>
          </a:lstStyle>
          <a:p>
            <a:pPr lvl="0"/>
            <a:r>
              <a:rPr lang="en-GB" dirty="0"/>
              <a:t>Insert name of partner company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3808" y="3308218"/>
            <a:ext cx="5904656" cy="12729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baseline="0"/>
            </a:lvl1pPr>
          </a:lstStyle>
          <a:p>
            <a:pPr lvl="0"/>
            <a:r>
              <a:rPr lang="en-GB" dirty="0"/>
              <a:t>Insert title of what is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185765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174086" y="1988840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259933" y="1988840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344490" y="2003309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1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07260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77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402" y="1988840"/>
            <a:ext cx="8291661" cy="180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 baseline="0"/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9402" y="3789040"/>
            <a:ext cx="8291661" cy="25202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949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59876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419788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228184" y="1628802"/>
            <a:ext cx="2570400" cy="188459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28184" y="3717034"/>
            <a:ext cx="2570400" cy="18845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3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497385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77428" y="1628800"/>
            <a:ext cx="8406000" cy="417646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1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05376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5218A-4731-AA49-A7FA-4D9B7D2DA72E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5973-7E57-AE49-9493-0ADC07D20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25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360000" y="1628800"/>
            <a:ext cx="8424000" cy="417646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59590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 t="12966" r="17666" b="15046"/>
          <a:stretch/>
        </p:blipFill>
        <p:spPr>
          <a:xfrm>
            <a:off x="35496" y="1588351"/>
            <a:ext cx="4144298" cy="49369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843808" y="3894149"/>
            <a:ext cx="5544616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business@shu.ac.uk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    @SHU4Business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shu.ac.uk/business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79" y="4221089"/>
            <a:ext cx="215900" cy="215900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28081" y="1916832"/>
            <a:ext cx="5935821" cy="17281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baseline="0"/>
            </a:lvl1pPr>
          </a:lstStyle>
          <a:p>
            <a:pPr lvl="0"/>
            <a:r>
              <a:rPr lang="en-GB" dirty="0"/>
              <a:t>Add contact details here, include name, job title, department/faculty, university address, telephone number and email address (for layout refer to contact information on Word document)</a:t>
            </a:r>
          </a:p>
        </p:txBody>
      </p:sp>
    </p:spTree>
    <p:extLst>
      <p:ext uri="{BB962C8B-B14F-4D97-AF65-F5344CB8AC3E}">
        <p14:creationId xmlns:p14="http://schemas.microsoft.com/office/powerpoint/2010/main" val="144174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32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40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3BB28CAB-4E17-0143-9E02-4D005D791228}" type="datetime1">
              <a:rPr lang="en-GB" altLang="en-US">
                <a:solidFill>
                  <a:prstClr val="black"/>
                </a:solidFill>
              </a:rPr>
              <a:pPr/>
              <a:t>17/06/2021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2843215" y="6356351"/>
            <a:ext cx="58435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Directorate of Education and Employer Partnerships </a:t>
            </a:r>
          </a:p>
        </p:txBody>
      </p:sp>
    </p:spTree>
    <p:extLst>
      <p:ext uri="{BB962C8B-B14F-4D97-AF65-F5344CB8AC3E}">
        <p14:creationId xmlns:p14="http://schemas.microsoft.com/office/powerpoint/2010/main" val="35524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3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913"/>
            <a:ext cx="4038600" cy="3489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12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58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6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102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155679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852937"/>
            <a:ext cx="3008313" cy="32732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0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64CB5-CB06-9D40-8A6F-CA0F176FFD25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9D0EC-7EFA-5E4B-985C-87501E4E8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950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9715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7784" y="62068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7784" y="537321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700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46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3728" y="274639"/>
            <a:ext cx="435327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80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57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51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29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77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82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17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3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E389E-CCB7-1046-B01A-6F887D2EDA3E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441D9-C937-2A48-B6EB-1C9F76DC7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881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81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9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10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49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1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and deliev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9400" y="1988842"/>
            <a:ext cx="799103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</a:pPr>
            <a:r>
              <a:rPr lang="en-GB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4000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delivery of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402" y="2564904"/>
            <a:ext cx="8291661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GB" dirty="0"/>
              <a:t>Insert name of partner company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9402" y="3933056"/>
            <a:ext cx="8291661" cy="20162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/>
            </a:lvl1pPr>
          </a:lstStyle>
          <a:p>
            <a:pPr lvl="0"/>
            <a:r>
              <a:rPr lang="en-GB" dirty="0"/>
              <a:t>Insert title of what is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2979309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and delivery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 t="12966" r="17666" b="15046"/>
          <a:stretch/>
        </p:blipFill>
        <p:spPr>
          <a:xfrm>
            <a:off x="35496" y="1588351"/>
            <a:ext cx="4144298" cy="4936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843810" y="1834071"/>
            <a:ext cx="5045013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delivery of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828375" y="2280857"/>
            <a:ext cx="5920091" cy="5000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baseline="0"/>
            </a:lvl1pPr>
          </a:lstStyle>
          <a:p>
            <a:pPr lvl="0"/>
            <a:r>
              <a:rPr lang="en-GB" dirty="0"/>
              <a:t>Insert name of partner company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3808" y="3308218"/>
            <a:ext cx="5904656" cy="12729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baseline="0"/>
            </a:lvl1pPr>
          </a:lstStyle>
          <a:p>
            <a:pPr lvl="0"/>
            <a:r>
              <a:rPr lang="en-GB" dirty="0"/>
              <a:t>Insert title of what is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3225575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174086" y="1988840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259933" y="1988840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344490" y="2003309"/>
            <a:ext cx="2624137" cy="264953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1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307927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77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9402" y="1988840"/>
            <a:ext cx="8291661" cy="180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 baseline="0"/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9402" y="3789040"/>
            <a:ext cx="8291661" cy="25202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98590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59876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72968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68" indent="0">
              <a:buNone/>
              <a:defRPr sz="1800" b="1"/>
            </a:lvl3pPr>
            <a:lvl4pPr marL="1370060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6" indent="0">
              <a:buNone/>
              <a:defRPr sz="1600" b="1"/>
            </a:lvl6pPr>
            <a:lvl7pPr marL="2740117" indent="0">
              <a:buNone/>
              <a:defRPr sz="1600" b="1"/>
            </a:lvl7pPr>
            <a:lvl8pPr marL="3196797" indent="0">
              <a:buNone/>
              <a:defRPr sz="1600" b="1"/>
            </a:lvl8pPr>
            <a:lvl9pPr marL="365348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68" indent="0">
              <a:buNone/>
              <a:defRPr sz="1800" b="1"/>
            </a:lvl3pPr>
            <a:lvl4pPr marL="1370060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6" indent="0">
              <a:buNone/>
              <a:defRPr sz="1600" b="1"/>
            </a:lvl6pPr>
            <a:lvl7pPr marL="2740117" indent="0">
              <a:buNone/>
              <a:defRPr sz="1600" b="1"/>
            </a:lvl7pPr>
            <a:lvl8pPr marL="3196797" indent="0">
              <a:buNone/>
              <a:defRPr sz="1600" b="1"/>
            </a:lvl8pPr>
            <a:lvl9pPr marL="365348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828C1-57EF-7B41-ACBC-BA60A279BC48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2363B-E734-8B47-BDE5-685031AB4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7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228184" y="1628802"/>
            <a:ext cx="2570400" cy="188459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28184" y="3717034"/>
            <a:ext cx="2570400" cy="18845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3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944979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77428" y="1628800"/>
            <a:ext cx="8406000" cy="417646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11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44277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360000" y="1628800"/>
            <a:ext cx="8424000" cy="417646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004330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 t="12966" r="17666" b="15046"/>
          <a:stretch/>
        </p:blipFill>
        <p:spPr>
          <a:xfrm>
            <a:off x="35496" y="1588351"/>
            <a:ext cx="4144298" cy="49369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843808" y="3894149"/>
            <a:ext cx="5544616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business@shu.ac.uk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    @SHU4Business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shu.ac.uk/business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512000" cy="81113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79" y="4221089"/>
            <a:ext cx="215900" cy="215900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28081" y="1916832"/>
            <a:ext cx="5935821" cy="17281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baseline="0"/>
            </a:lvl1pPr>
          </a:lstStyle>
          <a:p>
            <a:pPr lvl="0"/>
            <a:r>
              <a:rPr lang="en-GB" dirty="0"/>
              <a:t>Add contact details here, include name, job title, department/faculty, university address, telephone number and email address (for layout refer to contact information on Word document)</a:t>
            </a:r>
          </a:p>
        </p:txBody>
      </p:sp>
    </p:spTree>
    <p:extLst>
      <p:ext uri="{BB962C8B-B14F-4D97-AF65-F5344CB8AC3E}">
        <p14:creationId xmlns:p14="http://schemas.microsoft.com/office/powerpoint/2010/main" val="2885567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63C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59876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5600" indent="-355600">
              <a:spcBef>
                <a:spcPts val="0"/>
              </a:spcBef>
              <a:spcAft>
                <a:spcPts val="1200"/>
              </a:spcAft>
              <a:defRPr sz="1800" baseline="0"/>
            </a:lvl3pPr>
            <a:lvl4pPr marL="722313" indent="-3667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80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943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23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3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50"/>
            </a:lvl1pPr>
          </a:lstStyle>
          <a:p>
            <a:fld id="{066E4B1D-ADB2-4F15-8389-44110F300007}" type="datetimeFigureOut">
              <a:rPr lang="en-GB" smtClean="0"/>
              <a:t>17/06/2021</a:t>
            </a:fld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2843216" y="6356353"/>
            <a:ext cx="58435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5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571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5"/>
            <a:ext cx="4038600" cy="34892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915"/>
            <a:ext cx="4038600" cy="34892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610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5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37C9C-BA1B-2B4C-A684-1583DC7480B8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28112-6976-5744-A22E-F308DF816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5455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16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185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1556794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5"/>
            <a:ext cx="5111750" cy="45693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852939"/>
            <a:ext cx="3008313" cy="32732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157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97154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7784" y="62068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7784" y="537321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156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75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3728" y="274641"/>
            <a:ext cx="435327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036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680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59876" y="1628800"/>
            <a:ext cx="8424000" cy="417646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35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66700" indent="-266700">
              <a:spcBef>
                <a:spcPts val="0"/>
              </a:spcBef>
              <a:spcAft>
                <a:spcPts val="900"/>
              </a:spcAft>
              <a:defRPr sz="1350" baseline="0"/>
            </a:lvl3pPr>
            <a:lvl4pPr marL="541735" indent="-275035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350" baseline="0"/>
            </a:lvl4pPr>
          </a:lstStyle>
          <a:p>
            <a:pPr lvl="0"/>
            <a:r>
              <a:rPr lang="en-US" dirty="0"/>
              <a:t>Insert subheading here</a:t>
            </a:r>
          </a:p>
          <a:p>
            <a:pPr lvl="1"/>
            <a:r>
              <a:rPr lang="en-US" dirty="0"/>
              <a:t>Insert normal copy here</a:t>
            </a:r>
          </a:p>
          <a:p>
            <a:pPr lvl="2"/>
            <a:r>
              <a:rPr lang="en-US" dirty="0"/>
              <a:t>Insert bullet level 1</a:t>
            </a:r>
          </a:p>
          <a:p>
            <a:pPr lvl="3"/>
            <a:r>
              <a:rPr lang="en-US" dirty="0"/>
              <a:t>Insert bullet level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16632"/>
            <a:ext cx="8444176" cy="115212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225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heading here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07559"/>
            <a:ext cx="1260000" cy="678948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7524328" y="5877352"/>
            <a:ext cx="1260000" cy="720000"/>
          </a:xfrm>
          <a:prstGeom prst="rect">
            <a:avLst/>
          </a:prstGeom>
        </p:spPr>
        <p:txBody>
          <a:bodyPr/>
          <a:lstStyle>
            <a:lvl1pPr>
              <a:defRPr sz="900" baseline="0"/>
            </a:lvl1pPr>
          </a:lstStyle>
          <a:p>
            <a:r>
              <a:rPr lang="en-GB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1157040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24E69-BEE5-254D-9E1C-7DB27D080CF3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B040-A1A9-874A-8256-F9B029ACC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32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5218A-4731-AA49-A7FA-4D9B7D2DA72E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5973-7E57-AE49-9493-0ADC07D20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9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64CB5-CB06-9D40-8A6F-CA0F176FFD25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9D0EC-7EFA-5E4B-985C-87501E4E8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99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BB52F-B406-FC49-B68F-141C7997354A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9BA77-37C9-7440-9E03-3B343F212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43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E389E-CCB7-1046-B01A-6F887D2EDA3E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441D9-C937-2A48-B6EB-1C9F76DC7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419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68" indent="0">
              <a:buNone/>
              <a:defRPr sz="1800" b="1"/>
            </a:lvl3pPr>
            <a:lvl4pPr marL="1370060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6" indent="0">
              <a:buNone/>
              <a:defRPr sz="1600" b="1"/>
            </a:lvl6pPr>
            <a:lvl7pPr marL="2740117" indent="0">
              <a:buNone/>
              <a:defRPr sz="1600" b="1"/>
            </a:lvl7pPr>
            <a:lvl8pPr marL="3196797" indent="0">
              <a:buNone/>
              <a:defRPr sz="1600" b="1"/>
            </a:lvl8pPr>
            <a:lvl9pPr marL="365348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0" indent="0">
              <a:buNone/>
              <a:defRPr sz="2000" b="1"/>
            </a:lvl2pPr>
            <a:lvl3pPr marL="913368" indent="0">
              <a:buNone/>
              <a:defRPr sz="1800" b="1"/>
            </a:lvl3pPr>
            <a:lvl4pPr marL="1370060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6" indent="0">
              <a:buNone/>
              <a:defRPr sz="1600" b="1"/>
            </a:lvl6pPr>
            <a:lvl7pPr marL="2740117" indent="0">
              <a:buNone/>
              <a:defRPr sz="1600" b="1"/>
            </a:lvl7pPr>
            <a:lvl8pPr marL="3196797" indent="0">
              <a:buNone/>
              <a:defRPr sz="1600" b="1"/>
            </a:lvl8pPr>
            <a:lvl9pPr marL="365348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828C1-57EF-7B41-ACBC-BA60A279BC48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2363B-E734-8B47-BDE5-685031AB4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25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37C9C-BA1B-2B4C-A684-1583DC7480B8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28112-6976-5744-A22E-F308DF816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702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BB52F-B406-FC49-B68F-141C7997354A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9BA77-37C9-7440-9E03-3B343F212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854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68" indent="0">
              <a:buNone/>
              <a:defRPr sz="1000"/>
            </a:lvl3pPr>
            <a:lvl4pPr marL="1370060" indent="0">
              <a:buNone/>
              <a:defRPr sz="900"/>
            </a:lvl4pPr>
            <a:lvl5pPr marL="1826744" indent="0">
              <a:buNone/>
              <a:defRPr sz="900"/>
            </a:lvl5pPr>
            <a:lvl6pPr marL="2283426" indent="0">
              <a:buNone/>
              <a:defRPr sz="900"/>
            </a:lvl6pPr>
            <a:lvl7pPr marL="2740117" indent="0">
              <a:buNone/>
              <a:defRPr sz="900"/>
            </a:lvl7pPr>
            <a:lvl8pPr marL="3196797" indent="0">
              <a:buNone/>
              <a:defRPr sz="900"/>
            </a:lvl8pPr>
            <a:lvl9pPr marL="3653486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B27A7-816D-1043-B158-64F276775076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D0F53-A039-A243-BD77-07C63CD2B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14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80" indent="0">
              <a:buNone/>
              <a:defRPr sz="2800"/>
            </a:lvl2pPr>
            <a:lvl3pPr marL="913368" indent="0">
              <a:buNone/>
              <a:defRPr sz="2400"/>
            </a:lvl3pPr>
            <a:lvl4pPr marL="1370060" indent="0">
              <a:buNone/>
              <a:defRPr sz="2000"/>
            </a:lvl4pPr>
            <a:lvl5pPr marL="1826744" indent="0">
              <a:buNone/>
              <a:defRPr sz="2000"/>
            </a:lvl5pPr>
            <a:lvl6pPr marL="2283426" indent="0">
              <a:buNone/>
              <a:defRPr sz="2000"/>
            </a:lvl6pPr>
            <a:lvl7pPr marL="2740117" indent="0">
              <a:buNone/>
              <a:defRPr sz="2000"/>
            </a:lvl7pPr>
            <a:lvl8pPr marL="3196797" indent="0">
              <a:buNone/>
              <a:defRPr sz="2000"/>
            </a:lvl8pPr>
            <a:lvl9pPr marL="365348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68" indent="0">
              <a:buNone/>
              <a:defRPr sz="1000"/>
            </a:lvl3pPr>
            <a:lvl4pPr marL="1370060" indent="0">
              <a:buNone/>
              <a:defRPr sz="900"/>
            </a:lvl4pPr>
            <a:lvl5pPr marL="1826744" indent="0">
              <a:buNone/>
              <a:defRPr sz="900"/>
            </a:lvl5pPr>
            <a:lvl6pPr marL="2283426" indent="0">
              <a:buNone/>
              <a:defRPr sz="900"/>
            </a:lvl6pPr>
            <a:lvl7pPr marL="2740117" indent="0">
              <a:buNone/>
              <a:defRPr sz="900"/>
            </a:lvl7pPr>
            <a:lvl8pPr marL="3196797" indent="0">
              <a:buNone/>
              <a:defRPr sz="900"/>
            </a:lvl8pPr>
            <a:lvl9pPr marL="3653486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E7E4F-297C-394D-A0C7-6020BB17B431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53319-9D6F-1244-A88D-E85DAB38E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263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D5643-A62A-0744-8BAB-4F9B97F656F7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864BA-451A-4D45-93B8-D44F2366F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1526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59F5-7DAE-AA42-85DF-DF1C142F4482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45C31-B5F4-2D41-BCB8-01F321322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52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68" indent="0">
              <a:buNone/>
              <a:defRPr sz="1000"/>
            </a:lvl3pPr>
            <a:lvl4pPr marL="1370060" indent="0">
              <a:buNone/>
              <a:defRPr sz="900"/>
            </a:lvl4pPr>
            <a:lvl5pPr marL="1826744" indent="0">
              <a:buNone/>
              <a:defRPr sz="900"/>
            </a:lvl5pPr>
            <a:lvl6pPr marL="2283426" indent="0">
              <a:buNone/>
              <a:defRPr sz="900"/>
            </a:lvl6pPr>
            <a:lvl7pPr marL="2740117" indent="0">
              <a:buNone/>
              <a:defRPr sz="900"/>
            </a:lvl7pPr>
            <a:lvl8pPr marL="3196797" indent="0">
              <a:buNone/>
              <a:defRPr sz="900"/>
            </a:lvl8pPr>
            <a:lvl9pPr marL="3653486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B27A7-816D-1043-B158-64F276775076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D0F53-A039-A243-BD77-07C63CD2B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37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80" indent="0">
              <a:buNone/>
              <a:defRPr sz="2800"/>
            </a:lvl2pPr>
            <a:lvl3pPr marL="913368" indent="0">
              <a:buNone/>
              <a:defRPr sz="2400"/>
            </a:lvl3pPr>
            <a:lvl4pPr marL="1370060" indent="0">
              <a:buNone/>
              <a:defRPr sz="2000"/>
            </a:lvl4pPr>
            <a:lvl5pPr marL="1826744" indent="0">
              <a:buNone/>
              <a:defRPr sz="2000"/>
            </a:lvl5pPr>
            <a:lvl6pPr marL="2283426" indent="0">
              <a:buNone/>
              <a:defRPr sz="2000"/>
            </a:lvl6pPr>
            <a:lvl7pPr marL="2740117" indent="0">
              <a:buNone/>
              <a:defRPr sz="2000"/>
            </a:lvl7pPr>
            <a:lvl8pPr marL="3196797" indent="0">
              <a:buNone/>
              <a:defRPr sz="2000"/>
            </a:lvl8pPr>
            <a:lvl9pPr marL="365348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680" indent="0">
              <a:buNone/>
              <a:defRPr sz="1200"/>
            </a:lvl2pPr>
            <a:lvl3pPr marL="913368" indent="0">
              <a:buNone/>
              <a:defRPr sz="1000"/>
            </a:lvl3pPr>
            <a:lvl4pPr marL="1370060" indent="0">
              <a:buNone/>
              <a:defRPr sz="900"/>
            </a:lvl4pPr>
            <a:lvl5pPr marL="1826744" indent="0">
              <a:buNone/>
              <a:defRPr sz="900"/>
            </a:lvl5pPr>
            <a:lvl6pPr marL="2283426" indent="0">
              <a:buNone/>
              <a:defRPr sz="900"/>
            </a:lvl6pPr>
            <a:lvl7pPr marL="2740117" indent="0">
              <a:buNone/>
              <a:defRPr sz="900"/>
            </a:lvl7pPr>
            <a:lvl8pPr marL="3196797" indent="0">
              <a:buNone/>
              <a:defRPr sz="900"/>
            </a:lvl8pPr>
            <a:lvl9pPr marL="3653486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E7E4F-297C-394D-A0C7-6020BB17B431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53319-9D6F-1244-A88D-E85DAB38E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8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36" tIns="45668" rIns="91336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Directorate of Education and Employer Partnerships</a:t>
            </a:r>
          </a:p>
          <a:p>
            <a:pPr lvl="4"/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243E6FF-E178-B74E-8A4D-EA9411124566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1" y="63563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518900-4751-F740-BB54-E4E74F18F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668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6680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3368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0060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6744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519" indent="-34251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114" indent="-285433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709" indent="-22833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397" indent="-22833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090" indent="-22833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1773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56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45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24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0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8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0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44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26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17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97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86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87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5" y="1412875"/>
            <a:ext cx="820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781302"/>
            <a:ext cx="8229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1" descr="shu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90"/>
            <a:ext cx="18716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0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70D50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6E4B1D-ADB2-4F15-8389-44110F30000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17/06/2021</a:t>
            </a:fld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84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6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6" y="1412875"/>
            <a:ext cx="820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781304"/>
            <a:ext cx="8229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1" descr="shu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15892"/>
            <a:ext cx="18716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6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B70D50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B70D50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Directorate of Education and Employer Partnerships</a:t>
            </a:r>
          </a:p>
          <a:p>
            <a:pPr lvl="4"/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243E6FF-E178-B74E-8A4D-EA9411124566}" type="datetimeFigureOut">
              <a:rPr lang="en-US" altLang="en-US"/>
              <a:pPr/>
              <a:t>6/17/2021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1" y="63563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518900-4751-F740-BB54-E4E74F18F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92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ctr" defTabSz="45668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66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6680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3368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0060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6744" algn="ctr" defTabSz="45668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519" indent="-34251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114" indent="-285433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709" indent="-22833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397" indent="-22833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090" indent="-228339" algn="l" defTabSz="45668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1773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56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45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24" indent="-228339" algn="l" defTabSz="4566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0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68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0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44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26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17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97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86" algn="l" defTabSz="4566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gs.shu.ac.uk/wblapprenticeships/developing-an-apprenticeship-course/?doing_wp_cron=1623949880.5189759731292724609375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hu.ac.uk/wblapprenticeships/developing-an-apprenticeship-course/?doing_wp_cron=1623949880.518975973129272460937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shu.ac.uk/teachingdelivery/blended-delivery-of-apprenticeships-and-work-based-learning/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hu.ac.uk/wblapprenticeships/developing-an-apprenticeship-course/?doing_wp_cron=1623949880.518975973129272460937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hu.ac.uk/wblapprenticeships/developing-an-apprenticeship-course/?doing_wp_cron=1623949880.518975973129272460937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hu.ac.uk/wblapprenticeships/developing-an-apprenticeship-course/?doing_wp_cron=1623949880.518975973129272460937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gs.shu.ac.uk/wblapprenticeships/developing-an-apprenticeship-course/?doing_wp_cron=1623949880.5189759731292724609375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hu.ac.uk/wblapprenticeships/developing-an-apprenticeship-course/?doing_wp_cron=1623949880.518975973129272460937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hu.ac.uk/wblapprenticeships/developing-an-apprenticeship-course/?doing_wp_cron=1623949880.518975973129272460937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FC79-79A3-4121-BA85-008E3341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1565920"/>
            <a:ext cx="8207375" cy="1143000"/>
          </a:xfrm>
        </p:spPr>
        <p:txBody>
          <a:bodyPr/>
          <a:lstStyle/>
          <a:p>
            <a:pPr algn="l"/>
            <a:r>
              <a:rPr lang="en-GB" dirty="0"/>
              <a:t>Designing an Apprenticeship </a:t>
            </a:r>
            <a:br>
              <a:rPr lang="en-GB" dirty="0"/>
            </a:br>
            <a:r>
              <a:rPr lang="en-GB" sz="2800" dirty="0">
                <a:solidFill>
                  <a:schemeClr val="tx1"/>
                </a:solidFill>
              </a:rPr>
              <a:t>SHU Academic Essentials </a:t>
            </a:r>
            <a:r>
              <a:rPr lang="en-GB" sz="2800" dirty="0">
                <a:solidFill>
                  <a:schemeClr val="tx1"/>
                </a:solidFill>
                <a:hlinkClick r:id="rId2"/>
              </a:rPr>
              <a:t>resource</a:t>
            </a:r>
            <a:r>
              <a:rPr lang="en-GB" sz="2800" dirty="0">
                <a:solidFill>
                  <a:schemeClr val="tx1"/>
                </a:solidFill>
              </a:rPr>
              <a:t> to support new or revised programme development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8BCB2-F655-4415-B56B-8A287C84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61" y="3365585"/>
            <a:ext cx="8395729" cy="32317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A91E62-6798-4FA1-8D05-C21CD09AF775}"/>
              </a:ext>
            </a:extLst>
          </p:cNvPr>
          <p:cNvSpPr/>
          <p:nvPr/>
        </p:nvSpPr>
        <p:spPr>
          <a:xfrm>
            <a:off x="683568" y="4653135"/>
            <a:ext cx="2232248" cy="5040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2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C374-7A77-473F-BAE8-B0812141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5" y="1628800"/>
            <a:ext cx="8207375" cy="1143000"/>
          </a:xfrm>
        </p:spPr>
        <p:txBody>
          <a:bodyPr/>
          <a:lstStyle/>
          <a:p>
            <a:pPr algn="l"/>
            <a:r>
              <a:rPr lang="en-GB" sz="2400" dirty="0"/>
              <a:t>Apprenticeship and Work Based Learning Framework</a:t>
            </a:r>
            <a:br>
              <a:rPr lang="en-GB" sz="2400" dirty="0"/>
            </a:b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6B5F5-8886-48CF-8AA0-A635C754B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30" t="26434" r="24051" b="48895"/>
          <a:stretch/>
        </p:blipFill>
        <p:spPr>
          <a:xfrm>
            <a:off x="6326302" y="3131840"/>
            <a:ext cx="1876926" cy="1545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F6FAD2-0EDA-46C1-99E9-2C7D4A0ABBAB}"/>
              </a:ext>
            </a:extLst>
          </p:cNvPr>
          <p:cNvSpPr txBox="1"/>
          <p:nvPr/>
        </p:nvSpPr>
        <p:spPr>
          <a:xfrm>
            <a:off x="458173" y="3107432"/>
            <a:ext cx="54070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Bespoke Apprenticeship templates:</a:t>
            </a:r>
          </a:p>
          <a:p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Preliminary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Course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Course Descriptor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Apprenticeship module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KSB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20% Off The Job Training Schedule (etc.)</a:t>
            </a:r>
            <a:endParaRPr lang="en-GB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39DC753-0452-4850-B3B2-31643BB37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12562" r="55726" b="10410"/>
          <a:stretch/>
        </p:blipFill>
        <p:spPr bwMode="auto">
          <a:xfrm>
            <a:off x="6516215" y="4869161"/>
            <a:ext cx="125887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8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8BCB2-F655-4415-B56B-8A287C8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61" y="3140968"/>
            <a:ext cx="8395729" cy="32317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A91E62-6798-4FA1-8D05-C21CD09AF775}"/>
              </a:ext>
            </a:extLst>
          </p:cNvPr>
          <p:cNvSpPr/>
          <p:nvPr/>
        </p:nvSpPr>
        <p:spPr>
          <a:xfrm>
            <a:off x="5004048" y="5301208"/>
            <a:ext cx="1583405" cy="1071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5C6DFA-E0F1-446E-8BE2-BF89A79C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546" y="116632"/>
            <a:ext cx="8207375" cy="1143000"/>
          </a:xfrm>
        </p:spPr>
        <p:txBody>
          <a:bodyPr/>
          <a:lstStyle/>
          <a:p>
            <a:pPr algn="l"/>
            <a:r>
              <a:rPr lang="en-GB" sz="2000" b="1" dirty="0"/>
              <a:t>Designing an Apprenticeship</a:t>
            </a:r>
            <a:br>
              <a:rPr lang="en-GB" sz="2000" dirty="0"/>
            </a:br>
            <a:r>
              <a:rPr lang="en-GB" sz="2000" dirty="0"/>
              <a:t>SHU staff </a:t>
            </a:r>
            <a:r>
              <a:rPr lang="en-GB" sz="2000" dirty="0">
                <a:hlinkClick r:id="rId3"/>
              </a:rPr>
              <a:t>resource</a:t>
            </a:r>
            <a:r>
              <a:rPr lang="en-GB" sz="2000" dirty="0"/>
              <a:t> in Academic Essentials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7F1B2-9C42-4211-8CC7-EAE3741C074F}"/>
              </a:ext>
            </a:extLst>
          </p:cNvPr>
          <p:cNvSpPr txBox="1"/>
          <p:nvPr/>
        </p:nvSpPr>
        <p:spPr>
          <a:xfrm>
            <a:off x="1726765" y="1800184"/>
            <a:ext cx="568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solidFill>
                  <a:srgbClr val="00B050"/>
                </a:solidFill>
              </a:rPr>
              <a:t>Work Based Learning Assessment</a:t>
            </a:r>
          </a:p>
        </p:txBody>
      </p:sp>
    </p:spTree>
    <p:extLst>
      <p:ext uri="{BB962C8B-B14F-4D97-AF65-F5344CB8AC3E}">
        <p14:creationId xmlns:p14="http://schemas.microsoft.com/office/powerpoint/2010/main" val="324314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DB13222-BB32-4CDE-83BD-5B331FF1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730864"/>
            <a:ext cx="8207375" cy="1143000"/>
          </a:xfrm>
        </p:spPr>
        <p:txBody>
          <a:bodyPr/>
          <a:lstStyle/>
          <a:p>
            <a:pPr algn="l"/>
            <a:r>
              <a:rPr lang="en-GB" sz="2800" b="1" dirty="0"/>
              <a:t>Work Based Learning Assessment Review</a:t>
            </a:r>
            <a:br>
              <a:rPr lang="en-GB" sz="2800" b="1" dirty="0"/>
            </a:b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A02FD-427C-4AB6-8AB7-0F551EB7F280}"/>
              </a:ext>
            </a:extLst>
          </p:cNvPr>
          <p:cNvSpPr txBox="1"/>
          <p:nvPr/>
        </p:nvSpPr>
        <p:spPr>
          <a:xfrm>
            <a:off x="1217645" y="2965008"/>
            <a:ext cx="74364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Good Practice Guidance: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Menu of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Explanation of different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Course review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Exemplars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Also in the </a:t>
            </a:r>
            <a:r>
              <a:rPr lang="en-GB" b="0" i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Resources</a:t>
            </a:r>
            <a:r>
              <a:rPr lang="en-GB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Section:</a:t>
            </a:r>
          </a:p>
          <a:p>
            <a:r>
              <a:rPr lang="en-GB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Blended Delivery of Apprenticeships – Guidance </a:t>
            </a:r>
            <a:r>
              <a:rPr lang="en-GB" b="0" i="0" dirty="0">
                <a:solidFill>
                  <a:srgbClr val="117BB8"/>
                </a:solidFill>
                <a:effectLst/>
                <a:latin typeface="inherit"/>
                <a:hlinkClick r:id="rId2"/>
              </a:rPr>
              <a:t>here</a:t>
            </a:r>
            <a:endParaRPr lang="en-GB" sz="3200" b="0" i="0" dirty="0">
              <a:solidFill>
                <a:srgbClr val="404040"/>
              </a:solidFill>
              <a:effectLst/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17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8BCB2-F655-4415-B56B-8A287C8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61" y="3140968"/>
            <a:ext cx="8395729" cy="32317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A91E62-6798-4FA1-8D05-C21CD09AF775}"/>
              </a:ext>
            </a:extLst>
          </p:cNvPr>
          <p:cNvSpPr/>
          <p:nvPr/>
        </p:nvSpPr>
        <p:spPr>
          <a:xfrm>
            <a:off x="6516216" y="5305198"/>
            <a:ext cx="1583405" cy="1071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DD4CFE-567E-4A36-AFFD-43D9C0E2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546" y="116632"/>
            <a:ext cx="8207375" cy="1143000"/>
          </a:xfrm>
        </p:spPr>
        <p:txBody>
          <a:bodyPr/>
          <a:lstStyle/>
          <a:p>
            <a:pPr algn="l"/>
            <a:r>
              <a:rPr lang="en-GB" sz="2000" b="1" dirty="0"/>
              <a:t>Designing an Apprenticeship</a:t>
            </a:r>
            <a:br>
              <a:rPr lang="en-GB" sz="2000" dirty="0"/>
            </a:br>
            <a:r>
              <a:rPr lang="en-GB" sz="2000" dirty="0"/>
              <a:t>SHU staff </a:t>
            </a:r>
            <a:r>
              <a:rPr lang="en-GB" sz="2000" dirty="0">
                <a:hlinkClick r:id="rId3"/>
              </a:rPr>
              <a:t>resource</a:t>
            </a:r>
            <a:r>
              <a:rPr lang="en-GB" sz="2000" dirty="0"/>
              <a:t> in Academic Essentials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8F1F7-801B-48D3-8010-81170F986A00}"/>
              </a:ext>
            </a:extLst>
          </p:cNvPr>
          <p:cNvSpPr txBox="1"/>
          <p:nvPr/>
        </p:nvSpPr>
        <p:spPr>
          <a:xfrm>
            <a:off x="1547664" y="1797243"/>
            <a:ext cx="6209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solidFill>
                  <a:srgbClr val="00B050"/>
                </a:solidFill>
              </a:rPr>
              <a:t>Embedding Apprenticeship Essentials</a:t>
            </a:r>
          </a:p>
        </p:txBody>
      </p:sp>
    </p:spTree>
    <p:extLst>
      <p:ext uri="{BB962C8B-B14F-4D97-AF65-F5344CB8AC3E}">
        <p14:creationId xmlns:p14="http://schemas.microsoft.com/office/powerpoint/2010/main" val="11545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4" y="2031690"/>
            <a:ext cx="3373815" cy="857250"/>
          </a:xfrm>
        </p:spPr>
        <p:txBody>
          <a:bodyPr/>
          <a:lstStyle/>
          <a:p>
            <a:pPr algn="l"/>
            <a:r>
              <a:rPr lang="en-GB" sz="1500" b="1" dirty="0"/>
              <a:t>Scheme to Embed Essentials</a:t>
            </a:r>
            <a:br>
              <a:rPr lang="en-GB" sz="1500" b="1" dirty="0"/>
            </a:br>
            <a:r>
              <a:rPr lang="en-GB" sz="1500" b="1" dirty="0"/>
              <a:t>SEE:  </a:t>
            </a:r>
            <a:r>
              <a:rPr lang="en-GB" sz="1500" dirty="0"/>
              <a:t>6 themes for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014" y="3039088"/>
            <a:ext cx="3842184" cy="2508647"/>
          </a:xfrm>
        </p:spPr>
        <p:txBody>
          <a:bodyPr/>
          <a:lstStyle/>
          <a:p>
            <a:pPr lvl="0"/>
            <a:r>
              <a:rPr lang="en-GB" sz="1350" dirty="0"/>
              <a:t>On-Boarding</a:t>
            </a:r>
          </a:p>
          <a:p>
            <a:r>
              <a:rPr lang="en-GB" sz="1350" dirty="0"/>
              <a:t>Wellbeing and Safeguarding</a:t>
            </a:r>
          </a:p>
          <a:p>
            <a:r>
              <a:rPr lang="en-GB" sz="1350" dirty="0"/>
              <a:t>Succeeding in your OTJT</a:t>
            </a:r>
          </a:p>
          <a:p>
            <a:pPr lvl="0"/>
            <a:r>
              <a:rPr lang="en-GB" sz="1350" dirty="0"/>
              <a:t>Equality Diversity and Inclusion</a:t>
            </a:r>
          </a:p>
          <a:p>
            <a:pPr lvl="0"/>
            <a:r>
              <a:rPr lang="en-GB" sz="1350" dirty="0"/>
              <a:t>British Values and Prevent</a:t>
            </a:r>
          </a:p>
          <a:p>
            <a:pPr lvl="0"/>
            <a:r>
              <a:rPr lang="en-GB" sz="1350" dirty="0"/>
              <a:t>Careers Guidance</a:t>
            </a:r>
          </a:p>
          <a:p>
            <a:pPr lvl="0"/>
            <a:endParaRPr lang="en-GB" sz="1350" dirty="0"/>
          </a:p>
          <a:p>
            <a:pPr marL="0" indent="0">
              <a:buNone/>
            </a:pPr>
            <a:endParaRPr lang="en-GB" sz="135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06" y="3520649"/>
            <a:ext cx="863738" cy="90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84" y="4941168"/>
            <a:ext cx="85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0684" y="3212976"/>
            <a:ext cx="19255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Arial"/>
                <a:ea typeface="+mn-ea"/>
              </a:rPr>
              <a:t>AIIR (on-line resource)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7" y="4664169"/>
            <a:ext cx="2069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Arial"/>
                <a:ea typeface="+mn-ea"/>
              </a:rPr>
              <a:t>APR - Annex documents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0102" y="1808820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Arial"/>
                <a:ea typeface="+mn-ea"/>
              </a:rPr>
              <a:t>Curriculum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0248" y="5103187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</a:rPr>
              <a:t>Discussion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</a:rPr>
              <a:t>Reflection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</a:rPr>
              <a:t>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0222" y="3611612"/>
            <a:ext cx="116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</a:rPr>
              <a:t>Developmental tools, linked to job role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4228" y="2103676"/>
            <a:ext cx="124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</a:rPr>
              <a:t>Essentials contextualised by subject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1"/>
          <a:stretch/>
        </p:blipFill>
        <p:spPr bwMode="auto">
          <a:xfrm>
            <a:off x="5490102" y="2078851"/>
            <a:ext cx="916632" cy="96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391D3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409982" y="3869228"/>
            <a:ext cx="324036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34018" y="2558969"/>
            <a:ext cx="0" cy="265223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34018" y="2558968"/>
            <a:ext cx="270030" cy="0"/>
          </a:xfrm>
          <a:prstGeom prst="straightConnector1">
            <a:avLst/>
          </a:prstGeom>
          <a:ln w="349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34018" y="5211198"/>
            <a:ext cx="270030" cy="0"/>
          </a:xfrm>
          <a:prstGeom prst="straightConnector1">
            <a:avLst/>
          </a:prstGeom>
          <a:ln w="349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34018" y="3869228"/>
            <a:ext cx="270030" cy="0"/>
          </a:xfrm>
          <a:prstGeom prst="straightConnector1">
            <a:avLst/>
          </a:prstGeom>
          <a:ln w="349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5424391" y="965675"/>
            <a:ext cx="31405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B70D50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l" defTabSz="685800"/>
            <a:r>
              <a:rPr lang="en-GB" sz="1350" dirty="0">
                <a:latin typeface="Arial"/>
              </a:rPr>
              <a:t>Integrated Implementation... </a:t>
            </a:r>
          </a:p>
          <a:p>
            <a:pPr algn="l" defTabSz="685800"/>
            <a:r>
              <a:rPr lang="en-GB" sz="1350" dirty="0">
                <a:latin typeface="Arial"/>
              </a:rPr>
              <a:t>3 methods:</a:t>
            </a:r>
          </a:p>
        </p:txBody>
      </p:sp>
    </p:spTree>
    <p:extLst>
      <p:ext uri="{BB962C8B-B14F-4D97-AF65-F5344CB8AC3E}">
        <p14:creationId xmlns:p14="http://schemas.microsoft.com/office/powerpoint/2010/main" val="14209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C8F4-7B5F-4FA9-82AE-4F31F18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1579407"/>
            <a:ext cx="8207375" cy="1143000"/>
          </a:xfrm>
        </p:spPr>
        <p:txBody>
          <a:bodyPr/>
          <a:lstStyle/>
          <a:p>
            <a:r>
              <a:rPr lang="en-GB" dirty="0"/>
              <a:t>...in Preparation: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EDB96-CF1B-4E57-A698-C8D9D31E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4" y="2931503"/>
            <a:ext cx="8675691" cy="39081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3B274E-5A75-41A7-9593-F71854895FD5}"/>
              </a:ext>
            </a:extLst>
          </p:cNvPr>
          <p:cNvSpPr txBox="1">
            <a:spLocks/>
          </p:cNvSpPr>
          <p:nvPr/>
        </p:nvSpPr>
        <p:spPr bwMode="auto">
          <a:xfrm>
            <a:off x="2555777" y="269875"/>
            <a:ext cx="64807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B70D50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B70D5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l"/>
            <a:r>
              <a:rPr lang="en-GB" sz="3200" dirty="0"/>
              <a:t>Designing an Apprenticeship </a:t>
            </a:r>
            <a:br>
              <a:rPr lang="en-GB" sz="3200" dirty="0"/>
            </a:br>
            <a:r>
              <a:rPr lang="en-GB" sz="2400" dirty="0">
                <a:solidFill>
                  <a:schemeClr val="tx1"/>
                </a:solidFill>
              </a:rPr>
              <a:t>SHU Academic Essentials </a:t>
            </a:r>
            <a:r>
              <a:rPr lang="en-GB" sz="2400" dirty="0">
                <a:solidFill>
                  <a:schemeClr val="tx1"/>
                </a:solidFill>
                <a:hlinkClick r:id="rId3"/>
              </a:rPr>
              <a:t>resource</a:t>
            </a:r>
            <a:r>
              <a:rPr lang="en-GB" sz="2400" dirty="0">
                <a:solidFill>
                  <a:schemeClr val="tx1"/>
                </a:solidFill>
              </a:rPr>
              <a:t> to support new or revised programme development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B0762C-801E-422B-8AE8-E2E649022AAE}"/>
              </a:ext>
            </a:extLst>
          </p:cNvPr>
          <p:cNvSpPr/>
          <p:nvPr/>
        </p:nvSpPr>
        <p:spPr>
          <a:xfrm>
            <a:off x="2771800" y="4077073"/>
            <a:ext cx="2304256" cy="7920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7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E8C05C-1FD8-40DA-B23B-218128AD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40968"/>
            <a:ext cx="8670928" cy="3391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C4FC79-79A3-4121-BA85-008E3341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546" y="116632"/>
            <a:ext cx="8207375" cy="1143000"/>
          </a:xfrm>
        </p:spPr>
        <p:txBody>
          <a:bodyPr/>
          <a:lstStyle/>
          <a:p>
            <a:pPr algn="l"/>
            <a:r>
              <a:rPr lang="en-GB" sz="2000" b="1" dirty="0"/>
              <a:t>Designing an Apprenticeship</a:t>
            </a:r>
            <a:br>
              <a:rPr lang="en-GB" sz="2000" dirty="0"/>
            </a:br>
            <a:r>
              <a:rPr lang="en-GB" sz="2000" dirty="0"/>
              <a:t>SHU staff </a:t>
            </a:r>
            <a:r>
              <a:rPr lang="en-GB" sz="2000" dirty="0">
                <a:hlinkClick r:id="rId3"/>
              </a:rPr>
              <a:t>resource</a:t>
            </a:r>
            <a:r>
              <a:rPr lang="en-GB" sz="2000" dirty="0"/>
              <a:t> in Academic Essentials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A91E62-6798-4FA1-8D05-C21CD09AF775}"/>
              </a:ext>
            </a:extLst>
          </p:cNvPr>
          <p:cNvSpPr/>
          <p:nvPr/>
        </p:nvSpPr>
        <p:spPr>
          <a:xfrm>
            <a:off x="179512" y="4262110"/>
            <a:ext cx="936104" cy="6790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D87F5-C59C-4848-8377-4FD6297D0A95}"/>
              </a:ext>
            </a:extLst>
          </p:cNvPr>
          <p:cNvSpPr txBox="1"/>
          <p:nvPr/>
        </p:nvSpPr>
        <p:spPr>
          <a:xfrm>
            <a:off x="1474885" y="1938690"/>
            <a:ext cx="661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solidFill>
                  <a:srgbClr val="00B050"/>
                </a:solidFill>
              </a:rPr>
              <a:t>Home page: “Apprenticeship Essentials”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52C5B9-F8A7-4C9B-B5AD-D2EC37379DB6}"/>
              </a:ext>
            </a:extLst>
          </p:cNvPr>
          <p:cNvCxnSpPr>
            <a:cxnSpLocks/>
          </p:cNvCxnSpPr>
          <p:nvPr/>
        </p:nvCxnSpPr>
        <p:spPr>
          <a:xfrm flipV="1">
            <a:off x="827584" y="2791000"/>
            <a:ext cx="1080121" cy="15020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D8A440B-F65B-4B6B-B8D9-7A1F0B6C3B94}"/>
              </a:ext>
            </a:extLst>
          </p:cNvPr>
          <p:cNvSpPr/>
          <p:nvPr/>
        </p:nvSpPr>
        <p:spPr>
          <a:xfrm>
            <a:off x="1763688" y="5436096"/>
            <a:ext cx="1944216" cy="80121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9191E4-6DC3-4CB5-80FC-1407EE9E191B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978527" y="4841722"/>
            <a:ext cx="1080121" cy="6755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4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FC79-79A3-4121-BA85-008E3341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546" y="116632"/>
            <a:ext cx="8207375" cy="1143000"/>
          </a:xfrm>
        </p:spPr>
        <p:txBody>
          <a:bodyPr/>
          <a:lstStyle/>
          <a:p>
            <a:pPr algn="l"/>
            <a:r>
              <a:rPr lang="en-GB" sz="2000" b="1" dirty="0"/>
              <a:t>Designing an Apprenticeship</a:t>
            </a:r>
            <a:br>
              <a:rPr lang="en-GB" sz="2000" dirty="0"/>
            </a:br>
            <a:r>
              <a:rPr lang="en-GB" sz="2000" dirty="0"/>
              <a:t>SHU staff </a:t>
            </a:r>
            <a:r>
              <a:rPr lang="en-GB" sz="2000" dirty="0">
                <a:hlinkClick r:id="rId2"/>
              </a:rPr>
              <a:t>resource</a:t>
            </a:r>
            <a:r>
              <a:rPr lang="en-GB" sz="2000" dirty="0"/>
              <a:t> in Academic Essentials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8BCB2-F655-4415-B56B-8A287C84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61" y="3140968"/>
            <a:ext cx="8395729" cy="32317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A91E62-6798-4FA1-8D05-C21CD09AF775}"/>
              </a:ext>
            </a:extLst>
          </p:cNvPr>
          <p:cNvSpPr/>
          <p:nvPr/>
        </p:nvSpPr>
        <p:spPr>
          <a:xfrm>
            <a:off x="468315" y="5301208"/>
            <a:ext cx="1583405" cy="1071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D87F5-C59C-4848-8377-4FD6297D0A95}"/>
              </a:ext>
            </a:extLst>
          </p:cNvPr>
          <p:cNvSpPr txBox="1"/>
          <p:nvPr/>
        </p:nvSpPr>
        <p:spPr>
          <a:xfrm>
            <a:off x="1726765" y="1800184"/>
            <a:ext cx="569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solidFill>
                  <a:srgbClr val="00B050"/>
                </a:solidFill>
              </a:rPr>
              <a:t>Should we do this Apprenticeship?</a:t>
            </a:r>
          </a:p>
        </p:txBody>
      </p:sp>
    </p:spTree>
    <p:extLst>
      <p:ext uri="{BB962C8B-B14F-4D97-AF65-F5344CB8AC3E}">
        <p14:creationId xmlns:p14="http://schemas.microsoft.com/office/powerpoint/2010/main" val="402143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3C85-4095-4E02-A9FE-7ABEE247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37" y="1781944"/>
            <a:ext cx="6156176" cy="1143000"/>
          </a:xfrm>
        </p:spPr>
        <p:txBody>
          <a:bodyPr/>
          <a:lstStyle/>
          <a:p>
            <a:pPr algn="l"/>
            <a:r>
              <a:rPr lang="en-GB" sz="2800" b="1" dirty="0"/>
              <a:t>Should we do this Apprenticeship?</a:t>
            </a:r>
            <a:br>
              <a:rPr lang="en-GB" sz="2800" b="1" dirty="0"/>
            </a:br>
            <a:br>
              <a:rPr lang="en-GB" sz="2800" dirty="0"/>
            </a:b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00F69-97CD-4081-9587-A31DF2C61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025" y="3197248"/>
            <a:ext cx="4184935" cy="3040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516FDA-BACF-4F76-B771-4584714050E5}"/>
              </a:ext>
            </a:extLst>
          </p:cNvPr>
          <p:cNvSpPr txBox="1"/>
          <p:nvPr/>
        </p:nvSpPr>
        <p:spPr>
          <a:xfrm>
            <a:off x="360040" y="3197249"/>
            <a:ext cx="3913123" cy="304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Fast Facts sheet </a:t>
            </a:r>
          </a:p>
          <a:p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SHU Model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KSB Mapping Template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20% Off the Job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Apprenticeship Journey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0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8BCB2-F655-4415-B56B-8A287C8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61" y="3140968"/>
            <a:ext cx="8395729" cy="32317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A91E62-6798-4FA1-8D05-C21CD09AF775}"/>
              </a:ext>
            </a:extLst>
          </p:cNvPr>
          <p:cNvSpPr/>
          <p:nvPr/>
        </p:nvSpPr>
        <p:spPr>
          <a:xfrm>
            <a:off x="1980483" y="5301208"/>
            <a:ext cx="1583405" cy="1071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446321-7BCA-4ADD-9FD5-D1781132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546" y="116632"/>
            <a:ext cx="8207375" cy="1143000"/>
          </a:xfrm>
        </p:spPr>
        <p:txBody>
          <a:bodyPr/>
          <a:lstStyle/>
          <a:p>
            <a:pPr algn="l"/>
            <a:r>
              <a:rPr lang="en-GB" sz="2000" b="1" dirty="0"/>
              <a:t>Designing an Apprenticeship</a:t>
            </a:r>
            <a:br>
              <a:rPr lang="en-GB" sz="2000" dirty="0"/>
            </a:br>
            <a:r>
              <a:rPr lang="en-GB" sz="2000" dirty="0"/>
              <a:t>SHU staff </a:t>
            </a:r>
            <a:r>
              <a:rPr lang="en-GB" sz="2000" dirty="0">
                <a:hlinkClick r:id="rId3"/>
              </a:rPr>
              <a:t>resource</a:t>
            </a:r>
            <a:r>
              <a:rPr lang="en-GB" sz="2000" dirty="0"/>
              <a:t> in Academic Essentials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6A160-3781-4EBC-99E9-852B0546EE31}"/>
              </a:ext>
            </a:extLst>
          </p:cNvPr>
          <p:cNvSpPr txBox="1"/>
          <p:nvPr/>
        </p:nvSpPr>
        <p:spPr>
          <a:xfrm>
            <a:off x="2678949" y="1799238"/>
            <a:ext cx="37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solidFill>
                  <a:srgbClr val="00B050"/>
                </a:solidFill>
              </a:rPr>
              <a:t>End Point Assessment</a:t>
            </a:r>
          </a:p>
        </p:txBody>
      </p:sp>
    </p:spTree>
    <p:extLst>
      <p:ext uri="{BB962C8B-B14F-4D97-AF65-F5344CB8AC3E}">
        <p14:creationId xmlns:p14="http://schemas.microsoft.com/office/powerpoint/2010/main" val="269666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/>
        </p:nvSpPr>
        <p:spPr>
          <a:xfrm rot="3635575">
            <a:off x="1758633" y="3649133"/>
            <a:ext cx="3044312" cy="1821484"/>
          </a:xfrm>
          <a:prstGeom prst="rtTriangle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2" name="Right Triangle 21"/>
          <p:cNvSpPr/>
          <p:nvPr/>
        </p:nvSpPr>
        <p:spPr>
          <a:xfrm rot="12635551">
            <a:off x="1455970" y="4238922"/>
            <a:ext cx="2193882" cy="522661"/>
          </a:xfrm>
          <a:prstGeom prst="rtTriangl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rot="10257472">
            <a:off x="1771018" y="3552884"/>
            <a:ext cx="1617837" cy="522661"/>
          </a:xfrm>
          <a:prstGeom prst="rtTriangl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/>
              <a:t>SHU Apprenticeship Design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12" y="1052738"/>
            <a:ext cx="2360681" cy="7920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The Standard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3084" y="1124745"/>
            <a:ext cx="2348554" cy="71707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QAA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Benchmarks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3212974"/>
            <a:ext cx="1368152" cy="864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Duties and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b="1" dirty="0">
                <a:solidFill>
                  <a:prstClr val="black"/>
                </a:solidFill>
              </a:rPr>
              <a:t>KSBs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15616" y="4941168"/>
            <a:ext cx="1368152" cy="52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EPA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23148" y="1127024"/>
            <a:ext cx="2335033" cy="717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PSRBs etc.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1216" y="2104256"/>
            <a:ext cx="2314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Commitment Statement</a:t>
            </a:r>
          </a:p>
        </p:txBody>
      </p:sp>
      <p:sp>
        <p:nvSpPr>
          <p:cNvPr id="14" name="Pentagon 13"/>
          <p:cNvSpPr/>
          <p:nvPr/>
        </p:nvSpPr>
        <p:spPr>
          <a:xfrm rot="5400000">
            <a:off x="6345958" y="616155"/>
            <a:ext cx="1317852" cy="2335034"/>
          </a:xfrm>
          <a:prstGeom prst="homePlate">
            <a:avLst>
              <a:gd name="adj" fmla="val 45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 rot="5400000">
            <a:off x="3582375" y="603331"/>
            <a:ext cx="1317849" cy="2360680"/>
          </a:xfrm>
          <a:prstGeom prst="homePlate">
            <a:avLst>
              <a:gd name="adj" fmla="val 47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5400000">
            <a:off x="-1288861" y="2680709"/>
            <a:ext cx="5616623" cy="2360680"/>
          </a:xfrm>
          <a:prstGeom prst="homePlate">
            <a:avLst>
              <a:gd name="adj" fmla="val 29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5214358">
            <a:off x="7601181" y="2998803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 rot="5214358">
            <a:off x="7591492" y="3430851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 rot="5214358">
            <a:off x="7591492" y="3862899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 rot="5214358">
            <a:off x="7591492" y="4294947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Chevron 28"/>
          <p:cNvSpPr/>
          <p:nvPr/>
        </p:nvSpPr>
        <p:spPr>
          <a:xfrm rot="5214358">
            <a:off x="7591492" y="4726995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Chevron 29"/>
          <p:cNvSpPr/>
          <p:nvPr/>
        </p:nvSpPr>
        <p:spPr>
          <a:xfrm rot="5214358">
            <a:off x="7591492" y="5519083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 rot="5214358">
            <a:off x="7591492" y="5119337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03848" y="2780928"/>
            <a:ext cx="5256584" cy="3522661"/>
          </a:xfrm>
          <a:prstGeom prst="rect">
            <a:avLst/>
          </a:prstGeom>
          <a:gradFill>
            <a:gsLst>
              <a:gs pos="9000">
                <a:schemeClr val="accent1">
                  <a:tint val="66000"/>
                  <a:satMod val="160000"/>
                </a:schemeClr>
              </a:gs>
              <a:gs pos="33000">
                <a:schemeClr val="tx2">
                  <a:lumMod val="20000"/>
                  <a:lumOff val="80000"/>
                  <a:alpha val="7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6100" y="3068960"/>
            <a:ext cx="424847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Programme Learning Outcomes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6100" y="3501009"/>
            <a:ext cx="4571946" cy="5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Core Apprenticeship Modules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6100" y="3933058"/>
            <a:ext cx="5242364" cy="52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Discipline and Specialist Modules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06100" y="4365104"/>
            <a:ext cx="38884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Module Learning Outcomes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06102" y="4797152"/>
            <a:ext cx="2087105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Assessment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06102" y="5229200"/>
            <a:ext cx="4810315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Indicative content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506102" y="5661248"/>
            <a:ext cx="4810315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Delivery Method</a:t>
            </a:r>
          </a:p>
        </p:txBody>
      </p:sp>
    </p:spTree>
    <p:extLst>
      <p:ext uri="{BB962C8B-B14F-4D97-AF65-F5344CB8AC3E}">
        <p14:creationId xmlns:p14="http://schemas.microsoft.com/office/powerpoint/2010/main" val="180962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/>
        </p:nvSpPr>
        <p:spPr>
          <a:xfrm rot="3635575">
            <a:off x="1758633" y="3649133"/>
            <a:ext cx="3044312" cy="1821484"/>
          </a:xfrm>
          <a:prstGeom prst="rtTriangle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2" name="Right Triangle 21"/>
          <p:cNvSpPr/>
          <p:nvPr/>
        </p:nvSpPr>
        <p:spPr>
          <a:xfrm rot="12635551">
            <a:off x="1455970" y="4238922"/>
            <a:ext cx="2193882" cy="522661"/>
          </a:xfrm>
          <a:prstGeom prst="rtTriangl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rot="10257472">
            <a:off x="1771018" y="3552884"/>
            <a:ext cx="1617837" cy="522661"/>
          </a:xfrm>
          <a:prstGeom prst="rtTriangl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/>
              <a:t>SHU Apprenticeship Design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12" y="1052738"/>
            <a:ext cx="2360681" cy="7920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The Standard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3084" y="1124745"/>
            <a:ext cx="2348554" cy="71707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QAA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Benchmarks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3212974"/>
            <a:ext cx="1368152" cy="864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Duties and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b="1" dirty="0">
                <a:solidFill>
                  <a:prstClr val="black"/>
                </a:solidFill>
              </a:rPr>
              <a:t>KSBs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15616" y="4941168"/>
            <a:ext cx="1368152" cy="52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EPA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23148" y="1127024"/>
            <a:ext cx="2335033" cy="717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PSRBs etc.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1216" y="2104256"/>
            <a:ext cx="2314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dirty="0">
                <a:solidFill>
                  <a:prstClr val="black"/>
                </a:solidFill>
              </a:rPr>
              <a:t>Commitment Statement</a:t>
            </a:r>
          </a:p>
        </p:txBody>
      </p:sp>
      <p:sp>
        <p:nvSpPr>
          <p:cNvPr id="14" name="Pentagon 13"/>
          <p:cNvSpPr/>
          <p:nvPr/>
        </p:nvSpPr>
        <p:spPr>
          <a:xfrm rot="5400000">
            <a:off x="6345958" y="616155"/>
            <a:ext cx="1317852" cy="2335034"/>
          </a:xfrm>
          <a:prstGeom prst="homePlate">
            <a:avLst>
              <a:gd name="adj" fmla="val 45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 rot="5400000">
            <a:off x="3582375" y="603331"/>
            <a:ext cx="1317849" cy="2360680"/>
          </a:xfrm>
          <a:prstGeom prst="homePlate">
            <a:avLst>
              <a:gd name="adj" fmla="val 47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5400000">
            <a:off x="-1288861" y="2680709"/>
            <a:ext cx="5616623" cy="2360680"/>
          </a:xfrm>
          <a:prstGeom prst="homePlate">
            <a:avLst>
              <a:gd name="adj" fmla="val 29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5214358">
            <a:off x="7601181" y="2998803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 rot="5214358">
            <a:off x="7591492" y="3430851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 rot="5214358">
            <a:off x="7591492" y="3862899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 rot="5214358">
            <a:off x="7591492" y="4294947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Chevron 28"/>
          <p:cNvSpPr/>
          <p:nvPr/>
        </p:nvSpPr>
        <p:spPr>
          <a:xfrm rot="5214358">
            <a:off x="7591492" y="4726995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Chevron 29"/>
          <p:cNvSpPr/>
          <p:nvPr/>
        </p:nvSpPr>
        <p:spPr>
          <a:xfrm rot="5214358">
            <a:off x="7591492" y="5519083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 rot="5214358">
            <a:off x="7591492" y="5119337"/>
            <a:ext cx="504056" cy="61206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03848" y="2780928"/>
            <a:ext cx="5256584" cy="3522661"/>
          </a:xfrm>
          <a:prstGeom prst="rect">
            <a:avLst/>
          </a:prstGeom>
          <a:gradFill>
            <a:gsLst>
              <a:gs pos="9000">
                <a:schemeClr val="accent1">
                  <a:tint val="66000"/>
                  <a:satMod val="160000"/>
                </a:schemeClr>
              </a:gs>
              <a:gs pos="33000">
                <a:schemeClr val="tx2">
                  <a:lumMod val="20000"/>
                  <a:lumOff val="80000"/>
                  <a:alpha val="7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6100" y="3068960"/>
            <a:ext cx="424847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Programme Learning Outcomes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6100" y="3501009"/>
            <a:ext cx="4571946" cy="5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Core Apprenticeship Modules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6100" y="3933058"/>
            <a:ext cx="5242364" cy="52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Discipline and Specialist Modules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06100" y="4365104"/>
            <a:ext cx="38884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Module Learning Outcomes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06102" y="4797152"/>
            <a:ext cx="2087105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Assessment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06102" y="5229200"/>
            <a:ext cx="4810315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Indicative content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506102" y="5661248"/>
            <a:ext cx="4810315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dirty="0">
                <a:solidFill>
                  <a:prstClr val="black"/>
                </a:solidFill>
              </a:rPr>
              <a:t>Delivery Method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0B8DA4E-6EDF-4559-B64B-50AD6E909162}"/>
              </a:ext>
            </a:extLst>
          </p:cNvPr>
          <p:cNvSpPr/>
          <p:nvPr/>
        </p:nvSpPr>
        <p:spPr>
          <a:xfrm>
            <a:off x="3280789" y="2852936"/>
            <a:ext cx="5035628" cy="3312368"/>
          </a:xfrm>
          <a:prstGeom prst="round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E95E40F-1266-4237-9360-0DAD58D6C979}"/>
              </a:ext>
            </a:extLst>
          </p:cNvPr>
          <p:cNvSpPr/>
          <p:nvPr/>
        </p:nvSpPr>
        <p:spPr>
          <a:xfrm flipH="1">
            <a:off x="1907703" y="4830180"/>
            <a:ext cx="1373085" cy="721781"/>
          </a:xfrm>
          <a:prstGeom prst="rightArrow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8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57850"/>
              </p:ext>
            </p:extLst>
          </p:nvPr>
        </p:nvGraphicFramePr>
        <p:xfrm>
          <a:off x="1475656" y="4653136"/>
          <a:ext cx="70253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sz="1200" dirty="0"/>
                        <a:t>Specialist  Module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Specialist  Module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PPD WBL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00000"/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Project</a:t>
                      </a:r>
                      <a:r>
                        <a:rPr lang="en-GB" sz="1200" baseline="0" dirty="0"/>
                        <a:t> WBL</a:t>
                      </a:r>
                      <a:endParaRPr lang="en-GB" sz="12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47000">
                          <a:srgbClr val="00B050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64075" y="4568354"/>
            <a:ext cx="3639975" cy="58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78458"/>
              </p:ext>
            </p:extLst>
          </p:nvPr>
        </p:nvGraphicFramePr>
        <p:xfrm>
          <a:off x="3851920" y="4714344"/>
          <a:ext cx="11757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EPA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Pentagon 11"/>
          <p:cNvSpPr/>
          <p:nvPr/>
        </p:nvSpPr>
        <p:spPr>
          <a:xfrm rot="5400000">
            <a:off x="3091264" y="2996952"/>
            <a:ext cx="2736304" cy="72008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69384"/>
              </p:ext>
            </p:extLst>
          </p:nvPr>
        </p:nvGraphicFramePr>
        <p:xfrm>
          <a:off x="1507088" y="3979912"/>
          <a:ext cx="70253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sz="1200" dirty="0"/>
                        <a:t>Specialist  Module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Specialist  Module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PPD WBL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00000"/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Project</a:t>
                      </a:r>
                      <a:r>
                        <a:rPr lang="en-GB" sz="1200" baseline="0" dirty="0"/>
                        <a:t> WBL</a:t>
                      </a:r>
                      <a:endParaRPr lang="en-GB" sz="12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47000">
                          <a:srgbClr val="00B050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27431"/>
              </p:ext>
            </p:extLst>
          </p:nvPr>
        </p:nvGraphicFramePr>
        <p:xfrm>
          <a:off x="3871520" y="1628800"/>
          <a:ext cx="11757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Commitment Statement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31141"/>
              </p:ext>
            </p:extLst>
          </p:nvPr>
        </p:nvGraphicFramePr>
        <p:xfrm>
          <a:off x="5004048" y="3789040"/>
          <a:ext cx="367240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Gateway Module</a:t>
                      </a:r>
                      <a:endParaRPr lang="en-GB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880377"/>
              </p:ext>
            </p:extLst>
          </p:nvPr>
        </p:nvGraphicFramePr>
        <p:xfrm>
          <a:off x="611560" y="2852936"/>
          <a:ext cx="70833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Level 4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24091"/>
              </p:ext>
            </p:extLst>
          </p:nvPr>
        </p:nvGraphicFramePr>
        <p:xfrm>
          <a:off x="611560" y="3429000"/>
          <a:ext cx="70833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Level 5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03114"/>
              </p:ext>
            </p:extLst>
          </p:nvPr>
        </p:nvGraphicFramePr>
        <p:xfrm>
          <a:off x="611560" y="4005064"/>
          <a:ext cx="70833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Level 6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558924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Nb. Each award is design to meet the Apprenticeship Standard and so the structure of the course and support offer will vary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856" y="26064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Illustration: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Integration of WBL Ethos and Modules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Undergraduate Example:  INTEGRATED EPA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66376"/>
              </p:ext>
            </p:extLst>
          </p:nvPr>
        </p:nvGraphicFramePr>
        <p:xfrm>
          <a:off x="3871520" y="2211650"/>
          <a:ext cx="1175792" cy="497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727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WBL Coaches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6" y="6396335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prstClr val="black"/>
                </a:solidFill>
              </a:rPr>
              <a:t>PPD = Personal and Professional Development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19456" y="4862773"/>
            <a:ext cx="688648" cy="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51920" y="4005064"/>
            <a:ext cx="3024336" cy="4320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97650"/>
              </p:ext>
            </p:extLst>
          </p:nvPr>
        </p:nvGraphicFramePr>
        <p:xfrm>
          <a:off x="1507088" y="2827784"/>
          <a:ext cx="70253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1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sz="1200" dirty="0"/>
                        <a:t>Intro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Module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Intro</a:t>
                      </a:r>
                      <a:r>
                        <a:rPr lang="en-GB" sz="1200" baseline="0" dirty="0"/>
                        <a:t> Module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   PPD WBL</a:t>
                      </a:r>
                    </a:p>
                    <a:p>
                      <a:endParaRPr lang="en-GB" sz="1200" dirty="0"/>
                    </a:p>
                  </a:txBody>
                  <a:tcPr>
                    <a:gradFill flip="none" rotWithShape="1">
                      <a:gsLst>
                        <a:gs pos="0">
                          <a:srgbClr val="C00000"/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Project</a:t>
                      </a:r>
                      <a:r>
                        <a:rPr lang="en-GB" sz="1200" baseline="0" dirty="0"/>
                        <a:t> WBL </a:t>
                      </a:r>
                    </a:p>
                    <a:p>
                      <a:r>
                        <a:rPr lang="en-GB" sz="1200" baseline="0" dirty="0"/>
                        <a:t>Discipline Focus  </a:t>
                      </a:r>
                      <a:endParaRPr lang="en-GB" sz="12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47000">
                          <a:srgbClr val="00B050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Discipline Mod</a:t>
                      </a:r>
                      <a:r>
                        <a:rPr lang="en-GB" sz="1200" baseline="0" dirty="0"/>
                        <a:t> 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3414"/>
              </p:ext>
            </p:extLst>
          </p:nvPr>
        </p:nvGraphicFramePr>
        <p:xfrm>
          <a:off x="1507088" y="3403848"/>
          <a:ext cx="70253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1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sz="1200" dirty="0"/>
                        <a:t>Specialist  Module    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Specialist  Module   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PPD WBL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00000"/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GB" sz="1200" dirty="0"/>
                        <a:t>Project</a:t>
                      </a:r>
                      <a:r>
                        <a:rPr lang="en-GB" sz="1200" baseline="0" dirty="0"/>
                        <a:t> WBL</a:t>
                      </a:r>
                    </a:p>
                    <a:p>
                      <a:pPr marL="0" indent="0" algn="l"/>
                      <a:r>
                        <a:rPr lang="en-GB" sz="1200" baseline="0" dirty="0"/>
                        <a:t>Discipline Focus  </a:t>
                      </a:r>
                      <a:endParaRPr lang="en-GB" sz="12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47000">
                          <a:srgbClr val="00B050"/>
                        </a:gs>
                        <a:gs pos="100000">
                          <a:srgbClr val="156B13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Discipline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Mod</a:t>
                      </a:r>
                      <a:r>
                        <a:rPr lang="en-GB" sz="1200" baseline="0" dirty="0"/>
                        <a:t>  </a:t>
                      </a:r>
                      <a:endParaRPr lang="en-GB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004048" y="2852936"/>
            <a:ext cx="23042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04048" y="3429000"/>
            <a:ext cx="23042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2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1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8BCB2-F655-4415-B56B-8A287C84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61" y="3140968"/>
            <a:ext cx="8395729" cy="32317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A91E62-6798-4FA1-8D05-C21CD09AF775}"/>
              </a:ext>
            </a:extLst>
          </p:cNvPr>
          <p:cNvSpPr/>
          <p:nvPr/>
        </p:nvSpPr>
        <p:spPr>
          <a:xfrm>
            <a:off x="3492651" y="5301208"/>
            <a:ext cx="1583405" cy="10715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64F913-E19D-46B1-964B-36EDD88E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546" y="116632"/>
            <a:ext cx="8207375" cy="1143000"/>
          </a:xfrm>
        </p:spPr>
        <p:txBody>
          <a:bodyPr/>
          <a:lstStyle/>
          <a:p>
            <a:pPr algn="l"/>
            <a:r>
              <a:rPr lang="en-GB" sz="2000" b="1" dirty="0"/>
              <a:t>Designing an Apprenticeship</a:t>
            </a:r>
            <a:br>
              <a:rPr lang="en-GB" sz="2000" dirty="0"/>
            </a:br>
            <a:r>
              <a:rPr lang="en-GB" sz="2000" dirty="0"/>
              <a:t>SHU staff </a:t>
            </a:r>
            <a:r>
              <a:rPr lang="en-GB" sz="2000" dirty="0">
                <a:hlinkClick r:id="rId3"/>
              </a:rPr>
              <a:t>resource</a:t>
            </a:r>
            <a:r>
              <a:rPr lang="en-GB" sz="2000" dirty="0"/>
              <a:t> in Academic Essentials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ADEEE-6296-48F3-814C-A6FCC4C5B8C7}"/>
              </a:ext>
            </a:extLst>
          </p:cNvPr>
          <p:cNvSpPr txBox="1"/>
          <p:nvPr/>
        </p:nvSpPr>
        <p:spPr>
          <a:xfrm>
            <a:off x="539552" y="1753652"/>
            <a:ext cx="832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solidFill>
                  <a:srgbClr val="00B050"/>
                </a:solidFill>
              </a:rPr>
              <a:t>Apprenticeship &amp; Work based Learning Framework</a:t>
            </a:r>
          </a:p>
        </p:txBody>
      </p:sp>
    </p:spTree>
    <p:extLst>
      <p:ext uri="{BB962C8B-B14F-4D97-AF65-F5344CB8AC3E}">
        <p14:creationId xmlns:p14="http://schemas.microsoft.com/office/powerpoint/2010/main" val="37801927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 for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SBS Arial template Presentation V2 (3)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pen for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SBS Arial template Presentation V2 (3)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shu presentation</Template>
  <TotalTime>36060</TotalTime>
  <Words>438</Words>
  <Application>Microsoft Office PowerPoint</Application>
  <PresentationFormat>On-screen Show (4:3)</PresentationFormat>
  <Paragraphs>124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</vt:lpstr>
      <vt:lpstr>Arial Rounded MT Bold</vt:lpstr>
      <vt:lpstr>Calibri</vt:lpstr>
      <vt:lpstr>inherit</vt:lpstr>
      <vt:lpstr>Custom Design</vt:lpstr>
      <vt:lpstr>Open for business</vt:lpstr>
      <vt:lpstr>5_SBS Arial template Presentation V2 (3)</vt:lpstr>
      <vt:lpstr>Blank</vt:lpstr>
      <vt:lpstr>4_Open for business</vt:lpstr>
      <vt:lpstr>6_SBS Arial template Presentation V2 (3)</vt:lpstr>
      <vt:lpstr>1_Custom Design</vt:lpstr>
      <vt:lpstr>Designing an Apprenticeship  SHU Academic Essentials resource to support new or revised programme development</vt:lpstr>
      <vt:lpstr>Designing an Apprenticeship SHU staff resource in Academic Essentials</vt:lpstr>
      <vt:lpstr>Designing an Apprenticeship SHU staff resource in Academic Essentials</vt:lpstr>
      <vt:lpstr>Should we do this Apprenticeship?  </vt:lpstr>
      <vt:lpstr>Designing an Apprenticeship SHU staff resource in Academic Essentials</vt:lpstr>
      <vt:lpstr>SHU Apprenticeship Design</vt:lpstr>
      <vt:lpstr>SHU Apprenticeship Design</vt:lpstr>
      <vt:lpstr>PowerPoint Presentation</vt:lpstr>
      <vt:lpstr>Designing an Apprenticeship SHU staff resource in Academic Essentials</vt:lpstr>
      <vt:lpstr>Apprenticeship and Work Based Learning Framework </vt:lpstr>
      <vt:lpstr>Designing an Apprenticeship SHU staff resource in Academic Essentials</vt:lpstr>
      <vt:lpstr>Work Based Learning Assessment Review </vt:lpstr>
      <vt:lpstr>Designing an Apprenticeship SHU staff resource in Academic Essentials</vt:lpstr>
      <vt:lpstr>Scheme to Embed Essentials SEE:  6 themes for structure</vt:lpstr>
      <vt:lpstr>...in Preparation: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 Market Survey   2012</dc:title>
  <dc:creator>Elizabeth Clark</dc:creator>
  <cp:lastModifiedBy>Moorwood, Sam</cp:lastModifiedBy>
  <cp:revision>747</cp:revision>
  <cp:lastPrinted>2019-09-09T07:18:03Z</cp:lastPrinted>
  <dcterms:created xsi:type="dcterms:W3CDTF">2013-09-04T08:40:17Z</dcterms:created>
  <dcterms:modified xsi:type="dcterms:W3CDTF">2021-06-18T11:01:01Z</dcterms:modified>
</cp:coreProperties>
</file>