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12" r:id="rId2"/>
    <p:sldMasterId id="2147483724" r:id="rId3"/>
  </p:sldMasterIdLst>
  <p:notesMasterIdLst>
    <p:notesMasterId r:id="rId18"/>
  </p:notesMasterIdLst>
  <p:handoutMasterIdLst>
    <p:handoutMasterId r:id="rId19"/>
  </p:handoutMasterIdLst>
  <p:sldIdLst>
    <p:sldId id="1513" r:id="rId4"/>
    <p:sldId id="434" r:id="rId5"/>
    <p:sldId id="291" r:id="rId6"/>
    <p:sldId id="1516" r:id="rId7"/>
    <p:sldId id="1520" r:id="rId8"/>
    <p:sldId id="1518" r:id="rId9"/>
    <p:sldId id="1519" r:id="rId10"/>
    <p:sldId id="427" r:id="rId11"/>
    <p:sldId id="418" r:id="rId12"/>
    <p:sldId id="416" r:id="rId13"/>
    <p:sldId id="447" r:id="rId14"/>
    <p:sldId id="446" r:id="rId15"/>
    <p:sldId id="435" r:id="rId16"/>
    <p:sldId id="1521" r:id="rId1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orwood, Sam" initials="MS" lastIdx="1" clrIdx="0">
    <p:extLst>
      <p:ext uri="{19B8F6BF-5375-455C-9EA6-DF929625EA0E}">
        <p15:presenceInfo xmlns:p15="http://schemas.microsoft.com/office/powerpoint/2012/main" userId="S::dssm@hallam.shu.ac.uk::78524a98-639a-4b78-ae5a-4c57bc604f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CC0066"/>
    <a:srgbClr val="51FC3A"/>
    <a:srgbClr val="990033"/>
    <a:srgbClr val="F89708"/>
    <a:srgbClr val="DCF7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54" autoAdjust="0"/>
    <p:restoredTop sz="73723" autoAdjust="0"/>
  </p:normalViewPr>
  <p:slideViewPr>
    <p:cSldViewPr>
      <p:cViewPr varScale="1">
        <p:scale>
          <a:sx n="80" d="100"/>
          <a:sy n="80" d="100"/>
        </p:scale>
        <p:origin x="1434" y="90"/>
      </p:cViewPr>
      <p:guideLst>
        <p:guide orient="horz" pos="2160"/>
        <p:guide pos="3840"/>
      </p:guideLst>
    </p:cSldViewPr>
  </p:slideViewPr>
  <p:notesTextViewPr>
    <p:cViewPr>
      <p:scale>
        <a:sx n="3" d="2"/>
        <a:sy n="3" d="2"/>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4FDA1A3-1ECF-43C5-B09E-2CD2CA088EEB}" type="datetimeFigureOut">
              <a:rPr lang="en-GB" smtClean="0"/>
              <a:t>02/02/2021</a:t>
            </a:fld>
            <a:endParaRPr lang="en-GB"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F0DF6C4-8B4E-4013-82B2-E1D2D591B2DB}" type="slidenum">
              <a:rPr lang="en-GB" smtClean="0"/>
              <a:t>‹#›</a:t>
            </a:fld>
            <a:endParaRPr lang="en-GB" dirty="0"/>
          </a:p>
        </p:txBody>
      </p:sp>
    </p:spTree>
    <p:extLst>
      <p:ext uri="{BB962C8B-B14F-4D97-AF65-F5344CB8AC3E}">
        <p14:creationId xmlns:p14="http://schemas.microsoft.com/office/powerpoint/2010/main" val="1646093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55A7E2C-23CD-461C-9853-935D1DE8D90E}" type="datetimeFigureOut">
              <a:rPr lang="en-GB" smtClean="0"/>
              <a:t>02/02/2021</a:t>
            </a:fld>
            <a:endParaRPr lang="en-GB"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9A75D39-A7C0-4C04-8AA2-7F647C720629}" type="slidenum">
              <a:rPr lang="en-GB" smtClean="0"/>
              <a:t>‹#›</a:t>
            </a:fld>
            <a:endParaRPr lang="en-GB" dirty="0"/>
          </a:p>
        </p:txBody>
      </p:sp>
    </p:spTree>
    <p:extLst>
      <p:ext uri="{BB962C8B-B14F-4D97-AF65-F5344CB8AC3E}">
        <p14:creationId xmlns:p14="http://schemas.microsoft.com/office/powerpoint/2010/main" val="2777473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06317C-69A0-47C4-956A-82148F34981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7746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No I am on Furlough, or alternatively, managing the logistics for PPE distribution across England -  bit busy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Has he got the vaccines?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If I mute my camera can I send a work email?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How can I increase my Wifi bandwidth?</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I already have a job...   Can anyone help my child with GCSE maths – He hasn’t got an exam coming up so needs to prepare.</a:t>
            </a:r>
            <a:endParaRPr lang="en-GB"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endParaRPr lang="en-GB" dirty="0"/>
          </a:p>
        </p:txBody>
      </p:sp>
      <p:sp>
        <p:nvSpPr>
          <p:cNvPr id="4" name="Slide Number Placeholder 3"/>
          <p:cNvSpPr>
            <a:spLocks noGrp="1"/>
          </p:cNvSpPr>
          <p:nvPr>
            <p:ph type="sldNum" sz="quarter" idx="5"/>
          </p:nvPr>
        </p:nvSpPr>
        <p:spPr/>
        <p:txBody>
          <a:bodyPr/>
          <a:lstStyle/>
          <a:p>
            <a:fld id="{09A75D39-A7C0-4C04-8AA2-7F647C720629}" type="slidenum">
              <a:rPr lang="en-GB" smtClean="0"/>
              <a:t>4</a:t>
            </a:fld>
            <a:endParaRPr lang="en-GB" dirty="0"/>
          </a:p>
        </p:txBody>
      </p:sp>
    </p:spTree>
    <p:extLst>
      <p:ext uri="{BB962C8B-B14F-4D97-AF65-F5344CB8AC3E}">
        <p14:creationId xmlns:p14="http://schemas.microsoft.com/office/powerpoint/2010/main" val="3088053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15B54BE-6789-4419-BDD5-043EAA9A9223}" type="slidenum">
              <a:rPr kumimoji="0" lang="en-GB" sz="1200" b="0" i="0" u="none" strike="noStrike" kern="1200" cap="none" spc="0" normalizeH="0" baseline="0" noProof="0" smtClean="0">
                <a:ln>
                  <a:noFill/>
                </a:ln>
                <a:solidFill>
                  <a:prstClr val="black"/>
                </a:solidFill>
                <a:effectLst/>
                <a:uLnTx/>
                <a:uFillTx/>
                <a:latin typeface="Calibri"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GB" sz="1200" b="0" i="0" u="none" strike="noStrike" kern="1200" cap="none" spc="0" normalizeH="0" baseline="0" noProof="0" dirty="0">
              <a:ln>
                <a:noFill/>
              </a:ln>
              <a:solidFill>
                <a:prstClr val="black"/>
              </a:solidFill>
              <a:effectLst/>
              <a:uLnTx/>
              <a:uFillTx/>
              <a:latin typeface="Calibri" charset="0"/>
              <a:ea typeface="ＭＳ Ｐゴシック" charset="-128"/>
              <a:cs typeface="+mn-cs"/>
            </a:endParaRPr>
          </a:p>
        </p:txBody>
      </p:sp>
    </p:spTree>
    <p:extLst>
      <p:ext uri="{BB962C8B-B14F-4D97-AF65-F5344CB8AC3E}">
        <p14:creationId xmlns:p14="http://schemas.microsoft.com/office/powerpoint/2010/main" val="438435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9A75D39-A7C0-4C04-8AA2-7F647C720629}" type="slidenum">
              <a:rPr lang="en-GB" smtClean="0"/>
              <a:t>8</a:t>
            </a:fld>
            <a:endParaRPr lang="en-GB" dirty="0"/>
          </a:p>
        </p:txBody>
      </p:sp>
    </p:spTree>
    <p:extLst>
      <p:ext uri="{BB962C8B-B14F-4D97-AF65-F5344CB8AC3E}">
        <p14:creationId xmlns:p14="http://schemas.microsoft.com/office/powerpoint/2010/main" val="5961387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9A75D39-A7C0-4C04-8AA2-7F647C720629}" type="slidenum">
              <a:rPr lang="en-GB" smtClean="0"/>
              <a:t>9</a:t>
            </a:fld>
            <a:endParaRPr lang="en-GB" dirty="0"/>
          </a:p>
        </p:txBody>
      </p:sp>
    </p:spTree>
    <p:extLst>
      <p:ext uri="{BB962C8B-B14F-4D97-AF65-F5344CB8AC3E}">
        <p14:creationId xmlns:p14="http://schemas.microsoft.com/office/powerpoint/2010/main" val="2207653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9A75D39-A7C0-4C04-8AA2-7F647C720629}" type="slidenum">
              <a:rPr lang="en-GB" smtClean="0"/>
              <a:t>11</a:t>
            </a:fld>
            <a:endParaRPr lang="en-GB" dirty="0"/>
          </a:p>
        </p:txBody>
      </p:sp>
    </p:spTree>
    <p:extLst>
      <p:ext uri="{BB962C8B-B14F-4D97-AF65-F5344CB8AC3E}">
        <p14:creationId xmlns:p14="http://schemas.microsoft.com/office/powerpoint/2010/main" val="40152015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2925" indent="-542925">
              <a:spcAft>
                <a:spcPts val="600"/>
              </a:spcAft>
              <a:buFont typeface="Wingdings" panose="05000000000000000000" pitchFamily="2" charset="2"/>
              <a:buChar char="q"/>
            </a:pPr>
            <a:r>
              <a:rPr lang="en-GB" sz="1200" dirty="0">
                <a:latin typeface="Calibri" panose="020F0502020204030204" pitchFamily="34" charset="0"/>
                <a:ea typeface="Calibri" panose="020F0502020204030204" pitchFamily="34" charset="0"/>
                <a:cs typeface="Times New Roman" panose="02020603050405020304" pitchFamily="18" charset="0"/>
              </a:rPr>
              <a:t>The SCHEME enables a Course Leader to utilise what is already happening, to identify module leaders who can adjust their delivery and language with minimal work, but good communication.</a:t>
            </a:r>
          </a:p>
          <a:p>
            <a:pPr marL="542925" indent="-542925">
              <a:spcAft>
                <a:spcPts val="600"/>
              </a:spcAft>
              <a:buFont typeface="Wingdings" panose="05000000000000000000" pitchFamily="2" charset="2"/>
              <a:buChar char="q"/>
            </a:pPr>
            <a:r>
              <a:rPr lang="en-GB" sz="1200" dirty="0">
                <a:latin typeface="Calibri" panose="020F0502020204030204" pitchFamily="34" charset="0"/>
                <a:ea typeface="Calibri" panose="020F0502020204030204" pitchFamily="34" charset="0"/>
                <a:cs typeface="Times New Roman" panose="02020603050405020304" pitchFamily="18" charset="0"/>
              </a:rPr>
              <a:t>The SCHEME enables a WBL Coach to reinforce messages and actions. They can reflect the curriculum and ongoing work place experience to set thematic targets which link back to the KSBs.</a:t>
            </a:r>
          </a:p>
          <a:p>
            <a:pPr marL="542925" indent="-542925">
              <a:spcAft>
                <a:spcPts val="600"/>
              </a:spcAft>
              <a:buFont typeface="Wingdings" panose="05000000000000000000" pitchFamily="2" charset="2"/>
              <a:buChar char="q"/>
            </a:pPr>
            <a:r>
              <a:rPr lang="en-GB" sz="1200" dirty="0">
                <a:latin typeface="Calibri" panose="020F0502020204030204" pitchFamily="34" charset="0"/>
                <a:ea typeface="Calibri" panose="020F0502020204030204" pitchFamily="34" charset="0"/>
                <a:cs typeface="Times New Roman" panose="02020603050405020304" pitchFamily="18" charset="0"/>
              </a:rPr>
              <a:t>The SCHEME is supported by the timely release of AIIR to help draw the links through activities and information.</a:t>
            </a:r>
          </a:p>
          <a:p>
            <a:endParaRPr lang="en-GB" dirty="0"/>
          </a:p>
        </p:txBody>
      </p:sp>
      <p:sp>
        <p:nvSpPr>
          <p:cNvPr id="4" name="Slide Number Placeholder 3"/>
          <p:cNvSpPr>
            <a:spLocks noGrp="1"/>
          </p:cNvSpPr>
          <p:nvPr>
            <p:ph type="sldNum" sz="quarter" idx="5"/>
          </p:nvPr>
        </p:nvSpPr>
        <p:spPr/>
        <p:txBody>
          <a:bodyPr/>
          <a:lstStyle/>
          <a:p>
            <a:fld id="{09A75D39-A7C0-4C04-8AA2-7F647C720629}" type="slidenum">
              <a:rPr lang="en-GB" smtClean="0"/>
              <a:t>13</a:t>
            </a:fld>
            <a:endParaRPr lang="en-GB" dirty="0"/>
          </a:p>
        </p:txBody>
      </p:sp>
    </p:spTree>
    <p:extLst>
      <p:ext uri="{BB962C8B-B14F-4D97-AF65-F5344CB8AC3E}">
        <p14:creationId xmlns:p14="http://schemas.microsoft.com/office/powerpoint/2010/main" val="466481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p:spPr>
        <p:txBody>
          <a:body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222232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97646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831637" y="274640"/>
            <a:ext cx="58043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2903807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Heading and Content">
    <p:spTree>
      <p:nvGrpSpPr>
        <p:cNvPr id="1" name=""/>
        <p:cNvGrpSpPr/>
        <p:nvPr/>
      </p:nvGrpSpPr>
      <p:grpSpPr>
        <a:xfrm>
          <a:off x="0" y="0"/>
          <a:ext cx="0" cy="0"/>
          <a:chOff x="0" y="0"/>
          <a:chExt cx="0" cy="0"/>
        </a:xfrm>
      </p:grpSpPr>
      <p:sp>
        <p:nvSpPr>
          <p:cNvPr id="11" name="Rectangle 10"/>
          <p:cNvSpPr/>
          <p:nvPr/>
        </p:nvSpPr>
        <p:spPr>
          <a:xfrm>
            <a:off x="0" y="0"/>
            <a:ext cx="12192000" cy="1368000"/>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dirty="0">
              <a:solidFill>
                <a:prstClr val="white"/>
              </a:solidFill>
            </a:endParaRPr>
          </a:p>
        </p:txBody>
      </p:sp>
      <p:sp>
        <p:nvSpPr>
          <p:cNvPr id="5" name="Content Placeholder 4"/>
          <p:cNvSpPr>
            <a:spLocks noGrp="1"/>
          </p:cNvSpPr>
          <p:nvPr>
            <p:ph sz="quarter" idx="14" hasCustomPrompt="1"/>
          </p:nvPr>
        </p:nvSpPr>
        <p:spPr>
          <a:xfrm>
            <a:off x="479835" y="1628800"/>
            <a:ext cx="11232000" cy="4176464"/>
          </a:xfrm>
          <a:prstGeom prst="rect">
            <a:avLst/>
          </a:prstGeom>
          <a:noFill/>
        </p:spPr>
        <p:txBody>
          <a:bodyPr lIns="0" tIns="0" rIns="0" bIns="0"/>
          <a:lstStyle>
            <a:lvl1pPr marL="0" indent="0">
              <a:spcBef>
                <a:spcPts val="0"/>
              </a:spcBef>
              <a:spcAft>
                <a:spcPts val="1200"/>
              </a:spcAft>
              <a:buNone/>
              <a:defRPr sz="2400" b="1">
                <a:latin typeface="Arial" panose="020B0604020202020204" pitchFamily="34" charset="0"/>
                <a:cs typeface="Arial" panose="020B0604020202020204" pitchFamily="34" charset="0"/>
              </a:defRPr>
            </a:lvl1pPr>
            <a:lvl2pPr marL="0" indent="0">
              <a:spcBef>
                <a:spcPts val="0"/>
              </a:spcBef>
              <a:spcAft>
                <a:spcPts val="1200"/>
              </a:spcAft>
              <a:buNone/>
              <a:defRPr sz="1800" baseline="0">
                <a:latin typeface="Arial" panose="020B0604020202020204" pitchFamily="34" charset="0"/>
                <a:cs typeface="Arial" panose="020B0604020202020204" pitchFamily="34" charset="0"/>
              </a:defRPr>
            </a:lvl2pPr>
            <a:lvl3pPr marL="355600" indent="-355600">
              <a:spcBef>
                <a:spcPts val="0"/>
              </a:spcBef>
              <a:spcAft>
                <a:spcPts val="1200"/>
              </a:spcAft>
              <a:defRPr sz="1800" baseline="0"/>
            </a:lvl3pPr>
            <a:lvl4pPr marL="722313" indent="-366713">
              <a:spcBef>
                <a:spcPts val="0"/>
              </a:spcBef>
              <a:spcAft>
                <a:spcPts val="1200"/>
              </a:spcAft>
              <a:buFont typeface="Arial" panose="020B0604020202020204" pitchFamily="34" charset="0"/>
              <a:buChar char="•"/>
              <a:defRPr sz="1800" baseline="0"/>
            </a:lvl4pPr>
          </a:lstStyle>
          <a:p>
            <a:pPr lvl="0"/>
            <a:r>
              <a:rPr lang="en-US" dirty="0"/>
              <a:t>Insert subheading here</a:t>
            </a:r>
          </a:p>
          <a:p>
            <a:pPr lvl="1"/>
            <a:r>
              <a:rPr lang="en-US" dirty="0"/>
              <a:t>Insert normal copy here</a:t>
            </a:r>
          </a:p>
          <a:p>
            <a:pPr lvl="2"/>
            <a:r>
              <a:rPr lang="en-US" dirty="0"/>
              <a:t>Insert bullet level 1</a:t>
            </a:r>
          </a:p>
          <a:p>
            <a:pPr lvl="3"/>
            <a:r>
              <a:rPr lang="en-US" dirty="0"/>
              <a:t>Insert bullet level 2</a:t>
            </a:r>
            <a:endParaRPr lang="en-GB" dirty="0"/>
          </a:p>
        </p:txBody>
      </p:sp>
      <p:sp>
        <p:nvSpPr>
          <p:cNvPr id="3" name="Text Placeholder 2"/>
          <p:cNvSpPr>
            <a:spLocks noGrp="1"/>
          </p:cNvSpPr>
          <p:nvPr>
            <p:ph type="body" sz="quarter" idx="10" hasCustomPrompt="1"/>
          </p:nvPr>
        </p:nvSpPr>
        <p:spPr>
          <a:xfrm>
            <a:off x="480000" y="116632"/>
            <a:ext cx="11258901" cy="1152128"/>
          </a:xfrm>
          <a:prstGeom prst="rect">
            <a:avLst/>
          </a:prstGeom>
        </p:spPr>
        <p:txBody>
          <a:bodyPr lIns="0" tIns="0" rIns="0" bIns="0" anchor="ctr" anchorCtr="0"/>
          <a:lstStyle>
            <a:lvl1pPr marL="0" indent="0">
              <a:buNone/>
              <a:defRPr sz="3000" b="1" baseline="0">
                <a:latin typeface="Arial" panose="020B0604020202020204" pitchFamily="34" charset="0"/>
                <a:cs typeface="Arial" panose="020B0604020202020204" pitchFamily="34" charset="0"/>
              </a:defRPr>
            </a:lvl1pPr>
          </a:lstStyle>
          <a:p>
            <a:pPr lvl="0"/>
            <a:r>
              <a:rPr lang="en-US" dirty="0"/>
              <a:t>Insert heading here</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0000" y="5907559"/>
            <a:ext cx="1680000" cy="678948"/>
          </a:xfrm>
          <a:prstGeom prst="rect">
            <a:avLst/>
          </a:prstGeom>
        </p:spPr>
      </p:pic>
      <p:sp>
        <p:nvSpPr>
          <p:cNvPr id="9" name="Picture Placeholder 19"/>
          <p:cNvSpPr>
            <a:spLocks noGrp="1"/>
          </p:cNvSpPr>
          <p:nvPr>
            <p:ph type="pic" sz="quarter" idx="15" hasCustomPrompt="1"/>
          </p:nvPr>
        </p:nvSpPr>
        <p:spPr>
          <a:xfrm>
            <a:off x="10032437" y="5877352"/>
            <a:ext cx="1680000" cy="720000"/>
          </a:xfrm>
          <a:prstGeom prst="rect">
            <a:avLst/>
          </a:prstGeom>
        </p:spPr>
        <p:txBody>
          <a:bodyPr/>
          <a:lstStyle>
            <a:lvl1pPr>
              <a:defRPr sz="1200" baseline="0"/>
            </a:lvl1pPr>
          </a:lstStyle>
          <a:p>
            <a:r>
              <a:rPr lang="en-GB" dirty="0"/>
              <a:t>Insert partner logo here</a:t>
            </a:r>
          </a:p>
        </p:txBody>
      </p:sp>
    </p:spTree>
    <p:extLst>
      <p:ext uri="{BB962C8B-B14F-4D97-AF65-F5344CB8AC3E}">
        <p14:creationId xmlns:p14="http://schemas.microsoft.com/office/powerpoint/2010/main" val="3868641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6680" indent="0" algn="ctr">
              <a:buNone/>
              <a:defRPr>
                <a:solidFill>
                  <a:schemeClr val="tx1">
                    <a:tint val="75000"/>
                  </a:schemeClr>
                </a:solidFill>
              </a:defRPr>
            </a:lvl2pPr>
            <a:lvl3pPr marL="913368" indent="0" algn="ctr">
              <a:buNone/>
              <a:defRPr>
                <a:solidFill>
                  <a:schemeClr val="tx1">
                    <a:tint val="75000"/>
                  </a:schemeClr>
                </a:solidFill>
              </a:defRPr>
            </a:lvl3pPr>
            <a:lvl4pPr marL="1370060" indent="0" algn="ctr">
              <a:buNone/>
              <a:defRPr>
                <a:solidFill>
                  <a:schemeClr val="tx1">
                    <a:tint val="75000"/>
                  </a:schemeClr>
                </a:solidFill>
              </a:defRPr>
            </a:lvl4pPr>
            <a:lvl5pPr marL="1826744" indent="0" algn="ctr">
              <a:buNone/>
              <a:defRPr>
                <a:solidFill>
                  <a:schemeClr val="tx1">
                    <a:tint val="75000"/>
                  </a:schemeClr>
                </a:solidFill>
              </a:defRPr>
            </a:lvl5pPr>
            <a:lvl6pPr marL="2283426" indent="0" algn="ctr">
              <a:buNone/>
              <a:defRPr>
                <a:solidFill>
                  <a:schemeClr val="tx1">
                    <a:tint val="75000"/>
                  </a:schemeClr>
                </a:solidFill>
              </a:defRPr>
            </a:lvl6pPr>
            <a:lvl7pPr marL="2740117" indent="0" algn="ctr">
              <a:buNone/>
              <a:defRPr>
                <a:solidFill>
                  <a:schemeClr val="tx1">
                    <a:tint val="75000"/>
                  </a:schemeClr>
                </a:solidFill>
              </a:defRPr>
            </a:lvl7pPr>
            <a:lvl8pPr marL="3196797" indent="0" algn="ctr">
              <a:buNone/>
              <a:defRPr>
                <a:solidFill>
                  <a:schemeClr val="tx1">
                    <a:tint val="75000"/>
                  </a:schemeClr>
                </a:solidFill>
              </a:defRPr>
            </a:lvl8pPr>
            <a:lvl9pPr marL="3653486"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a:ln/>
        </p:spPr>
        <p:txBody>
          <a:bodyPr/>
          <a:lstStyle>
            <a:lvl1pPr>
              <a:defRPr/>
            </a:lvl1pPr>
          </a:lstStyle>
          <a:p>
            <a:fld id="{9BC24E69-BEE5-254D-9E1C-7DB27D080CF3}" type="datetimeFigureOut">
              <a:rPr lang="en-US" altLang="en-US"/>
              <a:pPr/>
              <a:t>2/2/2021</a:t>
            </a:fld>
            <a:endParaRPr lang="en-US" altLang="en-US" dirty="0"/>
          </a:p>
        </p:txBody>
      </p:sp>
      <p:sp>
        <p:nvSpPr>
          <p:cNvPr id="5" name="Footer Placeholder 4"/>
          <p:cNvSpPr>
            <a:spLocks noGrp="1"/>
          </p:cNvSpPr>
          <p:nvPr>
            <p:ph type="ftr" sz="quarter" idx="11"/>
          </p:nvPr>
        </p:nvSpPr>
        <p:spPr>
          <a:ln/>
        </p:spPr>
        <p:txBody>
          <a:bodyPr/>
          <a:lstStyle>
            <a:lvl1pPr>
              <a:defRPr/>
            </a:lvl1pPr>
          </a:lstStyle>
          <a:p>
            <a:endParaRPr lang="en-US" altLang="en-US" dirty="0"/>
          </a:p>
        </p:txBody>
      </p:sp>
      <p:sp>
        <p:nvSpPr>
          <p:cNvPr id="6" name="Slide Number Placeholder 5"/>
          <p:cNvSpPr>
            <a:spLocks noGrp="1"/>
          </p:cNvSpPr>
          <p:nvPr>
            <p:ph type="sldNum" sz="quarter" idx="12"/>
          </p:nvPr>
        </p:nvSpPr>
        <p:spPr>
          <a:ln/>
        </p:spPr>
        <p:txBody>
          <a:bodyPr/>
          <a:lstStyle>
            <a:lvl1pPr>
              <a:defRPr/>
            </a:lvl1pPr>
          </a:lstStyle>
          <a:p>
            <a:fld id="{EB81B040-A1A9-874A-8256-F9B029ACC940}" type="slidenum">
              <a:rPr lang="en-US" altLang="en-US"/>
              <a:pPr/>
              <a:t>‹#›</a:t>
            </a:fld>
            <a:endParaRPr lang="en-US" altLang="en-US" dirty="0"/>
          </a:p>
        </p:txBody>
      </p:sp>
    </p:spTree>
    <p:extLst>
      <p:ext uri="{BB962C8B-B14F-4D97-AF65-F5344CB8AC3E}">
        <p14:creationId xmlns:p14="http://schemas.microsoft.com/office/powerpoint/2010/main" val="33259810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ln/>
        </p:spPr>
        <p:txBody>
          <a:bodyPr/>
          <a:lstStyle>
            <a:lvl1pPr>
              <a:defRPr/>
            </a:lvl1pPr>
          </a:lstStyle>
          <a:p>
            <a:fld id="{4175218A-4731-AA49-A7FA-4D9B7D2DA72E}" type="datetimeFigureOut">
              <a:rPr lang="en-US" altLang="en-US"/>
              <a:pPr/>
              <a:t>2/2/2021</a:t>
            </a:fld>
            <a:endParaRPr lang="en-US" altLang="en-US" dirty="0"/>
          </a:p>
        </p:txBody>
      </p:sp>
      <p:sp>
        <p:nvSpPr>
          <p:cNvPr id="5" name="Footer Placeholder 4"/>
          <p:cNvSpPr>
            <a:spLocks noGrp="1"/>
          </p:cNvSpPr>
          <p:nvPr>
            <p:ph type="ftr" sz="quarter" idx="11"/>
          </p:nvPr>
        </p:nvSpPr>
        <p:spPr>
          <a:ln/>
        </p:spPr>
        <p:txBody>
          <a:bodyPr/>
          <a:lstStyle>
            <a:lvl1pPr>
              <a:defRPr/>
            </a:lvl1pPr>
          </a:lstStyle>
          <a:p>
            <a:endParaRPr lang="en-US" altLang="en-US" dirty="0"/>
          </a:p>
        </p:txBody>
      </p:sp>
      <p:sp>
        <p:nvSpPr>
          <p:cNvPr id="6" name="Slide Number Placeholder 5"/>
          <p:cNvSpPr>
            <a:spLocks noGrp="1"/>
          </p:cNvSpPr>
          <p:nvPr>
            <p:ph type="sldNum" sz="quarter" idx="12"/>
          </p:nvPr>
        </p:nvSpPr>
        <p:spPr>
          <a:ln/>
        </p:spPr>
        <p:txBody>
          <a:bodyPr/>
          <a:lstStyle>
            <a:lvl1pPr>
              <a:defRPr/>
            </a:lvl1pPr>
          </a:lstStyle>
          <a:p>
            <a:fld id="{2ACB5973-7E57-AE49-9493-0ADC07D20618}" type="slidenum">
              <a:rPr lang="en-US" altLang="en-US"/>
              <a:pPr/>
              <a:t>‹#›</a:t>
            </a:fld>
            <a:endParaRPr lang="en-US" altLang="en-US" dirty="0"/>
          </a:p>
        </p:txBody>
      </p:sp>
    </p:spTree>
    <p:extLst>
      <p:ext uri="{BB962C8B-B14F-4D97-AF65-F5344CB8AC3E}">
        <p14:creationId xmlns:p14="http://schemas.microsoft.com/office/powerpoint/2010/main" val="42910491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26"/>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37"/>
            <a:ext cx="10363200" cy="1500187"/>
          </a:xfrm>
        </p:spPr>
        <p:txBody>
          <a:bodyPr anchor="b"/>
          <a:lstStyle>
            <a:lvl1pPr marL="0" indent="0">
              <a:buNone/>
              <a:defRPr sz="2000">
                <a:solidFill>
                  <a:schemeClr val="tx1">
                    <a:tint val="75000"/>
                  </a:schemeClr>
                </a:solidFill>
              </a:defRPr>
            </a:lvl1pPr>
            <a:lvl2pPr marL="456680" indent="0">
              <a:buNone/>
              <a:defRPr sz="1800">
                <a:solidFill>
                  <a:schemeClr val="tx1">
                    <a:tint val="75000"/>
                  </a:schemeClr>
                </a:solidFill>
              </a:defRPr>
            </a:lvl2pPr>
            <a:lvl3pPr marL="913368" indent="0">
              <a:buNone/>
              <a:defRPr sz="1600">
                <a:solidFill>
                  <a:schemeClr val="tx1">
                    <a:tint val="75000"/>
                  </a:schemeClr>
                </a:solidFill>
              </a:defRPr>
            </a:lvl3pPr>
            <a:lvl4pPr marL="1370060" indent="0">
              <a:buNone/>
              <a:defRPr sz="1400">
                <a:solidFill>
                  <a:schemeClr val="tx1">
                    <a:tint val="75000"/>
                  </a:schemeClr>
                </a:solidFill>
              </a:defRPr>
            </a:lvl4pPr>
            <a:lvl5pPr marL="1826744" indent="0">
              <a:buNone/>
              <a:defRPr sz="1400">
                <a:solidFill>
                  <a:schemeClr val="tx1">
                    <a:tint val="75000"/>
                  </a:schemeClr>
                </a:solidFill>
              </a:defRPr>
            </a:lvl5pPr>
            <a:lvl6pPr marL="2283426" indent="0">
              <a:buNone/>
              <a:defRPr sz="1400">
                <a:solidFill>
                  <a:schemeClr val="tx1">
                    <a:tint val="75000"/>
                  </a:schemeClr>
                </a:solidFill>
              </a:defRPr>
            </a:lvl6pPr>
            <a:lvl7pPr marL="2740117" indent="0">
              <a:buNone/>
              <a:defRPr sz="1400">
                <a:solidFill>
                  <a:schemeClr val="tx1">
                    <a:tint val="75000"/>
                  </a:schemeClr>
                </a:solidFill>
              </a:defRPr>
            </a:lvl7pPr>
            <a:lvl8pPr marL="3196797" indent="0">
              <a:buNone/>
              <a:defRPr sz="1400">
                <a:solidFill>
                  <a:schemeClr val="tx1">
                    <a:tint val="75000"/>
                  </a:schemeClr>
                </a:solidFill>
              </a:defRPr>
            </a:lvl8pPr>
            <a:lvl9pPr marL="3653486"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ln/>
        </p:spPr>
        <p:txBody>
          <a:bodyPr/>
          <a:lstStyle>
            <a:lvl1pPr>
              <a:defRPr/>
            </a:lvl1pPr>
          </a:lstStyle>
          <a:p>
            <a:fld id="{4A264CB5-CB06-9D40-8A6F-CA0F176FFD25}" type="datetimeFigureOut">
              <a:rPr lang="en-US" altLang="en-US"/>
              <a:pPr/>
              <a:t>2/2/2021</a:t>
            </a:fld>
            <a:endParaRPr lang="en-US" altLang="en-US" dirty="0"/>
          </a:p>
        </p:txBody>
      </p:sp>
      <p:sp>
        <p:nvSpPr>
          <p:cNvPr id="5" name="Footer Placeholder 4"/>
          <p:cNvSpPr>
            <a:spLocks noGrp="1"/>
          </p:cNvSpPr>
          <p:nvPr>
            <p:ph type="ftr" sz="quarter" idx="11"/>
          </p:nvPr>
        </p:nvSpPr>
        <p:spPr>
          <a:ln/>
        </p:spPr>
        <p:txBody>
          <a:bodyPr/>
          <a:lstStyle>
            <a:lvl1pPr>
              <a:defRPr/>
            </a:lvl1pPr>
          </a:lstStyle>
          <a:p>
            <a:endParaRPr lang="en-US" altLang="en-US" dirty="0"/>
          </a:p>
        </p:txBody>
      </p:sp>
      <p:sp>
        <p:nvSpPr>
          <p:cNvPr id="6" name="Slide Number Placeholder 5"/>
          <p:cNvSpPr>
            <a:spLocks noGrp="1"/>
          </p:cNvSpPr>
          <p:nvPr>
            <p:ph type="sldNum" sz="quarter" idx="12"/>
          </p:nvPr>
        </p:nvSpPr>
        <p:spPr>
          <a:ln/>
        </p:spPr>
        <p:txBody>
          <a:bodyPr/>
          <a:lstStyle>
            <a:lvl1pPr>
              <a:defRPr/>
            </a:lvl1pPr>
          </a:lstStyle>
          <a:p>
            <a:fld id="{9D39D0EC-7EFA-5E4B-985C-87501E4E8432}" type="slidenum">
              <a:rPr lang="en-US" altLang="en-US"/>
              <a:pPr/>
              <a:t>‹#›</a:t>
            </a:fld>
            <a:endParaRPr lang="en-US" altLang="en-US" dirty="0"/>
          </a:p>
        </p:txBody>
      </p:sp>
    </p:spTree>
    <p:extLst>
      <p:ext uri="{BB962C8B-B14F-4D97-AF65-F5344CB8AC3E}">
        <p14:creationId xmlns:p14="http://schemas.microsoft.com/office/powerpoint/2010/main" val="3183967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60022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197600" y="160022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a:ln/>
        </p:spPr>
        <p:txBody>
          <a:bodyPr/>
          <a:lstStyle>
            <a:lvl1pPr>
              <a:defRPr/>
            </a:lvl1pPr>
          </a:lstStyle>
          <a:p>
            <a:fld id="{23CE389E-CCB7-1046-B01A-6F887D2EDA3E}" type="datetimeFigureOut">
              <a:rPr lang="en-US" altLang="en-US"/>
              <a:pPr/>
              <a:t>2/2/2021</a:t>
            </a:fld>
            <a:endParaRPr lang="en-US" altLang="en-US" dirty="0"/>
          </a:p>
        </p:txBody>
      </p:sp>
      <p:sp>
        <p:nvSpPr>
          <p:cNvPr id="6" name="Footer Placeholder 4"/>
          <p:cNvSpPr>
            <a:spLocks noGrp="1"/>
          </p:cNvSpPr>
          <p:nvPr>
            <p:ph type="ftr" sz="quarter" idx="11"/>
          </p:nvPr>
        </p:nvSpPr>
        <p:spPr>
          <a:ln/>
        </p:spPr>
        <p:txBody>
          <a:bodyPr/>
          <a:lstStyle>
            <a:lvl1pPr>
              <a:defRPr/>
            </a:lvl1pPr>
          </a:lstStyle>
          <a:p>
            <a:endParaRPr lang="en-US" altLang="en-US" dirty="0"/>
          </a:p>
        </p:txBody>
      </p:sp>
      <p:sp>
        <p:nvSpPr>
          <p:cNvPr id="7" name="Slide Number Placeholder 5"/>
          <p:cNvSpPr>
            <a:spLocks noGrp="1"/>
          </p:cNvSpPr>
          <p:nvPr>
            <p:ph type="sldNum" sz="quarter" idx="12"/>
          </p:nvPr>
        </p:nvSpPr>
        <p:spPr>
          <a:ln/>
        </p:spPr>
        <p:txBody>
          <a:bodyPr/>
          <a:lstStyle>
            <a:lvl1pPr>
              <a:defRPr/>
            </a:lvl1pPr>
          </a:lstStyle>
          <a:p>
            <a:fld id="{615441D9-C937-2A48-B6EB-1C9F76DC7762}" type="slidenum">
              <a:rPr lang="en-US" altLang="en-US"/>
              <a:pPr/>
              <a:t>‹#›</a:t>
            </a:fld>
            <a:endParaRPr lang="en-US" altLang="en-US" dirty="0"/>
          </a:p>
        </p:txBody>
      </p:sp>
    </p:spTree>
    <p:extLst>
      <p:ext uri="{BB962C8B-B14F-4D97-AF65-F5344CB8AC3E}">
        <p14:creationId xmlns:p14="http://schemas.microsoft.com/office/powerpoint/2010/main" val="35269389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4"/>
            <a:ext cx="5386917" cy="639763"/>
          </a:xfrm>
        </p:spPr>
        <p:txBody>
          <a:bodyPr anchor="b"/>
          <a:lstStyle>
            <a:lvl1pPr marL="0" indent="0">
              <a:buNone/>
              <a:defRPr sz="2400" b="1"/>
            </a:lvl1pPr>
            <a:lvl2pPr marL="456680" indent="0">
              <a:buNone/>
              <a:defRPr sz="2000" b="1"/>
            </a:lvl2pPr>
            <a:lvl3pPr marL="913368" indent="0">
              <a:buNone/>
              <a:defRPr sz="1800" b="1"/>
            </a:lvl3pPr>
            <a:lvl4pPr marL="1370060" indent="0">
              <a:buNone/>
              <a:defRPr sz="1600" b="1"/>
            </a:lvl4pPr>
            <a:lvl5pPr marL="1826744" indent="0">
              <a:buNone/>
              <a:defRPr sz="1600" b="1"/>
            </a:lvl5pPr>
            <a:lvl6pPr marL="2283426" indent="0">
              <a:buNone/>
              <a:defRPr sz="1600" b="1"/>
            </a:lvl6pPr>
            <a:lvl7pPr marL="2740117" indent="0">
              <a:buNone/>
              <a:defRPr sz="1600" b="1"/>
            </a:lvl7pPr>
            <a:lvl8pPr marL="3196797" indent="0">
              <a:buNone/>
              <a:defRPr sz="1600" b="1"/>
            </a:lvl8pPr>
            <a:lvl9pPr marL="3653486"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72" y="1535114"/>
            <a:ext cx="5389033" cy="639763"/>
          </a:xfrm>
        </p:spPr>
        <p:txBody>
          <a:bodyPr anchor="b"/>
          <a:lstStyle>
            <a:lvl1pPr marL="0" indent="0">
              <a:buNone/>
              <a:defRPr sz="2400" b="1"/>
            </a:lvl1pPr>
            <a:lvl2pPr marL="456680" indent="0">
              <a:buNone/>
              <a:defRPr sz="2000" b="1"/>
            </a:lvl2pPr>
            <a:lvl3pPr marL="913368" indent="0">
              <a:buNone/>
              <a:defRPr sz="1800" b="1"/>
            </a:lvl3pPr>
            <a:lvl4pPr marL="1370060" indent="0">
              <a:buNone/>
              <a:defRPr sz="1600" b="1"/>
            </a:lvl4pPr>
            <a:lvl5pPr marL="1826744" indent="0">
              <a:buNone/>
              <a:defRPr sz="1600" b="1"/>
            </a:lvl5pPr>
            <a:lvl6pPr marL="2283426" indent="0">
              <a:buNone/>
              <a:defRPr sz="1600" b="1"/>
            </a:lvl6pPr>
            <a:lvl7pPr marL="2740117" indent="0">
              <a:buNone/>
              <a:defRPr sz="1600" b="1"/>
            </a:lvl7pPr>
            <a:lvl8pPr marL="3196797" indent="0">
              <a:buNone/>
              <a:defRPr sz="1600" b="1"/>
            </a:lvl8pPr>
            <a:lvl9pPr marL="3653486"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7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a:ln/>
        </p:spPr>
        <p:txBody>
          <a:bodyPr/>
          <a:lstStyle>
            <a:lvl1pPr>
              <a:defRPr/>
            </a:lvl1pPr>
          </a:lstStyle>
          <a:p>
            <a:fld id="{194828C1-57EF-7B41-ACBC-BA60A279BC48}" type="datetimeFigureOut">
              <a:rPr lang="en-US" altLang="en-US"/>
              <a:pPr/>
              <a:t>2/2/2021</a:t>
            </a:fld>
            <a:endParaRPr lang="en-US" altLang="en-US" dirty="0"/>
          </a:p>
        </p:txBody>
      </p:sp>
      <p:sp>
        <p:nvSpPr>
          <p:cNvPr id="8" name="Footer Placeholder 4"/>
          <p:cNvSpPr>
            <a:spLocks noGrp="1"/>
          </p:cNvSpPr>
          <p:nvPr>
            <p:ph type="ftr" sz="quarter" idx="11"/>
          </p:nvPr>
        </p:nvSpPr>
        <p:spPr>
          <a:ln/>
        </p:spPr>
        <p:txBody>
          <a:bodyPr/>
          <a:lstStyle>
            <a:lvl1pPr>
              <a:defRPr/>
            </a:lvl1pPr>
          </a:lstStyle>
          <a:p>
            <a:endParaRPr lang="en-US" altLang="en-US" dirty="0"/>
          </a:p>
        </p:txBody>
      </p:sp>
      <p:sp>
        <p:nvSpPr>
          <p:cNvPr id="9" name="Slide Number Placeholder 5"/>
          <p:cNvSpPr>
            <a:spLocks noGrp="1"/>
          </p:cNvSpPr>
          <p:nvPr>
            <p:ph type="sldNum" sz="quarter" idx="12"/>
          </p:nvPr>
        </p:nvSpPr>
        <p:spPr>
          <a:ln/>
        </p:spPr>
        <p:txBody>
          <a:bodyPr/>
          <a:lstStyle>
            <a:lvl1pPr>
              <a:defRPr/>
            </a:lvl1pPr>
          </a:lstStyle>
          <a:p>
            <a:fld id="{B072363B-E734-8B47-BDE5-685031AB4894}" type="slidenum">
              <a:rPr lang="en-US" altLang="en-US"/>
              <a:pPr/>
              <a:t>‹#›</a:t>
            </a:fld>
            <a:endParaRPr lang="en-US" altLang="en-US" dirty="0"/>
          </a:p>
        </p:txBody>
      </p:sp>
    </p:spTree>
    <p:extLst>
      <p:ext uri="{BB962C8B-B14F-4D97-AF65-F5344CB8AC3E}">
        <p14:creationId xmlns:p14="http://schemas.microsoft.com/office/powerpoint/2010/main" val="13858545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a:ln/>
        </p:spPr>
        <p:txBody>
          <a:bodyPr/>
          <a:lstStyle>
            <a:lvl1pPr>
              <a:defRPr/>
            </a:lvl1pPr>
          </a:lstStyle>
          <a:p>
            <a:fld id="{BA437C9C-BA1B-2B4C-A684-1583DC7480B8}" type="datetimeFigureOut">
              <a:rPr lang="en-US" altLang="en-US"/>
              <a:pPr/>
              <a:t>2/2/2021</a:t>
            </a:fld>
            <a:endParaRPr lang="en-US" altLang="en-US" dirty="0"/>
          </a:p>
        </p:txBody>
      </p:sp>
      <p:sp>
        <p:nvSpPr>
          <p:cNvPr id="4" name="Footer Placeholder 4"/>
          <p:cNvSpPr>
            <a:spLocks noGrp="1"/>
          </p:cNvSpPr>
          <p:nvPr>
            <p:ph type="ftr" sz="quarter" idx="11"/>
          </p:nvPr>
        </p:nvSpPr>
        <p:spPr>
          <a:ln/>
        </p:spPr>
        <p:txBody>
          <a:bodyPr/>
          <a:lstStyle>
            <a:lvl1pPr>
              <a:defRPr/>
            </a:lvl1pPr>
          </a:lstStyle>
          <a:p>
            <a:endParaRPr lang="en-US" altLang="en-US" dirty="0"/>
          </a:p>
        </p:txBody>
      </p:sp>
      <p:sp>
        <p:nvSpPr>
          <p:cNvPr id="5" name="Slide Number Placeholder 5"/>
          <p:cNvSpPr>
            <a:spLocks noGrp="1"/>
          </p:cNvSpPr>
          <p:nvPr>
            <p:ph type="sldNum" sz="quarter" idx="12"/>
          </p:nvPr>
        </p:nvSpPr>
        <p:spPr>
          <a:ln/>
        </p:spPr>
        <p:txBody>
          <a:bodyPr/>
          <a:lstStyle>
            <a:lvl1pPr>
              <a:defRPr/>
            </a:lvl1pPr>
          </a:lstStyle>
          <a:p>
            <a:fld id="{51128112-6976-5744-A22E-F308DF81698F}" type="slidenum">
              <a:rPr lang="en-US" altLang="en-US"/>
              <a:pPr/>
              <a:t>‹#›</a:t>
            </a:fld>
            <a:endParaRPr lang="en-US" altLang="en-US" dirty="0"/>
          </a:p>
        </p:txBody>
      </p:sp>
    </p:spTree>
    <p:extLst>
      <p:ext uri="{BB962C8B-B14F-4D97-AF65-F5344CB8AC3E}">
        <p14:creationId xmlns:p14="http://schemas.microsoft.com/office/powerpoint/2010/main" val="35980639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ln/>
        </p:spPr>
        <p:txBody>
          <a:bodyPr/>
          <a:lstStyle>
            <a:lvl1pPr>
              <a:defRPr/>
            </a:lvl1pPr>
          </a:lstStyle>
          <a:p>
            <a:fld id="{299BB52F-B406-FC49-B68F-141C7997354A}" type="datetimeFigureOut">
              <a:rPr lang="en-US" altLang="en-US"/>
              <a:pPr/>
              <a:t>2/2/2021</a:t>
            </a:fld>
            <a:endParaRPr lang="en-US" altLang="en-US" dirty="0"/>
          </a:p>
        </p:txBody>
      </p:sp>
      <p:sp>
        <p:nvSpPr>
          <p:cNvPr id="3" name="Footer Placeholder 4"/>
          <p:cNvSpPr>
            <a:spLocks noGrp="1"/>
          </p:cNvSpPr>
          <p:nvPr>
            <p:ph type="ftr" sz="quarter" idx="11"/>
          </p:nvPr>
        </p:nvSpPr>
        <p:spPr>
          <a:ln/>
        </p:spPr>
        <p:txBody>
          <a:bodyPr/>
          <a:lstStyle>
            <a:lvl1pPr>
              <a:defRPr/>
            </a:lvl1pPr>
          </a:lstStyle>
          <a:p>
            <a:endParaRPr lang="en-US" altLang="en-US" dirty="0"/>
          </a:p>
        </p:txBody>
      </p:sp>
      <p:sp>
        <p:nvSpPr>
          <p:cNvPr id="4" name="Slide Number Placeholder 5"/>
          <p:cNvSpPr>
            <a:spLocks noGrp="1"/>
          </p:cNvSpPr>
          <p:nvPr>
            <p:ph type="sldNum" sz="quarter" idx="12"/>
          </p:nvPr>
        </p:nvSpPr>
        <p:spPr>
          <a:ln/>
        </p:spPr>
        <p:txBody>
          <a:bodyPr/>
          <a:lstStyle>
            <a:lvl1pPr>
              <a:defRPr/>
            </a:lvl1pPr>
          </a:lstStyle>
          <a:p>
            <a:fld id="{3ED9BA77-37C9-7440-9E03-3B343F2126FC}" type="slidenum">
              <a:rPr lang="en-US" altLang="en-US"/>
              <a:pPr/>
              <a:t>‹#›</a:t>
            </a:fld>
            <a:endParaRPr lang="en-US" altLang="en-US" dirty="0"/>
          </a:p>
        </p:txBody>
      </p:sp>
    </p:spTree>
    <p:extLst>
      <p:ext uri="{BB962C8B-B14F-4D97-AF65-F5344CB8AC3E}">
        <p14:creationId xmlns:p14="http://schemas.microsoft.com/office/powerpoint/2010/main" val="2751989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289409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6" y="273050"/>
            <a:ext cx="4011084" cy="1162051"/>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7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6" y="1435104"/>
            <a:ext cx="4011084" cy="4691063"/>
          </a:xfrm>
        </p:spPr>
        <p:txBody>
          <a:bodyPr/>
          <a:lstStyle>
            <a:lvl1pPr marL="0" indent="0">
              <a:buNone/>
              <a:defRPr sz="1400"/>
            </a:lvl1pPr>
            <a:lvl2pPr marL="456680" indent="0">
              <a:buNone/>
              <a:defRPr sz="1200"/>
            </a:lvl2pPr>
            <a:lvl3pPr marL="913368" indent="0">
              <a:buNone/>
              <a:defRPr sz="1000"/>
            </a:lvl3pPr>
            <a:lvl4pPr marL="1370060" indent="0">
              <a:buNone/>
              <a:defRPr sz="900"/>
            </a:lvl4pPr>
            <a:lvl5pPr marL="1826744" indent="0">
              <a:buNone/>
              <a:defRPr sz="900"/>
            </a:lvl5pPr>
            <a:lvl6pPr marL="2283426" indent="0">
              <a:buNone/>
              <a:defRPr sz="900"/>
            </a:lvl6pPr>
            <a:lvl7pPr marL="2740117" indent="0">
              <a:buNone/>
              <a:defRPr sz="900"/>
            </a:lvl7pPr>
            <a:lvl8pPr marL="3196797" indent="0">
              <a:buNone/>
              <a:defRPr sz="900"/>
            </a:lvl8pPr>
            <a:lvl9pPr marL="3653486" indent="0">
              <a:buNone/>
              <a:defRPr sz="900"/>
            </a:lvl9pPr>
          </a:lstStyle>
          <a:p>
            <a:pPr lvl="0"/>
            <a:r>
              <a:rPr lang="en-GB"/>
              <a:t>Click to edit Master text styles</a:t>
            </a:r>
          </a:p>
        </p:txBody>
      </p:sp>
      <p:sp>
        <p:nvSpPr>
          <p:cNvPr id="5" name="Date Placeholder 3"/>
          <p:cNvSpPr>
            <a:spLocks noGrp="1"/>
          </p:cNvSpPr>
          <p:nvPr>
            <p:ph type="dt" sz="half" idx="10"/>
          </p:nvPr>
        </p:nvSpPr>
        <p:spPr>
          <a:ln/>
        </p:spPr>
        <p:txBody>
          <a:bodyPr/>
          <a:lstStyle>
            <a:lvl1pPr>
              <a:defRPr/>
            </a:lvl1pPr>
          </a:lstStyle>
          <a:p>
            <a:fld id="{D86B27A7-816D-1043-B158-64F276775076}" type="datetimeFigureOut">
              <a:rPr lang="en-US" altLang="en-US"/>
              <a:pPr/>
              <a:t>2/2/2021</a:t>
            </a:fld>
            <a:endParaRPr lang="en-US" altLang="en-US" dirty="0"/>
          </a:p>
        </p:txBody>
      </p:sp>
      <p:sp>
        <p:nvSpPr>
          <p:cNvPr id="6" name="Footer Placeholder 4"/>
          <p:cNvSpPr>
            <a:spLocks noGrp="1"/>
          </p:cNvSpPr>
          <p:nvPr>
            <p:ph type="ftr" sz="quarter" idx="11"/>
          </p:nvPr>
        </p:nvSpPr>
        <p:spPr>
          <a:ln/>
        </p:spPr>
        <p:txBody>
          <a:bodyPr/>
          <a:lstStyle>
            <a:lvl1pPr>
              <a:defRPr/>
            </a:lvl1pPr>
          </a:lstStyle>
          <a:p>
            <a:endParaRPr lang="en-US" altLang="en-US" dirty="0"/>
          </a:p>
        </p:txBody>
      </p:sp>
      <p:sp>
        <p:nvSpPr>
          <p:cNvPr id="7" name="Slide Number Placeholder 5"/>
          <p:cNvSpPr>
            <a:spLocks noGrp="1"/>
          </p:cNvSpPr>
          <p:nvPr>
            <p:ph type="sldNum" sz="quarter" idx="12"/>
          </p:nvPr>
        </p:nvSpPr>
        <p:spPr>
          <a:ln/>
        </p:spPr>
        <p:txBody>
          <a:bodyPr/>
          <a:lstStyle>
            <a:lvl1pPr>
              <a:defRPr/>
            </a:lvl1pPr>
          </a:lstStyle>
          <a:p>
            <a:fld id="{394D0F53-A039-A243-BD77-07C63CD2BF14}" type="slidenum">
              <a:rPr lang="en-US" altLang="en-US"/>
              <a:pPr/>
              <a:t>‹#›</a:t>
            </a:fld>
            <a:endParaRPr lang="en-US" altLang="en-US" dirty="0"/>
          </a:p>
        </p:txBody>
      </p:sp>
    </p:spTree>
    <p:extLst>
      <p:ext uri="{BB962C8B-B14F-4D97-AF65-F5344CB8AC3E}">
        <p14:creationId xmlns:p14="http://schemas.microsoft.com/office/powerpoint/2010/main" val="27827351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6680" indent="0">
              <a:buNone/>
              <a:defRPr sz="2800"/>
            </a:lvl2pPr>
            <a:lvl3pPr marL="913368" indent="0">
              <a:buNone/>
              <a:defRPr sz="2400"/>
            </a:lvl3pPr>
            <a:lvl4pPr marL="1370060" indent="0">
              <a:buNone/>
              <a:defRPr sz="2000"/>
            </a:lvl4pPr>
            <a:lvl5pPr marL="1826744" indent="0">
              <a:buNone/>
              <a:defRPr sz="2000"/>
            </a:lvl5pPr>
            <a:lvl6pPr marL="2283426" indent="0">
              <a:buNone/>
              <a:defRPr sz="2000"/>
            </a:lvl6pPr>
            <a:lvl7pPr marL="2740117" indent="0">
              <a:buNone/>
              <a:defRPr sz="2000"/>
            </a:lvl7pPr>
            <a:lvl8pPr marL="3196797" indent="0">
              <a:buNone/>
              <a:defRPr sz="2000"/>
            </a:lvl8pPr>
            <a:lvl9pPr marL="3653486" indent="0">
              <a:buNone/>
              <a:defRPr sz="2000"/>
            </a:lvl9pPr>
          </a:lstStyle>
          <a:p>
            <a:pPr lvl="0"/>
            <a:endParaRPr lang="en-US" noProof="0" dirty="0"/>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400"/>
            </a:lvl1pPr>
            <a:lvl2pPr marL="456680" indent="0">
              <a:buNone/>
              <a:defRPr sz="1200"/>
            </a:lvl2pPr>
            <a:lvl3pPr marL="913368" indent="0">
              <a:buNone/>
              <a:defRPr sz="1000"/>
            </a:lvl3pPr>
            <a:lvl4pPr marL="1370060" indent="0">
              <a:buNone/>
              <a:defRPr sz="900"/>
            </a:lvl4pPr>
            <a:lvl5pPr marL="1826744" indent="0">
              <a:buNone/>
              <a:defRPr sz="900"/>
            </a:lvl5pPr>
            <a:lvl6pPr marL="2283426" indent="0">
              <a:buNone/>
              <a:defRPr sz="900"/>
            </a:lvl6pPr>
            <a:lvl7pPr marL="2740117" indent="0">
              <a:buNone/>
              <a:defRPr sz="900"/>
            </a:lvl7pPr>
            <a:lvl8pPr marL="3196797" indent="0">
              <a:buNone/>
              <a:defRPr sz="900"/>
            </a:lvl8pPr>
            <a:lvl9pPr marL="3653486" indent="0">
              <a:buNone/>
              <a:defRPr sz="900"/>
            </a:lvl9pPr>
          </a:lstStyle>
          <a:p>
            <a:pPr lvl="0"/>
            <a:r>
              <a:rPr lang="en-GB"/>
              <a:t>Click to edit Master text styles</a:t>
            </a:r>
          </a:p>
        </p:txBody>
      </p:sp>
      <p:sp>
        <p:nvSpPr>
          <p:cNvPr id="5" name="Date Placeholder 3"/>
          <p:cNvSpPr>
            <a:spLocks noGrp="1"/>
          </p:cNvSpPr>
          <p:nvPr>
            <p:ph type="dt" sz="half" idx="10"/>
          </p:nvPr>
        </p:nvSpPr>
        <p:spPr>
          <a:ln/>
        </p:spPr>
        <p:txBody>
          <a:bodyPr/>
          <a:lstStyle>
            <a:lvl1pPr>
              <a:defRPr/>
            </a:lvl1pPr>
          </a:lstStyle>
          <a:p>
            <a:fld id="{7A2E7E4F-297C-394D-A0C7-6020BB17B431}" type="datetimeFigureOut">
              <a:rPr lang="en-US" altLang="en-US"/>
              <a:pPr/>
              <a:t>2/2/2021</a:t>
            </a:fld>
            <a:endParaRPr lang="en-US" altLang="en-US" dirty="0"/>
          </a:p>
        </p:txBody>
      </p:sp>
      <p:sp>
        <p:nvSpPr>
          <p:cNvPr id="6" name="Footer Placeholder 4"/>
          <p:cNvSpPr>
            <a:spLocks noGrp="1"/>
          </p:cNvSpPr>
          <p:nvPr>
            <p:ph type="ftr" sz="quarter" idx="11"/>
          </p:nvPr>
        </p:nvSpPr>
        <p:spPr>
          <a:ln/>
        </p:spPr>
        <p:txBody>
          <a:bodyPr/>
          <a:lstStyle>
            <a:lvl1pPr>
              <a:defRPr/>
            </a:lvl1pPr>
          </a:lstStyle>
          <a:p>
            <a:endParaRPr lang="en-US" altLang="en-US" dirty="0"/>
          </a:p>
        </p:txBody>
      </p:sp>
      <p:sp>
        <p:nvSpPr>
          <p:cNvPr id="7" name="Slide Number Placeholder 5"/>
          <p:cNvSpPr>
            <a:spLocks noGrp="1"/>
          </p:cNvSpPr>
          <p:nvPr>
            <p:ph type="sldNum" sz="quarter" idx="12"/>
          </p:nvPr>
        </p:nvSpPr>
        <p:spPr>
          <a:ln/>
        </p:spPr>
        <p:txBody>
          <a:bodyPr/>
          <a:lstStyle>
            <a:lvl1pPr>
              <a:defRPr/>
            </a:lvl1pPr>
          </a:lstStyle>
          <a:p>
            <a:fld id="{D7153319-9D6F-1244-A88D-E85DAB38EB5E}" type="slidenum">
              <a:rPr lang="en-US" altLang="en-US"/>
              <a:pPr/>
              <a:t>‹#›</a:t>
            </a:fld>
            <a:endParaRPr lang="en-US" altLang="en-US" dirty="0"/>
          </a:p>
        </p:txBody>
      </p:sp>
    </p:spTree>
    <p:extLst>
      <p:ext uri="{BB962C8B-B14F-4D97-AF65-F5344CB8AC3E}">
        <p14:creationId xmlns:p14="http://schemas.microsoft.com/office/powerpoint/2010/main" val="23126420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ln/>
        </p:spPr>
        <p:txBody>
          <a:bodyPr/>
          <a:lstStyle>
            <a:lvl1pPr>
              <a:defRPr/>
            </a:lvl1pPr>
          </a:lstStyle>
          <a:p>
            <a:fld id="{FEED5643-A62A-0744-8BAB-4F9B97F656F7}" type="datetimeFigureOut">
              <a:rPr lang="en-US" altLang="en-US"/>
              <a:pPr/>
              <a:t>2/2/2021</a:t>
            </a:fld>
            <a:endParaRPr lang="en-US" altLang="en-US" dirty="0"/>
          </a:p>
        </p:txBody>
      </p:sp>
      <p:sp>
        <p:nvSpPr>
          <p:cNvPr id="5" name="Footer Placeholder 4"/>
          <p:cNvSpPr>
            <a:spLocks noGrp="1"/>
          </p:cNvSpPr>
          <p:nvPr>
            <p:ph type="ftr" sz="quarter" idx="11"/>
          </p:nvPr>
        </p:nvSpPr>
        <p:spPr>
          <a:ln/>
        </p:spPr>
        <p:txBody>
          <a:bodyPr/>
          <a:lstStyle>
            <a:lvl1pPr>
              <a:defRPr/>
            </a:lvl1pPr>
          </a:lstStyle>
          <a:p>
            <a:endParaRPr lang="en-US" altLang="en-US" dirty="0"/>
          </a:p>
        </p:txBody>
      </p:sp>
      <p:sp>
        <p:nvSpPr>
          <p:cNvPr id="6" name="Slide Number Placeholder 5"/>
          <p:cNvSpPr>
            <a:spLocks noGrp="1"/>
          </p:cNvSpPr>
          <p:nvPr>
            <p:ph type="sldNum" sz="quarter" idx="12"/>
          </p:nvPr>
        </p:nvSpPr>
        <p:spPr>
          <a:ln/>
        </p:spPr>
        <p:txBody>
          <a:bodyPr/>
          <a:lstStyle>
            <a:lvl1pPr>
              <a:defRPr/>
            </a:lvl1pPr>
          </a:lstStyle>
          <a:p>
            <a:fld id="{DC9864BA-451A-4D45-93B8-D44F2366F1E9}" type="slidenum">
              <a:rPr lang="en-US" altLang="en-US"/>
              <a:pPr/>
              <a:t>‹#›</a:t>
            </a:fld>
            <a:endParaRPr lang="en-US" altLang="en-US" dirty="0"/>
          </a:p>
        </p:txBody>
      </p:sp>
    </p:spTree>
    <p:extLst>
      <p:ext uri="{BB962C8B-B14F-4D97-AF65-F5344CB8AC3E}">
        <p14:creationId xmlns:p14="http://schemas.microsoft.com/office/powerpoint/2010/main" val="13154571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64"/>
            <a:ext cx="27432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274664"/>
            <a:ext cx="80264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ln/>
        </p:spPr>
        <p:txBody>
          <a:bodyPr/>
          <a:lstStyle>
            <a:lvl1pPr>
              <a:defRPr/>
            </a:lvl1pPr>
          </a:lstStyle>
          <a:p>
            <a:fld id="{A08E59F5-7DAE-AA42-85DF-DF1C142F4482}" type="datetimeFigureOut">
              <a:rPr lang="en-US" altLang="en-US"/>
              <a:pPr/>
              <a:t>2/2/2021</a:t>
            </a:fld>
            <a:endParaRPr lang="en-US" altLang="en-US" dirty="0"/>
          </a:p>
        </p:txBody>
      </p:sp>
      <p:sp>
        <p:nvSpPr>
          <p:cNvPr id="5" name="Footer Placeholder 4"/>
          <p:cNvSpPr>
            <a:spLocks noGrp="1"/>
          </p:cNvSpPr>
          <p:nvPr>
            <p:ph type="ftr" sz="quarter" idx="11"/>
          </p:nvPr>
        </p:nvSpPr>
        <p:spPr>
          <a:ln/>
        </p:spPr>
        <p:txBody>
          <a:bodyPr/>
          <a:lstStyle>
            <a:lvl1pPr>
              <a:defRPr/>
            </a:lvl1pPr>
          </a:lstStyle>
          <a:p>
            <a:endParaRPr lang="en-US" altLang="en-US" dirty="0"/>
          </a:p>
        </p:txBody>
      </p:sp>
      <p:sp>
        <p:nvSpPr>
          <p:cNvPr id="6" name="Slide Number Placeholder 5"/>
          <p:cNvSpPr>
            <a:spLocks noGrp="1"/>
          </p:cNvSpPr>
          <p:nvPr>
            <p:ph type="sldNum" sz="quarter" idx="12"/>
          </p:nvPr>
        </p:nvSpPr>
        <p:spPr>
          <a:ln/>
        </p:spPr>
        <p:txBody>
          <a:bodyPr/>
          <a:lstStyle>
            <a:lvl1pPr>
              <a:defRPr/>
            </a:lvl1pPr>
          </a:lstStyle>
          <a:p>
            <a:fld id="{6DC45C31-B5F4-2D41-BCB8-01F321322FF3}" type="slidenum">
              <a:rPr lang="en-US" altLang="en-US"/>
              <a:pPr/>
              <a:t>‹#›</a:t>
            </a:fld>
            <a:endParaRPr lang="en-US" altLang="en-US" dirty="0"/>
          </a:p>
        </p:txBody>
      </p:sp>
    </p:spTree>
    <p:extLst>
      <p:ext uri="{BB962C8B-B14F-4D97-AF65-F5344CB8AC3E}">
        <p14:creationId xmlns:p14="http://schemas.microsoft.com/office/powerpoint/2010/main" val="4244700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89D99C9-49B6-480A-B10A-93AD81864B65}" type="datetimeFigureOut">
              <a:rPr lang="en-US" smtClean="0"/>
              <a:pPr/>
              <a:t>2/2/2021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9DEB930-CA97-4B50-B0C7-FE0242FEF80C}" type="slidenum">
              <a:rPr lang="en-GB" smtClean="0"/>
              <a:pPr/>
              <a:t>‹#›</a:t>
            </a:fld>
            <a:endParaRPr lang="en-GB" dirty="0"/>
          </a:p>
        </p:txBody>
      </p:sp>
      <p:pic>
        <p:nvPicPr>
          <p:cNvPr id="7" name="Picture 6" descr="SHU_MASTER_LOGO_215_229_72dpi.jpg"/>
          <p:cNvPicPr>
            <a:picLocks noChangeAspect="1"/>
          </p:cNvPicPr>
          <p:nvPr userDrawn="1"/>
        </p:nvPicPr>
        <p:blipFill>
          <a:blip r:embed="rId2" cstate="print"/>
          <a:stretch>
            <a:fillRect/>
          </a:stretch>
        </p:blipFill>
        <p:spPr>
          <a:xfrm>
            <a:off x="527381" y="332657"/>
            <a:ext cx="2112235" cy="864817"/>
          </a:xfrm>
          <a:prstGeom prst="rect">
            <a:avLst/>
          </a:prstGeom>
        </p:spPr>
      </p:pic>
    </p:spTree>
    <p:extLst>
      <p:ext uri="{BB962C8B-B14F-4D97-AF65-F5344CB8AC3E}">
        <p14:creationId xmlns:p14="http://schemas.microsoft.com/office/powerpoint/2010/main" val="35082561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89D99C9-49B6-480A-B10A-93AD81864B65}" type="datetimeFigureOut">
              <a:rPr lang="en-US" smtClean="0"/>
              <a:pPr/>
              <a:t>2/2/2021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9DEB930-CA97-4B50-B0C7-FE0242FEF80C}" type="slidenum">
              <a:rPr lang="en-GB" smtClean="0"/>
              <a:pPr/>
              <a:t>‹#›</a:t>
            </a:fld>
            <a:endParaRPr lang="en-GB" dirty="0"/>
          </a:p>
        </p:txBody>
      </p:sp>
    </p:spTree>
    <p:extLst>
      <p:ext uri="{BB962C8B-B14F-4D97-AF65-F5344CB8AC3E}">
        <p14:creationId xmlns:p14="http://schemas.microsoft.com/office/powerpoint/2010/main" val="32353190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9D99C9-49B6-480A-B10A-93AD81864B65}" type="datetimeFigureOut">
              <a:rPr lang="en-US" smtClean="0"/>
              <a:pPr/>
              <a:t>2/2/2021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9DEB930-CA97-4B50-B0C7-FE0242FEF80C}" type="slidenum">
              <a:rPr lang="en-GB" smtClean="0"/>
              <a:pPr/>
              <a:t>‹#›</a:t>
            </a:fld>
            <a:endParaRPr lang="en-GB" dirty="0"/>
          </a:p>
        </p:txBody>
      </p:sp>
    </p:spTree>
    <p:extLst>
      <p:ext uri="{BB962C8B-B14F-4D97-AF65-F5344CB8AC3E}">
        <p14:creationId xmlns:p14="http://schemas.microsoft.com/office/powerpoint/2010/main" val="432158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2636913"/>
            <a:ext cx="5384800" cy="34892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2636913"/>
            <a:ext cx="5384800" cy="34892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p:cNvSpPr>
            <a:spLocks noGrp="1"/>
          </p:cNvSpPr>
          <p:nvPr>
            <p:ph type="dt" sz="half" idx="10"/>
          </p:nvPr>
        </p:nvSpPr>
        <p:spPr/>
        <p:txBody>
          <a:bodyPr/>
          <a:lstStyle/>
          <a:p>
            <a:fld id="{E89D99C9-49B6-480A-B10A-93AD81864B65}" type="datetimeFigureOut">
              <a:rPr lang="en-US" smtClean="0"/>
              <a:pPr/>
              <a:t>2/2/2021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9DEB930-CA97-4B50-B0C7-FE0242FEF80C}" type="slidenum">
              <a:rPr lang="en-GB" smtClean="0"/>
              <a:pPr/>
              <a:t>‹#›</a:t>
            </a:fld>
            <a:endParaRPr lang="en-GB" dirty="0"/>
          </a:p>
        </p:txBody>
      </p:sp>
    </p:spTree>
    <p:extLst>
      <p:ext uri="{BB962C8B-B14F-4D97-AF65-F5344CB8AC3E}">
        <p14:creationId xmlns:p14="http://schemas.microsoft.com/office/powerpoint/2010/main" val="191488307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89D99C9-49B6-480A-B10A-93AD81864B65}" type="datetimeFigureOut">
              <a:rPr lang="en-US" smtClean="0"/>
              <a:pPr/>
              <a:t>2/2/2021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9DEB930-CA97-4B50-B0C7-FE0242FEF80C}" type="slidenum">
              <a:rPr lang="en-GB" smtClean="0"/>
              <a:pPr/>
              <a:t>‹#›</a:t>
            </a:fld>
            <a:endParaRPr lang="en-GB" dirty="0"/>
          </a:p>
        </p:txBody>
      </p:sp>
    </p:spTree>
    <p:extLst>
      <p:ext uri="{BB962C8B-B14F-4D97-AF65-F5344CB8AC3E}">
        <p14:creationId xmlns:p14="http://schemas.microsoft.com/office/powerpoint/2010/main" val="39339158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89D99C9-49B6-480A-B10A-93AD81864B65}" type="datetimeFigureOut">
              <a:rPr lang="en-US" smtClean="0"/>
              <a:pPr/>
              <a:t>2/2/2021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9DEB930-CA97-4B50-B0C7-FE0242FEF80C}" type="slidenum">
              <a:rPr lang="en-GB" smtClean="0"/>
              <a:pPr/>
              <a:t>‹#›</a:t>
            </a:fld>
            <a:endParaRPr lang="en-GB" dirty="0"/>
          </a:p>
        </p:txBody>
      </p:sp>
    </p:spTree>
    <p:extLst>
      <p:ext uri="{BB962C8B-B14F-4D97-AF65-F5344CB8AC3E}">
        <p14:creationId xmlns:p14="http://schemas.microsoft.com/office/powerpoint/2010/main" val="659538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bwMode="auto">
          <a:xfrm>
            <a:off x="609600" y="6356352"/>
            <a:ext cx="28448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800"/>
            </a:lvl1pPr>
          </a:lstStyle>
          <a:p>
            <a:fld id="{066E4B1D-ADB2-4F15-8389-44110F300007}" type="datetimeFigureOut">
              <a:rPr lang="en-GB" smtClean="0"/>
              <a:t>02/02/2021</a:t>
            </a:fld>
            <a:endParaRPr lang="en-GB" dirty="0"/>
          </a:p>
        </p:txBody>
      </p:sp>
      <p:sp>
        <p:nvSpPr>
          <p:cNvPr id="5" name="Slide Number Placeholder 5"/>
          <p:cNvSpPr>
            <a:spLocks noGrp="1"/>
          </p:cNvSpPr>
          <p:nvPr>
            <p:ph type="sldNum" sz="quarter" idx="11"/>
          </p:nvPr>
        </p:nvSpPr>
        <p:spPr bwMode="auto">
          <a:xfrm>
            <a:off x="3790954" y="6356352"/>
            <a:ext cx="7791449"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800">
                <a:latin typeface="Arial" charset="0"/>
                <a:ea typeface="ＭＳ Ｐゴシック" charset="0"/>
                <a:cs typeface="ＭＳ Ｐゴシック" charset="0"/>
              </a:defRPr>
            </a:lvl1pPr>
          </a:lstStyle>
          <a:p>
            <a:fld id="{C6623AC5-E736-42FC-804D-CE08A2C83742}" type="slidenum">
              <a:rPr lang="en-GB" smtClean="0"/>
              <a:t>‹#›</a:t>
            </a:fld>
            <a:endParaRPr lang="en-GB" dirty="0"/>
          </a:p>
        </p:txBody>
      </p:sp>
    </p:spTree>
    <p:extLst>
      <p:ext uri="{BB962C8B-B14F-4D97-AF65-F5344CB8AC3E}">
        <p14:creationId xmlns:p14="http://schemas.microsoft.com/office/powerpoint/2010/main" val="35524969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D99C9-49B6-480A-B10A-93AD81864B65}" type="datetimeFigureOut">
              <a:rPr lang="en-US" smtClean="0"/>
              <a:pPr/>
              <a:t>2/2/2021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09DEB930-CA97-4B50-B0C7-FE0242FEF80C}" type="slidenum">
              <a:rPr lang="en-GB" smtClean="0"/>
              <a:pPr/>
              <a:t>‹#›</a:t>
            </a:fld>
            <a:endParaRPr lang="en-GB" dirty="0"/>
          </a:p>
        </p:txBody>
      </p:sp>
    </p:spTree>
    <p:extLst>
      <p:ext uri="{BB962C8B-B14F-4D97-AF65-F5344CB8AC3E}">
        <p14:creationId xmlns:p14="http://schemas.microsoft.com/office/powerpoint/2010/main" val="30669086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3393" y="1556792"/>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1556793"/>
            <a:ext cx="6815667" cy="456937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2852937"/>
            <a:ext cx="4011084" cy="327322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9D99C9-49B6-480A-B10A-93AD81864B65}" type="datetimeFigureOut">
              <a:rPr lang="en-US" smtClean="0"/>
              <a:pPr/>
              <a:t>2/2/2021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9DEB930-CA97-4B50-B0C7-FE0242FEF80C}" type="slidenum">
              <a:rPr lang="en-GB" smtClean="0"/>
              <a:pPr/>
              <a:t>‹#›</a:t>
            </a:fld>
            <a:endParaRPr lang="en-GB" dirty="0"/>
          </a:p>
        </p:txBody>
      </p:sp>
    </p:spTree>
    <p:extLst>
      <p:ext uri="{BB962C8B-B14F-4D97-AF65-F5344CB8AC3E}">
        <p14:creationId xmlns:p14="http://schemas.microsoft.com/office/powerpoint/2010/main" val="327686170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03712" y="4797152"/>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3503712" y="620688"/>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3503712" y="5373216"/>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9D99C9-49B6-480A-B10A-93AD81864B65}" type="datetimeFigureOut">
              <a:rPr lang="en-US" smtClean="0"/>
              <a:pPr/>
              <a:t>2/2/2021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9DEB930-CA97-4B50-B0C7-FE0242FEF80C}" type="slidenum">
              <a:rPr lang="en-GB" smtClean="0"/>
              <a:pPr/>
              <a:t>‹#›</a:t>
            </a:fld>
            <a:endParaRPr lang="en-GB" dirty="0"/>
          </a:p>
        </p:txBody>
      </p:sp>
    </p:spTree>
    <p:extLst>
      <p:ext uri="{BB962C8B-B14F-4D97-AF65-F5344CB8AC3E}">
        <p14:creationId xmlns:p14="http://schemas.microsoft.com/office/powerpoint/2010/main" val="14575554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89D99C9-49B6-480A-B10A-93AD81864B65}" type="datetimeFigureOut">
              <a:rPr lang="en-US" smtClean="0"/>
              <a:pPr/>
              <a:t>2/2/2021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9DEB930-CA97-4B50-B0C7-FE0242FEF80C}" type="slidenum">
              <a:rPr lang="en-GB" smtClean="0"/>
              <a:pPr/>
              <a:t>‹#›</a:t>
            </a:fld>
            <a:endParaRPr lang="en-GB" dirty="0"/>
          </a:p>
        </p:txBody>
      </p:sp>
    </p:spTree>
    <p:extLst>
      <p:ext uri="{BB962C8B-B14F-4D97-AF65-F5344CB8AC3E}">
        <p14:creationId xmlns:p14="http://schemas.microsoft.com/office/powerpoint/2010/main" val="79549528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831637" y="274639"/>
            <a:ext cx="58043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89D99C9-49B6-480A-B10A-93AD81864B65}" type="datetimeFigureOut">
              <a:rPr lang="en-US" smtClean="0"/>
              <a:pPr/>
              <a:t>2/2/2021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9DEB930-CA97-4B50-B0C7-FE0242FEF80C}" type="slidenum">
              <a:rPr lang="en-GB" smtClean="0"/>
              <a:pPr/>
              <a:t>‹#›</a:t>
            </a:fld>
            <a:endParaRPr lang="en-GB" dirty="0"/>
          </a:p>
        </p:txBody>
      </p:sp>
    </p:spTree>
    <p:extLst>
      <p:ext uri="{BB962C8B-B14F-4D97-AF65-F5344CB8AC3E}">
        <p14:creationId xmlns:p14="http://schemas.microsoft.com/office/powerpoint/2010/main" val="305771008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Title, subtitle &amp; 1 column text">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10A5AB1E-C76D-476C-83CD-A3C1D62EEF50}"/>
              </a:ext>
            </a:extLst>
          </p:cNvPr>
          <p:cNvSpPr>
            <a:spLocks noGrp="1"/>
          </p:cNvSpPr>
          <p:nvPr>
            <p:ph type="sldNum" sz="quarter" idx="12"/>
          </p:nvPr>
        </p:nvSpPr>
        <p:spPr>
          <a:xfrm>
            <a:off x="9168341" y="6376244"/>
            <a:ext cx="2844800" cy="365125"/>
          </a:xfrm>
        </p:spPr>
        <p:txBody>
          <a:bodyPr/>
          <a:lstStyle/>
          <a:p>
            <a:fld id="{09DEB930-CA97-4B50-B0C7-FE0242FEF80C}" type="slidenum">
              <a:rPr lang="en-GB" smtClean="0"/>
              <a:pPr/>
              <a:t>‹#›</a:t>
            </a:fld>
            <a:endParaRPr lang="en-GB" dirty="0"/>
          </a:p>
        </p:txBody>
      </p:sp>
    </p:spTree>
    <p:extLst>
      <p:ext uri="{BB962C8B-B14F-4D97-AF65-F5344CB8AC3E}">
        <p14:creationId xmlns:p14="http://schemas.microsoft.com/office/powerpoint/2010/main" val="3981953209"/>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2636914"/>
            <a:ext cx="5384800" cy="34892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2636914"/>
            <a:ext cx="5384800" cy="34892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406212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4"/>
            <a:ext cx="538691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70" y="1535114"/>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459458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04136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3102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3395" y="1556793"/>
            <a:ext cx="4011084" cy="1162051"/>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1556794"/>
            <a:ext cx="6815667" cy="456937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3" y="2852938"/>
            <a:ext cx="4011084" cy="327322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429020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03712" y="4797153"/>
            <a:ext cx="7315200" cy="566739"/>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3503712" y="620688"/>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GB" noProof="0" dirty="0"/>
          </a:p>
        </p:txBody>
      </p:sp>
      <p:sp>
        <p:nvSpPr>
          <p:cNvPr id="4" name="Text Placeholder 3"/>
          <p:cNvSpPr>
            <a:spLocks noGrp="1"/>
          </p:cNvSpPr>
          <p:nvPr>
            <p:ph type="body" sz="half" idx="2"/>
          </p:nvPr>
        </p:nvSpPr>
        <p:spPr>
          <a:xfrm>
            <a:off x="3503712" y="5373218"/>
            <a:ext cx="73152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01700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4421" y="1412875"/>
            <a:ext cx="109431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609600" y="2781303"/>
            <a:ext cx="10972800" cy="334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1028" name="Picture 1" descr="shuLogo.jp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624418" y="115891"/>
            <a:ext cx="2495549"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49091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kern="1200">
          <a:solidFill>
            <a:srgbClr val="B70D50"/>
          </a:solidFill>
          <a:latin typeface="+mj-lt"/>
          <a:ea typeface="ＭＳ Ｐゴシック" pitchFamily="-105" charset="-128"/>
          <a:cs typeface="ＭＳ Ｐゴシック" pitchFamily="-105" charset="-128"/>
        </a:defRPr>
      </a:lvl1pPr>
      <a:lvl2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2pPr>
      <a:lvl3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3pPr>
      <a:lvl4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4pPr>
      <a:lvl5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5pPr>
      <a:lvl6pPr marL="457200"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6pPr>
      <a:lvl7pPr marL="914400"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7pPr>
      <a:lvl8pPr marL="1371600"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8pPr>
      <a:lvl9pPr marL="1828800"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pitchFamily="-105"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pitchFamily="-105"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5"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5"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609600" y="274639"/>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336" tIns="45668" rIns="91336" bIns="45668" numCol="1" anchor="ctr" anchorCtr="0" compatLnSpc="1">
            <a:prstTxWarp prst="textNoShape">
              <a:avLst/>
            </a:prstTxWarp>
          </a:bodyPr>
          <a:lstStyle/>
          <a:p>
            <a:pPr lvl="0"/>
            <a:r>
              <a:rPr lang="en-GB" altLang="en-US"/>
              <a:t>Click to edit Master title style</a:t>
            </a:r>
            <a:endParaRPr lang="en-US" altLang="en-US"/>
          </a:p>
        </p:txBody>
      </p:sp>
      <p:sp>
        <p:nvSpPr>
          <p:cNvPr id="3075" name="Text Placeholder 2"/>
          <p:cNvSpPr>
            <a:spLocks noGrp="1"/>
          </p:cNvSpPr>
          <p:nvPr>
            <p:ph type="body" idx="1"/>
          </p:nvPr>
        </p:nvSpPr>
        <p:spPr bwMode="auto">
          <a:xfrm>
            <a:off x="609600" y="1600225"/>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336" tIns="45668" rIns="91336" bIns="4566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Directorate of Education and Employer Partnerships</a:t>
            </a:r>
          </a:p>
          <a:p>
            <a:pPr lvl="4"/>
            <a:endParaRPr lang="en-US" altLang="en-US"/>
          </a:p>
        </p:txBody>
      </p:sp>
      <p:sp>
        <p:nvSpPr>
          <p:cNvPr id="4" name="Date Placeholder 3"/>
          <p:cNvSpPr>
            <a:spLocks noGrp="1"/>
          </p:cNvSpPr>
          <p:nvPr>
            <p:ph type="dt" sz="half" idx="2"/>
          </p:nvPr>
        </p:nvSpPr>
        <p:spPr bwMode="auto">
          <a:xfrm>
            <a:off x="609600" y="6356376"/>
            <a:ext cx="284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336" tIns="45668" rIns="91336" bIns="45668" numCol="1" anchor="ctr" anchorCtr="0" compatLnSpc="1">
            <a:prstTxWarp prst="textNoShape">
              <a:avLst/>
            </a:prstTxWarp>
          </a:bodyPr>
          <a:lstStyle>
            <a:lvl1pPr>
              <a:defRPr sz="1200">
                <a:solidFill>
                  <a:srgbClr val="898989"/>
                </a:solidFill>
              </a:defRPr>
            </a:lvl1pPr>
          </a:lstStyle>
          <a:p>
            <a:pPr fontAlgn="base">
              <a:spcBef>
                <a:spcPct val="0"/>
              </a:spcBef>
              <a:spcAft>
                <a:spcPct val="0"/>
              </a:spcAft>
            </a:pPr>
            <a:fld id="{6243E6FF-E178-B74E-8A4D-EA9411124566}" type="datetimeFigureOut">
              <a:rPr lang="en-US" altLang="en-US">
                <a:latin typeface="Arial" charset="0"/>
                <a:ea typeface="ＭＳ Ｐゴシック" charset="-128"/>
              </a:rPr>
              <a:pPr fontAlgn="base">
                <a:spcBef>
                  <a:spcPct val="0"/>
                </a:spcBef>
                <a:spcAft>
                  <a:spcPct val="0"/>
                </a:spcAft>
              </a:pPr>
              <a:t>2/2/2021</a:t>
            </a:fld>
            <a:endParaRPr lang="en-US" altLang="en-US" dirty="0">
              <a:latin typeface="Arial" charset="0"/>
              <a:ea typeface="ＭＳ Ｐゴシック" charset="-128"/>
            </a:endParaRPr>
          </a:p>
        </p:txBody>
      </p:sp>
      <p:sp>
        <p:nvSpPr>
          <p:cNvPr id="5" name="Footer Placeholder 4"/>
          <p:cNvSpPr>
            <a:spLocks noGrp="1"/>
          </p:cNvSpPr>
          <p:nvPr>
            <p:ph type="ftr" sz="quarter" idx="3"/>
          </p:nvPr>
        </p:nvSpPr>
        <p:spPr bwMode="auto">
          <a:xfrm>
            <a:off x="4165601" y="6356376"/>
            <a:ext cx="3860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336" tIns="45668" rIns="91336" bIns="45668" numCol="1" anchor="ctr" anchorCtr="0" compatLnSpc="1">
            <a:prstTxWarp prst="textNoShape">
              <a:avLst/>
            </a:prstTxWarp>
          </a:bodyPr>
          <a:lstStyle>
            <a:lvl1pPr algn="ctr">
              <a:defRPr sz="1200">
                <a:solidFill>
                  <a:srgbClr val="898989"/>
                </a:solidFill>
              </a:defRPr>
            </a:lvl1pPr>
          </a:lstStyle>
          <a:p>
            <a:pPr fontAlgn="base">
              <a:spcBef>
                <a:spcPct val="0"/>
              </a:spcBef>
              <a:spcAft>
                <a:spcPct val="0"/>
              </a:spcAft>
            </a:pPr>
            <a:endParaRPr lang="en-US" altLang="en-US" dirty="0">
              <a:latin typeface="Arial" charset="0"/>
              <a:ea typeface="ＭＳ Ｐゴシック" charset="-128"/>
            </a:endParaRPr>
          </a:p>
        </p:txBody>
      </p:sp>
      <p:sp>
        <p:nvSpPr>
          <p:cNvPr id="6" name="Slide Number Placeholder 5"/>
          <p:cNvSpPr>
            <a:spLocks noGrp="1"/>
          </p:cNvSpPr>
          <p:nvPr>
            <p:ph type="sldNum" sz="quarter" idx="4"/>
          </p:nvPr>
        </p:nvSpPr>
        <p:spPr bwMode="auto">
          <a:xfrm>
            <a:off x="8737600" y="6356376"/>
            <a:ext cx="284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336" tIns="45668" rIns="91336" bIns="45668" numCol="1" anchor="ctr" anchorCtr="0" compatLnSpc="1">
            <a:prstTxWarp prst="textNoShape">
              <a:avLst/>
            </a:prstTxWarp>
          </a:bodyPr>
          <a:lstStyle>
            <a:lvl1pPr algn="r">
              <a:defRPr sz="1200">
                <a:solidFill>
                  <a:srgbClr val="898989"/>
                </a:solidFill>
              </a:defRPr>
            </a:lvl1pPr>
          </a:lstStyle>
          <a:p>
            <a:pPr fontAlgn="base">
              <a:spcBef>
                <a:spcPct val="0"/>
              </a:spcBef>
              <a:spcAft>
                <a:spcPct val="0"/>
              </a:spcAft>
            </a:pPr>
            <a:fld id="{97518900-4751-F740-BB54-E4E74F18FD85}" type="slidenum">
              <a:rPr lang="en-US" altLang="en-US">
                <a:latin typeface="Arial" charset="0"/>
                <a:ea typeface="ＭＳ Ｐゴシック" charset="-128"/>
              </a:rPr>
              <a:pPr fontAlgn="base">
                <a:spcBef>
                  <a:spcPct val="0"/>
                </a:spcBef>
                <a:spcAft>
                  <a:spcPct val="0"/>
                </a:spcAft>
              </a:pPr>
              <a:t>‹#›</a:t>
            </a:fld>
            <a:endParaRPr lang="en-US" altLang="en-US" dirty="0">
              <a:latin typeface="Arial" charset="0"/>
              <a:ea typeface="ＭＳ Ｐゴシック" charset="-128"/>
            </a:endParaRPr>
          </a:p>
        </p:txBody>
      </p:sp>
    </p:spTree>
    <p:extLst>
      <p:ext uri="{BB962C8B-B14F-4D97-AF65-F5344CB8AC3E}">
        <p14:creationId xmlns:p14="http://schemas.microsoft.com/office/powerpoint/2010/main" val="263984872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xStyles>
    <p:titleStyle>
      <a:lvl1pPr algn="ctr" defTabSz="45668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668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668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668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668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6680" algn="ctr" defTabSz="45668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3368" algn="ctr" defTabSz="45668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0060" algn="ctr" defTabSz="45668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6744" algn="ctr" defTabSz="45668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519" indent="-342519" algn="l" defTabSz="45668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114" indent="-285433" algn="l" defTabSz="45668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1709" indent="-228339" algn="l" defTabSz="45668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598397" indent="-228339" algn="l" defTabSz="45668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5090" indent="-228339" algn="l" defTabSz="45668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1773" indent="-228339" algn="l" defTabSz="456680" rtl="0" eaLnBrk="1" latinLnBrk="0" hangingPunct="1">
        <a:spcBef>
          <a:spcPct val="20000"/>
        </a:spcBef>
        <a:buFont typeface="Arial"/>
        <a:buChar char="•"/>
        <a:defRPr sz="2000" kern="1200">
          <a:solidFill>
            <a:schemeClr val="tx1"/>
          </a:solidFill>
          <a:latin typeface="+mn-lt"/>
          <a:ea typeface="+mn-ea"/>
          <a:cs typeface="+mn-cs"/>
        </a:defRPr>
      </a:lvl6pPr>
      <a:lvl7pPr marL="2968456" indent="-228339" algn="l" defTabSz="456680" rtl="0" eaLnBrk="1" latinLnBrk="0" hangingPunct="1">
        <a:spcBef>
          <a:spcPct val="20000"/>
        </a:spcBef>
        <a:buFont typeface="Arial"/>
        <a:buChar char="•"/>
        <a:defRPr sz="2000" kern="1200">
          <a:solidFill>
            <a:schemeClr val="tx1"/>
          </a:solidFill>
          <a:latin typeface="+mn-lt"/>
          <a:ea typeface="+mn-ea"/>
          <a:cs typeface="+mn-cs"/>
        </a:defRPr>
      </a:lvl7pPr>
      <a:lvl8pPr marL="3425145" indent="-228339" algn="l" defTabSz="456680" rtl="0" eaLnBrk="1" latinLnBrk="0" hangingPunct="1">
        <a:spcBef>
          <a:spcPct val="20000"/>
        </a:spcBef>
        <a:buFont typeface="Arial"/>
        <a:buChar char="•"/>
        <a:defRPr sz="2000" kern="1200">
          <a:solidFill>
            <a:schemeClr val="tx1"/>
          </a:solidFill>
          <a:latin typeface="+mn-lt"/>
          <a:ea typeface="+mn-ea"/>
          <a:cs typeface="+mn-cs"/>
        </a:defRPr>
      </a:lvl8pPr>
      <a:lvl9pPr marL="3881824" indent="-228339" algn="l" defTabSz="45668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6680" rtl="0" eaLnBrk="1" latinLnBrk="0" hangingPunct="1">
        <a:defRPr sz="1800" kern="1200">
          <a:solidFill>
            <a:schemeClr val="tx1"/>
          </a:solidFill>
          <a:latin typeface="+mn-lt"/>
          <a:ea typeface="+mn-ea"/>
          <a:cs typeface="+mn-cs"/>
        </a:defRPr>
      </a:lvl1pPr>
      <a:lvl2pPr marL="456680" algn="l" defTabSz="456680" rtl="0" eaLnBrk="1" latinLnBrk="0" hangingPunct="1">
        <a:defRPr sz="1800" kern="1200">
          <a:solidFill>
            <a:schemeClr val="tx1"/>
          </a:solidFill>
          <a:latin typeface="+mn-lt"/>
          <a:ea typeface="+mn-ea"/>
          <a:cs typeface="+mn-cs"/>
        </a:defRPr>
      </a:lvl2pPr>
      <a:lvl3pPr marL="913368" algn="l" defTabSz="456680" rtl="0" eaLnBrk="1" latinLnBrk="0" hangingPunct="1">
        <a:defRPr sz="1800" kern="1200">
          <a:solidFill>
            <a:schemeClr val="tx1"/>
          </a:solidFill>
          <a:latin typeface="+mn-lt"/>
          <a:ea typeface="+mn-ea"/>
          <a:cs typeface="+mn-cs"/>
        </a:defRPr>
      </a:lvl3pPr>
      <a:lvl4pPr marL="1370060" algn="l" defTabSz="456680" rtl="0" eaLnBrk="1" latinLnBrk="0" hangingPunct="1">
        <a:defRPr sz="1800" kern="1200">
          <a:solidFill>
            <a:schemeClr val="tx1"/>
          </a:solidFill>
          <a:latin typeface="+mn-lt"/>
          <a:ea typeface="+mn-ea"/>
          <a:cs typeface="+mn-cs"/>
        </a:defRPr>
      </a:lvl4pPr>
      <a:lvl5pPr marL="1826744" algn="l" defTabSz="456680" rtl="0" eaLnBrk="1" latinLnBrk="0" hangingPunct="1">
        <a:defRPr sz="1800" kern="1200">
          <a:solidFill>
            <a:schemeClr val="tx1"/>
          </a:solidFill>
          <a:latin typeface="+mn-lt"/>
          <a:ea typeface="+mn-ea"/>
          <a:cs typeface="+mn-cs"/>
        </a:defRPr>
      </a:lvl5pPr>
      <a:lvl6pPr marL="2283426" algn="l" defTabSz="456680" rtl="0" eaLnBrk="1" latinLnBrk="0" hangingPunct="1">
        <a:defRPr sz="1800" kern="1200">
          <a:solidFill>
            <a:schemeClr val="tx1"/>
          </a:solidFill>
          <a:latin typeface="+mn-lt"/>
          <a:ea typeface="+mn-ea"/>
          <a:cs typeface="+mn-cs"/>
        </a:defRPr>
      </a:lvl6pPr>
      <a:lvl7pPr marL="2740117" algn="l" defTabSz="456680" rtl="0" eaLnBrk="1" latinLnBrk="0" hangingPunct="1">
        <a:defRPr sz="1800" kern="1200">
          <a:solidFill>
            <a:schemeClr val="tx1"/>
          </a:solidFill>
          <a:latin typeface="+mn-lt"/>
          <a:ea typeface="+mn-ea"/>
          <a:cs typeface="+mn-cs"/>
        </a:defRPr>
      </a:lvl7pPr>
      <a:lvl8pPr marL="3196797" algn="l" defTabSz="456680" rtl="0" eaLnBrk="1" latinLnBrk="0" hangingPunct="1">
        <a:defRPr sz="1800" kern="1200">
          <a:solidFill>
            <a:schemeClr val="tx1"/>
          </a:solidFill>
          <a:latin typeface="+mn-lt"/>
          <a:ea typeface="+mn-ea"/>
          <a:cs typeface="+mn-cs"/>
        </a:defRPr>
      </a:lvl8pPr>
      <a:lvl9pPr marL="3653486" algn="l" defTabSz="45668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3392" y="1412776"/>
            <a:ext cx="10945216"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609600" y="2780929"/>
            <a:ext cx="10972800" cy="334523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9D99C9-49B6-480A-B10A-93AD81864B65}" type="datetimeFigureOut">
              <a:rPr lang="en-US" smtClean="0"/>
              <a:pPr/>
              <a:t>2/2/2021</a:t>
            </a:fld>
            <a:endParaRPr lang="en-GB"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DEB930-CA97-4B50-B0C7-FE0242FEF80C}" type="slidenum">
              <a:rPr lang="en-GB" smtClean="0"/>
              <a:pPr/>
              <a:t>‹#›</a:t>
            </a:fld>
            <a:endParaRPr lang="en-GB" dirty="0"/>
          </a:p>
        </p:txBody>
      </p:sp>
      <p:pic>
        <p:nvPicPr>
          <p:cNvPr id="7" name="Picture 6" descr="SHU_MASTER_LOGO_215_229_72dpi.jpg"/>
          <p:cNvPicPr>
            <a:picLocks noChangeAspect="1"/>
          </p:cNvPicPr>
          <p:nvPr/>
        </p:nvPicPr>
        <p:blipFill>
          <a:blip r:embed="rId14" cstate="print"/>
          <a:stretch>
            <a:fillRect/>
          </a:stretch>
        </p:blipFill>
        <p:spPr>
          <a:xfrm>
            <a:off x="527381" y="332657"/>
            <a:ext cx="2112235" cy="864817"/>
          </a:xfrm>
          <a:prstGeom prst="rect">
            <a:avLst/>
          </a:prstGeom>
        </p:spPr>
      </p:pic>
    </p:spTree>
    <p:extLst>
      <p:ext uri="{BB962C8B-B14F-4D97-AF65-F5344CB8AC3E}">
        <p14:creationId xmlns:p14="http://schemas.microsoft.com/office/powerpoint/2010/main" val="57286077"/>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5.xml"/><Relationship Id="rId5" Type="http://schemas.openxmlformats.org/officeDocument/2006/relationships/image" Target="../media/image8.png"/><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3832" y="231465"/>
            <a:ext cx="6840760" cy="1143000"/>
          </a:xfrm>
        </p:spPr>
        <p:txBody>
          <a:bodyPr vert="horz" wrap="square" lIns="91440" tIns="45720" rIns="91440" bIns="45720" numCol="1" rtlCol="0" anchor="ctr" anchorCtr="0" compatLnSpc="1">
            <a:prstTxWarp prst="textNoShape">
              <a:avLst/>
            </a:prstTxWarp>
            <a:noAutofit/>
          </a:bodyPr>
          <a:lstStyle/>
          <a:p>
            <a:pPr algn="l" eaLnBrk="1" hangingPunct="1"/>
            <a:r>
              <a:rPr lang="en-GB" sz="2800" dirty="0">
                <a:solidFill>
                  <a:srgbClr val="B7093B"/>
                </a:solidFill>
                <a:latin typeface="Calibri" panose="020F0502020204030204" pitchFamily="34" charset="0"/>
                <a:ea typeface="+mj-ea"/>
                <a:cs typeface="Calibri" panose="020F0502020204030204" pitchFamily="34" charset="0"/>
              </a:rPr>
              <a:t>Preparing the Portfolio for Inspection</a:t>
            </a:r>
            <a:br>
              <a:rPr lang="en-GB" sz="2800" dirty="0">
                <a:solidFill>
                  <a:srgbClr val="B7093B"/>
                </a:solidFill>
                <a:latin typeface="Calibri" panose="020F0502020204030204" pitchFamily="34" charset="0"/>
                <a:ea typeface="+mj-ea"/>
                <a:cs typeface="Calibri" panose="020F0502020204030204" pitchFamily="34" charset="0"/>
              </a:rPr>
            </a:br>
            <a:r>
              <a:rPr lang="en-GB" sz="2800" dirty="0">
                <a:solidFill>
                  <a:srgbClr val="B7093B"/>
                </a:solidFill>
                <a:latin typeface="Calibri" panose="020F0502020204030204" pitchFamily="34" charset="0"/>
                <a:ea typeface="+mj-ea"/>
                <a:cs typeface="Calibri" panose="020F0502020204030204" pitchFamily="34" charset="0"/>
              </a:rPr>
              <a:t>Lessons Learned and Applied</a:t>
            </a:r>
          </a:p>
        </p:txBody>
      </p:sp>
      <p:sp>
        <p:nvSpPr>
          <p:cNvPr id="3" name="Content Placeholder 2"/>
          <p:cNvSpPr>
            <a:spLocks noGrp="1"/>
          </p:cNvSpPr>
          <p:nvPr>
            <p:ph idx="1"/>
          </p:nvPr>
        </p:nvSpPr>
        <p:spPr>
          <a:xfrm>
            <a:off x="1855490" y="1852265"/>
            <a:ext cx="8507288" cy="4608512"/>
          </a:xfrm>
        </p:spPr>
        <p:txBody>
          <a:bodyPr>
            <a:normAutofit/>
          </a:bodyPr>
          <a:lstStyle/>
          <a:p>
            <a:pPr marL="125100" indent="0">
              <a:spcAft>
                <a:spcPts val="600"/>
              </a:spcAft>
              <a:buNone/>
            </a:pPr>
            <a:endParaRPr lang="en-GB" sz="1800" dirty="0"/>
          </a:p>
          <a:p>
            <a:pPr marL="125100" indent="0">
              <a:spcAft>
                <a:spcPts val="600"/>
              </a:spcAft>
              <a:buNone/>
            </a:pPr>
            <a:r>
              <a:rPr lang="en-GB" sz="1800" dirty="0"/>
              <a:t>Sam Moorwood</a:t>
            </a:r>
          </a:p>
          <a:p>
            <a:pPr marL="125100" indent="0">
              <a:spcAft>
                <a:spcPts val="600"/>
              </a:spcAft>
              <a:buNone/>
            </a:pPr>
            <a:r>
              <a:rPr lang="en-GB" sz="1800" dirty="0"/>
              <a:t>Head of Work Based Learning</a:t>
            </a:r>
          </a:p>
          <a:p>
            <a:pPr marL="125100" indent="0">
              <a:spcAft>
                <a:spcPts val="600"/>
              </a:spcAft>
              <a:buNone/>
            </a:pPr>
            <a:r>
              <a:rPr lang="en-GB" sz="1800" dirty="0"/>
              <a:t>Designated Safeguarding Officer for Apprenticeships</a:t>
            </a:r>
            <a:endParaRPr lang="en-GB" sz="2400" dirty="0"/>
          </a:p>
          <a:p>
            <a:pPr marL="355600" indent="0">
              <a:buNone/>
            </a:pPr>
            <a:endParaRPr lang="en-GB" sz="2400" dirty="0"/>
          </a:p>
        </p:txBody>
      </p:sp>
      <p:pic>
        <p:nvPicPr>
          <p:cNvPr id="5" name="Picture 4">
            <a:extLst>
              <a:ext uri="{FF2B5EF4-FFF2-40B4-BE49-F238E27FC236}">
                <a16:creationId xmlns:a16="http://schemas.microsoft.com/office/drawing/2014/main" id="{F06B50BD-82BA-41DA-ADFE-B28B2F0EBF72}"/>
              </a:ext>
            </a:extLst>
          </p:cNvPr>
          <p:cNvPicPr>
            <a:picLocks noChangeAspect="1"/>
          </p:cNvPicPr>
          <p:nvPr/>
        </p:nvPicPr>
        <p:blipFill rotWithShape="1">
          <a:blip r:embed="rId2"/>
          <a:srcRect r="10773"/>
          <a:stretch/>
        </p:blipFill>
        <p:spPr>
          <a:xfrm>
            <a:off x="1775521" y="4696619"/>
            <a:ext cx="3008437" cy="1929917"/>
          </a:xfrm>
          <a:prstGeom prst="rect">
            <a:avLst/>
          </a:prstGeom>
        </p:spPr>
      </p:pic>
      <p:pic>
        <p:nvPicPr>
          <p:cNvPr id="8" name="Picture 2">
            <a:extLst>
              <a:ext uri="{FF2B5EF4-FFF2-40B4-BE49-F238E27FC236}">
                <a16:creationId xmlns:a16="http://schemas.microsoft.com/office/drawing/2014/main" id="{75EFCD0F-BB88-4EAB-BCB0-E5A57769C70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704" t="4327" r="-1169" b="47448"/>
          <a:stretch/>
        </p:blipFill>
        <p:spPr bwMode="auto">
          <a:xfrm>
            <a:off x="4871865" y="4653137"/>
            <a:ext cx="5800097" cy="2045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2946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9CFAA-EDBF-4FA9-AF5A-64D865D1631B}"/>
              </a:ext>
            </a:extLst>
          </p:cNvPr>
          <p:cNvSpPr>
            <a:spLocks noGrp="1"/>
          </p:cNvSpPr>
          <p:nvPr>
            <p:ph type="title"/>
          </p:nvPr>
        </p:nvSpPr>
        <p:spPr>
          <a:xfrm>
            <a:off x="4439817" y="197768"/>
            <a:ext cx="8207375" cy="1143000"/>
          </a:xfrm>
        </p:spPr>
        <p:txBody>
          <a:bodyPr/>
          <a:lstStyle/>
          <a:p>
            <a:pPr algn="l"/>
            <a:r>
              <a:rPr lang="en-GB" sz="3600" dirty="0"/>
              <a:t>Easy wins to build on...</a:t>
            </a:r>
          </a:p>
        </p:txBody>
      </p:sp>
      <p:sp>
        <p:nvSpPr>
          <p:cNvPr id="3" name="Content Placeholder 2">
            <a:extLst>
              <a:ext uri="{FF2B5EF4-FFF2-40B4-BE49-F238E27FC236}">
                <a16:creationId xmlns:a16="http://schemas.microsoft.com/office/drawing/2014/main" id="{08C157E6-C3B6-412D-979F-92AFFB108E59}"/>
              </a:ext>
            </a:extLst>
          </p:cNvPr>
          <p:cNvSpPr>
            <a:spLocks noGrp="1"/>
          </p:cNvSpPr>
          <p:nvPr>
            <p:ph idx="1"/>
          </p:nvPr>
        </p:nvSpPr>
        <p:spPr>
          <a:xfrm>
            <a:off x="1981200" y="1916833"/>
            <a:ext cx="8229600" cy="3344863"/>
          </a:xfrm>
        </p:spPr>
        <p:txBody>
          <a:bodyPr/>
          <a:lstStyle/>
          <a:p>
            <a:pPr>
              <a:buFont typeface="Symbol" panose="05050102010706020507" pitchFamily="18" charset="2"/>
              <a:buChar char=""/>
            </a:pPr>
            <a:r>
              <a:rPr lang="en-GB" sz="1800" dirty="0">
                <a:latin typeface="Calibri" panose="020F0502020204030204" pitchFamily="34" charset="0"/>
                <a:ea typeface="Calibri" panose="020F0502020204030204" pitchFamily="34" charset="0"/>
                <a:cs typeface="Times New Roman" panose="02020603050405020304" pitchFamily="18" charset="0"/>
              </a:rPr>
              <a:t>Town Planner: British values including </a:t>
            </a:r>
            <a:r>
              <a:rPr lang="en-GB" sz="1800" i="1" dirty="0">
                <a:latin typeface="Calibri" panose="020F0502020204030204" pitchFamily="34" charset="0"/>
                <a:ea typeface="Calibri" panose="020F0502020204030204" pitchFamily="34" charset="0"/>
                <a:cs typeface="Times New Roman" panose="02020603050405020304" pitchFamily="18" charset="0"/>
              </a:rPr>
              <a:t>Democracy</a:t>
            </a:r>
            <a:r>
              <a:rPr lang="en-GB" sz="1800" dirty="0">
                <a:latin typeface="Calibri" panose="020F0502020204030204" pitchFamily="34" charset="0"/>
                <a:ea typeface="Calibri" panose="020F0502020204030204" pitchFamily="34" charset="0"/>
                <a:cs typeface="Times New Roman" panose="02020603050405020304" pitchFamily="18" charset="0"/>
              </a:rPr>
              <a:t> and </a:t>
            </a:r>
            <a:r>
              <a:rPr lang="en-GB" sz="1800" i="1" dirty="0">
                <a:latin typeface="Calibri" panose="020F0502020204030204" pitchFamily="34" charset="0"/>
                <a:ea typeface="Calibri" panose="020F0502020204030204" pitchFamily="34" charset="0"/>
                <a:cs typeface="Times New Roman" panose="02020603050405020304" pitchFamily="18" charset="0"/>
              </a:rPr>
              <a:t>rule of law</a:t>
            </a: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a:buFont typeface="Symbol" panose="05050102010706020507" pitchFamily="18" charset="2"/>
              <a:buChar char=""/>
            </a:pPr>
            <a:r>
              <a:rPr lang="en-GB" sz="1800" dirty="0">
                <a:latin typeface="Calibri" panose="020F0502020204030204" pitchFamily="34" charset="0"/>
                <a:ea typeface="Calibri" panose="020F0502020204030204" pitchFamily="34" charset="0"/>
                <a:cs typeface="Times New Roman" panose="02020603050405020304" pitchFamily="18" charset="0"/>
              </a:rPr>
              <a:t>Engineering: professional reports to be written - targets for Literacy development.  </a:t>
            </a:r>
          </a:p>
          <a:p>
            <a:pPr lvl="0">
              <a:buFont typeface="Symbol" panose="05050102010706020507" pitchFamily="18" charset="2"/>
              <a:buChar char=""/>
            </a:pPr>
            <a:r>
              <a:rPr lang="en-GB" sz="1800" dirty="0">
                <a:latin typeface="Calibri" panose="020F0502020204030204" pitchFamily="34" charset="0"/>
                <a:ea typeface="Calibri" panose="020F0502020204030204" pitchFamily="34" charset="0"/>
                <a:cs typeface="Times New Roman" panose="02020603050405020304" pitchFamily="18" charset="0"/>
              </a:rPr>
              <a:t>The use of statistics in quantitative research</a:t>
            </a:r>
          </a:p>
          <a:p>
            <a:pPr lvl="0">
              <a:buFont typeface="Symbol" panose="05050102010706020507" pitchFamily="18" charset="2"/>
              <a:buChar char=""/>
            </a:pPr>
            <a:r>
              <a:rPr lang="en-GB" sz="1800" dirty="0">
                <a:latin typeface="Calibri" panose="020F0502020204030204" pitchFamily="34" charset="0"/>
                <a:ea typeface="Calibri" panose="020F0502020204030204" pitchFamily="34" charset="0"/>
                <a:cs typeface="Times New Roman" panose="02020603050405020304" pitchFamily="18" charset="0"/>
              </a:rPr>
              <a:t>Mathematical angle in anatomy (Physiotherapy)</a:t>
            </a:r>
          </a:p>
          <a:p>
            <a:pPr lvl="0">
              <a:buFont typeface="Symbol" panose="05050102010706020507" pitchFamily="18" charset="2"/>
              <a:buChar char=""/>
            </a:pPr>
            <a:r>
              <a:rPr lang="en-GB" sz="1800" dirty="0">
                <a:latin typeface="Calibri" panose="020F0502020204030204" pitchFamily="34" charset="0"/>
                <a:ea typeface="Calibri" panose="020F0502020204030204" pitchFamily="34" charset="0"/>
                <a:cs typeface="Times New Roman" panose="02020603050405020304" pitchFamily="18" charset="0"/>
              </a:rPr>
              <a:t>Mathematical development in finance modules</a:t>
            </a:r>
          </a:p>
          <a:p>
            <a:pPr lvl="0">
              <a:buFont typeface="Symbol" panose="05050102010706020507" pitchFamily="18" charset="2"/>
              <a:buChar char=""/>
            </a:pPr>
            <a:r>
              <a:rPr lang="en-GB" sz="1800" dirty="0">
                <a:latin typeface="Calibri" panose="020F0502020204030204" pitchFamily="34" charset="0"/>
                <a:ea typeface="Calibri" panose="020F0502020204030204" pitchFamily="34" charset="0"/>
                <a:cs typeface="Times New Roman" panose="02020603050405020304" pitchFamily="18" charset="0"/>
              </a:rPr>
              <a:t>Mathematical development in statistical research support</a:t>
            </a:r>
          </a:p>
          <a:p>
            <a:pPr lvl="0">
              <a:buFont typeface="Symbol" panose="05050102010706020507" pitchFamily="18" charset="2"/>
              <a:buChar char=""/>
            </a:pPr>
            <a:r>
              <a:rPr lang="en-GB" sz="1800" dirty="0">
                <a:latin typeface="Calibri" panose="020F0502020204030204" pitchFamily="34" charset="0"/>
                <a:ea typeface="Calibri" panose="020F0502020204030204" pitchFamily="34" charset="0"/>
                <a:cs typeface="Times New Roman" panose="02020603050405020304" pitchFamily="18" charset="0"/>
              </a:rPr>
              <a:t>Prevent in Police Constable!!</a:t>
            </a:r>
          </a:p>
          <a:p>
            <a:pPr lvl="0">
              <a:buFont typeface="Symbol" panose="05050102010706020507" pitchFamily="18" charset="2"/>
              <a:buChar char=""/>
            </a:pPr>
            <a:r>
              <a:rPr lang="en-GB" sz="1800" dirty="0">
                <a:latin typeface="Calibri" panose="020F0502020204030204" pitchFamily="34" charset="0"/>
                <a:ea typeface="Calibri" panose="020F0502020204030204" pitchFamily="34" charset="0"/>
                <a:cs typeface="Times New Roman" panose="02020603050405020304" pitchFamily="18" charset="0"/>
              </a:rPr>
              <a:t>Safeguarding in all Healthcare</a:t>
            </a:r>
          </a:p>
          <a:p>
            <a:pPr lvl="0">
              <a:buFont typeface="Symbol" panose="05050102010706020507" pitchFamily="18" charset="2"/>
              <a:buChar char=""/>
            </a:pPr>
            <a:r>
              <a:rPr lang="en-GB" sz="1800" dirty="0">
                <a:latin typeface="Calibri" panose="020F0502020204030204" pitchFamily="34" charset="0"/>
                <a:ea typeface="Calibri" panose="020F0502020204030204" pitchFamily="34" charset="0"/>
                <a:cs typeface="Times New Roman" panose="02020603050405020304" pitchFamily="18" charset="0"/>
              </a:rPr>
              <a:t>Law (British Values) crops up everywhere!</a:t>
            </a:r>
          </a:p>
          <a:p>
            <a:pPr lvl="0">
              <a:buFont typeface="Symbol" panose="05050102010706020507" pitchFamily="18" charset="2"/>
              <a:buChar char=""/>
            </a:pPr>
            <a:r>
              <a:rPr lang="en-GB" sz="1800" dirty="0">
                <a:latin typeface="Calibri" panose="020F0502020204030204" pitchFamily="34" charset="0"/>
                <a:ea typeface="Calibri" panose="020F0502020204030204" pitchFamily="34" charset="0"/>
                <a:cs typeface="Times New Roman" panose="02020603050405020304" pitchFamily="18" charset="0"/>
              </a:rPr>
              <a:t>On-Line Safety in research methods</a:t>
            </a:r>
          </a:p>
          <a:p>
            <a:pPr lvl="0">
              <a:buFont typeface="Symbol" panose="05050102010706020507" pitchFamily="18" charset="2"/>
              <a:buChar char=""/>
            </a:pPr>
            <a:r>
              <a:rPr lang="en-GB" sz="1800" dirty="0">
                <a:latin typeface="Calibri" panose="020F0502020204030204" pitchFamily="34" charset="0"/>
                <a:ea typeface="Calibri" panose="020F0502020204030204" pitchFamily="34" charset="0"/>
                <a:cs typeface="Times New Roman" panose="02020603050405020304" pitchFamily="18" charset="0"/>
              </a:rPr>
              <a:t>EDI in all reflective Practice modules</a:t>
            </a:r>
          </a:p>
          <a:p>
            <a:pPr lvl="0">
              <a:buFont typeface="Symbol" panose="05050102010706020507" pitchFamily="18" charset="2"/>
              <a:buChar char=""/>
            </a:pPr>
            <a:r>
              <a:rPr lang="en-GB" sz="1800" dirty="0">
                <a:latin typeface="Calibri" panose="020F0502020204030204" pitchFamily="34" charset="0"/>
                <a:ea typeface="Calibri" panose="020F0502020204030204" pitchFamily="34" charset="0"/>
                <a:cs typeface="Times New Roman" panose="02020603050405020304" pitchFamily="18" charset="0"/>
              </a:rPr>
              <a:t>Values in 360 ECR reports</a:t>
            </a:r>
          </a:p>
          <a:p>
            <a:pPr lvl="0">
              <a:buFont typeface="Symbol" panose="05050102010706020507" pitchFamily="18" charset="2"/>
              <a:buChar char=""/>
            </a:pPr>
            <a:r>
              <a:rPr lang="en-GB" sz="1800" dirty="0">
                <a:latin typeface="Calibri" panose="020F0502020204030204" pitchFamily="34" charset="0"/>
                <a:ea typeface="Calibri" panose="020F0502020204030204" pitchFamily="34" charset="0"/>
                <a:cs typeface="Times New Roman" panose="02020603050405020304" pitchFamily="18" charset="0"/>
              </a:rPr>
              <a:t>Career Development (advice) in Professional Development / E-portfolio sessions</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endParaRPr lang="en-GB" sz="2800" dirty="0"/>
          </a:p>
        </p:txBody>
      </p:sp>
    </p:spTree>
    <p:extLst>
      <p:ext uri="{BB962C8B-B14F-4D97-AF65-F5344CB8AC3E}">
        <p14:creationId xmlns:p14="http://schemas.microsoft.com/office/powerpoint/2010/main" val="462874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426FA-FCF0-4436-BA29-C68274FE4BDE}"/>
              </a:ext>
            </a:extLst>
          </p:cNvPr>
          <p:cNvSpPr>
            <a:spLocks noGrp="1"/>
          </p:cNvSpPr>
          <p:nvPr>
            <p:ph type="title"/>
          </p:nvPr>
        </p:nvSpPr>
        <p:spPr>
          <a:xfrm>
            <a:off x="4483668" y="260648"/>
            <a:ext cx="5759874" cy="1143000"/>
          </a:xfrm>
        </p:spPr>
        <p:txBody>
          <a:bodyPr/>
          <a:lstStyle/>
          <a:p>
            <a:pPr algn="l"/>
            <a:br>
              <a:rPr lang="en-GB" sz="2400" dirty="0"/>
            </a:br>
            <a:r>
              <a:rPr lang="en-GB" sz="2000" dirty="0"/>
              <a:t>OfSTED Feedback: </a:t>
            </a:r>
            <a:br>
              <a:rPr lang="en-GB" sz="2000" dirty="0"/>
            </a:br>
            <a:r>
              <a:rPr lang="en-GB" sz="2400" b="1" dirty="0"/>
              <a:t>Staying Safe On-Line in Curriculum... </a:t>
            </a:r>
            <a:br>
              <a:rPr lang="en-GB" sz="2000" dirty="0"/>
            </a:br>
            <a:br>
              <a:rPr lang="en-GB" sz="2000" dirty="0"/>
            </a:br>
            <a:r>
              <a:rPr lang="en-GB" sz="2000" dirty="0"/>
              <a:t>L4 Construction ongoing work:</a:t>
            </a:r>
            <a:endParaRPr lang="en-GB" sz="2400" dirty="0"/>
          </a:p>
        </p:txBody>
      </p:sp>
      <p:sp>
        <p:nvSpPr>
          <p:cNvPr id="3" name="Content Placeholder 2">
            <a:extLst>
              <a:ext uri="{FF2B5EF4-FFF2-40B4-BE49-F238E27FC236}">
                <a16:creationId xmlns:a16="http://schemas.microsoft.com/office/drawing/2014/main" id="{363C97BD-EC98-40B4-BF1E-34DD62A81872}"/>
              </a:ext>
            </a:extLst>
          </p:cNvPr>
          <p:cNvSpPr>
            <a:spLocks noGrp="1"/>
          </p:cNvSpPr>
          <p:nvPr>
            <p:ph idx="1"/>
          </p:nvPr>
        </p:nvSpPr>
        <p:spPr>
          <a:xfrm>
            <a:off x="1837184" y="2182002"/>
            <a:ext cx="5626968" cy="742943"/>
          </a:xfrm>
        </p:spPr>
        <p:txBody>
          <a:bodyPr/>
          <a:lstStyle/>
          <a:p>
            <a:pPr marL="0" indent="0">
              <a:buNone/>
            </a:pPr>
            <a:r>
              <a:rPr lang="en-GB" sz="2400" dirty="0"/>
              <a:t>Professional Practice Module</a:t>
            </a:r>
          </a:p>
        </p:txBody>
      </p:sp>
      <p:pic>
        <p:nvPicPr>
          <p:cNvPr id="4" name="Picture 3">
            <a:extLst>
              <a:ext uri="{FF2B5EF4-FFF2-40B4-BE49-F238E27FC236}">
                <a16:creationId xmlns:a16="http://schemas.microsoft.com/office/drawing/2014/main" id="{9FDB1CC5-7A5E-4668-B8D0-92BFC89D5C0A}"/>
              </a:ext>
            </a:extLst>
          </p:cNvPr>
          <p:cNvPicPr>
            <a:picLocks noChangeAspect="1"/>
          </p:cNvPicPr>
          <p:nvPr/>
        </p:nvPicPr>
        <p:blipFill>
          <a:blip r:embed="rId3"/>
          <a:stretch>
            <a:fillRect/>
          </a:stretch>
        </p:blipFill>
        <p:spPr>
          <a:xfrm>
            <a:off x="1524000" y="3651640"/>
            <a:ext cx="8388424" cy="3206360"/>
          </a:xfrm>
          <a:prstGeom prst="rect">
            <a:avLst/>
          </a:prstGeom>
        </p:spPr>
      </p:pic>
      <p:cxnSp>
        <p:nvCxnSpPr>
          <p:cNvPr id="6" name="Straight Arrow Connector 5">
            <a:extLst>
              <a:ext uri="{FF2B5EF4-FFF2-40B4-BE49-F238E27FC236}">
                <a16:creationId xmlns:a16="http://schemas.microsoft.com/office/drawing/2014/main" id="{37B9D12A-0AD6-4EAC-9F86-B53460B4916C}"/>
              </a:ext>
            </a:extLst>
          </p:cNvPr>
          <p:cNvCxnSpPr>
            <a:cxnSpLocks/>
          </p:cNvCxnSpPr>
          <p:nvPr/>
        </p:nvCxnSpPr>
        <p:spPr>
          <a:xfrm>
            <a:off x="3647728" y="2686057"/>
            <a:ext cx="0" cy="1459210"/>
          </a:xfrm>
          <a:prstGeom prst="straightConnector1">
            <a:avLst/>
          </a:prstGeom>
          <a:ln w="571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DEBBAE4C-7A15-4FBF-B436-135980C3F703}"/>
              </a:ext>
            </a:extLst>
          </p:cNvPr>
          <p:cNvSpPr txBox="1">
            <a:spLocks/>
          </p:cNvSpPr>
          <p:nvPr/>
        </p:nvSpPr>
        <p:spPr bwMode="auto">
          <a:xfrm>
            <a:off x="5951984" y="2686058"/>
            <a:ext cx="5626968" cy="742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pitchFamily="-105"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pitchFamily="-105"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5"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5"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2400" dirty="0"/>
              <a:t>WB Project </a:t>
            </a:r>
          </a:p>
          <a:p>
            <a:pPr marL="0" indent="0">
              <a:buNone/>
            </a:pPr>
            <a:r>
              <a:rPr lang="en-GB" sz="2400" dirty="0"/>
              <a:t>(Safe &amp; ethical research)</a:t>
            </a:r>
          </a:p>
        </p:txBody>
      </p:sp>
      <p:cxnSp>
        <p:nvCxnSpPr>
          <p:cNvPr id="10" name="Straight Arrow Connector 9">
            <a:extLst>
              <a:ext uri="{FF2B5EF4-FFF2-40B4-BE49-F238E27FC236}">
                <a16:creationId xmlns:a16="http://schemas.microsoft.com/office/drawing/2014/main" id="{31A532DF-441A-470A-9423-24F9DF79276D}"/>
              </a:ext>
            </a:extLst>
          </p:cNvPr>
          <p:cNvCxnSpPr>
            <a:cxnSpLocks/>
          </p:cNvCxnSpPr>
          <p:nvPr/>
        </p:nvCxnSpPr>
        <p:spPr>
          <a:xfrm>
            <a:off x="6312024" y="3645025"/>
            <a:ext cx="0" cy="1338719"/>
          </a:xfrm>
          <a:prstGeom prst="straightConnector1">
            <a:avLst/>
          </a:prstGeom>
          <a:ln w="571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472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B41F2-029D-4295-A18E-D3D66821A89D}"/>
              </a:ext>
            </a:extLst>
          </p:cNvPr>
          <p:cNvSpPr>
            <a:spLocks noGrp="1"/>
          </p:cNvSpPr>
          <p:nvPr>
            <p:ph type="title"/>
          </p:nvPr>
        </p:nvSpPr>
        <p:spPr>
          <a:xfrm>
            <a:off x="4799857" y="160335"/>
            <a:ext cx="6767215" cy="1143000"/>
          </a:xfrm>
        </p:spPr>
        <p:txBody>
          <a:bodyPr/>
          <a:lstStyle/>
          <a:p>
            <a:pPr algn="l"/>
            <a:r>
              <a:rPr lang="en-GB" sz="2800" dirty="0"/>
              <a:t>Apprenticeship Progress Review</a:t>
            </a:r>
            <a:br>
              <a:rPr lang="en-GB" sz="2800" dirty="0"/>
            </a:br>
            <a:r>
              <a:rPr lang="en-GB" sz="2800" dirty="0"/>
              <a:t>Annex Documents</a:t>
            </a:r>
          </a:p>
        </p:txBody>
      </p:sp>
      <p:sp>
        <p:nvSpPr>
          <p:cNvPr id="3" name="Content Placeholder 2">
            <a:extLst>
              <a:ext uri="{FF2B5EF4-FFF2-40B4-BE49-F238E27FC236}">
                <a16:creationId xmlns:a16="http://schemas.microsoft.com/office/drawing/2014/main" id="{C754D46F-9BF3-49B9-90F2-57CC047DEF0E}"/>
              </a:ext>
            </a:extLst>
          </p:cNvPr>
          <p:cNvSpPr>
            <a:spLocks noGrp="1"/>
          </p:cNvSpPr>
          <p:nvPr>
            <p:ph idx="1"/>
          </p:nvPr>
        </p:nvSpPr>
        <p:spPr>
          <a:xfrm>
            <a:off x="1981200" y="1484785"/>
            <a:ext cx="8435280" cy="4281341"/>
          </a:xfrm>
        </p:spPr>
        <p:txBody>
          <a:bodyPr/>
          <a:lstStyle/>
          <a:p>
            <a:pPr marL="0" indent="0">
              <a:spcAft>
                <a:spcPts val="1200"/>
              </a:spcAft>
              <a:buNone/>
            </a:pPr>
            <a:endParaRPr lang="en-GB" sz="1800" dirty="0"/>
          </a:p>
          <a:p>
            <a:pPr marL="0" indent="0">
              <a:spcAft>
                <a:spcPts val="1200"/>
              </a:spcAft>
              <a:buNone/>
            </a:pPr>
            <a:r>
              <a:rPr lang="en-GB" sz="1800" dirty="0"/>
              <a:t>WBL Coaches use one Thematic Annex for each review to drive coaching conversations that build and strengthen the impact from curriculum</a:t>
            </a:r>
          </a:p>
        </p:txBody>
      </p:sp>
      <p:sp>
        <p:nvSpPr>
          <p:cNvPr id="4" name="Rectangle 3">
            <a:extLst>
              <a:ext uri="{FF2B5EF4-FFF2-40B4-BE49-F238E27FC236}">
                <a16:creationId xmlns:a16="http://schemas.microsoft.com/office/drawing/2014/main" id="{A9BB9362-86A1-4705-83C9-161B66DE7391}"/>
              </a:ext>
            </a:extLst>
          </p:cNvPr>
          <p:cNvSpPr/>
          <p:nvPr/>
        </p:nvSpPr>
        <p:spPr>
          <a:xfrm>
            <a:off x="3431704" y="3534134"/>
            <a:ext cx="6480720" cy="72008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2800" dirty="0"/>
              <a:t>Connect to curriculum</a:t>
            </a:r>
          </a:p>
        </p:txBody>
      </p:sp>
      <p:sp>
        <p:nvSpPr>
          <p:cNvPr id="5" name="Rectangle 4">
            <a:extLst>
              <a:ext uri="{FF2B5EF4-FFF2-40B4-BE49-F238E27FC236}">
                <a16:creationId xmlns:a16="http://schemas.microsoft.com/office/drawing/2014/main" id="{2315BD8D-BA65-4BEB-8176-448EF615BB3E}"/>
              </a:ext>
            </a:extLst>
          </p:cNvPr>
          <p:cNvSpPr/>
          <p:nvPr/>
        </p:nvSpPr>
        <p:spPr>
          <a:xfrm>
            <a:off x="3431704" y="4482728"/>
            <a:ext cx="6480720" cy="72008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2800" dirty="0"/>
              <a:t>Reflect on experience (AIIR)</a:t>
            </a:r>
          </a:p>
        </p:txBody>
      </p:sp>
      <p:sp>
        <p:nvSpPr>
          <p:cNvPr id="6" name="Rectangle 5">
            <a:extLst>
              <a:ext uri="{FF2B5EF4-FFF2-40B4-BE49-F238E27FC236}">
                <a16:creationId xmlns:a16="http://schemas.microsoft.com/office/drawing/2014/main" id="{606D86E8-C19E-4692-9481-3782E7AF33D7}"/>
              </a:ext>
            </a:extLst>
          </p:cNvPr>
          <p:cNvSpPr/>
          <p:nvPr/>
        </p:nvSpPr>
        <p:spPr>
          <a:xfrm>
            <a:off x="3431704" y="5445224"/>
            <a:ext cx="6480720" cy="72008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2800" dirty="0"/>
              <a:t>Drive KSB Development</a:t>
            </a:r>
          </a:p>
        </p:txBody>
      </p:sp>
      <p:sp>
        <p:nvSpPr>
          <p:cNvPr id="7" name="Arrow: Pentagon 6">
            <a:extLst>
              <a:ext uri="{FF2B5EF4-FFF2-40B4-BE49-F238E27FC236}">
                <a16:creationId xmlns:a16="http://schemas.microsoft.com/office/drawing/2014/main" id="{3E9E8ADC-D1A6-4EC3-9654-EFC3F2CD1EBC}"/>
              </a:ext>
            </a:extLst>
          </p:cNvPr>
          <p:cNvSpPr/>
          <p:nvPr/>
        </p:nvSpPr>
        <p:spPr>
          <a:xfrm rot="5400000">
            <a:off x="1432043" y="4660205"/>
            <a:ext cx="2991210" cy="720080"/>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000" dirty="0"/>
              <a:t>E.g.  Democracy</a:t>
            </a:r>
            <a:endParaRPr lang="en-GB" sz="1400" dirty="0"/>
          </a:p>
        </p:txBody>
      </p:sp>
    </p:spTree>
    <p:extLst>
      <p:ext uri="{BB962C8B-B14F-4D97-AF65-F5344CB8AC3E}">
        <p14:creationId xmlns:p14="http://schemas.microsoft.com/office/powerpoint/2010/main" val="2678804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460448" y="188641"/>
            <a:ext cx="6012160" cy="855067"/>
          </a:xfrm>
        </p:spPr>
        <p:txBody>
          <a:bodyPr/>
          <a:lstStyle/>
          <a:p>
            <a:pPr algn="l"/>
            <a:r>
              <a:rPr lang="en-GB" sz="2000" b="1" dirty="0"/>
              <a:t>Integration of Delivery through SEE Toolkit</a:t>
            </a:r>
            <a:endParaRPr lang="en-GB" sz="2000" dirty="0"/>
          </a:p>
        </p:txBody>
      </p:sp>
      <p:sp>
        <p:nvSpPr>
          <p:cNvPr id="3" name="Content Placeholder 2"/>
          <p:cNvSpPr>
            <a:spLocks noGrp="1"/>
          </p:cNvSpPr>
          <p:nvPr>
            <p:ph idx="1"/>
          </p:nvPr>
        </p:nvSpPr>
        <p:spPr>
          <a:xfrm>
            <a:off x="1631504" y="1484784"/>
            <a:ext cx="3960440" cy="3600400"/>
          </a:xfrm>
        </p:spPr>
        <p:txBody>
          <a:bodyPr/>
          <a:lstStyle/>
          <a:p>
            <a:endParaRPr lang="en-GB" sz="2000" dirty="0"/>
          </a:p>
          <a:p>
            <a:endParaRPr lang="en-GB" sz="2000" dirty="0"/>
          </a:p>
          <a:p>
            <a:pPr marL="457200" indent="-457200">
              <a:buFont typeface="+mj-lt"/>
              <a:buAutoNum type="arabicPeriod"/>
            </a:pPr>
            <a:r>
              <a:rPr lang="en-GB" sz="2000" dirty="0">
                <a:solidFill>
                  <a:srgbClr val="7391D3"/>
                </a:solidFill>
              </a:rPr>
              <a:t>Agree Curriculum Scheme to Embed Essentials</a:t>
            </a:r>
          </a:p>
          <a:p>
            <a:pPr marL="457200" indent="-457200">
              <a:buFont typeface="+mj-lt"/>
              <a:buAutoNum type="arabicPeriod"/>
            </a:pPr>
            <a:endParaRPr lang="en-GB" sz="2000" dirty="0"/>
          </a:p>
          <a:p>
            <a:pPr marL="457200" indent="-457200">
              <a:buFont typeface="+mj-lt"/>
              <a:buAutoNum type="arabicPeriod"/>
            </a:pPr>
            <a:r>
              <a:rPr lang="en-GB" sz="2000" dirty="0">
                <a:solidFill>
                  <a:schemeClr val="accent2">
                    <a:lumMod val="75000"/>
                  </a:schemeClr>
                </a:solidFill>
              </a:rPr>
              <a:t>WBL Coach schedules the proposed themes for APRs</a:t>
            </a:r>
          </a:p>
          <a:p>
            <a:pPr marL="457200" indent="-457200">
              <a:buFont typeface="+mj-lt"/>
              <a:buAutoNum type="arabicPeriod"/>
            </a:pPr>
            <a:endParaRPr lang="en-GB" sz="2000" dirty="0"/>
          </a:p>
          <a:p>
            <a:pPr marL="457200" indent="-457200">
              <a:buFont typeface="+mj-lt"/>
              <a:buAutoNum type="arabicPeriod"/>
            </a:pPr>
            <a:r>
              <a:rPr lang="en-GB" sz="2000" dirty="0">
                <a:solidFill>
                  <a:schemeClr val="bg1">
                    <a:lumMod val="50000"/>
                  </a:schemeClr>
                </a:solidFill>
              </a:rPr>
              <a:t>ACL and WBL Coach meet  to agree how to release AIIR</a:t>
            </a:r>
          </a:p>
          <a:p>
            <a:pPr marL="0" indent="0">
              <a:buNone/>
            </a:pPr>
            <a:br>
              <a:rPr lang="en-GB" sz="2000" dirty="0"/>
            </a:br>
            <a:endParaRPr lang="en-GB" sz="2000"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88404" y="1340768"/>
            <a:ext cx="4484061"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Arrow Connector 6"/>
          <p:cNvCxnSpPr/>
          <p:nvPr/>
        </p:nvCxnSpPr>
        <p:spPr>
          <a:xfrm>
            <a:off x="5519936" y="3717032"/>
            <a:ext cx="504056" cy="0"/>
          </a:xfrm>
          <a:prstGeom prst="straightConnector1">
            <a:avLst/>
          </a:prstGeom>
          <a:ln w="7302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519936" y="4581128"/>
            <a:ext cx="504056" cy="0"/>
          </a:xfrm>
          <a:prstGeom prst="straightConnector1">
            <a:avLst/>
          </a:prstGeom>
          <a:ln w="73025">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5519936" y="2636912"/>
            <a:ext cx="504056" cy="0"/>
          </a:xfrm>
          <a:prstGeom prst="straightConnector1">
            <a:avLst/>
          </a:prstGeom>
          <a:ln w="73025">
            <a:solidFill>
              <a:schemeClr val="accent4">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4302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500"/>
                                        <p:tgtEl>
                                          <p:spTgt spid="1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par>
                          <p:cTn id="26" fill="hold">
                            <p:stCondLst>
                              <p:cond delay="500"/>
                            </p:stCondLst>
                            <p:childTnLst>
                              <p:par>
                                <p:cTn id="27" presetID="10" presetClass="entr" presetSubtype="0" fill="hold"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9416" y="1988840"/>
            <a:ext cx="10873208" cy="4464496"/>
          </a:xfrm>
        </p:spPr>
        <p:txBody>
          <a:bodyPr>
            <a:normAutofit/>
          </a:bodyPr>
          <a:lstStyle/>
          <a:p>
            <a:pPr marL="125100" indent="0">
              <a:spcAft>
                <a:spcPts val="600"/>
              </a:spcAft>
              <a:buNone/>
            </a:pPr>
            <a:r>
              <a:rPr lang="en-GB" sz="2400" b="1" dirty="0">
                <a:solidFill>
                  <a:srgbClr val="333333"/>
                </a:solidFill>
                <a:latin typeface="Nunito"/>
              </a:rPr>
              <a:t>Some conclusions:</a:t>
            </a:r>
          </a:p>
          <a:p>
            <a:pPr marL="125100" indent="0">
              <a:spcAft>
                <a:spcPts val="600"/>
              </a:spcAft>
              <a:buNone/>
            </a:pPr>
            <a:endParaRPr lang="en-GB" sz="1400" b="1" dirty="0">
              <a:solidFill>
                <a:srgbClr val="333333"/>
              </a:solidFill>
              <a:latin typeface="Nunito"/>
            </a:endParaRPr>
          </a:p>
          <a:p>
            <a:pPr marL="410850" indent="-285750">
              <a:spcAft>
                <a:spcPts val="600"/>
              </a:spcAft>
            </a:pPr>
            <a:r>
              <a:rPr lang="en-GB" sz="2000" dirty="0">
                <a:solidFill>
                  <a:srgbClr val="333333"/>
                </a:solidFill>
                <a:latin typeface="Nunito"/>
              </a:rPr>
              <a:t>OfSTED are learning to adapt a child-centred compliance framework to a fluid academic community that may sometimes has less vocational knowledge than the “learners in the room”.</a:t>
            </a:r>
          </a:p>
          <a:p>
            <a:pPr marL="450850" indent="-327025">
              <a:spcAft>
                <a:spcPts val="600"/>
              </a:spcAft>
            </a:pPr>
            <a:r>
              <a:rPr lang="en-GB" sz="2000" dirty="0">
                <a:solidFill>
                  <a:srgbClr val="333333"/>
                </a:solidFill>
                <a:latin typeface="Nunito"/>
              </a:rPr>
              <a:t>HE Adaptation is resource intensive, but it can have remarkably positive impact</a:t>
            </a:r>
          </a:p>
          <a:p>
            <a:pPr marL="450850" indent="-327025">
              <a:spcAft>
                <a:spcPts val="600"/>
              </a:spcAft>
              <a:buNone/>
            </a:pPr>
            <a:r>
              <a:rPr lang="en-GB" sz="2000" dirty="0">
                <a:solidFill>
                  <a:srgbClr val="333333"/>
                </a:solidFill>
                <a:latin typeface="Nunito"/>
              </a:rPr>
              <a:t> 	(“... Hey we should do this for  all 30,000 learners!”)</a:t>
            </a:r>
          </a:p>
          <a:p>
            <a:pPr marL="410850" indent="-285750">
              <a:spcAft>
                <a:spcPts val="600"/>
              </a:spcAft>
            </a:pPr>
            <a:r>
              <a:rPr lang="en-GB" sz="2000" dirty="0">
                <a:solidFill>
                  <a:srgbClr val="333333"/>
                </a:solidFill>
                <a:latin typeface="Nunito"/>
              </a:rPr>
              <a:t>The interim visit during COVID-19, was proportionate and acted as a  focus for review and evaluation. Some staff may now think they are OfSTED ready, but have yet to experience full “triangulation”.</a:t>
            </a:r>
          </a:p>
          <a:p>
            <a:pPr marL="410850" indent="-285750">
              <a:spcAft>
                <a:spcPts val="600"/>
              </a:spcAft>
            </a:pPr>
            <a:r>
              <a:rPr lang="en-GB" sz="2000" dirty="0">
                <a:solidFill>
                  <a:srgbClr val="333333"/>
                </a:solidFill>
                <a:latin typeface="Nunito"/>
              </a:rPr>
              <a:t>Embedding EIF in 50 courses has meant creating a strategic approach that drives the minutiae in it’s implementation... Academic community are key to realising impact.  </a:t>
            </a:r>
            <a:endParaRPr lang="en-GB" sz="3600" dirty="0"/>
          </a:p>
        </p:txBody>
      </p:sp>
      <p:sp>
        <p:nvSpPr>
          <p:cNvPr id="7" name="Title 1">
            <a:extLst>
              <a:ext uri="{FF2B5EF4-FFF2-40B4-BE49-F238E27FC236}">
                <a16:creationId xmlns:a16="http://schemas.microsoft.com/office/drawing/2014/main" id="{2D4BC8B0-51FC-4B45-8EF4-35A487707C36}"/>
              </a:ext>
            </a:extLst>
          </p:cNvPr>
          <p:cNvSpPr>
            <a:spLocks noGrp="1"/>
          </p:cNvSpPr>
          <p:nvPr>
            <p:ph type="title"/>
          </p:nvPr>
        </p:nvSpPr>
        <p:spPr>
          <a:xfrm>
            <a:off x="4583832" y="231465"/>
            <a:ext cx="6840760" cy="1143000"/>
          </a:xfrm>
        </p:spPr>
        <p:txBody>
          <a:bodyPr vert="horz" wrap="square" lIns="91440" tIns="45720" rIns="91440" bIns="45720" numCol="1" rtlCol="0" anchor="ctr" anchorCtr="0" compatLnSpc="1">
            <a:prstTxWarp prst="textNoShape">
              <a:avLst/>
            </a:prstTxWarp>
            <a:noAutofit/>
          </a:bodyPr>
          <a:lstStyle/>
          <a:p>
            <a:pPr algn="l" eaLnBrk="1" hangingPunct="1"/>
            <a:r>
              <a:rPr lang="en-GB" sz="2800" dirty="0">
                <a:solidFill>
                  <a:srgbClr val="B7093B"/>
                </a:solidFill>
                <a:latin typeface="Calibri" panose="020F0502020204030204" pitchFamily="34" charset="0"/>
                <a:ea typeface="+mj-ea"/>
                <a:cs typeface="Calibri" panose="020F0502020204030204" pitchFamily="34" charset="0"/>
              </a:rPr>
              <a:t>Preparing the Portfolio for Inspection</a:t>
            </a:r>
            <a:br>
              <a:rPr lang="en-GB" sz="2800" dirty="0">
                <a:solidFill>
                  <a:srgbClr val="B7093B"/>
                </a:solidFill>
                <a:latin typeface="Calibri" panose="020F0502020204030204" pitchFamily="34" charset="0"/>
                <a:ea typeface="+mj-ea"/>
                <a:cs typeface="Calibri" panose="020F0502020204030204" pitchFamily="34" charset="0"/>
              </a:rPr>
            </a:br>
            <a:r>
              <a:rPr lang="en-GB" sz="2800" dirty="0">
                <a:solidFill>
                  <a:srgbClr val="B7093B"/>
                </a:solidFill>
                <a:latin typeface="Calibri" panose="020F0502020204030204" pitchFamily="34" charset="0"/>
                <a:ea typeface="+mj-ea"/>
                <a:cs typeface="Calibri" panose="020F0502020204030204" pitchFamily="34" charset="0"/>
              </a:rPr>
              <a:t>Lessons Learned and Applied</a:t>
            </a:r>
          </a:p>
        </p:txBody>
      </p:sp>
    </p:spTree>
    <p:extLst>
      <p:ext uri="{BB962C8B-B14F-4D97-AF65-F5344CB8AC3E}">
        <p14:creationId xmlns:p14="http://schemas.microsoft.com/office/powerpoint/2010/main" val="337378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95400" y="2204864"/>
            <a:ext cx="10225136" cy="4608512"/>
          </a:xfrm>
        </p:spPr>
        <p:txBody>
          <a:bodyPr>
            <a:normAutofit/>
          </a:bodyPr>
          <a:lstStyle/>
          <a:p>
            <a:pPr marL="410850" indent="-285750">
              <a:spcAft>
                <a:spcPts val="600"/>
              </a:spcAft>
            </a:pPr>
            <a:r>
              <a:rPr lang="en-GB" sz="2400" dirty="0">
                <a:solidFill>
                  <a:srgbClr val="333333"/>
                </a:solidFill>
                <a:latin typeface="Nunito"/>
              </a:rPr>
              <a:t>What are the challenges in aligning the OfSTED approach and the HE agenda?   ... Is there a culture clash and do we have clear expectations of each other?</a:t>
            </a:r>
          </a:p>
          <a:p>
            <a:pPr marL="125100" indent="0">
              <a:spcAft>
                <a:spcPts val="600"/>
              </a:spcAft>
              <a:buNone/>
            </a:pPr>
            <a:endParaRPr lang="en-GB" sz="800" dirty="0">
              <a:solidFill>
                <a:srgbClr val="333333"/>
              </a:solidFill>
              <a:latin typeface="Nunito"/>
            </a:endParaRPr>
          </a:p>
          <a:p>
            <a:pPr marL="410850" indent="-285750">
              <a:spcAft>
                <a:spcPts val="600"/>
              </a:spcAft>
            </a:pPr>
            <a:r>
              <a:rPr lang="en-GB" sz="2400" dirty="0">
                <a:solidFill>
                  <a:srgbClr val="333333"/>
                </a:solidFill>
                <a:latin typeface="Nunito"/>
              </a:rPr>
              <a:t>Reflections on the journey for Sheffield Hallam University                                ...What was the value of the Interim visits during Covid?</a:t>
            </a:r>
          </a:p>
          <a:p>
            <a:pPr marL="125100" indent="0">
              <a:spcAft>
                <a:spcPts val="600"/>
              </a:spcAft>
              <a:buNone/>
            </a:pPr>
            <a:endParaRPr lang="en-GB" sz="800" dirty="0">
              <a:solidFill>
                <a:srgbClr val="333333"/>
              </a:solidFill>
              <a:latin typeface="Nunito"/>
            </a:endParaRPr>
          </a:p>
          <a:p>
            <a:pPr marL="410850" indent="-285750">
              <a:spcAft>
                <a:spcPts val="600"/>
              </a:spcAft>
            </a:pPr>
            <a:r>
              <a:rPr lang="en-GB" sz="2400" dirty="0">
                <a:solidFill>
                  <a:srgbClr val="333333"/>
                </a:solidFill>
                <a:latin typeface="Nunito"/>
              </a:rPr>
              <a:t>Interpretation of the Education Inspection Framework...  From 3 to 30…            </a:t>
            </a:r>
          </a:p>
          <a:p>
            <a:pPr marL="538163" indent="0">
              <a:spcAft>
                <a:spcPts val="600"/>
              </a:spcAft>
              <a:buNone/>
            </a:pPr>
            <a:r>
              <a:rPr lang="en-GB" sz="2400" dirty="0">
                <a:solidFill>
                  <a:srgbClr val="333333"/>
                </a:solidFill>
                <a:latin typeface="Nunito"/>
              </a:rPr>
              <a:t>As OfSTED expand to cover all Apprenticeships, how do you prepare in a large and diverse university?</a:t>
            </a:r>
            <a:endParaRPr lang="en-GB" dirty="0"/>
          </a:p>
        </p:txBody>
      </p:sp>
      <p:sp>
        <p:nvSpPr>
          <p:cNvPr id="7" name="Title 1">
            <a:extLst>
              <a:ext uri="{FF2B5EF4-FFF2-40B4-BE49-F238E27FC236}">
                <a16:creationId xmlns:a16="http://schemas.microsoft.com/office/drawing/2014/main" id="{2D4BC8B0-51FC-4B45-8EF4-35A487707C36}"/>
              </a:ext>
            </a:extLst>
          </p:cNvPr>
          <p:cNvSpPr>
            <a:spLocks noGrp="1"/>
          </p:cNvSpPr>
          <p:nvPr>
            <p:ph type="title"/>
          </p:nvPr>
        </p:nvSpPr>
        <p:spPr>
          <a:xfrm>
            <a:off x="4583832" y="231465"/>
            <a:ext cx="6840760" cy="1143000"/>
          </a:xfrm>
        </p:spPr>
        <p:txBody>
          <a:bodyPr vert="horz" wrap="square" lIns="91440" tIns="45720" rIns="91440" bIns="45720" numCol="1" rtlCol="0" anchor="ctr" anchorCtr="0" compatLnSpc="1">
            <a:prstTxWarp prst="textNoShape">
              <a:avLst/>
            </a:prstTxWarp>
            <a:noAutofit/>
          </a:bodyPr>
          <a:lstStyle/>
          <a:p>
            <a:pPr algn="l" eaLnBrk="1" hangingPunct="1"/>
            <a:r>
              <a:rPr lang="en-GB" sz="2800" dirty="0">
                <a:solidFill>
                  <a:srgbClr val="B7093B"/>
                </a:solidFill>
                <a:latin typeface="Calibri" panose="020F0502020204030204" pitchFamily="34" charset="0"/>
                <a:ea typeface="+mj-ea"/>
                <a:cs typeface="Calibri" panose="020F0502020204030204" pitchFamily="34" charset="0"/>
              </a:rPr>
              <a:t>Preparing the Portfolio for Inspection</a:t>
            </a:r>
            <a:br>
              <a:rPr lang="en-GB" sz="2800" dirty="0">
                <a:solidFill>
                  <a:srgbClr val="B7093B"/>
                </a:solidFill>
                <a:latin typeface="Calibri" panose="020F0502020204030204" pitchFamily="34" charset="0"/>
                <a:ea typeface="+mj-ea"/>
                <a:cs typeface="Calibri" panose="020F0502020204030204" pitchFamily="34" charset="0"/>
              </a:rPr>
            </a:br>
            <a:r>
              <a:rPr lang="en-GB" sz="2800" dirty="0">
                <a:solidFill>
                  <a:srgbClr val="B7093B"/>
                </a:solidFill>
                <a:latin typeface="Calibri" panose="020F0502020204030204" pitchFamily="34" charset="0"/>
                <a:ea typeface="+mj-ea"/>
                <a:cs typeface="Calibri" panose="020F0502020204030204" pitchFamily="34" charset="0"/>
              </a:rPr>
              <a:t>Lessons Learned and Applied</a:t>
            </a:r>
          </a:p>
        </p:txBody>
      </p:sp>
    </p:spTree>
    <p:extLst>
      <p:ext uri="{BB962C8B-B14F-4D97-AF65-F5344CB8AC3E}">
        <p14:creationId xmlns:p14="http://schemas.microsoft.com/office/powerpoint/2010/main" val="1148171833"/>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6DA38-CCBF-41B0-912F-C470C16B0F98}"/>
              </a:ext>
            </a:extLst>
          </p:cNvPr>
          <p:cNvSpPr>
            <a:spLocks noGrp="1"/>
          </p:cNvSpPr>
          <p:nvPr>
            <p:ph type="title"/>
          </p:nvPr>
        </p:nvSpPr>
        <p:spPr>
          <a:xfrm>
            <a:off x="3362080" y="165100"/>
            <a:ext cx="7300495" cy="1143000"/>
          </a:xfrm>
        </p:spPr>
        <p:txBody>
          <a:bodyPr/>
          <a:lstStyle/>
          <a:p>
            <a:r>
              <a:rPr lang="en-GB" dirty="0">
                <a:solidFill>
                  <a:srgbClr val="B7093B"/>
                </a:solidFill>
                <a:latin typeface="Calibri" panose="020F0502020204030204" pitchFamily="34" charset="0"/>
                <a:cs typeface="Calibri" panose="020F0502020204030204" pitchFamily="34" charset="0"/>
              </a:rPr>
              <a:t>The Ofsted Landscape</a:t>
            </a:r>
          </a:p>
        </p:txBody>
      </p:sp>
      <p:pic>
        <p:nvPicPr>
          <p:cNvPr id="27" name="Picture 26">
            <a:extLst>
              <a:ext uri="{FF2B5EF4-FFF2-40B4-BE49-F238E27FC236}">
                <a16:creationId xmlns:a16="http://schemas.microsoft.com/office/drawing/2014/main" id="{799BD7AC-140E-441C-8965-9426C2921FD2}"/>
              </a:ext>
            </a:extLst>
          </p:cNvPr>
          <p:cNvPicPr>
            <a:picLocks noChangeAspect="1"/>
          </p:cNvPicPr>
          <p:nvPr/>
        </p:nvPicPr>
        <p:blipFill>
          <a:blip r:embed="rId3"/>
          <a:stretch>
            <a:fillRect/>
          </a:stretch>
        </p:blipFill>
        <p:spPr>
          <a:xfrm>
            <a:off x="2855640" y="1644525"/>
            <a:ext cx="7594090" cy="5048375"/>
          </a:xfrm>
          <a:prstGeom prst="rect">
            <a:avLst/>
          </a:prstGeom>
        </p:spPr>
      </p:pic>
    </p:spTree>
    <p:extLst>
      <p:ext uri="{BB962C8B-B14F-4D97-AF65-F5344CB8AC3E}">
        <p14:creationId xmlns:p14="http://schemas.microsoft.com/office/powerpoint/2010/main" val="239718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ECB0C-B1F8-4F40-818A-7B3A269EC69F}"/>
              </a:ext>
            </a:extLst>
          </p:cNvPr>
          <p:cNvSpPr>
            <a:spLocks noGrp="1"/>
          </p:cNvSpPr>
          <p:nvPr>
            <p:ph type="title"/>
          </p:nvPr>
        </p:nvSpPr>
        <p:spPr>
          <a:xfrm>
            <a:off x="4079776" y="341784"/>
            <a:ext cx="6264696" cy="11430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p>
            <a:pPr algn="l" fontAlgn="base">
              <a:spcAft>
                <a:spcPct val="0"/>
              </a:spcAft>
            </a:pPr>
            <a:r>
              <a:rPr lang="en-GB" sz="3200" dirty="0">
                <a:solidFill>
                  <a:srgbClr val="B7093B"/>
                </a:solidFill>
                <a:latin typeface="Calibri" panose="020F0502020204030204" pitchFamily="34" charset="0"/>
                <a:cs typeface="Calibri" panose="020F0502020204030204" pitchFamily="34" charset="0"/>
              </a:rPr>
              <a:t>Cultural Alignment and Expectations</a:t>
            </a:r>
          </a:p>
        </p:txBody>
      </p:sp>
      <p:sp>
        <p:nvSpPr>
          <p:cNvPr id="3" name="Content Placeholder 2">
            <a:extLst>
              <a:ext uri="{FF2B5EF4-FFF2-40B4-BE49-F238E27FC236}">
                <a16:creationId xmlns:a16="http://schemas.microsoft.com/office/drawing/2014/main" id="{0D26410E-5BA0-4D8B-B68D-1F1D868E4EFE}"/>
              </a:ext>
            </a:extLst>
          </p:cNvPr>
          <p:cNvSpPr>
            <a:spLocks noGrp="1"/>
          </p:cNvSpPr>
          <p:nvPr>
            <p:ph idx="1"/>
          </p:nvPr>
        </p:nvSpPr>
        <p:spPr>
          <a:xfrm>
            <a:off x="1981200" y="1844825"/>
            <a:ext cx="3538736" cy="4065315"/>
          </a:xfrm>
        </p:spPr>
        <p:txBody>
          <a:bodyPr>
            <a:noAutofit/>
          </a:bodyPr>
          <a:lstStyle/>
          <a:p>
            <a:pPr marL="0" indent="0">
              <a:spcAft>
                <a:spcPts val="600"/>
              </a:spcAft>
              <a:buNone/>
            </a:pPr>
            <a:r>
              <a:rPr lang="en-GB" sz="2800" b="1" dirty="0"/>
              <a:t>Adult Learners </a:t>
            </a:r>
          </a:p>
          <a:p>
            <a:pPr marL="0" indent="0">
              <a:spcAft>
                <a:spcPts val="600"/>
              </a:spcAft>
              <a:buNone/>
            </a:pPr>
            <a:r>
              <a:rPr lang="en-GB" sz="1600" dirty="0"/>
              <a:t>Andragogy, See Knowles 1983</a:t>
            </a:r>
          </a:p>
          <a:p>
            <a:pPr marL="0" indent="0">
              <a:buNone/>
            </a:pPr>
            <a:endParaRPr lang="en-GB" sz="1800" dirty="0"/>
          </a:p>
          <a:p>
            <a:pPr marL="625475" indent="-444500">
              <a:buFont typeface="Wingdings" panose="05000000000000000000" pitchFamily="2" charset="2"/>
              <a:buChar char="v"/>
            </a:pPr>
            <a:r>
              <a:rPr lang="en-GB" sz="1800" dirty="0"/>
              <a:t>Self-directed, autonomous and internally motivated</a:t>
            </a:r>
          </a:p>
          <a:p>
            <a:pPr marL="625475" indent="-444500">
              <a:buFont typeface="Wingdings" panose="05000000000000000000" pitchFamily="2" charset="2"/>
              <a:buChar char="v"/>
            </a:pPr>
            <a:r>
              <a:rPr lang="en-GB" sz="1800" dirty="0"/>
              <a:t>Learn by experience and problem-centred</a:t>
            </a:r>
          </a:p>
          <a:p>
            <a:pPr marL="625475" indent="-444500">
              <a:buFont typeface="Wingdings" panose="05000000000000000000" pitchFamily="2" charset="2"/>
              <a:buChar char="v"/>
            </a:pPr>
            <a:r>
              <a:rPr lang="en-GB" sz="1800" dirty="0"/>
              <a:t>Informal situations and equal status</a:t>
            </a:r>
          </a:p>
          <a:p>
            <a:pPr marL="0" indent="0">
              <a:buNone/>
            </a:pPr>
            <a:endParaRPr lang="en-GB" sz="2400" dirty="0"/>
          </a:p>
          <a:p>
            <a:pPr marL="0" indent="0">
              <a:buNone/>
            </a:pPr>
            <a:r>
              <a:rPr lang="en-GB" sz="1800" b="1" dirty="0"/>
              <a:t>Heutagogy</a:t>
            </a:r>
            <a:r>
              <a:rPr lang="en-GB" sz="1800" dirty="0"/>
              <a:t>: self constructed learning in a context of social, economic and technological flux</a:t>
            </a:r>
          </a:p>
          <a:p>
            <a:pPr marL="0" indent="0">
              <a:buNone/>
            </a:pPr>
            <a:r>
              <a:rPr lang="en-GB" sz="1100" dirty="0"/>
              <a:t>(e.g. see Hase &amp; Kenyon, 2000)</a:t>
            </a:r>
          </a:p>
        </p:txBody>
      </p:sp>
      <p:sp>
        <p:nvSpPr>
          <p:cNvPr id="4" name="Content Placeholder 2">
            <a:extLst>
              <a:ext uri="{FF2B5EF4-FFF2-40B4-BE49-F238E27FC236}">
                <a16:creationId xmlns:a16="http://schemas.microsoft.com/office/drawing/2014/main" id="{6C635CD1-C542-462D-93AE-A2D4A0A36D46}"/>
              </a:ext>
            </a:extLst>
          </p:cNvPr>
          <p:cNvSpPr txBox="1">
            <a:spLocks/>
          </p:cNvSpPr>
          <p:nvPr/>
        </p:nvSpPr>
        <p:spPr>
          <a:xfrm>
            <a:off x="6312024" y="1916833"/>
            <a:ext cx="4186808" cy="406531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600"/>
              </a:spcAft>
              <a:buNone/>
              <a:tabLst>
                <a:tab pos="361950" algn="l"/>
              </a:tabLst>
            </a:pPr>
            <a:r>
              <a:rPr lang="en-GB" sz="2400" b="1" dirty="0"/>
              <a:t>The OfSTED perspective?</a:t>
            </a:r>
          </a:p>
          <a:p>
            <a:pPr marL="0" indent="0">
              <a:spcAft>
                <a:spcPts val="600"/>
              </a:spcAft>
              <a:buNone/>
              <a:tabLst>
                <a:tab pos="361950" algn="l"/>
              </a:tabLst>
            </a:pPr>
            <a:endParaRPr lang="en-GB" sz="800" dirty="0"/>
          </a:p>
          <a:p>
            <a:pPr marL="0" indent="0">
              <a:spcAft>
                <a:spcPts val="600"/>
              </a:spcAft>
              <a:buNone/>
              <a:tabLst>
                <a:tab pos="361950" algn="l"/>
              </a:tabLst>
            </a:pPr>
            <a:endParaRPr lang="en-GB" sz="1400" dirty="0"/>
          </a:p>
          <a:p>
            <a:pPr>
              <a:spcAft>
                <a:spcPts val="600"/>
              </a:spcAft>
              <a:buFont typeface="Arial" pitchFamily="34" charset="0"/>
              <a:buAutoNum type="alphaUcPeriod" startAt="17"/>
              <a:tabLst>
                <a:tab pos="361950" algn="l"/>
              </a:tabLst>
            </a:pPr>
            <a:r>
              <a:rPr lang="en-GB" sz="1400" dirty="0"/>
              <a:t>Are you an active citizen?</a:t>
            </a:r>
          </a:p>
          <a:p>
            <a:pPr marL="0" indent="0">
              <a:spcAft>
                <a:spcPts val="600"/>
              </a:spcAft>
              <a:buNone/>
              <a:tabLst>
                <a:tab pos="361950" algn="l"/>
              </a:tabLst>
            </a:pPr>
            <a:r>
              <a:rPr lang="en-GB" sz="1400" dirty="0"/>
              <a:t>Q. 	Who is your Safeguarding Officer?</a:t>
            </a:r>
          </a:p>
          <a:p>
            <a:pPr>
              <a:spcAft>
                <a:spcPts val="600"/>
              </a:spcAft>
              <a:buAutoNum type="alphaUcPeriod" startAt="17"/>
              <a:tabLst>
                <a:tab pos="361950" algn="l"/>
              </a:tabLst>
            </a:pPr>
            <a:r>
              <a:rPr lang="en-GB" sz="1400" dirty="0"/>
              <a:t>Where is mutual respect in the curriculum?</a:t>
            </a:r>
          </a:p>
          <a:p>
            <a:pPr marL="0" indent="0">
              <a:spcAft>
                <a:spcPts val="600"/>
              </a:spcAft>
              <a:buNone/>
              <a:tabLst>
                <a:tab pos="361950" algn="l"/>
              </a:tabLst>
            </a:pPr>
            <a:r>
              <a:rPr lang="en-GB" sz="1400" dirty="0"/>
              <a:t>Q.	Are you mentally Healthy?</a:t>
            </a:r>
          </a:p>
          <a:p>
            <a:pPr marL="0" indent="0">
              <a:spcAft>
                <a:spcPts val="600"/>
              </a:spcAft>
              <a:buNone/>
              <a:tabLst>
                <a:tab pos="361950" algn="l"/>
              </a:tabLst>
            </a:pPr>
            <a:r>
              <a:rPr lang="en-GB" sz="1400" dirty="0"/>
              <a:t>Q.	Do you receive careers advice?</a:t>
            </a:r>
          </a:p>
          <a:p>
            <a:pPr marL="0" indent="0">
              <a:buNone/>
            </a:pPr>
            <a:endParaRPr lang="en-GB" sz="2400" dirty="0"/>
          </a:p>
        </p:txBody>
      </p:sp>
    </p:spTree>
    <p:extLst>
      <p:ext uri="{BB962C8B-B14F-4D97-AF65-F5344CB8AC3E}">
        <p14:creationId xmlns:p14="http://schemas.microsoft.com/office/powerpoint/2010/main" val="2133941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1000"/>
                                        <p:tgtEl>
                                          <p:spTgt spid="3">
                                            <p:txEl>
                                              <p:pRg st="7" end="7"/>
                                            </p:txEl>
                                          </p:spTgt>
                                        </p:tgtEl>
                                      </p:cBhvr>
                                    </p:animEffect>
                                    <p:anim calcmode="lin" valueType="num">
                                      <p:cBhvr>
                                        <p:cTn id="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7" end="7"/>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fade">
                                      <p:cBhvr>
                                        <p:cTn id="12" dur="1000"/>
                                        <p:tgtEl>
                                          <p:spTgt spid="3">
                                            <p:txEl>
                                              <p:pRg st="8" end="8"/>
                                            </p:txEl>
                                          </p:spTgt>
                                        </p:tgtEl>
                                      </p:cBhvr>
                                    </p:animEffect>
                                    <p:anim calcmode="lin" valueType="num">
                                      <p:cBhvr>
                                        <p:cTn id="1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1000"/>
                                        <p:tgtEl>
                                          <p:spTgt spid="4">
                                            <p:txEl>
                                              <p:pRg st="0" end="0"/>
                                            </p:txEl>
                                          </p:spTgt>
                                        </p:tgtEl>
                                      </p:cBhvr>
                                    </p:animEffect>
                                    <p:anim calcmode="lin" valueType="num">
                                      <p:cBhvr>
                                        <p:cTn id="20"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fade">
                                      <p:cBhvr>
                                        <p:cTn id="26" dur="1000"/>
                                        <p:tgtEl>
                                          <p:spTgt spid="4">
                                            <p:txEl>
                                              <p:pRg st="3" end="3"/>
                                            </p:txEl>
                                          </p:spTgt>
                                        </p:tgtEl>
                                      </p:cBhvr>
                                    </p:animEffect>
                                    <p:anim calcmode="lin" valueType="num">
                                      <p:cBhvr>
                                        <p:cTn id="27"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Effect transition="in" filter="fade">
                                      <p:cBhvr>
                                        <p:cTn id="31" dur="1000"/>
                                        <p:tgtEl>
                                          <p:spTgt spid="4">
                                            <p:txEl>
                                              <p:pRg st="4" end="4"/>
                                            </p:txEl>
                                          </p:spTgt>
                                        </p:tgtEl>
                                      </p:cBhvr>
                                    </p:animEffect>
                                    <p:anim calcmode="lin" valueType="num">
                                      <p:cBhvr>
                                        <p:cTn id="3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4">
                                            <p:txEl>
                                              <p:pRg st="5" end="5"/>
                                            </p:txEl>
                                          </p:spTgt>
                                        </p:tgtEl>
                                        <p:attrNameLst>
                                          <p:attrName>style.visibility</p:attrName>
                                        </p:attrNameLst>
                                      </p:cBhvr>
                                      <p:to>
                                        <p:strVal val="visible"/>
                                      </p:to>
                                    </p:set>
                                    <p:animEffect transition="in" filter="fade">
                                      <p:cBhvr>
                                        <p:cTn id="36" dur="1000"/>
                                        <p:tgtEl>
                                          <p:spTgt spid="4">
                                            <p:txEl>
                                              <p:pRg st="5" end="5"/>
                                            </p:txEl>
                                          </p:spTgt>
                                        </p:tgtEl>
                                      </p:cBhvr>
                                    </p:animEffect>
                                    <p:anim calcmode="lin" valueType="num">
                                      <p:cBhvr>
                                        <p:cTn id="37"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4">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4">
                                            <p:txEl>
                                              <p:pRg st="6" end="6"/>
                                            </p:txEl>
                                          </p:spTgt>
                                        </p:tgtEl>
                                        <p:attrNameLst>
                                          <p:attrName>style.visibility</p:attrName>
                                        </p:attrNameLst>
                                      </p:cBhvr>
                                      <p:to>
                                        <p:strVal val="visible"/>
                                      </p:to>
                                    </p:set>
                                    <p:animEffect transition="in" filter="fade">
                                      <p:cBhvr>
                                        <p:cTn id="41" dur="1000"/>
                                        <p:tgtEl>
                                          <p:spTgt spid="4">
                                            <p:txEl>
                                              <p:pRg st="6" end="6"/>
                                            </p:txEl>
                                          </p:spTgt>
                                        </p:tgtEl>
                                      </p:cBhvr>
                                    </p:animEffect>
                                    <p:anim calcmode="lin" valueType="num">
                                      <p:cBhvr>
                                        <p:cTn id="42"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4">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4">
                                            <p:txEl>
                                              <p:pRg st="7" end="7"/>
                                            </p:txEl>
                                          </p:spTgt>
                                        </p:tgtEl>
                                        <p:attrNameLst>
                                          <p:attrName>style.visibility</p:attrName>
                                        </p:attrNameLst>
                                      </p:cBhvr>
                                      <p:to>
                                        <p:strVal val="visible"/>
                                      </p:to>
                                    </p:set>
                                    <p:animEffect transition="in" filter="fade">
                                      <p:cBhvr>
                                        <p:cTn id="46" dur="1000"/>
                                        <p:tgtEl>
                                          <p:spTgt spid="4">
                                            <p:txEl>
                                              <p:pRg st="7" end="7"/>
                                            </p:txEl>
                                          </p:spTgt>
                                        </p:tgtEl>
                                      </p:cBhvr>
                                    </p:animEffect>
                                    <p:anim calcmode="lin" valueType="num">
                                      <p:cBhvr>
                                        <p:cTn id="47"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ECB0C-B1F8-4F40-818A-7B3A269EC69F}"/>
              </a:ext>
            </a:extLst>
          </p:cNvPr>
          <p:cNvSpPr>
            <a:spLocks noGrp="1"/>
          </p:cNvSpPr>
          <p:nvPr>
            <p:ph type="title"/>
          </p:nvPr>
        </p:nvSpPr>
        <p:spPr>
          <a:xfrm>
            <a:off x="4079776" y="332656"/>
            <a:ext cx="6336704" cy="1143000"/>
          </a:xfrm>
        </p:spPr>
        <p:txBody>
          <a:bodyPr vert="horz" lIns="91440" tIns="45720" rIns="91440" bIns="45720" rtlCol="0" anchor="ctr">
            <a:noAutofit/>
          </a:bodyPr>
          <a:lstStyle/>
          <a:p>
            <a:pPr algn="l"/>
            <a:r>
              <a:rPr lang="en-GB" sz="2800" dirty="0">
                <a:solidFill>
                  <a:srgbClr val="B7093B"/>
                </a:solidFill>
                <a:latin typeface="Calibri" panose="020F0502020204030204" pitchFamily="34" charset="0"/>
                <a:cs typeface="Calibri" panose="020F0502020204030204" pitchFamily="34" charset="0"/>
              </a:rPr>
              <a:t>Reflections on the journey</a:t>
            </a:r>
            <a:br>
              <a:rPr lang="en-GB" sz="2800" dirty="0">
                <a:solidFill>
                  <a:srgbClr val="B7093B"/>
                </a:solidFill>
                <a:latin typeface="Calibri" panose="020F0502020204030204" pitchFamily="34" charset="0"/>
                <a:cs typeface="Calibri" panose="020F0502020204030204" pitchFamily="34" charset="0"/>
              </a:rPr>
            </a:br>
            <a:r>
              <a:rPr lang="en-GB" sz="2800" dirty="0">
                <a:solidFill>
                  <a:srgbClr val="B7093B"/>
                </a:solidFill>
                <a:latin typeface="Calibri" panose="020F0502020204030204" pitchFamily="34" charset="0"/>
                <a:cs typeface="Calibri" panose="020F0502020204030204" pitchFamily="34" charset="0"/>
              </a:rPr>
              <a:t>Value from the Interim visits during COVID-19?</a:t>
            </a:r>
          </a:p>
        </p:txBody>
      </p:sp>
      <p:sp>
        <p:nvSpPr>
          <p:cNvPr id="3" name="Content Placeholder 2">
            <a:extLst>
              <a:ext uri="{FF2B5EF4-FFF2-40B4-BE49-F238E27FC236}">
                <a16:creationId xmlns:a16="http://schemas.microsoft.com/office/drawing/2014/main" id="{0D26410E-5BA0-4D8B-B68D-1F1D868E4EFE}"/>
              </a:ext>
            </a:extLst>
          </p:cNvPr>
          <p:cNvSpPr>
            <a:spLocks noGrp="1"/>
          </p:cNvSpPr>
          <p:nvPr>
            <p:ph idx="1"/>
          </p:nvPr>
        </p:nvSpPr>
        <p:spPr>
          <a:xfrm>
            <a:off x="1981200" y="1844825"/>
            <a:ext cx="8229600" cy="4209331"/>
          </a:xfrm>
        </p:spPr>
        <p:txBody>
          <a:bodyPr>
            <a:normAutofit fontScale="85000" lnSpcReduction="10000"/>
          </a:bodyPr>
          <a:lstStyle/>
          <a:p>
            <a:pPr marL="0" indent="0" algn="ctr">
              <a:spcAft>
                <a:spcPts val="600"/>
              </a:spcAft>
              <a:buNone/>
            </a:pPr>
            <a:r>
              <a:rPr lang="en-GB" i="1" dirty="0">
                <a:solidFill>
                  <a:srgbClr val="333333"/>
                </a:solidFill>
                <a:latin typeface="Nunito"/>
              </a:rPr>
              <a:t>Intent – Implementation – Impact</a:t>
            </a:r>
          </a:p>
          <a:p>
            <a:pPr marL="0" indent="0">
              <a:spcAft>
                <a:spcPts val="600"/>
              </a:spcAft>
              <a:buNone/>
            </a:pPr>
            <a:endParaRPr lang="en-GB" dirty="0">
              <a:solidFill>
                <a:srgbClr val="333333"/>
              </a:solidFill>
              <a:latin typeface="Nunito"/>
            </a:endParaRPr>
          </a:p>
          <a:p>
            <a:pPr marL="0" indent="0">
              <a:spcAft>
                <a:spcPts val="600"/>
              </a:spcAft>
              <a:buNone/>
            </a:pPr>
            <a:r>
              <a:rPr lang="en-GB" dirty="0">
                <a:solidFill>
                  <a:srgbClr val="333333"/>
                </a:solidFill>
                <a:latin typeface="Nunito"/>
              </a:rPr>
              <a:t>Overcoming Challenges:</a:t>
            </a:r>
          </a:p>
          <a:p>
            <a:pPr marL="0" indent="0">
              <a:buNone/>
            </a:pPr>
            <a:endParaRPr lang="en-GB" b="0" i="0" dirty="0">
              <a:solidFill>
                <a:srgbClr val="333333"/>
              </a:solidFill>
              <a:effectLst/>
              <a:latin typeface="Roboto Slab"/>
            </a:endParaRPr>
          </a:p>
          <a:p>
            <a:pPr marL="410850" indent="-285750">
              <a:spcAft>
                <a:spcPts val="600"/>
              </a:spcAft>
            </a:pPr>
            <a:r>
              <a:rPr lang="en-GB" dirty="0">
                <a:solidFill>
                  <a:srgbClr val="333333"/>
                </a:solidFill>
                <a:latin typeface="Nunito"/>
              </a:rPr>
              <a:t>Digital Delivery:   </a:t>
            </a:r>
            <a:r>
              <a:rPr lang="en-GB" dirty="0">
                <a:solidFill>
                  <a:schemeClr val="accent2">
                    <a:lumMod val="75000"/>
                  </a:schemeClr>
                </a:solidFill>
                <a:latin typeface="Nunito"/>
              </a:rPr>
              <a:t>Innovation  -v-   Inertia</a:t>
            </a:r>
          </a:p>
          <a:p>
            <a:pPr marL="410850" indent="-285750">
              <a:spcAft>
                <a:spcPts val="600"/>
              </a:spcAft>
            </a:pPr>
            <a:r>
              <a:rPr lang="en-GB" dirty="0">
                <a:solidFill>
                  <a:srgbClr val="333333"/>
                </a:solidFill>
                <a:latin typeface="Nunito"/>
              </a:rPr>
              <a:t>Staff Priorities:  </a:t>
            </a:r>
            <a:r>
              <a:rPr lang="en-GB" dirty="0">
                <a:solidFill>
                  <a:schemeClr val="accent2">
                    <a:lumMod val="75000"/>
                  </a:schemeClr>
                </a:solidFill>
                <a:latin typeface="Nunito"/>
              </a:rPr>
              <a:t>Initiatives  -v-  Retrenchment</a:t>
            </a:r>
          </a:p>
          <a:p>
            <a:pPr marL="410850" indent="-285750">
              <a:spcAft>
                <a:spcPts val="600"/>
              </a:spcAft>
            </a:pPr>
            <a:r>
              <a:rPr lang="en-GB" dirty="0">
                <a:solidFill>
                  <a:srgbClr val="333333"/>
                </a:solidFill>
                <a:latin typeface="Nunito"/>
              </a:rPr>
              <a:t>On-line Progress Reviews:  </a:t>
            </a:r>
            <a:r>
              <a:rPr lang="en-GB" dirty="0">
                <a:solidFill>
                  <a:schemeClr val="accent2">
                    <a:lumMod val="75000"/>
                  </a:schemeClr>
                </a:solidFill>
                <a:latin typeface="Nunito"/>
              </a:rPr>
              <a:t>Transparency  -v-  Tick-box</a:t>
            </a:r>
          </a:p>
          <a:p>
            <a:pPr marL="410850" indent="-285750">
              <a:spcAft>
                <a:spcPts val="600"/>
              </a:spcAft>
            </a:pPr>
            <a:r>
              <a:rPr lang="en-GB" dirty="0">
                <a:solidFill>
                  <a:srgbClr val="333333"/>
                </a:solidFill>
                <a:latin typeface="Nunito"/>
              </a:rPr>
              <a:t>On-Line Safety:  </a:t>
            </a:r>
            <a:r>
              <a:rPr lang="en-GB" dirty="0">
                <a:solidFill>
                  <a:schemeClr val="accent2">
                    <a:lumMod val="75000"/>
                  </a:schemeClr>
                </a:solidFill>
                <a:latin typeface="Nunito"/>
              </a:rPr>
              <a:t>Contextualisation  -v- Token gesture </a:t>
            </a:r>
          </a:p>
        </p:txBody>
      </p:sp>
    </p:spTree>
    <p:extLst>
      <p:ext uri="{BB962C8B-B14F-4D97-AF65-F5344CB8AC3E}">
        <p14:creationId xmlns:p14="http://schemas.microsoft.com/office/powerpoint/2010/main" val="279604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ECB0C-B1F8-4F40-818A-7B3A269EC69F}"/>
              </a:ext>
            </a:extLst>
          </p:cNvPr>
          <p:cNvSpPr>
            <a:spLocks noGrp="1"/>
          </p:cNvSpPr>
          <p:nvPr>
            <p:ph type="title"/>
          </p:nvPr>
        </p:nvSpPr>
        <p:spPr>
          <a:xfrm>
            <a:off x="4079776" y="404664"/>
            <a:ext cx="6336704" cy="1143000"/>
          </a:xfrm>
        </p:spPr>
        <p:txBody>
          <a:bodyPr vert="horz" lIns="91440" tIns="45720" rIns="91440" bIns="45720" rtlCol="0" anchor="ctr">
            <a:noAutofit/>
          </a:bodyPr>
          <a:lstStyle/>
          <a:p>
            <a:pPr algn="l"/>
            <a:r>
              <a:rPr lang="en-GB" sz="2800" dirty="0">
                <a:solidFill>
                  <a:srgbClr val="B7093B"/>
                </a:solidFill>
                <a:latin typeface="Calibri" panose="020F0502020204030204" pitchFamily="34" charset="0"/>
                <a:cs typeface="Calibri" panose="020F0502020204030204" pitchFamily="34" charset="0"/>
              </a:rPr>
              <a:t>Reflections on the journey</a:t>
            </a:r>
            <a:br>
              <a:rPr lang="en-GB" sz="2800" dirty="0">
                <a:solidFill>
                  <a:srgbClr val="B7093B"/>
                </a:solidFill>
                <a:latin typeface="Calibri" panose="020F0502020204030204" pitchFamily="34" charset="0"/>
                <a:cs typeface="Calibri" panose="020F0502020204030204" pitchFamily="34" charset="0"/>
              </a:rPr>
            </a:br>
            <a:r>
              <a:rPr lang="en-GB" sz="2800" dirty="0">
                <a:solidFill>
                  <a:srgbClr val="B7093B"/>
                </a:solidFill>
                <a:latin typeface="Calibri" panose="020F0502020204030204" pitchFamily="34" charset="0"/>
                <a:cs typeface="Calibri" panose="020F0502020204030204" pitchFamily="34" charset="0"/>
              </a:rPr>
              <a:t>Value from the Interim visits during COVID-19?</a:t>
            </a:r>
            <a:br>
              <a:rPr lang="en-GB" sz="2800" dirty="0">
                <a:solidFill>
                  <a:srgbClr val="B7093B"/>
                </a:solidFill>
                <a:latin typeface="Calibri" panose="020F0502020204030204" pitchFamily="34" charset="0"/>
                <a:cs typeface="Calibri" panose="020F0502020204030204" pitchFamily="34" charset="0"/>
              </a:rPr>
            </a:br>
            <a:endParaRPr lang="en-GB" sz="2800" dirty="0">
              <a:solidFill>
                <a:srgbClr val="B7093B"/>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0D26410E-5BA0-4D8B-B68D-1F1D868E4EFE}"/>
              </a:ext>
            </a:extLst>
          </p:cNvPr>
          <p:cNvSpPr>
            <a:spLocks noGrp="1"/>
          </p:cNvSpPr>
          <p:nvPr>
            <p:ph idx="1"/>
          </p:nvPr>
        </p:nvSpPr>
        <p:spPr>
          <a:xfrm>
            <a:off x="1981200" y="1844824"/>
            <a:ext cx="8229600" cy="4536504"/>
          </a:xfrm>
        </p:spPr>
        <p:txBody>
          <a:bodyPr>
            <a:normAutofit fontScale="62500" lnSpcReduction="20000"/>
          </a:bodyPr>
          <a:lstStyle/>
          <a:p>
            <a:pPr marL="0" indent="0">
              <a:spcAft>
                <a:spcPts val="600"/>
              </a:spcAft>
              <a:buNone/>
            </a:pPr>
            <a:r>
              <a:rPr lang="en-GB" sz="3800" b="1" dirty="0">
                <a:solidFill>
                  <a:srgbClr val="333333"/>
                </a:solidFill>
                <a:latin typeface="Nunito"/>
              </a:rPr>
              <a:t>Action Research: Stepping up to on-line delivery</a:t>
            </a:r>
          </a:p>
          <a:p>
            <a:pPr marL="0" indent="0">
              <a:buNone/>
            </a:pPr>
            <a:endParaRPr lang="en-GB" b="1" i="0" dirty="0">
              <a:solidFill>
                <a:srgbClr val="333333"/>
              </a:solidFill>
              <a:effectLst/>
              <a:latin typeface="Nunito"/>
            </a:endParaRPr>
          </a:p>
          <a:p>
            <a:pPr marL="896938" indent="0">
              <a:buNone/>
            </a:pPr>
            <a:r>
              <a:rPr lang="en-GB" sz="3300" dirty="0">
                <a:solidFill>
                  <a:srgbClr val="333333"/>
                </a:solidFill>
                <a:latin typeface="Nunito"/>
              </a:rPr>
              <a:t>Key Considerations:</a:t>
            </a:r>
          </a:p>
          <a:p>
            <a:pPr marL="896938" indent="0">
              <a:buNone/>
            </a:pPr>
            <a:endParaRPr lang="en-GB" sz="3300" dirty="0">
              <a:solidFill>
                <a:srgbClr val="333333"/>
              </a:solidFill>
              <a:latin typeface="Nunito"/>
            </a:endParaRPr>
          </a:p>
          <a:p>
            <a:pPr marL="1616075" indent="-457200">
              <a:buFont typeface="Wingdings" panose="05000000000000000000" pitchFamily="2" charset="2"/>
              <a:buChar char="v"/>
            </a:pPr>
            <a:r>
              <a:rPr lang="en-GB" sz="3300" dirty="0">
                <a:solidFill>
                  <a:srgbClr val="333333"/>
                </a:solidFill>
                <a:latin typeface="Nunito"/>
              </a:rPr>
              <a:t>On-Boarding and Building Community</a:t>
            </a:r>
          </a:p>
          <a:p>
            <a:pPr marL="1616075" indent="-457200">
              <a:buFont typeface="Wingdings" panose="05000000000000000000" pitchFamily="2" charset="2"/>
              <a:buChar char="v"/>
            </a:pPr>
            <a:r>
              <a:rPr lang="en-GB" sz="3300" dirty="0">
                <a:solidFill>
                  <a:srgbClr val="333333"/>
                </a:solidFill>
                <a:latin typeface="Nunito"/>
              </a:rPr>
              <a:t>Maintaining Trust and Confidentiality</a:t>
            </a:r>
          </a:p>
          <a:p>
            <a:pPr marL="1616075" indent="-457200">
              <a:buFont typeface="Wingdings" panose="05000000000000000000" pitchFamily="2" charset="2"/>
              <a:buChar char="v"/>
            </a:pPr>
            <a:r>
              <a:rPr lang="en-GB" sz="3300" dirty="0">
                <a:solidFill>
                  <a:srgbClr val="333333"/>
                </a:solidFill>
                <a:latin typeface="Nunito"/>
              </a:rPr>
              <a:t>Balancing Flexibility with Compliance</a:t>
            </a:r>
          </a:p>
          <a:p>
            <a:pPr marL="896938" indent="0"/>
            <a:endParaRPr lang="en-GB" sz="3300" dirty="0">
              <a:solidFill>
                <a:srgbClr val="333333"/>
              </a:solidFill>
              <a:latin typeface="Nunito"/>
            </a:endParaRPr>
          </a:p>
          <a:p>
            <a:pPr marL="896938" indent="0">
              <a:buNone/>
            </a:pPr>
            <a:r>
              <a:rPr lang="en-GB" sz="3300" dirty="0">
                <a:solidFill>
                  <a:srgbClr val="333333"/>
                </a:solidFill>
                <a:latin typeface="Nunito"/>
              </a:rPr>
              <a:t>Teaching Models for Blended Delivery of Work-Based Learning:</a:t>
            </a:r>
          </a:p>
          <a:p>
            <a:pPr marL="896938" indent="0">
              <a:buNone/>
            </a:pPr>
            <a:endParaRPr lang="en-GB" sz="3300" dirty="0">
              <a:solidFill>
                <a:srgbClr val="333333"/>
              </a:solidFill>
              <a:latin typeface="Nunito"/>
            </a:endParaRPr>
          </a:p>
          <a:p>
            <a:pPr marL="1616075" indent="-457200">
              <a:buFont typeface="Wingdings" panose="05000000000000000000" pitchFamily="2" charset="2"/>
              <a:buChar char="v"/>
            </a:pPr>
            <a:r>
              <a:rPr lang="en-GB" sz="3300" dirty="0">
                <a:solidFill>
                  <a:srgbClr val="333333"/>
                </a:solidFill>
                <a:latin typeface="Nunito"/>
              </a:rPr>
              <a:t>Experiential Workshops for KSB Evidence</a:t>
            </a:r>
          </a:p>
          <a:p>
            <a:pPr marL="1616075" indent="-457200">
              <a:buFont typeface="Wingdings" panose="05000000000000000000" pitchFamily="2" charset="2"/>
              <a:buChar char="v"/>
            </a:pPr>
            <a:r>
              <a:rPr lang="en-GB" sz="3300" dirty="0">
                <a:solidFill>
                  <a:srgbClr val="333333"/>
                </a:solidFill>
                <a:latin typeface="Nunito"/>
              </a:rPr>
              <a:t>Peer to Peer Story Telling</a:t>
            </a:r>
          </a:p>
          <a:p>
            <a:pPr marL="1616075" indent="-457200">
              <a:buFont typeface="Wingdings" panose="05000000000000000000" pitchFamily="2" charset="2"/>
              <a:buChar char="v"/>
            </a:pPr>
            <a:r>
              <a:rPr lang="en-GB" sz="3300" dirty="0">
                <a:solidFill>
                  <a:srgbClr val="333333"/>
                </a:solidFill>
                <a:latin typeface="Nunito"/>
              </a:rPr>
              <a:t>Simulation for Work-Based Learning</a:t>
            </a:r>
          </a:p>
          <a:p>
            <a:pPr marL="0" indent="0">
              <a:buNone/>
            </a:pPr>
            <a:endParaRPr lang="en-GB" b="0" i="0" dirty="0">
              <a:solidFill>
                <a:srgbClr val="333333"/>
              </a:solidFill>
              <a:effectLst/>
              <a:latin typeface="Roboto Slab"/>
            </a:endParaRPr>
          </a:p>
        </p:txBody>
      </p:sp>
    </p:spTree>
    <p:extLst>
      <p:ext uri="{BB962C8B-B14F-4D97-AF65-F5344CB8AC3E}">
        <p14:creationId xmlns:p14="http://schemas.microsoft.com/office/powerpoint/2010/main" val="3852820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BEBA8EAE-BF5A-486C-A8C5-ECC9F3942E4B}">
                <a14:imgProps xmlns:a14="http://schemas.microsoft.com/office/drawing/2010/main">
                  <a14:imgLayer r:embed="rId4">
                    <a14:imgEffect>
                      <a14:brightnessContrast bright="-95000" contrast="-60000"/>
                    </a14:imgEffect>
                  </a14:imgLayer>
                </a14:imgProps>
              </a:ext>
              <a:ext uri="{28A0092B-C50C-407E-A947-70E740481C1C}">
                <a14:useLocalDpi xmlns:a14="http://schemas.microsoft.com/office/drawing/2010/main" val="0"/>
              </a:ext>
            </a:extLst>
          </a:blip>
          <a:stretch>
            <a:fillRect/>
          </a:stretch>
        </p:blipFill>
        <p:spPr>
          <a:xfrm>
            <a:off x="0" y="-80626"/>
            <a:ext cx="12192000" cy="6938626"/>
          </a:xfrm>
          <a:prstGeom prst="rect">
            <a:avLst/>
          </a:prstGeom>
        </p:spPr>
      </p:pic>
      <p:pic>
        <p:nvPicPr>
          <p:cNvPr id="409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40439" y="116632"/>
            <a:ext cx="1980059" cy="1118778"/>
          </a:xfrm>
          <a:prstGeom prst="rect">
            <a:avLst/>
          </a:prstGeom>
          <a:solidFill>
            <a:schemeClr val="accent1">
              <a:alpha val="0"/>
            </a:schemeClr>
          </a:solidFill>
          <a:ln>
            <a:noFill/>
          </a:ln>
        </p:spPr>
      </p:pic>
      <p:sp>
        <p:nvSpPr>
          <p:cNvPr id="5" name="TextBox 4"/>
          <p:cNvSpPr txBox="1"/>
          <p:nvPr/>
        </p:nvSpPr>
        <p:spPr>
          <a:xfrm>
            <a:off x="8421428" y="5402684"/>
            <a:ext cx="2499108" cy="2346796"/>
          </a:xfrm>
          <a:prstGeom prst="rect">
            <a:avLst/>
          </a:prstGeom>
          <a:noFill/>
        </p:spPr>
        <p:txBody>
          <a:bodyPr wrap="square" rtlCol="0">
            <a:spAutoFit/>
          </a:bodyPr>
          <a:lstStyle/>
          <a:p>
            <a:pPr fontAlgn="base">
              <a:spcBef>
                <a:spcPct val="0"/>
              </a:spcBef>
              <a:spcAft>
                <a:spcPct val="0"/>
              </a:spcAft>
              <a:defRPr/>
            </a:pPr>
            <a:r>
              <a:rPr lang="en-GB" sz="1600" b="1" dirty="0">
                <a:solidFill>
                  <a:srgbClr val="00B0F0"/>
                </a:solidFill>
                <a:latin typeface="Arial Narrow" panose="020B0606020202030204" pitchFamily="34" charset="0"/>
                <a:ea typeface="ＭＳ Ｐゴシック" charset="-128"/>
                <a:cs typeface="Calibri" panose="020F0502020204030204" pitchFamily="34" charset="0"/>
              </a:rPr>
              <a:t>Under development</a:t>
            </a:r>
          </a:p>
          <a:p>
            <a:pPr fontAlgn="base">
              <a:spcBef>
                <a:spcPct val="0"/>
              </a:spcBef>
              <a:spcAft>
                <a:spcPct val="0"/>
              </a:spcAft>
              <a:defRPr/>
            </a:pPr>
            <a:r>
              <a:rPr lang="en-GB" sz="1050" b="1" dirty="0">
                <a:solidFill>
                  <a:srgbClr val="00B0F0"/>
                </a:solidFill>
                <a:latin typeface="Arial Narrow" panose="020B0606020202030204" pitchFamily="34" charset="0"/>
                <a:ea typeface="ＭＳ Ｐゴシック" charset="-128"/>
                <a:cs typeface="Calibri" panose="020F0502020204030204" pitchFamily="34" charset="0"/>
              </a:rPr>
              <a:t>(subject to approval)</a:t>
            </a:r>
            <a:endParaRPr lang="en-GB" sz="1050" dirty="0">
              <a:solidFill>
                <a:srgbClr val="00B0F0"/>
              </a:solidFill>
              <a:latin typeface="Arial Narrow" panose="020B0606020202030204" pitchFamily="34" charset="0"/>
              <a:ea typeface="ＭＳ Ｐゴシック" charset="-128"/>
              <a:cs typeface="Calibri" panose="020F0502020204030204" pitchFamily="34" charset="0"/>
            </a:endParaRPr>
          </a:p>
          <a:p>
            <a:pPr marL="285750" indent="-285750" fontAlgn="base">
              <a:spcBef>
                <a:spcPct val="0"/>
              </a:spcBef>
              <a:spcAft>
                <a:spcPct val="0"/>
              </a:spcAft>
              <a:buFont typeface="Arial" panose="020B0604020202020204" pitchFamily="34" charset="0"/>
              <a:buChar char="•"/>
              <a:defRPr/>
            </a:pPr>
            <a:r>
              <a:rPr lang="en-US" altLang="en-US" sz="1400" dirty="0">
                <a:solidFill>
                  <a:srgbClr val="00B0F0"/>
                </a:solidFill>
                <a:latin typeface="Arial Narrow" panose="020B0606020202030204" pitchFamily="34" charset="0"/>
                <a:ea typeface="ＭＳ Ｐゴシック" pitchFamily="34" charset="-128"/>
                <a:cs typeface="Calibri" panose="020F0502020204030204" pitchFamily="34" charset="0"/>
              </a:rPr>
              <a:t>Paramedic Practice</a:t>
            </a:r>
          </a:p>
          <a:p>
            <a:pPr marL="285750" indent="-285750" fontAlgn="base">
              <a:spcBef>
                <a:spcPct val="0"/>
              </a:spcBef>
              <a:spcAft>
                <a:spcPct val="0"/>
              </a:spcAft>
              <a:buFont typeface="Arial" panose="020B0604020202020204" pitchFamily="34" charset="0"/>
              <a:buChar char="•"/>
              <a:defRPr/>
            </a:pPr>
            <a:r>
              <a:rPr lang="en-US" altLang="en-US" sz="1400" dirty="0">
                <a:solidFill>
                  <a:srgbClr val="00B0F0"/>
                </a:solidFill>
                <a:latin typeface="Arial Narrow" panose="020B0606020202030204" pitchFamily="34" charset="0"/>
                <a:ea typeface="ＭＳ Ｐゴシック" pitchFamily="34" charset="-128"/>
                <a:cs typeface="Calibri" panose="020F0502020204030204" pitchFamily="34" charset="0"/>
              </a:rPr>
              <a:t>Registered Nurse</a:t>
            </a:r>
          </a:p>
          <a:p>
            <a:pPr marL="285750" indent="-285750" fontAlgn="base">
              <a:spcBef>
                <a:spcPct val="0"/>
              </a:spcBef>
              <a:spcAft>
                <a:spcPct val="0"/>
              </a:spcAft>
              <a:buFont typeface="Arial" panose="020B0604020202020204" pitchFamily="34" charset="0"/>
              <a:buChar char="•"/>
              <a:defRPr/>
            </a:pPr>
            <a:r>
              <a:rPr lang="en-US" altLang="en-US" sz="1400" dirty="0">
                <a:solidFill>
                  <a:srgbClr val="00B0F0"/>
                </a:solidFill>
                <a:latin typeface="Arial Narrow" panose="020B0606020202030204" pitchFamily="34" charset="0"/>
                <a:ea typeface="ＭＳ Ｐゴシック" pitchFamily="34" charset="-128"/>
                <a:cs typeface="Calibri" panose="020F0502020204030204" pitchFamily="34" charset="0"/>
              </a:rPr>
              <a:t>Teacher</a:t>
            </a:r>
          </a:p>
          <a:p>
            <a:pPr marL="285750" indent="-285750" fontAlgn="base">
              <a:spcBef>
                <a:spcPct val="0"/>
              </a:spcBef>
              <a:spcAft>
                <a:spcPct val="0"/>
              </a:spcAft>
              <a:buFont typeface="Arial" panose="020B0604020202020204" pitchFamily="34" charset="0"/>
              <a:buChar char="•"/>
              <a:defRPr/>
            </a:pPr>
            <a:r>
              <a:rPr lang="en-US" altLang="en-US" sz="1400" dirty="0">
                <a:solidFill>
                  <a:srgbClr val="00B0F0"/>
                </a:solidFill>
                <a:latin typeface="Arial Narrow" panose="020B0606020202030204" pitchFamily="34" charset="0"/>
                <a:ea typeface="ＭＳ Ｐゴシック" pitchFamily="34" charset="-128"/>
                <a:cs typeface="Calibri" panose="020F0502020204030204" pitchFamily="34" charset="0"/>
              </a:rPr>
              <a:t>Creative Digital</a:t>
            </a:r>
          </a:p>
          <a:p>
            <a:pPr marL="261938" fontAlgn="base">
              <a:spcBef>
                <a:spcPct val="0"/>
              </a:spcBef>
              <a:spcAft>
                <a:spcPct val="0"/>
              </a:spcAft>
              <a:defRPr/>
            </a:pPr>
            <a:endParaRPr lang="en-US" altLang="en-US" sz="1600" i="1" dirty="0">
              <a:solidFill>
                <a:srgbClr val="FFC000"/>
              </a:solidFill>
              <a:latin typeface="Arial Narrow" panose="020B0606020202030204" pitchFamily="34" charset="0"/>
              <a:ea typeface="ＭＳ Ｐゴシック" pitchFamily="34" charset="-128"/>
              <a:cs typeface="Calibri" panose="020F0502020204030204" pitchFamily="34" charset="0"/>
            </a:endParaRPr>
          </a:p>
          <a:p>
            <a:pPr marL="261938" fontAlgn="base">
              <a:spcBef>
                <a:spcPct val="0"/>
              </a:spcBef>
              <a:spcAft>
                <a:spcPct val="0"/>
              </a:spcAft>
              <a:defRPr/>
            </a:pPr>
            <a:endParaRPr lang="en-GB" sz="1600" dirty="0">
              <a:solidFill>
                <a:srgbClr val="FFC000"/>
              </a:solidFill>
              <a:latin typeface="Arial Narrow" panose="020B0606020202030204" pitchFamily="34" charset="0"/>
              <a:ea typeface="ＭＳ Ｐゴシック" charset="-128"/>
              <a:cs typeface="Calibri" panose="020F0502020204030204" pitchFamily="34" charset="0"/>
            </a:endParaRPr>
          </a:p>
          <a:p>
            <a:pPr fontAlgn="base">
              <a:spcBef>
                <a:spcPct val="0"/>
              </a:spcBef>
              <a:spcAft>
                <a:spcPct val="0"/>
              </a:spcAft>
              <a:defRPr/>
            </a:pPr>
            <a:endParaRPr lang="en-GB" sz="1600" dirty="0">
              <a:solidFill>
                <a:srgbClr val="FFC000"/>
              </a:solidFill>
              <a:latin typeface="Arial Narrow" panose="020B0606020202030204" pitchFamily="34" charset="0"/>
              <a:ea typeface="ＭＳ Ｐゴシック" charset="-128"/>
            </a:endParaRPr>
          </a:p>
          <a:p>
            <a:pPr fontAlgn="base">
              <a:spcBef>
                <a:spcPct val="0"/>
              </a:spcBef>
              <a:spcAft>
                <a:spcPct val="0"/>
              </a:spcAft>
              <a:defRPr/>
            </a:pPr>
            <a:endParaRPr lang="en-GB" sz="1600" dirty="0">
              <a:solidFill>
                <a:prstClr val="black"/>
              </a:solidFill>
              <a:latin typeface="Arial Narrow" panose="020B0606020202030204" pitchFamily="34" charset="0"/>
              <a:ea typeface="ＭＳ Ｐゴシック" charset="-128"/>
            </a:endParaRPr>
          </a:p>
        </p:txBody>
      </p:sp>
      <p:sp>
        <p:nvSpPr>
          <p:cNvPr id="6" name="Content Placeholder 5"/>
          <p:cNvSpPr>
            <a:spLocks noGrp="1"/>
          </p:cNvSpPr>
          <p:nvPr>
            <p:ph idx="1"/>
          </p:nvPr>
        </p:nvSpPr>
        <p:spPr>
          <a:xfrm>
            <a:off x="1703512" y="1485162"/>
            <a:ext cx="4042792" cy="2015846"/>
          </a:xfrm>
        </p:spPr>
        <p:txBody>
          <a:bodyPr/>
          <a:lstStyle/>
          <a:p>
            <a:pPr marL="0" indent="0">
              <a:buNone/>
            </a:pPr>
            <a:r>
              <a:rPr lang="en-US" altLang="en-US" sz="1600" b="1" dirty="0">
                <a:solidFill>
                  <a:schemeClr val="bg1"/>
                </a:solidFill>
                <a:latin typeface="Arial Narrow" panose="020B0606020202030204" pitchFamily="34" charset="0"/>
                <a:ea typeface="ＭＳ Ｐゴシック" pitchFamily="34" charset="-128"/>
                <a:cs typeface="Calibri" panose="020F0502020204030204" pitchFamily="34" charset="0"/>
              </a:rPr>
              <a:t>Leadership &amp; Management</a:t>
            </a:r>
          </a:p>
          <a:p>
            <a:pPr>
              <a:spcBef>
                <a:spcPts val="0"/>
              </a:spcBef>
            </a:pPr>
            <a:r>
              <a:rPr lang="en-US" altLang="en-US" sz="1600" dirty="0">
                <a:solidFill>
                  <a:srgbClr val="51FC3A"/>
                </a:solidFill>
                <a:latin typeface="Arial Narrow" panose="020B0606020202030204" pitchFamily="34" charset="0"/>
                <a:ea typeface="ＭＳ Ｐゴシック" pitchFamily="34" charset="-128"/>
                <a:cs typeface="Calibri" panose="020F0502020204030204" pitchFamily="34" charset="0"/>
              </a:rPr>
              <a:t>Operations/Departmental Manager</a:t>
            </a:r>
          </a:p>
          <a:p>
            <a:pPr>
              <a:spcBef>
                <a:spcPts val="0"/>
              </a:spcBef>
            </a:pPr>
            <a:r>
              <a:rPr lang="en-US" altLang="en-US" sz="1600" dirty="0">
                <a:solidFill>
                  <a:schemeClr val="bg1"/>
                </a:solidFill>
                <a:latin typeface="Arial Narrow" panose="020B0606020202030204" pitchFamily="34" charset="0"/>
                <a:ea typeface="ＭＳ Ｐゴシック" pitchFamily="34" charset="-128"/>
                <a:cs typeface="Calibri" panose="020F0502020204030204" pitchFamily="34" charset="0"/>
              </a:rPr>
              <a:t>Chartered Manager</a:t>
            </a:r>
          </a:p>
          <a:p>
            <a:pPr>
              <a:spcBef>
                <a:spcPts val="0"/>
              </a:spcBef>
            </a:pPr>
            <a:r>
              <a:rPr lang="en-US" altLang="en-US" sz="1600" dirty="0">
                <a:solidFill>
                  <a:schemeClr val="bg1"/>
                </a:solidFill>
                <a:latin typeface="Arial Narrow" panose="020B0606020202030204" pitchFamily="34" charset="0"/>
                <a:ea typeface="ＭＳ Ｐゴシック" pitchFamily="34" charset="-128"/>
                <a:cs typeface="Calibri" panose="020F0502020204030204" pitchFamily="34" charset="0"/>
              </a:rPr>
              <a:t>Senior Leader</a:t>
            </a:r>
          </a:p>
          <a:p>
            <a:pPr>
              <a:spcBef>
                <a:spcPts val="0"/>
              </a:spcBef>
            </a:pPr>
            <a:r>
              <a:rPr lang="en-US" altLang="en-US" sz="1600" dirty="0">
                <a:solidFill>
                  <a:schemeClr val="bg1"/>
                </a:solidFill>
                <a:latin typeface="Arial Narrow" panose="020B0606020202030204" pitchFamily="34" charset="0"/>
                <a:ea typeface="ＭＳ Ｐゴシック" pitchFamily="34" charset="-128"/>
                <a:cs typeface="Calibri" panose="020F0502020204030204" pitchFamily="34" charset="0"/>
              </a:rPr>
              <a:t>Supply Chain  Leader</a:t>
            </a:r>
          </a:p>
          <a:p>
            <a:endParaRPr lang="en-GB" sz="1600" dirty="0">
              <a:latin typeface="Arial Narrow" panose="020B0606020202030204" pitchFamily="34" charset="0"/>
            </a:endParaRPr>
          </a:p>
        </p:txBody>
      </p:sp>
      <p:sp>
        <p:nvSpPr>
          <p:cNvPr id="7" name="TextBox 6"/>
          <p:cNvSpPr txBox="1"/>
          <p:nvPr/>
        </p:nvSpPr>
        <p:spPr>
          <a:xfrm>
            <a:off x="1680381" y="3798326"/>
            <a:ext cx="2958759" cy="3447098"/>
          </a:xfrm>
          <a:prstGeom prst="rect">
            <a:avLst/>
          </a:prstGeom>
          <a:noFill/>
        </p:spPr>
        <p:txBody>
          <a:bodyPr wrap="none" rtlCol="0">
            <a:spAutoFit/>
          </a:bodyPr>
          <a:lstStyle/>
          <a:p>
            <a:pPr fontAlgn="base">
              <a:spcBef>
                <a:spcPct val="0"/>
              </a:spcBef>
              <a:spcAft>
                <a:spcPct val="0"/>
              </a:spcAft>
              <a:defRPr/>
            </a:pPr>
            <a:r>
              <a:rPr lang="en-US" altLang="en-US" sz="1600" b="1" dirty="0">
                <a:solidFill>
                  <a:prstClr val="white"/>
                </a:solidFill>
                <a:latin typeface="Arial Narrow" panose="020B0606020202030204" pitchFamily="34" charset="0"/>
                <a:ea typeface="ＭＳ Ｐゴシック" pitchFamily="34" charset="-128"/>
                <a:cs typeface="Calibri" panose="020F0502020204030204" pitchFamily="34" charset="0"/>
              </a:rPr>
              <a:t>Digital &amp; Technology</a:t>
            </a:r>
          </a:p>
          <a:p>
            <a:pPr fontAlgn="base">
              <a:spcBef>
                <a:spcPct val="0"/>
              </a:spcBef>
              <a:spcAft>
                <a:spcPts val="600"/>
              </a:spcAft>
              <a:defRPr/>
            </a:pPr>
            <a:r>
              <a:rPr lang="en-US" altLang="en-US" sz="1600" dirty="0">
                <a:solidFill>
                  <a:prstClr val="white"/>
                </a:solidFill>
                <a:latin typeface="Arial Narrow" panose="020B0606020202030204" pitchFamily="34" charset="0"/>
                <a:ea typeface="ＭＳ Ｐゴシック" pitchFamily="34" charset="-128"/>
                <a:cs typeface="Calibri" panose="020F0502020204030204" pitchFamily="34" charset="0"/>
              </a:rPr>
              <a:t>Digital &amp; Tech Solutions Professional </a:t>
            </a:r>
          </a:p>
          <a:p>
            <a:pPr marL="357188" indent="-357188" fontAlgn="base">
              <a:spcAft>
                <a:spcPct val="0"/>
              </a:spcAft>
              <a:buFont typeface="Arial" panose="020B0604020202020204" pitchFamily="34" charset="0"/>
              <a:buChar char="•"/>
              <a:defRPr/>
            </a:pPr>
            <a:r>
              <a:rPr lang="en-US" altLang="en-US" sz="1600" dirty="0">
                <a:solidFill>
                  <a:prstClr val="white"/>
                </a:solidFill>
                <a:latin typeface="Arial Narrow" panose="020B0606020202030204" pitchFamily="34" charset="0"/>
                <a:ea typeface="ＭＳ Ｐゴシック" pitchFamily="34" charset="-128"/>
                <a:cs typeface="Calibri" panose="020F0502020204030204" pitchFamily="34" charset="0"/>
              </a:rPr>
              <a:t>Software Engineer</a:t>
            </a:r>
          </a:p>
          <a:p>
            <a:pPr marL="357188" indent="-357188" fontAlgn="base">
              <a:spcAft>
                <a:spcPct val="0"/>
              </a:spcAft>
              <a:buFont typeface="Arial" panose="020B0604020202020204" pitchFamily="34" charset="0"/>
              <a:buChar char="•"/>
              <a:defRPr/>
            </a:pPr>
            <a:r>
              <a:rPr lang="en-US" altLang="en-US" sz="1600" dirty="0">
                <a:solidFill>
                  <a:prstClr val="white"/>
                </a:solidFill>
                <a:latin typeface="Arial Narrow" panose="020B0606020202030204" pitchFamily="34" charset="0"/>
                <a:ea typeface="ＭＳ Ｐゴシック" pitchFamily="34" charset="-128"/>
                <a:cs typeface="Calibri" panose="020F0502020204030204" pitchFamily="34" charset="0"/>
              </a:rPr>
              <a:t>Business Analyst</a:t>
            </a:r>
          </a:p>
          <a:p>
            <a:pPr marL="357188" indent="-357188" fontAlgn="base">
              <a:spcAft>
                <a:spcPct val="0"/>
              </a:spcAft>
              <a:buFont typeface="Arial" panose="020B0604020202020204" pitchFamily="34" charset="0"/>
              <a:buChar char="•"/>
              <a:defRPr/>
            </a:pPr>
            <a:r>
              <a:rPr lang="en-US" altLang="en-US" sz="1600" dirty="0">
                <a:solidFill>
                  <a:prstClr val="white"/>
                </a:solidFill>
                <a:latin typeface="Arial Narrow" panose="020B0606020202030204" pitchFamily="34" charset="0"/>
                <a:ea typeface="ＭＳ Ｐゴシック" pitchFamily="34" charset="-128"/>
                <a:cs typeface="Calibri" panose="020F0502020204030204" pitchFamily="34" charset="0"/>
              </a:rPr>
              <a:t>Cyber Security Analyst</a:t>
            </a:r>
          </a:p>
          <a:p>
            <a:pPr marL="357188" indent="-357188" fontAlgn="base">
              <a:spcAft>
                <a:spcPct val="0"/>
              </a:spcAft>
              <a:buFont typeface="Arial" panose="020B0604020202020204" pitchFamily="34" charset="0"/>
              <a:buChar char="•"/>
              <a:defRPr/>
            </a:pPr>
            <a:r>
              <a:rPr lang="en-US" altLang="en-US" sz="1600" dirty="0">
                <a:solidFill>
                  <a:prstClr val="white"/>
                </a:solidFill>
                <a:latin typeface="Arial Narrow" panose="020B0606020202030204" pitchFamily="34" charset="0"/>
                <a:ea typeface="ＭＳ Ｐゴシック" pitchFamily="34" charset="-128"/>
                <a:cs typeface="Calibri" panose="020F0502020204030204" pitchFamily="34" charset="0"/>
              </a:rPr>
              <a:t>Data Analyst</a:t>
            </a:r>
          </a:p>
          <a:p>
            <a:pPr marL="357188" indent="-357188" fontAlgn="base">
              <a:spcAft>
                <a:spcPct val="0"/>
              </a:spcAft>
              <a:buFont typeface="Arial" panose="020B0604020202020204" pitchFamily="34" charset="0"/>
              <a:buChar char="•"/>
              <a:defRPr/>
            </a:pPr>
            <a:r>
              <a:rPr lang="en-US" altLang="en-US" sz="1600" dirty="0">
                <a:solidFill>
                  <a:prstClr val="white"/>
                </a:solidFill>
                <a:latin typeface="Arial Narrow" panose="020B0606020202030204" pitchFamily="34" charset="0"/>
                <a:ea typeface="ＭＳ Ｐゴシック" pitchFamily="34" charset="-128"/>
                <a:cs typeface="Calibri" panose="020F0502020204030204" pitchFamily="34" charset="0"/>
              </a:rPr>
              <a:t>IT Consultant</a:t>
            </a:r>
          </a:p>
          <a:p>
            <a:pPr marL="357188" indent="-357188" fontAlgn="base">
              <a:spcAft>
                <a:spcPct val="0"/>
              </a:spcAft>
              <a:buFont typeface="Arial" panose="020B0604020202020204" pitchFamily="34" charset="0"/>
              <a:buChar char="•"/>
              <a:defRPr/>
            </a:pPr>
            <a:r>
              <a:rPr lang="en-US" altLang="en-US" sz="1600" dirty="0">
                <a:solidFill>
                  <a:prstClr val="white"/>
                </a:solidFill>
                <a:latin typeface="Arial Narrow" panose="020B0606020202030204" pitchFamily="34" charset="0"/>
                <a:ea typeface="ＭＳ Ｐゴシック" pitchFamily="34" charset="-128"/>
                <a:cs typeface="Calibri" panose="020F0502020204030204" pitchFamily="34" charset="0"/>
              </a:rPr>
              <a:t>Network Engineer</a:t>
            </a:r>
          </a:p>
          <a:p>
            <a:pPr fontAlgn="base">
              <a:spcBef>
                <a:spcPts val="600"/>
              </a:spcBef>
              <a:spcAft>
                <a:spcPct val="0"/>
              </a:spcAft>
              <a:defRPr/>
            </a:pPr>
            <a:r>
              <a:rPr lang="en-US" altLang="en-US" sz="1600" dirty="0">
                <a:solidFill>
                  <a:prstClr val="white"/>
                </a:solidFill>
                <a:latin typeface="Arial Narrow" panose="020B0606020202030204" pitchFamily="34" charset="0"/>
                <a:ea typeface="ＭＳ Ｐゴシック" pitchFamily="34" charset="-128"/>
                <a:cs typeface="Calibri" panose="020F0502020204030204" pitchFamily="34" charset="0"/>
              </a:rPr>
              <a:t>Digital &amp; Tech Solutions Specialist </a:t>
            </a:r>
          </a:p>
          <a:p>
            <a:pPr marL="357188" indent="-357188" fontAlgn="base">
              <a:spcBef>
                <a:spcPct val="0"/>
              </a:spcBef>
              <a:spcAft>
                <a:spcPct val="0"/>
              </a:spcAft>
              <a:buFont typeface="Arial" panose="020B0604020202020204" pitchFamily="34" charset="0"/>
              <a:buChar char="•"/>
              <a:defRPr/>
            </a:pPr>
            <a:r>
              <a:rPr lang="en-US" altLang="en-US" sz="1600" dirty="0">
                <a:solidFill>
                  <a:prstClr val="white"/>
                </a:solidFill>
                <a:latin typeface="Arial Narrow" panose="020B0606020202030204" pitchFamily="34" charset="0"/>
                <a:ea typeface="ＭＳ Ｐゴシック" pitchFamily="34" charset="-128"/>
                <a:cs typeface="Calibri" panose="020F0502020204030204" pitchFamily="34" charset="0"/>
              </a:rPr>
              <a:t>Software Engineer</a:t>
            </a:r>
          </a:p>
          <a:p>
            <a:pPr marL="357188" indent="-357188" fontAlgn="base">
              <a:spcBef>
                <a:spcPct val="0"/>
              </a:spcBef>
              <a:spcAft>
                <a:spcPct val="0"/>
              </a:spcAft>
              <a:buFont typeface="Arial" panose="020B0604020202020204" pitchFamily="34" charset="0"/>
              <a:buChar char="•"/>
              <a:defRPr/>
            </a:pPr>
            <a:r>
              <a:rPr lang="en-US" altLang="en-US" sz="1600" dirty="0">
                <a:solidFill>
                  <a:prstClr val="white"/>
                </a:solidFill>
                <a:latin typeface="Arial Narrow" panose="020B0606020202030204" pitchFamily="34" charset="0"/>
                <a:ea typeface="ＭＳ Ｐゴシック" pitchFamily="34" charset="-128"/>
                <a:cs typeface="Calibri" panose="020F0502020204030204" pitchFamily="34" charset="0"/>
              </a:rPr>
              <a:t>Data Analyst</a:t>
            </a:r>
          </a:p>
          <a:p>
            <a:pPr marL="357188" indent="-357188" fontAlgn="base">
              <a:spcBef>
                <a:spcPct val="0"/>
              </a:spcBef>
              <a:spcAft>
                <a:spcPct val="0"/>
              </a:spcAft>
              <a:buFont typeface="Arial" panose="020B0604020202020204" pitchFamily="34" charset="0"/>
              <a:buChar char="•"/>
              <a:defRPr/>
            </a:pPr>
            <a:endParaRPr lang="en-US" altLang="en-US" sz="1600" dirty="0">
              <a:solidFill>
                <a:prstClr val="white"/>
              </a:solidFill>
              <a:latin typeface="Arial Narrow" panose="020B0606020202030204" pitchFamily="34" charset="0"/>
              <a:ea typeface="ＭＳ Ｐゴシック" pitchFamily="34" charset="-128"/>
              <a:cs typeface="Calibri" panose="020F0502020204030204" pitchFamily="34" charset="0"/>
            </a:endParaRPr>
          </a:p>
          <a:p>
            <a:pPr fontAlgn="base">
              <a:spcBef>
                <a:spcPct val="0"/>
              </a:spcBef>
              <a:spcAft>
                <a:spcPct val="0"/>
              </a:spcAft>
              <a:defRPr/>
            </a:pPr>
            <a:endParaRPr lang="en-GB" sz="1600" dirty="0">
              <a:solidFill>
                <a:prstClr val="black"/>
              </a:solidFill>
              <a:latin typeface="Arial Narrow" panose="020B0606020202030204" pitchFamily="34" charset="0"/>
              <a:ea typeface="ＭＳ Ｐゴシック" charset="-128"/>
            </a:endParaRPr>
          </a:p>
        </p:txBody>
      </p:sp>
      <p:sp>
        <p:nvSpPr>
          <p:cNvPr id="8" name="Rectangle 7"/>
          <p:cNvSpPr/>
          <p:nvPr/>
        </p:nvSpPr>
        <p:spPr>
          <a:xfrm>
            <a:off x="8148736" y="3905762"/>
            <a:ext cx="4572000" cy="1323439"/>
          </a:xfrm>
          <a:prstGeom prst="rect">
            <a:avLst/>
          </a:prstGeom>
        </p:spPr>
        <p:txBody>
          <a:bodyPr>
            <a:spAutoFit/>
          </a:bodyPr>
          <a:lstStyle/>
          <a:p>
            <a:pPr marL="633413" indent="-368300" fontAlgn="base">
              <a:spcBef>
                <a:spcPct val="0"/>
              </a:spcBef>
              <a:spcAft>
                <a:spcPct val="0"/>
              </a:spcAft>
              <a:defRPr/>
            </a:pPr>
            <a:endParaRPr lang="en-US" altLang="en-US" sz="1600" b="1" dirty="0">
              <a:solidFill>
                <a:prstClr val="white"/>
              </a:solidFill>
              <a:latin typeface="Arial Narrow" panose="020B0606020202030204" pitchFamily="34" charset="0"/>
              <a:ea typeface="ＭＳ Ｐゴシック" pitchFamily="34" charset="-128"/>
              <a:cs typeface="Calibri" panose="020F0502020204030204" pitchFamily="34" charset="0"/>
            </a:endParaRPr>
          </a:p>
          <a:p>
            <a:pPr marL="633413" indent="-368300" fontAlgn="base">
              <a:spcBef>
                <a:spcPct val="0"/>
              </a:spcBef>
              <a:spcAft>
                <a:spcPct val="0"/>
              </a:spcAft>
              <a:defRPr/>
            </a:pPr>
            <a:r>
              <a:rPr lang="en-US" altLang="en-US" sz="1600" b="1" dirty="0">
                <a:solidFill>
                  <a:prstClr val="white"/>
                </a:solidFill>
                <a:latin typeface="Arial Narrow" panose="020B0606020202030204" pitchFamily="34" charset="0"/>
                <a:ea typeface="ＭＳ Ｐゴシック" pitchFamily="34" charset="-128"/>
                <a:cs typeface="Calibri" panose="020F0502020204030204" pitchFamily="34" charset="0"/>
              </a:rPr>
              <a:t>Food &amp; Drink Sectors</a:t>
            </a:r>
          </a:p>
          <a:p>
            <a:pPr marL="633413" indent="-368300" fontAlgn="base">
              <a:spcBef>
                <a:spcPct val="0"/>
              </a:spcBef>
              <a:spcAft>
                <a:spcPct val="0"/>
              </a:spcAft>
              <a:buFont typeface="Arial" panose="020B0604020202020204" pitchFamily="34" charset="0"/>
              <a:buChar char="•"/>
              <a:defRPr/>
            </a:pPr>
            <a:r>
              <a:rPr lang="en-US" altLang="en-US" sz="1600" dirty="0">
                <a:solidFill>
                  <a:prstClr val="white"/>
                </a:solidFill>
                <a:latin typeface="Arial Narrow" panose="020B0606020202030204" pitchFamily="34" charset="0"/>
                <a:ea typeface="ＭＳ Ｐゴシック" pitchFamily="34" charset="-128"/>
                <a:cs typeface="Calibri" panose="020F0502020204030204" pitchFamily="34" charset="0"/>
              </a:rPr>
              <a:t>Food Technologist</a:t>
            </a:r>
          </a:p>
          <a:p>
            <a:pPr marL="633413" indent="-368300" fontAlgn="base">
              <a:spcBef>
                <a:spcPct val="0"/>
              </a:spcBef>
              <a:spcAft>
                <a:spcPct val="0"/>
              </a:spcAft>
              <a:buFont typeface="Arial" panose="020B0604020202020204" pitchFamily="34" charset="0"/>
              <a:buChar char="•"/>
              <a:defRPr/>
            </a:pPr>
            <a:r>
              <a:rPr lang="en-US" altLang="en-US" sz="1600" dirty="0">
                <a:solidFill>
                  <a:prstClr val="white"/>
                </a:solidFill>
                <a:latin typeface="Arial Narrow" panose="020B0606020202030204" pitchFamily="34" charset="0"/>
                <a:ea typeface="ＭＳ Ｐゴシック" pitchFamily="34" charset="-128"/>
                <a:cs typeface="Calibri" panose="020F0502020204030204" pitchFamily="34" charset="0"/>
              </a:rPr>
              <a:t>Food Engineering</a:t>
            </a:r>
          </a:p>
          <a:p>
            <a:pPr marL="633413" indent="-368300" fontAlgn="base">
              <a:spcBef>
                <a:spcPct val="0"/>
              </a:spcBef>
              <a:spcAft>
                <a:spcPct val="0"/>
              </a:spcAft>
              <a:buFont typeface="Arial" panose="020B0604020202020204" pitchFamily="34" charset="0"/>
              <a:buChar char="•"/>
              <a:defRPr/>
            </a:pPr>
            <a:r>
              <a:rPr lang="en-US" altLang="en-US" sz="1600" dirty="0">
                <a:solidFill>
                  <a:prstClr val="white"/>
                </a:solidFill>
                <a:latin typeface="Arial Narrow" panose="020B0606020202030204" pitchFamily="34" charset="0"/>
                <a:ea typeface="ＭＳ Ｐゴシック" pitchFamily="34" charset="-128"/>
                <a:cs typeface="Calibri" panose="020F0502020204030204" pitchFamily="34" charset="0"/>
              </a:rPr>
              <a:t>Packaging Professional</a:t>
            </a:r>
          </a:p>
        </p:txBody>
      </p:sp>
      <p:sp>
        <p:nvSpPr>
          <p:cNvPr id="10" name="Content Placeholder 5"/>
          <p:cNvSpPr txBox="1">
            <a:spLocks/>
          </p:cNvSpPr>
          <p:nvPr/>
        </p:nvSpPr>
        <p:spPr bwMode="auto">
          <a:xfrm>
            <a:off x="1681291" y="2996952"/>
            <a:ext cx="2957848" cy="377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pitchFamily="-105"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pitchFamily="-105"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5"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5"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r>
              <a:rPr lang="en-US" altLang="en-US" sz="1600" b="1" dirty="0">
                <a:solidFill>
                  <a:prstClr val="white"/>
                </a:solidFill>
                <a:latin typeface="Arial Narrow" panose="020B0606020202030204" pitchFamily="34" charset="0"/>
                <a:ea typeface="ＭＳ Ｐゴシック" pitchFamily="34" charset="-128"/>
                <a:cs typeface="Calibri" panose="020F0502020204030204" pitchFamily="34" charset="0"/>
              </a:rPr>
              <a:t>Academic Professional</a:t>
            </a:r>
            <a:endParaRPr lang="en-US" altLang="en-US" sz="1600" dirty="0">
              <a:solidFill>
                <a:prstClr val="white"/>
              </a:solidFill>
              <a:latin typeface="Arial Narrow" panose="020B0606020202030204" pitchFamily="34" charset="0"/>
              <a:ea typeface="ＭＳ Ｐゴシック" pitchFamily="34" charset="-128"/>
              <a:cs typeface="Calibri" panose="020F0502020204030204" pitchFamily="34" charset="0"/>
            </a:endParaRPr>
          </a:p>
          <a:p>
            <a:pPr>
              <a:defRPr/>
            </a:pPr>
            <a:r>
              <a:rPr lang="en-GB" sz="1600" dirty="0">
                <a:solidFill>
                  <a:prstClr val="white"/>
                </a:solidFill>
                <a:latin typeface="Arial Narrow" panose="020B0606020202030204" pitchFamily="34" charset="0"/>
              </a:rPr>
              <a:t>Post Graduate Academic Award</a:t>
            </a:r>
          </a:p>
        </p:txBody>
      </p:sp>
      <p:sp>
        <p:nvSpPr>
          <p:cNvPr id="11" name="Content Placeholder 5"/>
          <p:cNvSpPr txBox="1">
            <a:spLocks/>
          </p:cNvSpPr>
          <p:nvPr/>
        </p:nvSpPr>
        <p:spPr bwMode="auto">
          <a:xfrm>
            <a:off x="5231905" y="4365104"/>
            <a:ext cx="2661931" cy="377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pitchFamily="-105"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pitchFamily="-105"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5"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5"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r>
              <a:rPr lang="en-US" altLang="en-US" sz="1600" b="1" dirty="0">
                <a:solidFill>
                  <a:prstClr val="white"/>
                </a:solidFill>
                <a:latin typeface="Arial Narrow" panose="020B0606020202030204" pitchFamily="34" charset="0"/>
                <a:ea typeface="ＭＳ Ｐゴシック" pitchFamily="34" charset="-128"/>
                <a:cs typeface="Calibri" panose="020F0502020204030204" pitchFamily="34" charset="0"/>
              </a:rPr>
              <a:t>Policing</a:t>
            </a:r>
          </a:p>
          <a:p>
            <a:pPr>
              <a:defRPr/>
            </a:pPr>
            <a:r>
              <a:rPr lang="en-US" altLang="en-US" sz="1600" dirty="0">
                <a:solidFill>
                  <a:prstClr val="white"/>
                </a:solidFill>
                <a:latin typeface="Arial Narrow" panose="020B0606020202030204" pitchFamily="34" charset="0"/>
                <a:ea typeface="ＭＳ Ｐゴシック" pitchFamily="34" charset="-128"/>
                <a:cs typeface="Calibri" panose="020F0502020204030204" pitchFamily="34" charset="0"/>
              </a:rPr>
              <a:t>Police Constable DA</a:t>
            </a:r>
          </a:p>
          <a:p>
            <a:pPr>
              <a:defRPr/>
            </a:pPr>
            <a:endParaRPr lang="en-GB" sz="1600" dirty="0">
              <a:solidFill>
                <a:prstClr val="black"/>
              </a:solidFill>
              <a:latin typeface="Arial Narrow" panose="020B0606020202030204" pitchFamily="34" charset="0"/>
            </a:endParaRPr>
          </a:p>
        </p:txBody>
      </p:sp>
      <p:sp>
        <p:nvSpPr>
          <p:cNvPr id="9" name="Rectangle 8"/>
          <p:cNvSpPr/>
          <p:nvPr/>
        </p:nvSpPr>
        <p:spPr>
          <a:xfrm>
            <a:off x="5231905" y="1420322"/>
            <a:ext cx="2786847" cy="2800767"/>
          </a:xfrm>
          <a:prstGeom prst="rect">
            <a:avLst/>
          </a:prstGeom>
        </p:spPr>
        <p:txBody>
          <a:bodyPr wrap="square">
            <a:spAutoFit/>
          </a:bodyPr>
          <a:lstStyle/>
          <a:p>
            <a:pPr marL="265113" indent="-265113" fontAlgn="base">
              <a:spcBef>
                <a:spcPct val="0"/>
              </a:spcBef>
              <a:spcAft>
                <a:spcPct val="0"/>
              </a:spcAft>
              <a:defRPr/>
            </a:pPr>
            <a:r>
              <a:rPr lang="en-US" altLang="en-US" sz="1600" b="1" dirty="0">
                <a:solidFill>
                  <a:prstClr val="white"/>
                </a:solidFill>
                <a:latin typeface="Arial Narrow" panose="020B0606020202030204" pitchFamily="34" charset="0"/>
                <a:ea typeface="ＭＳ Ｐゴシック" pitchFamily="34" charset="-128"/>
                <a:cs typeface="Calibri" panose="020F0502020204030204" pitchFamily="34" charset="0"/>
              </a:rPr>
              <a:t>Building &amp; Surveying</a:t>
            </a:r>
          </a:p>
          <a:p>
            <a:pPr marL="285750" indent="-285750" fontAlgn="base">
              <a:spcBef>
                <a:spcPct val="0"/>
              </a:spcBef>
              <a:spcAft>
                <a:spcPct val="0"/>
              </a:spcAft>
              <a:buFont typeface="Arial" panose="020B0604020202020204" pitchFamily="34" charset="0"/>
              <a:buChar char="•"/>
              <a:defRPr/>
            </a:pPr>
            <a:r>
              <a:rPr lang="en-US" altLang="en-US" sz="1600" dirty="0">
                <a:solidFill>
                  <a:prstClr val="white"/>
                </a:solidFill>
                <a:latin typeface="Arial Narrow" panose="020B0606020202030204" pitchFamily="34" charset="0"/>
                <a:ea typeface="ＭＳ Ｐゴシック" pitchFamily="34" charset="-128"/>
                <a:cs typeface="Calibri" panose="020F0502020204030204" pitchFamily="34" charset="0"/>
              </a:rPr>
              <a:t>Quantity Surveyor</a:t>
            </a:r>
          </a:p>
          <a:p>
            <a:pPr marL="285750" indent="-285750" fontAlgn="base">
              <a:spcBef>
                <a:spcPct val="0"/>
              </a:spcBef>
              <a:spcAft>
                <a:spcPct val="0"/>
              </a:spcAft>
              <a:buFont typeface="Arial" panose="020B0604020202020204" pitchFamily="34" charset="0"/>
              <a:buChar char="•"/>
              <a:defRPr/>
            </a:pPr>
            <a:r>
              <a:rPr lang="en-US" altLang="en-US" sz="1600" dirty="0">
                <a:solidFill>
                  <a:prstClr val="white"/>
                </a:solidFill>
                <a:latin typeface="Arial Narrow" panose="020B0606020202030204" pitchFamily="34" charset="0"/>
                <a:ea typeface="ＭＳ Ｐゴシック" pitchFamily="34" charset="-128"/>
                <a:cs typeface="Calibri" panose="020F0502020204030204" pitchFamily="34" charset="0"/>
              </a:rPr>
              <a:t>Building Surveyor</a:t>
            </a:r>
          </a:p>
          <a:p>
            <a:pPr marL="285750" indent="-285750" fontAlgn="base">
              <a:spcBef>
                <a:spcPct val="0"/>
              </a:spcBef>
              <a:spcAft>
                <a:spcPct val="0"/>
              </a:spcAft>
              <a:buFont typeface="Arial" panose="020B0604020202020204" pitchFamily="34" charset="0"/>
              <a:buChar char="•"/>
              <a:defRPr/>
            </a:pPr>
            <a:r>
              <a:rPr lang="en-US" altLang="en-US" sz="1600" dirty="0">
                <a:solidFill>
                  <a:prstClr val="white"/>
                </a:solidFill>
                <a:latin typeface="Arial Narrow" panose="020B0606020202030204" pitchFamily="34" charset="0"/>
                <a:ea typeface="ＭＳ Ｐゴシック" pitchFamily="34" charset="-128"/>
                <a:cs typeface="Calibri" panose="020F0502020204030204" pitchFamily="34" charset="0"/>
              </a:rPr>
              <a:t>Commercial Property  /        Valuation Surveyor</a:t>
            </a:r>
          </a:p>
          <a:p>
            <a:pPr marL="285750" indent="-285750" fontAlgn="base">
              <a:spcBef>
                <a:spcPct val="0"/>
              </a:spcBef>
              <a:spcAft>
                <a:spcPct val="0"/>
              </a:spcAft>
              <a:buFont typeface="Arial" panose="020B0604020202020204" pitchFamily="34" charset="0"/>
              <a:buChar char="•"/>
              <a:defRPr/>
            </a:pPr>
            <a:r>
              <a:rPr lang="en-US" altLang="en-US" sz="1600" dirty="0">
                <a:solidFill>
                  <a:prstClr val="white"/>
                </a:solidFill>
                <a:latin typeface="Arial Narrow" panose="020B0606020202030204" pitchFamily="34" charset="0"/>
                <a:ea typeface="ＭＳ Ｐゴシック" pitchFamily="34" charset="-128"/>
                <a:cs typeface="Calibri" panose="020F0502020204030204" pitchFamily="34" charset="0"/>
              </a:rPr>
              <a:t>Chartered Town Planner</a:t>
            </a:r>
          </a:p>
          <a:p>
            <a:pPr marL="285750" indent="-285750" fontAlgn="base">
              <a:spcBef>
                <a:spcPct val="0"/>
              </a:spcBef>
              <a:spcAft>
                <a:spcPct val="0"/>
              </a:spcAft>
              <a:buFont typeface="Arial" panose="020B0604020202020204" pitchFamily="34" charset="0"/>
              <a:buChar char="•"/>
              <a:defRPr/>
            </a:pPr>
            <a:r>
              <a:rPr lang="en-US" altLang="en-US" sz="1600" dirty="0">
                <a:solidFill>
                  <a:prstClr val="white"/>
                </a:solidFill>
                <a:latin typeface="Arial Narrow" panose="020B0606020202030204" pitchFamily="34" charset="0"/>
                <a:ea typeface="ＭＳ Ｐゴシック" pitchFamily="34" charset="-128"/>
                <a:cs typeface="Calibri" panose="020F0502020204030204" pitchFamily="34" charset="0"/>
              </a:rPr>
              <a:t>Construction </a:t>
            </a:r>
            <a:r>
              <a:rPr lang="en-US" altLang="en-US" sz="1600" dirty="0">
                <a:solidFill>
                  <a:srgbClr val="51FC3A"/>
                </a:solidFill>
                <a:latin typeface="Arial Narrow" panose="020B0606020202030204" pitchFamily="34" charset="0"/>
                <a:ea typeface="ＭＳ Ｐゴシック" pitchFamily="34" charset="-128"/>
                <a:cs typeface="Calibri" panose="020F0502020204030204" pitchFamily="34" charset="0"/>
              </a:rPr>
              <a:t>Site Supervisor </a:t>
            </a:r>
            <a:r>
              <a:rPr lang="en-US" altLang="en-US" sz="1600" dirty="0">
                <a:solidFill>
                  <a:prstClr val="white"/>
                </a:solidFill>
                <a:latin typeface="Arial Narrow" panose="020B0606020202030204" pitchFamily="34" charset="0"/>
                <a:ea typeface="ＭＳ Ｐゴシック" pitchFamily="34" charset="-128"/>
                <a:cs typeface="Calibri" panose="020F0502020204030204" pitchFamily="34" charset="0"/>
              </a:rPr>
              <a:t>&amp; Manager</a:t>
            </a:r>
          </a:p>
          <a:p>
            <a:pPr marL="285750" indent="-285750" fontAlgn="base">
              <a:spcBef>
                <a:spcPct val="0"/>
              </a:spcBef>
              <a:spcAft>
                <a:spcPct val="0"/>
              </a:spcAft>
              <a:buFont typeface="Arial" panose="020B0604020202020204" pitchFamily="34" charset="0"/>
              <a:buChar char="•"/>
              <a:defRPr/>
            </a:pPr>
            <a:r>
              <a:rPr lang="en-US" altLang="en-US" sz="1600" dirty="0">
                <a:solidFill>
                  <a:prstClr val="white"/>
                </a:solidFill>
                <a:latin typeface="Arial Narrow" panose="020B0606020202030204" pitchFamily="34" charset="0"/>
                <a:ea typeface="ＭＳ Ｐゴシック" pitchFamily="34" charset="-128"/>
                <a:cs typeface="Calibri" panose="020F0502020204030204" pitchFamily="34" charset="0"/>
              </a:rPr>
              <a:t>Construction Design Manager</a:t>
            </a:r>
          </a:p>
          <a:p>
            <a:pPr marL="285750" indent="-285750" fontAlgn="base">
              <a:spcBef>
                <a:spcPct val="0"/>
              </a:spcBef>
              <a:spcAft>
                <a:spcPct val="0"/>
              </a:spcAft>
              <a:buFont typeface="Arial" panose="020B0604020202020204" pitchFamily="34" charset="0"/>
              <a:buChar char="•"/>
              <a:defRPr/>
            </a:pPr>
            <a:r>
              <a:rPr lang="en-US" altLang="en-US" sz="1600" dirty="0">
                <a:solidFill>
                  <a:prstClr val="white"/>
                </a:solidFill>
                <a:latin typeface="Arial Narrow" panose="020B0606020202030204" pitchFamily="34" charset="0"/>
                <a:ea typeface="ＭＳ Ｐゴシック" pitchFamily="34" charset="-128"/>
                <a:cs typeface="Calibri" panose="020F0502020204030204" pitchFamily="34" charset="0"/>
              </a:rPr>
              <a:t>Architect</a:t>
            </a:r>
          </a:p>
          <a:p>
            <a:pPr marL="285750" indent="-285750" fontAlgn="base">
              <a:spcBef>
                <a:spcPct val="0"/>
              </a:spcBef>
              <a:spcAft>
                <a:spcPct val="0"/>
              </a:spcAft>
              <a:buFont typeface="Arial" panose="020B0604020202020204" pitchFamily="34" charset="0"/>
              <a:buChar char="•"/>
              <a:defRPr/>
            </a:pPr>
            <a:r>
              <a:rPr lang="en-US" altLang="en-US" sz="1600" dirty="0">
                <a:solidFill>
                  <a:prstClr val="white"/>
                </a:solidFill>
                <a:latin typeface="Arial Narrow" panose="020B0606020202030204" pitchFamily="34" charset="0"/>
                <a:ea typeface="ＭＳ Ｐゴシック" pitchFamily="34" charset="-128"/>
                <a:cs typeface="Calibri" panose="020F0502020204030204" pitchFamily="34" charset="0"/>
              </a:rPr>
              <a:t>Town Planner</a:t>
            </a:r>
          </a:p>
        </p:txBody>
      </p:sp>
      <p:sp>
        <p:nvSpPr>
          <p:cNvPr id="12" name="Rectangle 11"/>
          <p:cNvSpPr/>
          <p:nvPr/>
        </p:nvSpPr>
        <p:spPr>
          <a:xfrm>
            <a:off x="5031868" y="5171708"/>
            <a:ext cx="4572000" cy="1569660"/>
          </a:xfrm>
          <a:prstGeom prst="rect">
            <a:avLst/>
          </a:prstGeom>
        </p:spPr>
        <p:txBody>
          <a:bodyPr>
            <a:spAutoFit/>
          </a:bodyPr>
          <a:lstStyle/>
          <a:p>
            <a:pPr marL="633413" indent="-368300" fontAlgn="base">
              <a:spcBef>
                <a:spcPct val="0"/>
              </a:spcBef>
              <a:spcAft>
                <a:spcPct val="0"/>
              </a:spcAft>
              <a:defRPr/>
            </a:pPr>
            <a:r>
              <a:rPr lang="en-US" altLang="en-US" sz="1600" b="1" dirty="0">
                <a:solidFill>
                  <a:prstClr val="white"/>
                </a:solidFill>
                <a:latin typeface="Arial Narrow" panose="020B0606020202030204" pitchFamily="34" charset="0"/>
                <a:ea typeface="ＭＳ Ｐゴシック" pitchFamily="34" charset="-128"/>
                <a:cs typeface="Calibri" panose="020F0502020204030204" pitchFamily="34" charset="0"/>
              </a:rPr>
              <a:t>Engineering</a:t>
            </a:r>
          </a:p>
          <a:p>
            <a:pPr marL="633413" indent="-368300" fontAlgn="base">
              <a:spcBef>
                <a:spcPct val="0"/>
              </a:spcBef>
              <a:spcAft>
                <a:spcPct val="0"/>
              </a:spcAft>
              <a:buFont typeface="Arial" panose="020B0604020202020204" pitchFamily="34" charset="0"/>
              <a:buChar char="•"/>
              <a:defRPr/>
            </a:pPr>
            <a:r>
              <a:rPr lang="en-US" altLang="en-US" sz="1600" dirty="0">
                <a:solidFill>
                  <a:srgbClr val="FFC000"/>
                </a:solidFill>
                <a:latin typeface="Arial Narrow" panose="020B0606020202030204" pitchFamily="34" charset="0"/>
                <a:ea typeface="ＭＳ Ｐゴシック" pitchFamily="34" charset="-128"/>
                <a:cs typeface="Calibri" panose="020F0502020204030204" pitchFamily="34" charset="0"/>
              </a:rPr>
              <a:t>Mechanical</a:t>
            </a:r>
          </a:p>
          <a:p>
            <a:pPr marL="633413" indent="-368300" fontAlgn="base">
              <a:spcBef>
                <a:spcPct val="0"/>
              </a:spcBef>
              <a:spcAft>
                <a:spcPct val="0"/>
              </a:spcAft>
              <a:buFont typeface="Arial" panose="020B0604020202020204" pitchFamily="34" charset="0"/>
              <a:buChar char="•"/>
              <a:defRPr/>
            </a:pPr>
            <a:r>
              <a:rPr lang="en-US" altLang="en-US" sz="1600" dirty="0">
                <a:solidFill>
                  <a:srgbClr val="FFC000"/>
                </a:solidFill>
                <a:latin typeface="Arial Narrow" panose="020B0606020202030204" pitchFamily="34" charset="0"/>
                <a:ea typeface="ＭＳ Ｐゴシック" pitchFamily="34" charset="-128"/>
                <a:cs typeface="Calibri" panose="020F0502020204030204" pitchFamily="34" charset="0"/>
              </a:rPr>
              <a:t>Electrical</a:t>
            </a:r>
          </a:p>
          <a:p>
            <a:pPr marL="633413" indent="-368300" fontAlgn="base">
              <a:spcBef>
                <a:spcPct val="0"/>
              </a:spcBef>
              <a:spcAft>
                <a:spcPct val="0"/>
              </a:spcAft>
              <a:buFont typeface="Arial" panose="020B0604020202020204" pitchFamily="34" charset="0"/>
              <a:buChar char="•"/>
              <a:defRPr/>
            </a:pPr>
            <a:r>
              <a:rPr lang="en-US" altLang="en-US" sz="1600" dirty="0">
                <a:solidFill>
                  <a:srgbClr val="FFC000"/>
                </a:solidFill>
                <a:latin typeface="Arial Narrow" panose="020B0606020202030204" pitchFamily="34" charset="0"/>
                <a:ea typeface="ＭＳ Ｐゴシック" pitchFamily="34" charset="-128"/>
                <a:cs typeface="Calibri" panose="020F0502020204030204" pitchFamily="34" charset="0"/>
              </a:rPr>
              <a:t>Manufacturing </a:t>
            </a:r>
          </a:p>
          <a:p>
            <a:pPr marL="633413" indent="-368300" fontAlgn="base">
              <a:spcBef>
                <a:spcPct val="0"/>
              </a:spcBef>
              <a:spcAft>
                <a:spcPct val="0"/>
              </a:spcAft>
              <a:buFont typeface="Arial" panose="020B0604020202020204" pitchFamily="34" charset="0"/>
              <a:buChar char="•"/>
              <a:defRPr/>
            </a:pPr>
            <a:r>
              <a:rPr lang="en-US" altLang="en-US" sz="1600" dirty="0">
                <a:solidFill>
                  <a:prstClr val="white"/>
                </a:solidFill>
                <a:latin typeface="Arial Narrow" panose="020B0606020202030204" pitchFamily="34" charset="0"/>
                <a:ea typeface="ＭＳ Ｐゴシック" pitchFamily="34" charset="-128"/>
                <a:cs typeface="Calibri" panose="020F0502020204030204" pitchFamily="34" charset="0"/>
              </a:rPr>
              <a:t>Materials</a:t>
            </a:r>
          </a:p>
          <a:p>
            <a:pPr marL="633413" indent="-368300" fontAlgn="base">
              <a:spcBef>
                <a:spcPct val="0"/>
              </a:spcBef>
              <a:spcAft>
                <a:spcPct val="0"/>
              </a:spcAft>
              <a:buFont typeface="Arial" panose="020B0604020202020204" pitchFamily="34" charset="0"/>
              <a:buChar char="•"/>
              <a:defRPr/>
            </a:pPr>
            <a:r>
              <a:rPr lang="en-US" altLang="en-US" sz="1600" dirty="0">
                <a:solidFill>
                  <a:prstClr val="white"/>
                </a:solidFill>
                <a:latin typeface="Arial Narrow" panose="020B0606020202030204" pitchFamily="34" charset="0"/>
                <a:ea typeface="ＭＳ Ｐゴシック" pitchFamily="34" charset="-128"/>
                <a:cs typeface="Calibri" panose="020F0502020204030204" pitchFamily="34" charset="0"/>
              </a:rPr>
              <a:t>Rail Engineering</a:t>
            </a:r>
          </a:p>
        </p:txBody>
      </p:sp>
      <p:sp>
        <p:nvSpPr>
          <p:cNvPr id="13" name="Rectangle 12"/>
          <p:cNvSpPr/>
          <p:nvPr/>
        </p:nvSpPr>
        <p:spPr>
          <a:xfrm>
            <a:off x="8162768" y="1420322"/>
            <a:ext cx="2613753" cy="2800767"/>
          </a:xfrm>
          <a:prstGeom prst="rect">
            <a:avLst/>
          </a:prstGeom>
        </p:spPr>
        <p:txBody>
          <a:bodyPr wrap="square">
            <a:spAutoFit/>
          </a:bodyPr>
          <a:lstStyle/>
          <a:p>
            <a:pPr marL="633413" indent="-368300" fontAlgn="base">
              <a:spcBef>
                <a:spcPct val="0"/>
              </a:spcBef>
              <a:spcAft>
                <a:spcPct val="0"/>
              </a:spcAft>
              <a:defRPr/>
            </a:pPr>
            <a:r>
              <a:rPr lang="en-US" altLang="en-US" sz="1600" b="1" dirty="0">
                <a:solidFill>
                  <a:prstClr val="white"/>
                </a:solidFill>
                <a:latin typeface="Arial Narrow" panose="020B0606020202030204" pitchFamily="34" charset="0"/>
                <a:ea typeface="ＭＳ Ｐゴシック" pitchFamily="34" charset="-128"/>
                <a:cs typeface="Calibri" panose="020F0502020204030204" pitchFamily="34" charset="0"/>
              </a:rPr>
              <a:t>Health &amp; Social Care</a:t>
            </a:r>
          </a:p>
          <a:p>
            <a:pPr marL="550863" indent="-285750" fontAlgn="base">
              <a:spcBef>
                <a:spcPct val="0"/>
              </a:spcBef>
              <a:spcAft>
                <a:spcPct val="0"/>
              </a:spcAft>
              <a:buFont typeface="Arial" panose="020B0604020202020204" pitchFamily="34" charset="0"/>
              <a:buChar char="•"/>
              <a:defRPr/>
            </a:pPr>
            <a:r>
              <a:rPr lang="en-US" altLang="en-US" sz="1600" dirty="0">
                <a:solidFill>
                  <a:prstClr val="white"/>
                </a:solidFill>
                <a:latin typeface="Arial Narrow" panose="020B0606020202030204" pitchFamily="34" charset="0"/>
                <a:ea typeface="ＭＳ Ｐゴシック" pitchFamily="34" charset="-128"/>
                <a:cs typeface="Calibri" panose="020F0502020204030204" pitchFamily="34" charset="0"/>
              </a:rPr>
              <a:t>Health and Social Care</a:t>
            </a:r>
          </a:p>
          <a:p>
            <a:pPr marL="550863" indent="-285750" fontAlgn="base">
              <a:spcBef>
                <a:spcPct val="0"/>
              </a:spcBef>
              <a:spcAft>
                <a:spcPct val="0"/>
              </a:spcAft>
              <a:buFont typeface="Arial" panose="020B0604020202020204" pitchFamily="34" charset="0"/>
              <a:buChar char="•"/>
              <a:defRPr/>
            </a:pPr>
            <a:r>
              <a:rPr lang="en-US" altLang="en-US" sz="1600" dirty="0">
                <a:solidFill>
                  <a:prstClr val="white"/>
                </a:solidFill>
                <a:latin typeface="Arial Narrow" panose="020B0606020202030204" pitchFamily="34" charset="0"/>
                <a:ea typeface="ＭＳ Ｐゴシック" pitchFamily="34" charset="-128"/>
                <a:cs typeface="Calibri" panose="020F0502020204030204" pitchFamily="34" charset="0"/>
              </a:rPr>
              <a:t>Social Worker</a:t>
            </a:r>
          </a:p>
          <a:p>
            <a:pPr marL="550863" indent="-285750" fontAlgn="base">
              <a:spcBef>
                <a:spcPct val="0"/>
              </a:spcBef>
              <a:spcAft>
                <a:spcPct val="0"/>
              </a:spcAft>
              <a:buFont typeface="Arial" panose="020B0604020202020204" pitchFamily="34" charset="0"/>
              <a:buChar char="•"/>
              <a:defRPr/>
            </a:pPr>
            <a:r>
              <a:rPr lang="en-US" altLang="en-US" sz="1600" dirty="0">
                <a:solidFill>
                  <a:prstClr val="white"/>
                </a:solidFill>
                <a:latin typeface="Arial Narrow" panose="020B0606020202030204" pitchFamily="34" charset="0"/>
                <a:ea typeface="ＭＳ Ｐゴシック" pitchFamily="34" charset="-128"/>
                <a:cs typeface="Calibri" panose="020F0502020204030204" pitchFamily="34" charset="0"/>
              </a:rPr>
              <a:t>Occupational Therapy </a:t>
            </a:r>
          </a:p>
          <a:p>
            <a:pPr marL="550863" indent="-285750" fontAlgn="base">
              <a:spcBef>
                <a:spcPct val="0"/>
              </a:spcBef>
              <a:spcAft>
                <a:spcPct val="0"/>
              </a:spcAft>
              <a:buFont typeface="Arial" panose="020B0604020202020204" pitchFamily="34" charset="0"/>
              <a:buChar char="•"/>
              <a:defRPr/>
            </a:pPr>
            <a:r>
              <a:rPr lang="en-US" altLang="en-US" sz="1600" dirty="0">
                <a:solidFill>
                  <a:prstClr val="white"/>
                </a:solidFill>
                <a:latin typeface="Arial Narrow" panose="020B0606020202030204" pitchFamily="34" charset="0"/>
                <a:ea typeface="ＭＳ Ｐゴシック" pitchFamily="34" charset="-128"/>
                <a:cs typeface="Calibri" panose="020F0502020204030204" pitchFamily="34" charset="0"/>
              </a:rPr>
              <a:t>Physiotherapy</a:t>
            </a:r>
          </a:p>
          <a:p>
            <a:pPr marL="550863" indent="-285750" fontAlgn="base">
              <a:spcBef>
                <a:spcPct val="0"/>
              </a:spcBef>
              <a:spcAft>
                <a:spcPct val="0"/>
              </a:spcAft>
              <a:buFont typeface="Arial" panose="020B0604020202020204" pitchFamily="34" charset="0"/>
              <a:buChar char="•"/>
              <a:defRPr/>
            </a:pPr>
            <a:r>
              <a:rPr lang="en-US" altLang="en-US" sz="1600" dirty="0">
                <a:solidFill>
                  <a:prstClr val="white"/>
                </a:solidFill>
                <a:latin typeface="Arial Narrow" panose="020B0606020202030204" pitchFamily="34" charset="0"/>
                <a:ea typeface="ＭＳ Ｐゴシック" pitchFamily="34" charset="-128"/>
                <a:cs typeface="Calibri" panose="020F0502020204030204" pitchFamily="34" charset="0"/>
              </a:rPr>
              <a:t>Healthcare Science Practitioner</a:t>
            </a:r>
          </a:p>
          <a:p>
            <a:pPr marL="550863" indent="-285750" fontAlgn="base">
              <a:spcBef>
                <a:spcPct val="0"/>
              </a:spcBef>
              <a:spcAft>
                <a:spcPct val="0"/>
              </a:spcAft>
              <a:buFont typeface="Arial" panose="020B0604020202020204" pitchFamily="34" charset="0"/>
              <a:buChar char="•"/>
              <a:defRPr/>
            </a:pPr>
            <a:r>
              <a:rPr lang="en-US" altLang="en-US" sz="1600" dirty="0">
                <a:solidFill>
                  <a:prstClr val="white"/>
                </a:solidFill>
                <a:latin typeface="Arial Narrow" panose="020B0606020202030204" pitchFamily="34" charset="0"/>
                <a:ea typeface="ＭＳ Ｐゴシック" pitchFamily="34" charset="-128"/>
                <a:cs typeface="Calibri" panose="020F0502020204030204" pitchFamily="34" charset="0"/>
              </a:rPr>
              <a:t>Advanced Clinical Practitioner</a:t>
            </a:r>
          </a:p>
          <a:p>
            <a:pPr marL="550863" indent="-285750" fontAlgn="base">
              <a:spcBef>
                <a:spcPct val="0"/>
              </a:spcBef>
              <a:spcAft>
                <a:spcPct val="0"/>
              </a:spcAft>
              <a:buFont typeface="Arial" panose="020B0604020202020204" pitchFamily="34" charset="0"/>
              <a:buChar char="•"/>
              <a:defRPr/>
            </a:pPr>
            <a:r>
              <a:rPr lang="en-US" altLang="en-US" sz="1600" dirty="0">
                <a:solidFill>
                  <a:prstClr val="white"/>
                </a:solidFill>
                <a:latin typeface="Arial Narrow" panose="020B0606020202030204" pitchFamily="34" charset="0"/>
                <a:ea typeface="ＭＳ Ｐゴシック" pitchFamily="34" charset="-128"/>
                <a:cs typeface="Calibri" panose="020F0502020204030204" pitchFamily="34" charset="0"/>
              </a:rPr>
              <a:t>Diagnostic Radiography </a:t>
            </a:r>
          </a:p>
          <a:p>
            <a:pPr marL="265113" fontAlgn="base">
              <a:spcBef>
                <a:spcPct val="0"/>
              </a:spcBef>
              <a:spcAft>
                <a:spcPct val="0"/>
              </a:spcAft>
              <a:defRPr/>
            </a:pPr>
            <a:endParaRPr lang="en-US" altLang="en-US" sz="1600" dirty="0">
              <a:solidFill>
                <a:prstClr val="white"/>
              </a:solidFill>
              <a:latin typeface="Arial Narrow" panose="020B0606020202030204" pitchFamily="34" charset="0"/>
              <a:ea typeface="ＭＳ Ｐゴシック" pitchFamily="34" charset="-128"/>
              <a:cs typeface="Calibri" panose="020F0502020204030204" pitchFamily="34" charset="0"/>
            </a:endParaRPr>
          </a:p>
        </p:txBody>
      </p:sp>
      <p:sp>
        <p:nvSpPr>
          <p:cNvPr id="16" name="Title 1">
            <a:extLst>
              <a:ext uri="{FF2B5EF4-FFF2-40B4-BE49-F238E27FC236}">
                <a16:creationId xmlns:a16="http://schemas.microsoft.com/office/drawing/2014/main" id="{0BBDF5AD-9EA6-433B-B264-9E5AE878AA11}"/>
              </a:ext>
            </a:extLst>
          </p:cNvPr>
          <p:cNvSpPr txBox="1">
            <a:spLocks/>
          </p:cNvSpPr>
          <p:nvPr/>
        </p:nvSpPr>
        <p:spPr>
          <a:xfrm>
            <a:off x="4151784" y="44624"/>
            <a:ext cx="6768752"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800" dirty="0">
                <a:solidFill>
                  <a:srgbClr val="FF33CC"/>
                </a:solidFill>
                <a:latin typeface="Calibri" panose="020F0502020204030204" pitchFamily="34" charset="0"/>
                <a:cs typeface="Calibri" panose="020F0502020204030204" pitchFamily="34" charset="0"/>
              </a:rPr>
              <a:t>As OfSTED scope expands, how do you prepare in a large and diverse university?</a:t>
            </a:r>
          </a:p>
        </p:txBody>
      </p:sp>
    </p:spTree>
    <p:extLst>
      <p:ext uri="{BB962C8B-B14F-4D97-AF65-F5344CB8AC3E}">
        <p14:creationId xmlns:p14="http://schemas.microsoft.com/office/powerpoint/2010/main" val="311552066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4098"/>
                                        </p:tgtEl>
                                        <p:attrNameLst>
                                          <p:attrName>style.visibility</p:attrName>
                                        </p:attrNameLst>
                                      </p:cBhvr>
                                      <p:to>
                                        <p:strVal val="visible"/>
                                      </p:to>
                                    </p:set>
                                    <p:animEffect transition="in" filter="fade">
                                      <p:cBhvr>
                                        <p:cTn id="10" dur="500"/>
                                        <p:tgtEl>
                                          <p:spTgt spid="409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fade">
                                      <p:cBhvr>
                                        <p:cTn id="19" dur="500"/>
                                        <p:tgtEl>
                                          <p:spTgt spid="6">
                                            <p:txEl>
                                              <p:pRg st="1" end="1"/>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500"/>
                                        <p:tgtEl>
                                          <p:spTgt spid="6">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Effect transition="in" filter="fade">
                                      <p:cBhvr>
                                        <p:cTn id="25" dur="500"/>
                                        <p:tgtEl>
                                          <p:spTgt spid="6">
                                            <p:txEl>
                                              <p:pRg st="3" end="3"/>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6">
                                            <p:txEl>
                                              <p:pRg st="4" end="4"/>
                                            </p:txEl>
                                          </p:spTgt>
                                        </p:tgtEl>
                                        <p:attrNameLst>
                                          <p:attrName>style.visibility</p:attrName>
                                        </p:attrNameLst>
                                      </p:cBhvr>
                                      <p:to>
                                        <p:strVal val="visible"/>
                                      </p:to>
                                    </p:set>
                                    <p:animEffect transition="in" filter="fade">
                                      <p:cBhvr>
                                        <p:cTn id="28" dur="500"/>
                                        <p:tgtEl>
                                          <p:spTgt spid="6">
                                            <p:txEl>
                                              <p:pRg st="4" end="4"/>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500"/>
                                        <p:tgtEl>
                                          <p:spTgt spid="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500"/>
                                        <p:tgtEl>
                                          <p:spTgt spid="11"/>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fade">
                                      <p:cBhvr>
                                        <p:cTn id="43" dur="500"/>
                                        <p:tgtEl>
                                          <p:spTgt spid="9"/>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500"/>
                                        <p:tgtEl>
                                          <p:spTgt spid="12"/>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P spid="7" grpId="0"/>
      <p:bldP spid="8" grpId="0"/>
      <p:bldP spid="10" grpId="0"/>
      <p:bldP spid="11" grpId="0"/>
      <p:bldP spid="9"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8E042-708F-4EA5-B3BC-33696119472D}"/>
              </a:ext>
            </a:extLst>
          </p:cNvPr>
          <p:cNvSpPr>
            <a:spLocks noGrp="1"/>
          </p:cNvSpPr>
          <p:nvPr>
            <p:ph type="title"/>
          </p:nvPr>
        </p:nvSpPr>
        <p:spPr>
          <a:xfrm>
            <a:off x="4295800" y="485800"/>
            <a:ext cx="6624736" cy="1143000"/>
          </a:xfrm>
        </p:spPr>
        <p:txBody>
          <a:bodyPr/>
          <a:lstStyle/>
          <a:p>
            <a:pPr algn="l"/>
            <a:r>
              <a:rPr lang="en-GB" sz="2800" b="1" dirty="0">
                <a:latin typeface="Calibri" panose="020F0502020204030204" pitchFamily="34" charset="0"/>
              </a:rPr>
              <a:t>Education Inspection Framework (EIF) </a:t>
            </a:r>
            <a:br>
              <a:rPr lang="en-GB" sz="2800" b="1" dirty="0">
                <a:latin typeface="Calibri" panose="020F0502020204030204" pitchFamily="34" charset="0"/>
              </a:rPr>
            </a:br>
            <a:r>
              <a:rPr lang="en-GB" sz="2800" b="1" dirty="0">
                <a:solidFill>
                  <a:schemeClr val="tx1"/>
                </a:solidFill>
                <a:latin typeface="Calibri" panose="020F0502020204030204" pitchFamily="34" charset="0"/>
              </a:rPr>
              <a:t>Extract: </a:t>
            </a:r>
            <a:br>
              <a:rPr lang="en-GB" sz="2000" b="1" dirty="0">
                <a:solidFill>
                  <a:schemeClr val="tx1"/>
                </a:solidFill>
                <a:latin typeface="Calibri" panose="020F0502020204030204" pitchFamily="34" charset="0"/>
                <a:ea typeface="Times New Roman" panose="02020603050405020304" pitchFamily="18" charset="0"/>
              </a:rPr>
            </a:br>
            <a:endParaRPr lang="en-GB" sz="2000" dirty="0"/>
          </a:p>
        </p:txBody>
      </p:sp>
      <p:sp>
        <p:nvSpPr>
          <p:cNvPr id="3" name="Content Placeholder 2">
            <a:extLst>
              <a:ext uri="{FF2B5EF4-FFF2-40B4-BE49-F238E27FC236}">
                <a16:creationId xmlns:a16="http://schemas.microsoft.com/office/drawing/2014/main" id="{6A497B8A-D454-4A72-BCF1-FC84747D8FE4}"/>
              </a:ext>
            </a:extLst>
          </p:cNvPr>
          <p:cNvSpPr>
            <a:spLocks noGrp="1"/>
          </p:cNvSpPr>
          <p:nvPr>
            <p:ph idx="1"/>
          </p:nvPr>
        </p:nvSpPr>
        <p:spPr>
          <a:xfrm>
            <a:off x="551384" y="1556792"/>
            <a:ext cx="11089232" cy="4464496"/>
          </a:xfrm>
        </p:spPr>
        <p:txBody>
          <a:bodyPr/>
          <a:lstStyle/>
          <a:p>
            <a:pPr marL="0" indent="0">
              <a:buNone/>
            </a:pPr>
            <a:endParaRPr lang="en-GB" sz="1600" b="1" dirty="0">
              <a:latin typeface="Calibri" panose="020F0502020204030204" pitchFamily="34" charset="0"/>
              <a:ea typeface="Times New Roman" panose="02020603050405020304" pitchFamily="18" charset="0"/>
            </a:endParaRPr>
          </a:p>
          <a:p>
            <a:pPr>
              <a:buFont typeface="Symbol" panose="05050102010706020507" pitchFamily="18" charset="2"/>
              <a:buChar char=""/>
            </a:pPr>
            <a:r>
              <a:rPr lang="en-GB" sz="1200" dirty="0">
                <a:latin typeface="Calibri" panose="020F0502020204030204" pitchFamily="34" charset="0"/>
                <a:ea typeface="Times New Roman" panose="02020603050405020304" pitchFamily="18" charset="0"/>
              </a:rPr>
              <a:t>The curriculum should support learners to develop their knowledge and skills beyond the purely academic, technical or vocational. This judgement evaluates the provider’s intent to provide for the personal development of learners, and the quality of the way in which it does this.</a:t>
            </a:r>
            <a:endParaRPr lang="en-GB" sz="1200" dirty="0">
              <a:latin typeface="Calibri" panose="020F0502020204030204" pitchFamily="34" charset="0"/>
              <a:ea typeface="Calibri" panose="020F0502020204030204" pitchFamily="34" charset="0"/>
            </a:endParaRPr>
          </a:p>
          <a:p>
            <a:pPr>
              <a:buFont typeface="Symbol" panose="05050102010706020507" pitchFamily="18" charset="2"/>
              <a:buChar char=""/>
            </a:pPr>
            <a:r>
              <a:rPr lang="en-GB" sz="1200" dirty="0">
                <a:latin typeface="Calibri" panose="020F0502020204030204" pitchFamily="34" charset="0"/>
                <a:ea typeface="Times New Roman" panose="02020603050405020304" pitchFamily="18" charset="0"/>
              </a:rPr>
              <a:t>developing responsible, respectful and active citizens who are able to play their part and know how to become involved in public life</a:t>
            </a:r>
            <a:endParaRPr lang="en-GB" sz="1200" dirty="0">
              <a:latin typeface="Calibri" panose="020F0502020204030204" pitchFamily="34" charset="0"/>
              <a:ea typeface="Calibri" panose="020F0502020204030204" pitchFamily="34" charset="0"/>
            </a:endParaRPr>
          </a:p>
          <a:p>
            <a:pPr>
              <a:buFont typeface="Symbol" panose="05050102010706020507" pitchFamily="18" charset="2"/>
              <a:buChar char=""/>
            </a:pPr>
            <a:r>
              <a:rPr lang="en-GB" sz="1200" dirty="0">
                <a:latin typeface="Calibri" panose="020F0502020204030204" pitchFamily="34" charset="0"/>
                <a:ea typeface="Times New Roman" panose="02020603050405020304" pitchFamily="18" charset="0"/>
              </a:rPr>
              <a:t>developing and deepening learners’ understanding of the fundamental British values of democracy, individual liberty, the rule of law and mutual respect and tolerance</a:t>
            </a:r>
            <a:endParaRPr lang="en-GB" sz="1200" dirty="0">
              <a:latin typeface="Calibri" panose="020F0502020204030204" pitchFamily="34" charset="0"/>
              <a:ea typeface="Calibri" panose="020F0502020204030204" pitchFamily="34" charset="0"/>
            </a:endParaRPr>
          </a:p>
          <a:p>
            <a:pPr>
              <a:buFont typeface="Symbol" panose="05050102010706020507" pitchFamily="18" charset="2"/>
              <a:buChar char=""/>
            </a:pPr>
            <a:r>
              <a:rPr lang="en-GB" sz="1200" dirty="0">
                <a:latin typeface="Calibri" panose="020F0502020204030204" pitchFamily="34" charset="0"/>
                <a:ea typeface="Times New Roman" panose="02020603050405020304" pitchFamily="18" charset="0"/>
              </a:rPr>
              <a:t>promoting equality of opportunity so that all learners can thrive together, understanding that difference is a positive, not a negative, and that individual characteristics make people unique</a:t>
            </a:r>
            <a:endParaRPr lang="en-GB" sz="1200" dirty="0">
              <a:latin typeface="Calibri" panose="020F0502020204030204" pitchFamily="34" charset="0"/>
              <a:ea typeface="Calibri" panose="020F0502020204030204" pitchFamily="34" charset="0"/>
            </a:endParaRPr>
          </a:p>
          <a:p>
            <a:pPr>
              <a:buFont typeface="Symbol" panose="05050102010706020507" pitchFamily="18" charset="2"/>
              <a:buChar char=""/>
            </a:pPr>
            <a:r>
              <a:rPr lang="en-GB" sz="1200" dirty="0">
                <a:latin typeface="Calibri" panose="020F0502020204030204" pitchFamily="34" charset="0"/>
                <a:ea typeface="Times New Roman" panose="02020603050405020304" pitchFamily="18" charset="0"/>
              </a:rPr>
              <a:t>promoting an inclusive environment that meets the needs of all learners, irrespective of age, disability, gender reassignment, race, religion or belief, sex or sexual orientation, relationship status or pregnancy</a:t>
            </a:r>
            <a:endParaRPr lang="en-GB" sz="1200" dirty="0">
              <a:latin typeface="Calibri" panose="020F0502020204030204" pitchFamily="34" charset="0"/>
              <a:ea typeface="Calibri" panose="020F0502020204030204" pitchFamily="34" charset="0"/>
            </a:endParaRPr>
          </a:p>
          <a:p>
            <a:pPr>
              <a:buFont typeface="Symbol" panose="05050102010706020507" pitchFamily="18" charset="2"/>
              <a:buChar char=""/>
            </a:pPr>
            <a:r>
              <a:rPr lang="en-GB" sz="1200" dirty="0">
                <a:latin typeface="Calibri" panose="020F0502020204030204" pitchFamily="34" charset="0"/>
                <a:ea typeface="Times New Roman" panose="02020603050405020304" pitchFamily="18" charset="0"/>
              </a:rPr>
              <a:t>developing learners’ character, which we define as the set of positive personal traits, dispositions and virtues that informs their motivation and guides their conduct so that they reflect wisely, learn eagerly, behave with integrity and cooperate consistently well with others. This gives learners the qualities they need to flourish in our society </a:t>
            </a:r>
            <a:endParaRPr lang="en-GB" sz="1200" dirty="0">
              <a:latin typeface="Calibri" panose="020F0502020204030204" pitchFamily="34" charset="0"/>
              <a:ea typeface="Calibri" panose="020F0502020204030204" pitchFamily="34" charset="0"/>
            </a:endParaRPr>
          </a:p>
          <a:p>
            <a:pPr>
              <a:buFont typeface="Symbol" panose="05050102010706020507" pitchFamily="18" charset="2"/>
              <a:buChar char=""/>
            </a:pPr>
            <a:r>
              <a:rPr lang="en-GB" sz="1200" dirty="0">
                <a:latin typeface="Calibri" panose="020F0502020204030204" pitchFamily="34" charset="0"/>
                <a:ea typeface="Times New Roman" panose="02020603050405020304" pitchFamily="18" charset="0"/>
              </a:rPr>
              <a:t>developing learners’ confidence, resilience and knowledge so that they can keep themselves mentally healthy </a:t>
            </a:r>
            <a:endParaRPr lang="en-GB" sz="1200" dirty="0">
              <a:latin typeface="Calibri" panose="020F0502020204030204" pitchFamily="34" charset="0"/>
              <a:ea typeface="Calibri" panose="020F0502020204030204" pitchFamily="34" charset="0"/>
            </a:endParaRPr>
          </a:p>
          <a:p>
            <a:pPr>
              <a:buFont typeface="Symbol" panose="05050102010706020507" pitchFamily="18" charset="2"/>
              <a:buChar char=""/>
            </a:pPr>
            <a:r>
              <a:rPr lang="en-GB" sz="1200" dirty="0">
                <a:latin typeface="Calibri" panose="020F0502020204030204" pitchFamily="34" charset="0"/>
                <a:ea typeface="Times New Roman" panose="02020603050405020304" pitchFamily="18" charset="0"/>
              </a:rPr>
              <a:t>developing learners’ understanding of how to keep physically healthy and maintain an active lifestyle</a:t>
            </a:r>
            <a:endParaRPr lang="en-GB" sz="1200" dirty="0">
              <a:latin typeface="Calibri" panose="020F0502020204030204" pitchFamily="34" charset="0"/>
              <a:ea typeface="Calibri" panose="020F0502020204030204" pitchFamily="34" charset="0"/>
            </a:endParaRPr>
          </a:p>
          <a:p>
            <a:pPr>
              <a:buFont typeface="Symbol" panose="05050102010706020507" pitchFamily="18" charset="2"/>
              <a:buChar char=""/>
            </a:pPr>
            <a:r>
              <a:rPr lang="en-GB" sz="1200" dirty="0">
                <a:latin typeface="Calibri" panose="020F0502020204030204" pitchFamily="34" charset="0"/>
                <a:ea typeface="Times New Roman" panose="02020603050405020304" pitchFamily="18" charset="0"/>
              </a:rPr>
              <a:t>providing an effective careers programme that offers advice, experience and contact with employers to encourage learners to aspire, make good choices and understand what they need to do in order to reach and succeed in their chosen career </a:t>
            </a:r>
            <a:endParaRPr lang="en-GB" sz="1200" dirty="0">
              <a:latin typeface="Calibri" panose="020F0502020204030204" pitchFamily="34" charset="0"/>
              <a:ea typeface="Calibri" panose="020F0502020204030204" pitchFamily="34" charset="0"/>
            </a:endParaRPr>
          </a:p>
          <a:p>
            <a:pPr>
              <a:buFont typeface="Symbol" panose="05050102010706020507" pitchFamily="18" charset="2"/>
              <a:buChar char=""/>
            </a:pPr>
            <a:r>
              <a:rPr lang="en-GB" sz="1200" dirty="0">
                <a:latin typeface="Calibri" panose="020F0502020204030204" pitchFamily="34" charset="0"/>
                <a:ea typeface="Times New Roman" panose="02020603050405020304" pitchFamily="18" charset="0"/>
              </a:rPr>
              <a:t>supporting readiness for the next phase of education, training or employment so that learners can make the transition to the next stage successfully.</a:t>
            </a:r>
            <a:endParaRPr lang="en-GB" sz="1200" dirty="0">
              <a:latin typeface="Calibri" panose="020F0502020204030204" pitchFamily="34" charset="0"/>
              <a:ea typeface="Calibri" panose="020F0502020204030204" pitchFamily="34" charset="0"/>
            </a:endParaRPr>
          </a:p>
          <a:p>
            <a:pPr marL="0" indent="0">
              <a:buNone/>
            </a:pPr>
            <a:endParaRPr lang="en-GB" sz="1050" dirty="0">
              <a:latin typeface="Calibri" panose="020F0502020204030204" pitchFamily="34" charset="0"/>
              <a:ea typeface="Calibri" panose="020F0502020204030204" pitchFamily="34" charset="0"/>
              <a:cs typeface="Times New Roman" panose="02020603050405020304" pitchFamily="18" charset="0"/>
            </a:endParaRPr>
          </a:p>
          <a:p>
            <a:endParaRPr lang="en-GB" sz="1050" dirty="0"/>
          </a:p>
        </p:txBody>
      </p:sp>
      <p:sp>
        <p:nvSpPr>
          <p:cNvPr id="5" name="TextBox 4">
            <a:extLst>
              <a:ext uri="{FF2B5EF4-FFF2-40B4-BE49-F238E27FC236}">
                <a16:creationId xmlns:a16="http://schemas.microsoft.com/office/drawing/2014/main" id="{7C18A965-94A6-4035-A413-91B609A0C7B2}"/>
              </a:ext>
            </a:extLst>
          </p:cNvPr>
          <p:cNvSpPr txBox="1"/>
          <p:nvPr/>
        </p:nvSpPr>
        <p:spPr>
          <a:xfrm>
            <a:off x="2135560" y="5192032"/>
            <a:ext cx="7992888" cy="1477328"/>
          </a:xfrm>
          <a:prstGeom prst="rect">
            <a:avLst/>
          </a:prstGeom>
          <a:noFill/>
        </p:spPr>
        <p:txBody>
          <a:bodyPr wrap="square" rtlCol="0">
            <a:spAutoFit/>
          </a:bodyPr>
          <a:lstStyle/>
          <a:p>
            <a:endParaRPr lang="en-GB" dirty="0">
              <a:latin typeface="Calibri" panose="020F0502020204030204" pitchFamily="34" charset="0"/>
              <a:ea typeface="Calibri" panose="020F0502020204030204" pitchFamily="34" charset="0"/>
              <a:cs typeface="Times New Roman" panose="02020603050405020304" pitchFamily="18" charset="0"/>
            </a:endParaRPr>
          </a:p>
          <a:p>
            <a:r>
              <a:rPr lang="en-GB" sz="2400" dirty="0">
                <a:solidFill>
                  <a:srgbClr val="990033"/>
                </a:solidFill>
                <a:latin typeface="Calibri" panose="020F0502020204030204" pitchFamily="34" charset="0"/>
                <a:ea typeface="Calibri" panose="020F0502020204030204" pitchFamily="34" charset="0"/>
                <a:cs typeface="Times New Roman" panose="02020603050405020304" pitchFamily="18" charset="0"/>
              </a:rPr>
              <a:t>Ofsted will look for that integration by asking </a:t>
            </a:r>
            <a:r>
              <a:rPr lang="en-GB" sz="2400" i="1" dirty="0">
                <a:solidFill>
                  <a:srgbClr val="990033"/>
                </a:solidFill>
                <a:latin typeface="Calibri" panose="020F0502020204030204" pitchFamily="34" charset="0"/>
                <a:ea typeface="Calibri" panose="020F0502020204030204" pitchFamily="34" charset="0"/>
                <a:cs typeface="Times New Roman" panose="02020603050405020304" pitchFamily="18" charset="0"/>
              </a:rPr>
              <a:t>your Apprentices</a:t>
            </a:r>
          </a:p>
          <a:p>
            <a:r>
              <a:rPr lang="en-GB" sz="2400" dirty="0">
                <a:latin typeface="Calibri" panose="020F0502020204030204" pitchFamily="34" charset="0"/>
                <a:ea typeface="Calibri" panose="020F0502020204030204" pitchFamily="34" charset="0"/>
                <a:cs typeface="Times New Roman" panose="02020603050405020304" pitchFamily="18" charset="0"/>
              </a:rPr>
              <a:t>We need to </a:t>
            </a:r>
            <a:r>
              <a:rPr lang="en-GB" sz="2400" i="1" dirty="0">
                <a:latin typeface="Calibri" panose="020F0502020204030204" pitchFamily="34" charset="0"/>
                <a:ea typeface="Calibri" panose="020F0502020204030204" pitchFamily="34" charset="0"/>
                <a:cs typeface="Times New Roman" panose="02020603050405020304" pitchFamily="18" charset="0"/>
              </a:rPr>
              <a:t>SEE</a:t>
            </a:r>
            <a:r>
              <a:rPr lang="en-GB" sz="2400" dirty="0">
                <a:latin typeface="Calibri" panose="020F0502020204030204" pitchFamily="34" charset="0"/>
                <a:ea typeface="Calibri" panose="020F0502020204030204" pitchFamily="34" charset="0"/>
                <a:cs typeface="Times New Roman" panose="02020603050405020304" pitchFamily="18" charset="0"/>
              </a:rPr>
              <a:t> this in curriculum</a:t>
            </a:r>
          </a:p>
          <a:p>
            <a:endParaRPr lang="en-GB" sz="2400" i="1" dirty="0">
              <a:solidFill>
                <a:srgbClr val="990033"/>
              </a:solidFill>
            </a:endParaRPr>
          </a:p>
        </p:txBody>
      </p:sp>
    </p:spTree>
    <p:extLst>
      <p:ext uri="{BB962C8B-B14F-4D97-AF65-F5344CB8AC3E}">
        <p14:creationId xmlns:p14="http://schemas.microsoft.com/office/powerpoint/2010/main" val="2566534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7579" y="1565920"/>
            <a:ext cx="4498420" cy="1143000"/>
          </a:xfrm>
        </p:spPr>
        <p:txBody>
          <a:bodyPr/>
          <a:lstStyle/>
          <a:p>
            <a:pPr algn="l"/>
            <a:r>
              <a:rPr lang="en-GB" sz="2000" b="1" dirty="0"/>
              <a:t>Scheme to Embed Essentials</a:t>
            </a:r>
            <a:br>
              <a:rPr lang="en-GB" sz="2000" b="1" dirty="0"/>
            </a:br>
            <a:r>
              <a:rPr lang="en-GB" sz="2000" b="1" dirty="0"/>
              <a:t>SEE:  </a:t>
            </a:r>
            <a:r>
              <a:rPr lang="en-GB" sz="2000" dirty="0"/>
              <a:t>6 themes for structure</a:t>
            </a:r>
          </a:p>
        </p:txBody>
      </p:sp>
      <p:sp>
        <p:nvSpPr>
          <p:cNvPr id="3" name="Content Placeholder 2"/>
          <p:cNvSpPr>
            <a:spLocks noGrp="1"/>
          </p:cNvSpPr>
          <p:nvPr>
            <p:ph idx="1"/>
          </p:nvPr>
        </p:nvSpPr>
        <p:spPr>
          <a:xfrm>
            <a:off x="1706685" y="2909116"/>
            <a:ext cx="5122912" cy="3344863"/>
          </a:xfrm>
        </p:spPr>
        <p:txBody>
          <a:bodyPr/>
          <a:lstStyle/>
          <a:p>
            <a:pPr lvl="0"/>
            <a:r>
              <a:rPr lang="en-GB" sz="1800" dirty="0"/>
              <a:t>On-Boarding</a:t>
            </a:r>
          </a:p>
          <a:p>
            <a:r>
              <a:rPr lang="en-GB" sz="1800" dirty="0"/>
              <a:t>Wellbeing and Safeguarding</a:t>
            </a:r>
          </a:p>
          <a:p>
            <a:r>
              <a:rPr lang="en-GB" sz="1800" dirty="0"/>
              <a:t>Succeeding in your OTJT</a:t>
            </a:r>
          </a:p>
          <a:p>
            <a:pPr lvl="0"/>
            <a:r>
              <a:rPr lang="en-GB" sz="1800" dirty="0"/>
              <a:t>Equality Diversity and Inclusion</a:t>
            </a:r>
          </a:p>
          <a:p>
            <a:pPr lvl="0"/>
            <a:r>
              <a:rPr lang="en-GB" sz="1800" dirty="0"/>
              <a:t>British Values and Prevent</a:t>
            </a:r>
          </a:p>
          <a:p>
            <a:pPr lvl="0"/>
            <a:r>
              <a:rPr lang="en-GB" sz="1800" dirty="0"/>
              <a:t>Careers Guidance</a:t>
            </a:r>
          </a:p>
          <a:p>
            <a:pPr lvl="0"/>
            <a:endParaRPr lang="en-GB" sz="1800" dirty="0"/>
          </a:p>
          <a:p>
            <a:pPr marL="0" indent="0">
              <a:buNone/>
            </a:pPr>
            <a:endParaRPr lang="en-GB" sz="1800" dirty="0"/>
          </a:p>
          <a:p>
            <a:pPr marL="0" indent="0">
              <a:buNone/>
            </a:pPr>
            <a:endParaRPr lang="en-GB" sz="2000"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56140" y="3551199"/>
            <a:ext cx="1151651" cy="1211312"/>
          </a:xfrm>
          <a:prstGeom prst="rect">
            <a:avLst/>
          </a:prstGeom>
          <a:noFill/>
          <a:ln w="9525">
            <a:noFill/>
            <a:miter lim="800000"/>
            <a:headEnd/>
            <a:tailEnd/>
          </a:ln>
          <a:effectLst>
            <a:glow rad="101600">
              <a:srgbClr val="00B050">
                <a:alpha val="40000"/>
              </a:srgbClr>
            </a:glow>
          </a:effectLst>
          <a:extLst>
            <a:ext uri="{909E8E84-426E-40DD-AFC4-6F175D3DCCD1}">
              <a14:hiddenFill xmlns:a14="http://schemas.microsoft.com/office/drawing/2010/main">
                <a:solidFill>
                  <a:schemeClr val="accent1"/>
                </a:solidFill>
              </a14:hiddenFill>
            </a:ext>
          </a:extLst>
        </p:spPr>
      </p:pic>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74245" y="5445224"/>
            <a:ext cx="1133547" cy="1152128"/>
          </a:xfrm>
          <a:prstGeom prst="rect">
            <a:avLst/>
          </a:prstGeom>
          <a:noFill/>
          <a:ln w="9525">
            <a:noFill/>
            <a:miter lim="800000"/>
            <a:headEnd/>
            <a:tailEnd/>
          </a:ln>
          <a:effectLst>
            <a:glow rad="101600">
              <a:schemeClr val="bg2">
                <a:lumMod val="50000"/>
                <a:alpha val="40000"/>
              </a:schemeClr>
            </a:glow>
          </a:effectLst>
          <a:extLst>
            <a:ext uri="{909E8E84-426E-40DD-AFC4-6F175D3DCCD1}">
              <a14:hiddenFill xmlns:a14="http://schemas.microsoft.com/office/drawing/2010/main">
                <a:solidFill>
                  <a:schemeClr val="accent1"/>
                </a:solidFill>
              </a14:hiddenFill>
            </a:ext>
          </a:extLst>
        </p:spPr>
      </p:pic>
      <p:sp>
        <p:nvSpPr>
          <p:cNvPr id="6" name="TextBox 5"/>
          <p:cNvSpPr txBox="1"/>
          <p:nvPr/>
        </p:nvSpPr>
        <p:spPr>
          <a:xfrm>
            <a:off x="7374244" y="3140968"/>
            <a:ext cx="2505814" cy="369332"/>
          </a:xfrm>
          <a:prstGeom prst="rect">
            <a:avLst/>
          </a:prstGeom>
          <a:noFill/>
        </p:spPr>
        <p:txBody>
          <a:bodyPr wrap="none" rtlCol="0">
            <a:spAutoFit/>
          </a:bodyPr>
          <a:lstStyle/>
          <a:p>
            <a:r>
              <a:rPr lang="en-GB" dirty="0">
                <a:solidFill>
                  <a:prstClr val="black"/>
                </a:solidFill>
              </a:rPr>
              <a:t>AIIR (on-line resource)</a:t>
            </a:r>
          </a:p>
        </p:txBody>
      </p:sp>
      <p:sp>
        <p:nvSpPr>
          <p:cNvPr id="7" name="TextBox 6"/>
          <p:cNvSpPr txBox="1"/>
          <p:nvPr/>
        </p:nvSpPr>
        <p:spPr>
          <a:xfrm>
            <a:off x="7248129" y="5075892"/>
            <a:ext cx="2698239" cy="369332"/>
          </a:xfrm>
          <a:prstGeom prst="rect">
            <a:avLst/>
          </a:prstGeom>
          <a:noFill/>
        </p:spPr>
        <p:txBody>
          <a:bodyPr wrap="none" rtlCol="0">
            <a:spAutoFit/>
          </a:bodyPr>
          <a:lstStyle/>
          <a:p>
            <a:r>
              <a:rPr lang="en-GB" dirty="0">
                <a:solidFill>
                  <a:prstClr val="black"/>
                </a:solidFill>
              </a:rPr>
              <a:t>APR - Annex documents</a:t>
            </a:r>
          </a:p>
        </p:txBody>
      </p:sp>
      <p:sp>
        <p:nvSpPr>
          <p:cNvPr id="10" name="TextBox 9"/>
          <p:cNvSpPr txBox="1"/>
          <p:nvPr/>
        </p:nvSpPr>
        <p:spPr>
          <a:xfrm>
            <a:off x="7320136" y="1268760"/>
            <a:ext cx="1300356" cy="369332"/>
          </a:xfrm>
          <a:prstGeom prst="rect">
            <a:avLst/>
          </a:prstGeom>
          <a:noFill/>
        </p:spPr>
        <p:txBody>
          <a:bodyPr wrap="none" rtlCol="0">
            <a:spAutoFit/>
          </a:bodyPr>
          <a:lstStyle/>
          <a:p>
            <a:r>
              <a:rPr lang="en-GB" dirty="0">
                <a:solidFill>
                  <a:prstClr val="black"/>
                </a:solidFill>
              </a:rPr>
              <a:t>Curriculum</a:t>
            </a:r>
          </a:p>
        </p:txBody>
      </p:sp>
      <p:sp>
        <p:nvSpPr>
          <p:cNvPr id="11" name="TextBox 10"/>
          <p:cNvSpPr txBox="1"/>
          <p:nvPr/>
        </p:nvSpPr>
        <p:spPr>
          <a:xfrm>
            <a:off x="8893664" y="5661249"/>
            <a:ext cx="1173719" cy="830997"/>
          </a:xfrm>
          <a:prstGeom prst="rect">
            <a:avLst/>
          </a:prstGeom>
          <a:noFill/>
        </p:spPr>
        <p:txBody>
          <a:bodyPr wrap="none" rtlCol="0">
            <a:spAutoFit/>
          </a:bodyPr>
          <a:lstStyle/>
          <a:p>
            <a:r>
              <a:rPr lang="en-GB" sz="1600" dirty="0">
                <a:solidFill>
                  <a:prstClr val="white">
                    <a:lumMod val="50000"/>
                  </a:prstClr>
                </a:solidFill>
              </a:rPr>
              <a:t>Discussion</a:t>
            </a:r>
          </a:p>
          <a:p>
            <a:r>
              <a:rPr lang="en-GB" sz="1600" dirty="0">
                <a:solidFill>
                  <a:prstClr val="white">
                    <a:lumMod val="50000"/>
                  </a:prstClr>
                </a:solidFill>
              </a:rPr>
              <a:t>Reflection</a:t>
            </a:r>
          </a:p>
          <a:p>
            <a:r>
              <a:rPr lang="en-GB" sz="1600" dirty="0">
                <a:solidFill>
                  <a:prstClr val="white">
                    <a:lumMod val="50000"/>
                  </a:prstClr>
                </a:solidFill>
              </a:rPr>
              <a:t>Action</a:t>
            </a:r>
          </a:p>
        </p:txBody>
      </p:sp>
      <p:sp>
        <p:nvSpPr>
          <p:cNvPr id="12" name="TextBox 11"/>
          <p:cNvSpPr txBox="1"/>
          <p:nvPr/>
        </p:nvSpPr>
        <p:spPr>
          <a:xfrm>
            <a:off x="8760296" y="3672482"/>
            <a:ext cx="1547954" cy="830997"/>
          </a:xfrm>
          <a:prstGeom prst="rect">
            <a:avLst/>
          </a:prstGeom>
          <a:noFill/>
        </p:spPr>
        <p:txBody>
          <a:bodyPr wrap="square" rtlCol="0">
            <a:spAutoFit/>
          </a:bodyPr>
          <a:lstStyle/>
          <a:p>
            <a:r>
              <a:rPr lang="en-GB" sz="1600" dirty="0">
                <a:solidFill>
                  <a:prstClr val="white">
                    <a:lumMod val="50000"/>
                  </a:prstClr>
                </a:solidFill>
              </a:rPr>
              <a:t>Developmental tools, linked to job role</a:t>
            </a:r>
          </a:p>
        </p:txBody>
      </p:sp>
      <p:sp>
        <p:nvSpPr>
          <p:cNvPr id="13" name="TextBox 12"/>
          <p:cNvSpPr txBox="1"/>
          <p:nvPr/>
        </p:nvSpPr>
        <p:spPr>
          <a:xfrm>
            <a:off x="8832304" y="1661900"/>
            <a:ext cx="1656184" cy="830997"/>
          </a:xfrm>
          <a:prstGeom prst="rect">
            <a:avLst/>
          </a:prstGeom>
          <a:noFill/>
        </p:spPr>
        <p:txBody>
          <a:bodyPr wrap="square" rtlCol="0">
            <a:spAutoFit/>
          </a:bodyPr>
          <a:lstStyle/>
          <a:p>
            <a:r>
              <a:rPr lang="en-GB" sz="1600" dirty="0">
                <a:solidFill>
                  <a:prstClr val="white">
                    <a:lumMod val="50000"/>
                  </a:prstClr>
                </a:solidFill>
              </a:rPr>
              <a:t>Essentials contextualised by subject</a:t>
            </a:r>
          </a:p>
        </p:txBody>
      </p:sp>
      <p:pic>
        <p:nvPicPr>
          <p:cNvPr id="14"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r="51561"/>
          <a:stretch/>
        </p:blipFill>
        <p:spPr bwMode="auto">
          <a:xfrm>
            <a:off x="7320136" y="1628801"/>
            <a:ext cx="1222176" cy="1280315"/>
          </a:xfrm>
          <a:prstGeom prst="rect">
            <a:avLst/>
          </a:prstGeom>
          <a:noFill/>
          <a:ln w="9525">
            <a:noFill/>
            <a:miter lim="800000"/>
            <a:headEnd/>
            <a:tailEnd/>
          </a:ln>
          <a:effectLst>
            <a:glow rad="101600">
              <a:srgbClr val="7391D3">
                <a:alpha val="40000"/>
              </a:srgbClr>
            </a:glow>
          </a:effectLst>
          <a:extLst>
            <a:ext uri="{909E8E84-426E-40DD-AFC4-6F175D3DCCD1}">
              <a14:hiddenFill xmlns:a14="http://schemas.microsoft.com/office/drawing/2010/main">
                <a:solidFill>
                  <a:schemeClr val="accent1"/>
                </a:solidFill>
              </a14:hiddenFill>
            </a:ext>
          </a:extLst>
        </p:spPr>
      </p:pic>
      <p:cxnSp>
        <p:nvCxnSpPr>
          <p:cNvPr id="16" name="Straight Connector 15"/>
          <p:cNvCxnSpPr/>
          <p:nvPr/>
        </p:nvCxnSpPr>
        <p:spPr>
          <a:xfrm>
            <a:off x="5879976" y="4015971"/>
            <a:ext cx="432048" cy="0"/>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6312024" y="2268958"/>
            <a:ext cx="0" cy="3536307"/>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6312024" y="2268957"/>
            <a:ext cx="360040" cy="0"/>
          </a:xfrm>
          <a:prstGeom prst="straightConnector1">
            <a:avLst/>
          </a:prstGeom>
          <a:ln w="34925">
            <a:solidFill>
              <a:schemeClr val="bg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6312024" y="5805264"/>
            <a:ext cx="360040" cy="0"/>
          </a:xfrm>
          <a:prstGeom prst="straightConnector1">
            <a:avLst/>
          </a:prstGeom>
          <a:ln w="34925">
            <a:solidFill>
              <a:schemeClr val="bg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6312024" y="4015971"/>
            <a:ext cx="360040" cy="0"/>
          </a:xfrm>
          <a:prstGeom prst="straightConnector1">
            <a:avLst/>
          </a:prstGeom>
          <a:ln w="34925">
            <a:solidFill>
              <a:schemeClr val="bg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8" name="Title 1"/>
          <p:cNvSpPr txBox="1">
            <a:spLocks/>
          </p:cNvSpPr>
          <p:nvPr/>
        </p:nvSpPr>
        <p:spPr bwMode="auto">
          <a:xfrm>
            <a:off x="7232521" y="144566"/>
            <a:ext cx="4187401"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B70D50"/>
                </a:solidFill>
                <a:latin typeface="+mj-lt"/>
                <a:ea typeface="ＭＳ Ｐゴシック" pitchFamily="-105" charset="-128"/>
                <a:cs typeface="ＭＳ Ｐゴシック" pitchFamily="-105" charset="-128"/>
              </a:defRPr>
            </a:lvl1pPr>
            <a:lvl2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2pPr>
            <a:lvl3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3pPr>
            <a:lvl4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4pPr>
            <a:lvl5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5pPr>
            <a:lvl6pPr marL="457200"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6pPr>
            <a:lvl7pPr marL="914400"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7pPr>
            <a:lvl8pPr marL="1371600"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8pPr>
            <a:lvl9pPr marL="1828800"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9pPr>
          </a:lstStyle>
          <a:p>
            <a:pPr algn="l"/>
            <a:r>
              <a:rPr lang="en-GB" sz="1800" dirty="0"/>
              <a:t>Integrated Implementation... </a:t>
            </a:r>
          </a:p>
          <a:p>
            <a:pPr algn="l"/>
            <a:r>
              <a:rPr lang="en-GB" sz="1800" dirty="0"/>
              <a:t>3 methods:</a:t>
            </a:r>
          </a:p>
        </p:txBody>
      </p:sp>
    </p:spTree>
    <p:extLst>
      <p:ext uri="{BB962C8B-B14F-4D97-AF65-F5344CB8AC3E}">
        <p14:creationId xmlns:p14="http://schemas.microsoft.com/office/powerpoint/2010/main" val="1420998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par>
                                <p:cTn id="11" presetID="10" presetClass="entr" presetSubtype="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500"/>
                                        <p:tgtEl>
                                          <p:spTgt spid="21"/>
                                        </p:tgtEl>
                                      </p:cBhvr>
                                    </p:animEffect>
                                  </p:childTnLst>
                                </p:cTn>
                              </p:par>
                              <p:par>
                                <p:cTn id="14" presetID="10" presetClass="entr" presetSubtype="0" fill="hold"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par>
                                <p:cTn id="17" presetID="10" presetClass="entr" presetSubtype="0" fill="hold" nodeType="with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500"/>
                                        <p:tgtEl>
                                          <p:spTgt spid="22"/>
                                        </p:tgtEl>
                                      </p:cBhvr>
                                    </p:animEffect>
                                  </p:childTnLst>
                                </p:cTn>
                              </p:par>
                              <p:par>
                                <p:cTn id="20" presetID="10" presetClass="entr" presetSubtype="0" fill="hold" nodeType="with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par>
                                <p:cTn id="28" presetID="10" presetClass="entr" presetSubtype="0" fill="hold"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500"/>
                                        <p:tgtEl>
                                          <p:spTgt spid="14"/>
                                        </p:tgtEl>
                                      </p:cBhvr>
                                    </p:animEffect>
                                  </p:childTnLst>
                                </p:cTn>
                              </p:par>
                            </p:childTnLst>
                          </p:cTn>
                        </p:par>
                        <p:par>
                          <p:cTn id="31" fill="hold">
                            <p:stCondLst>
                              <p:cond delay="500"/>
                            </p:stCondLst>
                            <p:childTnLst>
                              <p:par>
                                <p:cTn id="32" presetID="10" presetClass="entr" presetSubtype="0" fill="hold" grpId="0" nodeType="after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fade">
                                      <p:cBhvr>
                                        <p:cTn id="39" dur="500"/>
                                        <p:tgtEl>
                                          <p:spTgt spid="6"/>
                                        </p:tgtEl>
                                      </p:cBhvr>
                                    </p:animEffect>
                                  </p:childTnLst>
                                </p:cTn>
                              </p:par>
                              <p:par>
                                <p:cTn id="40" presetID="10" presetClass="entr" presetSubtype="0" fill="hold" nodeType="with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500"/>
                                        <p:tgtEl>
                                          <p:spTgt spid="4"/>
                                        </p:tgtEl>
                                      </p:cBhvr>
                                    </p:animEffect>
                                  </p:childTnLst>
                                </p:cTn>
                              </p:par>
                            </p:childTnLst>
                          </p:cTn>
                        </p:par>
                        <p:par>
                          <p:cTn id="43" fill="hold">
                            <p:stCondLst>
                              <p:cond delay="500"/>
                            </p:stCondLst>
                            <p:childTnLst>
                              <p:par>
                                <p:cTn id="44" presetID="10" presetClass="entr" presetSubtype="0" fill="hold" grpId="0" nodeType="after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500"/>
                                        <p:tgtEl>
                                          <p:spTgt spid="12"/>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fade">
                                      <p:cBhvr>
                                        <p:cTn id="51" dur="500"/>
                                        <p:tgtEl>
                                          <p:spTgt spid="7"/>
                                        </p:tgtEl>
                                      </p:cBhvr>
                                    </p:animEffect>
                                  </p:childTnLst>
                                </p:cTn>
                              </p:par>
                              <p:par>
                                <p:cTn id="52" presetID="10" presetClass="entr" presetSubtype="0" fill="hold" nodeType="withEffect">
                                  <p:stCondLst>
                                    <p:cond delay="0"/>
                                  </p:stCondLst>
                                  <p:childTnLst>
                                    <p:set>
                                      <p:cBhvr>
                                        <p:cTn id="53" dur="1" fill="hold">
                                          <p:stCondLst>
                                            <p:cond delay="0"/>
                                          </p:stCondLst>
                                        </p:cTn>
                                        <p:tgtEl>
                                          <p:spTgt spid="5"/>
                                        </p:tgtEl>
                                        <p:attrNameLst>
                                          <p:attrName>style.visibility</p:attrName>
                                        </p:attrNameLst>
                                      </p:cBhvr>
                                      <p:to>
                                        <p:strVal val="visible"/>
                                      </p:to>
                                    </p:set>
                                    <p:animEffect transition="in" filter="fade">
                                      <p:cBhvr>
                                        <p:cTn id="54" dur="500"/>
                                        <p:tgtEl>
                                          <p:spTgt spid="5"/>
                                        </p:tgtEl>
                                      </p:cBhvr>
                                    </p:animEffect>
                                  </p:childTnLst>
                                </p:cTn>
                              </p:par>
                            </p:childTnLst>
                          </p:cTn>
                        </p:par>
                        <p:par>
                          <p:cTn id="55" fill="hold">
                            <p:stCondLst>
                              <p:cond delay="500"/>
                            </p:stCondLst>
                            <p:childTnLst>
                              <p:par>
                                <p:cTn id="56" presetID="10" presetClass="entr" presetSubtype="0" fill="hold" grpId="0" nodeType="after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fade">
                                      <p:cBhvr>
                                        <p:cTn id="5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0" grpId="0"/>
      <p:bldP spid="11" grpId="0"/>
      <p:bldP spid="12" grpId="0"/>
      <p:bldP spid="13" grpId="0"/>
      <p:bldP spid="18" grpId="0"/>
    </p:bldLst>
  </p:timing>
</p:sld>
</file>

<file path=ppt/theme/theme1.xml><?xml version="1.0" encoding="utf-8"?>
<a:theme xmlns:a="http://schemas.openxmlformats.org/drawingml/2006/main" name="5_SBS Arial template Presentation V2 (3)">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Rahcel Presentation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docProps/app.xml><?xml version="1.0" encoding="utf-8"?>
<Properties xmlns="http://schemas.openxmlformats.org/officeDocument/2006/extended-properties" xmlns:vt="http://schemas.openxmlformats.org/officeDocument/2006/docPropsVTypes">
  <Template>blank</Template>
  <TotalTime>39102</TotalTime>
  <Words>1377</Words>
  <Application>Microsoft Office PowerPoint</Application>
  <PresentationFormat>Widescreen</PresentationFormat>
  <Paragraphs>202</Paragraphs>
  <Slides>14</Slides>
  <Notes>7</Notes>
  <HiddenSlides>1</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14</vt:i4>
      </vt:variant>
    </vt:vector>
  </HeadingPairs>
  <TitlesOfParts>
    <vt:vector size="24" baseType="lpstr">
      <vt:lpstr>Arial</vt:lpstr>
      <vt:lpstr>Arial Narrow</vt:lpstr>
      <vt:lpstr>Calibri</vt:lpstr>
      <vt:lpstr>Nunito</vt:lpstr>
      <vt:lpstr>Roboto Slab</vt:lpstr>
      <vt:lpstr>Symbol</vt:lpstr>
      <vt:lpstr>Wingdings</vt:lpstr>
      <vt:lpstr>5_SBS Arial template Presentation V2 (3)</vt:lpstr>
      <vt:lpstr>Custom Design</vt:lpstr>
      <vt:lpstr>Rahcel Presentation1</vt:lpstr>
      <vt:lpstr>Preparing the Portfolio for Inspection Lessons Learned and Applied</vt:lpstr>
      <vt:lpstr>Preparing the Portfolio for Inspection Lessons Learned and Applied</vt:lpstr>
      <vt:lpstr>The Ofsted Landscape</vt:lpstr>
      <vt:lpstr>Cultural Alignment and Expectations</vt:lpstr>
      <vt:lpstr>Reflections on the journey Value from the Interim visits during COVID-19?</vt:lpstr>
      <vt:lpstr>Reflections on the journey Value from the Interim visits during COVID-19? </vt:lpstr>
      <vt:lpstr>PowerPoint Presentation</vt:lpstr>
      <vt:lpstr>Education Inspection Framework (EIF)  Extract:  </vt:lpstr>
      <vt:lpstr>Scheme to Embed Essentials SEE:  6 themes for structure</vt:lpstr>
      <vt:lpstr>Easy wins to build on...</vt:lpstr>
      <vt:lpstr> OfSTED Feedback:  Staying Safe On-Line in Curriculum...   L4 Construction ongoing work:</vt:lpstr>
      <vt:lpstr>Apprenticeship Progress Review Annex Documents</vt:lpstr>
      <vt:lpstr>Integration of Delivery through SEE Toolkit</vt:lpstr>
      <vt:lpstr>Preparing the Portfolio for Inspection Lessons Learned and Applied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Apprenticeship Fundamentals</dc:title>
  <dc:creator>Sam Moorwood</dc:creator>
  <cp:lastModifiedBy>Moorwood, Sam</cp:lastModifiedBy>
  <cp:revision>284</cp:revision>
  <cp:lastPrinted>2020-03-12T10:44:58Z</cp:lastPrinted>
  <dcterms:created xsi:type="dcterms:W3CDTF">2020-03-06T07:45:44Z</dcterms:created>
  <dcterms:modified xsi:type="dcterms:W3CDTF">2021-02-02T09:23:20Z</dcterms:modified>
</cp:coreProperties>
</file>