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  <p:sldMasterId id="2147484268" r:id="rId2"/>
    <p:sldMasterId id="2147484292" r:id="rId3"/>
    <p:sldMasterId id="2147484412" r:id="rId4"/>
    <p:sldMasterId id="2147484477" r:id="rId5"/>
  </p:sldMasterIdLst>
  <p:notesMasterIdLst>
    <p:notesMasterId r:id="rId30"/>
  </p:notesMasterIdLst>
  <p:handoutMasterIdLst>
    <p:handoutMasterId r:id="rId31"/>
  </p:handoutMasterIdLst>
  <p:sldIdLst>
    <p:sldId id="1360" r:id="rId6"/>
    <p:sldId id="1370" r:id="rId7"/>
    <p:sldId id="1365" r:id="rId8"/>
    <p:sldId id="1362" r:id="rId9"/>
    <p:sldId id="1371" r:id="rId10"/>
    <p:sldId id="414" r:id="rId11"/>
    <p:sldId id="1372" r:id="rId12"/>
    <p:sldId id="1373" r:id="rId13"/>
    <p:sldId id="1520" r:id="rId14"/>
    <p:sldId id="1518" r:id="rId15"/>
    <p:sldId id="409" r:id="rId16"/>
    <p:sldId id="418" r:id="rId17"/>
    <p:sldId id="435" r:id="rId18"/>
    <p:sldId id="422" r:id="rId19"/>
    <p:sldId id="428" r:id="rId20"/>
    <p:sldId id="423" r:id="rId21"/>
    <p:sldId id="426" r:id="rId22"/>
    <p:sldId id="425" r:id="rId23"/>
    <p:sldId id="424" r:id="rId24"/>
    <p:sldId id="1519" r:id="rId25"/>
    <p:sldId id="1374" r:id="rId26"/>
    <p:sldId id="1366" r:id="rId27"/>
    <p:sldId id="1367" r:id="rId28"/>
    <p:sldId id="1369" r:id="rId2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668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336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006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6744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3426" algn="l" defTabSz="913368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0117" algn="l" defTabSz="913368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196797" algn="l" defTabSz="913368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3486" algn="l" defTabSz="913368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70D50"/>
    <a:srgbClr val="99FF66"/>
    <a:srgbClr val="5AF622"/>
    <a:srgbClr val="621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4139" autoAdjust="0"/>
  </p:normalViewPr>
  <p:slideViewPr>
    <p:cSldViewPr>
      <p:cViewPr varScale="1">
        <p:scale>
          <a:sx n="104" d="100"/>
          <a:sy n="104" d="100"/>
        </p:scale>
        <p:origin x="117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754" y="4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GB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934E193-50B3-8F4D-A1CD-E8D206464D56}" type="datetime1">
              <a:rPr lang="en-GB" altLang="en-US"/>
              <a:pPr/>
              <a:t>01/02/2021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2AA519A-A6DF-024F-B493-EFBAB25BB2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77974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GB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7C1ACBC-E156-9E4D-9A1D-4D2D455C762A}" type="datetime1">
              <a:rPr lang="en-GB" altLang="en-US"/>
              <a:pPr/>
              <a:t>01/02/2021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5710"/>
            <a:ext cx="5438775" cy="446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AA558F4-94A9-ED43-B8F3-AD2D087F8F3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73263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 pitchFamily="-105" charset="-128"/>
      </a:defRPr>
    </a:lvl1pPr>
    <a:lvl2pPr marL="45668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2pPr>
    <a:lvl3pPr marL="91336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3pPr>
    <a:lvl4pPr marL="137006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4pPr>
    <a:lvl5pPr marL="182674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5pPr>
    <a:lvl6pPr marL="2283426" algn="l" defTabSz="913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117" algn="l" defTabSz="913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797" algn="l" defTabSz="913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486" algn="l" defTabSz="913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24E69-BEE5-254D-9E1C-7DB27D080CF3}" type="datetimeFigureOut">
              <a:rPr lang="en-US" altLang="en-US"/>
              <a:pPr/>
              <a:t>2/1/2021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1B040-A1A9-874A-8256-F9B029ACC9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374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ED5643-A62A-0744-8BAB-4F9B97F656F7}" type="datetimeFigureOut">
              <a:rPr lang="en-US" altLang="en-US"/>
              <a:pPr/>
              <a:t>2/1/2021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864BA-451A-4D45-93B8-D44F2366F1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81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3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3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E59F5-7DAE-AA42-85DF-DF1C142F4482}" type="datetimeFigureOut">
              <a:rPr lang="en-US" altLang="en-US"/>
              <a:pPr/>
              <a:t>2/1/2021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C45C31-B5F4-2D41-BCB8-01F321322F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670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1"/>
            <a:ext cx="1512000" cy="81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81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al and delieve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69400" y="1988842"/>
            <a:ext cx="7991032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2400"/>
              </a:spcAft>
            </a:pPr>
            <a:r>
              <a:rPr lang="en-GB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 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4000" b="1" dirty="0">
              <a:solidFill>
                <a:prstClr val="black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delivery of</a:t>
            </a:r>
            <a:endParaRPr lang="en-GB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69402" y="2564904"/>
            <a:ext cx="8291661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 baseline="0"/>
            </a:lvl1pPr>
          </a:lstStyle>
          <a:p>
            <a:pPr lvl="0"/>
            <a:r>
              <a:rPr lang="en-GB" dirty="0"/>
              <a:t>Insert name of partner company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69402" y="3933056"/>
            <a:ext cx="8291661" cy="20162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 baseline="0"/>
            </a:lvl1pPr>
          </a:lstStyle>
          <a:p>
            <a:pPr lvl="0"/>
            <a:r>
              <a:rPr lang="en-GB" dirty="0"/>
              <a:t>Insert title of what is to be delivered</a:t>
            </a:r>
          </a:p>
        </p:txBody>
      </p:sp>
    </p:spTree>
    <p:extLst>
      <p:ext uri="{BB962C8B-B14F-4D97-AF65-F5344CB8AC3E}">
        <p14:creationId xmlns:p14="http://schemas.microsoft.com/office/powerpoint/2010/main" val="2433478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al and delivery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1" t="12966" r="17666" b="15046"/>
          <a:stretch/>
        </p:blipFill>
        <p:spPr>
          <a:xfrm>
            <a:off x="35496" y="1588351"/>
            <a:ext cx="4144298" cy="49369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1"/>
            <a:ext cx="1512000" cy="811139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843810" y="1834071"/>
            <a:ext cx="5045013" cy="1415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2400"/>
              </a:spcAft>
            </a:pP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 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b="1" dirty="0">
              <a:solidFill>
                <a:prstClr val="black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delivery of</a:t>
            </a: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828375" y="2280857"/>
            <a:ext cx="5920091" cy="5000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 baseline="0"/>
            </a:lvl1pPr>
          </a:lstStyle>
          <a:p>
            <a:pPr lvl="0"/>
            <a:r>
              <a:rPr lang="en-GB" dirty="0"/>
              <a:t>Insert name of partner company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843808" y="3308218"/>
            <a:ext cx="5904656" cy="12729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 baseline="0"/>
            </a:lvl1pPr>
          </a:lstStyle>
          <a:p>
            <a:pPr lvl="0"/>
            <a:r>
              <a:rPr lang="en-GB" dirty="0"/>
              <a:t>Insert title of what is to be delivered</a:t>
            </a:r>
          </a:p>
        </p:txBody>
      </p:sp>
    </p:spTree>
    <p:extLst>
      <p:ext uri="{BB962C8B-B14F-4D97-AF65-F5344CB8AC3E}">
        <p14:creationId xmlns:p14="http://schemas.microsoft.com/office/powerpoint/2010/main" val="1857658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368000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16632"/>
            <a:ext cx="8444176" cy="115212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Bef>
                <a:spcPts val="0"/>
              </a:spcBef>
              <a:buNone/>
              <a:defRPr sz="3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Introductions</a:t>
            </a:r>
          </a:p>
        </p:txBody>
      </p:sp>
      <p:sp>
        <p:nvSpPr>
          <p:cNvPr id="22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6174086" y="1988840"/>
            <a:ext cx="2624137" cy="264953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1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3259933" y="1988840"/>
            <a:ext cx="2624137" cy="264953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344490" y="2003309"/>
            <a:ext cx="2624137" cy="264953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907559"/>
            <a:ext cx="1260000" cy="678948"/>
          </a:xfrm>
          <a:prstGeom prst="rect">
            <a:avLst/>
          </a:prstGeom>
        </p:spPr>
      </p:pic>
      <p:sp>
        <p:nvSpPr>
          <p:cNvPr id="11" name="Picture Placeholder 19"/>
          <p:cNvSpPr>
            <a:spLocks noGrp="1"/>
          </p:cNvSpPr>
          <p:nvPr>
            <p:ph type="pic" sz="quarter" idx="15" hasCustomPrompt="1"/>
          </p:nvPr>
        </p:nvSpPr>
        <p:spPr>
          <a:xfrm>
            <a:off x="7524328" y="5877352"/>
            <a:ext cx="1260000" cy="720000"/>
          </a:xfrm>
          <a:prstGeom prst="rect">
            <a:avLst/>
          </a:prstGeom>
        </p:spPr>
        <p:txBody>
          <a:bodyPr/>
          <a:lstStyle>
            <a:lvl1pPr>
              <a:defRPr sz="1200" baseline="0"/>
            </a:lvl1pPr>
          </a:lstStyle>
          <a:p>
            <a:r>
              <a:rPr lang="en-GB" dirty="0"/>
              <a:t>Insert partner logo here</a:t>
            </a:r>
          </a:p>
        </p:txBody>
      </p:sp>
    </p:spTree>
    <p:extLst>
      <p:ext uri="{BB962C8B-B14F-4D97-AF65-F5344CB8AC3E}">
        <p14:creationId xmlns:p14="http://schemas.microsoft.com/office/powerpoint/2010/main" val="3072604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377" y="0"/>
            <a:ext cx="9144000" cy="6858000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69402" y="1988840"/>
            <a:ext cx="8291661" cy="1800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1" baseline="0"/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69402" y="3789040"/>
            <a:ext cx="8291661" cy="25202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89495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1368000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59876" y="1628800"/>
            <a:ext cx="8424000" cy="417646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355600">
              <a:spcBef>
                <a:spcPts val="0"/>
              </a:spcBef>
              <a:spcAft>
                <a:spcPts val="1200"/>
              </a:spcAft>
              <a:defRPr sz="1800" baseline="0"/>
            </a:lvl3pPr>
            <a:lvl4pPr marL="722313" indent="-36671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aseline="0"/>
            </a:lvl4pPr>
          </a:lstStyle>
          <a:p>
            <a:pPr lvl="0"/>
            <a:r>
              <a:rPr lang="en-US" dirty="0"/>
              <a:t>Insert subheading here</a:t>
            </a:r>
          </a:p>
          <a:p>
            <a:pPr lvl="1"/>
            <a:r>
              <a:rPr lang="en-US" dirty="0"/>
              <a:t>Insert normal copy here</a:t>
            </a:r>
          </a:p>
          <a:p>
            <a:pPr lvl="2"/>
            <a:r>
              <a:rPr lang="en-US" dirty="0"/>
              <a:t>Insert bullet level 1</a:t>
            </a:r>
          </a:p>
          <a:p>
            <a:pPr lvl="3"/>
            <a:r>
              <a:rPr lang="en-US" dirty="0"/>
              <a:t>Insert bullet level 2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16632"/>
            <a:ext cx="8444176" cy="115212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3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heading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907559"/>
            <a:ext cx="1260000" cy="678948"/>
          </a:xfrm>
          <a:prstGeom prst="rect">
            <a:avLst/>
          </a:prstGeom>
        </p:spPr>
      </p:pic>
      <p:sp>
        <p:nvSpPr>
          <p:cNvPr id="9" name="Picture Placeholder 19"/>
          <p:cNvSpPr>
            <a:spLocks noGrp="1"/>
          </p:cNvSpPr>
          <p:nvPr>
            <p:ph type="pic" sz="quarter" idx="15" hasCustomPrompt="1"/>
          </p:nvPr>
        </p:nvSpPr>
        <p:spPr>
          <a:xfrm>
            <a:off x="7524328" y="5877352"/>
            <a:ext cx="1260000" cy="720000"/>
          </a:xfrm>
          <a:prstGeom prst="rect">
            <a:avLst/>
          </a:prstGeom>
        </p:spPr>
        <p:txBody>
          <a:bodyPr/>
          <a:lstStyle>
            <a:lvl1pPr>
              <a:defRPr sz="1200" baseline="0"/>
            </a:lvl1pPr>
          </a:lstStyle>
          <a:p>
            <a:r>
              <a:rPr lang="en-GB" dirty="0"/>
              <a:t>Insert partner logo here</a:t>
            </a:r>
          </a:p>
        </p:txBody>
      </p:sp>
    </p:spTree>
    <p:extLst>
      <p:ext uri="{BB962C8B-B14F-4D97-AF65-F5344CB8AC3E}">
        <p14:creationId xmlns:p14="http://schemas.microsoft.com/office/powerpoint/2010/main" val="4197888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1368000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60000" y="1628800"/>
            <a:ext cx="8424000" cy="417646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355600">
              <a:spcBef>
                <a:spcPts val="0"/>
              </a:spcBef>
              <a:spcAft>
                <a:spcPts val="1200"/>
              </a:spcAft>
              <a:defRPr sz="1800" baseline="0"/>
            </a:lvl3pPr>
            <a:lvl4pPr marL="722313" indent="-36671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aseline="0"/>
            </a:lvl4pPr>
          </a:lstStyle>
          <a:p>
            <a:pPr lvl="0"/>
            <a:r>
              <a:rPr lang="en-US" dirty="0"/>
              <a:t>Insert subheading here</a:t>
            </a:r>
          </a:p>
          <a:p>
            <a:pPr lvl="1"/>
            <a:r>
              <a:rPr lang="en-US" dirty="0"/>
              <a:t>Insert normal copy here</a:t>
            </a:r>
          </a:p>
          <a:p>
            <a:pPr lvl="2"/>
            <a:r>
              <a:rPr lang="en-US" dirty="0"/>
              <a:t>Insert bullet level 1</a:t>
            </a:r>
          </a:p>
          <a:p>
            <a:pPr lvl="3"/>
            <a:r>
              <a:rPr lang="en-US" dirty="0"/>
              <a:t>Insert bullet level 2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16632"/>
            <a:ext cx="8444176" cy="115212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3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heading here</a:t>
            </a:r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6228184" y="1628802"/>
            <a:ext cx="2570400" cy="188459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6228184" y="3717034"/>
            <a:ext cx="2570400" cy="188459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907559"/>
            <a:ext cx="1260000" cy="678948"/>
          </a:xfrm>
          <a:prstGeom prst="rect">
            <a:avLst/>
          </a:prstGeom>
        </p:spPr>
      </p:pic>
      <p:sp>
        <p:nvSpPr>
          <p:cNvPr id="13" name="Picture Placeholder 19"/>
          <p:cNvSpPr>
            <a:spLocks noGrp="1"/>
          </p:cNvSpPr>
          <p:nvPr>
            <p:ph type="pic" sz="quarter" idx="15" hasCustomPrompt="1"/>
          </p:nvPr>
        </p:nvSpPr>
        <p:spPr>
          <a:xfrm>
            <a:off x="7524328" y="5877352"/>
            <a:ext cx="1260000" cy="720000"/>
          </a:xfrm>
          <a:prstGeom prst="rect">
            <a:avLst/>
          </a:prstGeom>
        </p:spPr>
        <p:txBody>
          <a:bodyPr/>
          <a:lstStyle>
            <a:lvl1pPr>
              <a:defRPr sz="1200" baseline="0"/>
            </a:lvl1pPr>
          </a:lstStyle>
          <a:p>
            <a:r>
              <a:rPr lang="en-GB" dirty="0"/>
              <a:t>Insert partner logo here</a:t>
            </a:r>
          </a:p>
        </p:txBody>
      </p:sp>
    </p:spTree>
    <p:extLst>
      <p:ext uri="{BB962C8B-B14F-4D97-AF65-F5344CB8AC3E}">
        <p14:creationId xmlns:p14="http://schemas.microsoft.com/office/powerpoint/2010/main" val="3497385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1368000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16632"/>
            <a:ext cx="8444176" cy="115212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3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heading here</a:t>
            </a:r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377428" y="1628800"/>
            <a:ext cx="8406000" cy="417646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907559"/>
            <a:ext cx="1260000" cy="678948"/>
          </a:xfrm>
          <a:prstGeom prst="rect">
            <a:avLst/>
          </a:prstGeom>
        </p:spPr>
      </p:pic>
      <p:sp>
        <p:nvSpPr>
          <p:cNvPr id="11" name="Picture Placeholder 19"/>
          <p:cNvSpPr>
            <a:spLocks noGrp="1"/>
          </p:cNvSpPr>
          <p:nvPr>
            <p:ph type="pic" sz="quarter" idx="15" hasCustomPrompt="1"/>
          </p:nvPr>
        </p:nvSpPr>
        <p:spPr>
          <a:xfrm>
            <a:off x="7524328" y="5877352"/>
            <a:ext cx="1260000" cy="720000"/>
          </a:xfrm>
          <a:prstGeom prst="rect">
            <a:avLst/>
          </a:prstGeom>
        </p:spPr>
        <p:txBody>
          <a:bodyPr/>
          <a:lstStyle>
            <a:lvl1pPr>
              <a:defRPr sz="1200" baseline="0"/>
            </a:lvl1pPr>
          </a:lstStyle>
          <a:p>
            <a:r>
              <a:rPr lang="en-GB" dirty="0"/>
              <a:t>Insert partner logo here</a:t>
            </a:r>
          </a:p>
        </p:txBody>
      </p:sp>
    </p:spTree>
    <p:extLst>
      <p:ext uri="{BB962C8B-B14F-4D97-AF65-F5344CB8AC3E}">
        <p14:creationId xmlns:p14="http://schemas.microsoft.com/office/powerpoint/2010/main" val="1053766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75218A-4731-AA49-A7FA-4D9B7D2DA72E}" type="datetimeFigureOut">
              <a:rPr lang="en-US" altLang="en-US"/>
              <a:pPr/>
              <a:t>2/1/2021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B5973-7E57-AE49-9493-0ADC07D206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6258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1368000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2"/>
          </p:nvPr>
        </p:nvSpPr>
        <p:spPr>
          <a:xfrm>
            <a:off x="360000" y="1628800"/>
            <a:ext cx="8424000" cy="417646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16632"/>
            <a:ext cx="8444176" cy="115212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3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heading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907559"/>
            <a:ext cx="1260000" cy="678948"/>
          </a:xfrm>
          <a:prstGeom prst="rect">
            <a:avLst/>
          </a:prstGeom>
        </p:spPr>
      </p:pic>
      <p:sp>
        <p:nvSpPr>
          <p:cNvPr id="9" name="Picture Placeholder 19"/>
          <p:cNvSpPr>
            <a:spLocks noGrp="1"/>
          </p:cNvSpPr>
          <p:nvPr>
            <p:ph type="pic" sz="quarter" idx="15" hasCustomPrompt="1"/>
          </p:nvPr>
        </p:nvSpPr>
        <p:spPr>
          <a:xfrm>
            <a:off x="7524328" y="5877352"/>
            <a:ext cx="1260000" cy="720000"/>
          </a:xfrm>
          <a:prstGeom prst="rect">
            <a:avLst/>
          </a:prstGeom>
        </p:spPr>
        <p:txBody>
          <a:bodyPr/>
          <a:lstStyle>
            <a:lvl1pPr>
              <a:defRPr sz="1200" baseline="0"/>
            </a:lvl1pPr>
          </a:lstStyle>
          <a:p>
            <a:r>
              <a:rPr lang="en-GB" dirty="0"/>
              <a:t>Insert partner logo here</a:t>
            </a:r>
          </a:p>
        </p:txBody>
      </p:sp>
    </p:spTree>
    <p:extLst>
      <p:ext uri="{BB962C8B-B14F-4D97-AF65-F5344CB8AC3E}">
        <p14:creationId xmlns:p14="http://schemas.microsoft.com/office/powerpoint/2010/main" val="1595904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1" t="12966" r="17666" b="15046"/>
          <a:stretch/>
        </p:blipFill>
        <p:spPr>
          <a:xfrm>
            <a:off x="35496" y="1588351"/>
            <a:ext cx="4144298" cy="4936993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843808" y="3894149"/>
            <a:ext cx="5544616" cy="83099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Arial"/>
              </a:rPr>
              <a:t>business@shu.ac.uk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Arial"/>
              </a:rPr>
              <a:t>    @SHU4Business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Arial"/>
              </a:rPr>
              <a:t>shu.ac.uk/business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1"/>
            <a:ext cx="1512000" cy="811139"/>
          </a:xfrm>
          <a:prstGeom prst="rect">
            <a:avLst/>
          </a:prstGeom>
        </p:spPr>
      </p:pic>
      <p:pic>
        <p:nvPicPr>
          <p:cNvPr id="12" name="Picture 11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079" y="4221089"/>
            <a:ext cx="215900" cy="215900"/>
          </a:xfrm>
          <a:prstGeom prst="rect">
            <a:avLst/>
          </a:prstGeom>
        </p:spPr>
      </p:pic>
      <p:sp>
        <p:nvSpPr>
          <p:cNvPr id="13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828081" y="1916832"/>
            <a:ext cx="5935821" cy="17281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baseline="0"/>
            </a:lvl1pPr>
          </a:lstStyle>
          <a:p>
            <a:pPr lvl="0"/>
            <a:r>
              <a:rPr lang="en-GB" dirty="0"/>
              <a:t>Add contact details here, include name, job title, department/faculty, university address, telephone number and email address (for layout refer to contact information on Word document)</a:t>
            </a:r>
          </a:p>
        </p:txBody>
      </p:sp>
    </p:spTree>
    <p:extLst>
      <p:ext uri="{BB962C8B-B14F-4D97-AF65-F5344CB8AC3E}">
        <p14:creationId xmlns:p14="http://schemas.microsoft.com/office/powerpoint/2010/main" val="1441742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232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940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457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fld id="{3BB28CAB-4E17-0143-9E02-4D005D791228}" type="datetime1">
              <a:rPr lang="en-GB" altLang="en-US">
                <a:solidFill>
                  <a:prstClr val="black"/>
                </a:solidFill>
              </a:rPr>
              <a:pPr/>
              <a:t>01/02/2021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2843215" y="6356351"/>
            <a:ext cx="58435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Directorate of Education and Employer Partnerships </a:t>
            </a:r>
          </a:p>
        </p:txBody>
      </p:sp>
    </p:spTree>
    <p:extLst>
      <p:ext uri="{BB962C8B-B14F-4D97-AF65-F5344CB8AC3E}">
        <p14:creationId xmlns:p14="http://schemas.microsoft.com/office/powerpoint/2010/main" val="355249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36913"/>
            <a:ext cx="4038600" cy="34892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36913"/>
            <a:ext cx="4038600" cy="34892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12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458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362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31027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6" y="155679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852937"/>
            <a:ext cx="3008313" cy="32732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020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4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1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4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64CB5-CB06-9D40-8A6F-CA0F176FFD25}" type="datetimeFigureOut">
              <a:rPr lang="en-US" altLang="en-US"/>
              <a:pPr/>
              <a:t>2/1/2021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39D0EC-7EFA-5E4B-985C-87501E4E84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9504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479715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27784" y="62068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27784" y="537321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7006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6463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3728" y="274639"/>
            <a:ext cx="435327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3807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1"/>
            <a:ext cx="1512000" cy="81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015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al and delieve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69400" y="1988842"/>
            <a:ext cx="7991032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2400"/>
              </a:spcAft>
            </a:pPr>
            <a:r>
              <a:rPr lang="en-GB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 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4000" b="1" dirty="0">
              <a:solidFill>
                <a:prstClr val="black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delivery of</a:t>
            </a:r>
            <a:endParaRPr lang="en-GB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69402" y="2564904"/>
            <a:ext cx="8291661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 baseline="0"/>
            </a:lvl1pPr>
          </a:lstStyle>
          <a:p>
            <a:pPr lvl="0"/>
            <a:r>
              <a:rPr lang="en-GB" dirty="0"/>
              <a:t>Insert name of partner company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69402" y="3933056"/>
            <a:ext cx="8291661" cy="20162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 baseline="0"/>
            </a:lvl1pPr>
          </a:lstStyle>
          <a:p>
            <a:pPr lvl="0"/>
            <a:r>
              <a:rPr lang="en-GB" dirty="0"/>
              <a:t>Insert title of what is to be delivered</a:t>
            </a:r>
          </a:p>
        </p:txBody>
      </p:sp>
    </p:spTree>
    <p:extLst>
      <p:ext uri="{BB962C8B-B14F-4D97-AF65-F5344CB8AC3E}">
        <p14:creationId xmlns:p14="http://schemas.microsoft.com/office/powerpoint/2010/main" val="29793096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al and delivery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1" t="12966" r="17666" b="15046"/>
          <a:stretch/>
        </p:blipFill>
        <p:spPr>
          <a:xfrm>
            <a:off x="35496" y="1588351"/>
            <a:ext cx="4144298" cy="49369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1"/>
            <a:ext cx="1512000" cy="811139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843810" y="1834071"/>
            <a:ext cx="5045013" cy="1415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2400"/>
              </a:spcAft>
            </a:pP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 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b="1" dirty="0">
              <a:solidFill>
                <a:prstClr val="black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delivery of</a:t>
            </a: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828375" y="2280857"/>
            <a:ext cx="5920091" cy="5000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 baseline="0"/>
            </a:lvl1pPr>
          </a:lstStyle>
          <a:p>
            <a:pPr lvl="0"/>
            <a:r>
              <a:rPr lang="en-GB" dirty="0"/>
              <a:t>Insert name of partner company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843808" y="3308218"/>
            <a:ext cx="5904656" cy="12729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 baseline="0"/>
            </a:lvl1pPr>
          </a:lstStyle>
          <a:p>
            <a:pPr lvl="0"/>
            <a:r>
              <a:rPr lang="en-GB" dirty="0"/>
              <a:t>Insert title of what is to be delivered</a:t>
            </a:r>
          </a:p>
        </p:txBody>
      </p:sp>
    </p:spTree>
    <p:extLst>
      <p:ext uri="{BB962C8B-B14F-4D97-AF65-F5344CB8AC3E}">
        <p14:creationId xmlns:p14="http://schemas.microsoft.com/office/powerpoint/2010/main" val="32255755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368000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16632"/>
            <a:ext cx="8444176" cy="115212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Bef>
                <a:spcPts val="0"/>
              </a:spcBef>
              <a:buNone/>
              <a:defRPr sz="3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Introductions</a:t>
            </a:r>
          </a:p>
        </p:txBody>
      </p:sp>
      <p:sp>
        <p:nvSpPr>
          <p:cNvPr id="22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6174086" y="1988840"/>
            <a:ext cx="2624137" cy="264953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1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3259933" y="1988840"/>
            <a:ext cx="2624137" cy="264953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344490" y="2003309"/>
            <a:ext cx="2624137" cy="264953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907559"/>
            <a:ext cx="1260000" cy="678948"/>
          </a:xfrm>
          <a:prstGeom prst="rect">
            <a:avLst/>
          </a:prstGeom>
        </p:spPr>
      </p:pic>
      <p:sp>
        <p:nvSpPr>
          <p:cNvPr id="11" name="Picture Placeholder 19"/>
          <p:cNvSpPr>
            <a:spLocks noGrp="1"/>
          </p:cNvSpPr>
          <p:nvPr>
            <p:ph type="pic" sz="quarter" idx="15" hasCustomPrompt="1"/>
          </p:nvPr>
        </p:nvSpPr>
        <p:spPr>
          <a:xfrm>
            <a:off x="7524328" y="5877352"/>
            <a:ext cx="1260000" cy="720000"/>
          </a:xfrm>
          <a:prstGeom prst="rect">
            <a:avLst/>
          </a:prstGeom>
        </p:spPr>
        <p:txBody>
          <a:bodyPr/>
          <a:lstStyle>
            <a:lvl1pPr>
              <a:defRPr sz="1200" baseline="0"/>
            </a:lvl1pPr>
          </a:lstStyle>
          <a:p>
            <a:r>
              <a:rPr lang="en-GB" dirty="0"/>
              <a:t>Insert partner logo here</a:t>
            </a:r>
          </a:p>
        </p:txBody>
      </p:sp>
    </p:spTree>
    <p:extLst>
      <p:ext uri="{BB962C8B-B14F-4D97-AF65-F5344CB8AC3E}">
        <p14:creationId xmlns:p14="http://schemas.microsoft.com/office/powerpoint/2010/main" val="23079275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377" y="0"/>
            <a:ext cx="9144000" cy="6858000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69402" y="1988840"/>
            <a:ext cx="8291661" cy="1800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1" baseline="0"/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69402" y="3789040"/>
            <a:ext cx="8291661" cy="25202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985908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1368000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59876" y="1628800"/>
            <a:ext cx="8424000" cy="417646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355600">
              <a:spcBef>
                <a:spcPts val="0"/>
              </a:spcBef>
              <a:spcAft>
                <a:spcPts val="1200"/>
              </a:spcAft>
              <a:defRPr sz="1800" baseline="0"/>
            </a:lvl3pPr>
            <a:lvl4pPr marL="722313" indent="-36671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aseline="0"/>
            </a:lvl4pPr>
          </a:lstStyle>
          <a:p>
            <a:pPr lvl="0"/>
            <a:r>
              <a:rPr lang="en-US" dirty="0"/>
              <a:t>Insert subheading here</a:t>
            </a:r>
          </a:p>
          <a:p>
            <a:pPr lvl="1"/>
            <a:r>
              <a:rPr lang="en-US" dirty="0"/>
              <a:t>Insert normal copy here</a:t>
            </a:r>
          </a:p>
          <a:p>
            <a:pPr lvl="2"/>
            <a:r>
              <a:rPr lang="en-US" dirty="0"/>
              <a:t>Insert bullet level 1</a:t>
            </a:r>
          </a:p>
          <a:p>
            <a:pPr lvl="3"/>
            <a:r>
              <a:rPr lang="en-US" dirty="0"/>
              <a:t>Insert bullet level 2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16632"/>
            <a:ext cx="8444176" cy="115212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3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heading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907559"/>
            <a:ext cx="1260000" cy="678948"/>
          </a:xfrm>
          <a:prstGeom prst="rect">
            <a:avLst/>
          </a:prstGeom>
        </p:spPr>
      </p:pic>
      <p:sp>
        <p:nvSpPr>
          <p:cNvPr id="9" name="Picture Placeholder 19"/>
          <p:cNvSpPr>
            <a:spLocks noGrp="1"/>
          </p:cNvSpPr>
          <p:nvPr>
            <p:ph type="pic" sz="quarter" idx="15" hasCustomPrompt="1"/>
          </p:nvPr>
        </p:nvSpPr>
        <p:spPr>
          <a:xfrm>
            <a:off x="7524328" y="5877352"/>
            <a:ext cx="1260000" cy="720000"/>
          </a:xfrm>
          <a:prstGeom prst="rect">
            <a:avLst/>
          </a:prstGeom>
        </p:spPr>
        <p:txBody>
          <a:bodyPr/>
          <a:lstStyle>
            <a:lvl1pPr>
              <a:defRPr sz="1200" baseline="0"/>
            </a:lvl1pPr>
          </a:lstStyle>
          <a:p>
            <a:r>
              <a:rPr lang="en-GB" dirty="0"/>
              <a:t>Insert partner logo here</a:t>
            </a:r>
          </a:p>
        </p:txBody>
      </p:sp>
    </p:spTree>
    <p:extLst>
      <p:ext uri="{BB962C8B-B14F-4D97-AF65-F5344CB8AC3E}">
        <p14:creationId xmlns:p14="http://schemas.microsoft.com/office/powerpoint/2010/main" val="17296897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1368000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60000" y="1628800"/>
            <a:ext cx="8424000" cy="417646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355600">
              <a:spcBef>
                <a:spcPts val="0"/>
              </a:spcBef>
              <a:spcAft>
                <a:spcPts val="1200"/>
              </a:spcAft>
              <a:defRPr sz="1800" baseline="0"/>
            </a:lvl3pPr>
            <a:lvl4pPr marL="722313" indent="-36671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aseline="0"/>
            </a:lvl4pPr>
          </a:lstStyle>
          <a:p>
            <a:pPr lvl="0"/>
            <a:r>
              <a:rPr lang="en-US" dirty="0"/>
              <a:t>Insert subheading here</a:t>
            </a:r>
          </a:p>
          <a:p>
            <a:pPr lvl="1"/>
            <a:r>
              <a:rPr lang="en-US" dirty="0"/>
              <a:t>Insert normal copy here</a:t>
            </a:r>
          </a:p>
          <a:p>
            <a:pPr lvl="2"/>
            <a:r>
              <a:rPr lang="en-US" dirty="0"/>
              <a:t>Insert bullet level 1</a:t>
            </a:r>
          </a:p>
          <a:p>
            <a:pPr lvl="3"/>
            <a:r>
              <a:rPr lang="en-US" dirty="0"/>
              <a:t>Insert bullet level 2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16632"/>
            <a:ext cx="8444176" cy="115212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3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heading here</a:t>
            </a:r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6228184" y="1628802"/>
            <a:ext cx="2570400" cy="188459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6228184" y="3717034"/>
            <a:ext cx="2570400" cy="188459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907559"/>
            <a:ext cx="1260000" cy="678948"/>
          </a:xfrm>
          <a:prstGeom prst="rect">
            <a:avLst/>
          </a:prstGeom>
        </p:spPr>
      </p:pic>
      <p:sp>
        <p:nvSpPr>
          <p:cNvPr id="13" name="Picture Placeholder 19"/>
          <p:cNvSpPr>
            <a:spLocks noGrp="1"/>
          </p:cNvSpPr>
          <p:nvPr>
            <p:ph type="pic" sz="quarter" idx="15" hasCustomPrompt="1"/>
          </p:nvPr>
        </p:nvSpPr>
        <p:spPr>
          <a:xfrm>
            <a:off x="7524328" y="5877352"/>
            <a:ext cx="1260000" cy="720000"/>
          </a:xfrm>
          <a:prstGeom prst="rect">
            <a:avLst/>
          </a:prstGeom>
        </p:spPr>
        <p:txBody>
          <a:bodyPr/>
          <a:lstStyle>
            <a:lvl1pPr>
              <a:defRPr sz="1200" baseline="0"/>
            </a:lvl1pPr>
          </a:lstStyle>
          <a:p>
            <a:r>
              <a:rPr lang="en-GB" dirty="0"/>
              <a:t>Insert partner logo here</a:t>
            </a:r>
          </a:p>
        </p:txBody>
      </p:sp>
    </p:spTree>
    <p:extLst>
      <p:ext uri="{BB962C8B-B14F-4D97-AF65-F5344CB8AC3E}">
        <p14:creationId xmlns:p14="http://schemas.microsoft.com/office/powerpoint/2010/main" val="294497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E389E-CCB7-1046-B01A-6F887D2EDA3E}" type="datetimeFigureOut">
              <a:rPr lang="en-US" altLang="en-US"/>
              <a:pPr/>
              <a:t>2/1/2021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441D9-C937-2A48-B6EB-1C9F76DC77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8813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1368000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16632"/>
            <a:ext cx="8444176" cy="115212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3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heading here</a:t>
            </a:r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377428" y="1628800"/>
            <a:ext cx="8406000" cy="417646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907559"/>
            <a:ext cx="1260000" cy="678948"/>
          </a:xfrm>
          <a:prstGeom prst="rect">
            <a:avLst/>
          </a:prstGeom>
        </p:spPr>
      </p:pic>
      <p:sp>
        <p:nvSpPr>
          <p:cNvPr id="11" name="Picture Placeholder 19"/>
          <p:cNvSpPr>
            <a:spLocks noGrp="1"/>
          </p:cNvSpPr>
          <p:nvPr>
            <p:ph type="pic" sz="quarter" idx="15" hasCustomPrompt="1"/>
          </p:nvPr>
        </p:nvSpPr>
        <p:spPr>
          <a:xfrm>
            <a:off x="7524328" y="5877352"/>
            <a:ext cx="1260000" cy="720000"/>
          </a:xfrm>
          <a:prstGeom prst="rect">
            <a:avLst/>
          </a:prstGeom>
        </p:spPr>
        <p:txBody>
          <a:bodyPr/>
          <a:lstStyle>
            <a:lvl1pPr>
              <a:defRPr sz="1200" baseline="0"/>
            </a:lvl1pPr>
          </a:lstStyle>
          <a:p>
            <a:r>
              <a:rPr lang="en-GB" dirty="0"/>
              <a:t>Insert partner logo here</a:t>
            </a:r>
          </a:p>
        </p:txBody>
      </p:sp>
    </p:spTree>
    <p:extLst>
      <p:ext uri="{BB962C8B-B14F-4D97-AF65-F5344CB8AC3E}">
        <p14:creationId xmlns:p14="http://schemas.microsoft.com/office/powerpoint/2010/main" val="2442778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1368000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2"/>
          </p:nvPr>
        </p:nvSpPr>
        <p:spPr>
          <a:xfrm>
            <a:off x="360000" y="1628800"/>
            <a:ext cx="8424000" cy="417646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16632"/>
            <a:ext cx="8444176" cy="115212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3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heading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907559"/>
            <a:ext cx="1260000" cy="678948"/>
          </a:xfrm>
          <a:prstGeom prst="rect">
            <a:avLst/>
          </a:prstGeom>
        </p:spPr>
      </p:pic>
      <p:sp>
        <p:nvSpPr>
          <p:cNvPr id="9" name="Picture Placeholder 19"/>
          <p:cNvSpPr>
            <a:spLocks noGrp="1"/>
          </p:cNvSpPr>
          <p:nvPr>
            <p:ph type="pic" sz="quarter" idx="15" hasCustomPrompt="1"/>
          </p:nvPr>
        </p:nvSpPr>
        <p:spPr>
          <a:xfrm>
            <a:off x="7524328" y="5877352"/>
            <a:ext cx="1260000" cy="720000"/>
          </a:xfrm>
          <a:prstGeom prst="rect">
            <a:avLst/>
          </a:prstGeom>
        </p:spPr>
        <p:txBody>
          <a:bodyPr/>
          <a:lstStyle>
            <a:lvl1pPr>
              <a:defRPr sz="1200" baseline="0"/>
            </a:lvl1pPr>
          </a:lstStyle>
          <a:p>
            <a:r>
              <a:rPr lang="en-GB" dirty="0"/>
              <a:t>Insert partner logo here</a:t>
            </a:r>
          </a:p>
        </p:txBody>
      </p:sp>
    </p:spTree>
    <p:extLst>
      <p:ext uri="{BB962C8B-B14F-4D97-AF65-F5344CB8AC3E}">
        <p14:creationId xmlns:p14="http://schemas.microsoft.com/office/powerpoint/2010/main" val="20043307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1" t="12966" r="17666" b="15046"/>
          <a:stretch/>
        </p:blipFill>
        <p:spPr>
          <a:xfrm>
            <a:off x="35496" y="1588351"/>
            <a:ext cx="4144298" cy="4936993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843808" y="3894149"/>
            <a:ext cx="5544616" cy="83099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Arial"/>
              </a:rPr>
              <a:t>business@shu.ac.uk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Arial"/>
              </a:rPr>
              <a:t>    @SHU4Business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Arial"/>
              </a:rPr>
              <a:t>shu.ac.uk/business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1"/>
            <a:ext cx="1512000" cy="811139"/>
          </a:xfrm>
          <a:prstGeom prst="rect">
            <a:avLst/>
          </a:prstGeom>
        </p:spPr>
      </p:pic>
      <p:pic>
        <p:nvPicPr>
          <p:cNvPr id="12" name="Picture 11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079" y="4221089"/>
            <a:ext cx="215900" cy="215900"/>
          </a:xfrm>
          <a:prstGeom prst="rect">
            <a:avLst/>
          </a:prstGeom>
        </p:spPr>
      </p:pic>
      <p:sp>
        <p:nvSpPr>
          <p:cNvPr id="13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828081" y="1916832"/>
            <a:ext cx="5935821" cy="17281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baseline="0"/>
            </a:lvl1pPr>
          </a:lstStyle>
          <a:p>
            <a:pPr lvl="0"/>
            <a:r>
              <a:rPr lang="en-GB" dirty="0"/>
              <a:t>Add contact details here, include name, job title, department/faculty, university address, telephone number and email address (for layout refer to contact information on Word document)</a:t>
            </a:r>
          </a:p>
        </p:txBody>
      </p:sp>
    </p:spTree>
    <p:extLst>
      <p:ext uri="{BB962C8B-B14F-4D97-AF65-F5344CB8AC3E}">
        <p14:creationId xmlns:p14="http://schemas.microsoft.com/office/powerpoint/2010/main" val="28855672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1368000"/>
          </a:xfrm>
          <a:prstGeom prst="rect">
            <a:avLst/>
          </a:prstGeom>
          <a:solidFill>
            <a:srgbClr val="63C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59876" y="1628800"/>
            <a:ext cx="8424000" cy="417646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355600">
              <a:spcBef>
                <a:spcPts val="0"/>
              </a:spcBef>
              <a:spcAft>
                <a:spcPts val="1200"/>
              </a:spcAft>
              <a:defRPr sz="1800" baseline="0"/>
            </a:lvl3pPr>
            <a:lvl4pPr marL="722313" indent="-36671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aseline="0"/>
            </a:lvl4pPr>
          </a:lstStyle>
          <a:p>
            <a:pPr lvl="0"/>
            <a:r>
              <a:rPr lang="en-US" dirty="0"/>
              <a:t>Insert subheading here</a:t>
            </a:r>
          </a:p>
          <a:p>
            <a:pPr lvl="1"/>
            <a:r>
              <a:rPr lang="en-US" dirty="0"/>
              <a:t>Insert normal copy here</a:t>
            </a:r>
          </a:p>
          <a:p>
            <a:pPr lvl="2"/>
            <a:r>
              <a:rPr lang="en-US" dirty="0"/>
              <a:t>Insert bullet level 1</a:t>
            </a:r>
          </a:p>
          <a:p>
            <a:pPr lvl="3"/>
            <a:r>
              <a:rPr lang="en-US" dirty="0"/>
              <a:t>Insert bullet level 2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16632"/>
            <a:ext cx="8444176" cy="115212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3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heading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907559"/>
            <a:ext cx="1260000" cy="6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805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6448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9141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457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fld id="{066E4B1D-ADB2-4F15-8389-44110F300007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2843215" y="6356351"/>
            <a:ext cx="58435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0267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36913"/>
            <a:ext cx="4038600" cy="34892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36913"/>
            <a:ext cx="4038600" cy="34892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6588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325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620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80" indent="0">
              <a:buNone/>
              <a:defRPr sz="2000" b="1"/>
            </a:lvl2pPr>
            <a:lvl3pPr marL="913368" indent="0">
              <a:buNone/>
              <a:defRPr sz="1800" b="1"/>
            </a:lvl3pPr>
            <a:lvl4pPr marL="1370060" indent="0">
              <a:buNone/>
              <a:defRPr sz="1600" b="1"/>
            </a:lvl4pPr>
            <a:lvl5pPr marL="1826744" indent="0">
              <a:buNone/>
              <a:defRPr sz="1600" b="1"/>
            </a:lvl5pPr>
            <a:lvl6pPr marL="2283426" indent="0">
              <a:buNone/>
              <a:defRPr sz="1600" b="1"/>
            </a:lvl6pPr>
            <a:lvl7pPr marL="2740117" indent="0">
              <a:buNone/>
              <a:defRPr sz="1600" b="1"/>
            </a:lvl7pPr>
            <a:lvl8pPr marL="3196797" indent="0">
              <a:buNone/>
              <a:defRPr sz="1600" b="1"/>
            </a:lvl8pPr>
            <a:lvl9pPr marL="3653486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80" indent="0">
              <a:buNone/>
              <a:defRPr sz="2000" b="1"/>
            </a:lvl2pPr>
            <a:lvl3pPr marL="913368" indent="0">
              <a:buNone/>
              <a:defRPr sz="1800" b="1"/>
            </a:lvl3pPr>
            <a:lvl4pPr marL="1370060" indent="0">
              <a:buNone/>
              <a:defRPr sz="1600" b="1"/>
            </a:lvl4pPr>
            <a:lvl5pPr marL="1826744" indent="0">
              <a:buNone/>
              <a:defRPr sz="1600" b="1"/>
            </a:lvl5pPr>
            <a:lvl6pPr marL="2283426" indent="0">
              <a:buNone/>
              <a:defRPr sz="1600" b="1"/>
            </a:lvl6pPr>
            <a:lvl7pPr marL="2740117" indent="0">
              <a:buNone/>
              <a:defRPr sz="1600" b="1"/>
            </a:lvl7pPr>
            <a:lvl8pPr marL="3196797" indent="0">
              <a:buNone/>
              <a:defRPr sz="1600" b="1"/>
            </a:lvl8pPr>
            <a:lvl9pPr marL="3653486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4828C1-57EF-7B41-ACBC-BA60A279BC48}" type="datetimeFigureOut">
              <a:rPr lang="en-US" altLang="en-US"/>
              <a:pPr/>
              <a:t>2/1/2021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72363B-E734-8B47-BDE5-685031AB48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173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0281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6" y="155679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852937"/>
            <a:ext cx="3008313" cy="32732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34987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479715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27784" y="62068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27784" y="537321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37708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173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3728" y="274639"/>
            <a:ext cx="435327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7408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368000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59876" y="1628800"/>
            <a:ext cx="8424000" cy="417646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355600">
              <a:spcBef>
                <a:spcPts val="0"/>
              </a:spcBef>
              <a:spcAft>
                <a:spcPts val="1200"/>
              </a:spcAft>
              <a:defRPr sz="1800" baseline="0"/>
            </a:lvl3pPr>
            <a:lvl4pPr marL="722313" indent="-36671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aseline="0"/>
            </a:lvl4pPr>
          </a:lstStyle>
          <a:p>
            <a:pPr lvl="0"/>
            <a:r>
              <a:rPr lang="en-US" dirty="0"/>
              <a:t>Insert subheading here</a:t>
            </a:r>
          </a:p>
          <a:p>
            <a:pPr lvl="1"/>
            <a:r>
              <a:rPr lang="en-US" dirty="0"/>
              <a:t>Insert normal copy here</a:t>
            </a:r>
          </a:p>
          <a:p>
            <a:pPr lvl="2"/>
            <a:r>
              <a:rPr lang="en-US" dirty="0"/>
              <a:t>Insert bullet level 1</a:t>
            </a:r>
          </a:p>
          <a:p>
            <a:pPr lvl="3"/>
            <a:r>
              <a:rPr lang="en-US" dirty="0"/>
              <a:t>Insert bullet level 2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16632"/>
            <a:ext cx="8444176" cy="115212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3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heading here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907559"/>
            <a:ext cx="1260000" cy="678948"/>
          </a:xfrm>
          <a:prstGeom prst="rect">
            <a:avLst/>
          </a:prstGeom>
        </p:spPr>
      </p:pic>
      <p:sp>
        <p:nvSpPr>
          <p:cNvPr id="9" name="Picture Placeholder 19"/>
          <p:cNvSpPr>
            <a:spLocks noGrp="1"/>
          </p:cNvSpPr>
          <p:nvPr>
            <p:ph type="pic" sz="quarter" idx="15" hasCustomPrompt="1"/>
          </p:nvPr>
        </p:nvSpPr>
        <p:spPr>
          <a:xfrm>
            <a:off x="7524328" y="5877352"/>
            <a:ext cx="1260000" cy="720000"/>
          </a:xfrm>
          <a:prstGeom prst="rect">
            <a:avLst/>
          </a:prstGeom>
        </p:spPr>
        <p:txBody>
          <a:bodyPr/>
          <a:lstStyle>
            <a:lvl1pPr>
              <a:defRPr sz="1200" baseline="0"/>
            </a:lvl1pPr>
          </a:lstStyle>
          <a:p>
            <a:r>
              <a:rPr lang="en-GB" dirty="0"/>
              <a:t>Insert partner logo here</a:t>
            </a:r>
          </a:p>
        </p:txBody>
      </p:sp>
    </p:spTree>
    <p:extLst>
      <p:ext uri="{BB962C8B-B14F-4D97-AF65-F5344CB8AC3E}">
        <p14:creationId xmlns:p14="http://schemas.microsoft.com/office/powerpoint/2010/main" val="344819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437C9C-BA1B-2B4C-A684-1583DC7480B8}" type="datetimeFigureOut">
              <a:rPr lang="en-US" altLang="en-US"/>
              <a:pPr/>
              <a:t>2/1/2021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28112-6976-5744-A22E-F308DF8169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545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9BB52F-B406-FC49-B68F-141C7997354A}" type="datetimeFigureOut">
              <a:rPr lang="en-US" altLang="en-US"/>
              <a:pPr/>
              <a:t>2/1/2021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D9BA77-37C9-7440-9E03-3B343F2126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743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80" indent="0">
              <a:buNone/>
              <a:defRPr sz="1200"/>
            </a:lvl2pPr>
            <a:lvl3pPr marL="913368" indent="0">
              <a:buNone/>
              <a:defRPr sz="1000"/>
            </a:lvl3pPr>
            <a:lvl4pPr marL="1370060" indent="0">
              <a:buNone/>
              <a:defRPr sz="900"/>
            </a:lvl4pPr>
            <a:lvl5pPr marL="1826744" indent="0">
              <a:buNone/>
              <a:defRPr sz="900"/>
            </a:lvl5pPr>
            <a:lvl6pPr marL="2283426" indent="0">
              <a:buNone/>
              <a:defRPr sz="900"/>
            </a:lvl6pPr>
            <a:lvl7pPr marL="2740117" indent="0">
              <a:buNone/>
              <a:defRPr sz="900"/>
            </a:lvl7pPr>
            <a:lvl8pPr marL="3196797" indent="0">
              <a:buNone/>
              <a:defRPr sz="900"/>
            </a:lvl8pPr>
            <a:lvl9pPr marL="3653486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6B27A7-816D-1043-B158-64F276775076}" type="datetimeFigureOut">
              <a:rPr lang="en-US" altLang="en-US"/>
              <a:pPr/>
              <a:t>2/1/2021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4D0F53-A039-A243-BD77-07C63CD2BF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37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680" indent="0">
              <a:buNone/>
              <a:defRPr sz="2800"/>
            </a:lvl2pPr>
            <a:lvl3pPr marL="913368" indent="0">
              <a:buNone/>
              <a:defRPr sz="2400"/>
            </a:lvl3pPr>
            <a:lvl4pPr marL="1370060" indent="0">
              <a:buNone/>
              <a:defRPr sz="2000"/>
            </a:lvl4pPr>
            <a:lvl5pPr marL="1826744" indent="0">
              <a:buNone/>
              <a:defRPr sz="2000"/>
            </a:lvl5pPr>
            <a:lvl6pPr marL="2283426" indent="0">
              <a:buNone/>
              <a:defRPr sz="2000"/>
            </a:lvl6pPr>
            <a:lvl7pPr marL="2740117" indent="0">
              <a:buNone/>
              <a:defRPr sz="2000"/>
            </a:lvl7pPr>
            <a:lvl8pPr marL="3196797" indent="0">
              <a:buNone/>
              <a:defRPr sz="2000"/>
            </a:lvl8pPr>
            <a:lvl9pPr marL="365348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680" indent="0">
              <a:buNone/>
              <a:defRPr sz="1200"/>
            </a:lvl2pPr>
            <a:lvl3pPr marL="913368" indent="0">
              <a:buNone/>
              <a:defRPr sz="1000"/>
            </a:lvl3pPr>
            <a:lvl4pPr marL="1370060" indent="0">
              <a:buNone/>
              <a:defRPr sz="900"/>
            </a:lvl4pPr>
            <a:lvl5pPr marL="1826744" indent="0">
              <a:buNone/>
              <a:defRPr sz="900"/>
            </a:lvl5pPr>
            <a:lvl6pPr marL="2283426" indent="0">
              <a:buNone/>
              <a:defRPr sz="900"/>
            </a:lvl6pPr>
            <a:lvl7pPr marL="2740117" indent="0">
              <a:buNone/>
              <a:defRPr sz="900"/>
            </a:lvl7pPr>
            <a:lvl8pPr marL="3196797" indent="0">
              <a:buNone/>
              <a:defRPr sz="900"/>
            </a:lvl8pPr>
            <a:lvl9pPr marL="3653486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E7E4F-297C-394D-A0C7-6020BB17B431}" type="datetimeFigureOut">
              <a:rPr lang="en-US" altLang="en-US"/>
              <a:pPr/>
              <a:t>2/1/2021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53319-9D6F-1244-A88D-E85DAB38EB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84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36" tIns="45668" rIns="91336" bIns="456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36" tIns="45668" rIns="91336" bIns="456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Directorate of Education and Employer Partnerships</a:t>
            </a:r>
          </a:p>
          <a:p>
            <a:pPr lvl="4"/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36" tIns="45668" rIns="91336" bIns="45668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6243E6FF-E178-B74E-8A4D-EA9411124566}" type="datetimeFigureOut">
              <a:rPr lang="en-US" altLang="en-US"/>
              <a:pPr/>
              <a:t>2/1/2021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1" y="6356375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36" tIns="45668" rIns="91336" bIns="4566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36" tIns="45668" rIns="91336" bIns="4566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7518900-4751-F740-BB54-E4E74F18FD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xStyles>
    <p:titleStyle>
      <a:lvl1pPr algn="ctr" defTabSz="45668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668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668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668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668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6680" algn="ctr" defTabSz="45668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3368" algn="ctr" defTabSz="45668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0060" algn="ctr" defTabSz="45668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6744" algn="ctr" defTabSz="45668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519" indent="-342519" algn="l" defTabSz="45668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114" indent="-285433" algn="l" defTabSz="45668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1709" indent="-228339" algn="l" defTabSz="45668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8397" indent="-228339" algn="l" defTabSz="45668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5090" indent="-228339" algn="l" defTabSz="45668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1773" indent="-228339" algn="l" defTabSz="4566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456" indent="-228339" algn="l" defTabSz="4566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145" indent="-228339" algn="l" defTabSz="4566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824" indent="-228339" algn="l" defTabSz="4566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80" algn="l" defTabSz="456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68" algn="l" defTabSz="456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60" algn="l" defTabSz="456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44" algn="l" defTabSz="456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26" algn="l" defTabSz="456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117" algn="l" defTabSz="456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97" algn="l" defTabSz="456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86" algn="l" defTabSz="456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87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75" r:id="rId7"/>
    <p:sldLayoutId id="2147484276" r:id="rId8"/>
    <p:sldLayoutId id="2147484277" r:id="rId9"/>
    <p:sldLayoutId id="214748427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5" y="1412875"/>
            <a:ext cx="8207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781302"/>
            <a:ext cx="8229600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1028" name="Picture 1" descr="shuLogo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5890"/>
            <a:ext cx="187166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90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B70D50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70D50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70D50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70D50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70D50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B70D50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B70D50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B70D50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B70D50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69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  <p:sldLayoutId id="2147484414" r:id="rId2"/>
    <p:sldLayoutId id="2147484415" r:id="rId3"/>
    <p:sldLayoutId id="2147484416" r:id="rId4"/>
    <p:sldLayoutId id="2147484417" r:id="rId5"/>
    <p:sldLayoutId id="2147484418" r:id="rId6"/>
    <p:sldLayoutId id="2147484419" r:id="rId7"/>
    <p:sldLayoutId id="2147484420" r:id="rId8"/>
    <p:sldLayoutId id="2147484421" r:id="rId9"/>
    <p:sldLayoutId id="2147484422" r:id="rId10"/>
    <p:sldLayoutId id="21474844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5" y="1412875"/>
            <a:ext cx="8207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781302"/>
            <a:ext cx="8229600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1028" name="Picture 1" descr="shuLogo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5890"/>
            <a:ext cx="187166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98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8" r:id="rId1"/>
    <p:sldLayoutId id="2147484479" r:id="rId2"/>
    <p:sldLayoutId id="2147484480" r:id="rId3"/>
    <p:sldLayoutId id="2147484481" r:id="rId4"/>
    <p:sldLayoutId id="2147484482" r:id="rId5"/>
    <p:sldLayoutId id="2147484483" r:id="rId6"/>
    <p:sldLayoutId id="2147484484" r:id="rId7"/>
    <p:sldLayoutId id="2147484485" r:id="rId8"/>
    <p:sldLayoutId id="2147484486" r:id="rId9"/>
    <p:sldLayoutId id="2147484487" r:id="rId10"/>
    <p:sldLayoutId id="2147484488" r:id="rId11"/>
    <p:sldLayoutId id="21474844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B70D50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70D50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70D50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70D50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70D50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B70D50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B70D50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B70D50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B70D50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shu.ac.uk/teachingdelivery/blended-delivery-of-apprenticeships-and-work-based-learning/" TargetMode="Externa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5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s://blogs.shu.ac.uk/wblapprenticeships/developing-an-apprenticeship-course/readiness-checklist/" TargetMode="Externa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shu.ac.uk/apprenticeship-essentials" TargetMode="Externa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shu.ac.uk/apprenticeship-essentials" TargetMode="Externa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shu.ac.uk/apprenticeship-resources/onboarding/evidence-of-your-development/" TargetMode="External"/><Relationship Id="rId2" Type="http://schemas.openxmlformats.org/officeDocument/2006/relationships/hyperlink" Target="https://blogs.shu.ac.uk/wblapprenticeships/developing-an-apprenticeship-course/readiness-checklist/" TargetMode="External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hu.ac.uk/wblapprenticeships/developing-an-apprenticeship-course/readiness-checklist/" TargetMode="External"/><Relationship Id="rId2" Type="http://schemas.openxmlformats.org/officeDocument/2006/relationships/hyperlink" Target="https://blogs.shu.ac.uk/wblapprenticeships/?doing_wp_cron=1612258006.5008349418640136718750" TargetMode="Externa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blog.shu.ac.uk/apprenticeship-resources/onboarding/evidence-of-your-development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shu.ac.uk/teachingdelivery/blended-delivery-of-apprenticeships-and-work-based-learning/" TargetMode="External"/><Relationship Id="rId3" Type="http://schemas.openxmlformats.org/officeDocument/2006/relationships/hyperlink" Target="https://blogs.shu.ac.uk/wblapprenticeships/" TargetMode="External"/><Relationship Id="rId7" Type="http://schemas.openxmlformats.org/officeDocument/2006/relationships/hyperlink" Target="https://blog.shu.ac.uk/teachingdelivery/course-delivery/" TargetMode="External"/><Relationship Id="rId2" Type="http://schemas.openxmlformats.org/officeDocument/2006/relationships/hyperlink" Target="https://blogs.shu.ac.uk/wblapprenticeships/delivery-guide/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blank" TargetMode="External"/><Relationship Id="rId5" Type="http://schemas.openxmlformats.org/officeDocument/2006/relationships/hyperlink" Target="https://sheffieldhallam.sharepoint.com/sites/3043/hda/SitePages/Start.aspx" TargetMode="External"/><Relationship Id="rId4" Type="http://schemas.openxmlformats.org/officeDocument/2006/relationships/hyperlink" Target="https://blogs.shu.ac.uk/wblapprenticeships/developing-an-apprenticeship-course/readiness-checklist/" TargetMode="External"/><Relationship Id="rId9" Type="http://schemas.openxmlformats.org/officeDocument/2006/relationships/hyperlink" Target="https://blog.shu.ac.uk/apprenticeship-essential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1A6DB3E2-40F8-44D2-8A29-C8B61AF1D03F}"/>
              </a:ext>
            </a:extLst>
          </p:cNvPr>
          <p:cNvSpPr txBox="1"/>
          <p:nvPr/>
        </p:nvSpPr>
        <p:spPr>
          <a:xfrm>
            <a:off x="3459124" y="983630"/>
            <a:ext cx="47852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3200">
                <a:solidFill>
                  <a:srgbClr val="B70D50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defRPr>
            </a:lvl1pPr>
            <a:lvl2pPr algn="ctr" eaLnBrk="0" hangingPunct="0">
              <a:defRPr sz="4400">
                <a:solidFill>
                  <a:srgbClr val="B70D5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eaLnBrk="0" hangingPunct="0">
              <a:defRPr sz="4400">
                <a:solidFill>
                  <a:srgbClr val="B70D5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eaLnBrk="0" hangingPunct="0">
              <a:defRPr sz="4400">
                <a:solidFill>
                  <a:srgbClr val="B70D5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eaLnBrk="0" hangingPunct="0">
              <a:defRPr sz="4400">
                <a:solidFill>
                  <a:srgbClr val="B70D5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70D5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70D5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70D5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70D5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pPr algn="l"/>
            <a:r>
              <a:rPr lang="en-GB" sz="2800" dirty="0"/>
              <a:t>Apprenticeship Delivery Internal and External IAG</a:t>
            </a:r>
          </a:p>
          <a:p>
            <a:pPr algn="l"/>
            <a:endParaRPr lang="en-GB" sz="2800" dirty="0"/>
          </a:p>
          <a:p>
            <a:pPr algn="l"/>
            <a:r>
              <a:rPr lang="en-GB" sz="2000" dirty="0">
                <a:solidFill>
                  <a:schemeClr val="tx1"/>
                </a:solidFill>
              </a:rPr>
              <a:t>Sam Moorwood</a:t>
            </a:r>
          </a:p>
          <a:p>
            <a:pPr algn="l"/>
            <a:r>
              <a:rPr lang="en-GB" sz="2000" dirty="0">
                <a:solidFill>
                  <a:schemeClr val="tx1"/>
                </a:solidFill>
              </a:rPr>
              <a:t>Head of Work Based Learning</a:t>
            </a:r>
          </a:p>
          <a:p>
            <a:pPr algn="l"/>
            <a:r>
              <a:rPr lang="en-GB" sz="2000" dirty="0">
                <a:solidFill>
                  <a:schemeClr val="tx1"/>
                </a:solidFill>
              </a:rPr>
              <a:t>Designated Safeguarding Officer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3C0AB3-3242-4627-8DF1-0C5C52A36CA5}"/>
              </a:ext>
            </a:extLst>
          </p:cNvPr>
          <p:cNvSpPr txBox="1"/>
          <p:nvPr/>
        </p:nvSpPr>
        <p:spPr>
          <a:xfrm>
            <a:off x="395536" y="3538751"/>
            <a:ext cx="794640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Objectives for this session</a:t>
            </a:r>
          </a:p>
          <a:p>
            <a:endParaRPr lang="en-GB" sz="2000" dirty="0"/>
          </a:p>
          <a:p>
            <a:r>
              <a:rPr lang="en-GB" sz="2000" dirty="0"/>
              <a:t>Propose and start a </a:t>
            </a:r>
            <a:r>
              <a:rPr lang="en-GB" sz="2000" i="1" dirty="0"/>
              <a:t>Subcontractor Compatibility Review</a:t>
            </a:r>
            <a:r>
              <a:rPr lang="en-GB" sz="2000" dirty="0"/>
              <a:t>, to: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Introduce SHU guidance documents /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Review the level of compliant / consistent delivery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Gather feedback to enhance the resources and shared 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Identify SMART actions for all parties</a:t>
            </a:r>
          </a:p>
        </p:txBody>
      </p:sp>
    </p:spTree>
    <p:extLst>
      <p:ext uri="{BB962C8B-B14F-4D97-AF65-F5344CB8AC3E}">
        <p14:creationId xmlns:p14="http://schemas.microsoft.com/office/powerpoint/2010/main" val="3582484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ECB0C-B1F8-4F40-818A-7B3A269EC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864" y="915566"/>
            <a:ext cx="4752528" cy="8572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 dirty="0"/>
              <a:t>“Course Delivery Principles” - Blended Learning</a:t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6410E-5BA0-4D8B-B68D-1F1D868E4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836" y="2294874"/>
            <a:ext cx="7334572" cy="3726414"/>
          </a:xfrm>
        </p:spPr>
        <p:txBody>
          <a:bodyPr>
            <a:normAutofit fontScale="25000" lnSpcReduction="20000"/>
          </a:bodyPr>
          <a:lstStyle/>
          <a:p>
            <a:pPr marL="0" indent="0">
              <a:spcAft>
                <a:spcPts val="450"/>
              </a:spcAft>
              <a:buNone/>
            </a:pPr>
            <a:r>
              <a:rPr lang="en-GB" sz="8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Apprenticeship section</a:t>
            </a:r>
            <a:endParaRPr lang="en-GB" b="1" i="0" dirty="0">
              <a:solidFill>
                <a:srgbClr val="333333"/>
              </a:solidFill>
              <a:effectLst/>
              <a:latin typeface="Nunito"/>
            </a:endParaRPr>
          </a:p>
          <a:p>
            <a:pPr marL="0" indent="0">
              <a:buNone/>
            </a:pPr>
            <a:endParaRPr lang="en-GB" sz="8000" b="1" i="0" dirty="0">
              <a:solidFill>
                <a:srgbClr val="333333"/>
              </a:solidFill>
              <a:effectLst/>
              <a:latin typeface="Nunito"/>
            </a:endParaRPr>
          </a:p>
          <a:p>
            <a:pPr marL="672704" indent="0">
              <a:buNone/>
            </a:pPr>
            <a:r>
              <a:rPr lang="en-GB" sz="7200" dirty="0">
                <a:solidFill>
                  <a:srgbClr val="333333"/>
                </a:solidFill>
                <a:latin typeface="Nunito"/>
              </a:rPr>
              <a:t>Key Considerations:</a:t>
            </a:r>
          </a:p>
          <a:p>
            <a:pPr marL="672704" indent="0">
              <a:buNone/>
            </a:pPr>
            <a:endParaRPr lang="en-GB" sz="7200" dirty="0">
              <a:solidFill>
                <a:srgbClr val="333333"/>
              </a:solidFill>
              <a:latin typeface="Nunito"/>
            </a:endParaRPr>
          </a:p>
          <a:p>
            <a:pPr marL="1212056">
              <a:buFont typeface="Wingdings" panose="05000000000000000000" pitchFamily="2" charset="2"/>
              <a:buChar char="v"/>
            </a:pPr>
            <a:r>
              <a:rPr lang="en-GB" sz="7200" dirty="0">
                <a:solidFill>
                  <a:srgbClr val="333333"/>
                </a:solidFill>
                <a:latin typeface="Nunito"/>
              </a:rPr>
              <a:t>On-Boarding and Building Community</a:t>
            </a:r>
          </a:p>
          <a:p>
            <a:pPr marL="1212056">
              <a:buFont typeface="Wingdings" panose="05000000000000000000" pitchFamily="2" charset="2"/>
              <a:buChar char="v"/>
            </a:pPr>
            <a:r>
              <a:rPr lang="en-GB" sz="7200" dirty="0">
                <a:solidFill>
                  <a:srgbClr val="333333"/>
                </a:solidFill>
                <a:latin typeface="Nunito"/>
              </a:rPr>
              <a:t>Maintaining Trust and Confidentiality</a:t>
            </a:r>
          </a:p>
          <a:p>
            <a:pPr marL="1212056">
              <a:buFont typeface="Wingdings" panose="05000000000000000000" pitchFamily="2" charset="2"/>
              <a:buChar char="v"/>
            </a:pPr>
            <a:r>
              <a:rPr lang="en-GB" sz="7200" dirty="0">
                <a:solidFill>
                  <a:srgbClr val="333333"/>
                </a:solidFill>
                <a:latin typeface="Nunito"/>
              </a:rPr>
              <a:t>Balancing Flexibility with Compliance</a:t>
            </a:r>
          </a:p>
          <a:p>
            <a:pPr marL="672704" indent="0"/>
            <a:endParaRPr lang="en-GB" sz="7200" dirty="0">
              <a:solidFill>
                <a:srgbClr val="333333"/>
              </a:solidFill>
              <a:latin typeface="Nunito"/>
            </a:endParaRPr>
          </a:p>
          <a:p>
            <a:pPr marL="672704" indent="0">
              <a:buNone/>
            </a:pPr>
            <a:r>
              <a:rPr lang="en-GB" sz="7200" dirty="0">
                <a:solidFill>
                  <a:srgbClr val="333333"/>
                </a:solidFill>
                <a:latin typeface="Nunito"/>
              </a:rPr>
              <a:t>Teaching Models for Blended Delivery of Work-Based Learning:</a:t>
            </a:r>
          </a:p>
          <a:p>
            <a:pPr marL="672704" indent="0">
              <a:buNone/>
            </a:pPr>
            <a:endParaRPr lang="en-GB" sz="7200" dirty="0">
              <a:solidFill>
                <a:srgbClr val="333333"/>
              </a:solidFill>
              <a:latin typeface="Nunito"/>
            </a:endParaRPr>
          </a:p>
          <a:p>
            <a:pPr marL="1212056">
              <a:buFont typeface="Wingdings" panose="05000000000000000000" pitchFamily="2" charset="2"/>
              <a:buChar char="v"/>
            </a:pPr>
            <a:r>
              <a:rPr lang="en-GB" sz="7200" dirty="0">
                <a:solidFill>
                  <a:srgbClr val="333333"/>
                </a:solidFill>
                <a:latin typeface="Nunito"/>
              </a:rPr>
              <a:t>Experiential Workshops for KSB Evidence</a:t>
            </a:r>
          </a:p>
          <a:p>
            <a:pPr marL="1212056">
              <a:buFont typeface="Wingdings" panose="05000000000000000000" pitchFamily="2" charset="2"/>
              <a:buChar char="v"/>
            </a:pPr>
            <a:r>
              <a:rPr lang="en-GB" sz="7200" dirty="0">
                <a:solidFill>
                  <a:srgbClr val="333333"/>
                </a:solidFill>
                <a:latin typeface="Nunito"/>
              </a:rPr>
              <a:t>Peer to Peer Story Telling</a:t>
            </a:r>
          </a:p>
          <a:p>
            <a:pPr marL="1212056">
              <a:buFont typeface="Wingdings" panose="05000000000000000000" pitchFamily="2" charset="2"/>
              <a:buChar char="v"/>
            </a:pPr>
            <a:r>
              <a:rPr lang="en-GB" sz="7200" dirty="0">
                <a:solidFill>
                  <a:srgbClr val="333333"/>
                </a:solidFill>
                <a:latin typeface="Nunito"/>
              </a:rPr>
              <a:t>Simulation for Work-Based Learning</a:t>
            </a:r>
          </a:p>
          <a:p>
            <a:pPr marL="0" indent="0">
              <a:buNone/>
            </a:pPr>
            <a:endParaRPr lang="en-GB" b="0" i="0" dirty="0">
              <a:solidFill>
                <a:srgbClr val="333333"/>
              </a:solidFill>
              <a:effectLst/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3852820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485800"/>
            <a:ext cx="676875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b="1" dirty="0"/>
              <a:t>Apprenticeships</a:t>
            </a:r>
            <a:br>
              <a:rPr lang="en-GB" sz="3200" b="1" dirty="0"/>
            </a:br>
            <a:r>
              <a:rPr lang="en-GB" sz="3200" b="1" i="1" dirty="0"/>
              <a:t>Scheme for Embedding Essentials </a:t>
            </a:r>
            <a:r>
              <a:rPr lang="en-GB" sz="3200" b="1" dirty="0"/>
              <a:t>(SEE)</a:t>
            </a:r>
            <a:br>
              <a:rPr lang="en-GB" sz="3200" b="1" dirty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08512"/>
          </a:xfrm>
        </p:spPr>
        <p:txBody>
          <a:bodyPr>
            <a:normAutofit fontScale="85000" lnSpcReduction="20000"/>
          </a:bodyPr>
          <a:lstStyle/>
          <a:p>
            <a:pPr marL="0" lvl="0" indent="0">
              <a:lnSpc>
                <a:spcPct val="170000"/>
              </a:lnSpc>
              <a:spcAft>
                <a:spcPts val="600"/>
              </a:spcAft>
              <a:buNone/>
            </a:pPr>
            <a:r>
              <a:rPr lang="en-GB" sz="2000" b="1" dirty="0"/>
              <a:t>Apprenticeship Essentials</a:t>
            </a:r>
            <a:br>
              <a:rPr lang="en-GB" sz="2000" b="1" dirty="0"/>
            </a:br>
            <a:r>
              <a:rPr lang="en-GB" sz="2000" b="1" dirty="0"/>
              <a:t>What are they?</a:t>
            </a:r>
          </a:p>
          <a:p>
            <a:pPr marL="0" lvl="0" indent="0">
              <a:buNone/>
            </a:pPr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These are matters which need to be included in the apprenticeship to comply with rules that are established to protect the Apprentice and secure a positive learning journey to the End Point Assessment. </a:t>
            </a:r>
          </a:p>
          <a:p>
            <a:pPr marL="0" lvl="0" indent="0">
              <a:buNone/>
            </a:pPr>
            <a:r>
              <a:rPr lang="en-GB" sz="2000" dirty="0"/>
              <a:t> </a:t>
            </a:r>
          </a:p>
          <a:p>
            <a:pPr marL="0" lvl="0" indent="0">
              <a:buNone/>
            </a:pPr>
            <a:r>
              <a:rPr lang="en-GB" sz="2000" dirty="0"/>
              <a:t>They are driven by:</a:t>
            </a:r>
          </a:p>
          <a:p>
            <a:pPr marL="0" lvl="0" indent="0">
              <a:buNone/>
            </a:pPr>
            <a:endParaRPr lang="en-GB" sz="2000" dirty="0"/>
          </a:p>
          <a:p>
            <a:r>
              <a:rPr lang="en-GB" sz="2000" dirty="0"/>
              <a:t>ESFA Funding rules and the Training Provider Delivery Contract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External Quality Assurance requirements </a:t>
            </a:r>
          </a:p>
          <a:p>
            <a:pPr marL="355600" indent="0">
              <a:buNone/>
            </a:pPr>
            <a:r>
              <a:rPr lang="en-GB" sz="1900" dirty="0"/>
              <a:t>(Office for Students = </a:t>
            </a:r>
            <a:r>
              <a:rPr lang="en-GB" sz="1900" dirty="0" err="1"/>
              <a:t>OfSTED</a:t>
            </a:r>
            <a:r>
              <a:rPr lang="en-GB" sz="1900" dirty="0"/>
              <a:t> and QAA)  - </a:t>
            </a:r>
            <a:r>
              <a:rPr lang="en-GB" sz="2100" i="1" dirty="0"/>
              <a:t>Education Inspection Framework</a:t>
            </a:r>
          </a:p>
          <a:p>
            <a:pPr marL="355600" indent="0">
              <a:buNone/>
            </a:pPr>
            <a:endParaRPr lang="en-GB" sz="1900" dirty="0"/>
          </a:p>
          <a:p>
            <a:r>
              <a:rPr lang="en-GB" sz="2000" dirty="0"/>
              <a:t>SHU Delivery Guide </a:t>
            </a:r>
            <a:r>
              <a:rPr lang="en-GB" sz="1800" dirty="0"/>
              <a:t>(Agreed at AWBL Steering Group)  </a:t>
            </a:r>
          </a:p>
          <a:p>
            <a:pPr marL="355600" indent="0">
              <a:buNone/>
            </a:pPr>
            <a:r>
              <a:rPr lang="en-GB" sz="2000" dirty="0"/>
              <a:t>Support ACIP - 9th October 2020</a:t>
            </a:r>
          </a:p>
          <a:p>
            <a:pPr marL="35560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52589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80" y="1565920"/>
            <a:ext cx="4138380" cy="1143000"/>
          </a:xfrm>
        </p:spPr>
        <p:txBody>
          <a:bodyPr/>
          <a:lstStyle/>
          <a:p>
            <a:pPr algn="l"/>
            <a:r>
              <a:rPr lang="en-GB" sz="2000" dirty="0"/>
              <a:t>The Essentials are structured for implementation under 6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685" y="2909115"/>
            <a:ext cx="5122912" cy="3344863"/>
          </a:xfrm>
        </p:spPr>
        <p:txBody>
          <a:bodyPr/>
          <a:lstStyle/>
          <a:p>
            <a:pPr lvl="0"/>
            <a:r>
              <a:rPr lang="en-GB" sz="1800" dirty="0"/>
              <a:t>On-Boarding</a:t>
            </a:r>
          </a:p>
          <a:p>
            <a:r>
              <a:rPr lang="en-GB" sz="1800" dirty="0"/>
              <a:t>Wellbeing and Safeguarding</a:t>
            </a:r>
          </a:p>
          <a:p>
            <a:r>
              <a:rPr lang="en-GB" sz="1800" dirty="0"/>
              <a:t>Succeeding in your OTJT</a:t>
            </a:r>
          </a:p>
          <a:p>
            <a:pPr lvl="0"/>
            <a:r>
              <a:rPr lang="en-GB" sz="1800" dirty="0"/>
              <a:t>Equality Diversity and Inclusion</a:t>
            </a:r>
          </a:p>
          <a:p>
            <a:pPr lvl="0"/>
            <a:r>
              <a:rPr lang="en-GB" sz="1800" dirty="0"/>
              <a:t>British Values and Prevent</a:t>
            </a:r>
          </a:p>
          <a:p>
            <a:pPr lvl="0"/>
            <a:r>
              <a:rPr lang="en-GB" sz="1800" dirty="0"/>
              <a:t>Careers Guidance</a:t>
            </a:r>
          </a:p>
          <a:p>
            <a:endParaRPr lang="en-GB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39" y="3551199"/>
            <a:ext cx="1151651" cy="12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244" y="5445224"/>
            <a:ext cx="113354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2">
                <a:lumMod val="5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50244" y="3140968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AIIR (on-line resource)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128" y="5075892"/>
            <a:ext cx="2698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APR - Annex documents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6136" y="126876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Curriculum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69663" y="5661248"/>
            <a:ext cx="1173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36296" y="3672481"/>
            <a:ext cx="1547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Developmental tools, linked to job role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08304" y="1661899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Essentials contextualised by subject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61"/>
          <a:stretch/>
        </p:blipFill>
        <p:spPr bwMode="auto">
          <a:xfrm>
            <a:off x="5796136" y="1628800"/>
            <a:ext cx="1222176" cy="128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7391D3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4355976" y="4015971"/>
            <a:ext cx="432048" cy="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788024" y="2268957"/>
            <a:ext cx="0" cy="3536307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788024" y="2268957"/>
            <a:ext cx="360040" cy="0"/>
          </a:xfrm>
          <a:prstGeom prst="straightConnector1">
            <a:avLst/>
          </a:prstGeom>
          <a:ln w="34925"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788024" y="5805264"/>
            <a:ext cx="360040" cy="0"/>
          </a:xfrm>
          <a:prstGeom prst="straightConnector1">
            <a:avLst/>
          </a:prstGeom>
          <a:ln w="34925"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788024" y="4015971"/>
            <a:ext cx="360040" cy="0"/>
          </a:xfrm>
          <a:prstGeom prst="straightConnector1">
            <a:avLst/>
          </a:prstGeom>
          <a:ln w="34925"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 bwMode="auto">
          <a:xfrm>
            <a:off x="4355976" y="53752"/>
            <a:ext cx="442827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B70D50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B70D5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B70D5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B70D5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B70D5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70D5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70D5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70D5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70D5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B70D50"/>
                </a:solidFill>
                <a:effectLst/>
                <a:uLnTx/>
                <a:uFillTx/>
                <a:latin typeface="Arial"/>
                <a:ea typeface="ＭＳ Ｐゴシック" pitchFamily="-105" charset="-128"/>
              </a:rPr>
              <a:t>SHU Delivery Guide states: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B70D50"/>
                </a:solidFill>
                <a:effectLst/>
                <a:uLnTx/>
                <a:uFillTx/>
                <a:latin typeface="Arial"/>
                <a:ea typeface="ＭＳ Ｐゴシック" pitchFamily="-105" charset="-128"/>
              </a:rPr>
              <a:t>The Scheme to Embed Essentials (SEE) is through integrated 3 methods:</a:t>
            </a:r>
          </a:p>
        </p:txBody>
      </p:sp>
    </p:spTree>
    <p:extLst>
      <p:ext uri="{BB962C8B-B14F-4D97-AF65-F5344CB8AC3E}">
        <p14:creationId xmlns:p14="http://schemas.microsoft.com/office/powerpoint/2010/main" val="142099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6448" y="188640"/>
            <a:ext cx="6012160" cy="855067"/>
          </a:xfrm>
        </p:spPr>
        <p:txBody>
          <a:bodyPr/>
          <a:lstStyle/>
          <a:p>
            <a:pPr marL="0" indent="0" algn="l"/>
            <a:r>
              <a:rPr lang="en-GB" sz="2000" b="1" dirty="0"/>
              <a:t>Integration of Delivery through SEE Toolkit</a:t>
            </a:r>
            <a:br>
              <a:rPr lang="en-GB" sz="2000" b="1" dirty="0"/>
            </a:br>
            <a:r>
              <a:rPr lang="en-GB" sz="1000" dirty="0">
                <a:hlinkClick r:id="rId2"/>
              </a:rPr>
              <a:t>Embedding Apprenticeship Essentials | Higher and Degree Apprenticeships (shu.ac.uk)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3960440" cy="3600400"/>
          </a:xfrm>
        </p:spPr>
        <p:txBody>
          <a:bodyPr/>
          <a:lstStyle/>
          <a:p>
            <a:endParaRPr lang="en-GB" sz="2000" dirty="0"/>
          </a:p>
          <a:p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rgbClr val="7391D3"/>
                </a:solidFill>
              </a:rPr>
              <a:t>Agree Curriculum Scheme to Embed Essentials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WBL Coach schedules the proposed themes for APRs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ACL and WBL Coach meet  to agree how to release AIIR</a:t>
            </a:r>
          </a:p>
          <a:p>
            <a:pPr marL="0" indent="0">
              <a:buNone/>
            </a:pPr>
            <a:br>
              <a:rPr lang="en-GB" sz="2000" dirty="0"/>
            </a:br>
            <a:endParaRPr lang="en-GB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403" y="1340768"/>
            <a:ext cx="448406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995936" y="3717032"/>
            <a:ext cx="504056" cy="0"/>
          </a:xfrm>
          <a:prstGeom prst="straightConnector1">
            <a:avLst/>
          </a:prstGeom>
          <a:ln w="730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995936" y="4581128"/>
            <a:ext cx="504056" cy="0"/>
          </a:xfrm>
          <a:prstGeom prst="straightConnector1">
            <a:avLst/>
          </a:prstGeom>
          <a:ln w="7302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995936" y="2636912"/>
            <a:ext cx="504056" cy="0"/>
          </a:xfrm>
          <a:prstGeom prst="straightConnector1">
            <a:avLst/>
          </a:prstGeom>
          <a:ln w="7302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D419823-CFD1-40CB-9B4D-0421FE1BFFB7}"/>
              </a:ext>
            </a:extLst>
          </p:cNvPr>
          <p:cNvSpPr txBox="1"/>
          <p:nvPr/>
        </p:nvSpPr>
        <p:spPr>
          <a:xfrm>
            <a:off x="107504" y="5517232"/>
            <a:ext cx="88411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2925" marR="0" lvl="0" indent="-542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SCHEME enables a Course Leader to utilise what is already happening, to identify module leaders who can adjust their delivery and language with minimal work, but good communication.</a:t>
            </a:r>
          </a:p>
          <a:p>
            <a:pPr marL="542925" marR="0" lvl="0" indent="-542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SCHEME enables a WBL Coach to reinforce messages and actions. They can reflect the curriculum and ongoing work place experience to set thematic targets which link back to the KSBs.</a:t>
            </a:r>
          </a:p>
          <a:p>
            <a:pPr marL="542925" marR="0" lvl="0" indent="-542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SCHEME is supported by the timely release of AIIR to help draw the links through activities and information.</a:t>
            </a:r>
          </a:p>
        </p:txBody>
      </p:sp>
    </p:spTree>
    <p:extLst>
      <p:ext uri="{BB962C8B-B14F-4D97-AF65-F5344CB8AC3E}">
        <p14:creationId xmlns:p14="http://schemas.microsoft.com/office/powerpoint/2010/main" val="220430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8E042-708F-4EA5-B3BC-336961194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AIIR</a:t>
            </a:r>
            <a:br>
              <a:rPr lang="en-GB" sz="2800" i="1" dirty="0">
                <a:solidFill>
                  <a:schemeClr val="tx1"/>
                </a:solidFill>
              </a:rPr>
            </a:br>
            <a:r>
              <a:rPr lang="en-GB" sz="28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Apprenticeship Impact and Information Resource</a:t>
            </a:r>
            <a:r>
              <a:rPr lang="en-GB" sz="28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br>
              <a:rPr lang="en-GB" sz="28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97B8A-D454-4A72-BCF1-FC84747D8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an external facing web-page for Apprentices and their employers, to support them through On-Boarding and their whole Apprenticeship Journey.  </a:t>
            </a:r>
          </a:p>
          <a:p>
            <a:pPr marL="0" indent="0">
              <a:buNone/>
            </a:pPr>
            <a:endParaRPr lang="en-GB" sz="24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Apprenticeship Course Leaders and WBL Coaches plan the release of specific aspects of AIIR in a timely way, right through to Gateway and End Point Assessment. </a:t>
            </a:r>
          </a:p>
        </p:txBody>
      </p:sp>
    </p:spTree>
    <p:extLst>
      <p:ext uri="{BB962C8B-B14F-4D97-AF65-F5344CB8AC3E}">
        <p14:creationId xmlns:p14="http://schemas.microsoft.com/office/powerpoint/2010/main" val="2664801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8E042-708F-4EA5-B3BC-336961194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AIIR</a:t>
            </a:r>
            <a:br>
              <a:rPr lang="en-GB" sz="2800" i="1" dirty="0">
                <a:solidFill>
                  <a:schemeClr val="tx1"/>
                </a:solidFill>
              </a:rPr>
            </a:br>
            <a:r>
              <a:rPr lang="en-GB" sz="28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Apprenticeship Impact and Information Resource</a:t>
            </a:r>
            <a:r>
              <a:rPr lang="en-GB" sz="28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br>
              <a:rPr lang="en-GB" sz="28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97B8A-D454-4A72-BCF1-FC84747D8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20888"/>
            <a:ext cx="8363272" cy="3344863"/>
          </a:xfrm>
        </p:spPr>
        <p:txBody>
          <a:bodyPr/>
          <a:lstStyle/>
          <a:p>
            <a:pPr marL="0" lvl="0" indent="0">
              <a:buNone/>
            </a:pP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key response to EIF:</a:t>
            </a:r>
          </a:p>
          <a:p>
            <a:pPr marL="0" lvl="0" indent="0">
              <a:buNone/>
            </a:pPr>
            <a:endParaRPr lang="en-GB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KSBs in curriculum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Citizenship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British values of democracy, individual liberty, the rule of law and mutual respect and tolerance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Equality of opportunity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nclusive environment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Personal development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Confidence, resilience mental health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Physically healthy and active lifestyle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areers programme and choices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Progression and transition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need to </a:t>
            </a:r>
            <a:r>
              <a:rPr lang="en-GB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this in curriculum</a:t>
            </a:r>
          </a:p>
          <a:p>
            <a:pPr marL="0" indent="0" algn="ctr">
              <a:buNone/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Ofsted will look for that integration</a:t>
            </a: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478215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94C3B9-7491-4ACD-B671-76280B44E0D5}"/>
              </a:ext>
            </a:extLst>
          </p:cNvPr>
          <p:cNvSpPr/>
          <p:nvPr/>
        </p:nvSpPr>
        <p:spPr>
          <a:xfrm>
            <a:off x="-396552" y="-99392"/>
            <a:ext cx="2664296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BAF5C8-AAAF-4E43-8DC2-77CDF3B13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0"/>
            <a:ext cx="62459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58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94C3B9-7491-4ACD-B671-76280B44E0D5}"/>
              </a:ext>
            </a:extLst>
          </p:cNvPr>
          <p:cNvSpPr/>
          <p:nvPr/>
        </p:nvSpPr>
        <p:spPr>
          <a:xfrm>
            <a:off x="-396552" y="-99392"/>
            <a:ext cx="2664296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FEB395-763F-4BC6-B9C0-23B1D7287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87" y="771524"/>
            <a:ext cx="8702910" cy="575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46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94C3B9-7491-4ACD-B671-76280B44E0D5}"/>
              </a:ext>
            </a:extLst>
          </p:cNvPr>
          <p:cNvSpPr/>
          <p:nvPr/>
        </p:nvSpPr>
        <p:spPr>
          <a:xfrm>
            <a:off x="-180528" y="-35272"/>
            <a:ext cx="2664296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9BBC08-FD90-4F48-8DC8-41C9F3D3D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45" y="980728"/>
            <a:ext cx="8291109" cy="512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77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94C3B9-7491-4ACD-B671-76280B44E0D5}"/>
              </a:ext>
            </a:extLst>
          </p:cNvPr>
          <p:cNvSpPr/>
          <p:nvPr/>
        </p:nvSpPr>
        <p:spPr>
          <a:xfrm>
            <a:off x="-396552" y="-99392"/>
            <a:ext cx="2664296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13FDFB-10B9-4EB0-9662-89953B879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96" y="0"/>
            <a:ext cx="7651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35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id="{A13884EC-D1E5-4204-8D16-089AEAE5FBAD}"/>
              </a:ext>
            </a:extLst>
          </p:cNvPr>
          <p:cNvSpPr/>
          <p:nvPr/>
        </p:nvSpPr>
        <p:spPr>
          <a:xfrm>
            <a:off x="2557982" y="3140968"/>
            <a:ext cx="2662090" cy="13681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accent3">
                    <a:lumMod val="75000"/>
                  </a:schemeClr>
                </a:solidFill>
              </a:rPr>
              <a:t>Apprenticeship Delivery Guide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6DB3E2-40F8-44D2-8A29-C8B61AF1D03F}"/>
              </a:ext>
            </a:extLst>
          </p:cNvPr>
          <p:cNvSpPr txBox="1"/>
          <p:nvPr/>
        </p:nvSpPr>
        <p:spPr>
          <a:xfrm>
            <a:off x="3459124" y="839614"/>
            <a:ext cx="47852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3200">
                <a:solidFill>
                  <a:srgbClr val="B70D50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defRPr>
            </a:lvl1pPr>
            <a:lvl2pPr algn="ctr" eaLnBrk="0" hangingPunct="0">
              <a:defRPr sz="4400">
                <a:solidFill>
                  <a:srgbClr val="B70D5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eaLnBrk="0" hangingPunct="0">
              <a:defRPr sz="4400">
                <a:solidFill>
                  <a:srgbClr val="B70D5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eaLnBrk="0" hangingPunct="0">
              <a:defRPr sz="4400">
                <a:solidFill>
                  <a:srgbClr val="B70D5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eaLnBrk="0" hangingPunct="0">
              <a:defRPr sz="4400">
                <a:solidFill>
                  <a:srgbClr val="B70D5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70D5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70D5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70D5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70D5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pPr algn="l"/>
            <a:r>
              <a:rPr lang="en-GB" sz="2800" dirty="0"/>
              <a:t>Apprenticeship Delivery Internal and External IAG</a:t>
            </a:r>
          </a:p>
          <a:p>
            <a:pPr algn="l"/>
            <a:endParaRPr lang="en-GB" sz="2800" dirty="0"/>
          </a:p>
          <a:p>
            <a:pPr algn="l"/>
            <a:r>
              <a:rPr lang="en-GB" sz="2000" dirty="0">
                <a:solidFill>
                  <a:schemeClr val="tx1"/>
                </a:solidFill>
              </a:rPr>
              <a:t>Sam Moorwood</a:t>
            </a:r>
          </a:p>
          <a:p>
            <a:pPr algn="l"/>
            <a:r>
              <a:rPr lang="en-GB" sz="2000" dirty="0">
                <a:solidFill>
                  <a:schemeClr val="tx1"/>
                </a:solidFill>
              </a:rPr>
              <a:t>Head of Work Based Learning</a:t>
            </a:r>
          </a:p>
        </p:txBody>
      </p:sp>
    </p:spTree>
    <p:extLst>
      <p:ext uri="{BB962C8B-B14F-4D97-AF65-F5344CB8AC3E}">
        <p14:creationId xmlns:p14="http://schemas.microsoft.com/office/powerpoint/2010/main" val="176920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A81B1D9-8372-4CC5-A8CB-F7E7BEF688B3}"/>
              </a:ext>
            </a:extLst>
          </p:cNvPr>
          <p:cNvSpPr/>
          <p:nvPr/>
        </p:nvSpPr>
        <p:spPr>
          <a:xfrm>
            <a:off x="4572000" y="1484784"/>
            <a:ext cx="3600400" cy="230425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Course Delivery Guide </a:t>
            </a:r>
          </a:p>
          <a:p>
            <a:pPr algn="ctr"/>
            <a:r>
              <a:rPr lang="en-GB" sz="1800" dirty="0"/>
              <a:t>- </a:t>
            </a:r>
            <a:r>
              <a:rPr lang="en-GB" sz="1800" i="1" dirty="0"/>
              <a:t>Blended Learning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A78C86C-18CC-40F5-AE80-BB542F655B13}"/>
              </a:ext>
            </a:extLst>
          </p:cNvPr>
          <p:cNvSpPr/>
          <p:nvPr/>
        </p:nvSpPr>
        <p:spPr>
          <a:xfrm>
            <a:off x="4932040" y="2924944"/>
            <a:ext cx="2234454" cy="64466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Apprenticeships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BA9200E-42CA-46C0-9201-BAD3ACC65F11}"/>
              </a:ext>
            </a:extLst>
          </p:cNvPr>
          <p:cNvSpPr/>
          <p:nvPr/>
        </p:nvSpPr>
        <p:spPr>
          <a:xfrm>
            <a:off x="251520" y="1484785"/>
            <a:ext cx="3384376" cy="331236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Teaching Assessment Essentials</a:t>
            </a:r>
          </a:p>
          <a:p>
            <a:pPr algn="ctr"/>
            <a:endParaRPr lang="en-GB" sz="1800" dirty="0"/>
          </a:p>
          <a:p>
            <a:pPr algn="ctr"/>
            <a:r>
              <a:rPr lang="en-GB" sz="1800" dirty="0"/>
              <a:t>A suite of staff blogs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39CA84B-1574-4302-A402-8F953203A6B3}"/>
              </a:ext>
            </a:extLst>
          </p:cNvPr>
          <p:cNvSpPr/>
          <p:nvPr/>
        </p:nvSpPr>
        <p:spPr>
          <a:xfrm>
            <a:off x="541757" y="3645024"/>
            <a:ext cx="2119921" cy="93609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GB" sz="1800" dirty="0">
                <a:solidFill>
                  <a:schemeClr val="accent3">
                    <a:lumMod val="75000"/>
                  </a:schemeClr>
                </a:solidFill>
              </a:rPr>
              <a:t>Apprenticeships</a:t>
            </a:r>
          </a:p>
          <a:p>
            <a:pPr algn="ctr"/>
            <a:endParaRPr lang="en-GB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591AA51-632A-4A1F-B9BB-3DD10E88648F}"/>
              </a:ext>
            </a:extLst>
          </p:cNvPr>
          <p:cNvSpPr/>
          <p:nvPr/>
        </p:nvSpPr>
        <p:spPr>
          <a:xfrm>
            <a:off x="4788024" y="4005064"/>
            <a:ext cx="2592288" cy="181532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Apprenticeships</a:t>
            </a:r>
          </a:p>
          <a:p>
            <a:pPr algn="ctr"/>
            <a:r>
              <a:rPr lang="en-GB" sz="2000" dirty="0" err="1">
                <a:solidFill>
                  <a:schemeClr val="accent3">
                    <a:lumMod val="75000"/>
                  </a:schemeClr>
                </a:solidFill>
              </a:rPr>
              <a:t>Sharepoint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 Site</a:t>
            </a:r>
          </a:p>
          <a:p>
            <a:pPr algn="ctr"/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92075"/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(Governance &amp; Operational)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943D99-456B-40C1-ACA0-7595FCA36958}"/>
              </a:ext>
            </a:extLst>
          </p:cNvPr>
          <p:cNvSpPr/>
          <p:nvPr/>
        </p:nvSpPr>
        <p:spPr>
          <a:xfrm>
            <a:off x="2557982" y="3140968"/>
            <a:ext cx="2662090" cy="13681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accent3">
                    <a:lumMod val="75000"/>
                  </a:schemeClr>
                </a:solidFill>
              </a:rPr>
              <a:t>Apprenticeship Delivery Guide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C11751-B450-4C89-BE2D-FFC486422C3D}"/>
              </a:ext>
            </a:extLst>
          </p:cNvPr>
          <p:cNvCxnSpPr>
            <a:cxnSpLocks/>
          </p:cNvCxnSpPr>
          <p:nvPr/>
        </p:nvCxnSpPr>
        <p:spPr>
          <a:xfrm>
            <a:off x="3275856" y="1844824"/>
            <a:ext cx="1512168" cy="0"/>
          </a:xfrm>
          <a:prstGeom prst="line">
            <a:avLst/>
          </a:prstGeom>
          <a:ln w="41275" cap="rnd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4D41BB6-0942-4A2A-8100-2C776B0F901F}"/>
              </a:ext>
            </a:extLst>
          </p:cNvPr>
          <p:cNvSpPr txBox="1"/>
          <p:nvPr/>
        </p:nvSpPr>
        <p:spPr>
          <a:xfrm>
            <a:off x="7164288" y="4293096"/>
            <a:ext cx="1909818" cy="1323439"/>
          </a:xfrm>
          <a:prstGeom prst="rect">
            <a:avLst/>
          </a:prstGeom>
          <a:noFill/>
          <a:ln w="635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GB" sz="1600" dirty="0"/>
              <a:t> Attendance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GB" sz="1600" dirty="0"/>
              <a:t> Safeguarding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GB" sz="1600" dirty="0"/>
              <a:t> Reporting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GB" sz="1600" dirty="0"/>
              <a:t> etc.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GB" sz="1600" dirty="0"/>
              <a:t>WBLC resources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B08364-4B2B-460D-82E6-8BB055161DD6}"/>
              </a:ext>
            </a:extLst>
          </p:cNvPr>
          <p:cNvSpPr/>
          <p:nvPr/>
        </p:nvSpPr>
        <p:spPr>
          <a:xfrm>
            <a:off x="3203848" y="5948763"/>
            <a:ext cx="1037948" cy="6545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3">
                    <a:lumMod val="75000"/>
                  </a:schemeClr>
                </a:solidFill>
                <a:hlinkClick r:id="rId2"/>
              </a:rPr>
              <a:t>SEE</a:t>
            </a:r>
            <a:endParaRPr lang="en-GB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3584C63-ABA3-426F-A4B0-7A415AA8D0C4}"/>
              </a:ext>
            </a:extLst>
          </p:cNvPr>
          <p:cNvCxnSpPr>
            <a:cxnSpLocks/>
          </p:cNvCxnSpPr>
          <p:nvPr/>
        </p:nvCxnSpPr>
        <p:spPr>
          <a:xfrm>
            <a:off x="4000126" y="4420304"/>
            <a:ext cx="0" cy="17450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hlinkClick r:id="rId3"/>
            <a:extLst>
              <a:ext uri="{FF2B5EF4-FFF2-40B4-BE49-F238E27FC236}">
                <a16:creationId xmlns:a16="http://schemas.microsoft.com/office/drawing/2014/main" id="{1AC277B5-5350-48D6-BD5F-B6B2D998F3DF}"/>
              </a:ext>
            </a:extLst>
          </p:cNvPr>
          <p:cNvSpPr/>
          <p:nvPr/>
        </p:nvSpPr>
        <p:spPr>
          <a:xfrm>
            <a:off x="7236297" y="5941052"/>
            <a:ext cx="1728192" cy="775280"/>
          </a:xfrm>
          <a:prstGeom prst="ellipse">
            <a:avLst/>
          </a:prstGeom>
          <a:solidFill>
            <a:srgbClr val="5AF622"/>
          </a:soli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AIIR</a:t>
            </a:r>
          </a:p>
          <a:p>
            <a:pPr algn="ctr"/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(external)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840FA0-1FFD-4C07-AA38-7ECD746C4B58}"/>
              </a:ext>
            </a:extLst>
          </p:cNvPr>
          <p:cNvSpPr txBox="1"/>
          <p:nvPr/>
        </p:nvSpPr>
        <p:spPr>
          <a:xfrm>
            <a:off x="4313804" y="5949280"/>
            <a:ext cx="299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(Scheme for Embedding Essentials)</a:t>
            </a:r>
          </a:p>
          <a:p>
            <a:r>
              <a:rPr lang="en-GB" sz="1200" dirty="0"/>
              <a:t>Preparing for </a:t>
            </a:r>
            <a:r>
              <a:rPr lang="en-GB" sz="1200" dirty="0" err="1"/>
              <a:t>OfSTED</a:t>
            </a:r>
            <a:r>
              <a:rPr lang="en-GB" sz="1200" dirty="0"/>
              <a:t>: </a:t>
            </a:r>
          </a:p>
          <a:p>
            <a:r>
              <a:rPr lang="en-GB" sz="1100" dirty="0"/>
              <a:t>On-Boarding, BV, Prevent, Careers, Safeguarding, 20% OTJT, </a:t>
            </a:r>
          </a:p>
        </p:txBody>
      </p:sp>
    </p:spTree>
    <p:extLst>
      <p:ext uri="{BB962C8B-B14F-4D97-AF65-F5344CB8AC3E}">
        <p14:creationId xmlns:p14="http://schemas.microsoft.com/office/powerpoint/2010/main" val="935901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44ACE-7E26-4D42-9724-C246A67FF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332656"/>
            <a:ext cx="8207375" cy="1143000"/>
          </a:xfrm>
        </p:spPr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90377-083F-4AEE-A35C-B8CEF2494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91264" cy="33448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1800" dirty="0"/>
              <a:t>Please complete the form here: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800" dirty="0">
                <a:solidFill>
                  <a:srgbClr val="0070C0"/>
                </a:solidFill>
              </a:rPr>
              <a:t>	Subcontractor compatibility check (TAE)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1800" dirty="0">
                <a:solidFill>
                  <a:srgbClr val="0070C0"/>
                </a:solidFill>
              </a:rPr>
              <a:t>	Please return the form to s.moorwood@shu.ac.uk</a:t>
            </a:r>
          </a:p>
          <a:p>
            <a:pPr marL="1347788" indent="-360363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GB" sz="1800" dirty="0"/>
              <a:t>Focus on the SHU Delivery Guide</a:t>
            </a:r>
          </a:p>
          <a:p>
            <a:pPr marL="1347788" indent="-360363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GB" sz="1800" dirty="0"/>
              <a:t>All other aspects flow from there to provide more detail at academic delivery, operational compliance and WBL best practice.</a:t>
            </a:r>
          </a:p>
          <a:p>
            <a:pPr marL="1347788" indent="-360363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GB" sz="1800" dirty="0"/>
              <a:t>Form is designed to enable an overview of consistency, but...</a:t>
            </a:r>
          </a:p>
          <a:p>
            <a:pPr marL="1347788" indent="-360363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GB" sz="1800" dirty="0"/>
              <a:t>This is a two way process:</a:t>
            </a:r>
          </a:p>
          <a:p>
            <a:pPr marL="1976438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800" dirty="0"/>
              <a:t>SHU responsibility as the main provider</a:t>
            </a:r>
          </a:p>
          <a:p>
            <a:pPr marL="1976438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800" dirty="0"/>
              <a:t>Subcontractor to meet baseline standards.</a:t>
            </a:r>
          </a:p>
          <a:p>
            <a:pPr marL="1976438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800" dirty="0"/>
              <a:t>Community of practice to enhance collaborative delivery</a:t>
            </a:r>
          </a:p>
        </p:txBody>
      </p:sp>
    </p:spTree>
    <p:extLst>
      <p:ext uri="{BB962C8B-B14F-4D97-AF65-F5344CB8AC3E}">
        <p14:creationId xmlns:p14="http://schemas.microsoft.com/office/powerpoint/2010/main" val="1929398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079E637-8F16-47CB-8E51-0D03D2881AEC}"/>
              </a:ext>
            </a:extLst>
          </p:cNvPr>
          <p:cNvSpPr txBox="1"/>
          <p:nvPr/>
        </p:nvSpPr>
        <p:spPr>
          <a:xfrm>
            <a:off x="5112568" y="3632825"/>
            <a:ext cx="4572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400" b="1" dirty="0"/>
              <a:t>Appendices: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A- Course Leader Role Description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Work Based Learning Coach Job 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Apprentice Progress Review Template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Template for 20% OTJT Calculation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Peer Observation Template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Attendance Monitoring Baseline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Template for Apprenticeship Case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Apprenticeship Withdrawal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Standard Letter / Email for Withdrawal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Assessment Board (Apprenticeship) Agenda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KSB Milestones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Academic Adviser Model for Apprenticeships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70C0"/>
                </a:solidFill>
              </a:rPr>
              <a:t>Adjustments to duration &amp; TNP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373E2B-4EF6-4903-92BE-21B3A32DB26C}"/>
              </a:ext>
            </a:extLst>
          </p:cNvPr>
          <p:cNvSpPr/>
          <p:nvPr/>
        </p:nvSpPr>
        <p:spPr>
          <a:xfrm>
            <a:off x="179512" y="0"/>
            <a:ext cx="2736304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7F759-7653-4571-A64F-3B1670ACB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00297"/>
            <a:ext cx="5039794" cy="4857405"/>
          </a:xfrm>
        </p:spPr>
        <p:txBody>
          <a:bodyPr/>
          <a:lstStyle/>
          <a:p>
            <a:r>
              <a:rPr lang="en-GB" sz="1400" dirty="0"/>
              <a:t>Introduction - Purpose of the Handbook</a:t>
            </a:r>
          </a:p>
          <a:p>
            <a:r>
              <a:rPr lang="en-GB" sz="1400" dirty="0"/>
              <a:t>SHU Apprenticeship Delivery standards</a:t>
            </a:r>
          </a:p>
          <a:p>
            <a:r>
              <a:rPr lang="en-GB" sz="1400" dirty="0"/>
              <a:t>Planning for Delivery</a:t>
            </a:r>
          </a:p>
          <a:p>
            <a:r>
              <a:rPr lang="en-GB" sz="1400" dirty="0"/>
              <a:t>Agreeing workload and Cohorts for WBL Coaches</a:t>
            </a:r>
          </a:p>
          <a:p>
            <a:r>
              <a:rPr lang="en-GB" sz="1400" dirty="0"/>
              <a:t>On-boarding - Skills Scan, RPL, Commitment Statement</a:t>
            </a:r>
          </a:p>
          <a:p>
            <a:r>
              <a:rPr lang="en-GB" sz="1400" dirty="0"/>
              <a:t>Welcome Evenings (and Information Evenings)</a:t>
            </a:r>
          </a:p>
          <a:p>
            <a:r>
              <a:rPr lang="en-GB" sz="1400" dirty="0"/>
              <a:t>Apprenticeship Essentials for Course Induction</a:t>
            </a:r>
          </a:p>
          <a:p>
            <a:r>
              <a:rPr lang="en-GB" sz="1400" dirty="0"/>
              <a:t>SHU Standards During Delivery</a:t>
            </a:r>
          </a:p>
          <a:p>
            <a:r>
              <a:rPr lang="en-GB" sz="1400" dirty="0"/>
              <a:t>Apprenticeship Progress Reviews</a:t>
            </a:r>
          </a:p>
          <a:p>
            <a:r>
              <a:rPr lang="en-GB" sz="1400" dirty="0"/>
              <a:t>Monthly Apprentice Progress Meetings (B-R-A-G)</a:t>
            </a:r>
          </a:p>
          <a:p>
            <a:r>
              <a:rPr lang="en-GB" sz="1400" dirty="0"/>
              <a:t>Gateway Sign-offs and Progression Boards</a:t>
            </a:r>
          </a:p>
          <a:p>
            <a:r>
              <a:rPr lang="en-GB" sz="1400" dirty="0"/>
              <a:t>Withdrawal of Apprentices</a:t>
            </a:r>
          </a:p>
          <a:p>
            <a:r>
              <a:rPr lang="en-GB" sz="1400" dirty="0"/>
              <a:t>Safeguarding Matters and Wellbeing</a:t>
            </a:r>
          </a:p>
          <a:p>
            <a:r>
              <a:rPr lang="en-GB" sz="1400" dirty="0"/>
              <a:t>Additional Learning Needs</a:t>
            </a:r>
          </a:p>
          <a:p>
            <a:r>
              <a:rPr lang="en-GB" sz="1400" dirty="0"/>
              <a:t>Apprenticeship Essentials – Compliant Curriculum</a:t>
            </a:r>
          </a:p>
          <a:p>
            <a:r>
              <a:rPr lang="en-GB" sz="1400" dirty="0"/>
              <a:t>Assessment Practice for Work Based Learning</a:t>
            </a:r>
          </a:p>
          <a:p>
            <a:r>
              <a:rPr lang="en-GB" sz="1400" dirty="0"/>
              <a:t>ACLs and Academic Advisers in Apprenticeship Delivery</a:t>
            </a:r>
          </a:p>
          <a:p>
            <a:r>
              <a:rPr lang="en-GB" sz="1400" dirty="0"/>
              <a:t>20% Off-The-Job-Training</a:t>
            </a:r>
          </a:p>
          <a:p>
            <a:r>
              <a:rPr lang="en-GB" sz="1400" dirty="0"/>
              <a:t>Gateway Period and End Point Assessment - Delivery</a:t>
            </a:r>
          </a:p>
          <a:p>
            <a:r>
              <a:rPr lang="en-GB" sz="1400" dirty="0"/>
              <a:t>Course Review, Assessment Boards - Quality</a:t>
            </a:r>
          </a:p>
          <a:p>
            <a:r>
              <a:rPr lang="en-GB" sz="1400" dirty="0"/>
              <a:t>Employer Feedback</a:t>
            </a:r>
          </a:p>
          <a:p>
            <a:r>
              <a:rPr lang="en-GB" sz="1400" dirty="0"/>
              <a:t>Celebrating Success</a:t>
            </a:r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7B113-51A2-4360-9BE8-74B7EF368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00" y="0"/>
            <a:ext cx="5892080" cy="1143000"/>
          </a:xfrm>
        </p:spPr>
        <p:txBody>
          <a:bodyPr/>
          <a:lstStyle/>
          <a:p>
            <a:pPr algn="l"/>
            <a:r>
              <a:rPr lang="en-GB" sz="2800" dirty="0"/>
              <a:t>Apprenticeship Delivery Guide</a:t>
            </a:r>
          </a:p>
        </p:txBody>
      </p:sp>
    </p:spTree>
    <p:extLst>
      <p:ext uri="{BB962C8B-B14F-4D97-AF65-F5344CB8AC3E}">
        <p14:creationId xmlns:p14="http://schemas.microsoft.com/office/powerpoint/2010/main" val="1557564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90FB9-189F-4E38-B500-CBBE83ED4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824" y="260648"/>
            <a:ext cx="6552728" cy="936104"/>
          </a:xfrm>
        </p:spPr>
        <p:txBody>
          <a:bodyPr/>
          <a:lstStyle/>
          <a:p>
            <a:pPr algn="l"/>
            <a:r>
              <a:rPr lang="en-GB" sz="3200" dirty="0"/>
              <a:t>Degree of delivery compliance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92A3EA-C46C-4FBC-AB13-53332A25C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84783"/>
            <a:ext cx="8229600" cy="1515664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/>
              <a:t>The form asks for a response on the Sub-contractor’s Prospects for Implementation:</a:t>
            </a:r>
          </a:p>
          <a:p>
            <a:endParaRPr lang="en-GB" sz="2400" dirty="0"/>
          </a:p>
          <a:p>
            <a:pPr marL="1250950" indent="-355600"/>
            <a:r>
              <a:rPr lang="en-GB" sz="2400" dirty="0"/>
              <a:t>We are well aligned and precise</a:t>
            </a:r>
          </a:p>
          <a:p>
            <a:pPr marL="1250950" indent="-355600"/>
            <a:r>
              <a:rPr lang="en-GB" sz="2400" dirty="0"/>
              <a:t>We have a good equivalent</a:t>
            </a:r>
          </a:p>
          <a:p>
            <a:pPr marL="1250950" indent="-355600"/>
            <a:r>
              <a:rPr lang="en-GB" sz="2400" dirty="0"/>
              <a:t>Small adjustments needed</a:t>
            </a:r>
          </a:p>
          <a:p>
            <a:pPr marL="1250950" indent="-355600"/>
            <a:r>
              <a:rPr lang="en-GB" sz="2400" dirty="0"/>
              <a:t>Significant work needed</a:t>
            </a:r>
          </a:p>
          <a:p>
            <a:pPr marL="1250950" indent="-355600"/>
            <a:r>
              <a:rPr lang="en-GB" sz="2400" dirty="0"/>
              <a:t>Feasibility under question</a:t>
            </a:r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	Feedback regarding rationale and process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	Proposed / potential action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8C903D63-E1CC-4108-BA04-99D25ED93A81}"/>
              </a:ext>
            </a:extLst>
          </p:cNvPr>
          <p:cNvSpPr/>
          <p:nvPr/>
        </p:nvSpPr>
        <p:spPr>
          <a:xfrm rot="16200000">
            <a:off x="719573" y="2600909"/>
            <a:ext cx="576064" cy="504056"/>
          </a:xfrm>
          <a:prstGeom prst="chevron">
            <a:avLst/>
          </a:prstGeom>
          <a:solidFill>
            <a:srgbClr val="5AF6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19B75F23-0AB9-45AD-BD09-B953AF10F48D}"/>
              </a:ext>
            </a:extLst>
          </p:cNvPr>
          <p:cNvSpPr/>
          <p:nvPr/>
        </p:nvSpPr>
        <p:spPr>
          <a:xfrm rot="16200000">
            <a:off x="719573" y="3032956"/>
            <a:ext cx="576064" cy="504056"/>
          </a:xfrm>
          <a:prstGeom prst="chevron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CA2A0BD6-63D1-4306-AAF7-DEDEC083CA99}"/>
              </a:ext>
            </a:extLst>
          </p:cNvPr>
          <p:cNvSpPr/>
          <p:nvPr/>
        </p:nvSpPr>
        <p:spPr>
          <a:xfrm rot="16200000">
            <a:off x="719573" y="3465004"/>
            <a:ext cx="576064" cy="504056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6E6E41E3-C151-459D-89EA-2B02CD5F2CE4}"/>
              </a:ext>
            </a:extLst>
          </p:cNvPr>
          <p:cNvSpPr/>
          <p:nvPr/>
        </p:nvSpPr>
        <p:spPr>
          <a:xfrm rot="16200000">
            <a:off x="719573" y="3897052"/>
            <a:ext cx="576064" cy="504056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70844A0E-60BC-4820-B80E-8807E6E1E62E}"/>
              </a:ext>
            </a:extLst>
          </p:cNvPr>
          <p:cNvSpPr/>
          <p:nvPr/>
        </p:nvSpPr>
        <p:spPr>
          <a:xfrm rot="16200000">
            <a:off x="719573" y="4329100"/>
            <a:ext cx="576064" cy="50405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470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44ACE-7E26-4D42-9724-C246A67FF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332656"/>
            <a:ext cx="8207375" cy="1143000"/>
          </a:xfrm>
        </p:spPr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90377-083F-4AEE-A35C-B8CEF2494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3448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000" dirty="0"/>
              <a:t>Please complete the form here: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2000" dirty="0">
                <a:solidFill>
                  <a:srgbClr val="0070C0"/>
                </a:solidFill>
              </a:rPr>
              <a:t>	Subcontractor Compatibility Review (TAE)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000" dirty="0">
                <a:solidFill>
                  <a:srgbClr val="0070C0"/>
                </a:solidFill>
              </a:rPr>
              <a:t>	Please return the form as agreed to s.moorwood@shu.ac.uk</a:t>
            </a:r>
          </a:p>
          <a:p>
            <a:pPr>
              <a:spcAft>
                <a:spcPts val="0"/>
              </a:spcAft>
            </a:pPr>
            <a:r>
              <a:rPr lang="en-GB" sz="2000" dirty="0"/>
              <a:t>Proposed Agenda for next workshop: </a:t>
            </a:r>
          </a:p>
          <a:p>
            <a:pPr marL="0" indent="0">
              <a:buNone/>
            </a:pPr>
            <a:endParaRPr lang="en-GB" sz="2000" dirty="0"/>
          </a:p>
          <a:p>
            <a:pPr marL="1347788" indent="-527050">
              <a:buFont typeface="Courier New" panose="02070309020205020404" pitchFamily="49" charset="0"/>
              <a:buChar char="o"/>
            </a:pPr>
            <a:r>
              <a:rPr lang="en-GB" sz="1800" dirty="0"/>
              <a:t>Feedback</a:t>
            </a:r>
          </a:p>
          <a:p>
            <a:pPr marL="1347788" indent="-527050">
              <a:buFont typeface="Courier New" panose="02070309020205020404" pitchFamily="49" charset="0"/>
              <a:buChar char="o"/>
            </a:pPr>
            <a:r>
              <a:rPr lang="en-GB" sz="1800" dirty="0"/>
              <a:t>Overall consistency</a:t>
            </a:r>
          </a:p>
          <a:p>
            <a:pPr marL="1347788" indent="-527050">
              <a:buFont typeface="Courier New" panose="02070309020205020404" pitchFamily="49" charset="0"/>
              <a:buChar char="o"/>
            </a:pPr>
            <a:r>
              <a:rPr lang="en-GB" sz="1800" dirty="0"/>
              <a:t>Areas to address</a:t>
            </a:r>
          </a:p>
          <a:p>
            <a:pPr marL="1347788" indent="-527050">
              <a:buFont typeface="Courier New" panose="02070309020205020404" pitchFamily="49" charset="0"/>
              <a:buChar char="o"/>
            </a:pPr>
            <a:r>
              <a:rPr lang="en-GB" sz="1800" dirty="0"/>
              <a:t>opportunities</a:t>
            </a:r>
          </a:p>
          <a:p>
            <a:pPr marL="1347788" indent="-527050">
              <a:buFont typeface="Courier New" panose="02070309020205020404" pitchFamily="49" charset="0"/>
              <a:buChar char="o"/>
            </a:pPr>
            <a:r>
              <a:rPr lang="en-GB" sz="1800" dirty="0"/>
              <a:t>Jointly agree priority actions</a:t>
            </a:r>
          </a:p>
          <a:p>
            <a:pPr marL="1347788" indent="-527050">
              <a:buFont typeface="Courier New" panose="02070309020205020404" pitchFamily="49" charset="0"/>
              <a:buChar char="o"/>
            </a:pPr>
            <a:r>
              <a:rPr lang="en-GB" sz="1800" dirty="0"/>
              <a:t>Process for collaborative support and community of practice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37543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A81B1D9-8372-4CC5-A8CB-F7E7BEF688B3}"/>
              </a:ext>
            </a:extLst>
          </p:cNvPr>
          <p:cNvSpPr/>
          <p:nvPr/>
        </p:nvSpPr>
        <p:spPr>
          <a:xfrm>
            <a:off x="4572000" y="1484784"/>
            <a:ext cx="3600400" cy="230425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Course Delivery Guide </a:t>
            </a:r>
          </a:p>
          <a:p>
            <a:pPr algn="ctr"/>
            <a:r>
              <a:rPr lang="en-GB" sz="1800" dirty="0"/>
              <a:t>- </a:t>
            </a:r>
            <a:r>
              <a:rPr lang="en-GB" sz="1800" i="1" dirty="0"/>
              <a:t>Blended Learning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BA9200E-42CA-46C0-9201-BAD3ACC65F11}"/>
              </a:ext>
            </a:extLst>
          </p:cNvPr>
          <p:cNvSpPr/>
          <p:nvPr/>
        </p:nvSpPr>
        <p:spPr>
          <a:xfrm>
            <a:off x="251520" y="1484785"/>
            <a:ext cx="3384376" cy="331236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Teaching Assessment Essentials</a:t>
            </a:r>
          </a:p>
          <a:p>
            <a:pPr algn="ctr"/>
            <a:endParaRPr lang="en-GB" sz="1800" dirty="0"/>
          </a:p>
          <a:p>
            <a:pPr algn="ctr"/>
            <a:r>
              <a:rPr lang="en-GB" sz="1800" dirty="0"/>
              <a:t>A suite of staff blogs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C11751-B450-4C89-BE2D-FFC486422C3D}"/>
              </a:ext>
            </a:extLst>
          </p:cNvPr>
          <p:cNvCxnSpPr>
            <a:cxnSpLocks/>
          </p:cNvCxnSpPr>
          <p:nvPr/>
        </p:nvCxnSpPr>
        <p:spPr>
          <a:xfrm>
            <a:off x="3275856" y="1844824"/>
            <a:ext cx="1512168" cy="0"/>
          </a:xfrm>
          <a:prstGeom prst="line">
            <a:avLst/>
          </a:prstGeom>
          <a:ln w="41275" cap="rnd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54FF474-0CB5-449B-96BE-87F1194D2EAA}"/>
              </a:ext>
            </a:extLst>
          </p:cNvPr>
          <p:cNvSpPr/>
          <p:nvPr/>
        </p:nvSpPr>
        <p:spPr>
          <a:xfrm>
            <a:off x="4932040" y="2924944"/>
            <a:ext cx="2234454" cy="64466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Apprenticeships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78DA22E-5756-4E72-BDB7-5540C256175A}"/>
              </a:ext>
            </a:extLst>
          </p:cNvPr>
          <p:cNvSpPr/>
          <p:nvPr/>
        </p:nvSpPr>
        <p:spPr>
          <a:xfrm>
            <a:off x="541757" y="3645024"/>
            <a:ext cx="2119921" cy="93609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GB" sz="1800" dirty="0">
                <a:solidFill>
                  <a:schemeClr val="accent3">
                    <a:lumMod val="75000"/>
                  </a:schemeClr>
                </a:solidFill>
              </a:rPr>
              <a:t>Apprenticeships</a:t>
            </a:r>
          </a:p>
          <a:p>
            <a:pPr algn="ctr"/>
            <a:endParaRPr lang="en-GB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943D99-456B-40C1-ACA0-7595FCA36958}"/>
              </a:ext>
            </a:extLst>
          </p:cNvPr>
          <p:cNvSpPr/>
          <p:nvPr/>
        </p:nvSpPr>
        <p:spPr>
          <a:xfrm>
            <a:off x="2557982" y="3140968"/>
            <a:ext cx="2662090" cy="13681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accent3">
                    <a:lumMod val="75000"/>
                  </a:schemeClr>
                </a:solidFill>
              </a:rPr>
              <a:t>Apprenticeship Delivery Guide</a:t>
            </a:r>
          </a:p>
        </p:txBody>
      </p:sp>
    </p:spTree>
    <p:extLst>
      <p:ext uri="{BB962C8B-B14F-4D97-AF65-F5344CB8AC3E}">
        <p14:creationId xmlns:p14="http://schemas.microsoft.com/office/powerpoint/2010/main" val="166514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A81B1D9-8372-4CC5-A8CB-F7E7BEF688B3}"/>
              </a:ext>
            </a:extLst>
          </p:cNvPr>
          <p:cNvSpPr/>
          <p:nvPr/>
        </p:nvSpPr>
        <p:spPr>
          <a:xfrm>
            <a:off x="4572000" y="1484784"/>
            <a:ext cx="3600400" cy="230425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Course Delivery Guide </a:t>
            </a:r>
          </a:p>
          <a:p>
            <a:pPr algn="ctr"/>
            <a:r>
              <a:rPr lang="en-GB" sz="1800" dirty="0"/>
              <a:t>- </a:t>
            </a:r>
            <a:r>
              <a:rPr lang="en-GB" sz="1800" i="1" dirty="0"/>
              <a:t>Blended Learning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A78C86C-18CC-40F5-AE80-BB542F655B13}"/>
              </a:ext>
            </a:extLst>
          </p:cNvPr>
          <p:cNvSpPr/>
          <p:nvPr/>
        </p:nvSpPr>
        <p:spPr>
          <a:xfrm>
            <a:off x="4932040" y="2924944"/>
            <a:ext cx="2234454" cy="64466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Apprenticeships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BA9200E-42CA-46C0-9201-BAD3ACC65F11}"/>
              </a:ext>
            </a:extLst>
          </p:cNvPr>
          <p:cNvSpPr/>
          <p:nvPr/>
        </p:nvSpPr>
        <p:spPr>
          <a:xfrm>
            <a:off x="251520" y="1484785"/>
            <a:ext cx="3384376" cy="331236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Teaching Assessment Essentials</a:t>
            </a:r>
          </a:p>
          <a:p>
            <a:pPr algn="ctr"/>
            <a:endParaRPr lang="en-GB" sz="1800" dirty="0"/>
          </a:p>
          <a:p>
            <a:pPr algn="ctr"/>
            <a:r>
              <a:rPr lang="en-GB" sz="1800" dirty="0"/>
              <a:t>A suite of staff blogs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39CA84B-1574-4302-A402-8F953203A6B3}"/>
              </a:ext>
            </a:extLst>
          </p:cNvPr>
          <p:cNvSpPr/>
          <p:nvPr/>
        </p:nvSpPr>
        <p:spPr>
          <a:xfrm>
            <a:off x="541757" y="3645024"/>
            <a:ext cx="2119921" cy="93609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GB" sz="1800" dirty="0">
                <a:solidFill>
                  <a:schemeClr val="accent3">
                    <a:lumMod val="75000"/>
                  </a:schemeClr>
                </a:solidFill>
              </a:rPr>
              <a:t>Apprenticeships</a:t>
            </a:r>
          </a:p>
          <a:p>
            <a:pPr algn="ctr"/>
            <a:endParaRPr lang="en-GB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591AA51-632A-4A1F-B9BB-3DD10E88648F}"/>
              </a:ext>
            </a:extLst>
          </p:cNvPr>
          <p:cNvSpPr/>
          <p:nvPr/>
        </p:nvSpPr>
        <p:spPr>
          <a:xfrm>
            <a:off x="4788024" y="4005064"/>
            <a:ext cx="2592288" cy="181532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Apprenticeships</a:t>
            </a:r>
          </a:p>
          <a:p>
            <a:pPr algn="ctr"/>
            <a:r>
              <a:rPr lang="en-GB" sz="2000" dirty="0" err="1">
                <a:solidFill>
                  <a:schemeClr val="accent3">
                    <a:lumMod val="75000"/>
                  </a:schemeClr>
                </a:solidFill>
              </a:rPr>
              <a:t>Sharepoint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 Site</a:t>
            </a:r>
          </a:p>
          <a:p>
            <a:pPr algn="ctr"/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92075"/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(Governance &amp; Operational)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943D99-456B-40C1-ACA0-7595FCA36958}"/>
              </a:ext>
            </a:extLst>
          </p:cNvPr>
          <p:cNvSpPr/>
          <p:nvPr/>
        </p:nvSpPr>
        <p:spPr>
          <a:xfrm>
            <a:off x="2557982" y="3140968"/>
            <a:ext cx="2662090" cy="13681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accent3">
                    <a:lumMod val="75000"/>
                  </a:schemeClr>
                </a:solidFill>
              </a:rPr>
              <a:t>Apprenticeship Delivery Guide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C11751-B450-4C89-BE2D-FFC486422C3D}"/>
              </a:ext>
            </a:extLst>
          </p:cNvPr>
          <p:cNvCxnSpPr>
            <a:cxnSpLocks/>
          </p:cNvCxnSpPr>
          <p:nvPr/>
        </p:nvCxnSpPr>
        <p:spPr>
          <a:xfrm>
            <a:off x="3275856" y="1844824"/>
            <a:ext cx="1512168" cy="0"/>
          </a:xfrm>
          <a:prstGeom prst="line">
            <a:avLst/>
          </a:prstGeom>
          <a:ln w="41275" cap="rnd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4D41BB6-0942-4A2A-8100-2C776B0F901F}"/>
              </a:ext>
            </a:extLst>
          </p:cNvPr>
          <p:cNvSpPr txBox="1"/>
          <p:nvPr/>
        </p:nvSpPr>
        <p:spPr>
          <a:xfrm>
            <a:off x="7164288" y="4293096"/>
            <a:ext cx="1967526" cy="1323439"/>
          </a:xfrm>
          <a:prstGeom prst="rect">
            <a:avLst/>
          </a:prstGeom>
          <a:noFill/>
          <a:ln w="635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GB" sz="1600" dirty="0"/>
              <a:t> Attendance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GB" sz="1600" dirty="0"/>
              <a:t> Safeguarding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GB" sz="1600" dirty="0"/>
              <a:t> Reporting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GB" sz="1600" dirty="0"/>
              <a:t> WBLC resources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GB" sz="1600" dirty="0"/>
              <a:t> etc.</a:t>
            </a:r>
          </a:p>
        </p:txBody>
      </p:sp>
    </p:spTree>
    <p:extLst>
      <p:ext uri="{BB962C8B-B14F-4D97-AF65-F5344CB8AC3E}">
        <p14:creationId xmlns:p14="http://schemas.microsoft.com/office/powerpoint/2010/main" val="50129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A81B1D9-8372-4CC5-A8CB-F7E7BEF688B3}"/>
              </a:ext>
            </a:extLst>
          </p:cNvPr>
          <p:cNvSpPr/>
          <p:nvPr/>
        </p:nvSpPr>
        <p:spPr>
          <a:xfrm>
            <a:off x="4572000" y="1484784"/>
            <a:ext cx="3600400" cy="230425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Course Delivery Guide </a:t>
            </a:r>
          </a:p>
          <a:p>
            <a:pPr algn="ctr"/>
            <a:r>
              <a:rPr lang="en-GB" sz="1800" dirty="0"/>
              <a:t>- </a:t>
            </a:r>
            <a:r>
              <a:rPr lang="en-GB" sz="1800" i="1" dirty="0"/>
              <a:t>Blended Learning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A78C86C-18CC-40F5-AE80-BB542F655B13}"/>
              </a:ext>
            </a:extLst>
          </p:cNvPr>
          <p:cNvSpPr/>
          <p:nvPr/>
        </p:nvSpPr>
        <p:spPr>
          <a:xfrm>
            <a:off x="4932040" y="2924944"/>
            <a:ext cx="2234454" cy="64466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Apprenticeships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BA9200E-42CA-46C0-9201-BAD3ACC65F11}"/>
              </a:ext>
            </a:extLst>
          </p:cNvPr>
          <p:cNvSpPr/>
          <p:nvPr/>
        </p:nvSpPr>
        <p:spPr>
          <a:xfrm>
            <a:off x="251520" y="1484785"/>
            <a:ext cx="3384376" cy="331236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Teaching Assessment Essentials</a:t>
            </a:r>
          </a:p>
          <a:p>
            <a:pPr algn="ctr"/>
            <a:endParaRPr lang="en-GB" sz="1800" dirty="0"/>
          </a:p>
          <a:p>
            <a:pPr algn="ctr"/>
            <a:r>
              <a:rPr lang="en-GB" sz="1800" dirty="0"/>
              <a:t>A suite of staff blogs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7" name="Rectangle: Rounded Corners 6">
            <a:hlinkClick r:id="rId2"/>
            <a:extLst>
              <a:ext uri="{FF2B5EF4-FFF2-40B4-BE49-F238E27FC236}">
                <a16:creationId xmlns:a16="http://schemas.microsoft.com/office/drawing/2014/main" id="{839CA84B-1574-4302-A402-8F953203A6B3}"/>
              </a:ext>
            </a:extLst>
          </p:cNvPr>
          <p:cNvSpPr/>
          <p:nvPr/>
        </p:nvSpPr>
        <p:spPr>
          <a:xfrm>
            <a:off x="541757" y="3645024"/>
            <a:ext cx="2119921" cy="93609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GB" sz="1800" dirty="0">
                <a:solidFill>
                  <a:schemeClr val="accent3">
                    <a:lumMod val="75000"/>
                  </a:schemeClr>
                </a:solidFill>
              </a:rPr>
              <a:t>Apprenticeships</a:t>
            </a:r>
          </a:p>
          <a:p>
            <a:pPr algn="ctr"/>
            <a:endParaRPr lang="en-GB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591AA51-632A-4A1F-B9BB-3DD10E88648F}"/>
              </a:ext>
            </a:extLst>
          </p:cNvPr>
          <p:cNvSpPr/>
          <p:nvPr/>
        </p:nvSpPr>
        <p:spPr>
          <a:xfrm>
            <a:off x="4788024" y="4005064"/>
            <a:ext cx="2592288" cy="181532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Apprenticeships</a:t>
            </a:r>
          </a:p>
          <a:p>
            <a:pPr algn="ctr"/>
            <a:r>
              <a:rPr lang="en-GB" sz="2000" dirty="0" err="1">
                <a:solidFill>
                  <a:schemeClr val="accent3">
                    <a:lumMod val="75000"/>
                  </a:schemeClr>
                </a:solidFill>
              </a:rPr>
              <a:t>Sharepoint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 Site</a:t>
            </a:r>
          </a:p>
          <a:p>
            <a:pPr algn="ctr"/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92075"/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(Governance &amp; Operational)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943D99-456B-40C1-ACA0-7595FCA36958}"/>
              </a:ext>
            </a:extLst>
          </p:cNvPr>
          <p:cNvSpPr/>
          <p:nvPr/>
        </p:nvSpPr>
        <p:spPr>
          <a:xfrm>
            <a:off x="2557982" y="3140968"/>
            <a:ext cx="2662090" cy="13681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accent3">
                    <a:lumMod val="75000"/>
                  </a:schemeClr>
                </a:solidFill>
              </a:rPr>
              <a:t>Apprenticeship Delivery Guide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C11751-B450-4C89-BE2D-FFC486422C3D}"/>
              </a:ext>
            </a:extLst>
          </p:cNvPr>
          <p:cNvCxnSpPr>
            <a:cxnSpLocks/>
          </p:cNvCxnSpPr>
          <p:nvPr/>
        </p:nvCxnSpPr>
        <p:spPr>
          <a:xfrm>
            <a:off x="3275856" y="1844824"/>
            <a:ext cx="1512168" cy="0"/>
          </a:xfrm>
          <a:prstGeom prst="line">
            <a:avLst/>
          </a:prstGeom>
          <a:ln w="41275" cap="rnd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CBB08364-4B2B-460D-82E6-8BB055161DD6}"/>
              </a:ext>
            </a:extLst>
          </p:cNvPr>
          <p:cNvSpPr/>
          <p:nvPr/>
        </p:nvSpPr>
        <p:spPr>
          <a:xfrm>
            <a:off x="3203848" y="5948763"/>
            <a:ext cx="1037948" cy="6545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3">
                    <a:lumMod val="75000"/>
                  </a:schemeClr>
                </a:solidFill>
                <a:hlinkClick r:id="rId3"/>
              </a:rPr>
              <a:t>SEE</a:t>
            </a:r>
            <a:endParaRPr lang="en-GB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3584C63-ABA3-426F-A4B0-7A415AA8D0C4}"/>
              </a:ext>
            </a:extLst>
          </p:cNvPr>
          <p:cNvCxnSpPr>
            <a:cxnSpLocks/>
          </p:cNvCxnSpPr>
          <p:nvPr/>
        </p:nvCxnSpPr>
        <p:spPr>
          <a:xfrm>
            <a:off x="4000126" y="4420304"/>
            <a:ext cx="0" cy="17450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hlinkClick r:id="rId4"/>
            <a:extLst>
              <a:ext uri="{FF2B5EF4-FFF2-40B4-BE49-F238E27FC236}">
                <a16:creationId xmlns:a16="http://schemas.microsoft.com/office/drawing/2014/main" id="{1AC277B5-5350-48D6-BD5F-B6B2D998F3DF}"/>
              </a:ext>
            </a:extLst>
          </p:cNvPr>
          <p:cNvSpPr/>
          <p:nvPr/>
        </p:nvSpPr>
        <p:spPr>
          <a:xfrm>
            <a:off x="7236297" y="5941052"/>
            <a:ext cx="1728192" cy="775280"/>
          </a:xfrm>
          <a:prstGeom prst="ellipse">
            <a:avLst/>
          </a:prstGeom>
          <a:solidFill>
            <a:srgbClr val="5AF622"/>
          </a:soli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AIIR</a:t>
            </a:r>
          </a:p>
          <a:p>
            <a:pPr algn="ctr"/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(external)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840FA0-1FFD-4C07-AA38-7ECD746C4B58}"/>
              </a:ext>
            </a:extLst>
          </p:cNvPr>
          <p:cNvSpPr txBox="1"/>
          <p:nvPr/>
        </p:nvSpPr>
        <p:spPr>
          <a:xfrm>
            <a:off x="4313804" y="5949280"/>
            <a:ext cx="299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(Scheme for Embedding Essentials)</a:t>
            </a:r>
          </a:p>
          <a:p>
            <a:r>
              <a:rPr lang="en-GB" sz="1200" dirty="0"/>
              <a:t>Preparing for </a:t>
            </a:r>
            <a:r>
              <a:rPr lang="en-GB" sz="1200" dirty="0" err="1"/>
              <a:t>OfSTED</a:t>
            </a:r>
            <a:r>
              <a:rPr lang="en-GB" sz="1200" dirty="0"/>
              <a:t>: </a:t>
            </a:r>
          </a:p>
          <a:p>
            <a:r>
              <a:rPr lang="en-GB" sz="1100" dirty="0"/>
              <a:t>On-Boarding, BV, Prevent, Careers, Safeguarding, 20% OTJT, EDI...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F8EB26-06EC-46F7-8E10-0386C684D3FF}"/>
              </a:ext>
            </a:extLst>
          </p:cNvPr>
          <p:cNvSpPr txBox="1"/>
          <p:nvPr/>
        </p:nvSpPr>
        <p:spPr>
          <a:xfrm>
            <a:off x="7166494" y="4293096"/>
            <a:ext cx="1967526" cy="1323439"/>
          </a:xfrm>
          <a:prstGeom prst="rect">
            <a:avLst/>
          </a:prstGeom>
          <a:noFill/>
          <a:ln w="635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GB" sz="1600" dirty="0"/>
              <a:t> Attendance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GB" sz="1600" dirty="0"/>
              <a:t> Safeguarding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GB" sz="1600" dirty="0"/>
              <a:t> Reporting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GB" sz="1600" dirty="0"/>
              <a:t> WBLC resources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GB" sz="1600" dirty="0"/>
              <a:t> etc.</a:t>
            </a:r>
          </a:p>
        </p:txBody>
      </p:sp>
    </p:spTree>
    <p:extLst>
      <p:ext uri="{BB962C8B-B14F-4D97-AF65-F5344CB8AC3E}">
        <p14:creationId xmlns:p14="http://schemas.microsoft.com/office/powerpoint/2010/main" val="262473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8207375" cy="1143000"/>
          </a:xfrm>
        </p:spPr>
        <p:txBody>
          <a:bodyPr/>
          <a:lstStyle/>
          <a:p>
            <a:r>
              <a:rPr lang="en-GB" sz="2400" dirty="0"/>
              <a:t>Apprenticeship Resources and IAG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24297"/>
            <a:ext cx="8445624" cy="3344863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Internal: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is the SHU </a:t>
            </a:r>
            <a:r>
              <a:rPr lang="en-GB" sz="12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Apprenticeship Delivery Guide</a:t>
            </a:r>
            <a:r>
              <a:rPr lang="en-GB" sz="12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found in the </a:t>
            </a:r>
            <a:r>
              <a:rPr lang="en-GB" sz="1200" i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Apprenticeship</a:t>
            </a:r>
            <a:r>
              <a:rPr lang="en-GB" sz="12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Teaching and Assessment Essentials</a:t>
            </a:r>
            <a:r>
              <a:rPr lang="en-GB" sz="12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page.</a:t>
            </a:r>
          </a:p>
          <a:p>
            <a:pPr marL="35718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internal guidance particularly aimed at Apprenticeship Course Leaders and Work Based Learning Coaches, but relevant for all academic and professional service staff.</a:t>
            </a:r>
          </a:p>
          <a:p>
            <a:pPr marL="35718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Within the TAE you can find the specific </a:t>
            </a:r>
            <a:r>
              <a:rPr lang="en-GB" sz="1200" i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resources for the Scheme To Embed Essentials</a:t>
            </a:r>
            <a:r>
              <a:rPr lang="en-GB" sz="1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200" dirty="0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advice and guidance documents in relation to Governance and Operational matters such as Furlough, Breaks in study, latest news, etc.  </a:t>
            </a:r>
            <a:r>
              <a:rPr lang="en-US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BESE Apprenticeships </a:t>
            </a:r>
            <a:r>
              <a:rPr lang="en-US" sz="12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Sharepoint</a:t>
            </a:r>
            <a:r>
              <a:rPr lang="en-US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Site</a:t>
            </a:r>
            <a:r>
              <a:rPr lang="en-US" sz="1200" u="sng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 action="ppaction://hlinkfile"/>
              </a:rPr>
              <a:t>Apprenticeship Reporting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 action="ppaction://hlinkfile"/>
              </a:rPr>
              <a:t> </a:t>
            </a:r>
            <a:r>
              <a:rPr lang="en-GB" sz="12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page is the location to check your cohort / individual learner progress – this data supports the monthly ACL / WBL-Coach meetings and also drives Assessment Board (Apprenticeship) outcomes.  HARD COPES DISCUSSED WITH SUB-Cs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specific guidance on how to embed On-line activities in a blended delivery model, see the </a:t>
            </a:r>
            <a:r>
              <a:rPr lang="en-GB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University Course Delivery Guide</a:t>
            </a:r>
            <a:r>
              <a:rPr lang="en-GB" sz="12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be sure to visit the </a:t>
            </a:r>
            <a:r>
              <a:rPr lang="en-GB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Apprenticeship section</a:t>
            </a:r>
            <a:endParaRPr lang="en-GB" sz="12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External (for Apprentices and Employers):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Finally, here is the </a:t>
            </a:r>
            <a:r>
              <a:rPr lang="en-GB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Apprenticeship Impact and Information Resource</a:t>
            </a:r>
            <a:r>
              <a:rPr lang="en-GB" sz="12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(AIIR) - This is an external facing web-page for Apprentices and their employers, to support them through On-Boarding and their whole Apprenticeship Journey.  Apprenticeship Course Leaders and WBL Coaches plan the release of specific aspects of AIIR in a timely way, right through to Gateway and End Point Assessment.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 note we produce a monthly News-letter promoting specific aspect of AIIR.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644375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079E637-8F16-47CB-8E51-0D03D2881AEC}"/>
              </a:ext>
            </a:extLst>
          </p:cNvPr>
          <p:cNvSpPr txBox="1"/>
          <p:nvPr/>
        </p:nvSpPr>
        <p:spPr>
          <a:xfrm>
            <a:off x="5112568" y="3632825"/>
            <a:ext cx="4572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400" b="1" dirty="0"/>
              <a:t>Appendices: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A- Course Leader Role Description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Work Based Learning Coach Job 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Apprentice Progress Review Template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Template for 20% OTJT Calculation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Peer Observation Template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Attendance Monitoring Baseline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Template for Apprenticeship Case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Apprenticeship Withdrawal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Standard Letter / Email for Withdrawal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Assessment Board (Apprenticeship) Agenda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KSB Milestones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Academic Adviser Model for Apprenticeships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70C0"/>
                </a:solidFill>
              </a:rPr>
              <a:t>PROPOSED: Adjustments to duration &amp; TNP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373E2B-4EF6-4903-92BE-21B3A32DB26C}"/>
              </a:ext>
            </a:extLst>
          </p:cNvPr>
          <p:cNvSpPr/>
          <p:nvPr/>
        </p:nvSpPr>
        <p:spPr>
          <a:xfrm>
            <a:off x="179512" y="0"/>
            <a:ext cx="2736304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7F759-7653-4571-A64F-3B1670ACB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00297"/>
            <a:ext cx="5039794" cy="4857405"/>
          </a:xfrm>
        </p:spPr>
        <p:txBody>
          <a:bodyPr/>
          <a:lstStyle/>
          <a:p>
            <a:r>
              <a:rPr lang="en-GB" sz="1400" dirty="0"/>
              <a:t>Introduction - Purpose of the Handbook</a:t>
            </a:r>
          </a:p>
          <a:p>
            <a:r>
              <a:rPr lang="en-GB" sz="1400" dirty="0"/>
              <a:t>SHU Apprenticeship Delivery standards</a:t>
            </a:r>
          </a:p>
          <a:p>
            <a:r>
              <a:rPr lang="en-GB" sz="1400" dirty="0"/>
              <a:t>Planning for Delivery</a:t>
            </a:r>
          </a:p>
          <a:p>
            <a:r>
              <a:rPr lang="en-GB" sz="1400" dirty="0"/>
              <a:t>Agreeing workload and Cohorts for WBL Coaches</a:t>
            </a:r>
          </a:p>
          <a:p>
            <a:r>
              <a:rPr lang="en-GB" sz="1400" dirty="0"/>
              <a:t>On-boarding - Skills Scan, RPL, Commitment Statement</a:t>
            </a:r>
          </a:p>
          <a:p>
            <a:r>
              <a:rPr lang="en-GB" sz="1400" dirty="0"/>
              <a:t>Welcome Evenings (and Information Evenings)</a:t>
            </a:r>
          </a:p>
          <a:p>
            <a:r>
              <a:rPr lang="en-GB" sz="1400" dirty="0"/>
              <a:t>Apprenticeship Essentials for Course Induction</a:t>
            </a:r>
          </a:p>
          <a:p>
            <a:r>
              <a:rPr lang="en-GB" sz="1400" dirty="0"/>
              <a:t>SHU Standards During Delivery</a:t>
            </a:r>
          </a:p>
          <a:p>
            <a:r>
              <a:rPr lang="en-GB" sz="1400" dirty="0"/>
              <a:t>Apprenticeship Progress Reviews</a:t>
            </a:r>
          </a:p>
          <a:p>
            <a:r>
              <a:rPr lang="en-GB" sz="1400" dirty="0"/>
              <a:t>Monthly Apprentice Progress Meetings (B-R-A-G)</a:t>
            </a:r>
          </a:p>
          <a:p>
            <a:r>
              <a:rPr lang="en-GB" sz="1400" dirty="0"/>
              <a:t>Gateway Sign-offs and Progression Boards</a:t>
            </a:r>
          </a:p>
          <a:p>
            <a:r>
              <a:rPr lang="en-GB" sz="1400" dirty="0"/>
              <a:t>Withdrawal of Apprentices</a:t>
            </a:r>
          </a:p>
          <a:p>
            <a:r>
              <a:rPr lang="en-GB" sz="1400" dirty="0"/>
              <a:t>Safeguarding Matters and Wellbeing</a:t>
            </a:r>
          </a:p>
          <a:p>
            <a:r>
              <a:rPr lang="en-GB" sz="1400" dirty="0"/>
              <a:t>Additional Learning Needs</a:t>
            </a:r>
          </a:p>
          <a:p>
            <a:r>
              <a:rPr lang="en-GB" sz="1400" dirty="0"/>
              <a:t>Apprenticeship Essentials – Compliant Curriculum</a:t>
            </a:r>
          </a:p>
          <a:p>
            <a:r>
              <a:rPr lang="en-GB" sz="1400" dirty="0"/>
              <a:t>Assessment Practice for Work Based Learning</a:t>
            </a:r>
          </a:p>
          <a:p>
            <a:r>
              <a:rPr lang="en-GB" sz="1400" dirty="0"/>
              <a:t>ACLs and Academic Advisers in Apprenticeship Delivery</a:t>
            </a:r>
          </a:p>
          <a:p>
            <a:r>
              <a:rPr lang="en-GB" sz="1400" dirty="0"/>
              <a:t>20% Off-The-Job-Training</a:t>
            </a:r>
          </a:p>
          <a:p>
            <a:r>
              <a:rPr lang="en-GB" sz="1400" dirty="0"/>
              <a:t>Gateway Period and End Point Assessment - Delivery</a:t>
            </a:r>
          </a:p>
          <a:p>
            <a:r>
              <a:rPr lang="en-GB" sz="1400" dirty="0"/>
              <a:t>Course Review, Assessment Boards - Quality</a:t>
            </a:r>
          </a:p>
          <a:p>
            <a:r>
              <a:rPr lang="en-GB" sz="1400" dirty="0"/>
              <a:t>Employer Feedback</a:t>
            </a:r>
          </a:p>
          <a:p>
            <a:r>
              <a:rPr lang="en-GB" sz="1400" dirty="0"/>
              <a:t>Celebrating Success</a:t>
            </a:r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7B113-51A2-4360-9BE8-74B7EF368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00" y="0"/>
            <a:ext cx="8394848" cy="1143000"/>
          </a:xfrm>
        </p:spPr>
        <p:txBody>
          <a:bodyPr/>
          <a:lstStyle/>
          <a:p>
            <a:pPr algn="l"/>
            <a:r>
              <a:rPr lang="en-GB" sz="2800" dirty="0"/>
              <a:t>Apprenticeship Delivery Guide    </a:t>
            </a:r>
            <a:r>
              <a:rPr lang="en-GB" sz="1800" dirty="0"/>
              <a:t>(as at Feb 2021)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83742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B232-3FAB-442B-9882-B39996755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3377" y="197768"/>
            <a:ext cx="8207375" cy="1143000"/>
          </a:xfrm>
        </p:spPr>
        <p:txBody>
          <a:bodyPr/>
          <a:lstStyle/>
          <a:p>
            <a:pPr algn="l"/>
            <a:r>
              <a:rPr lang="en-GB" sz="2400" dirty="0"/>
              <a:t>SHU Apprenticeship Delivery Guide</a:t>
            </a:r>
            <a:br>
              <a:rPr lang="en-GB" sz="2400" dirty="0"/>
            </a:br>
            <a:r>
              <a:rPr lang="en-GB" sz="2400" dirty="0"/>
              <a:t>Notes on continual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D25DA-E05F-4AC9-8E49-4FE347BAA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3344863"/>
          </a:xfrm>
        </p:spPr>
        <p:txBody>
          <a:bodyPr/>
          <a:lstStyle/>
          <a:p>
            <a:r>
              <a:rPr lang="en-GB" sz="1400" dirty="0"/>
              <a:t>Updated Attendance Baseline</a:t>
            </a:r>
          </a:p>
          <a:p>
            <a:r>
              <a:rPr lang="en-GB" sz="1400" dirty="0"/>
              <a:t>Safeguarding Practice note to follow on (</a:t>
            </a:r>
            <a:r>
              <a:rPr lang="en-GB" sz="1400" dirty="0" err="1"/>
              <a:t>nb.</a:t>
            </a:r>
            <a:r>
              <a:rPr lang="en-GB" sz="1400" dirty="0"/>
              <a:t> New on-line referral process!)</a:t>
            </a:r>
          </a:p>
          <a:p>
            <a:r>
              <a:rPr lang="en-GB" sz="1400" dirty="0"/>
              <a:t>APR forms – going to MAYTAS form on line</a:t>
            </a:r>
          </a:p>
          <a:p>
            <a:r>
              <a:rPr lang="en-GB" sz="1400" dirty="0"/>
              <a:t>DG Section 15: Now part of SEE (APR Annex docs available/ may go on-line)</a:t>
            </a:r>
          </a:p>
          <a:p>
            <a:r>
              <a:rPr lang="en-GB" sz="1400" dirty="0"/>
              <a:t>Mentor section of AIIR – area for development</a:t>
            </a:r>
          </a:p>
          <a:p>
            <a:r>
              <a:rPr lang="en-GB" sz="1400" dirty="0"/>
              <a:t>Revised Induction Slides build on the delivery guide (found in TAE)</a:t>
            </a:r>
          </a:p>
          <a:p>
            <a:r>
              <a:rPr lang="en-GB" sz="1400" dirty="0"/>
              <a:t>Also new employer transfer form</a:t>
            </a:r>
          </a:p>
          <a:p>
            <a:r>
              <a:rPr lang="en-GB" sz="1400" dirty="0"/>
              <a:t>Separate guide on WBL Assessment Practice (in TAE)</a:t>
            </a:r>
          </a:p>
          <a:p>
            <a:r>
              <a:rPr lang="en-GB" sz="1400" dirty="0"/>
              <a:t>Peer Observation form – important for </a:t>
            </a:r>
            <a:r>
              <a:rPr lang="en-GB" sz="1400" dirty="0" err="1"/>
              <a:t>SubC</a:t>
            </a:r>
            <a:r>
              <a:rPr lang="en-GB" sz="1400" dirty="0"/>
              <a:t>!</a:t>
            </a:r>
          </a:p>
          <a:p>
            <a:r>
              <a:rPr lang="en-GB" sz="1400" dirty="0"/>
              <a:t>Separate Access to Safeguarding Practice for DSO and WBL Coach</a:t>
            </a:r>
          </a:p>
          <a:p>
            <a:r>
              <a:rPr lang="en-GB" sz="1400" dirty="0"/>
              <a:t>Adjustments to duration and TNP going through governance</a:t>
            </a:r>
          </a:p>
          <a:p>
            <a:r>
              <a:rPr lang="en-GB" sz="1400" dirty="0"/>
              <a:t>Apprenticeship CL role descriptor to be reviewed</a:t>
            </a:r>
          </a:p>
          <a:p>
            <a:r>
              <a:rPr lang="en-GB" sz="1400" dirty="0"/>
              <a:t>Apprenticeship withdrawal form – under review for on-line forms and process</a:t>
            </a:r>
          </a:p>
          <a:p>
            <a:r>
              <a:rPr lang="en-GB" sz="1400" dirty="0"/>
              <a:t>Assessment Board (Apprenticeship) Agenda – now called Apprenticeship Progression Boards – amendments required.</a:t>
            </a:r>
          </a:p>
          <a:p>
            <a:r>
              <a:rPr lang="en-GB" sz="1400" dirty="0"/>
              <a:t>Sub Contractor Community of Practice</a:t>
            </a:r>
          </a:p>
          <a:p>
            <a:r>
              <a:rPr lang="en-GB" sz="1400" dirty="0"/>
              <a:t>NCEDA: 2 X conference delivery / monthly letters</a:t>
            </a:r>
          </a:p>
          <a:p>
            <a:r>
              <a:rPr lang="en-GB" sz="1400" dirty="0"/>
              <a:t>EPA grading criteria?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792156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EAFAD-EDDC-4B87-B08B-824545D3E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808" y="12615"/>
            <a:ext cx="6047906" cy="1143000"/>
          </a:xfrm>
        </p:spPr>
        <p:txBody>
          <a:bodyPr/>
          <a:lstStyle/>
          <a:p>
            <a:pPr algn="l"/>
            <a:r>
              <a:rPr lang="en-GB" sz="2400" dirty="0"/>
              <a:t>Teaching and Assessment Essentials (TAE) for Apprenticeships: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7133F6-9E6A-4DDF-814F-23C78E9462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07" r="17736"/>
          <a:stretch/>
        </p:blipFill>
        <p:spPr>
          <a:xfrm>
            <a:off x="144170" y="1148866"/>
            <a:ext cx="8012946" cy="551672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BBF2A7A-877C-4AF6-9BD9-83E283168F81}"/>
              </a:ext>
            </a:extLst>
          </p:cNvPr>
          <p:cNvSpPr/>
          <p:nvPr/>
        </p:nvSpPr>
        <p:spPr>
          <a:xfrm>
            <a:off x="3491879" y="2204864"/>
            <a:ext cx="1512169" cy="504056"/>
          </a:xfrm>
          <a:prstGeom prst="ellipse">
            <a:avLst/>
          </a:prstGeom>
          <a:noFill/>
          <a:ln>
            <a:solidFill>
              <a:srgbClr val="B70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B1D5F1-9525-43E2-8BB6-14DCF2C6C84A}"/>
              </a:ext>
            </a:extLst>
          </p:cNvPr>
          <p:cNvCxnSpPr>
            <a:cxnSpLocks/>
            <a:stCxn id="8" idx="5"/>
          </p:cNvCxnSpPr>
          <p:nvPr/>
        </p:nvCxnSpPr>
        <p:spPr>
          <a:xfrm>
            <a:off x="4782596" y="2635103"/>
            <a:ext cx="2597716" cy="361849"/>
          </a:xfrm>
          <a:prstGeom prst="line">
            <a:avLst/>
          </a:prstGeom>
          <a:ln w="28575">
            <a:solidFill>
              <a:srgbClr val="B70D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D1FF916-102A-4252-AB2C-CFB5C90F74BE}"/>
              </a:ext>
            </a:extLst>
          </p:cNvPr>
          <p:cNvSpPr txBox="1"/>
          <p:nvPr/>
        </p:nvSpPr>
        <p:spPr>
          <a:xfrm>
            <a:off x="7380312" y="2888706"/>
            <a:ext cx="165618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B70D50"/>
                </a:solidFill>
              </a:rPr>
              <a:t>Apprenticeship Delivery Guide hosted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0259CE-54FC-461B-90E2-4266D5429814}"/>
              </a:ext>
            </a:extLst>
          </p:cNvPr>
          <p:cNvSpPr txBox="1"/>
          <p:nvPr/>
        </p:nvSpPr>
        <p:spPr>
          <a:xfrm>
            <a:off x="85658" y="2206605"/>
            <a:ext cx="124598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B70D50"/>
                </a:solidFill>
              </a:defRPr>
            </a:lvl1pPr>
          </a:lstStyle>
          <a:p>
            <a:endParaRPr lang="en-GB" sz="1200" dirty="0"/>
          </a:p>
          <a:p>
            <a:r>
              <a:rPr lang="en-GB" sz="1200" dirty="0"/>
              <a:t>Main structure</a:t>
            </a:r>
          </a:p>
          <a:p>
            <a:endParaRPr lang="en-GB" sz="12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45C7F83-A46A-464F-844A-570CDE80D73F}"/>
              </a:ext>
            </a:extLst>
          </p:cNvPr>
          <p:cNvCxnSpPr>
            <a:cxnSpLocks/>
          </p:cNvCxnSpPr>
          <p:nvPr/>
        </p:nvCxnSpPr>
        <p:spPr>
          <a:xfrm>
            <a:off x="1259632" y="2492896"/>
            <a:ext cx="288032" cy="15389"/>
          </a:xfrm>
          <a:prstGeom prst="straightConnector1">
            <a:avLst/>
          </a:prstGeom>
          <a:ln w="28575">
            <a:solidFill>
              <a:srgbClr val="B70D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036804E-1DF8-461E-BC74-71CF61F4A426}"/>
              </a:ext>
            </a:extLst>
          </p:cNvPr>
          <p:cNvSpPr txBox="1"/>
          <p:nvPr/>
        </p:nvSpPr>
        <p:spPr>
          <a:xfrm>
            <a:off x="85658" y="3140968"/>
            <a:ext cx="124598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B70D50"/>
                </a:solidFill>
              </a:defRPr>
            </a:lvl1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1200" dirty="0"/>
              <a:t>Sub-structures under each tab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867555-4334-417F-BB7F-BBFB98F47567}"/>
              </a:ext>
            </a:extLst>
          </p:cNvPr>
          <p:cNvCxnSpPr>
            <a:cxnSpLocks/>
          </p:cNvCxnSpPr>
          <p:nvPr/>
        </p:nvCxnSpPr>
        <p:spPr>
          <a:xfrm>
            <a:off x="1259632" y="3341603"/>
            <a:ext cx="360040" cy="0"/>
          </a:xfrm>
          <a:prstGeom prst="straightConnector1">
            <a:avLst/>
          </a:prstGeom>
          <a:ln w="28575">
            <a:solidFill>
              <a:srgbClr val="B70D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95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7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pen for busine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SBS Arial template Presentation V2 (3)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pen for busine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SBS Arial template Presentation V2 (3)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new shu presentation</Template>
  <TotalTime>43661</TotalTime>
  <Words>1745</Words>
  <Application>Microsoft Office PowerPoint</Application>
  <PresentationFormat>On-screen Show (4:3)</PresentationFormat>
  <Paragraphs>325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Calibri</vt:lpstr>
      <vt:lpstr>Courier New</vt:lpstr>
      <vt:lpstr>Nunito</vt:lpstr>
      <vt:lpstr>Roboto Slab</vt:lpstr>
      <vt:lpstr>Symbol</vt:lpstr>
      <vt:lpstr>Wingdings</vt:lpstr>
      <vt:lpstr>Custom Design</vt:lpstr>
      <vt:lpstr>Open for business</vt:lpstr>
      <vt:lpstr>5_SBS Arial template Presentation V2 (3)</vt:lpstr>
      <vt:lpstr>4_Open for business</vt:lpstr>
      <vt:lpstr>6_SBS Arial template Presentation V2 (3)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Apprenticeship Resources and IAG</vt:lpstr>
      <vt:lpstr>Apprenticeship Delivery Guide    (as at Feb 2021)</vt:lpstr>
      <vt:lpstr>SHU Apprenticeship Delivery Guide Notes on continual improvement</vt:lpstr>
      <vt:lpstr>Teaching and Assessment Essentials (TAE) for Apprenticeships:</vt:lpstr>
      <vt:lpstr>“Course Delivery Principles” - Blended Learning </vt:lpstr>
      <vt:lpstr>Apprenticeships Scheme for Embedding Essentials (SEE) </vt:lpstr>
      <vt:lpstr>The Essentials are structured for implementation under 6 themes</vt:lpstr>
      <vt:lpstr>Integration of Delivery through SEE Toolkit Embedding Apprenticeship Essentials | Higher and Degree Apprenticeships (shu.ac.uk)</vt:lpstr>
      <vt:lpstr>AIIR Apprenticeship Impact and Information Resource   </vt:lpstr>
      <vt:lpstr>AIIR Apprenticeship Impact and Information Resource 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  <vt:lpstr>Apprenticeship Delivery Guide</vt:lpstr>
      <vt:lpstr>Degree of delivery compliance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 Market Survey   2012</dc:title>
  <dc:creator>Elizabeth Clark</dc:creator>
  <cp:lastModifiedBy>Moorwood, Sam</cp:lastModifiedBy>
  <cp:revision>757</cp:revision>
  <cp:lastPrinted>2019-09-09T07:18:03Z</cp:lastPrinted>
  <dcterms:created xsi:type="dcterms:W3CDTF">2013-09-04T08:40:17Z</dcterms:created>
  <dcterms:modified xsi:type="dcterms:W3CDTF">2021-02-08T11:39:27Z</dcterms:modified>
</cp:coreProperties>
</file>