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20.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23.xml" ContentType="application/vnd.openxmlformats-officedocument.themeOverride+xml"/>
  <Override PartName="/ppt/notesSlides/notesSlide19.xml" ContentType="application/vnd.openxmlformats-officedocument.presentationml.notesSlide+xml"/>
  <Override PartName="/ppt/theme/themeOverride24.xml" ContentType="application/vnd.openxmlformats-officedocument.themeOverr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 id="2147484219" r:id="rId2"/>
    <p:sldMasterId id="2147484268" r:id="rId3"/>
    <p:sldMasterId id="2147484292" r:id="rId4"/>
    <p:sldMasterId id="2147484318" r:id="rId5"/>
    <p:sldMasterId id="2147484330" r:id="rId6"/>
    <p:sldMasterId id="2147484357" r:id="rId7"/>
    <p:sldMasterId id="2147484387" r:id="rId8"/>
    <p:sldMasterId id="2147484400" r:id="rId9"/>
    <p:sldMasterId id="2147484412" r:id="rId10"/>
    <p:sldMasterId id="2147484426" r:id="rId11"/>
    <p:sldMasterId id="2147484438" r:id="rId12"/>
    <p:sldMasterId id="2147484452" r:id="rId13"/>
    <p:sldMasterId id="2147484464" r:id="rId14"/>
  </p:sldMasterIdLst>
  <p:notesMasterIdLst>
    <p:notesMasterId r:id="rId175"/>
  </p:notesMasterIdLst>
  <p:handoutMasterIdLst>
    <p:handoutMasterId r:id="rId176"/>
  </p:handoutMasterIdLst>
  <p:sldIdLst>
    <p:sldId id="1299" r:id="rId15"/>
    <p:sldId id="1477" r:id="rId16"/>
    <p:sldId id="1009" r:id="rId17"/>
    <p:sldId id="1012" r:id="rId18"/>
    <p:sldId id="1013" r:id="rId19"/>
    <p:sldId id="1485" r:id="rId20"/>
    <p:sldId id="1479" r:id="rId21"/>
    <p:sldId id="1480" r:id="rId22"/>
    <p:sldId id="1481" r:id="rId23"/>
    <p:sldId id="1016" r:id="rId24"/>
    <p:sldId id="1300" r:id="rId25"/>
    <p:sldId id="1275" r:id="rId26"/>
    <p:sldId id="1276" r:id="rId27"/>
    <p:sldId id="1277" r:id="rId28"/>
    <p:sldId id="1278" r:id="rId29"/>
    <p:sldId id="1349" r:id="rId30"/>
    <p:sldId id="1350" r:id="rId31"/>
    <p:sldId id="1421" r:id="rId32"/>
    <p:sldId id="1351" r:id="rId33"/>
    <p:sldId id="1352" r:id="rId34"/>
    <p:sldId id="1333" r:id="rId35"/>
    <p:sldId id="1280" r:id="rId36"/>
    <p:sldId id="1281" r:id="rId37"/>
    <p:sldId id="1282" r:id="rId38"/>
    <p:sldId id="1332" r:id="rId39"/>
    <p:sldId id="1283" r:id="rId40"/>
    <p:sldId id="1284" r:id="rId41"/>
    <p:sldId id="1484" r:id="rId42"/>
    <p:sldId id="1329" r:id="rId43"/>
    <p:sldId id="1330" r:id="rId44"/>
    <p:sldId id="1331" r:id="rId45"/>
    <p:sldId id="1301" r:id="rId46"/>
    <p:sldId id="1031" r:id="rId47"/>
    <p:sldId id="1032" r:id="rId48"/>
    <p:sldId id="1033" r:id="rId49"/>
    <p:sldId id="1034" r:id="rId50"/>
    <p:sldId id="1035" r:id="rId51"/>
    <p:sldId id="1413" r:id="rId52"/>
    <p:sldId id="1414" r:id="rId53"/>
    <p:sldId id="1415" r:id="rId54"/>
    <p:sldId id="1423" r:id="rId55"/>
    <p:sldId id="1334" r:id="rId56"/>
    <p:sldId id="1302" r:id="rId57"/>
    <p:sldId id="1482" r:id="rId58"/>
    <p:sldId id="1407" r:id="rId59"/>
    <p:sldId id="1408" r:id="rId60"/>
    <p:sldId id="1285" r:id="rId61"/>
    <p:sldId id="1287" r:id="rId62"/>
    <p:sldId id="1288" r:id="rId63"/>
    <p:sldId id="1289" r:id="rId64"/>
    <p:sldId id="1290" r:id="rId65"/>
    <p:sldId id="1291" r:id="rId66"/>
    <p:sldId id="1292" r:id="rId67"/>
    <p:sldId id="1293" r:id="rId68"/>
    <p:sldId id="1294" r:id="rId69"/>
    <p:sldId id="1295" r:id="rId70"/>
    <p:sldId id="1296" r:id="rId71"/>
    <p:sldId id="1303" r:id="rId72"/>
    <p:sldId id="1036" r:id="rId73"/>
    <p:sldId id="1037" r:id="rId74"/>
    <p:sldId id="1409" r:id="rId75"/>
    <p:sldId id="1483" r:id="rId76"/>
    <p:sldId id="1410" r:id="rId77"/>
    <p:sldId id="1411" r:id="rId78"/>
    <p:sldId id="1422" r:id="rId79"/>
    <p:sldId id="1038" r:id="rId80"/>
    <p:sldId id="1039" r:id="rId81"/>
    <p:sldId id="1271" r:id="rId82"/>
    <p:sldId id="1412" r:id="rId83"/>
    <p:sldId id="1471" r:id="rId84"/>
    <p:sldId id="1304" r:id="rId85"/>
    <p:sldId id="1325" r:id="rId86"/>
    <p:sldId id="1126" r:id="rId87"/>
    <p:sldId id="1328" r:id="rId88"/>
    <p:sldId id="1127" r:id="rId89"/>
    <p:sldId id="1128" r:id="rId90"/>
    <p:sldId id="1130" r:id="rId91"/>
    <p:sldId id="1132" r:id="rId92"/>
    <p:sldId id="1433" r:id="rId93"/>
    <p:sldId id="1434" r:id="rId94"/>
    <p:sldId id="1435" r:id="rId95"/>
    <p:sldId id="1436" r:id="rId96"/>
    <p:sldId id="1437" r:id="rId97"/>
    <p:sldId id="1305" r:id="rId98"/>
    <p:sldId id="1383" r:id="rId99"/>
    <p:sldId id="1382" r:id="rId100"/>
    <p:sldId id="1431" r:id="rId101"/>
    <p:sldId id="1134" r:id="rId102"/>
    <p:sldId id="1472" r:id="rId103"/>
    <p:sldId id="1081" r:id="rId104"/>
    <p:sldId id="1082" r:id="rId105"/>
    <p:sldId id="1298" r:id="rId106"/>
    <p:sldId id="1466" r:id="rId107"/>
    <p:sldId id="1467" r:id="rId108"/>
    <p:sldId id="1469" r:id="rId109"/>
    <p:sldId id="1468" r:id="rId110"/>
    <p:sldId id="1326" r:id="rId111"/>
    <p:sldId id="1403" r:id="rId112"/>
    <p:sldId id="1384" r:id="rId113"/>
    <p:sldId id="1385" r:id="rId114"/>
    <p:sldId id="1386" r:id="rId115"/>
    <p:sldId id="1387" r:id="rId116"/>
    <p:sldId id="1388" r:id="rId117"/>
    <p:sldId id="1389" r:id="rId118"/>
    <p:sldId id="1390" r:id="rId119"/>
    <p:sldId id="1404" r:id="rId120"/>
    <p:sldId id="1405" r:id="rId121"/>
    <p:sldId id="1391" r:id="rId122"/>
    <p:sldId id="1392" r:id="rId123"/>
    <p:sldId id="1393" r:id="rId124"/>
    <p:sldId id="1394" r:id="rId125"/>
    <p:sldId id="1395" r:id="rId126"/>
    <p:sldId id="1396" r:id="rId127"/>
    <p:sldId id="1473" r:id="rId128"/>
    <p:sldId id="1397" r:id="rId129"/>
    <p:sldId id="1398" r:id="rId130"/>
    <p:sldId id="1399" r:id="rId131"/>
    <p:sldId id="1400" r:id="rId132"/>
    <p:sldId id="1401" r:id="rId133"/>
    <p:sldId id="1406" r:id="rId134"/>
    <p:sldId id="1150" r:id="rId135"/>
    <p:sldId id="1138" r:id="rId136"/>
    <p:sldId id="1149" r:id="rId137"/>
    <p:sldId id="1308" r:id="rId138"/>
    <p:sldId id="1306" r:id="rId139"/>
    <p:sldId id="1259" r:id="rId140"/>
    <p:sldId id="1260" r:id="rId141"/>
    <p:sldId id="1261" r:id="rId142"/>
    <p:sldId id="1262" r:id="rId143"/>
    <p:sldId id="1307" r:id="rId144"/>
    <p:sldId id="1273" r:id="rId145"/>
    <p:sldId id="1274" r:id="rId146"/>
    <p:sldId id="1272" r:id="rId147"/>
    <p:sldId id="1309" r:id="rId148"/>
    <p:sldId id="1191" r:id="rId149"/>
    <p:sldId id="1192" r:id="rId150"/>
    <p:sldId id="1193" r:id="rId151"/>
    <p:sldId id="1194" r:id="rId152"/>
    <p:sldId id="1195" r:id="rId153"/>
    <p:sldId id="1196" r:id="rId154"/>
    <p:sldId id="1197" r:id="rId155"/>
    <p:sldId id="1198" r:id="rId156"/>
    <p:sldId id="1199" r:id="rId157"/>
    <p:sldId id="1200" r:id="rId158"/>
    <p:sldId id="1327" r:id="rId159"/>
    <p:sldId id="1353" r:id="rId160"/>
    <p:sldId id="1354" r:id="rId161"/>
    <p:sldId id="1355" r:id="rId162"/>
    <p:sldId id="1356" r:id="rId163"/>
    <p:sldId id="1357" r:id="rId164"/>
    <p:sldId id="1358" r:id="rId165"/>
    <p:sldId id="1340" r:id="rId166"/>
    <p:sldId id="1341" r:id="rId167"/>
    <p:sldId id="1337" r:id="rId168"/>
    <p:sldId id="1338" r:id="rId169"/>
    <p:sldId id="1342" r:id="rId170"/>
    <p:sldId id="1345" r:id="rId171"/>
    <p:sldId id="1346" r:id="rId172"/>
    <p:sldId id="1347" r:id="rId173"/>
    <p:sldId id="1476" r:id="rId174"/>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6680" algn="l" rtl="0" fontAlgn="base">
      <a:spcBef>
        <a:spcPct val="0"/>
      </a:spcBef>
      <a:spcAft>
        <a:spcPct val="0"/>
      </a:spcAft>
      <a:defRPr sz="2400" kern="1200">
        <a:solidFill>
          <a:schemeClr val="tx1"/>
        </a:solidFill>
        <a:latin typeface="Arial" charset="0"/>
        <a:ea typeface="ＭＳ Ｐゴシック" charset="-128"/>
        <a:cs typeface="+mn-cs"/>
      </a:defRPr>
    </a:lvl2pPr>
    <a:lvl3pPr marL="913368" algn="l" rtl="0" fontAlgn="base">
      <a:spcBef>
        <a:spcPct val="0"/>
      </a:spcBef>
      <a:spcAft>
        <a:spcPct val="0"/>
      </a:spcAft>
      <a:defRPr sz="2400" kern="1200">
        <a:solidFill>
          <a:schemeClr val="tx1"/>
        </a:solidFill>
        <a:latin typeface="Arial" charset="0"/>
        <a:ea typeface="ＭＳ Ｐゴシック" charset="-128"/>
        <a:cs typeface="+mn-cs"/>
      </a:defRPr>
    </a:lvl3pPr>
    <a:lvl4pPr marL="1370060" algn="l" rtl="0" fontAlgn="base">
      <a:spcBef>
        <a:spcPct val="0"/>
      </a:spcBef>
      <a:spcAft>
        <a:spcPct val="0"/>
      </a:spcAft>
      <a:defRPr sz="2400" kern="1200">
        <a:solidFill>
          <a:schemeClr val="tx1"/>
        </a:solidFill>
        <a:latin typeface="Arial" charset="0"/>
        <a:ea typeface="ＭＳ Ｐゴシック" charset="-128"/>
        <a:cs typeface="+mn-cs"/>
      </a:defRPr>
    </a:lvl4pPr>
    <a:lvl5pPr marL="1826744" algn="l" rtl="0" fontAlgn="base">
      <a:spcBef>
        <a:spcPct val="0"/>
      </a:spcBef>
      <a:spcAft>
        <a:spcPct val="0"/>
      </a:spcAft>
      <a:defRPr sz="2400" kern="1200">
        <a:solidFill>
          <a:schemeClr val="tx1"/>
        </a:solidFill>
        <a:latin typeface="Arial" charset="0"/>
        <a:ea typeface="ＭＳ Ｐゴシック" charset="-128"/>
        <a:cs typeface="+mn-cs"/>
      </a:defRPr>
    </a:lvl5pPr>
    <a:lvl6pPr marL="2283426" algn="l" defTabSz="913368" rtl="0" eaLnBrk="1" latinLnBrk="0" hangingPunct="1">
      <a:defRPr sz="2400" kern="1200">
        <a:solidFill>
          <a:schemeClr val="tx1"/>
        </a:solidFill>
        <a:latin typeface="Arial" charset="0"/>
        <a:ea typeface="ＭＳ Ｐゴシック" charset="-128"/>
        <a:cs typeface="+mn-cs"/>
      </a:defRPr>
    </a:lvl6pPr>
    <a:lvl7pPr marL="2740117" algn="l" defTabSz="913368" rtl="0" eaLnBrk="1" latinLnBrk="0" hangingPunct="1">
      <a:defRPr sz="2400" kern="1200">
        <a:solidFill>
          <a:schemeClr val="tx1"/>
        </a:solidFill>
        <a:latin typeface="Arial" charset="0"/>
        <a:ea typeface="ＭＳ Ｐゴシック" charset="-128"/>
        <a:cs typeface="+mn-cs"/>
      </a:defRPr>
    </a:lvl7pPr>
    <a:lvl8pPr marL="3196797" algn="l" defTabSz="913368" rtl="0" eaLnBrk="1" latinLnBrk="0" hangingPunct="1">
      <a:defRPr sz="2400" kern="1200">
        <a:solidFill>
          <a:schemeClr val="tx1"/>
        </a:solidFill>
        <a:latin typeface="Arial" charset="0"/>
        <a:ea typeface="ＭＳ Ｐゴシック" charset="-128"/>
        <a:cs typeface="+mn-cs"/>
      </a:defRPr>
    </a:lvl8pPr>
    <a:lvl9pPr marL="3653486" algn="l" defTabSz="913368"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AF622"/>
    <a:srgbClr val="B70D50"/>
    <a:srgbClr val="99FF66"/>
    <a:srgbClr val="621B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55" autoAdjust="0"/>
    <p:restoredTop sz="94139" autoAdjust="0"/>
  </p:normalViewPr>
  <p:slideViewPr>
    <p:cSldViewPr>
      <p:cViewPr varScale="1">
        <p:scale>
          <a:sx n="65" d="100"/>
          <a:sy n="65" d="100"/>
        </p:scale>
        <p:origin x="-144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754" y="4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117" Type="http://schemas.openxmlformats.org/officeDocument/2006/relationships/slide" Target="slides/slide103.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12" Type="http://schemas.openxmlformats.org/officeDocument/2006/relationships/slide" Target="slides/slide98.xml"/><Relationship Id="rId133" Type="http://schemas.openxmlformats.org/officeDocument/2006/relationships/slide" Target="slides/slide119.xml"/><Relationship Id="rId138" Type="http://schemas.openxmlformats.org/officeDocument/2006/relationships/slide" Target="slides/slide124.xml"/><Relationship Id="rId154" Type="http://schemas.openxmlformats.org/officeDocument/2006/relationships/slide" Target="slides/slide140.xml"/><Relationship Id="rId159" Type="http://schemas.openxmlformats.org/officeDocument/2006/relationships/slide" Target="slides/slide145.xml"/><Relationship Id="rId175" Type="http://schemas.openxmlformats.org/officeDocument/2006/relationships/notesMaster" Target="notesMasters/notesMaster1.xml"/><Relationship Id="rId170" Type="http://schemas.openxmlformats.org/officeDocument/2006/relationships/slide" Target="slides/slide156.xml"/><Relationship Id="rId16" Type="http://schemas.openxmlformats.org/officeDocument/2006/relationships/slide" Target="slides/slide2.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slide" Target="slides/slide109.xml"/><Relationship Id="rId128" Type="http://schemas.openxmlformats.org/officeDocument/2006/relationships/slide" Target="slides/slide114.xml"/><Relationship Id="rId144" Type="http://schemas.openxmlformats.org/officeDocument/2006/relationships/slide" Target="slides/slide130.xml"/><Relationship Id="rId149" Type="http://schemas.openxmlformats.org/officeDocument/2006/relationships/slide" Target="slides/slide135.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160" Type="http://schemas.openxmlformats.org/officeDocument/2006/relationships/slide" Target="slides/slide146.xml"/><Relationship Id="rId165" Type="http://schemas.openxmlformats.org/officeDocument/2006/relationships/slide" Target="slides/slide15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113" Type="http://schemas.openxmlformats.org/officeDocument/2006/relationships/slide" Target="slides/slide99.xml"/><Relationship Id="rId118" Type="http://schemas.openxmlformats.org/officeDocument/2006/relationships/slide" Target="slides/slide104.xml"/><Relationship Id="rId134" Type="http://schemas.openxmlformats.org/officeDocument/2006/relationships/slide" Target="slides/slide120.xml"/><Relationship Id="rId139" Type="http://schemas.openxmlformats.org/officeDocument/2006/relationships/slide" Target="slides/slide125.xml"/><Relationship Id="rId80" Type="http://schemas.openxmlformats.org/officeDocument/2006/relationships/slide" Target="slides/slide66.xml"/><Relationship Id="rId85" Type="http://schemas.openxmlformats.org/officeDocument/2006/relationships/slide" Target="slides/slide71.xml"/><Relationship Id="rId150" Type="http://schemas.openxmlformats.org/officeDocument/2006/relationships/slide" Target="slides/slide136.xml"/><Relationship Id="rId155" Type="http://schemas.openxmlformats.org/officeDocument/2006/relationships/slide" Target="slides/slide141.xml"/><Relationship Id="rId171" Type="http://schemas.openxmlformats.org/officeDocument/2006/relationships/slide" Target="slides/slide157.xml"/><Relationship Id="rId176" Type="http://schemas.openxmlformats.org/officeDocument/2006/relationships/handoutMaster" Target="handoutMasters/handoutMaster1.xml"/><Relationship Id="rId12" Type="http://schemas.openxmlformats.org/officeDocument/2006/relationships/slideMaster" Target="slideMasters/slideMaster12.xml"/><Relationship Id="rId17" Type="http://schemas.openxmlformats.org/officeDocument/2006/relationships/slide" Target="slides/slide3.xml"/><Relationship Id="rId33" Type="http://schemas.openxmlformats.org/officeDocument/2006/relationships/slide" Target="slides/slide19.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108" Type="http://schemas.openxmlformats.org/officeDocument/2006/relationships/slide" Target="slides/slide94.xml"/><Relationship Id="rId124" Type="http://schemas.openxmlformats.org/officeDocument/2006/relationships/slide" Target="slides/slide110.xml"/><Relationship Id="rId129" Type="http://schemas.openxmlformats.org/officeDocument/2006/relationships/slide" Target="slides/slide115.xml"/><Relationship Id="rId54" Type="http://schemas.openxmlformats.org/officeDocument/2006/relationships/slide" Target="slides/slide40.xml"/><Relationship Id="rId70" Type="http://schemas.openxmlformats.org/officeDocument/2006/relationships/slide" Target="slides/slide56.xml"/><Relationship Id="rId75" Type="http://schemas.openxmlformats.org/officeDocument/2006/relationships/slide" Target="slides/slide61.xml"/><Relationship Id="rId91" Type="http://schemas.openxmlformats.org/officeDocument/2006/relationships/slide" Target="slides/slide77.xml"/><Relationship Id="rId96" Type="http://schemas.openxmlformats.org/officeDocument/2006/relationships/slide" Target="slides/slide82.xml"/><Relationship Id="rId140" Type="http://schemas.openxmlformats.org/officeDocument/2006/relationships/slide" Target="slides/slide126.xml"/><Relationship Id="rId145" Type="http://schemas.openxmlformats.org/officeDocument/2006/relationships/slide" Target="slides/slide131.xml"/><Relationship Id="rId161" Type="http://schemas.openxmlformats.org/officeDocument/2006/relationships/slide" Target="slides/slide147.xml"/><Relationship Id="rId166"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9.xml"/><Relationship Id="rId28" Type="http://schemas.openxmlformats.org/officeDocument/2006/relationships/slide" Target="slides/slide14.xml"/><Relationship Id="rId49" Type="http://schemas.openxmlformats.org/officeDocument/2006/relationships/slide" Target="slides/slide35.xml"/><Relationship Id="rId114" Type="http://schemas.openxmlformats.org/officeDocument/2006/relationships/slide" Target="slides/slide100.xml"/><Relationship Id="rId119" Type="http://schemas.openxmlformats.org/officeDocument/2006/relationships/slide" Target="slides/slide105.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slide" Target="slides/slide108.xml"/><Relationship Id="rId130" Type="http://schemas.openxmlformats.org/officeDocument/2006/relationships/slide" Target="slides/slide116.xml"/><Relationship Id="rId135" Type="http://schemas.openxmlformats.org/officeDocument/2006/relationships/slide" Target="slides/slide121.xml"/><Relationship Id="rId143" Type="http://schemas.openxmlformats.org/officeDocument/2006/relationships/slide" Target="slides/slide129.xml"/><Relationship Id="rId148" Type="http://schemas.openxmlformats.org/officeDocument/2006/relationships/slide" Target="slides/slide134.xml"/><Relationship Id="rId151" Type="http://schemas.openxmlformats.org/officeDocument/2006/relationships/slide" Target="slides/slide137.xml"/><Relationship Id="rId156" Type="http://schemas.openxmlformats.org/officeDocument/2006/relationships/slide" Target="slides/slide142.xml"/><Relationship Id="rId164" Type="http://schemas.openxmlformats.org/officeDocument/2006/relationships/slide" Target="slides/slide150.xml"/><Relationship Id="rId169" Type="http://schemas.openxmlformats.org/officeDocument/2006/relationships/slide" Target="slides/slide155.xml"/><Relationship Id="rId177"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slide" Target="slides/slide158.xml"/><Relationship Id="rId180" Type="http://schemas.openxmlformats.org/officeDocument/2006/relationships/tableStyles" Target="tableStyles.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120" Type="http://schemas.openxmlformats.org/officeDocument/2006/relationships/slide" Target="slides/slide106.xml"/><Relationship Id="rId125" Type="http://schemas.openxmlformats.org/officeDocument/2006/relationships/slide" Target="slides/slide111.xml"/><Relationship Id="rId141" Type="http://schemas.openxmlformats.org/officeDocument/2006/relationships/slide" Target="slides/slide127.xml"/><Relationship Id="rId146" Type="http://schemas.openxmlformats.org/officeDocument/2006/relationships/slide" Target="slides/slide132.xml"/><Relationship Id="rId167" Type="http://schemas.openxmlformats.org/officeDocument/2006/relationships/slide" Target="slides/slide153.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162" Type="http://schemas.openxmlformats.org/officeDocument/2006/relationships/slide" Target="slides/slide14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15" Type="http://schemas.openxmlformats.org/officeDocument/2006/relationships/slide" Target="slides/slide101.xml"/><Relationship Id="rId131" Type="http://schemas.openxmlformats.org/officeDocument/2006/relationships/slide" Target="slides/slide117.xml"/><Relationship Id="rId136" Type="http://schemas.openxmlformats.org/officeDocument/2006/relationships/slide" Target="slides/slide122.xml"/><Relationship Id="rId157" Type="http://schemas.openxmlformats.org/officeDocument/2006/relationships/slide" Target="slides/slide143.xml"/><Relationship Id="rId178" Type="http://schemas.openxmlformats.org/officeDocument/2006/relationships/viewProps" Target="viewProps.xml"/><Relationship Id="rId61" Type="http://schemas.openxmlformats.org/officeDocument/2006/relationships/slide" Target="slides/slide47.xml"/><Relationship Id="rId82" Type="http://schemas.openxmlformats.org/officeDocument/2006/relationships/slide" Target="slides/slide68.xml"/><Relationship Id="rId152" Type="http://schemas.openxmlformats.org/officeDocument/2006/relationships/slide" Target="slides/slide138.xml"/><Relationship Id="rId173" Type="http://schemas.openxmlformats.org/officeDocument/2006/relationships/slide" Target="slides/slide159.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126" Type="http://schemas.openxmlformats.org/officeDocument/2006/relationships/slide" Target="slides/slide112.xml"/><Relationship Id="rId147" Type="http://schemas.openxmlformats.org/officeDocument/2006/relationships/slide" Target="slides/slide133.xml"/><Relationship Id="rId168" Type="http://schemas.openxmlformats.org/officeDocument/2006/relationships/slide" Target="slides/slide154.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121" Type="http://schemas.openxmlformats.org/officeDocument/2006/relationships/slide" Target="slides/slide107.xml"/><Relationship Id="rId142" Type="http://schemas.openxmlformats.org/officeDocument/2006/relationships/slide" Target="slides/slide128.xml"/><Relationship Id="rId163" Type="http://schemas.openxmlformats.org/officeDocument/2006/relationships/slide" Target="slides/slide149.xml"/><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116" Type="http://schemas.openxmlformats.org/officeDocument/2006/relationships/slide" Target="slides/slide102.xml"/><Relationship Id="rId137" Type="http://schemas.openxmlformats.org/officeDocument/2006/relationships/slide" Target="slides/slide123.xml"/><Relationship Id="rId158" Type="http://schemas.openxmlformats.org/officeDocument/2006/relationships/slide" Target="slides/slide144.xml"/><Relationship Id="rId20" Type="http://schemas.openxmlformats.org/officeDocument/2006/relationships/slide" Target="slides/slide6.xml"/><Relationship Id="rId41" Type="http://schemas.openxmlformats.org/officeDocument/2006/relationships/slide" Target="slides/slide27.xml"/><Relationship Id="rId62" Type="http://schemas.openxmlformats.org/officeDocument/2006/relationships/slide" Target="slides/slide48.xml"/><Relationship Id="rId83" Type="http://schemas.openxmlformats.org/officeDocument/2006/relationships/slide" Target="slides/slide69.xml"/><Relationship Id="rId88" Type="http://schemas.openxmlformats.org/officeDocument/2006/relationships/slide" Target="slides/slide74.xml"/><Relationship Id="rId111" Type="http://schemas.openxmlformats.org/officeDocument/2006/relationships/slide" Target="slides/slide97.xml"/><Relationship Id="rId132" Type="http://schemas.openxmlformats.org/officeDocument/2006/relationships/slide" Target="slides/slide118.xml"/><Relationship Id="rId153" Type="http://schemas.openxmlformats.org/officeDocument/2006/relationships/slide" Target="slides/slide139.xml"/><Relationship Id="rId174" Type="http://schemas.openxmlformats.org/officeDocument/2006/relationships/slide" Target="slides/slide160.xml"/><Relationship Id="rId179" Type="http://schemas.openxmlformats.org/officeDocument/2006/relationships/theme" Target="theme/theme1.xml"/><Relationship Id="rId15" Type="http://schemas.openxmlformats.org/officeDocument/2006/relationships/slide" Target="slides/slide1.xml"/><Relationship Id="rId36" Type="http://schemas.openxmlformats.org/officeDocument/2006/relationships/slide" Target="slides/slide22.xml"/><Relationship Id="rId57" Type="http://schemas.openxmlformats.org/officeDocument/2006/relationships/slide" Target="slides/slide43.xml"/><Relationship Id="rId106" Type="http://schemas.openxmlformats.org/officeDocument/2006/relationships/slide" Target="slides/slide92.xml"/><Relationship Id="rId127" Type="http://schemas.openxmlformats.org/officeDocument/2006/relationships/slide" Target="slides/slide1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D67251-7F13-4BD5-B6D6-320C97CAFB4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ABAB6398-F60A-4049-A9BC-E9360020F995}">
      <dgm:prSet phldrT="[Text]"/>
      <dgm:spPr/>
      <dgm:t>
        <a:bodyPr/>
        <a:lstStyle/>
        <a:p>
          <a:r>
            <a:rPr lang="en-GB" dirty="0"/>
            <a:t>Level 2</a:t>
          </a:r>
        </a:p>
      </dgm:t>
    </dgm:pt>
    <dgm:pt modelId="{FDE30C31-E083-4C80-A0AB-D32D8FB4B4AC}" type="parTrans" cxnId="{13172E18-FDA5-4B36-BFBD-0AEC06325F47}">
      <dgm:prSet/>
      <dgm:spPr/>
      <dgm:t>
        <a:bodyPr/>
        <a:lstStyle/>
        <a:p>
          <a:endParaRPr lang="en-GB"/>
        </a:p>
      </dgm:t>
    </dgm:pt>
    <dgm:pt modelId="{46EF490A-47A5-4C09-9F69-7EF35CE4ED1E}" type="sibTrans" cxnId="{13172E18-FDA5-4B36-BFBD-0AEC06325F47}">
      <dgm:prSet/>
      <dgm:spPr/>
      <dgm:t>
        <a:bodyPr/>
        <a:lstStyle/>
        <a:p>
          <a:endParaRPr lang="en-GB"/>
        </a:p>
      </dgm:t>
    </dgm:pt>
    <dgm:pt modelId="{E137A814-6393-4FCC-BA58-8080F82BFDDE}">
      <dgm:prSet phldrT="[Text]"/>
      <dgm:spPr>
        <a:solidFill>
          <a:schemeClr val="bg1">
            <a:lumMod val="65000"/>
          </a:schemeClr>
        </a:solidFill>
      </dgm:spPr>
      <dgm:t>
        <a:bodyPr/>
        <a:lstStyle/>
        <a:p>
          <a:r>
            <a:rPr lang="en-GB" dirty="0"/>
            <a:t>GCSE / NVQ</a:t>
          </a:r>
        </a:p>
      </dgm:t>
    </dgm:pt>
    <dgm:pt modelId="{6B0E1ADE-C9DD-4E0A-9AC5-5EB5E21C5E8F}" type="parTrans" cxnId="{FB5FCEAF-A88A-49D8-A6D7-25164404C861}">
      <dgm:prSet/>
      <dgm:spPr/>
      <dgm:t>
        <a:bodyPr/>
        <a:lstStyle/>
        <a:p>
          <a:endParaRPr lang="en-GB"/>
        </a:p>
      </dgm:t>
    </dgm:pt>
    <dgm:pt modelId="{BCAF8513-1121-4FD2-A0D6-0469FD182CC2}" type="sibTrans" cxnId="{FB5FCEAF-A88A-49D8-A6D7-25164404C861}">
      <dgm:prSet/>
      <dgm:spPr/>
      <dgm:t>
        <a:bodyPr/>
        <a:lstStyle/>
        <a:p>
          <a:endParaRPr lang="en-GB"/>
        </a:p>
      </dgm:t>
    </dgm:pt>
    <dgm:pt modelId="{95B6163C-1268-4053-8219-FDECDDDB3D60}">
      <dgm:prSet phldrT="[Text]"/>
      <dgm:spPr/>
      <dgm:t>
        <a:bodyPr/>
        <a:lstStyle/>
        <a:p>
          <a:r>
            <a:rPr lang="en-GB" dirty="0"/>
            <a:t>Level 3</a:t>
          </a:r>
        </a:p>
      </dgm:t>
    </dgm:pt>
    <dgm:pt modelId="{ACC43429-927E-477D-9F0F-3760FCEAFE92}" type="parTrans" cxnId="{820B1589-D38D-45DC-BF3B-6B13886C2394}">
      <dgm:prSet/>
      <dgm:spPr/>
      <dgm:t>
        <a:bodyPr/>
        <a:lstStyle/>
        <a:p>
          <a:endParaRPr lang="en-GB"/>
        </a:p>
      </dgm:t>
    </dgm:pt>
    <dgm:pt modelId="{E831DCA6-F8A0-40C4-BB1E-AE45D0E831B0}" type="sibTrans" cxnId="{820B1589-D38D-45DC-BF3B-6B13886C2394}">
      <dgm:prSet/>
      <dgm:spPr/>
      <dgm:t>
        <a:bodyPr/>
        <a:lstStyle/>
        <a:p>
          <a:endParaRPr lang="en-GB"/>
        </a:p>
      </dgm:t>
    </dgm:pt>
    <dgm:pt modelId="{628DC1F3-1699-4961-A9C1-9F4E9C6F2FD6}">
      <dgm:prSet phldrT="[Text]"/>
      <dgm:spPr>
        <a:solidFill>
          <a:schemeClr val="bg1">
            <a:lumMod val="65000"/>
          </a:schemeClr>
        </a:solidFill>
      </dgm:spPr>
      <dgm:t>
        <a:bodyPr/>
        <a:lstStyle/>
        <a:p>
          <a:r>
            <a:rPr lang="en-GB" dirty="0"/>
            <a:t>A Level / BTEC / NVQ </a:t>
          </a:r>
        </a:p>
      </dgm:t>
    </dgm:pt>
    <dgm:pt modelId="{6E73174A-6376-42B5-9DBD-867CD666C348}" type="parTrans" cxnId="{72E2C8EA-5A94-4CBA-B377-02AB51BBE5E4}">
      <dgm:prSet/>
      <dgm:spPr/>
      <dgm:t>
        <a:bodyPr/>
        <a:lstStyle/>
        <a:p>
          <a:endParaRPr lang="en-GB"/>
        </a:p>
      </dgm:t>
    </dgm:pt>
    <dgm:pt modelId="{40E38E2E-7A36-4721-AADB-3D739C49A997}" type="sibTrans" cxnId="{72E2C8EA-5A94-4CBA-B377-02AB51BBE5E4}">
      <dgm:prSet/>
      <dgm:spPr/>
      <dgm:t>
        <a:bodyPr/>
        <a:lstStyle/>
        <a:p>
          <a:endParaRPr lang="en-GB"/>
        </a:p>
      </dgm:t>
    </dgm:pt>
    <dgm:pt modelId="{FB06EDF3-172C-4EE3-ABE8-5953D6F737F3}">
      <dgm:prSet phldrT="[Text]"/>
      <dgm:spPr/>
      <dgm:t>
        <a:bodyPr/>
        <a:lstStyle/>
        <a:p>
          <a:r>
            <a:rPr lang="en-GB" dirty="0"/>
            <a:t>Level 4</a:t>
          </a:r>
        </a:p>
      </dgm:t>
    </dgm:pt>
    <dgm:pt modelId="{3249A77B-1738-4B6F-8F43-83DB887F2487}" type="parTrans" cxnId="{2D5DD27C-9AB2-4B69-A93A-7C1487E7EB57}">
      <dgm:prSet/>
      <dgm:spPr/>
      <dgm:t>
        <a:bodyPr/>
        <a:lstStyle/>
        <a:p>
          <a:endParaRPr lang="en-GB"/>
        </a:p>
      </dgm:t>
    </dgm:pt>
    <dgm:pt modelId="{F7488215-E568-45A4-9F47-BB99D870CE00}" type="sibTrans" cxnId="{2D5DD27C-9AB2-4B69-A93A-7C1487E7EB57}">
      <dgm:prSet/>
      <dgm:spPr/>
      <dgm:t>
        <a:bodyPr/>
        <a:lstStyle/>
        <a:p>
          <a:endParaRPr lang="en-GB"/>
        </a:p>
      </dgm:t>
    </dgm:pt>
    <dgm:pt modelId="{6B351BAC-CDEE-45E2-AAFB-CC0772E8889E}">
      <dgm:prSet phldrT="[Text]"/>
      <dgm:spPr/>
      <dgm:t>
        <a:bodyPr/>
        <a:lstStyle/>
        <a:p>
          <a:r>
            <a:rPr lang="en-GB" dirty="0"/>
            <a:t>First Year Degree</a:t>
          </a:r>
        </a:p>
      </dgm:t>
    </dgm:pt>
    <dgm:pt modelId="{60DD0E01-EF50-4416-AF81-8DE75CB3941E}" type="parTrans" cxnId="{305145FE-6DD4-49EE-A35B-B0FC355F22B8}">
      <dgm:prSet/>
      <dgm:spPr/>
      <dgm:t>
        <a:bodyPr/>
        <a:lstStyle/>
        <a:p>
          <a:endParaRPr lang="en-GB"/>
        </a:p>
      </dgm:t>
    </dgm:pt>
    <dgm:pt modelId="{7CABB538-7E20-44EF-A925-7172F81C9F43}" type="sibTrans" cxnId="{305145FE-6DD4-49EE-A35B-B0FC355F22B8}">
      <dgm:prSet/>
      <dgm:spPr/>
      <dgm:t>
        <a:bodyPr/>
        <a:lstStyle/>
        <a:p>
          <a:endParaRPr lang="en-GB"/>
        </a:p>
      </dgm:t>
    </dgm:pt>
    <dgm:pt modelId="{4F84A15C-2132-4987-8E2A-E2625921213E}">
      <dgm:prSet phldrT="[Text]"/>
      <dgm:spPr/>
      <dgm:t>
        <a:bodyPr/>
        <a:lstStyle/>
        <a:p>
          <a:r>
            <a:rPr lang="en-GB" dirty="0"/>
            <a:t>Level 5</a:t>
          </a:r>
        </a:p>
      </dgm:t>
    </dgm:pt>
    <dgm:pt modelId="{F5239DC6-38AA-49AE-BFCC-CDD836532780}" type="parTrans" cxnId="{DAD30DE4-1D3C-4739-941F-D42A5E49A9F2}">
      <dgm:prSet/>
      <dgm:spPr/>
      <dgm:t>
        <a:bodyPr/>
        <a:lstStyle/>
        <a:p>
          <a:endParaRPr lang="en-GB"/>
        </a:p>
      </dgm:t>
    </dgm:pt>
    <dgm:pt modelId="{237E57C0-4CF7-4A11-879A-1BD328C6BB9C}" type="sibTrans" cxnId="{DAD30DE4-1D3C-4739-941F-D42A5E49A9F2}">
      <dgm:prSet/>
      <dgm:spPr/>
      <dgm:t>
        <a:bodyPr/>
        <a:lstStyle/>
        <a:p>
          <a:endParaRPr lang="en-GB"/>
        </a:p>
      </dgm:t>
    </dgm:pt>
    <dgm:pt modelId="{141D3793-BB3A-44CE-AB9E-AA8FA90BB0BB}">
      <dgm:prSet/>
      <dgm:spPr/>
      <dgm:t>
        <a:bodyPr/>
        <a:lstStyle/>
        <a:p>
          <a:r>
            <a:rPr lang="en-GB" dirty="0"/>
            <a:t>Level 6</a:t>
          </a:r>
        </a:p>
      </dgm:t>
    </dgm:pt>
    <dgm:pt modelId="{56CEF23D-2EFC-4A9C-BCB8-57ECC8DF487E}" type="parTrans" cxnId="{CC7A30E3-FE2A-48B2-AB5A-3BAD8344014A}">
      <dgm:prSet/>
      <dgm:spPr/>
      <dgm:t>
        <a:bodyPr/>
        <a:lstStyle/>
        <a:p>
          <a:endParaRPr lang="en-GB"/>
        </a:p>
      </dgm:t>
    </dgm:pt>
    <dgm:pt modelId="{D64E86A2-A165-4630-B77D-723A943D2E8A}" type="sibTrans" cxnId="{CC7A30E3-FE2A-48B2-AB5A-3BAD8344014A}">
      <dgm:prSet/>
      <dgm:spPr/>
      <dgm:t>
        <a:bodyPr/>
        <a:lstStyle/>
        <a:p>
          <a:endParaRPr lang="en-GB"/>
        </a:p>
      </dgm:t>
    </dgm:pt>
    <dgm:pt modelId="{E88D0E79-6C82-4A88-8C2C-73AC6D5098A1}">
      <dgm:prSet/>
      <dgm:spPr/>
      <dgm:t>
        <a:bodyPr/>
        <a:lstStyle/>
        <a:p>
          <a:r>
            <a:rPr lang="en-GB" dirty="0"/>
            <a:t>Level 7</a:t>
          </a:r>
        </a:p>
      </dgm:t>
    </dgm:pt>
    <dgm:pt modelId="{4B6C3722-AA15-49A7-A6AC-281D634B5C54}" type="parTrans" cxnId="{3755FDFB-E83B-4C8E-8804-2D8005BB658F}">
      <dgm:prSet/>
      <dgm:spPr/>
      <dgm:t>
        <a:bodyPr/>
        <a:lstStyle/>
        <a:p>
          <a:endParaRPr lang="en-GB"/>
        </a:p>
      </dgm:t>
    </dgm:pt>
    <dgm:pt modelId="{F9F26B98-CAB3-4EAA-B837-670AB1DDB439}" type="sibTrans" cxnId="{3755FDFB-E83B-4C8E-8804-2D8005BB658F}">
      <dgm:prSet/>
      <dgm:spPr/>
      <dgm:t>
        <a:bodyPr/>
        <a:lstStyle/>
        <a:p>
          <a:endParaRPr lang="en-GB"/>
        </a:p>
      </dgm:t>
    </dgm:pt>
    <dgm:pt modelId="{5C0B01F0-6044-4FE8-9B47-FB3AE5BC1702}">
      <dgm:prSet/>
      <dgm:spPr/>
      <dgm:t>
        <a:bodyPr/>
        <a:lstStyle/>
        <a:p>
          <a:r>
            <a:rPr lang="en-GB" dirty="0"/>
            <a:t>Second Year Degree</a:t>
          </a:r>
        </a:p>
      </dgm:t>
    </dgm:pt>
    <dgm:pt modelId="{A78B5C76-6E5C-48EC-BF19-8B64264A9AC8}" type="parTrans" cxnId="{36ABE3AC-8CE0-4AC7-A97F-13EB7DEC992F}">
      <dgm:prSet/>
      <dgm:spPr/>
      <dgm:t>
        <a:bodyPr/>
        <a:lstStyle/>
        <a:p>
          <a:endParaRPr lang="en-GB"/>
        </a:p>
      </dgm:t>
    </dgm:pt>
    <dgm:pt modelId="{79FDCB83-C9D2-4941-BE3F-17B721C30F0C}" type="sibTrans" cxnId="{36ABE3AC-8CE0-4AC7-A97F-13EB7DEC992F}">
      <dgm:prSet/>
      <dgm:spPr/>
      <dgm:t>
        <a:bodyPr/>
        <a:lstStyle/>
        <a:p>
          <a:endParaRPr lang="en-GB"/>
        </a:p>
      </dgm:t>
    </dgm:pt>
    <dgm:pt modelId="{89691456-E239-4A7F-B872-858B310921B6}">
      <dgm:prSet/>
      <dgm:spPr/>
      <dgm:t>
        <a:bodyPr/>
        <a:lstStyle/>
        <a:p>
          <a:r>
            <a:rPr lang="en-GB" dirty="0"/>
            <a:t>Third Year Degree (Bachelors)</a:t>
          </a:r>
        </a:p>
      </dgm:t>
    </dgm:pt>
    <dgm:pt modelId="{9DB2BB57-D274-4B8A-8BF5-C69EEEBD40F6}" type="parTrans" cxnId="{4C5C182B-15E2-4EF2-837B-B1C65321C801}">
      <dgm:prSet/>
      <dgm:spPr/>
      <dgm:t>
        <a:bodyPr/>
        <a:lstStyle/>
        <a:p>
          <a:endParaRPr lang="en-GB"/>
        </a:p>
      </dgm:t>
    </dgm:pt>
    <dgm:pt modelId="{0F1A2B9B-FB1F-41F2-B0D5-2237F98BDDC0}" type="sibTrans" cxnId="{4C5C182B-15E2-4EF2-837B-B1C65321C801}">
      <dgm:prSet/>
      <dgm:spPr/>
      <dgm:t>
        <a:bodyPr/>
        <a:lstStyle/>
        <a:p>
          <a:endParaRPr lang="en-GB"/>
        </a:p>
      </dgm:t>
    </dgm:pt>
    <dgm:pt modelId="{968A003B-9FF0-4D0E-B9F9-701C6C3C89DA}">
      <dgm:prSet/>
      <dgm:spPr/>
      <dgm:t>
        <a:bodyPr/>
        <a:lstStyle/>
        <a:p>
          <a:r>
            <a:rPr lang="en-GB" dirty="0"/>
            <a:t>Post Graduate (Masters)</a:t>
          </a:r>
        </a:p>
      </dgm:t>
    </dgm:pt>
    <dgm:pt modelId="{46A6BEA1-FD28-4075-A04C-562E4F45BD63}" type="parTrans" cxnId="{4E5CED4D-283F-4841-8EA1-2113F6501C24}">
      <dgm:prSet/>
      <dgm:spPr/>
      <dgm:t>
        <a:bodyPr/>
        <a:lstStyle/>
        <a:p>
          <a:endParaRPr lang="en-GB"/>
        </a:p>
      </dgm:t>
    </dgm:pt>
    <dgm:pt modelId="{35962F1F-D422-4B83-AF70-5AE87122806E}" type="sibTrans" cxnId="{4E5CED4D-283F-4841-8EA1-2113F6501C24}">
      <dgm:prSet/>
      <dgm:spPr/>
      <dgm:t>
        <a:bodyPr/>
        <a:lstStyle/>
        <a:p>
          <a:endParaRPr lang="en-GB"/>
        </a:p>
      </dgm:t>
    </dgm:pt>
    <dgm:pt modelId="{826B53CB-ABAA-4E7C-AB73-8C425C953E6A}" type="pres">
      <dgm:prSet presAssocID="{93D67251-7F13-4BD5-B6D6-320C97CAFB4A}" presName="theList" presStyleCnt="0">
        <dgm:presLayoutVars>
          <dgm:dir/>
          <dgm:animLvl val="lvl"/>
          <dgm:resizeHandles val="exact"/>
        </dgm:presLayoutVars>
      </dgm:prSet>
      <dgm:spPr/>
      <dgm:t>
        <a:bodyPr/>
        <a:lstStyle/>
        <a:p>
          <a:endParaRPr lang="en-GB"/>
        </a:p>
      </dgm:t>
    </dgm:pt>
    <dgm:pt modelId="{5A4CC09B-83BC-421E-89CA-B5C2F48B547D}" type="pres">
      <dgm:prSet presAssocID="{ABAB6398-F60A-4049-A9BC-E9360020F995}" presName="compNode" presStyleCnt="0"/>
      <dgm:spPr/>
    </dgm:pt>
    <dgm:pt modelId="{4BBB6510-4EA6-478E-9B01-9F9401CCFC7B}" type="pres">
      <dgm:prSet presAssocID="{ABAB6398-F60A-4049-A9BC-E9360020F995}" presName="aNode" presStyleLbl="bgShp" presStyleIdx="0" presStyleCnt="6" custScaleX="105887" custLinFactNeighborY="1628"/>
      <dgm:spPr/>
      <dgm:t>
        <a:bodyPr/>
        <a:lstStyle/>
        <a:p>
          <a:endParaRPr lang="en-GB"/>
        </a:p>
      </dgm:t>
    </dgm:pt>
    <dgm:pt modelId="{CAC4AB8F-F103-4668-B3EC-93AE391E1D39}" type="pres">
      <dgm:prSet presAssocID="{ABAB6398-F60A-4049-A9BC-E9360020F995}" presName="textNode" presStyleLbl="bgShp" presStyleIdx="0" presStyleCnt="6"/>
      <dgm:spPr/>
      <dgm:t>
        <a:bodyPr/>
        <a:lstStyle/>
        <a:p>
          <a:endParaRPr lang="en-GB"/>
        </a:p>
      </dgm:t>
    </dgm:pt>
    <dgm:pt modelId="{7961BA35-2065-4C44-8369-65AA6835A97C}" type="pres">
      <dgm:prSet presAssocID="{ABAB6398-F60A-4049-A9BC-E9360020F995}" presName="compChildNode" presStyleCnt="0"/>
      <dgm:spPr/>
    </dgm:pt>
    <dgm:pt modelId="{DA60AF64-DD56-4D1D-B253-F4645C36248B}" type="pres">
      <dgm:prSet presAssocID="{ABAB6398-F60A-4049-A9BC-E9360020F995}" presName="theInnerList" presStyleCnt="0"/>
      <dgm:spPr/>
    </dgm:pt>
    <dgm:pt modelId="{BFEE84AF-A552-4FFA-A11C-3201604C43A8}" type="pres">
      <dgm:prSet presAssocID="{E137A814-6393-4FCC-BA58-8080F82BFDDE}" presName="childNode" presStyleLbl="node1" presStyleIdx="0" presStyleCnt="6" custScaleX="109672" custScaleY="52745" custLinFactNeighborY="-30219">
        <dgm:presLayoutVars>
          <dgm:bulletEnabled val="1"/>
        </dgm:presLayoutVars>
      </dgm:prSet>
      <dgm:spPr/>
      <dgm:t>
        <a:bodyPr/>
        <a:lstStyle/>
        <a:p>
          <a:endParaRPr lang="en-GB"/>
        </a:p>
      </dgm:t>
    </dgm:pt>
    <dgm:pt modelId="{93CD58A0-3CE6-43A0-A50E-E7F850724A2D}" type="pres">
      <dgm:prSet presAssocID="{ABAB6398-F60A-4049-A9BC-E9360020F995}" presName="aSpace" presStyleCnt="0"/>
      <dgm:spPr/>
    </dgm:pt>
    <dgm:pt modelId="{2AC51F8C-26D8-4973-89AD-CEFB36DFBF85}" type="pres">
      <dgm:prSet presAssocID="{95B6163C-1268-4053-8219-FDECDDDB3D60}" presName="compNode" presStyleCnt="0"/>
      <dgm:spPr/>
    </dgm:pt>
    <dgm:pt modelId="{2BE7733D-BA2E-4E10-9131-01267C992793}" type="pres">
      <dgm:prSet presAssocID="{95B6163C-1268-4053-8219-FDECDDDB3D60}" presName="aNode" presStyleLbl="bgShp" presStyleIdx="1" presStyleCnt="6"/>
      <dgm:spPr/>
      <dgm:t>
        <a:bodyPr/>
        <a:lstStyle/>
        <a:p>
          <a:endParaRPr lang="en-GB"/>
        </a:p>
      </dgm:t>
    </dgm:pt>
    <dgm:pt modelId="{C700A4A8-D294-43F4-9278-22D159471444}" type="pres">
      <dgm:prSet presAssocID="{95B6163C-1268-4053-8219-FDECDDDB3D60}" presName="textNode" presStyleLbl="bgShp" presStyleIdx="1" presStyleCnt="6"/>
      <dgm:spPr/>
      <dgm:t>
        <a:bodyPr/>
        <a:lstStyle/>
        <a:p>
          <a:endParaRPr lang="en-GB"/>
        </a:p>
      </dgm:t>
    </dgm:pt>
    <dgm:pt modelId="{FDC60BE8-3303-406A-975E-257AD6A1B6D7}" type="pres">
      <dgm:prSet presAssocID="{95B6163C-1268-4053-8219-FDECDDDB3D60}" presName="compChildNode" presStyleCnt="0"/>
      <dgm:spPr/>
    </dgm:pt>
    <dgm:pt modelId="{4855A19A-2F42-48B3-9006-739D4EDFD4FF}" type="pres">
      <dgm:prSet presAssocID="{95B6163C-1268-4053-8219-FDECDDDB3D60}" presName="theInnerList" presStyleCnt="0"/>
      <dgm:spPr/>
    </dgm:pt>
    <dgm:pt modelId="{1B8A6B67-567E-4A6A-9B5C-2FF0EC355F79}" type="pres">
      <dgm:prSet presAssocID="{628DC1F3-1699-4961-A9C1-9F4E9C6F2FD6}" presName="childNode" presStyleLbl="node1" presStyleIdx="1" presStyleCnt="6" custScaleX="109672" custScaleY="52745" custLinFactNeighborY="-30219">
        <dgm:presLayoutVars>
          <dgm:bulletEnabled val="1"/>
        </dgm:presLayoutVars>
      </dgm:prSet>
      <dgm:spPr/>
      <dgm:t>
        <a:bodyPr/>
        <a:lstStyle/>
        <a:p>
          <a:endParaRPr lang="en-GB"/>
        </a:p>
      </dgm:t>
    </dgm:pt>
    <dgm:pt modelId="{CEEC6B2B-F24B-42F6-AD55-846E967CCE97}" type="pres">
      <dgm:prSet presAssocID="{95B6163C-1268-4053-8219-FDECDDDB3D60}" presName="aSpace" presStyleCnt="0"/>
      <dgm:spPr/>
    </dgm:pt>
    <dgm:pt modelId="{1D3DB1F3-6361-4F14-9320-25E01AB7F009}" type="pres">
      <dgm:prSet presAssocID="{FB06EDF3-172C-4EE3-ABE8-5953D6F737F3}" presName="compNode" presStyleCnt="0"/>
      <dgm:spPr/>
    </dgm:pt>
    <dgm:pt modelId="{AF6CF70E-90CC-472D-8579-9BE532E2C305}" type="pres">
      <dgm:prSet presAssocID="{FB06EDF3-172C-4EE3-ABE8-5953D6F737F3}" presName="aNode" presStyleLbl="bgShp" presStyleIdx="2" presStyleCnt="6"/>
      <dgm:spPr/>
      <dgm:t>
        <a:bodyPr/>
        <a:lstStyle/>
        <a:p>
          <a:endParaRPr lang="en-GB"/>
        </a:p>
      </dgm:t>
    </dgm:pt>
    <dgm:pt modelId="{48D887A2-A6C3-4293-BA07-918A173D8EEF}" type="pres">
      <dgm:prSet presAssocID="{FB06EDF3-172C-4EE3-ABE8-5953D6F737F3}" presName="textNode" presStyleLbl="bgShp" presStyleIdx="2" presStyleCnt="6"/>
      <dgm:spPr/>
      <dgm:t>
        <a:bodyPr/>
        <a:lstStyle/>
        <a:p>
          <a:endParaRPr lang="en-GB"/>
        </a:p>
      </dgm:t>
    </dgm:pt>
    <dgm:pt modelId="{6F2C1653-7706-4F94-813D-C6F41DB89E52}" type="pres">
      <dgm:prSet presAssocID="{FB06EDF3-172C-4EE3-ABE8-5953D6F737F3}" presName="compChildNode" presStyleCnt="0"/>
      <dgm:spPr/>
    </dgm:pt>
    <dgm:pt modelId="{2FDFEEFA-C19F-4EE5-9569-27E6FA418F74}" type="pres">
      <dgm:prSet presAssocID="{FB06EDF3-172C-4EE3-ABE8-5953D6F737F3}" presName="theInnerList" presStyleCnt="0"/>
      <dgm:spPr/>
    </dgm:pt>
    <dgm:pt modelId="{118C0F3F-A67F-404B-8C91-C1C6F30FED0E}" type="pres">
      <dgm:prSet presAssocID="{6B351BAC-CDEE-45E2-AAFB-CC0772E8889E}" presName="childNode" presStyleLbl="node1" presStyleIdx="2" presStyleCnt="6" custScaleX="109672" custScaleY="52745" custLinFactNeighborY="-30892">
        <dgm:presLayoutVars>
          <dgm:bulletEnabled val="1"/>
        </dgm:presLayoutVars>
      </dgm:prSet>
      <dgm:spPr/>
      <dgm:t>
        <a:bodyPr/>
        <a:lstStyle/>
        <a:p>
          <a:endParaRPr lang="en-GB"/>
        </a:p>
      </dgm:t>
    </dgm:pt>
    <dgm:pt modelId="{DF05E713-9BB2-4D12-9E81-B4F7CB86A8E1}" type="pres">
      <dgm:prSet presAssocID="{FB06EDF3-172C-4EE3-ABE8-5953D6F737F3}" presName="aSpace" presStyleCnt="0"/>
      <dgm:spPr/>
    </dgm:pt>
    <dgm:pt modelId="{E73F4E2F-C911-4494-BA18-714418226925}" type="pres">
      <dgm:prSet presAssocID="{4F84A15C-2132-4987-8E2A-E2625921213E}" presName="compNode" presStyleCnt="0"/>
      <dgm:spPr/>
    </dgm:pt>
    <dgm:pt modelId="{55FAA33F-4303-4C0F-AB45-B46506213F90}" type="pres">
      <dgm:prSet presAssocID="{4F84A15C-2132-4987-8E2A-E2625921213E}" presName="aNode" presStyleLbl="bgShp" presStyleIdx="3" presStyleCnt="6"/>
      <dgm:spPr/>
      <dgm:t>
        <a:bodyPr/>
        <a:lstStyle/>
        <a:p>
          <a:endParaRPr lang="en-GB"/>
        </a:p>
      </dgm:t>
    </dgm:pt>
    <dgm:pt modelId="{02385C27-4258-4974-8C20-D3E8763A5A4E}" type="pres">
      <dgm:prSet presAssocID="{4F84A15C-2132-4987-8E2A-E2625921213E}" presName="textNode" presStyleLbl="bgShp" presStyleIdx="3" presStyleCnt="6"/>
      <dgm:spPr/>
      <dgm:t>
        <a:bodyPr/>
        <a:lstStyle/>
        <a:p>
          <a:endParaRPr lang="en-GB"/>
        </a:p>
      </dgm:t>
    </dgm:pt>
    <dgm:pt modelId="{AD1E7A85-24F8-4EE8-A739-0628A8B9FE65}" type="pres">
      <dgm:prSet presAssocID="{4F84A15C-2132-4987-8E2A-E2625921213E}" presName="compChildNode" presStyleCnt="0"/>
      <dgm:spPr/>
    </dgm:pt>
    <dgm:pt modelId="{8A095669-45E2-4DB9-B3D8-76339C315866}" type="pres">
      <dgm:prSet presAssocID="{4F84A15C-2132-4987-8E2A-E2625921213E}" presName="theInnerList" presStyleCnt="0"/>
      <dgm:spPr/>
    </dgm:pt>
    <dgm:pt modelId="{75492C8E-FD87-4225-89B2-74471DAE7621}" type="pres">
      <dgm:prSet presAssocID="{5C0B01F0-6044-4FE8-9B47-FB3AE5BC1702}" presName="childNode" presStyleLbl="node1" presStyleIdx="3" presStyleCnt="6" custScaleX="109672" custScaleY="52745" custLinFactNeighborY="-30892">
        <dgm:presLayoutVars>
          <dgm:bulletEnabled val="1"/>
        </dgm:presLayoutVars>
      </dgm:prSet>
      <dgm:spPr/>
      <dgm:t>
        <a:bodyPr/>
        <a:lstStyle/>
        <a:p>
          <a:endParaRPr lang="en-GB"/>
        </a:p>
      </dgm:t>
    </dgm:pt>
    <dgm:pt modelId="{8397D27E-8FE1-4DBD-999B-B00D0DD2EE07}" type="pres">
      <dgm:prSet presAssocID="{4F84A15C-2132-4987-8E2A-E2625921213E}" presName="aSpace" presStyleCnt="0"/>
      <dgm:spPr/>
    </dgm:pt>
    <dgm:pt modelId="{D055AEDC-7523-461D-B6EB-2198AC42C3EC}" type="pres">
      <dgm:prSet presAssocID="{141D3793-BB3A-44CE-AB9E-AA8FA90BB0BB}" presName="compNode" presStyleCnt="0"/>
      <dgm:spPr/>
    </dgm:pt>
    <dgm:pt modelId="{ECD11950-3E7D-43B3-B0F1-09E367DF15B5}" type="pres">
      <dgm:prSet presAssocID="{141D3793-BB3A-44CE-AB9E-AA8FA90BB0BB}" presName="aNode" presStyleLbl="bgShp" presStyleIdx="4" presStyleCnt="6"/>
      <dgm:spPr/>
      <dgm:t>
        <a:bodyPr/>
        <a:lstStyle/>
        <a:p>
          <a:endParaRPr lang="en-GB"/>
        </a:p>
      </dgm:t>
    </dgm:pt>
    <dgm:pt modelId="{B4BB7935-6F64-4091-826C-B8397DD038D2}" type="pres">
      <dgm:prSet presAssocID="{141D3793-BB3A-44CE-AB9E-AA8FA90BB0BB}" presName="textNode" presStyleLbl="bgShp" presStyleIdx="4" presStyleCnt="6"/>
      <dgm:spPr/>
      <dgm:t>
        <a:bodyPr/>
        <a:lstStyle/>
        <a:p>
          <a:endParaRPr lang="en-GB"/>
        </a:p>
      </dgm:t>
    </dgm:pt>
    <dgm:pt modelId="{4EF6F206-5FFD-4A27-A446-5A3EFDFDC1C6}" type="pres">
      <dgm:prSet presAssocID="{141D3793-BB3A-44CE-AB9E-AA8FA90BB0BB}" presName="compChildNode" presStyleCnt="0"/>
      <dgm:spPr/>
    </dgm:pt>
    <dgm:pt modelId="{750CE1CC-B9CF-4B80-A123-7C2351B721D0}" type="pres">
      <dgm:prSet presAssocID="{141D3793-BB3A-44CE-AB9E-AA8FA90BB0BB}" presName="theInnerList" presStyleCnt="0"/>
      <dgm:spPr/>
    </dgm:pt>
    <dgm:pt modelId="{C6660979-1701-49A9-BAF9-0FBBBF5CA4E7}" type="pres">
      <dgm:prSet presAssocID="{89691456-E239-4A7F-B872-858B310921B6}" presName="childNode" presStyleLbl="node1" presStyleIdx="4" presStyleCnt="6" custScaleX="109672" custScaleY="52745" custLinFactNeighborY="-30892">
        <dgm:presLayoutVars>
          <dgm:bulletEnabled val="1"/>
        </dgm:presLayoutVars>
      </dgm:prSet>
      <dgm:spPr/>
      <dgm:t>
        <a:bodyPr/>
        <a:lstStyle/>
        <a:p>
          <a:endParaRPr lang="en-GB"/>
        </a:p>
      </dgm:t>
    </dgm:pt>
    <dgm:pt modelId="{F043A0A2-9034-4D30-87FD-BEAD4D67D369}" type="pres">
      <dgm:prSet presAssocID="{141D3793-BB3A-44CE-AB9E-AA8FA90BB0BB}" presName="aSpace" presStyleCnt="0"/>
      <dgm:spPr/>
    </dgm:pt>
    <dgm:pt modelId="{B0ED1DB0-0C39-43A8-89D7-BEFEB34F4123}" type="pres">
      <dgm:prSet presAssocID="{E88D0E79-6C82-4A88-8C2C-73AC6D5098A1}" presName="compNode" presStyleCnt="0"/>
      <dgm:spPr/>
    </dgm:pt>
    <dgm:pt modelId="{416C2D11-E453-4103-98F8-794EA0D0276F}" type="pres">
      <dgm:prSet presAssocID="{E88D0E79-6C82-4A88-8C2C-73AC6D5098A1}" presName="aNode" presStyleLbl="bgShp" presStyleIdx="5" presStyleCnt="6"/>
      <dgm:spPr/>
      <dgm:t>
        <a:bodyPr/>
        <a:lstStyle/>
        <a:p>
          <a:endParaRPr lang="en-GB"/>
        </a:p>
      </dgm:t>
    </dgm:pt>
    <dgm:pt modelId="{ED7E1E1C-2008-4F0B-B493-842C51B70B37}" type="pres">
      <dgm:prSet presAssocID="{E88D0E79-6C82-4A88-8C2C-73AC6D5098A1}" presName="textNode" presStyleLbl="bgShp" presStyleIdx="5" presStyleCnt="6"/>
      <dgm:spPr/>
      <dgm:t>
        <a:bodyPr/>
        <a:lstStyle/>
        <a:p>
          <a:endParaRPr lang="en-GB"/>
        </a:p>
      </dgm:t>
    </dgm:pt>
    <dgm:pt modelId="{2F00E509-F057-421E-9484-3C325D1178BD}" type="pres">
      <dgm:prSet presAssocID="{E88D0E79-6C82-4A88-8C2C-73AC6D5098A1}" presName="compChildNode" presStyleCnt="0"/>
      <dgm:spPr/>
    </dgm:pt>
    <dgm:pt modelId="{D76408B5-2397-46D9-AB39-283FFBC14879}" type="pres">
      <dgm:prSet presAssocID="{E88D0E79-6C82-4A88-8C2C-73AC6D5098A1}" presName="theInnerList" presStyleCnt="0"/>
      <dgm:spPr/>
    </dgm:pt>
    <dgm:pt modelId="{1F57C578-3915-455C-A756-AD0E14948168}" type="pres">
      <dgm:prSet presAssocID="{968A003B-9FF0-4D0E-B9F9-701C6C3C89DA}" presName="childNode" presStyleLbl="node1" presStyleIdx="5" presStyleCnt="6" custScaleX="109672" custScaleY="52745" custLinFactNeighborY="-30219">
        <dgm:presLayoutVars>
          <dgm:bulletEnabled val="1"/>
        </dgm:presLayoutVars>
      </dgm:prSet>
      <dgm:spPr/>
      <dgm:t>
        <a:bodyPr/>
        <a:lstStyle/>
        <a:p>
          <a:endParaRPr lang="en-GB"/>
        </a:p>
      </dgm:t>
    </dgm:pt>
  </dgm:ptLst>
  <dgm:cxnLst>
    <dgm:cxn modelId="{36ABE3AC-8CE0-4AC7-A97F-13EB7DEC992F}" srcId="{4F84A15C-2132-4987-8E2A-E2625921213E}" destId="{5C0B01F0-6044-4FE8-9B47-FB3AE5BC1702}" srcOrd="0" destOrd="0" parTransId="{A78B5C76-6E5C-48EC-BF19-8B64264A9AC8}" sibTransId="{79FDCB83-C9D2-4941-BE3F-17B721C30F0C}"/>
    <dgm:cxn modelId="{B4B448F4-25AE-446C-A508-B2C44E9A01EC}" type="presOf" srcId="{E88D0E79-6C82-4A88-8C2C-73AC6D5098A1}" destId="{416C2D11-E453-4103-98F8-794EA0D0276F}" srcOrd="0" destOrd="0" presId="urn:microsoft.com/office/officeart/2005/8/layout/lProcess2"/>
    <dgm:cxn modelId="{288E84BE-A655-4E80-BFE5-5E5B064436E7}" type="presOf" srcId="{ABAB6398-F60A-4049-A9BC-E9360020F995}" destId="{4BBB6510-4EA6-478E-9B01-9F9401CCFC7B}" srcOrd="0" destOrd="0" presId="urn:microsoft.com/office/officeart/2005/8/layout/lProcess2"/>
    <dgm:cxn modelId="{75A1D00A-3684-41E6-B740-0E0C3957C1A2}" type="presOf" srcId="{6B351BAC-CDEE-45E2-AAFB-CC0772E8889E}" destId="{118C0F3F-A67F-404B-8C91-C1C6F30FED0E}" srcOrd="0" destOrd="0" presId="urn:microsoft.com/office/officeart/2005/8/layout/lProcess2"/>
    <dgm:cxn modelId="{781F9A85-9227-4EFF-888E-ED813D425480}" type="presOf" srcId="{95B6163C-1268-4053-8219-FDECDDDB3D60}" destId="{C700A4A8-D294-43F4-9278-22D159471444}" srcOrd="1" destOrd="0" presId="urn:microsoft.com/office/officeart/2005/8/layout/lProcess2"/>
    <dgm:cxn modelId="{CC7A30E3-FE2A-48B2-AB5A-3BAD8344014A}" srcId="{93D67251-7F13-4BD5-B6D6-320C97CAFB4A}" destId="{141D3793-BB3A-44CE-AB9E-AA8FA90BB0BB}" srcOrd="4" destOrd="0" parTransId="{56CEF23D-2EFC-4A9C-BCB8-57ECC8DF487E}" sibTransId="{D64E86A2-A165-4630-B77D-723A943D2E8A}"/>
    <dgm:cxn modelId="{F931AD07-E29F-4220-B848-5CE809AB23CD}" type="presOf" srcId="{95B6163C-1268-4053-8219-FDECDDDB3D60}" destId="{2BE7733D-BA2E-4E10-9131-01267C992793}" srcOrd="0" destOrd="0" presId="urn:microsoft.com/office/officeart/2005/8/layout/lProcess2"/>
    <dgm:cxn modelId="{ACF32347-3FB8-4424-9CC9-0EA185FEA9D3}" type="presOf" srcId="{4F84A15C-2132-4987-8E2A-E2625921213E}" destId="{02385C27-4258-4974-8C20-D3E8763A5A4E}" srcOrd="1" destOrd="0" presId="urn:microsoft.com/office/officeart/2005/8/layout/lProcess2"/>
    <dgm:cxn modelId="{C6A029D6-AB67-45F5-A1D2-49E34B3014C1}" type="presOf" srcId="{FB06EDF3-172C-4EE3-ABE8-5953D6F737F3}" destId="{AF6CF70E-90CC-472D-8579-9BE532E2C305}" srcOrd="0" destOrd="0" presId="urn:microsoft.com/office/officeart/2005/8/layout/lProcess2"/>
    <dgm:cxn modelId="{13172E18-FDA5-4B36-BFBD-0AEC06325F47}" srcId="{93D67251-7F13-4BD5-B6D6-320C97CAFB4A}" destId="{ABAB6398-F60A-4049-A9BC-E9360020F995}" srcOrd="0" destOrd="0" parTransId="{FDE30C31-E083-4C80-A0AB-D32D8FB4B4AC}" sibTransId="{46EF490A-47A5-4C09-9F69-7EF35CE4ED1E}"/>
    <dgm:cxn modelId="{2D5DD27C-9AB2-4B69-A93A-7C1487E7EB57}" srcId="{93D67251-7F13-4BD5-B6D6-320C97CAFB4A}" destId="{FB06EDF3-172C-4EE3-ABE8-5953D6F737F3}" srcOrd="2" destOrd="0" parTransId="{3249A77B-1738-4B6F-8F43-83DB887F2487}" sibTransId="{F7488215-E568-45A4-9F47-BB99D870CE00}"/>
    <dgm:cxn modelId="{820B1589-D38D-45DC-BF3B-6B13886C2394}" srcId="{93D67251-7F13-4BD5-B6D6-320C97CAFB4A}" destId="{95B6163C-1268-4053-8219-FDECDDDB3D60}" srcOrd="1" destOrd="0" parTransId="{ACC43429-927E-477D-9F0F-3760FCEAFE92}" sibTransId="{E831DCA6-F8A0-40C4-BB1E-AE45D0E831B0}"/>
    <dgm:cxn modelId="{DFD7C342-0237-46FB-B178-31279FAE67ED}" type="presOf" srcId="{141D3793-BB3A-44CE-AB9E-AA8FA90BB0BB}" destId="{ECD11950-3E7D-43B3-B0F1-09E367DF15B5}" srcOrd="0" destOrd="0" presId="urn:microsoft.com/office/officeart/2005/8/layout/lProcess2"/>
    <dgm:cxn modelId="{46ED12FB-B89A-4817-A59D-BB008878C3D7}" type="presOf" srcId="{4F84A15C-2132-4987-8E2A-E2625921213E}" destId="{55FAA33F-4303-4C0F-AB45-B46506213F90}" srcOrd="0" destOrd="0" presId="urn:microsoft.com/office/officeart/2005/8/layout/lProcess2"/>
    <dgm:cxn modelId="{7F771D64-2335-4B22-8DB0-2859D26E0EF6}" type="presOf" srcId="{141D3793-BB3A-44CE-AB9E-AA8FA90BB0BB}" destId="{B4BB7935-6F64-4091-826C-B8397DD038D2}" srcOrd="1" destOrd="0" presId="urn:microsoft.com/office/officeart/2005/8/layout/lProcess2"/>
    <dgm:cxn modelId="{72E2C8EA-5A94-4CBA-B377-02AB51BBE5E4}" srcId="{95B6163C-1268-4053-8219-FDECDDDB3D60}" destId="{628DC1F3-1699-4961-A9C1-9F4E9C6F2FD6}" srcOrd="0" destOrd="0" parTransId="{6E73174A-6376-42B5-9DBD-867CD666C348}" sibTransId="{40E38E2E-7A36-4721-AADB-3D739C49A997}"/>
    <dgm:cxn modelId="{DAD30DE4-1D3C-4739-941F-D42A5E49A9F2}" srcId="{93D67251-7F13-4BD5-B6D6-320C97CAFB4A}" destId="{4F84A15C-2132-4987-8E2A-E2625921213E}" srcOrd="3" destOrd="0" parTransId="{F5239DC6-38AA-49AE-BFCC-CDD836532780}" sibTransId="{237E57C0-4CF7-4A11-879A-1BD328C6BB9C}"/>
    <dgm:cxn modelId="{27F68A47-A6F1-4CF9-8A20-F9F2DA635C8C}" type="presOf" srcId="{FB06EDF3-172C-4EE3-ABE8-5953D6F737F3}" destId="{48D887A2-A6C3-4293-BA07-918A173D8EEF}" srcOrd="1" destOrd="0" presId="urn:microsoft.com/office/officeart/2005/8/layout/lProcess2"/>
    <dgm:cxn modelId="{891A775A-4121-4274-B6B8-1605DE728AA0}" type="presOf" srcId="{628DC1F3-1699-4961-A9C1-9F4E9C6F2FD6}" destId="{1B8A6B67-567E-4A6A-9B5C-2FF0EC355F79}" srcOrd="0" destOrd="0" presId="urn:microsoft.com/office/officeart/2005/8/layout/lProcess2"/>
    <dgm:cxn modelId="{4E5CED4D-283F-4841-8EA1-2113F6501C24}" srcId="{E88D0E79-6C82-4A88-8C2C-73AC6D5098A1}" destId="{968A003B-9FF0-4D0E-B9F9-701C6C3C89DA}" srcOrd="0" destOrd="0" parTransId="{46A6BEA1-FD28-4075-A04C-562E4F45BD63}" sibTransId="{35962F1F-D422-4B83-AF70-5AE87122806E}"/>
    <dgm:cxn modelId="{AD487389-1702-4B9D-80C2-F42D2E174742}" type="presOf" srcId="{93D67251-7F13-4BD5-B6D6-320C97CAFB4A}" destId="{826B53CB-ABAA-4E7C-AB73-8C425C953E6A}" srcOrd="0" destOrd="0" presId="urn:microsoft.com/office/officeart/2005/8/layout/lProcess2"/>
    <dgm:cxn modelId="{CC50FAB1-910A-4D49-BA5A-62D19C239B2B}" type="presOf" srcId="{89691456-E239-4A7F-B872-858B310921B6}" destId="{C6660979-1701-49A9-BAF9-0FBBBF5CA4E7}" srcOrd="0" destOrd="0" presId="urn:microsoft.com/office/officeart/2005/8/layout/lProcess2"/>
    <dgm:cxn modelId="{305145FE-6DD4-49EE-A35B-B0FC355F22B8}" srcId="{FB06EDF3-172C-4EE3-ABE8-5953D6F737F3}" destId="{6B351BAC-CDEE-45E2-AAFB-CC0772E8889E}" srcOrd="0" destOrd="0" parTransId="{60DD0E01-EF50-4416-AF81-8DE75CB3941E}" sibTransId="{7CABB538-7E20-44EF-A925-7172F81C9F43}"/>
    <dgm:cxn modelId="{CD78629F-E8DD-4DEC-A2D9-88AD1CE46564}" type="presOf" srcId="{ABAB6398-F60A-4049-A9BC-E9360020F995}" destId="{CAC4AB8F-F103-4668-B3EC-93AE391E1D39}" srcOrd="1" destOrd="0" presId="urn:microsoft.com/office/officeart/2005/8/layout/lProcess2"/>
    <dgm:cxn modelId="{3755FDFB-E83B-4C8E-8804-2D8005BB658F}" srcId="{93D67251-7F13-4BD5-B6D6-320C97CAFB4A}" destId="{E88D0E79-6C82-4A88-8C2C-73AC6D5098A1}" srcOrd="5" destOrd="0" parTransId="{4B6C3722-AA15-49A7-A6AC-281D634B5C54}" sibTransId="{F9F26B98-CAB3-4EAA-B837-670AB1DDB439}"/>
    <dgm:cxn modelId="{982568FA-E5CA-4967-BF11-86E7B3064A8D}" type="presOf" srcId="{E137A814-6393-4FCC-BA58-8080F82BFDDE}" destId="{BFEE84AF-A552-4FFA-A11C-3201604C43A8}" srcOrd="0" destOrd="0" presId="urn:microsoft.com/office/officeart/2005/8/layout/lProcess2"/>
    <dgm:cxn modelId="{4C5C182B-15E2-4EF2-837B-B1C65321C801}" srcId="{141D3793-BB3A-44CE-AB9E-AA8FA90BB0BB}" destId="{89691456-E239-4A7F-B872-858B310921B6}" srcOrd="0" destOrd="0" parTransId="{9DB2BB57-D274-4B8A-8BF5-C69EEEBD40F6}" sibTransId="{0F1A2B9B-FB1F-41F2-B0D5-2237F98BDDC0}"/>
    <dgm:cxn modelId="{85B340D8-ED3C-4C05-9498-8D8958D64C1D}" type="presOf" srcId="{968A003B-9FF0-4D0E-B9F9-701C6C3C89DA}" destId="{1F57C578-3915-455C-A756-AD0E14948168}" srcOrd="0" destOrd="0" presId="urn:microsoft.com/office/officeart/2005/8/layout/lProcess2"/>
    <dgm:cxn modelId="{F787A7E3-8B13-4DFD-9792-EA61041B0509}" type="presOf" srcId="{E88D0E79-6C82-4A88-8C2C-73AC6D5098A1}" destId="{ED7E1E1C-2008-4F0B-B493-842C51B70B37}" srcOrd="1" destOrd="0" presId="urn:microsoft.com/office/officeart/2005/8/layout/lProcess2"/>
    <dgm:cxn modelId="{02A60FA0-98CE-488A-92A0-C9A2CC8EB982}" type="presOf" srcId="{5C0B01F0-6044-4FE8-9B47-FB3AE5BC1702}" destId="{75492C8E-FD87-4225-89B2-74471DAE7621}" srcOrd="0" destOrd="0" presId="urn:microsoft.com/office/officeart/2005/8/layout/lProcess2"/>
    <dgm:cxn modelId="{FB5FCEAF-A88A-49D8-A6D7-25164404C861}" srcId="{ABAB6398-F60A-4049-A9BC-E9360020F995}" destId="{E137A814-6393-4FCC-BA58-8080F82BFDDE}" srcOrd="0" destOrd="0" parTransId="{6B0E1ADE-C9DD-4E0A-9AC5-5EB5E21C5E8F}" sibTransId="{BCAF8513-1121-4FD2-A0D6-0469FD182CC2}"/>
    <dgm:cxn modelId="{2955828C-C95F-411E-AB5B-23AC2D4938C9}" type="presParOf" srcId="{826B53CB-ABAA-4E7C-AB73-8C425C953E6A}" destId="{5A4CC09B-83BC-421E-89CA-B5C2F48B547D}" srcOrd="0" destOrd="0" presId="urn:microsoft.com/office/officeart/2005/8/layout/lProcess2"/>
    <dgm:cxn modelId="{A26163AF-6E47-48BA-86F9-F977DD619DB6}" type="presParOf" srcId="{5A4CC09B-83BC-421E-89CA-B5C2F48B547D}" destId="{4BBB6510-4EA6-478E-9B01-9F9401CCFC7B}" srcOrd="0" destOrd="0" presId="urn:microsoft.com/office/officeart/2005/8/layout/lProcess2"/>
    <dgm:cxn modelId="{39AB28A7-32A0-4C35-B402-9C8478D12491}" type="presParOf" srcId="{5A4CC09B-83BC-421E-89CA-B5C2F48B547D}" destId="{CAC4AB8F-F103-4668-B3EC-93AE391E1D39}" srcOrd="1" destOrd="0" presId="urn:microsoft.com/office/officeart/2005/8/layout/lProcess2"/>
    <dgm:cxn modelId="{9CCE101E-ABA8-417D-ABC1-60EDEC59EE63}" type="presParOf" srcId="{5A4CC09B-83BC-421E-89CA-B5C2F48B547D}" destId="{7961BA35-2065-4C44-8369-65AA6835A97C}" srcOrd="2" destOrd="0" presId="urn:microsoft.com/office/officeart/2005/8/layout/lProcess2"/>
    <dgm:cxn modelId="{8FC46E78-63D3-4661-8B37-436529EE1976}" type="presParOf" srcId="{7961BA35-2065-4C44-8369-65AA6835A97C}" destId="{DA60AF64-DD56-4D1D-B253-F4645C36248B}" srcOrd="0" destOrd="0" presId="urn:microsoft.com/office/officeart/2005/8/layout/lProcess2"/>
    <dgm:cxn modelId="{9307AE27-A020-4161-BC1E-A7B7F4570E32}" type="presParOf" srcId="{DA60AF64-DD56-4D1D-B253-F4645C36248B}" destId="{BFEE84AF-A552-4FFA-A11C-3201604C43A8}" srcOrd="0" destOrd="0" presId="urn:microsoft.com/office/officeart/2005/8/layout/lProcess2"/>
    <dgm:cxn modelId="{6F4733F3-7833-457F-805A-B171643C9EF9}" type="presParOf" srcId="{826B53CB-ABAA-4E7C-AB73-8C425C953E6A}" destId="{93CD58A0-3CE6-43A0-A50E-E7F850724A2D}" srcOrd="1" destOrd="0" presId="urn:microsoft.com/office/officeart/2005/8/layout/lProcess2"/>
    <dgm:cxn modelId="{8D5A73C9-3F8F-4B60-9D47-86A34AADC284}" type="presParOf" srcId="{826B53CB-ABAA-4E7C-AB73-8C425C953E6A}" destId="{2AC51F8C-26D8-4973-89AD-CEFB36DFBF85}" srcOrd="2" destOrd="0" presId="urn:microsoft.com/office/officeart/2005/8/layout/lProcess2"/>
    <dgm:cxn modelId="{07168A69-83D1-4A55-9680-23E2CA6C923F}" type="presParOf" srcId="{2AC51F8C-26D8-4973-89AD-CEFB36DFBF85}" destId="{2BE7733D-BA2E-4E10-9131-01267C992793}" srcOrd="0" destOrd="0" presId="urn:microsoft.com/office/officeart/2005/8/layout/lProcess2"/>
    <dgm:cxn modelId="{C06D4DC1-312E-4F08-B999-552305B6FE3A}" type="presParOf" srcId="{2AC51F8C-26D8-4973-89AD-CEFB36DFBF85}" destId="{C700A4A8-D294-43F4-9278-22D159471444}" srcOrd="1" destOrd="0" presId="urn:microsoft.com/office/officeart/2005/8/layout/lProcess2"/>
    <dgm:cxn modelId="{FDA89E7E-4D37-4832-B2EA-71EEB971BD84}" type="presParOf" srcId="{2AC51F8C-26D8-4973-89AD-CEFB36DFBF85}" destId="{FDC60BE8-3303-406A-975E-257AD6A1B6D7}" srcOrd="2" destOrd="0" presId="urn:microsoft.com/office/officeart/2005/8/layout/lProcess2"/>
    <dgm:cxn modelId="{3B051059-DDCB-4A42-9E24-10F314783CD5}" type="presParOf" srcId="{FDC60BE8-3303-406A-975E-257AD6A1B6D7}" destId="{4855A19A-2F42-48B3-9006-739D4EDFD4FF}" srcOrd="0" destOrd="0" presId="urn:microsoft.com/office/officeart/2005/8/layout/lProcess2"/>
    <dgm:cxn modelId="{D664141A-08C5-4F00-A7FD-56E9A5316D1A}" type="presParOf" srcId="{4855A19A-2F42-48B3-9006-739D4EDFD4FF}" destId="{1B8A6B67-567E-4A6A-9B5C-2FF0EC355F79}" srcOrd="0" destOrd="0" presId="urn:microsoft.com/office/officeart/2005/8/layout/lProcess2"/>
    <dgm:cxn modelId="{DE894A8F-0C3B-4010-98CD-6DBC5FDBC464}" type="presParOf" srcId="{826B53CB-ABAA-4E7C-AB73-8C425C953E6A}" destId="{CEEC6B2B-F24B-42F6-AD55-846E967CCE97}" srcOrd="3" destOrd="0" presId="urn:microsoft.com/office/officeart/2005/8/layout/lProcess2"/>
    <dgm:cxn modelId="{C0FF8AAD-5909-4833-A45D-4857F19D660D}" type="presParOf" srcId="{826B53CB-ABAA-4E7C-AB73-8C425C953E6A}" destId="{1D3DB1F3-6361-4F14-9320-25E01AB7F009}" srcOrd="4" destOrd="0" presId="urn:microsoft.com/office/officeart/2005/8/layout/lProcess2"/>
    <dgm:cxn modelId="{ECADCC22-E17D-4FA5-AA9E-A4714BFF6A4B}" type="presParOf" srcId="{1D3DB1F3-6361-4F14-9320-25E01AB7F009}" destId="{AF6CF70E-90CC-472D-8579-9BE532E2C305}" srcOrd="0" destOrd="0" presId="urn:microsoft.com/office/officeart/2005/8/layout/lProcess2"/>
    <dgm:cxn modelId="{E6EE710E-5A71-4436-8955-D1489EA5E530}" type="presParOf" srcId="{1D3DB1F3-6361-4F14-9320-25E01AB7F009}" destId="{48D887A2-A6C3-4293-BA07-918A173D8EEF}" srcOrd="1" destOrd="0" presId="urn:microsoft.com/office/officeart/2005/8/layout/lProcess2"/>
    <dgm:cxn modelId="{26D7DD32-90B3-4450-8389-F7F05004A65C}" type="presParOf" srcId="{1D3DB1F3-6361-4F14-9320-25E01AB7F009}" destId="{6F2C1653-7706-4F94-813D-C6F41DB89E52}" srcOrd="2" destOrd="0" presId="urn:microsoft.com/office/officeart/2005/8/layout/lProcess2"/>
    <dgm:cxn modelId="{819C2BB0-EC3D-4A65-9A40-C1576E5606E9}" type="presParOf" srcId="{6F2C1653-7706-4F94-813D-C6F41DB89E52}" destId="{2FDFEEFA-C19F-4EE5-9569-27E6FA418F74}" srcOrd="0" destOrd="0" presId="urn:microsoft.com/office/officeart/2005/8/layout/lProcess2"/>
    <dgm:cxn modelId="{BEB9A3F3-A0F0-41B7-89CD-46164AC49624}" type="presParOf" srcId="{2FDFEEFA-C19F-4EE5-9569-27E6FA418F74}" destId="{118C0F3F-A67F-404B-8C91-C1C6F30FED0E}" srcOrd="0" destOrd="0" presId="urn:microsoft.com/office/officeart/2005/8/layout/lProcess2"/>
    <dgm:cxn modelId="{C74B14FB-5960-41CA-9B94-D07BAA8BF0FD}" type="presParOf" srcId="{826B53CB-ABAA-4E7C-AB73-8C425C953E6A}" destId="{DF05E713-9BB2-4D12-9E81-B4F7CB86A8E1}" srcOrd="5" destOrd="0" presId="urn:microsoft.com/office/officeart/2005/8/layout/lProcess2"/>
    <dgm:cxn modelId="{E59CDBF3-D07B-4307-98FE-0ED85D2F4424}" type="presParOf" srcId="{826B53CB-ABAA-4E7C-AB73-8C425C953E6A}" destId="{E73F4E2F-C911-4494-BA18-714418226925}" srcOrd="6" destOrd="0" presId="urn:microsoft.com/office/officeart/2005/8/layout/lProcess2"/>
    <dgm:cxn modelId="{3F0A7A9E-C1B8-4039-ACDC-153EE518A7C6}" type="presParOf" srcId="{E73F4E2F-C911-4494-BA18-714418226925}" destId="{55FAA33F-4303-4C0F-AB45-B46506213F90}" srcOrd="0" destOrd="0" presId="urn:microsoft.com/office/officeart/2005/8/layout/lProcess2"/>
    <dgm:cxn modelId="{CC8F40D3-54A6-4D9D-8762-043DAD21285B}" type="presParOf" srcId="{E73F4E2F-C911-4494-BA18-714418226925}" destId="{02385C27-4258-4974-8C20-D3E8763A5A4E}" srcOrd="1" destOrd="0" presId="urn:microsoft.com/office/officeart/2005/8/layout/lProcess2"/>
    <dgm:cxn modelId="{676F7A82-B98A-42E9-B531-9433B4A094DB}" type="presParOf" srcId="{E73F4E2F-C911-4494-BA18-714418226925}" destId="{AD1E7A85-24F8-4EE8-A739-0628A8B9FE65}" srcOrd="2" destOrd="0" presId="urn:microsoft.com/office/officeart/2005/8/layout/lProcess2"/>
    <dgm:cxn modelId="{79FCD0D4-F147-4DA6-A34F-A7868616C114}" type="presParOf" srcId="{AD1E7A85-24F8-4EE8-A739-0628A8B9FE65}" destId="{8A095669-45E2-4DB9-B3D8-76339C315866}" srcOrd="0" destOrd="0" presId="urn:microsoft.com/office/officeart/2005/8/layout/lProcess2"/>
    <dgm:cxn modelId="{42143D7C-0DF3-4515-B540-9E16EB3502DC}" type="presParOf" srcId="{8A095669-45E2-4DB9-B3D8-76339C315866}" destId="{75492C8E-FD87-4225-89B2-74471DAE7621}" srcOrd="0" destOrd="0" presId="urn:microsoft.com/office/officeart/2005/8/layout/lProcess2"/>
    <dgm:cxn modelId="{B065F196-E2A9-46A9-BF05-8FE7ACACE235}" type="presParOf" srcId="{826B53CB-ABAA-4E7C-AB73-8C425C953E6A}" destId="{8397D27E-8FE1-4DBD-999B-B00D0DD2EE07}" srcOrd="7" destOrd="0" presId="urn:microsoft.com/office/officeart/2005/8/layout/lProcess2"/>
    <dgm:cxn modelId="{6EC269C3-0635-4348-868D-AA16F80C7817}" type="presParOf" srcId="{826B53CB-ABAA-4E7C-AB73-8C425C953E6A}" destId="{D055AEDC-7523-461D-B6EB-2198AC42C3EC}" srcOrd="8" destOrd="0" presId="urn:microsoft.com/office/officeart/2005/8/layout/lProcess2"/>
    <dgm:cxn modelId="{6D687F1C-942C-45E0-84F1-1EAA7E7D9B7C}" type="presParOf" srcId="{D055AEDC-7523-461D-B6EB-2198AC42C3EC}" destId="{ECD11950-3E7D-43B3-B0F1-09E367DF15B5}" srcOrd="0" destOrd="0" presId="urn:microsoft.com/office/officeart/2005/8/layout/lProcess2"/>
    <dgm:cxn modelId="{FD13F53C-EA3F-41C6-BDE4-BD0464E366EA}" type="presParOf" srcId="{D055AEDC-7523-461D-B6EB-2198AC42C3EC}" destId="{B4BB7935-6F64-4091-826C-B8397DD038D2}" srcOrd="1" destOrd="0" presId="urn:microsoft.com/office/officeart/2005/8/layout/lProcess2"/>
    <dgm:cxn modelId="{EDE1E178-84CA-4D09-8F7D-716C8EA06B95}" type="presParOf" srcId="{D055AEDC-7523-461D-B6EB-2198AC42C3EC}" destId="{4EF6F206-5FFD-4A27-A446-5A3EFDFDC1C6}" srcOrd="2" destOrd="0" presId="urn:microsoft.com/office/officeart/2005/8/layout/lProcess2"/>
    <dgm:cxn modelId="{DD7AE584-DBC2-42F3-B2AD-8525BB988AEC}" type="presParOf" srcId="{4EF6F206-5FFD-4A27-A446-5A3EFDFDC1C6}" destId="{750CE1CC-B9CF-4B80-A123-7C2351B721D0}" srcOrd="0" destOrd="0" presId="urn:microsoft.com/office/officeart/2005/8/layout/lProcess2"/>
    <dgm:cxn modelId="{CC14085D-423E-4E4E-878A-8F20DF57C29E}" type="presParOf" srcId="{750CE1CC-B9CF-4B80-A123-7C2351B721D0}" destId="{C6660979-1701-49A9-BAF9-0FBBBF5CA4E7}" srcOrd="0" destOrd="0" presId="urn:microsoft.com/office/officeart/2005/8/layout/lProcess2"/>
    <dgm:cxn modelId="{458D0C49-1638-4369-A179-7AB097419F0F}" type="presParOf" srcId="{826B53CB-ABAA-4E7C-AB73-8C425C953E6A}" destId="{F043A0A2-9034-4D30-87FD-BEAD4D67D369}" srcOrd="9" destOrd="0" presId="urn:microsoft.com/office/officeart/2005/8/layout/lProcess2"/>
    <dgm:cxn modelId="{E7EB7294-0EB0-4BC5-9A97-EC764A400D97}" type="presParOf" srcId="{826B53CB-ABAA-4E7C-AB73-8C425C953E6A}" destId="{B0ED1DB0-0C39-43A8-89D7-BEFEB34F4123}" srcOrd="10" destOrd="0" presId="urn:microsoft.com/office/officeart/2005/8/layout/lProcess2"/>
    <dgm:cxn modelId="{A5CE8DE2-3452-43B8-BDAD-F2A3459F2479}" type="presParOf" srcId="{B0ED1DB0-0C39-43A8-89D7-BEFEB34F4123}" destId="{416C2D11-E453-4103-98F8-794EA0D0276F}" srcOrd="0" destOrd="0" presId="urn:microsoft.com/office/officeart/2005/8/layout/lProcess2"/>
    <dgm:cxn modelId="{7F7221C2-B886-4350-8330-8B1EC7C60539}" type="presParOf" srcId="{B0ED1DB0-0C39-43A8-89D7-BEFEB34F4123}" destId="{ED7E1E1C-2008-4F0B-B493-842C51B70B37}" srcOrd="1" destOrd="0" presId="urn:microsoft.com/office/officeart/2005/8/layout/lProcess2"/>
    <dgm:cxn modelId="{CD306C9C-BB5E-4847-BFE0-B54D5B7392AA}" type="presParOf" srcId="{B0ED1DB0-0C39-43A8-89D7-BEFEB34F4123}" destId="{2F00E509-F057-421E-9484-3C325D1178BD}" srcOrd="2" destOrd="0" presId="urn:microsoft.com/office/officeart/2005/8/layout/lProcess2"/>
    <dgm:cxn modelId="{D12A54D7-AFA8-4EFD-9480-D4B8EE62354D}" type="presParOf" srcId="{2F00E509-F057-421E-9484-3C325D1178BD}" destId="{D76408B5-2397-46D9-AB39-283FFBC14879}" srcOrd="0" destOrd="0" presId="urn:microsoft.com/office/officeart/2005/8/layout/lProcess2"/>
    <dgm:cxn modelId="{24ABA426-65A3-4AA4-877B-25AD26CD0788}" type="presParOf" srcId="{D76408B5-2397-46D9-AB39-283FFBC14879}" destId="{1F57C578-3915-455C-A756-AD0E14948168}"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D67251-7F13-4BD5-B6D6-320C97CAFB4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ABAB6398-F60A-4049-A9BC-E9360020F995}">
      <dgm:prSet phldrT="[Text]"/>
      <dgm:spPr/>
      <dgm:t>
        <a:bodyPr/>
        <a:lstStyle/>
        <a:p>
          <a:r>
            <a:rPr lang="en-GB" dirty="0"/>
            <a:t>Level 2</a:t>
          </a:r>
        </a:p>
      </dgm:t>
    </dgm:pt>
    <dgm:pt modelId="{FDE30C31-E083-4C80-A0AB-D32D8FB4B4AC}" type="parTrans" cxnId="{13172E18-FDA5-4B36-BFBD-0AEC06325F47}">
      <dgm:prSet/>
      <dgm:spPr/>
      <dgm:t>
        <a:bodyPr/>
        <a:lstStyle/>
        <a:p>
          <a:endParaRPr lang="en-GB"/>
        </a:p>
      </dgm:t>
    </dgm:pt>
    <dgm:pt modelId="{46EF490A-47A5-4C09-9F69-7EF35CE4ED1E}" type="sibTrans" cxnId="{13172E18-FDA5-4B36-BFBD-0AEC06325F47}">
      <dgm:prSet/>
      <dgm:spPr/>
      <dgm:t>
        <a:bodyPr/>
        <a:lstStyle/>
        <a:p>
          <a:endParaRPr lang="en-GB"/>
        </a:p>
      </dgm:t>
    </dgm:pt>
    <dgm:pt modelId="{E137A814-6393-4FCC-BA58-8080F82BFDDE}">
      <dgm:prSet phldrT="[Text]"/>
      <dgm:spPr>
        <a:solidFill>
          <a:schemeClr val="bg1">
            <a:lumMod val="65000"/>
          </a:schemeClr>
        </a:solidFill>
      </dgm:spPr>
      <dgm:t>
        <a:bodyPr/>
        <a:lstStyle/>
        <a:p>
          <a:r>
            <a:rPr lang="en-GB" dirty="0"/>
            <a:t>GCSE / NVQ</a:t>
          </a:r>
        </a:p>
      </dgm:t>
    </dgm:pt>
    <dgm:pt modelId="{6B0E1ADE-C9DD-4E0A-9AC5-5EB5E21C5E8F}" type="parTrans" cxnId="{FB5FCEAF-A88A-49D8-A6D7-25164404C861}">
      <dgm:prSet/>
      <dgm:spPr/>
      <dgm:t>
        <a:bodyPr/>
        <a:lstStyle/>
        <a:p>
          <a:endParaRPr lang="en-GB"/>
        </a:p>
      </dgm:t>
    </dgm:pt>
    <dgm:pt modelId="{BCAF8513-1121-4FD2-A0D6-0469FD182CC2}" type="sibTrans" cxnId="{FB5FCEAF-A88A-49D8-A6D7-25164404C861}">
      <dgm:prSet/>
      <dgm:spPr/>
      <dgm:t>
        <a:bodyPr/>
        <a:lstStyle/>
        <a:p>
          <a:endParaRPr lang="en-GB"/>
        </a:p>
      </dgm:t>
    </dgm:pt>
    <dgm:pt modelId="{95B6163C-1268-4053-8219-FDECDDDB3D60}">
      <dgm:prSet phldrT="[Text]"/>
      <dgm:spPr/>
      <dgm:t>
        <a:bodyPr/>
        <a:lstStyle/>
        <a:p>
          <a:r>
            <a:rPr lang="en-GB" dirty="0"/>
            <a:t>Level 3</a:t>
          </a:r>
        </a:p>
      </dgm:t>
    </dgm:pt>
    <dgm:pt modelId="{ACC43429-927E-477D-9F0F-3760FCEAFE92}" type="parTrans" cxnId="{820B1589-D38D-45DC-BF3B-6B13886C2394}">
      <dgm:prSet/>
      <dgm:spPr/>
      <dgm:t>
        <a:bodyPr/>
        <a:lstStyle/>
        <a:p>
          <a:endParaRPr lang="en-GB"/>
        </a:p>
      </dgm:t>
    </dgm:pt>
    <dgm:pt modelId="{E831DCA6-F8A0-40C4-BB1E-AE45D0E831B0}" type="sibTrans" cxnId="{820B1589-D38D-45DC-BF3B-6B13886C2394}">
      <dgm:prSet/>
      <dgm:spPr/>
      <dgm:t>
        <a:bodyPr/>
        <a:lstStyle/>
        <a:p>
          <a:endParaRPr lang="en-GB"/>
        </a:p>
      </dgm:t>
    </dgm:pt>
    <dgm:pt modelId="{628DC1F3-1699-4961-A9C1-9F4E9C6F2FD6}">
      <dgm:prSet phldrT="[Text]"/>
      <dgm:spPr>
        <a:solidFill>
          <a:schemeClr val="bg1">
            <a:lumMod val="65000"/>
          </a:schemeClr>
        </a:solidFill>
      </dgm:spPr>
      <dgm:t>
        <a:bodyPr/>
        <a:lstStyle/>
        <a:p>
          <a:r>
            <a:rPr lang="en-GB" dirty="0"/>
            <a:t>A Level / BTEC / NVQ </a:t>
          </a:r>
        </a:p>
      </dgm:t>
    </dgm:pt>
    <dgm:pt modelId="{6E73174A-6376-42B5-9DBD-867CD666C348}" type="parTrans" cxnId="{72E2C8EA-5A94-4CBA-B377-02AB51BBE5E4}">
      <dgm:prSet/>
      <dgm:spPr/>
      <dgm:t>
        <a:bodyPr/>
        <a:lstStyle/>
        <a:p>
          <a:endParaRPr lang="en-GB"/>
        </a:p>
      </dgm:t>
    </dgm:pt>
    <dgm:pt modelId="{40E38E2E-7A36-4721-AADB-3D739C49A997}" type="sibTrans" cxnId="{72E2C8EA-5A94-4CBA-B377-02AB51BBE5E4}">
      <dgm:prSet/>
      <dgm:spPr/>
      <dgm:t>
        <a:bodyPr/>
        <a:lstStyle/>
        <a:p>
          <a:endParaRPr lang="en-GB"/>
        </a:p>
      </dgm:t>
    </dgm:pt>
    <dgm:pt modelId="{FB06EDF3-172C-4EE3-ABE8-5953D6F737F3}">
      <dgm:prSet phldrT="[Text]"/>
      <dgm:spPr/>
      <dgm:t>
        <a:bodyPr/>
        <a:lstStyle/>
        <a:p>
          <a:r>
            <a:rPr lang="en-GB" dirty="0"/>
            <a:t>Level 4</a:t>
          </a:r>
        </a:p>
      </dgm:t>
    </dgm:pt>
    <dgm:pt modelId="{3249A77B-1738-4B6F-8F43-83DB887F2487}" type="parTrans" cxnId="{2D5DD27C-9AB2-4B69-A93A-7C1487E7EB57}">
      <dgm:prSet/>
      <dgm:spPr/>
      <dgm:t>
        <a:bodyPr/>
        <a:lstStyle/>
        <a:p>
          <a:endParaRPr lang="en-GB"/>
        </a:p>
      </dgm:t>
    </dgm:pt>
    <dgm:pt modelId="{F7488215-E568-45A4-9F47-BB99D870CE00}" type="sibTrans" cxnId="{2D5DD27C-9AB2-4B69-A93A-7C1487E7EB57}">
      <dgm:prSet/>
      <dgm:spPr/>
      <dgm:t>
        <a:bodyPr/>
        <a:lstStyle/>
        <a:p>
          <a:endParaRPr lang="en-GB"/>
        </a:p>
      </dgm:t>
    </dgm:pt>
    <dgm:pt modelId="{6B351BAC-CDEE-45E2-AAFB-CC0772E8889E}">
      <dgm:prSet phldrT="[Text]"/>
      <dgm:spPr/>
      <dgm:t>
        <a:bodyPr/>
        <a:lstStyle/>
        <a:p>
          <a:r>
            <a:rPr lang="en-GB" dirty="0"/>
            <a:t>First Year Degree</a:t>
          </a:r>
        </a:p>
      </dgm:t>
    </dgm:pt>
    <dgm:pt modelId="{60DD0E01-EF50-4416-AF81-8DE75CB3941E}" type="parTrans" cxnId="{305145FE-6DD4-49EE-A35B-B0FC355F22B8}">
      <dgm:prSet/>
      <dgm:spPr/>
      <dgm:t>
        <a:bodyPr/>
        <a:lstStyle/>
        <a:p>
          <a:endParaRPr lang="en-GB"/>
        </a:p>
      </dgm:t>
    </dgm:pt>
    <dgm:pt modelId="{7CABB538-7E20-44EF-A925-7172F81C9F43}" type="sibTrans" cxnId="{305145FE-6DD4-49EE-A35B-B0FC355F22B8}">
      <dgm:prSet/>
      <dgm:spPr/>
      <dgm:t>
        <a:bodyPr/>
        <a:lstStyle/>
        <a:p>
          <a:endParaRPr lang="en-GB"/>
        </a:p>
      </dgm:t>
    </dgm:pt>
    <dgm:pt modelId="{4F84A15C-2132-4987-8E2A-E2625921213E}">
      <dgm:prSet phldrT="[Text]"/>
      <dgm:spPr/>
      <dgm:t>
        <a:bodyPr/>
        <a:lstStyle/>
        <a:p>
          <a:r>
            <a:rPr lang="en-GB" dirty="0"/>
            <a:t>Level 5</a:t>
          </a:r>
        </a:p>
      </dgm:t>
    </dgm:pt>
    <dgm:pt modelId="{F5239DC6-38AA-49AE-BFCC-CDD836532780}" type="parTrans" cxnId="{DAD30DE4-1D3C-4739-941F-D42A5E49A9F2}">
      <dgm:prSet/>
      <dgm:spPr/>
      <dgm:t>
        <a:bodyPr/>
        <a:lstStyle/>
        <a:p>
          <a:endParaRPr lang="en-GB"/>
        </a:p>
      </dgm:t>
    </dgm:pt>
    <dgm:pt modelId="{237E57C0-4CF7-4A11-879A-1BD328C6BB9C}" type="sibTrans" cxnId="{DAD30DE4-1D3C-4739-941F-D42A5E49A9F2}">
      <dgm:prSet/>
      <dgm:spPr/>
      <dgm:t>
        <a:bodyPr/>
        <a:lstStyle/>
        <a:p>
          <a:endParaRPr lang="en-GB"/>
        </a:p>
      </dgm:t>
    </dgm:pt>
    <dgm:pt modelId="{141D3793-BB3A-44CE-AB9E-AA8FA90BB0BB}">
      <dgm:prSet/>
      <dgm:spPr/>
      <dgm:t>
        <a:bodyPr/>
        <a:lstStyle/>
        <a:p>
          <a:r>
            <a:rPr lang="en-GB" dirty="0"/>
            <a:t>Level 6</a:t>
          </a:r>
        </a:p>
      </dgm:t>
    </dgm:pt>
    <dgm:pt modelId="{56CEF23D-2EFC-4A9C-BCB8-57ECC8DF487E}" type="parTrans" cxnId="{CC7A30E3-FE2A-48B2-AB5A-3BAD8344014A}">
      <dgm:prSet/>
      <dgm:spPr/>
      <dgm:t>
        <a:bodyPr/>
        <a:lstStyle/>
        <a:p>
          <a:endParaRPr lang="en-GB"/>
        </a:p>
      </dgm:t>
    </dgm:pt>
    <dgm:pt modelId="{D64E86A2-A165-4630-B77D-723A943D2E8A}" type="sibTrans" cxnId="{CC7A30E3-FE2A-48B2-AB5A-3BAD8344014A}">
      <dgm:prSet/>
      <dgm:spPr/>
      <dgm:t>
        <a:bodyPr/>
        <a:lstStyle/>
        <a:p>
          <a:endParaRPr lang="en-GB"/>
        </a:p>
      </dgm:t>
    </dgm:pt>
    <dgm:pt modelId="{E88D0E79-6C82-4A88-8C2C-73AC6D5098A1}">
      <dgm:prSet/>
      <dgm:spPr/>
      <dgm:t>
        <a:bodyPr/>
        <a:lstStyle/>
        <a:p>
          <a:r>
            <a:rPr lang="en-GB" dirty="0"/>
            <a:t>Level 7</a:t>
          </a:r>
        </a:p>
      </dgm:t>
    </dgm:pt>
    <dgm:pt modelId="{4B6C3722-AA15-49A7-A6AC-281D634B5C54}" type="parTrans" cxnId="{3755FDFB-E83B-4C8E-8804-2D8005BB658F}">
      <dgm:prSet/>
      <dgm:spPr/>
      <dgm:t>
        <a:bodyPr/>
        <a:lstStyle/>
        <a:p>
          <a:endParaRPr lang="en-GB"/>
        </a:p>
      </dgm:t>
    </dgm:pt>
    <dgm:pt modelId="{F9F26B98-CAB3-4EAA-B837-670AB1DDB439}" type="sibTrans" cxnId="{3755FDFB-E83B-4C8E-8804-2D8005BB658F}">
      <dgm:prSet/>
      <dgm:spPr/>
      <dgm:t>
        <a:bodyPr/>
        <a:lstStyle/>
        <a:p>
          <a:endParaRPr lang="en-GB"/>
        </a:p>
      </dgm:t>
    </dgm:pt>
    <dgm:pt modelId="{5C0B01F0-6044-4FE8-9B47-FB3AE5BC1702}">
      <dgm:prSet/>
      <dgm:spPr/>
      <dgm:t>
        <a:bodyPr/>
        <a:lstStyle/>
        <a:p>
          <a:r>
            <a:rPr lang="en-GB" dirty="0"/>
            <a:t>Second Year Degree</a:t>
          </a:r>
        </a:p>
      </dgm:t>
    </dgm:pt>
    <dgm:pt modelId="{A78B5C76-6E5C-48EC-BF19-8B64264A9AC8}" type="parTrans" cxnId="{36ABE3AC-8CE0-4AC7-A97F-13EB7DEC992F}">
      <dgm:prSet/>
      <dgm:spPr/>
      <dgm:t>
        <a:bodyPr/>
        <a:lstStyle/>
        <a:p>
          <a:endParaRPr lang="en-GB"/>
        </a:p>
      </dgm:t>
    </dgm:pt>
    <dgm:pt modelId="{79FDCB83-C9D2-4941-BE3F-17B721C30F0C}" type="sibTrans" cxnId="{36ABE3AC-8CE0-4AC7-A97F-13EB7DEC992F}">
      <dgm:prSet/>
      <dgm:spPr/>
      <dgm:t>
        <a:bodyPr/>
        <a:lstStyle/>
        <a:p>
          <a:endParaRPr lang="en-GB"/>
        </a:p>
      </dgm:t>
    </dgm:pt>
    <dgm:pt modelId="{89691456-E239-4A7F-B872-858B310921B6}">
      <dgm:prSet/>
      <dgm:spPr/>
      <dgm:t>
        <a:bodyPr/>
        <a:lstStyle/>
        <a:p>
          <a:r>
            <a:rPr lang="en-GB" dirty="0"/>
            <a:t>Third Year Degree (Bachelors)</a:t>
          </a:r>
        </a:p>
      </dgm:t>
    </dgm:pt>
    <dgm:pt modelId="{9DB2BB57-D274-4B8A-8BF5-C69EEEBD40F6}" type="parTrans" cxnId="{4C5C182B-15E2-4EF2-837B-B1C65321C801}">
      <dgm:prSet/>
      <dgm:spPr/>
      <dgm:t>
        <a:bodyPr/>
        <a:lstStyle/>
        <a:p>
          <a:endParaRPr lang="en-GB"/>
        </a:p>
      </dgm:t>
    </dgm:pt>
    <dgm:pt modelId="{0F1A2B9B-FB1F-41F2-B0D5-2237F98BDDC0}" type="sibTrans" cxnId="{4C5C182B-15E2-4EF2-837B-B1C65321C801}">
      <dgm:prSet/>
      <dgm:spPr/>
      <dgm:t>
        <a:bodyPr/>
        <a:lstStyle/>
        <a:p>
          <a:endParaRPr lang="en-GB"/>
        </a:p>
      </dgm:t>
    </dgm:pt>
    <dgm:pt modelId="{968A003B-9FF0-4D0E-B9F9-701C6C3C89DA}">
      <dgm:prSet/>
      <dgm:spPr/>
      <dgm:t>
        <a:bodyPr/>
        <a:lstStyle/>
        <a:p>
          <a:r>
            <a:rPr lang="en-GB" dirty="0"/>
            <a:t>Post Graduate (Masters)</a:t>
          </a:r>
        </a:p>
      </dgm:t>
    </dgm:pt>
    <dgm:pt modelId="{46A6BEA1-FD28-4075-A04C-562E4F45BD63}" type="parTrans" cxnId="{4E5CED4D-283F-4841-8EA1-2113F6501C24}">
      <dgm:prSet/>
      <dgm:spPr/>
      <dgm:t>
        <a:bodyPr/>
        <a:lstStyle/>
        <a:p>
          <a:endParaRPr lang="en-GB"/>
        </a:p>
      </dgm:t>
    </dgm:pt>
    <dgm:pt modelId="{35962F1F-D422-4B83-AF70-5AE87122806E}" type="sibTrans" cxnId="{4E5CED4D-283F-4841-8EA1-2113F6501C24}">
      <dgm:prSet/>
      <dgm:spPr/>
      <dgm:t>
        <a:bodyPr/>
        <a:lstStyle/>
        <a:p>
          <a:endParaRPr lang="en-GB"/>
        </a:p>
      </dgm:t>
    </dgm:pt>
    <dgm:pt modelId="{826B53CB-ABAA-4E7C-AB73-8C425C953E6A}" type="pres">
      <dgm:prSet presAssocID="{93D67251-7F13-4BD5-B6D6-320C97CAFB4A}" presName="theList" presStyleCnt="0">
        <dgm:presLayoutVars>
          <dgm:dir/>
          <dgm:animLvl val="lvl"/>
          <dgm:resizeHandles val="exact"/>
        </dgm:presLayoutVars>
      </dgm:prSet>
      <dgm:spPr/>
      <dgm:t>
        <a:bodyPr/>
        <a:lstStyle/>
        <a:p>
          <a:endParaRPr lang="en-GB"/>
        </a:p>
      </dgm:t>
    </dgm:pt>
    <dgm:pt modelId="{5A4CC09B-83BC-421E-89CA-B5C2F48B547D}" type="pres">
      <dgm:prSet presAssocID="{ABAB6398-F60A-4049-A9BC-E9360020F995}" presName="compNode" presStyleCnt="0"/>
      <dgm:spPr/>
    </dgm:pt>
    <dgm:pt modelId="{4BBB6510-4EA6-478E-9B01-9F9401CCFC7B}" type="pres">
      <dgm:prSet presAssocID="{ABAB6398-F60A-4049-A9BC-E9360020F995}" presName="aNode" presStyleLbl="bgShp" presStyleIdx="0" presStyleCnt="6" custScaleX="105887" custLinFactNeighborY="1628"/>
      <dgm:spPr/>
      <dgm:t>
        <a:bodyPr/>
        <a:lstStyle/>
        <a:p>
          <a:endParaRPr lang="en-GB"/>
        </a:p>
      </dgm:t>
    </dgm:pt>
    <dgm:pt modelId="{CAC4AB8F-F103-4668-B3EC-93AE391E1D39}" type="pres">
      <dgm:prSet presAssocID="{ABAB6398-F60A-4049-A9BC-E9360020F995}" presName="textNode" presStyleLbl="bgShp" presStyleIdx="0" presStyleCnt="6"/>
      <dgm:spPr/>
      <dgm:t>
        <a:bodyPr/>
        <a:lstStyle/>
        <a:p>
          <a:endParaRPr lang="en-GB"/>
        </a:p>
      </dgm:t>
    </dgm:pt>
    <dgm:pt modelId="{7961BA35-2065-4C44-8369-65AA6835A97C}" type="pres">
      <dgm:prSet presAssocID="{ABAB6398-F60A-4049-A9BC-E9360020F995}" presName="compChildNode" presStyleCnt="0"/>
      <dgm:spPr/>
    </dgm:pt>
    <dgm:pt modelId="{DA60AF64-DD56-4D1D-B253-F4645C36248B}" type="pres">
      <dgm:prSet presAssocID="{ABAB6398-F60A-4049-A9BC-E9360020F995}" presName="theInnerList" presStyleCnt="0"/>
      <dgm:spPr/>
    </dgm:pt>
    <dgm:pt modelId="{BFEE84AF-A552-4FFA-A11C-3201604C43A8}" type="pres">
      <dgm:prSet presAssocID="{E137A814-6393-4FCC-BA58-8080F82BFDDE}" presName="childNode" presStyleLbl="node1" presStyleIdx="0" presStyleCnt="6" custScaleX="109672" custScaleY="52745" custLinFactNeighborY="-30219">
        <dgm:presLayoutVars>
          <dgm:bulletEnabled val="1"/>
        </dgm:presLayoutVars>
      </dgm:prSet>
      <dgm:spPr/>
      <dgm:t>
        <a:bodyPr/>
        <a:lstStyle/>
        <a:p>
          <a:endParaRPr lang="en-GB"/>
        </a:p>
      </dgm:t>
    </dgm:pt>
    <dgm:pt modelId="{93CD58A0-3CE6-43A0-A50E-E7F850724A2D}" type="pres">
      <dgm:prSet presAssocID="{ABAB6398-F60A-4049-A9BC-E9360020F995}" presName="aSpace" presStyleCnt="0"/>
      <dgm:spPr/>
    </dgm:pt>
    <dgm:pt modelId="{2AC51F8C-26D8-4973-89AD-CEFB36DFBF85}" type="pres">
      <dgm:prSet presAssocID="{95B6163C-1268-4053-8219-FDECDDDB3D60}" presName="compNode" presStyleCnt="0"/>
      <dgm:spPr/>
    </dgm:pt>
    <dgm:pt modelId="{2BE7733D-BA2E-4E10-9131-01267C992793}" type="pres">
      <dgm:prSet presAssocID="{95B6163C-1268-4053-8219-FDECDDDB3D60}" presName="aNode" presStyleLbl="bgShp" presStyleIdx="1" presStyleCnt="6"/>
      <dgm:spPr/>
      <dgm:t>
        <a:bodyPr/>
        <a:lstStyle/>
        <a:p>
          <a:endParaRPr lang="en-GB"/>
        </a:p>
      </dgm:t>
    </dgm:pt>
    <dgm:pt modelId="{C700A4A8-D294-43F4-9278-22D159471444}" type="pres">
      <dgm:prSet presAssocID="{95B6163C-1268-4053-8219-FDECDDDB3D60}" presName="textNode" presStyleLbl="bgShp" presStyleIdx="1" presStyleCnt="6"/>
      <dgm:spPr/>
      <dgm:t>
        <a:bodyPr/>
        <a:lstStyle/>
        <a:p>
          <a:endParaRPr lang="en-GB"/>
        </a:p>
      </dgm:t>
    </dgm:pt>
    <dgm:pt modelId="{FDC60BE8-3303-406A-975E-257AD6A1B6D7}" type="pres">
      <dgm:prSet presAssocID="{95B6163C-1268-4053-8219-FDECDDDB3D60}" presName="compChildNode" presStyleCnt="0"/>
      <dgm:spPr/>
    </dgm:pt>
    <dgm:pt modelId="{4855A19A-2F42-48B3-9006-739D4EDFD4FF}" type="pres">
      <dgm:prSet presAssocID="{95B6163C-1268-4053-8219-FDECDDDB3D60}" presName="theInnerList" presStyleCnt="0"/>
      <dgm:spPr/>
    </dgm:pt>
    <dgm:pt modelId="{1B8A6B67-567E-4A6A-9B5C-2FF0EC355F79}" type="pres">
      <dgm:prSet presAssocID="{628DC1F3-1699-4961-A9C1-9F4E9C6F2FD6}" presName="childNode" presStyleLbl="node1" presStyleIdx="1" presStyleCnt="6" custScaleX="109672" custScaleY="52745" custLinFactNeighborY="-30219">
        <dgm:presLayoutVars>
          <dgm:bulletEnabled val="1"/>
        </dgm:presLayoutVars>
      </dgm:prSet>
      <dgm:spPr/>
      <dgm:t>
        <a:bodyPr/>
        <a:lstStyle/>
        <a:p>
          <a:endParaRPr lang="en-GB"/>
        </a:p>
      </dgm:t>
    </dgm:pt>
    <dgm:pt modelId="{CEEC6B2B-F24B-42F6-AD55-846E967CCE97}" type="pres">
      <dgm:prSet presAssocID="{95B6163C-1268-4053-8219-FDECDDDB3D60}" presName="aSpace" presStyleCnt="0"/>
      <dgm:spPr/>
    </dgm:pt>
    <dgm:pt modelId="{1D3DB1F3-6361-4F14-9320-25E01AB7F009}" type="pres">
      <dgm:prSet presAssocID="{FB06EDF3-172C-4EE3-ABE8-5953D6F737F3}" presName="compNode" presStyleCnt="0"/>
      <dgm:spPr/>
    </dgm:pt>
    <dgm:pt modelId="{AF6CF70E-90CC-472D-8579-9BE532E2C305}" type="pres">
      <dgm:prSet presAssocID="{FB06EDF3-172C-4EE3-ABE8-5953D6F737F3}" presName="aNode" presStyleLbl="bgShp" presStyleIdx="2" presStyleCnt="6"/>
      <dgm:spPr/>
      <dgm:t>
        <a:bodyPr/>
        <a:lstStyle/>
        <a:p>
          <a:endParaRPr lang="en-GB"/>
        </a:p>
      </dgm:t>
    </dgm:pt>
    <dgm:pt modelId="{48D887A2-A6C3-4293-BA07-918A173D8EEF}" type="pres">
      <dgm:prSet presAssocID="{FB06EDF3-172C-4EE3-ABE8-5953D6F737F3}" presName="textNode" presStyleLbl="bgShp" presStyleIdx="2" presStyleCnt="6"/>
      <dgm:spPr/>
      <dgm:t>
        <a:bodyPr/>
        <a:lstStyle/>
        <a:p>
          <a:endParaRPr lang="en-GB"/>
        </a:p>
      </dgm:t>
    </dgm:pt>
    <dgm:pt modelId="{6F2C1653-7706-4F94-813D-C6F41DB89E52}" type="pres">
      <dgm:prSet presAssocID="{FB06EDF3-172C-4EE3-ABE8-5953D6F737F3}" presName="compChildNode" presStyleCnt="0"/>
      <dgm:spPr/>
    </dgm:pt>
    <dgm:pt modelId="{2FDFEEFA-C19F-4EE5-9569-27E6FA418F74}" type="pres">
      <dgm:prSet presAssocID="{FB06EDF3-172C-4EE3-ABE8-5953D6F737F3}" presName="theInnerList" presStyleCnt="0"/>
      <dgm:spPr/>
    </dgm:pt>
    <dgm:pt modelId="{118C0F3F-A67F-404B-8C91-C1C6F30FED0E}" type="pres">
      <dgm:prSet presAssocID="{6B351BAC-CDEE-45E2-AAFB-CC0772E8889E}" presName="childNode" presStyleLbl="node1" presStyleIdx="2" presStyleCnt="6" custScaleX="109672" custScaleY="52745" custLinFactNeighborY="-30892">
        <dgm:presLayoutVars>
          <dgm:bulletEnabled val="1"/>
        </dgm:presLayoutVars>
      </dgm:prSet>
      <dgm:spPr/>
      <dgm:t>
        <a:bodyPr/>
        <a:lstStyle/>
        <a:p>
          <a:endParaRPr lang="en-GB"/>
        </a:p>
      </dgm:t>
    </dgm:pt>
    <dgm:pt modelId="{DF05E713-9BB2-4D12-9E81-B4F7CB86A8E1}" type="pres">
      <dgm:prSet presAssocID="{FB06EDF3-172C-4EE3-ABE8-5953D6F737F3}" presName="aSpace" presStyleCnt="0"/>
      <dgm:spPr/>
    </dgm:pt>
    <dgm:pt modelId="{E73F4E2F-C911-4494-BA18-714418226925}" type="pres">
      <dgm:prSet presAssocID="{4F84A15C-2132-4987-8E2A-E2625921213E}" presName="compNode" presStyleCnt="0"/>
      <dgm:spPr/>
    </dgm:pt>
    <dgm:pt modelId="{55FAA33F-4303-4C0F-AB45-B46506213F90}" type="pres">
      <dgm:prSet presAssocID="{4F84A15C-2132-4987-8E2A-E2625921213E}" presName="aNode" presStyleLbl="bgShp" presStyleIdx="3" presStyleCnt="6"/>
      <dgm:spPr/>
      <dgm:t>
        <a:bodyPr/>
        <a:lstStyle/>
        <a:p>
          <a:endParaRPr lang="en-GB"/>
        </a:p>
      </dgm:t>
    </dgm:pt>
    <dgm:pt modelId="{02385C27-4258-4974-8C20-D3E8763A5A4E}" type="pres">
      <dgm:prSet presAssocID="{4F84A15C-2132-4987-8E2A-E2625921213E}" presName="textNode" presStyleLbl="bgShp" presStyleIdx="3" presStyleCnt="6"/>
      <dgm:spPr/>
      <dgm:t>
        <a:bodyPr/>
        <a:lstStyle/>
        <a:p>
          <a:endParaRPr lang="en-GB"/>
        </a:p>
      </dgm:t>
    </dgm:pt>
    <dgm:pt modelId="{AD1E7A85-24F8-4EE8-A739-0628A8B9FE65}" type="pres">
      <dgm:prSet presAssocID="{4F84A15C-2132-4987-8E2A-E2625921213E}" presName="compChildNode" presStyleCnt="0"/>
      <dgm:spPr/>
    </dgm:pt>
    <dgm:pt modelId="{8A095669-45E2-4DB9-B3D8-76339C315866}" type="pres">
      <dgm:prSet presAssocID="{4F84A15C-2132-4987-8E2A-E2625921213E}" presName="theInnerList" presStyleCnt="0"/>
      <dgm:spPr/>
    </dgm:pt>
    <dgm:pt modelId="{75492C8E-FD87-4225-89B2-74471DAE7621}" type="pres">
      <dgm:prSet presAssocID="{5C0B01F0-6044-4FE8-9B47-FB3AE5BC1702}" presName="childNode" presStyleLbl="node1" presStyleIdx="3" presStyleCnt="6" custScaleX="109672" custScaleY="52745" custLinFactNeighborY="-30892">
        <dgm:presLayoutVars>
          <dgm:bulletEnabled val="1"/>
        </dgm:presLayoutVars>
      </dgm:prSet>
      <dgm:spPr/>
      <dgm:t>
        <a:bodyPr/>
        <a:lstStyle/>
        <a:p>
          <a:endParaRPr lang="en-GB"/>
        </a:p>
      </dgm:t>
    </dgm:pt>
    <dgm:pt modelId="{8397D27E-8FE1-4DBD-999B-B00D0DD2EE07}" type="pres">
      <dgm:prSet presAssocID="{4F84A15C-2132-4987-8E2A-E2625921213E}" presName="aSpace" presStyleCnt="0"/>
      <dgm:spPr/>
    </dgm:pt>
    <dgm:pt modelId="{D055AEDC-7523-461D-B6EB-2198AC42C3EC}" type="pres">
      <dgm:prSet presAssocID="{141D3793-BB3A-44CE-AB9E-AA8FA90BB0BB}" presName="compNode" presStyleCnt="0"/>
      <dgm:spPr/>
    </dgm:pt>
    <dgm:pt modelId="{ECD11950-3E7D-43B3-B0F1-09E367DF15B5}" type="pres">
      <dgm:prSet presAssocID="{141D3793-BB3A-44CE-AB9E-AA8FA90BB0BB}" presName="aNode" presStyleLbl="bgShp" presStyleIdx="4" presStyleCnt="6"/>
      <dgm:spPr/>
      <dgm:t>
        <a:bodyPr/>
        <a:lstStyle/>
        <a:p>
          <a:endParaRPr lang="en-GB"/>
        </a:p>
      </dgm:t>
    </dgm:pt>
    <dgm:pt modelId="{B4BB7935-6F64-4091-826C-B8397DD038D2}" type="pres">
      <dgm:prSet presAssocID="{141D3793-BB3A-44CE-AB9E-AA8FA90BB0BB}" presName="textNode" presStyleLbl="bgShp" presStyleIdx="4" presStyleCnt="6"/>
      <dgm:spPr/>
      <dgm:t>
        <a:bodyPr/>
        <a:lstStyle/>
        <a:p>
          <a:endParaRPr lang="en-GB"/>
        </a:p>
      </dgm:t>
    </dgm:pt>
    <dgm:pt modelId="{4EF6F206-5FFD-4A27-A446-5A3EFDFDC1C6}" type="pres">
      <dgm:prSet presAssocID="{141D3793-BB3A-44CE-AB9E-AA8FA90BB0BB}" presName="compChildNode" presStyleCnt="0"/>
      <dgm:spPr/>
    </dgm:pt>
    <dgm:pt modelId="{750CE1CC-B9CF-4B80-A123-7C2351B721D0}" type="pres">
      <dgm:prSet presAssocID="{141D3793-BB3A-44CE-AB9E-AA8FA90BB0BB}" presName="theInnerList" presStyleCnt="0"/>
      <dgm:spPr/>
    </dgm:pt>
    <dgm:pt modelId="{C6660979-1701-49A9-BAF9-0FBBBF5CA4E7}" type="pres">
      <dgm:prSet presAssocID="{89691456-E239-4A7F-B872-858B310921B6}" presName="childNode" presStyleLbl="node1" presStyleIdx="4" presStyleCnt="6" custScaleX="109672" custScaleY="52745" custLinFactNeighborY="-30892">
        <dgm:presLayoutVars>
          <dgm:bulletEnabled val="1"/>
        </dgm:presLayoutVars>
      </dgm:prSet>
      <dgm:spPr/>
      <dgm:t>
        <a:bodyPr/>
        <a:lstStyle/>
        <a:p>
          <a:endParaRPr lang="en-GB"/>
        </a:p>
      </dgm:t>
    </dgm:pt>
    <dgm:pt modelId="{F043A0A2-9034-4D30-87FD-BEAD4D67D369}" type="pres">
      <dgm:prSet presAssocID="{141D3793-BB3A-44CE-AB9E-AA8FA90BB0BB}" presName="aSpace" presStyleCnt="0"/>
      <dgm:spPr/>
    </dgm:pt>
    <dgm:pt modelId="{B0ED1DB0-0C39-43A8-89D7-BEFEB34F4123}" type="pres">
      <dgm:prSet presAssocID="{E88D0E79-6C82-4A88-8C2C-73AC6D5098A1}" presName="compNode" presStyleCnt="0"/>
      <dgm:spPr/>
    </dgm:pt>
    <dgm:pt modelId="{416C2D11-E453-4103-98F8-794EA0D0276F}" type="pres">
      <dgm:prSet presAssocID="{E88D0E79-6C82-4A88-8C2C-73AC6D5098A1}" presName="aNode" presStyleLbl="bgShp" presStyleIdx="5" presStyleCnt="6"/>
      <dgm:spPr/>
      <dgm:t>
        <a:bodyPr/>
        <a:lstStyle/>
        <a:p>
          <a:endParaRPr lang="en-GB"/>
        </a:p>
      </dgm:t>
    </dgm:pt>
    <dgm:pt modelId="{ED7E1E1C-2008-4F0B-B493-842C51B70B37}" type="pres">
      <dgm:prSet presAssocID="{E88D0E79-6C82-4A88-8C2C-73AC6D5098A1}" presName="textNode" presStyleLbl="bgShp" presStyleIdx="5" presStyleCnt="6"/>
      <dgm:spPr/>
      <dgm:t>
        <a:bodyPr/>
        <a:lstStyle/>
        <a:p>
          <a:endParaRPr lang="en-GB"/>
        </a:p>
      </dgm:t>
    </dgm:pt>
    <dgm:pt modelId="{2F00E509-F057-421E-9484-3C325D1178BD}" type="pres">
      <dgm:prSet presAssocID="{E88D0E79-6C82-4A88-8C2C-73AC6D5098A1}" presName="compChildNode" presStyleCnt="0"/>
      <dgm:spPr/>
    </dgm:pt>
    <dgm:pt modelId="{D76408B5-2397-46D9-AB39-283FFBC14879}" type="pres">
      <dgm:prSet presAssocID="{E88D0E79-6C82-4A88-8C2C-73AC6D5098A1}" presName="theInnerList" presStyleCnt="0"/>
      <dgm:spPr/>
    </dgm:pt>
    <dgm:pt modelId="{1F57C578-3915-455C-A756-AD0E14948168}" type="pres">
      <dgm:prSet presAssocID="{968A003B-9FF0-4D0E-B9F9-701C6C3C89DA}" presName="childNode" presStyleLbl="node1" presStyleIdx="5" presStyleCnt="6" custScaleX="109672" custScaleY="52745" custLinFactNeighborY="-30219">
        <dgm:presLayoutVars>
          <dgm:bulletEnabled val="1"/>
        </dgm:presLayoutVars>
      </dgm:prSet>
      <dgm:spPr/>
      <dgm:t>
        <a:bodyPr/>
        <a:lstStyle/>
        <a:p>
          <a:endParaRPr lang="en-GB"/>
        </a:p>
      </dgm:t>
    </dgm:pt>
  </dgm:ptLst>
  <dgm:cxnLst>
    <dgm:cxn modelId="{C53BAC47-F122-417D-B707-8A35AA55A3B7}" type="presOf" srcId="{968A003B-9FF0-4D0E-B9F9-701C6C3C89DA}" destId="{1F57C578-3915-455C-A756-AD0E14948168}" srcOrd="0" destOrd="0" presId="urn:microsoft.com/office/officeart/2005/8/layout/lProcess2"/>
    <dgm:cxn modelId="{6A17A7EC-F1DB-4054-9848-3138613AFB3C}" type="presOf" srcId="{FB06EDF3-172C-4EE3-ABE8-5953D6F737F3}" destId="{AF6CF70E-90CC-472D-8579-9BE532E2C305}" srcOrd="0" destOrd="0" presId="urn:microsoft.com/office/officeart/2005/8/layout/lProcess2"/>
    <dgm:cxn modelId="{8C0C89C9-7D5C-4813-8497-FB37FF26B17A}" type="presOf" srcId="{95B6163C-1268-4053-8219-FDECDDDB3D60}" destId="{2BE7733D-BA2E-4E10-9131-01267C992793}" srcOrd="0" destOrd="0" presId="urn:microsoft.com/office/officeart/2005/8/layout/lProcess2"/>
    <dgm:cxn modelId="{EFA8B009-9D84-4487-AEE8-6FA0963EC92E}" type="presOf" srcId="{141D3793-BB3A-44CE-AB9E-AA8FA90BB0BB}" destId="{ECD11950-3E7D-43B3-B0F1-09E367DF15B5}" srcOrd="0" destOrd="0" presId="urn:microsoft.com/office/officeart/2005/8/layout/lProcess2"/>
    <dgm:cxn modelId="{417CA862-6A55-482E-8A1E-00D1BC497727}" type="presOf" srcId="{FB06EDF3-172C-4EE3-ABE8-5953D6F737F3}" destId="{48D887A2-A6C3-4293-BA07-918A173D8EEF}" srcOrd="1" destOrd="0" presId="urn:microsoft.com/office/officeart/2005/8/layout/lProcess2"/>
    <dgm:cxn modelId="{13DF1A1C-87A2-4B0D-A75E-3AB276C986CD}" type="presOf" srcId="{E88D0E79-6C82-4A88-8C2C-73AC6D5098A1}" destId="{ED7E1E1C-2008-4F0B-B493-842C51B70B37}" srcOrd="1" destOrd="0" presId="urn:microsoft.com/office/officeart/2005/8/layout/lProcess2"/>
    <dgm:cxn modelId="{7CC6551A-2654-4C5A-A421-3564F1E61E58}" type="presOf" srcId="{4F84A15C-2132-4987-8E2A-E2625921213E}" destId="{55FAA33F-4303-4C0F-AB45-B46506213F90}" srcOrd="0" destOrd="0" presId="urn:microsoft.com/office/officeart/2005/8/layout/lProcess2"/>
    <dgm:cxn modelId="{72E2C8EA-5A94-4CBA-B377-02AB51BBE5E4}" srcId="{95B6163C-1268-4053-8219-FDECDDDB3D60}" destId="{628DC1F3-1699-4961-A9C1-9F4E9C6F2FD6}" srcOrd="0" destOrd="0" parTransId="{6E73174A-6376-42B5-9DBD-867CD666C348}" sibTransId="{40E38E2E-7A36-4721-AADB-3D739C49A997}"/>
    <dgm:cxn modelId="{456DD866-B192-4E5F-8FE9-BC02B02C3961}" type="presOf" srcId="{93D67251-7F13-4BD5-B6D6-320C97CAFB4A}" destId="{826B53CB-ABAA-4E7C-AB73-8C425C953E6A}" srcOrd="0" destOrd="0" presId="urn:microsoft.com/office/officeart/2005/8/layout/lProcess2"/>
    <dgm:cxn modelId="{8CB9A4D0-3EE9-41CF-BBF0-11943C6BCF05}" type="presOf" srcId="{141D3793-BB3A-44CE-AB9E-AA8FA90BB0BB}" destId="{B4BB7935-6F64-4091-826C-B8397DD038D2}" srcOrd="1" destOrd="0" presId="urn:microsoft.com/office/officeart/2005/8/layout/lProcess2"/>
    <dgm:cxn modelId="{D8395178-9D48-44E6-87A9-BBF5CD723181}" type="presOf" srcId="{628DC1F3-1699-4961-A9C1-9F4E9C6F2FD6}" destId="{1B8A6B67-567E-4A6A-9B5C-2FF0EC355F79}" srcOrd="0" destOrd="0" presId="urn:microsoft.com/office/officeart/2005/8/layout/lProcess2"/>
    <dgm:cxn modelId="{1C77A219-4156-46DC-B566-71494997C426}" type="presOf" srcId="{ABAB6398-F60A-4049-A9BC-E9360020F995}" destId="{CAC4AB8F-F103-4668-B3EC-93AE391E1D39}" srcOrd="1" destOrd="0" presId="urn:microsoft.com/office/officeart/2005/8/layout/lProcess2"/>
    <dgm:cxn modelId="{A9DCE7FD-8EFC-4163-8C35-F4604FFF3A6C}" type="presOf" srcId="{E137A814-6393-4FCC-BA58-8080F82BFDDE}" destId="{BFEE84AF-A552-4FFA-A11C-3201604C43A8}" srcOrd="0" destOrd="0" presId="urn:microsoft.com/office/officeart/2005/8/layout/lProcess2"/>
    <dgm:cxn modelId="{DD2A901D-9510-46E7-A870-78107638BAF8}" type="presOf" srcId="{89691456-E239-4A7F-B872-858B310921B6}" destId="{C6660979-1701-49A9-BAF9-0FBBBF5CA4E7}" srcOrd="0" destOrd="0" presId="urn:microsoft.com/office/officeart/2005/8/layout/lProcess2"/>
    <dgm:cxn modelId="{FB5FCEAF-A88A-49D8-A6D7-25164404C861}" srcId="{ABAB6398-F60A-4049-A9BC-E9360020F995}" destId="{E137A814-6393-4FCC-BA58-8080F82BFDDE}" srcOrd="0" destOrd="0" parTransId="{6B0E1ADE-C9DD-4E0A-9AC5-5EB5E21C5E8F}" sibTransId="{BCAF8513-1121-4FD2-A0D6-0469FD182CC2}"/>
    <dgm:cxn modelId="{820B1589-D38D-45DC-BF3B-6B13886C2394}" srcId="{93D67251-7F13-4BD5-B6D6-320C97CAFB4A}" destId="{95B6163C-1268-4053-8219-FDECDDDB3D60}" srcOrd="1" destOrd="0" parTransId="{ACC43429-927E-477D-9F0F-3760FCEAFE92}" sibTransId="{E831DCA6-F8A0-40C4-BB1E-AE45D0E831B0}"/>
    <dgm:cxn modelId="{36ABE3AC-8CE0-4AC7-A97F-13EB7DEC992F}" srcId="{4F84A15C-2132-4987-8E2A-E2625921213E}" destId="{5C0B01F0-6044-4FE8-9B47-FB3AE5BC1702}" srcOrd="0" destOrd="0" parTransId="{A78B5C76-6E5C-48EC-BF19-8B64264A9AC8}" sibTransId="{79FDCB83-C9D2-4941-BE3F-17B721C30F0C}"/>
    <dgm:cxn modelId="{13172E18-FDA5-4B36-BFBD-0AEC06325F47}" srcId="{93D67251-7F13-4BD5-B6D6-320C97CAFB4A}" destId="{ABAB6398-F60A-4049-A9BC-E9360020F995}" srcOrd="0" destOrd="0" parTransId="{FDE30C31-E083-4C80-A0AB-D32D8FB4B4AC}" sibTransId="{46EF490A-47A5-4C09-9F69-7EF35CE4ED1E}"/>
    <dgm:cxn modelId="{DAD30DE4-1D3C-4739-941F-D42A5E49A9F2}" srcId="{93D67251-7F13-4BD5-B6D6-320C97CAFB4A}" destId="{4F84A15C-2132-4987-8E2A-E2625921213E}" srcOrd="3" destOrd="0" parTransId="{F5239DC6-38AA-49AE-BFCC-CDD836532780}" sibTransId="{237E57C0-4CF7-4A11-879A-1BD328C6BB9C}"/>
    <dgm:cxn modelId="{4E5CED4D-283F-4841-8EA1-2113F6501C24}" srcId="{E88D0E79-6C82-4A88-8C2C-73AC6D5098A1}" destId="{968A003B-9FF0-4D0E-B9F9-701C6C3C89DA}" srcOrd="0" destOrd="0" parTransId="{46A6BEA1-FD28-4075-A04C-562E4F45BD63}" sibTransId="{35962F1F-D422-4B83-AF70-5AE87122806E}"/>
    <dgm:cxn modelId="{51CE210A-4B72-4763-BB2C-7F548AAF02D1}" type="presOf" srcId="{ABAB6398-F60A-4049-A9BC-E9360020F995}" destId="{4BBB6510-4EA6-478E-9B01-9F9401CCFC7B}" srcOrd="0" destOrd="0" presId="urn:microsoft.com/office/officeart/2005/8/layout/lProcess2"/>
    <dgm:cxn modelId="{5F8CDE3D-D7DD-43D6-97D6-9A5AF8474BD9}" type="presOf" srcId="{6B351BAC-CDEE-45E2-AAFB-CC0772E8889E}" destId="{118C0F3F-A67F-404B-8C91-C1C6F30FED0E}" srcOrd="0" destOrd="0" presId="urn:microsoft.com/office/officeart/2005/8/layout/lProcess2"/>
    <dgm:cxn modelId="{A2E0942B-00B2-494D-99E0-5E95129CD39D}" type="presOf" srcId="{5C0B01F0-6044-4FE8-9B47-FB3AE5BC1702}" destId="{75492C8E-FD87-4225-89B2-74471DAE7621}" srcOrd="0" destOrd="0" presId="urn:microsoft.com/office/officeart/2005/8/layout/lProcess2"/>
    <dgm:cxn modelId="{B76771C0-D61D-45B3-98BF-3C35485940DF}" type="presOf" srcId="{4F84A15C-2132-4987-8E2A-E2625921213E}" destId="{02385C27-4258-4974-8C20-D3E8763A5A4E}" srcOrd="1" destOrd="0" presId="urn:microsoft.com/office/officeart/2005/8/layout/lProcess2"/>
    <dgm:cxn modelId="{305145FE-6DD4-49EE-A35B-B0FC355F22B8}" srcId="{FB06EDF3-172C-4EE3-ABE8-5953D6F737F3}" destId="{6B351BAC-CDEE-45E2-AAFB-CC0772E8889E}" srcOrd="0" destOrd="0" parTransId="{60DD0E01-EF50-4416-AF81-8DE75CB3941E}" sibTransId="{7CABB538-7E20-44EF-A925-7172F81C9F43}"/>
    <dgm:cxn modelId="{4341C08B-E044-487E-8CCC-78199768BF29}" type="presOf" srcId="{95B6163C-1268-4053-8219-FDECDDDB3D60}" destId="{C700A4A8-D294-43F4-9278-22D159471444}" srcOrd="1" destOrd="0" presId="urn:microsoft.com/office/officeart/2005/8/layout/lProcess2"/>
    <dgm:cxn modelId="{2D5DD27C-9AB2-4B69-A93A-7C1487E7EB57}" srcId="{93D67251-7F13-4BD5-B6D6-320C97CAFB4A}" destId="{FB06EDF3-172C-4EE3-ABE8-5953D6F737F3}" srcOrd="2" destOrd="0" parTransId="{3249A77B-1738-4B6F-8F43-83DB887F2487}" sibTransId="{F7488215-E568-45A4-9F47-BB99D870CE00}"/>
    <dgm:cxn modelId="{4C5C182B-15E2-4EF2-837B-B1C65321C801}" srcId="{141D3793-BB3A-44CE-AB9E-AA8FA90BB0BB}" destId="{89691456-E239-4A7F-B872-858B310921B6}" srcOrd="0" destOrd="0" parTransId="{9DB2BB57-D274-4B8A-8BF5-C69EEEBD40F6}" sibTransId="{0F1A2B9B-FB1F-41F2-B0D5-2237F98BDDC0}"/>
    <dgm:cxn modelId="{CC7A30E3-FE2A-48B2-AB5A-3BAD8344014A}" srcId="{93D67251-7F13-4BD5-B6D6-320C97CAFB4A}" destId="{141D3793-BB3A-44CE-AB9E-AA8FA90BB0BB}" srcOrd="4" destOrd="0" parTransId="{56CEF23D-2EFC-4A9C-BCB8-57ECC8DF487E}" sibTransId="{D64E86A2-A165-4630-B77D-723A943D2E8A}"/>
    <dgm:cxn modelId="{8D319D53-AA02-48A1-A437-52736DCDDB18}" type="presOf" srcId="{E88D0E79-6C82-4A88-8C2C-73AC6D5098A1}" destId="{416C2D11-E453-4103-98F8-794EA0D0276F}" srcOrd="0" destOrd="0" presId="urn:microsoft.com/office/officeart/2005/8/layout/lProcess2"/>
    <dgm:cxn modelId="{3755FDFB-E83B-4C8E-8804-2D8005BB658F}" srcId="{93D67251-7F13-4BD5-B6D6-320C97CAFB4A}" destId="{E88D0E79-6C82-4A88-8C2C-73AC6D5098A1}" srcOrd="5" destOrd="0" parTransId="{4B6C3722-AA15-49A7-A6AC-281D634B5C54}" sibTransId="{F9F26B98-CAB3-4EAA-B837-670AB1DDB439}"/>
    <dgm:cxn modelId="{519BDF6F-D474-45DB-A753-01EBC26DDE42}" type="presParOf" srcId="{826B53CB-ABAA-4E7C-AB73-8C425C953E6A}" destId="{5A4CC09B-83BC-421E-89CA-B5C2F48B547D}" srcOrd="0" destOrd="0" presId="urn:microsoft.com/office/officeart/2005/8/layout/lProcess2"/>
    <dgm:cxn modelId="{2705CDAA-A980-4F8F-B645-87812169BF85}" type="presParOf" srcId="{5A4CC09B-83BC-421E-89CA-B5C2F48B547D}" destId="{4BBB6510-4EA6-478E-9B01-9F9401CCFC7B}" srcOrd="0" destOrd="0" presId="urn:microsoft.com/office/officeart/2005/8/layout/lProcess2"/>
    <dgm:cxn modelId="{69B427B3-D191-458A-AE3B-912440C307D5}" type="presParOf" srcId="{5A4CC09B-83BC-421E-89CA-B5C2F48B547D}" destId="{CAC4AB8F-F103-4668-B3EC-93AE391E1D39}" srcOrd="1" destOrd="0" presId="urn:microsoft.com/office/officeart/2005/8/layout/lProcess2"/>
    <dgm:cxn modelId="{A63F76C6-65F7-47B9-86AE-895513DEFC5D}" type="presParOf" srcId="{5A4CC09B-83BC-421E-89CA-B5C2F48B547D}" destId="{7961BA35-2065-4C44-8369-65AA6835A97C}" srcOrd="2" destOrd="0" presId="urn:microsoft.com/office/officeart/2005/8/layout/lProcess2"/>
    <dgm:cxn modelId="{1E73C06F-CD5F-45C5-B3DE-450FBEA112A0}" type="presParOf" srcId="{7961BA35-2065-4C44-8369-65AA6835A97C}" destId="{DA60AF64-DD56-4D1D-B253-F4645C36248B}" srcOrd="0" destOrd="0" presId="urn:microsoft.com/office/officeart/2005/8/layout/lProcess2"/>
    <dgm:cxn modelId="{2D59AA92-F17B-45C4-A175-81E5BFF44169}" type="presParOf" srcId="{DA60AF64-DD56-4D1D-B253-F4645C36248B}" destId="{BFEE84AF-A552-4FFA-A11C-3201604C43A8}" srcOrd="0" destOrd="0" presId="urn:microsoft.com/office/officeart/2005/8/layout/lProcess2"/>
    <dgm:cxn modelId="{2A8A0354-697A-4F52-AD5B-9DDC30AA0DE0}" type="presParOf" srcId="{826B53CB-ABAA-4E7C-AB73-8C425C953E6A}" destId="{93CD58A0-3CE6-43A0-A50E-E7F850724A2D}" srcOrd="1" destOrd="0" presId="urn:microsoft.com/office/officeart/2005/8/layout/lProcess2"/>
    <dgm:cxn modelId="{4267BD1D-B180-4362-9E29-3B9CD559819C}" type="presParOf" srcId="{826B53CB-ABAA-4E7C-AB73-8C425C953E6A}" destId="{2AC51F8C-26D8-4973-89AD-CEFB36DFBF85}" srcOrd="2" destOrd="0" presId="urn:microsoft.com/office/officeart/2005/8/layout/lProcess2"/>
    <dgm:cxn modelId="{52F4E2E4-CFAA-4036-8DE9-DD0BAB21A235}" type="presParOf" srcId="{2AC51F8C-26D8-4973-89AD-CEFB36DFBF85}" destId="{2BE7733D-BA2E-4E10-9131-01267C992793}" srcOrd="0" destOrd="0" presId="urn:microsoft.com/office/officeart/2005/8/layout/lProcess2"/>
    <dgm:cxn modelId="{6BF4BEEB-4AFE-493D-B1C0-3384FC4E9C07}" type="presParOf" srcId="{2AC51F8C-26D8-4973-89AD-CEFB36DFBF85}" destId="{C700A4A8-D294-43F4-9278-22D159471444}" srcOrd="1" destOrd="0" presId="urn:microsoft.com/office/officeart/2005/8/layout/lProcess2"/>
    <dgm:cxn modelId="{17EAE7B7-EFCC-4E1C-A096-BAFF820A61A8}" type="presParOf" srcId="{2AC51F8C-26D8-4973-89AD-CEFB36DFBF85}" destId="{FDC60BE8-3303-406A-975E-257AD6A1B6D7}" srcOrd="2" destOrd="0" presId="urn:microsoft.com/office/officeart/2005/8/layout/lProcess2"/>
    <dgm:cxn modelId="{0CDBD741-E76B-476F-834F-D678252649DF}" type="presParOf" srcId="{FDC60BE8-3303-406A-975E-257AD6A1B6D7}" destId="{4855A19A-2F42-48B3-9006-739D4EDFD4FF}" srcOrd="0" destOrd="0" presId="urn:microsoft.com/office/officeart/2005/8/layout/lProcess2"/>
    <dgm:cxn modelId="{6984DF9E-E8CE-484E-BFDD-AF751C746176}" type="presParOf" srcId="{4855A19A-2F42-48B3-9006-739D4EDFD4FF}" destId="{1B8A6B67-567E-4A6A-9B5C-2FF0EC355F79}" srcOrd="0" destOrd="0" presId="urn:microsoft.com/office/officeart/2005/8/layout/lProcess2"/>
    <dgm:cxn modelId="{15AA8066-79E2-47B0-9B39-37D1A5B7365D}" type="presParOf" srcId="{826B53CB-ABAA-4E7C-AB73-8C425C953E6A}" destId="{CEEC6B2B-F24B-42F6-AD55-846E967CCE97}" srcOrd="3" destOrd="0" presId="urn:microsoft.com/office/officeart/2005/8/layout/lProcess2"/>
    <dgm:cxn modelId="{0EE14F00-2DFE-47ED-A3CC-A69E929CF68B}" type="presParOf" srcId="{826B53CB-ABAA-4E7C-AB73-8C425C953E6A}" destId="{1D3DB1F3-6361-4F14-9320-25E01AB7F009}" srcOrd="4" destOrd="0" presId="urn:microsoft.com/office/officeart/2005/8/layout/lProcess2"/>
    <dgm:cxn modelId="{48936EA8-D8B2-49EF-A9FE-69ADC3BB6C8C}" type="presParOf" srcId="{1D3DB1F3-6361-4F14-9320-25E01AB7F009}" destId="{AF6CF70E-90CC-472D-8579-9BE532E2C305}" srcOrd="0" destOrd="0" presId="urn:microsoft.com/office/officeart/2005/8/layout/lProcess2"/>
    <dgm:cxn modelId="{AA603780-966E-430C-AC30-DCF29D58FDA7}" type="presParOf" srcId="{1D3DB1F3-6361-4F14-9320-25E01AB7F009}" destId="{48D887A2-A6C3-4293-BA07-918A173D8EEF}" srcOrd="1" destOrd="0" presId="urn:microsoft.com/office/officeart/2005/8/layout/lProcess2"/>
    <dgm:cxn modelId="{259C282A-04F6-41F9-9026-F93A9AFE718A}" type="presParOf" srcId="{1D3DB1F3-6361-4F14-9320-25E01AB7F009}" destId="{6F2C1653-7706-4F94-813D-C6F41DB89E52}" srcOrd="2" destOrd="0" presId="urn:microsoft.com/office/officeart/2005/8/layout/lProcess2"/>
    <dgm:cxn modelId="{B2722DC7-805A-4D2A-BF20-52E3BC7F9CFC}" type="presParOf" srcId="{6F2C1653-7706-4F94-813D-C6F41DB89E52}" destId="{2FDFEEFA-C19F-4EE5-9569-27E6FA418F74}" srcOrd="0" destOrd="0" presId="urn:microsoft.com/office/officeart/2005/8/layout/lProcess2"/>
    <dgm:cxn modelId="{67D70E07-D92B-4A57-82F4-7A233335F91D}" type="presParOf" srcId="{2FDFEEFA-C19F-4EE5-9569-27E6FA418F74}" destId="{118C0F3F-A67F-404B-8C91-C1C6F30FED0E}" srcOrd="0" destOrd="0" presId="urn:microsoft.com/office/officeart/2005/8/layout/lProcess2"/>
    <dgm:cxn modelId="{B3F64FCA-4137-495E-BD99-72D16D40630B}" type="presParOf" srcId="{826B53CB-ABAA-4E7C-AB73-8C425C953E6A}" destId="{DF05E713-9BB2-4D12-9E81-B4F7CB86A8E1}" srcOrd="5" destOrd="0" presId="urn:microsoft.com/office/officeart/2005/8/layout/lProcess2"/>
    <dgm:cxn modelId="{C07F681B-4DB7-4F7F-A982-0B676884B4AA}" type="presParOf" srcId="{826B53CB-ABAA-4E7C-AB73-8C425C953E6A}" destId="{E73F4E2F-C911-4494-BA18-714418226925}" srcOrd="6" destOrd="0" presId="urn:microsoft.com/office/officeart/2005/8/layout/lProcess2"/>
    <dgm:cxn modelId="{EC9E7F22-0303-4C55-8237-699D05C2CCD9}" type="presParOf" srcId="{E73F4E2F-C911-4494-BA18-714418226925}" destId="{55FAA33F-4303-4C0F-AB45-B46506213F90}" srcOrd="0" destOrd="0" presId="urn:microsoft.com/office/officeart/2005/8/layout/lProcess2"/>
    <dgm:cxn modelId="{0E6C1597-41A3-45EB-BF27-F299739B304F}" type="presParOf" srcId="{E73F4E2F-C911-4494-BA18-714418226925}" destId="{02385C27-4258-4974-8C20-D3E8763A5A4E}" srcOrd="1" destOrd="0" presId="urn:microsoft.com/office/officeart/2005/8/layout/lProcess2"/>
    <dgm:cxn modelId="{5AF84C0B-7465-4FED-9128-FA9FA63BF452}" type="presParOf" srcId="{E73F4E2F-C911-4494-BA18-714418226925}" destId="{AD1E7A85-24F8-4EE8-A739-0628A8B9FE65}" srcOrd="2" destOrd="0" presId="urn:microsoft.com/office/officeart/2005/8/layout/lProcess2"/>
    <dgm:cxn modelId="{6DFDDB56-8A26-431F-B83D-F3239938F008}" type="presParOf" srcId="{AD1E7A85-24F8-4EE8-A739-0628A8B9FE65}" destId="{8A095669-45E2-4DB9-B3D8-76339C315866}" srcOrd="0" destOrd="0" presId="urn:microsoft.com/office/officeart/2005/8/layout/lProcess2"/>
    <dgm:cxn modelId="{7BBDDE52-27C7-4688-8254-7E1629A92BB0}" type="presParOf" srcId="{8A095669-45E2-4DB9-B3D8-76339C315866}" destId="{75492C8E-FD87-4225-89B2-74471DAE7621}" srcOrd="0" destOrd="0" presId="urn:microsoft.com/office/officeart/2005/8/layout/lProcess2"/>
    <dgm:cxn modelId="{80C861A0-54E4-4B7A-B6B5-9136D725EAA7}" type="presParOf" srcId="{826B53CB-ABAA-4E7C-AB73-8C425C953E6A}" destId="{8397D27E-8FE1-4DBD-999B-B00D0DD2EE07}" srcOrd="7" destOrd="0" presId="urn:microsoft.com/office/officeart/2005/8/layout/lProcess2"/>
    <dgm:cxn modelId="{848A8203-4DCB-4984-9688-5E72EE97BCA1}" type="presParOf" srcId="{826B53CB-ABAA-4E7C-AB73-8C425C953E6A}" destId="{D055AEDC-7523-461D-B6EB-2198AC42C3EC}" srcOrd="8" destOrd="0" presId="urn:microsoft.com/office/officeart/2005/8/layout/lProcess2"/>
    <dgm:cxn modelId="{984E534C-982A-4AC7-AF5B-A3945A83915E}" type="presParOf" srcId="{D055AEDC-7523-461D-B6EB-2198AC42C3EC}" destId="{ECD11950-3E7D-43B3-B0F1-09E367DF15B5}" srcOrd="0" destOrd="0" presId="urn:microsoft.com/office/officeart/2005/8/layout/lProcess2"/>
    <dgm:cxn modelId="{BB2BDB7E-A341-45DB-A92C-0C17778E61FB}" type="presParOf" srcId="{D055AEDC-7523-461D-B6EB-2198AC42C3EC}" destId="{B4BB7935-6F64-4091-826C-B8397DD038D2}" srcOrd="1" destOrd="0" presId="urn:microsoft.com/office/officeart/2005/8/layout/lProcess2"/>
    <dgm:cxn modelId="{35D10792-8D77-4F43-9718-1E95B7EF51E7}" type="presParOf" srcId="{D055AEDC-7523-461D-B6EB-2198AC42C3EC}" destId="{4EF6F206-5FFD-4A27-A446-5A3EFDFDC1C6}" srcOrd="2" destOrd="0" presId="urn:microsoft.com/office/officeart/2005/8/layout/lProcess2"/>
    <dgm:cxn modelId="{032AF7DD-AC8F-4D93-B30A-B6515352D6DD}" type="presParOf" srcId="{4EF6F206-5FFD-4A27-A446-5A3EFDFDC1C6}" destId="{750CE1CC-B9CF-4B80-A123-7C2351B721D0}" srcOrd="0" destOrd="0" presId="urn:microsoft.com/office/officeart/2005/8/layout/lProcess2"/>
    <dgm:cxn modelId="{682FD427-8D14-4E90-A8A0-294C9EB02DA5}" type="presParOf" srcId="{750CE1CC-B9CF-4B80-A123-7C2351B721D0}" destId="{C6660979-1701-49A9-BAF9-0FBBBF5CA4E7}" srcOrd="0" destOrd="0" presId="urn:microsoft.com/office/officeart/2005/8/layout/lProcess2"/>
    <dgm:cxn modelId="{6C46918E-C1F4-478C-8ABC-CDFF4B626A64}" type="presParOf" srcId="{826B53CB-ABAA-4E7C-AB73-8C425C953E6A}" destId="{F043A0A2-9034-4D30-87FD-BEAD4D67D369}" srcOrd="9" destOrd="0" presId="urn:microsoft.com/office/officeart/2005/8/layout/lProcess2"/>
    <dgm:cxn modelId="{049EC542-7C01-4DEA-96F5-B0DF0C8A5142}" type="presParOf" srcId="{826B53CB-ABAA-4E7C-AB73-8C425C953E6A}" destId="{B0ED1DB0-0C39-43A8-89D7-BEFEB34F4123}" srcOrd="10" destOrd="0" presId="urn:microsoft.com/office/officeart/2005/8/layout/lProcess2"/>
    <dgm:cxn modelId="{B7AF3CEB-1D9E-4A4D-B355-228A32558954}" type="presParOf" srcId="{B0ED1DB0-0C39-43A8-89D7-BEFEB34F4123}" destId="{416C2D11-E453-4103-98F8-794EA0D0276F}" srcOrd="0" destOrd="0" presId="urn:microsoft.com/office/officeart/2005/8/layout/lProcess2"/>
    <dgm:cxn modelId="{77E7225D-FC52-47F6-9A96-3ED2ABF5DEF1}" type="presParOf" srcId="{B0ED1DB0-0C39-43A8-89D7-BEFEB34F4123}" destId="{ED7E1E1C-2008-4F0B-B493-842C51B70B37}" srcOrd="1" destOrd="0" presId="urn:microsoft.com/office/officeart/2005/8/layout/lProcess2"/>
    <dgm:cxn modelId="{139DD636-7524-4FA6-82A3-E06D04338120}" type="presParOf" srcId="{B0ED1DB0-0C39-43A8-89D7-BEFEB34F4123}" destId="{2F00E509-F057-421E-9484-3C325D1178BD}" srcOrd="2" destOrd="0" presId="urn:microsoft.com/office/officeart/2005/8/layout/lProcess2"/>
    <dgm:cxn modelId="{8D2259DC-0E1A-462C-9BC4-7C4D801F8955}" type="presParOf" srcId="{2F00E509-F057-421E-9484-3C325D1178BD}" destId="{D76408B5-2397-46D9-AB39-283FFBC14879}" srcOrd="0" destOrd="0" presId="urn:microsoft.com/office/officeart/2005/8/layout/lProcess2"/>
    <dgm:cxn modelId="{5BAB1691-16C0-4F04-8194-913CC36943CA}" type="presParOf" srcId="{D76408B5-2397-46D9-AB39-283FFBC14879}" destId="{1F57C578-3915-455C-A756-AD0E14948168}"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05ADBF-699E-4AF6-A3D5-B58C4BBBC0E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9B9E5ABB-8315-4C88-8ED1-B85312C88F82}">
      <dgm:prSet phldrT="[Text]" custT="1"/>
      <dgm:spPr/>
      <dgm:t>
        <a:bodyPr/>
        <a:lstStyle/>
        <a:p>
          <a:r>
            <a:rPr lang="en-GB" sz="1400" dirty="0" smtClean="0"/>
            <a:t>Concrete Experience</a:t>
          </a:r>
          <a:endParaRPr lang="en-GB" sz="1400" dirty="0"/>
        </a:p>
      </dgm:t>
    </dgm:pt>
    <dgm:pt modelId="{E49E6959-B544-4E73-A2A3-6C18C8141A40}" type="parTrans" cxnId="{CCB53994-6435-4444-A1A2-C62C0CCE1B0A}">
      <dgm:prSet/>
      <dgm:spPr/>
      <dgm:t>
        <a:bodyPr/>
        <a:lstStyle/>
        <a:p>
          <a:endParaRPr lang="en-GB"/>
        </a:p>
      </dgm:t>
    </dgm:pt>
    <dgm:pt modelId="{8FFD7F8C-4F19-466A-A3AF-89F4CAD69198}" type="sibTrans" cxnId="{CCB53994-6435-4444-A1A2-C62C0CCE1B0A}">
      <dgm:prSet/>
      <dgm:spPr/>
      <dgm:t>
        <a:bodyPr/>
        <a:lstStyle/>
        <a:p>
          <a:endParaRPr lang="en-GB"/>
        </a:p>
      </dgm:t>
    </dgm:pt>
    <dgm:pt modelId="{6B82FEF8-F937-40B7-BF3E-5242BF18F1F6}">
      <dgm:prSet phldrT="[Text]" custT="1"/>
      <dgm:spPr/>
      <dgm:t>
        <a:bodyPr/>
        <a:lstStyle/>
        <a:p>
          <a:r>
            <a:rPr lang="en-GB" sz="1400" dirty="0" smtClean="0"/>
            <a:t>Reflective Observation</a:t>
          </a:r>
          <a:endParaRPr lang="en-GB" sz="1400" dirty="0"/>
        </a:p>
      </dgm:t>
    </dgm:pt>
    <dgm:pt modelId="{9A59DE2C-09E6-4486-A9B8-D967E98EC377}" type="parTrans" cxnId="{29AB9CE3-601F-43FB-ABFB-3913C9F1B8A7}">
      <dgm:prSet/>
      <dgm:spPr/>
      <dgm:t>
        <a:bodyPr/>
        <a:lstStyle/>
        <a:p>
          <a:endParaRPr lang="en-GB"/>
        </a:p>
      </dgm:t>
    </dgm:pt>
    <dgm:pt modelId="{2BB84E71-E4C2-4506-8576-1287E1F79EE9}" type="sibTrans" cxnId="{29AB9CE3-601F-43FB-ABFB-3913C9F1B8A7}">
      <dgm:prSet/>
      <dgm:spPr/>
      <dgm:t>
        <a:bodyPr/>
        <a:lstStyle/>
        <a:p>
          <a:endParaRPr lang="en-GB"/>
        </a:p>
      </dgm:t>
    </dgm:pt>
    <dgm:pt modelId="{8E75D456-4A9A-4D5B-8879-DA77C291BEC4}">
      <dgm:prSet phldrT="[Text]" custT="1"/>
      <dgm:spPr/>
      <dgm:t>
        <a:bodyPr/>
        <a:lstStyle/>
        <a:p>
          <a:r>
            <a:rPr lang="en-GB" sz="1400" dirty="0" smtClean="0"/>
            <a:t>Abstract Concept-</a:t>
          </a:r>
          <a:r>
            <a:rPr lang="en-GB" sz="1400" dirty="0" err="1" smtClean="0"/>
            <a:t>ualisation</a:t>
          </a:r>
          <a:endParaRPr lang="en-GB" sz="1400" dirty="0"/>
        </a:p>
      </dgm:t>
    </dgm:pt>
    <dgm:pt modelId="{2264DC6C-A59F-4403-8616-A50B72BE9080}" type="parTrans" cxnId="{FD3F2B29-72B0-48C0-992D-14A971FF1B99}">
      <dgm:prSet/>
      <dgm:spPr/>
      <dgm:t>
        <a:bodyPr/>
        <a:lstStyle/>
        <a:p>
          <a:endParaRPr lang="en-GB"/>
        </a:p>
      </dgm:t>
    </dgm:pt>
    <dgm:pt modelId="{B46597F5-AC3C-414D-BD32-9F369B56E61E}" type="sibTrans" cxnId="{FD3F2B29-72B0-48C0-992D-14A971FF1B99}">
      <dgm:prSet/>
      <dgm:spPr/>
      <dgm:t>
        <a:bodyPr/>
        <a:lstStyle/>
        <a:p>
          <a:endParaRPr lang="en-GB"/>
        </a:p>
      </dgm:t>
    </dgm:pt>
    <dgm:pt modelId="{768BE80E-5128-4A27-98A9-3962E710BB4D}">
      <dgm:prSet phldrT="[Text]" custT="1"/>
      <dgm:spPr/>
      <dgm:t>
        <a:bodyPr/>
        <a:lstStyle/>
        <a:p>
          <a:r>
            <a:rPr lang="en-GB" sz="1400" dirty="0" smtClean="0"/>
            <a:t>Active Experiment-</a:t>
          </a:r>
          <a:r>
            <a:rPr lang="en-GB" sz="1400" dirty="0" err="1" smtClean="0"/>
            <a:t>ation</a:t>
          </a:r>
          <a:endParaRPr lang="en-GB" sz="1400" dirty="0"/>
        </a:p>
      </dgm:t>
    </dgm:pt>
    <dgm:pt modelId="{F62974AB-5B46-404F-925E-D2BCCA27C1C0}" type="parTrans" cxnId="{02B7AC57-F519-4240-9CBE-677830885861}">
      <dgm:prSet/>
      <dgm:spPr/>
      <dgm:t>
        <a:bodyPr/>
        <a:lstStyle/>
        <a:p>
          <a:endParaRPr lang="en-GB"/>
        </a:p>
      </dgm:t>
    </dgm:pt>
    <dgm:pt modelId="{A825FFCE-A110-4315-B70F-26DAB76D4EE2}" type="sibTrans" cxnId="{02B7AC57-F519-4240-9CBE-677830885861}">
      <dgm:prSet/>
      <dgm:spPr/>
      <dgm:t>
        <a:bodyPr/>
        <a:lstStyle/>
        <a:p>
          <a:endParaRPr lang="en-GB"/>
        </a:p>
      </dgm:t>
    </dgm:pt>
    <dgm:pt modelId="{6FCE56D1-4CD1-4A0C-A274-18A0BF36DB30}" type="pres">
      <dgm:prSet presAssocID="{CF05ADBF-699E-4AF6-A3D5-B58C4BBBC0ED}" presName="cycle" presStyleCnt="0">
        <dgm:presLayoutVars>
          <dgm:dir/>
          <dgm:resizeHandles val="exact"/>
        </dgm:presLayoutVars>
      </dgm:prSet>
      <dgm:spPr/>
      <dgm:t>
        <a:bodyPr/>
        <a:lstStyle/>
        <a:p>
          <a:endParaRPr lang="en-GB"/>
        </a:p>
      </dgm:t>
    </dgm:pt>
    <dgm:pt modelId="{BD3E654D-1BC2-4857-86AD-6A5D9825FCE7}" type="pres">
      <dgm:prSet presAssocID="{9B9E5ABB-8315-4C88-8ED1-B85312C88F82}" presName="node" presStyleLbl="node1" presStyleIdx="0" presStyleCnt="4">
        <dgm:presLayoutVars>
          <dgm:bulletEnabled val="1"/>
        </dgm:presLayoutVars>
      </dgm:prSet>
      <dgm:spPr/>
      <dgm:t>
        <a:bodyPr/>
        <a:lstStyle/>
        <a:p>
          <a:endParaRPr lang="en-GB"/>
        </a:p>
      </dgm:t>
    </dgm:pt>
    <dgm:pt modelId="{8A9E7C87-119E-4513-82A8-FF84B1A12412}" type="pres">
      <dgm:prSet presAssocID="{8FFD7F8C-4F19-466A-A3AF-89F4CAD69198}" presName="sibTrans" presStyleLbl="sibTrans2D1" presStyleIdx="0" presStyleCnt="4"/>
      <dgm:spPr/>
      <dgm:t>
        <a:bodyPr/>
        <a:lstStyle/>
        <a:p>
          <a:endParaRPr lang="en-GB"/>
        </a:p>
      </dgm:t>
    </dgm:pt>
    <dgm:pt modelId="{38F7DB02-0606-4393-A24C-DAB83194C6A9}" type="pres">
      <dgm:prSet presAssocID="{8FFD7F8C-4F19-466A-A3AF-89F4CAD69198}" presName="connectorText" presStyleLbl="sibTrans2D1" presStyleIdx="0" presStyleCnt="4"/>
      <dgm:spPr/>
      <dgm:t>
        <a:bodyPr/>
        <a:lstStyle/>
        <a:p>
          <a:endParaRPr lang="en-GB"/>
        </a:p>
      </dgm:t>
    </dgm:pt>
    <dgm:pt modelId="{2BA8BF70-DC1B-4E11-A74E-51094C228EE0}" type="pres">
      <dgm:prSet presAssocID="{6B82FEF8-F937-40B7-BF3E-5242BF18F1F6}" presName="node" presStyleLbl="node1" presStyleIdx="1" presStyleCnt="4">
        <dgm:presLayoutVars>
          <dgm:bulletEnabled val="1"/>
        </dgm:presLayoutVars>
      </dgm:prSet>
      <dgm:spPr/>
      <dgm:t>
        <a:bodyPr/>
        <a:lstStyle/>
        <a:p>
          <a:endParaRPr lang="en-GB"/>
        </a:p>
      </dgm:t>
    </dgm:pt>
    <dgm:pt modelId="{184DF003-1C48-4D5C-9063-8BCAC938F56F}" type="pres">
      <dgm:prSet presAssocID="{2BB84E71-E4C2-4506-8576-1287E1F79EE9}" presName="sibTrans" presStyleLbl="sibTrans2D1" presStyleIdx="1" presStyleCnt="4"/>
      <dgm:spPr/>
      <dgm:t>
        <a:bodyPr/>
        <a:lstStyle/>
        <a:p>
          <a:endParaRPr lang="en-GB"/>
        </a:p>
      </dgm:t>
    </dgm:pt>
    <dgm:pt modelId="{E8E83F13-FA9E-402E-81A7-D8220D924025}" type="pres">
      <dgm:prSet presAssocID="{2BB84E71-E4C2-4506-8576-1287E1F79EE9}" presName="connectorText" presStyleLbl="sibTrans2D1" presStyleIdx="1" presStyleCnt="4"/>
      <dgm:spPr/>
      <dgm:t>
        <a:bodyPr/>
        <a:lstStyle/>
        <a:p>
          <a:endParaRPr lang="en-GB"/>
        </a:p>
      </dgm:t>
    </dgm:pt>
    <dgm:pt modelId="{07F9DFF0-3826-473C-B24A-B1E74AC36387}" type="pres">
      <dgm:prSet presAssocID="{8E75D456-4A9A-4D5B-8879-DA77C291BEC4}" presName="node" presStyleLbl="node1" presStyleIdx="2" presStyleCnt="4">
        <dgm:presLayoutVars>
          <dgm:bulletEnabled val="1"/>
        </dgm:presLayoutVars>
      </dgm:prSet>
      <dgm:spPr/>
      <dgm:t>
        <a:bodyPr/>
        <a:lstStyle/>
        <a:p>
          <a:endParaRPr lang="en-GB"/>
        </a:p>
      </dgm:t>
    </dgm:pt>
    <dgm:pt modelId="{DF9A111A-CF75-42AA-99F7-A80CD3008E89}" type="pres">
      <dgm:prSet presAssocID="{B46597F5-AC3C-414D-BD32-9F369B56E61E}" presName="sibTrans" presStyleLbl="sibTrans2D1" presStyleIdx="2" presStyleCnt="4"/>
      <dgm:spPr/>
      <dgm:t>
        <a:bodyPr/>
        <a:lstStyle/>
        <a:p>
          <a:endParaRPr lang="en-GB"/>
        </a:p>
      </dgm:t>
    </dgm:pt>
    <dgm:pt modelId="{9FD94AE2-98E4-481B-89C5-E4522DAECCA0}" type="pres">
      <dgm:prSet presAssocID="{B46597F5-AC3C-414D-BD32-9F369B56E61E}" presName="connectorText" presStyleLbl="sibTrans2D1" presStyleIdx="2" presStyleCnt="4"/>
      <dgm:spPr/>
      <dgm:t>
        <a:bodyPr/>
        <a:lstStyle/>
        <a:p>
          <a:endParaRPr lang="en-GB"/>
        </a:p>
      </dgm:t>
    </dgm:pt>
    <dgm:pt modelId="{5D4D2AE5-728B-45CD-862D-86468FD5F57B}" type="pres">
      <dgm:prSet presAssocID="{768BE80E-5128-4A27-98A9-3962E710BB4D}" presName="node" presStyleLbl="node1" presStyleIdx="3" presStyleCnt="4">
        <dgm:presLayoutVars>
          <dgm:bulletEnabled val="1"/>
        </dgm:presLayoutVars>
      </dgm:prSet>
      <dgm:spPr/>
      <dgm:t>
        <a:bodyPr/>
        <a:lstStyle/>
        <a:p>
          <a:endParaRPr lang="en-GB"/>
        </a:p>
      </dgm:t>
    </dgm:pt>
    <dgm:pt modelId="{74A86678-BB6E-4BC2-8A7C-0163A2CE9264}" type="pres">
      <dgm:prSet presAssocID="{A825FFCE-A110-4315-B70F-26DAB76D4EE2}" presName="sibTrans" presStyleLbl="sibTrans2D1" presStyleIdx="3" presStyleCnt="4"/>
      <dgm:spPr/>
      <dgm:t>
        <a:bodyPr/>
        <a:lstStyle/>
        <a:p>
          <a:endParaRPr lang="en-GB"/>
        </a:p>
      </dgm:t>
    </dgm:pt>
    <dgm:pt modelId="{872E9E66-E32A-42DC-99DF-BF7FF9024EE0}" type="pres">
      <dgm:prSet presAssocID="{A825FFCE-A110-4315-B70F-26DAB76D4EE2}" presName="connectorText" presStyleLbl="sibTrans2D1" presStyleIdx="3" presStyleCnt="4"/>
      <dgm:spPr/>
      <dgm:t>
        <a:bodyPr/>
        <a:lstStyle/>
        <a:p>
          <a:endParaRPr lang="en-GB"/>
        </a:p>
      </dgm:t>
    </dgm:pt>
  </dgm:ptLst>
  <dgm:cxnLst>
    <dgm:cxn modelId="{7AD78DE2-6E57-41D2-B95D-0C6E9CFDE72C}" type="presOf" srcId="{A825FFCE-A110-4315-B70F-26DAB76D4EE2}" destId="{872E9E66-E32A-42DC-99DF-BF7FF9024EE0}" srcOrd="1" destOrd="0" presId="urn:microsoft.com/office/officeart/2005/8/layout/cycle2"/>
    <dgm:cxn modelId="{A82542AA-7F4D-4B4F-A5E4-9038C0B641DE}" type="presOf" srcId="{2BB84E71-E4C2-4506-8576-1287E1F79EE9}" destId="{184DF003-1C48-4D5C-9063-8BCAC938F56F}" srcOrd="0" destOrd="0" presId="urn:microsoft.com/office/officeart/2005/8/layout/cycle2"/>
    <dgm:cxn modelId="{F429FA92-234A-4ACD-B6D0-74A0D3A9030A}" type="presOf" srcId="{2BB84E71-E4C2-4506-8576-1287E1F79EE9}" destId="{E8E83F13-FA9E-402E-81A7-D8220D924025}" srcOrd="1" destOrd="0" presId="urn:microsoft.com/office/officeart/2005/8/layout/cycle2"/>
    <dgm:cxn modelId="{244A70E5-02F0-4E70-80CA-8931106FE571}" type="presOf" srcId="{A825FFCE-A110-4315-B70F-26DAB76D4EE2}" destId="{74A86678-BB6E-4BC2-8A7C-0163A2CE9264}" srcOrd="0" destOrd="0" presId="urn:microsoft.com/office/officeart/2005/8/layout/cycle2"/>
    <dgm:cxn modelId="{29AB9CE3-601F-43FB-ABFB-3913C9F1B8A7}" srcId="{CF05ADBF-699E-4AF6-A3D5-B58C4BBBC0ED}" destId="{6B82FEF8-F937-40B7-BF3E-5242BF18F1F6}" srcOrd="1" destOrd="0" parTransId="{9A59DE2C-09E6-4486-A9B8-D967E98EC377}" sibTransId="{2BB84E71-E4C2-4506-8576-1287E1F79EE9}"/>
    <dgm:cxn modelId="{E3B0DC12-1CBD-4580-9E09-CAF891C964FA}" type="presOf" srcId="{768BE80E-5128-4A27-98A9-3962E710BB4D}" destId="{5D4D2AE5-728B-45CD-862D-86468FD5F57B}" srcOrd="0" destOrd="0" presId="urn:microsoft.com/office/officeart/2005/8/layout/cycle2"/>
    <dgm:cxn modelId="{BB07A407-BFE5-411B-A883-F47209092608}" type="presOf" srcId="{8FFD7F8C-4F19-466A-A3AF-89F4CAD69198}" destId="{38F7DB02-0606-4393-A24C-DAB83194C6A9}" srcOrd="1" destOrd="0" presId="urn:microsoft.com/office/officeart/2005/8/layout/cycle2"/>
    <dgm:cxn modelId="{9AB2C1EE-C73E-4116-BC29-00BABD1B6F32}" type="presOf" srcId="{8FFD7F8C-4F19-466A-A3AF-89F4CAD69198}" destId="{8A9E7C87-119E-4513-82A8-FF84B1A12412}" srcOrd="0" destOrd="0" presId="urn:microsoft.com/office/officeart/2005/8/layout/cycle2"/>
    <dgm:cxn modelId="{464E49C8-EBFA-43AF-AEE0-A243C80C6544}" type="presOf" srcId="{8E75D456-4A9A-4D5B-8879-DA77C291BEC4}" destId="{07F9DFF0-3826-473C-B24A-B1E74AC36387}" srcOrd="0" destOrd="0" presId="urn:microsoft.com/office/officeart/2005/8/layout/cycle2"/>
    <dgm:cxn modelId="{D30C561C-F510-4C2E-821A-E425ADDC94D9}" type="presOf" srcId="{6B82FEF8-F937-40B7-BF3E-5242BF18F1F6}" destId="{2BA8BF70-DC1B-4E11-A74E-51094C228EE0}" srcOrd="0" destOrd="0" presId="urn:microsoft.com/office/officeart/2005/8/layout/cycle2"/>
    <dgm:cxn modelId="{552BC292-8120-4154-B496-F90B2145282B}" type="presOf" srcId="{9B9E5ABB-8315-4C88-8ED1-B85312C88F82}" destId="{BD3E654D-1BC2-4857-86AD-6A5D9825FCE7}" srcOrd="0" destOrd="0" presId="urn:microsoft.com/office/officeart/2005/8/layout/cycle2"/>
    <dgm:cxn modelId="{F4F0113F-FEEE-4A8B-8777-EC7C2CE303D2}" type="presOf" srcId="{B46597F5-AC3C-414D-BD32-9F369B56E61E}" destId="{DF9A111A-CF75-42AA-99F7-A80CD3008E89}" srcOrd="0" destOrd="0" presId="urn:microsoft.com/office/officeart/2005/8/layout/cycle2"/>
    <dgm:cxn modelId="{37EAAB2C-27CD-4130-BA8D-C2D18B4EE452}" type="presOf" srcId="{B46597F5-AC3C-414D-BD32-9F369B56E61E}" destId="{9FD94AE2-98E4-481B-89C5-E4522DAECCA0}" srcOrd="1" destOrd="0" presId="urn:microsoft.com/office/officeart/2005/8/layout/cycle2"/>
    <dgm:cxn modelId="{CCB53994-6435-4444-A1A2-C62C0CCE1B0A}" srcId="{CF05ADBF-699E-4AF6-A3D5-B58C4BBBC0ED}" destId="{9B9E5ABB-8315-4C88-8ED1-B85312C88F82}" srcOrd="0" destOrd="0" parTransId="{E49E6959-B544-4E73-A2A3-6C18C8141A40}" sibTransId="{8FFD7F8C-4F19-466A-A3AF-89F4CAD69198}"/>
    <dgm:cxn modelId="{02B7AC57-F519-4240-9CBE-677830885861}" srcId="{CF05ADBF-699E-4AF6-A3D5-B58C4BBBC0ED}" destId="{768BE80E-5128-4A27-98A9-3962E710BB4D}" srcOrd="3" destOrd="0" parTransId="{F62974AB-5B46-404F-925E-D2BCCA27C1C0}" sibTransId="{A825FFCE-A110-4315-B70F-26DAB76D4EE2}"/>
    <dgm:cxn modelId="{FD3F2B29-72B0-48C0-992D-14A971FF1B99}" srcId="{CF05ADBF-699E-4AF6-A3D5-B58C4BBBC0ED}" destId="{8E75D456-4A9A-4D5B-8879-DA77C291BEC4}" srcOrd="2" destOrd="0" parTransId="{2264DC6C-A59F-4403-8616-A50B72BE9080}" sibTransId="{B46597F5-AC3C-414D-BD32-9F369B56E61E}"/>
    <dgm:cxn modelId="{685B5CB2-0F9F-43D9-ACD5-8382DC6B7AE8}" type="presOf" srcId="{CF05ADBF-699E-4AF6-A3D5-B58C4BBBC0ED}" destId="{6FCE56D1-4CD1-4A0C-A274-18A0BF36DB30}" srcOrd="0" destOrd="0" presId="urn:microsoft.com/office/officeart/2005/8/layout/cycle2"/>
    <dgm:cxn modelId="{81F042E7-2AEA-4405-A896-1FFAA4C4F5A7}" type="presParOf" srcId="{6FCE56D1-4CD1-4A0C-A274-18A0BF36DB30}" destId="{BD3E654D-1BC2-4857-86AD-6A5D9825FCE7}" srcOrd="0" destOrd="0" presId="urn:microsoft.com/office/officeart/2005/8/layout/cycle2"/>
    <dgm:cxn modelId="{EF7523BA-1E92-430F-9A6B-A13D97B4AEB3}" type="presParOf" srcId="{6FCE56D1-4CD1-4A0C-A274-18A0BF36DB30}" destId="{8A9E7C87-119E-4513-82A8-FF84B1A12412}" srcOrd="1" destOrd="0" presId="urn:microsoft.com/office/officeart/2005/8/layout/cycle2"/>
    <dgm:cxn modelId="{B34BAB57-15CE-42BC-BCBC-E094EA10C1C5}" type="presParOf" srcId="{8A9E7C87-119E-4513-82A8-FF84B1A12412}" destId="{38F7DB02-0606-4393-A24C-DAB83194C6A9}" srcOrd="0" destOrd="0" presId="urn:microsoft.com/office/officeart/2005/8/layout/cycle2"/>
    <dgm:cxn modelId="{836D3AD6-D608-44A8-A3F7-BCB897271946}" type="presParOf" srcId="{6FCE56D1-4CD1-4A0C-A274-18A0BF36DB30}" destId="{2BA8BF70-DC1B-4E11-A74E-51094C228EE0}" srcOrd="2" destOrd="0" presId="urn:microsoft.com/office/officeart/2005/8/layout/cycle2"/>
    <dgm:cxn modelId="{767EAE44-4DDE-4727-B966-FA461CB3643C}" type="presParOf" srcId="{6FCE56D1-4CD1-4A0C-A274-18A0BF36DB30}" destId="{184DF003-1C48-4D5C-9063-8BCAC938F56F}" srcOrd="3" destOrd="0" presId="urn:microsoft.com/office/officeart/2005/8/layout/cycle2"/>
    <dgm:cxn modelId="{4465A1C7-33E6-470A-8174-C59A77E315C7}" type="presParOf" srcId="{184DF003-1C48-4D5C-9063-8BCAC938F56F}" destId="{E8E83F13-FA9E-402E-81A7-D8220D924025}" srcOrd="0" destOrd="0" presId="urn:microsoft.com/office/officeart/2005/8/layout/cycle2"/>
    <dgm:cxn modelId="{9B5F9B3A-F580-41EF-8BA8-A92226AA196E}" type="presParOf" srcId="{6FCE56D1-4CD1-4A0C-A274-18A0BF36DB30}" destId="{07F9DFF0-3826-473C-B24A-B1E74AC36387}" srcOrd="4" destOrd="0" presId="urn:microsoft.com/office/officeart/2005/8/layout/cycle2"/>
    <dgm:cxn modelId="{6CD16E7A-237A-4EF9-A291-1C89DD1EDCB1}" type="presParOf" srcId="{6FCE56D1-4CD1-4A0C-A274-18A0BF36DB30}" destId="{DF9A111A-CF75-42AA-99F7-A80CD3008E89}" srcOrd="5" destOrd="0" presId="urn:microsoft.com/office/officeart/2005/8/layout/cycle2"/>
    <dgm:cxn modelId="{D1890D8F-1DD5-4CDF-8A5C-E5C0D8CB7CA4}" type="presParOf" srcId="{DF9A111A-CF75-42AA-99F7-A80CD3008E89}" destId="{9FD94AE2-98E4-481B-89C5-E4522DAECCA0}" srcOrd="0" destOrd="0" presId="urn:microsoft.com/office/officeart/2005/8/layout/cycle2"/>
    <dgm:cxn modelId="{1A0E7530-4997-45F1-B6CD-C2AED89B7856}" type="presParOf" srcId="{6FCE56D1-4CD1-4A0C-A274-18A0BF36DB30}" destId="{5D4D2AE5-728B-45CD-862D-86468FD5F57B}" srcOrd="6" destOrd="0" presId="urn:microsoft.com/office/officeart/2005/8/layout/cycle2"/>
    <dgm:cxn modelId="{A0C05A9A-E965-4596-971F-C701C6301046}" type="presParOf" srcId="{6FCE56D1-4CD1-4A0C-A274-18A0BF36DB30}" destId="{74A86678-BB6E-4BC2-8A7C-0163A2CE9264}" srcOrd="7" destOrd="0" presId="urn:microsoft.com/office/officeart/2005/8/layout/cycle2"/>
    <dgm:cxn modelId="{CBF22FC7-E7C0-4AAD-810A-EFF4FE988B4A}" type="presParOf" srcId="{74A86678-BB6E-4BC2-8A7C-0163A2CE9264}" destId="{872E9E66-E32A-42DC-99DF-BF7FF9024EE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05ADBF-699E-4AF6-A3D5-B58C4BBBC0E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9B9E5ABB-8315-4C88-8ED1-B85312C88F82}">
      <dgm:prSet phldrT="[Text]"/>
      <dgm:spPr/>
      <dgm:t>
        <a:bodyPr/>
        <a:lstStyle/>
        <a:p>
          <a:r>
            <a:rPr lang="en-GB" dirty="0" smtClean="0"/>
            <a:t>Impact</a:t>
          </a:r>
          <a:endParaRPr lang="en-GB" dirty="0"/>
        </a:p>
      </dgm:t>
    </dgm:pt>
    <dgm:pt modelId="{E49E6959-B544-4E73-A2A3-6C18C8141A40}" type="parTrans" cxnId="{CCB53994-6435-4444-A1A2-C62C0CCE1B0A}">
      <dgm:prSet/>
      <dgm:spPr/>
      <dgm:t>
        <a:bodyPr/>
        <a:lstStyle/>
        <a:p>
          <a:endParaRPr lang="en-GB"/>
        </a:p>
      </dgm:t>
    </dgm:pt>
    <dgm:pt modelId="{8FFD7F8C-4F19-466A-A3AF-89F4CAD69198}" type="sibTrans" cxnId="{CCB53994-6435-4444-A1A2-C62C0CCE1B0A}">
      <dgm:prSet/>
      <dgm:spPr/>
      <dgm:t>
        <a:bodyPr/>
        <a:lstStyle/>
        <a:p>
          <a:endParaRPr lang="en-GB"/>
        </a:p>
      </dgm:t>
    </dgm:pt>
    <dgm:pt modelId="{6B82FEF8-F937-40B7-BF3E-5242BF18F1F6}">
      <dgm:prSet phldrT="[Text]"/>
      <dgm:spPr/>
      <dgm:t>
        <a:bodyPr/>
        <a:lstStyle/>
        <a:p>
          <a:r>
            <a:rPr lang="en-GB" dirty="0" smtClean="0"/>
            <a:t>Review</a:t>
          </a:r>
          <a:endParaRPr lang="en-GB" dirty="0"/>
        </a:p>
      </dgm:t>
    </dgm:pt>
    <dgm:pt modelId="{9A59DE2C-09E6-4486-A9B8-D967E98EC377}" type="parTrans" cxnId="{29AB9CE3-601F-43FB-ABFB-3913C9F1B8A7}">
      <dgm:prSet/>
      <dgm:spPr/>
      <dgm:t>
        <a:bodyPr/>
        <a:lstStyle/>
        <a:p>
          <a:endParaRPr lang="en-GB"/>
        </a:p>
      </dgm:t>
    </dgm:pt>
    <dgm:pt modelId="{2BB84E71-E4C2-4506-8576-1287E1F79EE9}" type="sibTrans" cxnId="{29AB9CE3-601F-43FB-ABFB-3913C9F1B8A7}">
      <dgm:prSet/>
      <dgm:spPr/>
      <dgm:t>
        <a:bodyPr/>
        <a:lstStyle/>
        <a:p>
          <a:endParaRPr lang="en-GB"/>
        </a:p>
      </dgm:t>
    </dgm:pt>
    <dgm:pt modelId="{8E75D456-4A9A-4D5B-8879-DA77C291BEC4}">
      <dgm:prSet phldrT="[Text]"/>
      <dgm:spPr/>
      <dgm:t>
        <a:bodyPr/>
        <a:lstStyle/>
        <a:p>
          <a:r>
            <a:rPr lang="en-GB" dirty="0" smtClean="0"/>
            <a:t>Inquire and collaborate</a:t>
          </a:r>
          <a:endParaRPr lang="en-GB" dirty="0"/>
        </a:p>
      </dgm:t>
    </dgm:pt>
    <dgm:pt modelId="{2264DC6C-A59F-4403-8616-A50B72BE9080}" type="parTrans" cxnId="{FD3F2B29-72B0-48C0-992D-14A971FF1B99}">
      <dgm:prSet/>
      <dgm:spPr/>
      <dgm:t>
        <a:bodyPr/>
        <a:lstStyle/>
        <a:p>
          <a:endParaRPr lang="en-GB"/>
        </a:p>
      </dgm:t>
    </dgm:pt>
    <dgm:pt modelId="{B46597F5-AC3C-414D-BD32-9F369B56E61E}" type="sibTrans" cxnId="{FD3F2B29-72B0-48C0-992D-14A971FF1B99}">
      <dgm:prSet/>
      <dgm:spPr/>
      <dgm:t>
        <a:bodyPr/>
        <a:lstStyle/>
        <a:p>
          <a:endParaRPr lang="en-GB"/>
        </a:p>
      </dgm:t>
    </dgm:pt>
    <dgm:pt modelId="{768BE80E-5128-4A27-98A9-3962E710BB4D}">
      <dgm:prSet phldrT="[Text]"/>
      <dgm:spPr/>
      <dgm:t>
        <a:bodyPr/>
        <a:lstStyle/>
        <a:p>
          <a:r>
            <a:rPr lang="en-GB" dirty="0" smtClean="0"/>
            <a:t>Deliver</a:t>
          </a:r>
          <a:endParaRPr lang="en-GB" dirty="0"/>
        </a:p>
      </dgm:t>
    </dgm:pt>
    <dgm:pt modelId="{F62974AB-5B46-404F-925E-D2BCCA27C1C0}" type="parTrans" cxnId="{02B7AC57-F519-4240-9CBE-677830885861}">
      <dgm:prSet/>
      <dgm:spPr/>
      <dgm:t>
        <a:bodyPr/>
        <a:lstStyle/>
        <a:p>
          <a:endParaRPr lang="en-GB"/>
        </a:p>
      </dgm:t>
    </dgm:pt>
    <dgm:pt modelId="{A825FFCE-A110-4315-B70F-26DAB76D4EE2}" type="sibTrans" cxnId="{02B7AC57-F519-4240-9CBE-677830885861}">
      <dgm:prSet/>
      <dgm:spPr/>
      <dgm:t>
        <a:bodyPr/>
        <a:lstStyle/>
        <a:p>
          <a:endParaRPr lang="en-GB"/>
        </a:p>
      </dgm:t>
    </dgm:pt>
    <dgm:pt modelId="{6FCE56D1-4CD1-4A0C-A274-18A0BF36DB30}" type="pres">
      <dgm:prSet presAssocID="{CF05ADBF-699E-4AF6-A3D5-B58C4BBBC0ED}" presName="cycle" presStyleCnt="0">
        <dgm:presLayoutVars>
          <dgm:dir/>
          <dgm:resizeHandles val="exact"/>
        </dgm:presLayoutVars>
      </dgm:prSet>
      <dgm:spPr/>
      <dgm:t>
        <a:bodyPr/>
        <a:lstStyle/>
        <a:p>
          <a:endParaRPr lang="en-GB"/>
        </a:p>
      </dgm:t>
    </dgm:pt>
    <dgm:pt modelId="{BD3E654D-1BC2-4857-86AD-6A5D9825FCE7}" type="pres">
      <dgm:prSet presAssocID="{9B9E5ABB-8315-4C88-8ED1-B85312C88F82}" presName="node" presStyleLbl="node1" presStyleIdx="0" presStyleCnt="4">
        <dgm:presLayoutVars>
          <dgm:bulletEnabled val="1"/>
        </dgm:presLayoutVars>
      </dgm:prSet>
      <dgm:spPr/>
      <dgm:t>
        <a:bodyPr/>
        <a:lstStyle/>
        <a:p>
          <a:endParaRPr lang="en-GB"/>
        </a:p>
      </dgm:t>
    </dgm:pt>
    <dgm:pt modelId="{8A9E7C87-119E-4513-82A8-FF84B1A12412}" type="pres">
      <dgm:prSet presAssocID="{8FFD7F8C-4F19-466A-A3AF-89F4CAD69198}" presName="sibTrans" presStyleLbl="sibTrans2D1" presStyleIdx="0" presStyleCnt="4"/>
      <dgm:spPr/>
      <dgm:t>
        <a:bodyPr/>
        <a:lstStyle/>
        <a:p>
          <a:endParaRPr lang="en-GB"/>
        </a:p>
      </dgm:t>
    </dgm:pt>
    <dgm:pt modelId="{38F7DB02-0606-4393-A24C-DAB83194C6A9}" type="pres">
      <dgm:prSet presAssocID="{8FFD7F8C-4F19-466A-A3AF-89F4CAD69198}" presName="connectorText" presStyleLbl="sibTrans2D1" presStyleIdx="0" presStyleCnt="4"/>
      <dgm:spPr/>
      <dgm:t>
        <a:bodyPr/>
        <a:lstStyle/>
        <a:p>
          <a:endParaRPr lang="en-GB"/>
        </a:p>
      </dgm:t>
    </dgm:pt>
    <dgm:pt modelId="{2BA8BF70-DC1B-4E11-A74E-51094C228EE0}" type="pres">
      <dgm:prSet presAssocID="{6B82FEF8-F937-40B7-BF3E-5242BF18F1F6}" presName="node" presStyleLbl="node1" presStyleIdx="1" presStyleCnt="4">
        <dgm:presLayoutVars>
          <dgm:bulletEnabled val="1"/>
        </dgm:presLayoutVars>
      </dgm:prSet>
      <dgm:spPr/>
      <dgm:t>
        <a:bodyPr/>
        <a:lstStyle/>
        <a:p>
          <a:endParaRPr lang="en-GB"/>
        </a:p>
      </dgm:t>
    </dgm:pt>
    <dgm:pt modelId="{184DF003-1C48-4D5C-9063-8BCAC938F56F}" type="pres">
      <dgm:prSet presAssocID="{2BB84E71-E4C2-4506-8576-1287E1F79EE9}" presName="sibTrans" presStyleLbl="sibTrans2D1" presStyleIdx="1" presStyleCnt="4"/>
      <dgm:spPr/>
      <dgm:t>
        <a:bodyPr/>
        <a:lstStyle/>
        <a:p>
          <a:endParaRPr lang="en-GB"/>
        </a:p>
      </dgm:t>
    </dgm:pt>
    <dgm:pt modelId="{E8E83F13-FA9E-402E-81A7-D8220D924025}" type="pres">
      <dgm:prSet presAssocID="{2BB84E71-E4C2-4506-8576-1287E1F79EE9}" presName="connectorText" presStyleLbl="sibTrans2D1" presStyleIdx="1" presStyleCnt="4"/>
      <dgm:spPr/>
      <dgm:t>
        <a:bodyPr/>
        <a:lstStyle/>
        <a:p>
          <a:endParaRPr lang="en-GB"/>
        </a:p>
      </dgm:t>
    </dgm:pt>
    <dgm:pt modelId="{07F9DFF0-3826-473C-B24A-B1E74AC36387}" type="pres">
      <dgm:prSet presAssocID="{8E75D456-4A9A-4D5B-8879-DA77C291BEC4}" presName="node" presStyleLbl="node1" presStyleIdx="2" presStyleCnt="4">
        <dgm:presLayoutVars>
          <dgm:bulletEnabled val="1"/>
        </dgm:presLayoutVars>
      </dgm:prSet>
      <dgm:spPr/>
      <dgm:t>
        <a:bodyPr/>
        <a:lstStyle/>
        <a:p>
          <a:endParaRPr lang="en-GB"/>
        </a:p>
      </dgm:t>
    </dgm:pt>
    <dgm:pt modelId="{DF9A111A-CF75-42AA-99F7-A80CD3008E89}" type="pres">
      <dgm:prSet presAssocID="{B46597F5-AC3C-414D-BD32-9F369B56E61E}" presName="sibTrans" presStyleLbl="sibTrans2D1" presStyleIdx="2" presStyleCnt="4"/>
      <dgm:spPr/>
      <dgm:t>
        <a:bodyPr/>
        <a:lstStyle/>
        <a:p>
          <a:endParaRPr lang="en-GB"/>
        </a:p>
      </dgm:t>
    </dgm:pt>
    <dgm:pt modelId="{9FD94AE2-98E4-481B-89C5-E4522DAECCA0}" type="pres">
      <dgm:prSet presAssocID="{B46597F5-AC3C-414D-BD32-9F369B56E61E}" presName="connectorText" presStyleLbl="sibTrans2D1" presStyleIdx="2" presStyleCnt="4"/>
      <dgm:spPr/>
      <dgm:t>
        <a:bodyPr/>
        <a:lstStyle/>
        <a:p>
          <a:endParaRPr lang="en-GB"/>
        </a:p>
      </dgm:t>
    </dgm:pt>
    <dgm:pt modelId="{5D4D2AE5-728B-45CD-862D-86468FD5F57B}" type="pres">
      <dgm:prSet presAssocID="{768BE80E-5128-4A27-98A9-3962E710BB4D}" presName="node" presStyleLbl="node1" presStyleIdx="3" presStyleCnt="4">
        <dgm:presLayoutVars>
          <dgm:bulletEnabled val="1"/>
        </dgm:presLayoutVars>
      </dgm:prSet>
      <dgm:spPr/>
      <dgm:t>
        <a:bodyPr/>
        <a:lstStyle/>
        <a:p>
          <a:endParaRPr lang="en-GB"/>
        </a:p>
      </dgm:t>
    </dgm:pt>
    <dgm:pt modelId="{74A86678-BB6E-4BC2-8A7C-0163A2CE9264}" type="pres">
      <dgm:prSet presAssocID="{A825FFCE-A110-4315-B70F-26DAB76D4EE2}" presName="sibTrans" presStyleLbl="sibTrans2D1" presStyleIdx="3" presStyleCnt="4"/>
      <dgm:spPr/>
      <dgm:t>
        <a:bodyPr/>
        <a:lstStyle/>
        <a:p>
          <a:endParaRPr lang="en-GB"/>
        </a:p>
      </dgm:t>
    </dgm:pt>
    <dgm:pt modelId="{872E9E66-E32A-42DC-99DF-BF7FF9024EE0}" type="pres">
      <dgm:prSet presAssocID="{A825FFCE-A110-4315-B70F-26DAB76D4EE2}" presName="connectorText" presStyleLbl="sibTrans2D1" presStyleIdx="3" presStyleCnt="4"/>
      <dgm:spPr/>
      <dgm:t>
        <a:bodyPr/>
        <a:lstStyle/>
        <a:p>
          <a:endParaRPr lang="en-GB"/>
        </a:p>
      </dgm:t>
    </dgm:pt>
  </dgm:ptLst>
  <dgm:cxnLst>
    <dgm:cxn modelId="{697612C0-CA33-4063-A77D-7E630BB41641}" type="presOf" srcId="{768BE80E-5128-4A27-98A9-3962E710BB4D}" destId="{5D4D2AE5-728B-45CD-862D-86468FD5F57B}" srcOrd="0" destOrd="0" presId="urn:microsoft.com/office/officeart/2005/8/layout/cycle2"/>
    <dgm:cxn modelId="{FCF5F296-30FE-4135-A20F-2E4D82A1A3CC}" type="presOf" srcId="{B46597F5-AC3C-414D-BD32-9F369B56E61E}" destId="{DF9A111A-CF75-42AA-99F7-A80CD3008E89}" srcOrd="0" destOrd="0" presId="urn:microsoft.com/office/officeart/2005/8/layout/cycle2"/>
    <dgm:cxn modelId="{267DB27E-DACD-4844-B723-3897638EA5AD}" type="presOf" srcId="{2BB84E71-E4C2-4506-8576-1287E1F79EE9}" destId="{184DF003-1C48-4D5C-9063-8BCAC938F56F}" srcOrd="0" destOrd="0" presId="urn:microsoft.com/office/officeart/2005/8/layout/cycle2"/>
    <dgm:cxn modelId="{29AB9CE3-601F-43FB-ABFB-3913C9F1B8A7}" srcId="{CF05ADBF-699E-4AF6-A3D5-B58C4BBBC0ED}" destId="{6B82FEF8-F937-40B7-BF3E-5242BF18F1F6}" srcOrd="1" destOrd="0" parTransId="{9A59DE2C-09E6-4486-A9B8-D967E98EC377}" sibTransId="{2BB84E71-E4C2-4506-8576-1287E1F79EE9}"/>
    <dgm:cxn modelId="{AB5698E0-9945-4D01-BEC9-6484F0BD5BC5}" type="presOf" srcId="{B46597F5-AC3C-414D-BD32-9F369B56E61E}" destId="{9FD94AE2-98E4-481B-89C5-E4522DAECCA0}" srcOrd="1" destOrd="0" presId="urn:microsoft.com/office/officeart/2005/8/layout/cycle2"/>
    <dgm:cxn modelId="{C833516E-BCEF-453B-AE8B-B06B871CEAB3}" type="presOf" srcId="{8FFD7F8C-4F19-466A-A3AF-89F4CAD69198}" destId="{38F7DB02-0606-4393-A24C-DAB83194C6A9}" srcOrd="1" destOrd="0" presId="urn:microsoft.com/office/officeart/2005/8/layout/cycle2"/>
    <dgm:cxn modelId="{3C3F70AB-F9F1-40C5-B303-CC0859878147}" type="presOf" srcId="{A825FFCE-A110-4315-B70F-26DAB76D4EE2}" destId="{74A86678-BB6E-4BC2-8A7C-0163A2CE9264}" srcOrd="0" destOrd="0" presId="urn:microsoft.com/office/officeart/2005/8/layout/cycle2"/>
    <dgm:cxn modelId="{8ED56272-29A6-4AFF-8419-B61964B5F21C}" type="presOf" srcId="{9B9E5ABB-8315-4C88-8ED1-B85312C88F82}" destId="{BD3E654D-1BC2-4857-86AD-6A5D9825FCE7}" srcOrd="0" destOrd="0" presId="urn:microsoft.com/office/officeart/2005/8/layout/cycle2"/>
    <dgm:cxn modelId="{5EF1100E-21E9-46AE-9EEB-D419492F7E7D}" type="presOf" srcId="{2BB84E71-E4C2-4506-8576-1287E1F79EE9}" destId="{E8E83F13-FA9E-402E-81A7-D8220D924025}" srcOrd="1" destOrd="0" presId="urn:microsoft.com/office/officeart/2005/8/layout/cycle2"/>
    <dgm:cxn modelId="{764CDF25-85EE-4130-BC50-EB07DACE2840}" type="presOf" srcId="{A825FFCE-A110-4315-B70F-26DAB76D4EE2}" destId="{872E9E66-E32A-42DC-99DF-BF7FF9024EE0}" srcOrd="1" destOrd="0" presId="urn:microsoft.com/office/officeart/2005/8/layout/cycle2"/>
    <dgm:cxn modelId="{CCB53994-6435-4444-A1A2-C62C0CCE1B0A}" srcId="{CF05ADBF-699E-4AF6-A3D5-B58C4BBBC0ED}" destId="{9B9E5ABB-8315-4C88-8ED1-B85312C88F82}" srcOrd="0" destOrd="0" parTransId="{E49E6959-B544-4E73-A2A3-6C18C8141A40}" sibTransId="{8FFD7F8C-4F19-466A-A3AF-89F4CAD69198}"/>
    <dgm:cxn modelId="{02B7AC57-F519-4240-9CBE-677830885861}" srcId="{CF05ADBF-699E-4AF6-A3D5-B58C4BBBC0ED}" destId="{768BE80E-5128-4A27-98A9-3962E710BB4D}" srcOrd="3" destOrd="0" parTransId="{F62974AB-5B46-404F-925E-D2BCCA27C1C0}" sibTransId="{A825FFCE-A110-4315-B70F-26DAB76D4EE2}"/>
    <dgm:cxn modelId="{E74E255E-00E4-4350-9CE9-FEEF1DE6385F}" type="presOf" srcId="{CF05ADBF-699E-4AF6-A3D5-B58C4BBBC0ED}" destId="{6FCE56D1-4CD1-4A0C-A274-18A0BF36DB30}" srcOrd="0" destOrd="0" presId="urn:microsoft.com/office/officeart/2005/8/layout/cycle2"/>
    <dgm:cxn modelId="{FD3F2B29-72B0-48C0-992D-14A971FF1B99}" srcId="{CF05ADBF-699E-4AF6-A3D5-B58C4BBBC0ED}" destId="{8E75D456-4A9A-4D5B-8879-DA77C291BEC4}" srcOrd="2" destOrd="0" parTransId="{2264DC6C-A59F-4403-8616-A50B72BE9080}" sibTransId="{B46597F5-AC3C-414D-BD32-9F369B56E61E}"/>
    <dgm:cxn modelId="{4623F178-DA92-4D02-B743-8D08996E85C5}" type="presOf" srcId="{8FFD7F8C-4F19-466A-A3AF-89F4CAD69198}" destId="{8A9E7C87-119E-4513-82A8-FF84B1A12412}" srcOrd="0" destOrd="0" presId="urn:microsoft.com/office/officeart/2005/8/layout/cycle2"/>
    <dgm:cxn modelId="{C2FBED71-78E5-4042-A2DB-7052CE6499F8}" type="presOf" srcId="{8E75D456-4A9A-4D5B-8879-DA77C291BEC4}" destId="{07F9DFF0-3826-473C-B24A-B1E74AC36387}" srcOrd="0" destOrd="0" presId="urn:microsoft.com/office/officeart/2005/8/layout/cycle2"/>
    <dgm:cxn modelId="{59992684-6413-4B8E-9A4F-BC419372CA15}" type="presOf" srcId="{6B82FEF8-F937-40B7-BF3E-5242BF18F1F6}" destId="{2BA8BF70-DC1B-4E11-A74E-51094C228EE0}" srcOrd="0" destOrd="0" presId="urn:microsoft.com/office/officeart/2005/8/layout/cycle2"/>
    <dgm:cxn modelId="{9DD704F3-8CCB-4D05-8A8B-F37AAC1B19B7}" type="presParOf" srcId="{6FCE56D1-4CD1-4A0C-A274-18A0BF36DB30}" destId="{BD3E654D-1BC2-4857-86AD-6A5D9825FCE7}" srcOrd="0" destOrd="0" presId="urn:microsoft.com/office/officeart/2005/8/layout/cycle2"/>
    <dgm:cxn modelId="{DE24BC6B-6D3D-49B1-BDFA-EECB2564FBAE}" type="presParOf" srcId="{6FCE56D1-4CD1-4A0C-A274-18A0BF36DB30}" destId="{8A9E7C87-119E-4513-82A8-FF84B1A12412}" srcOrd="1" destOrd="0" presId="urn:microsoft.com/office/officeart/2005/8/layout/cycle2"/>
    <dgm:cxn modelId="{B9531A19-0339-4183-98BC-CA750897FB9E}" type="presParOf" srcId="{8A9E7C87-119E-4513-82A8-FF84B1A12412}" destId="{38F7DB02-0606-4393-A24C-DAB83194C6A9}" srcOrd="0" destOrd="0" presId="urn:microsoft.com/office/officeart/2005/8/layout/cycle2"/>
    <dgm:cxn modelId="{888D2A02-F4C2-47B4-9FF4-21979F83B66B}" type="presParOf" srcId="{6FCE56D1-4CD1-4A0C-A274-18A0BF36DB30}" destId="{2BA8BF70-DC1B-4E11-A74E-51094C228EE0}" srcOrd="2" destOrd="0" presId="urn:microsoft.com/office/officeart/2005/8/layout/cycle2"/>
    <dgm:cxn modelId="{CF1A6328-4BCF-41F2-A57F-E82AEFFEC11C}" type="presParOf" srcId="{6FCE56D1-4CD1-4A0C-A274-18A0BF36DB30}" destId="{184DF003-1C48-4D5C-9063-8BCAC938F56F}" srcOrd="3" destOrd="0" presId="urn:microsoft.com/office/officeart/2005/8/layout/cycle2"/>
    <dgm:cxn modelId="{8D2481CE-735E-4138-81C3-44EB9728FF7F}" type="presParOf" srcId="{184DF003-1C48-4D5C-9063-8BCAC938F56F}" destId="{E8E83F13-FA9E-402E-81A7-D8220D924025}" srcOrd="0" destOrd="0" presId="urn:microsoft.com/office/officeart/2005/8/layout/cycle2"/>
    <dgm:cxn modelId="{ED42E596-DF91-44F6-945B-4CFC1D2191D7}" type="presParOf" srcId="{6FCE56D1-4CD1-4A0C-A274-18A0BF36DB30}" destId="{07F9DFF0-3826-473C-B24A-B1E74AC36387}" srcOrd="4" destOrd="0" presId="urn:microsoft.com/office/officeart/2005/8/layout/cycle2"/>
    <dgm:cxn modelId="{F049B512-C3CB-4095-8B3A-71C98C44FF98}" type="presParOf" srcId="{6FCE56D1-4CD1-4A0C-A274-18A0BF36DB30}" destId="{DF9A111A-CF75-42AA-99F7-A80CD3008E89}" srcOrd="5" destOrd="0" presId="urn:microsoft.com/office/officeart/2005/8/layout/cycle2"/>
    <dgm:cxn modelId="{9E6DA65C-0471-4BE6-A68E-E386AF2056C9}" type="presParOf" srcId="{DF9A111A-CF75-42AA-99F7-A80CD3008E89}" destId="{9FD94AE2-98E4-481B-89C5-E4522DAECCA0}" srcOrd="0" destOrd="0" presId="urn:microsoft.com/office/officeart/2005/8/layout/cycle2"/>
    <dgm:cxn modelId="{06813C56-B696-4CDD-9A91-EF53E92D500F}" type="presParOf" srcId="{6FCE56D1-4CD1-4A0C-A274-18A0BF36DB30}" destId="{5D4D2AE5-728B-45CD-862D-86468FD5F57B}" srcOrd="6" destOrd="0" presId="urn:microsoft.com/office/officeart/2005/8/layout/cycle2"/>
    <dgm:cxn modelId="{4973B6C7-F99D-4BE8-9B05-349FE1E6BEBF}" type="presParOf" srcId="{6FCE56D1-4CD1-4A0C-A274-18A0BF36DB30}" destId="{74A86678-BB6E-4BC2-8A7C-0163A2CE9264}" srcOrd="7" destOrd="0" presId="urn:microsoft.com/office/officeart/2005/8/layout/cycle2"/>
    <dgm:cxn modelId="{5070895C-F9E2-480C-91EA-3783DB2C9B95}" type="presParOf" srcId="{74A86678-BB6E-4BC2-8A7C-0163A2CE9264}" destId="{872E9E66-E32A-42DC-99DF-BF7FF9024EE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05ADBF-699E-4AF6-A3D5-B58C4BBBC0E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9B9E5ABB-8315-4C88-8ED1-B85312C88F82}">
      <dgm:prSet phldrT="[Text]"/>
      <dgm:spPr/>
      <dgm:t>
        <a:bodyPr/>
        <a:lstStyle/>
        <a:p>
          <a:r>
            <a:rPr lang="en-GB" dirty="0" smtClean="0"/>
            <a:t>Impact</a:t>
          </a:r>
          <a:endParaRPr lang="en-GB" dirty="0"/>
        </a:p>
      </dgm:t>
    </dgm:pt>
    <dgm:pt modelId="{E49E6959-B544-4E73-A2A3-6C18C8141A40}" type="parTrans" cxnId="{CCB53994-6435-4444-A1A2-C62C0CCE1B0A}">
      <dgm:prSet/>
      <dgm:spPr/>
      <dgm:t>
        <a:bodyPr/>
        <a:lstStyle/>
        <a:p>
          <a:endParaRPr lang="en-GB"/>
        </a:p>
      </dgm:t>
    </dgm:pt>
    <dgm:pt modelId="{8FFD7F8C-4F19-466A-A3AF-89F4CAD69198}" type="sibTrans" cxnId="{CCB53994-6435-4444-A1A2-C62C0CCE1B0A}">
      <dgm:prSet/>
      <dgm:spPr/>
      <dgm:t>
        <a:bodyPr/>
        <a:lstStyle/>
        <a:p>
          <a:endParaRPr lang="en-GB"/>
        </a:p>
      </dgm:t>
    </dgm:pt>
    <dgm:pt modelId="{6B82FEF8-F937-40B7-BF3E-5242BF18F1F6}">
      <dgm:prSet phldrT="[Text]"/>
      <dgm:spPr/>
      <dgm:t>
        <a:bodyPr/>
        <a:lstStyle/>
        <a:p>
          <a:r>
            <a:rPr lang="en-GB" dirty="0" smtClean="0"/>
            <a:t>Review</a:t>
          </a:r>
          <a:endParaRPr lang="en-GB" dirty="0"/>
        </a:p>
      </dgm:t>
    </dgm:pt>
    <dgm:pt modelId="{9A59DE2C-09E6-4486-A9B8-D967E98EC377}" type="parTrans" cxnId="{29AB9CE3-601F-43FB-ABFB-3913C9F1B8A7}">
      <dgm:prSet/>
      <dgm:spPr/>
      <dgm:t>
        <a:bodyPr/>
        <a:lstStyle/>
        <a:p>
          <a:endParaRPr lang="en-GB"/>
        </a:p>
      </dgm:t>
    </dgm:pt>
    <dgm:pt modelId="{2BB84E71-E4C2-4506-8576-1287E1F79EE9}" type="sibTrans" cxnId="{29AB9CE3-601F-43FB-ABFB-3913C9F1B8A7}">
      <dgm:prSet/>
      <dgm:spPr/>
      <dgm:t>
        <a:bodyPr/>
        <a:lstStyle/>
        <a:p>
          <a:endParaRPr lang="en-GB"/>
        </a:p>
      </dgm:t>
    </dgm:pt>
    <dgm:pt modelId="{8E75D456-4A9A-4D5B-8879-DA77C291BEC4}">
      <dgm:prSet phldrT="[Text]"/>
      <dgm:spPr/>
      <dgm:t>
        <a:bodyPr/>
        <a:lstStyle/>
        <a:p>
          <a:r>
            <a:rPr lang="en-GB" dirty="0" smtClean="0"/>
            <a:t>Inquire and collaborate</a:t>
          </a:r>
          <a:endParaRPr lang="en-GB" dirty="0"/>
        </a:p>
      </dgm:t>
    </dgm:pt>
    <dgm:pt modelId="{2264DC6C-A59F-4403-8616-A50B72BE9080}" type="parTrans" cxnId="{FD3F2B29-72B0-48C0-992D-14A971FF1B99}">
      <dgm:prSet/>
      <dgm:spPr/>
      <dgm:t>
        <a:bodyPr/>
        <a:lstStyle/>
        <a:p>
          <a:endParaRPr lang="en-GB"/>
        </a:p>
      </dgm:t>
    </dgm:pt>
    <dgm:pt modelId="{B46597F5-AC3C-414D-BD32-9F369B56E61E}" type="sibTrans" cxnId="{FD3F2B29-72B0-48C0-992D-14A971FF1B99}">
      <dgm:prSet/>
      <dgm:spPr/>
      <dgm:t>
        <a:bodyPr/>
        <a:lstStyle/>
        <a:p>
          <a:endParaRPr lang="en-GB"/>
        </a:p>
      </dgm:t>
    </dgm:pt>
    <dgm:pt modelId="{768BE80E-5128-4A27-98A9-3962E710BB4D}">
      <dgm:prSet phldrT="[Text]"/>
      <dgm:spPr/>
      <dgm:t>
        <a:bodyPr/>
        <a:lstStyle/>
        <a:p>
          <a:r>
            <a:rPr lang="en-GB" dirty="0" smtClean="0"/>
            <a:t>Deliver</a:t>
          </a:r>
          <a:endParaRPr lang="en-GB" dirty="0"/>
        </a:p>
      </dgm:t>
    </dgm:pt>
    <dgm:pt modelId="{F62974AB-5B46-404F-925E-D2BCCA27C1C0}" type="parTrans" cxnId="{02B7AC57-F519-4240-9CBE-677830885861}">
      <dgm:prSet/>
      <dgm:spPr/>
      <dgm:t>
        <a:bodyPr/>
        <a:lstStyle/>
        <a:p>
          <a:endParaRPr lang="en-GB"/>
        </a:p>
      </dgm:t>
    </dgm:pt>
    <dgm:pt modelId="{A825FFCE-A110-4315-B70F-26DAB76D4EE2}" type="sibTrans" cxnId="{02B7AC57-F519-4240-9CBE-677830885861}">
      <dgm:prSet/>
      <dgm:spPr/>
      <dgm:t>
        <a:bodyPr/>
        <a:lstStyle/>
        <a:p>
          <a:endParaRPr lang="en-GB"/>
        </a:p>
      </dgm:t>
    </dgm:pt>
    <dgm:pt modelId="{6FCE56D1-4CD1-4A0C-A274-18A0BF36DB30}" type="pres">
      <dgm:prSet presAssocID="{CF05ADBF-699E-4AF6-A3D5-B58C4BBBC0ED}" presName="cycle" presStyleCnt="0">
        <dgm:presLayoutVars>
          <dgm:dir/>
          <dgm:resizeHandles val="exact"/>
        </dgm:presLayoutVars>
      </dgm:prSet>
      <dgm:spPr/>
      <dgm:t>
        <a:bodyPr/>
        <a:lstStyle/>
        <a:p>
          <a:endParaRPr lang="en-GB"/>
        </a:p>
      </dgm:t>
    </dgm:pt>
    <dgm:pt modelId="{BD3E654D-1BC2-4857-86AD-6A5D9825FCE7}" type="pres">
      <dgm:prSet presAssocID="{9B9E5ABB-8315-4C88-8ED1-B85312C88F82}" presName="node" presStyleLbl="node1" presStyleIdx="0" presStyleCnt="4">
        <dgm:presLayoutVars>
          <dgm:bulletEnabled val="1"/>
        </dgm:presLayoutVars>
      </dgm:prSet>
      <dgm:spPr/>
      <dgm:t>
        <a:bodyPr/>
        <a:lstStyle/>
        <a:p>
          <a:endParaRPr lang="en-GB"/>
        </a:p>
      </dgm:t>
    </dgm:pt>
    <dgm:pt modelId="{8A9E7C87-119E-4513-82A8-FF84B1A12412}" type="pres">
      <dgm:prSet presAssocID="{8FFD7F8C-4F19-466A-A3AF-89F4CAD69198}" presName="sibTrans" presStyleLbl="sibTrans2D1" presStyleIdx="0" presStyleCnt="4"/>
      <dgm:spPr/>
      <dgm:t>
        <a:bodyPr/>
        <a:lstStyle/>
        <a:p>
          <a:endParaRPr lang="en-GB"/>
        </a:p>
      </dgm:t>
    </dgm:pt>
    <dgm:pt modelId="{38F7DB02-0606-4393-A24C-DAB83194C6A9}" type="pres">
      <dgm:prSet presAssocID="{8FFD7F8C-4F19-466A-A3AF-89F4CAD69198}" presName="connectorText" presStyleLbl="sibTrans2D1" presStyleIdx="0" presStyleCnt="4"/>
      <dgm:spPr/>
      <dgm:t>
        <a:bodyPr/>
        <a:lstStyle/>
        <a:p>
          <a:endParaRPr lang="en-GB"/>
        </a:p>
      </dgm:t>
    </dgm:pt>
    <dgm:pt modelId="{2BA8BF70-DC1B-4E11-A74E-51094C228EE0}" type="pres">
      <dgm:prSet presAssocID="{6B82FEF8-F937-40B7-BF3E-5242BF18F1F6}" presName="node" presStyleLbl="node1" presStyleIdx="1" presStyleCnt="4">
        <dgm:presLayoutVars>
          <dgm:bulletEnabled val="1"/>
        </dgm:presLayoutVars>
      </dgm:prSet>
      <dgm:spPr/>
      <dgm:t>
        <a:bodyPr/>
        <a:lstStyle/>
        <a:p>
          <a:endParaRPr lang="en-GB"/>
        </a:p>
      </dgm:t>
    </dgm:pt>
    <dgm:pt modelId="{184DF003-1C48-4D5C-9063-8BCAC938F56F}" type="pres">
      <dgm:prSet presAssocID="{2BB84E71-E4C2-4506-8576-1287E1F79EE9}" presName="sibTrans" presStyleLbl="sibTrans2D1" presStyleIdx="1" presStyleCnt="4"/>
      <dgm:spPr/>
      <dgm:t>
        <a:bodyPr/>
        <a:lstStyle/>
        <a:p>
          <a:endParaRPr lang="en-GB"/>
        </a:p>
      </dgm:t>
    </dgm:pt>
    <dgm:pt modelId="{E8E83F13-FA9E-402E-81A7-D8220D924025}" type="pres">
      <dgm:prSet presAssocID="{2BB84E71-E4C2-4506-8576-1287E1F79EE9}" presName="connectorText" presStyleLbl="sibTrans2D1" presStyleIdx="1" presStyleCnt="4"/>
      <dgm:spPr/>
      <dgm:t>
        <a:bodyPr/>
        <a:lstStyle/>
        <a:p>
          <a:endParaRPr lang="en-GB"/>
        </a:p>
      </dgm:t>
    </dgm:pt>
    <dgm:pt modelId="{07F9DFF0-3826-473C-B24A-B1E74AC36387}" type="pres">
      <dgm:prSet presAssocID="{8E75D456-4A9A-4D5B-8879-DA77C291BEC4}" presName="node" presStyleLbl="node1" presStyleIdx="2" presStyleCnt="4">
        <dgm:presLayoutVars>
          <dgm:bulletEnabled val="1"/>
        </dgm:presLayoutVars>
      </dgm:prSet>
      <dgm:spPr/>
      <dgm:t>
        <a:bodyPr/>
        <a:lstStyle/>
        <a:p>
          <a:endParaRPr lang="en-GB"/>
        </a:p>
      </dgm:t>
    </dgm:pt>
    <dgm:pt modelId="{DF9A111A-CF75-42AA-99F7-A80CD3008E89}" type="pres">
      <dgm:prSet presAssocID="{B46597F5-AC3C-414D-BD32-9F369B56E61E}" presName="sibTrans" presStyleLbl="sibTrans2D1" presStyleIdx="2" presStyleCnt="4"/>
      <dgm:spPr/>
      <dgm:t>
        <a:bodyPr/>
        <a:lstStyle/>
        <a:p>
          <a:endParaRPr lang="en-GB"/>
        </a:p>
      </dgm:t>
    </dgm:pt>
    <dgm:pt modelId="{9FD94AE2-98E4-481B-89C5-E4522DAECCA0}" type="pres">
      <dgm:prSet presAssocID="{B46597F5-AC3C-414D-BD32-9F369B56E61E}" presName="connectorText" presStyleLbl="sibTrans2D1" presStyleIdx="2" presStyleCnt="4"/>
      <dgm:spPr/>
      <dgm:t>
        <a:bodyPr/>
        <a:lstStyle/>
        <a:p>
          <a:endParaRPr lang="en-GB"/>
        </a:p>
      </dgm:t>
    </dgm:pt>
    <dgm:pt modelId="{5D4D2AE5-728B-45CD-862D-86468FD5F57B}" type="pres">
      <dgm:prSet presAssocID="{768BE80E-5128-4A27-98A9-3962E710BB4D}" presName="node" presStyleLbl="node1" presStyleIdx="3" presStyleCnt="4" custRadScaleRad="100009" custRadScaleInc="1637">
        <dgm:presLayoutVars>
          <dgm:bulletEnabled val="1"/>
        </dgm:presLayoutVars>
      </dgm:prSet>
      <dgm:spPr/>
      <dgm:t>
        <a:bodyPr/>
        <a:lstStyle/>
        <a:p>
          <a:endParaRPr lang="en-GB"/>
        </a:p>
      </dgm:t>
    </dgm:pt>
    <dgm:pt modelId="{74A86678-BB6E-4BC2-8A7C-0163A2CE9264}" type="pres">
      <dgm:prSet presAssocID="{A825FFCE-A110-4315-B70F-26DAB76D4EE2}" presName="sibTrans" presStyleLbl="sibTrans2D1" presStyleIdx="3" presStyleCnt="4"/>
      <dgm:spPr/>
      <dgm:t>
        <a:bodyPr/>
        <a:lstStyle/>
        <a:p>
          <a:endParaRPr lang="en-GB"/>
        </a:p>
      </dgm:t>
    </dgm:pt>
    <dgm:pt modelId="{872E9E66-E32A-42DC-99DF-BF7FF9024EE0}" type="pres">
      <dgm:prSet presAssocID="{A825FFCE-A110-4315-B70F-26DAB76D4EE2}" presName="connectorText" presStyleLbl="sibTrans2D1" presStyleIdx="3" presStyleCnt="4"/>
      <dgm:spPr/>
      <dgm:t>
        <a:bodyPr/>
        <a:lstStyle/>
        <a:p>
          <a:endParaRPr lang="en-GB"/>
        </a:p>
      </dgm:t>
    </dgm:pt>
  </dgm:ptLst>
  <dgm:cxnLst>
    <dgm:cxn modelId="{282F9809-C848-4A82-A621-EB581E9C5CCC}" type="presOf" srcId="{2BB84E71-E4C2-4506-8576-1287E1F79EE9}" destId="{E8E83F13-FA9E-402E-81A7-D8220D924025}" srcOrd="1" destOrd="0" presId="urn:microsoft.com/office/officeart/2005/8/layout/cycle2"/>
    <dgm:cxn modelId="{993660E4-FC87-4834-92C4-77DAF6992D97}" type="presOf" srcId="{B46597F5-AC3C-414D-BD32-9F369B56E61E}" destId="{DF9A111A-CF75-42AA-99F7-A80CD3008E89}" srcOrd="0" destOrd="0" presId="urn:microsoft.com/office/officeart/2005/8/layout/cycle2"/>
    <dgm:cxn modelId="{B0C12B78-2AAC-4C1C-8567-465F6C7F2440}" type="presOf" srcId="{8FFD7F8C-4F19-466A-A3AF-89F4CAD69198}" destId="{38F7DB02-0606-4393-A24C-DAB83194C6A9}" srcOrd="1" destOrd="0" presId="urn:microsoft.com/office/officeart/2005/8/layout/cycle2"/>
    <dgm:cxn modelId="{5C9310C0-280A-446E-8C34-AD0C69FEDDAB}" type="presOf" srcId="{A825FFCE-A110-4315-B70F-26DAB76D4EE2}" destId="{872E9E66-E32A-42DC-99DF-BF7FF9024EE0}" srcOrd="1" destOrd="0" presId="urn:microsoft.com/office/officeart/2005/8/layout/cycle2"/>
    <dgm:cxn modelId="{29AB9CE3-601F-43FB-ABFB-3913C9F1B8A7}" srcId="{CF05ADBF-699E-4AF6-A3D5-B58C4BBBC0ED}" destId="{6B82FEF8-F937-40B7-BF3E-5242BF18F1F6}" srcOrd="1" destOrd="0" parTransId="{9A59DE2C-09E6-4486-A9B8-D967E98EC377}" sibTransId="{2BB84E71-E4C2-4506-8576-1287E1F79EE9}"/>
    <dgm:cxn modelId="{275662D2-F947-4E37-9434-0FC1D2535160}" type="presOf" srcId="{A825FFCE-A110-4315-B70F-26DAB76D4EE2}" destId="{74A86678-BB6E-4BC2-8A7C-0163A2CE9264}" srcOrd="0" destOrd="0" presId="urn:microsoft.com/office/officeart/2005/8/layout/cycle2"/>
    <dgm:cxn modelId="{0C29D0A5-0A81-4832-8275-EE15698A60A2}" type="presOf" srcId="{768BE80E-5128-4A27-98A9-3962E710BB4D}" destId="{5D4D2AE5-728B-45CD-862D-86468FD5F57B}" srcOrd="0" destOrd="0" presId="urn:microsoft.com/office/officeart/2005/8/layout/cycle2"/>
    <dgm:cxn modelId="{5E577406-3D70-4655-93B5-21F5CE2B3E10}" type="presOf" srcId="{2BB84E71-E4C2-4506-8576-1287E1F79EE9}" destId="{184DF003-1C48-4D5C-9063-8BCAC938F56F}" srcOrd="0" destOrd="0" presId="urn:microsoft.com/office/officeart/2005/8/layout/cycle2"/>
    <dgm:cxn modelId="{3D8FBFB4-7E7E-4F65-B769-D01768B640A7}" type="presOf" srcId="{9B9E5ABB-8315-4C88-8ED1-B85312C88F82}" destId="{BD3E654D-1BC2-4857-86AD-6A5D9825FCE7}" srcOrd="0" destOrd="0" presId="urn:microsoft.com/office/officeart/2005/8/layout/cycle2"/>
    <dgm:cxn modelId="{52A6B411-F5B1-49A1-8041-174FBE81BAFD}" type="presOf" srcId="{6B82FEF8-F937-40B7-BF3E-5242BF18F1F6}" destId="{2BA8BF70-DC1B-4E11-A74E-51094C228EE0}" srcOrd="0" destOrd="0" presId="urn:microsoft.com/office/officeart/2005/8/layout/cycle2"/>
    <dgm:cxn modelId="{02B7AC57-F519-4240-9CBE-677830885861}" srcId="{CF05ADBF-699E-4AF6-A3D5-B58C4BBBC0ED}" destId="{768BE80E-5128-4A27-98A9-3962E710BB4D}" srcOrd="3" destOrd="0" parTransId="{F62974AB-5B46-404F-925E-D2BCCA27C1C0}" sibTransId="{A825FFCE-A110-4315-B70F-26DAB76D4EE2}"/>
    <dgm:cxn modelId="{EA752526-FB66-4CCA-9DA9-97BCCB49879B}" type="presOf" srcId="{8FFD7F8C-4F19-466A-A3AF-89F4CAD69198}" destId="{8A9E7C87-119E-4513-82A8-FF84B1A12412}" srcOrd="0" destOrd="0" presId="urn:microsoft.com/office/officeart/2005/8/layout/cycle2"/>
    <dgm:cxn modelId="{2F53357C-F0E5-446D-853C-1BF1688143B5}" type="presOf" srcId="{B46597F5-AC3C-414D-BD32-9F369B56E61E}" destId="{9FD94AE2-98E4-481B-89C5-E4522DAECCA0}" srcOrd="1" destOrd="0" presId="urn:microsoft.com/office/officeart/2005/8/layout/cycle2"/>
    <dgm:cxn modelId="{4F7728AF-A09D-4CF2-8156-4937E32B118D}" type="presOf" srcId="{CF05ADBF-699E-4AF6-A3D5-B58C4BBBC0ED}" destId="{6FCE56D1-4CD1-4A0C-A274-18A0BF36DB30}" srcOrd="0" destOrd="0" presId="urn:microsoft.com/office/officeart/2005/8/layout/cycle2"/>
    <dgm:cxn modelId="{CCB53994-6435-4444-A1A2-C62C0CCE1B0A}" srcId="{CF05ADBF-699E-4AF6-A3D5-B58C4BBBC0ED}" destId="{9B9E5ABB-8315-4C88-8ED1-B85312C88F82}" srcOrd="0" destOrd="0" parTransId="{E49E6959-B544-4E73-A2A3-6C18C8141A40}" sibTransId="{8FFD7F8C-4F19-466A-A3AF-89F4CAD69198}"/>
    <dgm:cxn modelId="{0E251A77-A54F-4841-9F9C-DED2F42A22D7}" type="presOf" srcId="{8E75D456-4A9A-4D5B-8879-DA77C291BEC4}" destId="{07F9DFF0-3826-473C-B24A-B1E74AC36387}" srcOrd="0" destOrd="0" presId="urn:microsoft.com/office/officeart/2005/8/layout/cycle2"/>
    <dgm:cxn modelId="{FD3F2B29-72B0-48C0-992D-14A971FF1B99}" srcId="{CF05ADBF-699E-4AF6-A3D5-B58C4BBBC0ED}" destId="{8E75D456-4A9A-4D5B-8879-DA77C291BEC4}" srcOrd="2" destOrd="0" parTransId="{2264DC6C-A59F-4403-8616-A50B72BE9080}" sibTransId="{B46597F5-AC3C-414D-BD32-9F369B56E61E}"/>
    <dgm:cxn modelId="{5ADE9733-EA5A-48D4-82AF-CE4F8D332278}" type="presParOf" srcId="{6FCE56D1-4CD1-4A0C-A274-18A0BF36DB30}" destId="{BD3E654D-1BC2-4857-86AD-6A5D9825FCE7}" srcOrd="0" destOrd="0" presId="urn:microsoft.com/office/officeart/2005/8/layout/cycle2"/>
    <dgm:cxn modelId="{99810E0B-1068-44DF-989F-033C8FA5C3D9}" type="presParOf" srcId="{6FCE56D1-4CD1-4A0C-A274-18A0BF36DB30}" destId="{8A9E7C87-119E-4513-82A8-FF84B1A12412}" srcOrd="1" destOrd="0" presId="urn:microsoft.com/office/officeart/2005/8/layout/cycle2"/>
    <dgm:cxn modelId="{B58F2B7E-7D14-4CF7-BC69-861CAFDA30EC}" type="presParOf" srcId="{8A9E7C87-119E-4513-82A8-FF84B1A12412}" destId="{38F7DB02-0606-4393-A24C-DAB83194C6A9}" srcOrd="0" destOrd="0" presId="urn:microsoft.com/office/officeart/2005/8/layout/cycle2"/>
    <dgm:cxn modelId="{49A920D7-5D93-4F11-9D2F-41756FB53A86}" type="presParOf" srcId="{6FCE56D1-4CD1-4A0C-A274-18A0BF36DB30}" destId="{2BA8BF70-DC1B-4E11-A74E-51094C228EE0}" srcOrd="2" destOrd="0" presId="urn:microsoft.com/office/officeart/2005/8/layout/cycle2"/>
    <dgm:cxn modelId="{F56D8579-CD9E-44C7-8C4F-D9B6A6A584CC}" type="presParOf" srcId="{6FCE56D1-4CD1-4A0C-A274-18A0BF36DB30}" destId="{184DF003-1C48-4D5C-9063-8BCAC938F56F}" srcOrd="3" destOrd="0" presId="urn:microsoft.com/office/officeart/2005/8/layout/cycle2"/>
    <dgm:cxn modelId="{4DFC5746-AC7C-42E2-B962-38D2B4B6C4CD}" type="presParOf" srcId="{184DF003-1C48-4D5C-9063-8BCAC938F56F}" destId="{E8E83F13-FA9E-402E-81A7-D8220D924025}" srcOrd="0" destOrd="0" presId="urn:microsoft.com/office/officeart/2005/8/layout/cycle2"/>
    <dgm:cxn modelId="{98D6F46B-E6D3-4571-809D-73711FD52BE9}" type="presParOf" srcId="{6FCE56D1-4CD1-4A0C-A274-18A0BF36DB30}" destId="{07F9DFF0-3826-473C-B24A-B1E74AC36387}" srcOrd="4" destOrd="0" presId="urn:microsoft.com/office/officeart/2005/8/layout/cycle2"/>
    <dgm:cxn modelId="{26232502-6ADF-4547-9D36-464ABDE46D6D}" type="presParOf" srcId="{6FCE56D1-4CD1-4A0C-A274-18A0BF36DB30}" destId="{DF9A111A-CF75-42AA-99F7-A80CD3008E89}" srcOrd="5" destOrd="0" presId="urn:microsoft.com/office/officeart/2005/8/layout/cycle2"/>
    <dgm:cxn modelId="{91424F1B-2896-4329-8C03-CEAE786679EF}" type="presParOf" srcId="{DF9A111A-CF75-42AA-99F7-A80CD3008E89}" destId="{9FD94AE2-98E4-481B-89C5-E4522DAECCA0}" srcOrd="0" destOrd="0" presId="urn:microsoft.com/office/officeart/2005/8/layout/cycle2"/>
    <dgm:cxn modelId="{B65951C4-051D-4A3F-B7E3-AB486E1F46D6}" type="presParOf" srcId="{6FCE56D1-4CD1-4A0C-A274-18A0BF36DB30}" destId="{5D4D2AE5-728B-45CD-862D-86468FD5F57B}" srcOrd="6" destOrd="0" presId="urn:microsoft.com/office/officeart/2005/8/layout/cycle2"/>
    <dgm:cxn modelId="{341F47DE-12E9-4D11-B4F8-3A27E44C0268}" type="presParOf" srcId="{6FCE56D1-4CD1-4A0C-A274-18A0BF36DB30}" destId="{74A86678-BB6E-4BC2-8A7C-0163A2CE9264}" srcOrd="7" destOrd="0" presId="urn:microsoft.com/office/officeart/2005/8/layout/cycle2"/>
    <dgm:cxn modelId="{3478C998-6B14-44C1-ADB2-1BBB0E59BAF2}" type="presParOf" srcId="{74A86678-BB6E-4BC2-8A7C-0163A2CE9264}" destId="{872E9E66-E32A-42DC-99DF-BF7FF9024EE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B6510-4EA6-478E-9B01-9F9401CCFC7B}">
      <dsp:nvSpPr>
        <dsp:cNvPr id="0" name=""/>
        <dsp:cNvSpPr/>
      </dsp:nvSpPr>
      <dsp:spPr>
        <a:xfrm>
          <a:off x="4446" y="0"/>
          <a:ext cx="1475591" cy="4680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t>Level 2</a:t>
          </a:r>
        </a:p>
      </dsp:txBody>
      <dsp:txXfrm>
        <a:off x="4446" y="0"/>
        <a:ext cx="1475591" cy="1404156"/>
      </dsp:txXfrm>
    </dsp:sp>
    <dsp:sp modelId="{BFEE84AF-A552-4FFA-A11C-3201604C43A8}">
      <dsp:nvSpPr>
        <dsp:cNvPr id="0" name=""/>
        <dsp:cNvSpPr/>
      </dsp:nvSpPr>
      <dsp:spPr>
        <a:xfrm>
          <a:off x="130907" y="1203620"/>
          <a:ext cx="1222669" cy="1604681"/>
        </a:xfrm>
        <a:prstGeom prst="roundRect">
          <a:avLst>
            <a:gd name="adj" fmla="val 10000"/>
          </a:avLst>
        </a:prstGeom>
        <a:solidFill>
          <a:schemeClr val="bg1">
            <a:lumMod val="6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dirty="0"/>
            <a:t>GCSE / NVQ</a:t>
          </a:r>
        </a:p>
      </dsp:txBody>
      <dsp:txXfrm>
        <a:off x="166718" y="1239431"/>
        <a:ext cx="1151047" cy="1533059"/>
      </dsp:txXfrm>
    </dsp:sp>
    <dsp:sp modelId="{2BE7733D-BA2E-4E10-9131-01267C992793}">
      <dsp:nvSpPr>
        <dsp:cNvPr id="0" name=""/>
        <dsp:cNvSpPr/>
      </dsp:nvSpPr>
      <dsp:spPr>
        <a:xfrm>
          <a:off x="1584554" y="0"/>
          <a:ext cx="1393553" cy="4680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t>Level 3</a:t>
          </a:r>
        </a:p>
      </dsp:txBody>
      <dsp:txXfrm>
        <a:off x="1584554" y="0"/>
        <a:ext cx="1393553" cy="1404156"/>
      </dsp:txXfrm>
    </dsp:sp>
    <dsp:sp modelId="{1B8A6B67-567E-4A6A-9B5C-2FF0EC355F79}">
      <dsp:nvSpPr>
        <dsp:cNvPr id="0" name=""/>
        <dsp:cNvSpPr/>
      </dsp:nvSpPr>
      <dsp:spPr>
        <a:xfrm>
          <a:off x="1669996" y="1203620"/>
          <a:ext cx="1222669" cy="1604681"/>
        </a:xfrm>
        <a:prstGeom prst="roundRect">
          <a:avLst>
            <a:gd name="adj" fmla="val 10000"/>
          </a:avLst>
        </a:prstGeom>
        <a:solidFill>
          <a:schemeClr val="bg1">
            <a:lumMod val="6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dirty="0"/>
            <a:t>A Level / BTEC / NVQ </a:t>
          </a:r>
        </a:p>
      </dsp:txBody>
      <dsp:txXfrm>
        <a:off x="1705807" y="1239431"/>
        <a:ext cx="1151047" cy="1533059"/>
      </dsp:txXfrm>
    </dsp:sp>
    <dsp:sp modelId="{AF6CF70E-90CC-472D-8579-9BE532E2C305}">
      <dsp:nvSpPr>
        <dsp:cNvPr id="0" name=""/>
        <dsp:cNvSpPr/>
      </dsp:nvSpPr>
      <dsp:spPr>
        <a:xfrm>
          <a:off x="3082623" y="0"/>
          <a:ext cx="1393553" cy="4680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t>Level 4</a:t>
          </a:r>
        </a:p>
      </dsp:txBody>
      <dsp:txXfrm>
        <a:off x="3082623" y="0"/>
        <a:ext cx="1393553" cy="1404156"/>
      </dsp:txXfrm>
    </dsp:sp>
    <dsp:sp modelId="{118C0F3F-A67F-404B-8C91-C1C6F30FED0E}">
      <dsp:nvSpPr>
        <dsp:cNvPr id="0" name=""/>
        <dsp:cNvSpPr/>
      </dsp:nvSpPr>
      <dsp:spPr>
        <a:xfrm>
          <a:off x="3168065" y="1183145"/>
          <a:ext cx="1222669" cy="16046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dirty="0"/>
            <a:t>First Year Degree</a:t>
          </a:r>
        </a:p>
      </dsp:txBody>
      <dsp:txXfrm>
        <a:off x="3203876" y="1218956"/>
        <a:ext cx="1151047" cy="1533059"/>
      </dsp:txXfrm>
    </dsp:sp>
    <dsp:sp modelId="{55FAA33F-4303-4C0F-AB45-B46506213F90}">
      <dsp:nvSpPr>
        <dsp:cNvPr id="0" name=""/>
        <dsp:cNvSpPr/>
      </dsp:nvSpPr>
      <dsp:spPr>
        <a:xfrm>
          <a:off x="4580693" y="0"/>
          <a:ext cx="1393553" cy="4680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t>Level 5</a:t>
          </a:r>
        </a:p>
      </dsp:txBody>
      <dsp:txXfrm>
        <a:off x="4580693" y="0"/>
        <a:ext cx="1393553" cy="1404156"/>
      </dsp:txXfrm>
    </dsp:sp>
    <dsp:sp modelId="{75492C8E-FD87-4225-89B2-74471DAE7621}">
      <dsp:nvSpPr>
        <dsp:cNvPr id="0" name=""/>
        <dsp:cNvSpPr/>
      </dsp:nvSpPr>
      <dsp:spPr>
        <a:xfrm>
          <a:off x="4666134" y="1183145"/>
          <a:ext cx="1222669" cy="16046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dirty="0"/>
            <a:t>Second Year Degree</a:t>
          </a:r>
        </a:p>
      </dsp:txBody>
      <dsp:txXfrm>
        <a:off x="4701945" y="1218956"/>
        <a:ext cx="1151047" cy="1533059"/>
      </dsp:txXfrm>
    </dsp:sp>
    <dsp:sp modelId="{ECD11950-3E7D-43B3-B0F1-09E367DF15B5}">
      <dsp:nvSpPr>
        <dsp:cNvPr id="0" name=""/>
        <dsp:cNvSpPr/>
      </dsp:nvSpPr>
      <dsp:spPr>
        <a:xfrm>
          <a:off x="6078762" y="0"/>
          <a:ext cx="1393553" cy="4680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t>Level 6</a:t>
          </a:r>
        </a:p>
      </dsp:txBody>
      <dsp:txXfrm>
        <a:off x="6078762" y="0"/>
        <a:ext cx="1393553" cy="1404156"/>
      </dsp:txXfrm>
    </dsp:sp>
    <dsp:sp modelId="{C6660979-1701-49A9-BAF9-0FBBBF5CA4E7}">
      <dsp:nvSpPr>
        <dsp:cNvPr id="0" name=""/>
        <dsp:cNvSpPr/>
      </dsp:nvSpPr>
      <dsp:spPr>
        <a:xfrm>
          <a:off x="6164204" y="1183145"/>
          <a:ext cx="1222669" cy="16046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dirty="0"/>
            <a:t>Third Year Degree (Bachelors)</a:t>
          </a:r>
        </a:p>
      </dsp:txBody>
      <dsp:txXfrm>
        <a:off x="6200015" y="1218956"/>
        <a:ext cx="1151047" cy="1533059"/>
      </dsp:txXfrm>
    </dsp:sp>
    <dsp:sp modelId="{416C2D11-E453-4103-98F8-794EA0D0276F}">
      <dsp:nvSpPr>
        <dsp:cNvPr id="0" name=""/>
        <dsp:cNvSpPr/>
      </dsp:nvSpPr>
      <dsp:spPr>
        <a:xfrm>
          <a:off x="7576832" y="0"/>
          <a:ext cx="1393553" cy="4680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t>Level 7</a:t>
          </a:r>
        </a:p>
      </dsp:txBody>
      <dsp:txXfrm>
        <a:off x="7576832" y="0"/>
        <a:ext cx="1393553" cy="1404156"/>
      </dsp:txXfrm>
    </dsp:sp>
    <dsp:sp modelId="{1F57C578-3915-455C-A756-AD0E14948168}">
      <dsp:nvSpPr>
        <dsp:cNvPr id="0" name=""/>
        <dsp:cNvSpPr/>
      </dsp:nvSpPr>
      <dsp:spPr>
        <a:xfrm>
          <a:off x="7662273" y="1203620"/>
          <a:ext cx="1222669" cy="16046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dirty="0"/>
            <a:t>Post Graduate (Masters)</a:t>
          </a:r>
        </a:p>
      </dsp:txBody>
      <dsp:txXfrm>
        <a:off x="7698084" y="1239431"/>
        <a:ext cx="1151047" cy="1533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B6510-4EA6-478E-9B01-9F9401CCFC7B}">
      <dsp:nvSpPr>
        <dsp:cNvPr id="0" name=""/>
        <dsp:cNvSpPr/>
      </dsp:nvSpPr>
      <dsp:spPr>
        <a:xfrm>
          <a:off x="4446" y="0"/>
          <a:ext cx="1475591" cy="4680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t>Level 2</a:t>
          </a:r>
        </a:p>
      </dsp:txBody>
      <dsp:txXfrm>
        <a:off x="4446" y="0"/>
        <a:ext cx="1475591" cy="1404156"/>
      </dsp:txXfrm>
    </dsp:sp>
    <dsp:sp modelId="{BFEE84AF-A552-4FFA-A11C-3201604C43A8}">
      <dsp:nvSpPr>
        <dsp:cNvPr id="0" name=""/>
        <dsp:cNvSpPr/>
      </dsp:nvSpPr>
      <dsp:spPr>
        <a:xfrm>
          <a:off x="130907" y="1203620"/>
          <a:ext cx="1222669" cy="1604681"/>
        </a:xfrm>
        <a:prstGeom prst="roundRect">
          <a:avLst>
            <a:gd name="adj" fmla="val 10000"/>
          </a:avLst>
        </a:prstGeom>
        <a:solidFill>
          <a:schemeClr val="bg1">
            <a:lumMod val="6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dirty="0"/>
            <a:t>GCSE / NVQ</a:t>
          </a:r>
        </a:p>
      </dsp:txBody>
      <dsp:txXfrm>
        <a:off x="166718" y="1239431"/>
        <a:ext cx="1151047" cy="1533059"/>
      </dsp:txXfrm>
    </dsp:sp>
    <dsp:sp modelId="{2BE7733D-BA2E-4E10-9131-01267C992793}">
      <dsp:nvSpPr>
        <dsp:cNvPr id="0" name=""/>
        <dsp:cNvSpPr/>
      </dsp:nvSpPr>
      <dsp:spPr>
        <a:xfrm>
          <a:off x="1584554" y="0"/>
          <a:ext cx="1393553" cy="4680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t>Level 3</a:t>
          </a:r>
        </a:p>
      </dsp:txBody>
      <dsp:txXfrm>
        <a:off x="1584554" y="0"/>
        <a:ext cx="1393553" cy="1404156"/>
      </dsp:txXfrm>
    </dsp:sp>
    <dsp:sp modelId="{1B8A6B67-567E-4A6A-9B5C-2FF0EC355F79}">
      <dsp:nvSpPr>
        <dsp:cNvPr id="0" name=""/>
        <dsp:cNvSpPr/>
      </dsp:nvSpPr>
      <dsp:spPr>
        <a:xfrm>
          <a:off x="1669996" y="1203620"/>
          <a:ext cx="1222669" cy="1604681"/>
        </a:xfrm>
        <a:prstGeom prst="roundRect">
          <a:avLst>
            <a:gd name="adj" fmla="val 10000"/>
          </a:avLst>
        </a:prstGeom>
        <a:solidFill>
          <a:schemeClr val="bg1">
            <a:lumMod val="6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dirty="0"/>
            <a:t>A Level / BTEC / NVQ </a:t>
          </a:r>
        </a:p>
      </dsp:txBody>
      <dsp:txXfrm>
        <a:off x="1705807" y="1239431"/>
        <a:ext cx="1151047" cy="1533059"/>
      </dsp:txXfrm>
    </dsp:sp>
    <dsp:sp modelId="{AF6CF70E-90CC-472D-8579-9BE532E2C305}">
      <dsp:nvSpPr>
        <dsp:cNvPr id="0" name=""/>
        <dsp:cNvSpPr/>
      </dsp:nvSpPr>
      <dsp:spPr>
        <a:xfrm>
          <a:off x="3082623" y="0"/>
          <a:ext cx="1393553" cy="4680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t>Level 4</a:t>
          </a:r>
        </a:p>
      </dsp:txBody>
      <dsp:txXfrm>
        <a:off x="3082623" y="0"/>
        <a:ext cx="1393553" cy="1404156"/>
      </dsp:txXfrm>
    </dsp:sp>
    <dsp:sp modelId="{118C0F3F-A67F-404B-8C91-C1C6F30FED0E}">
      <dsp:nvSpPr>
        <dsp:cNvPr id="0" name=""/>
        <dsp:cNvSpPr/>
      </dsp:nvSpPr>
      <dsp:spPr>
        <a:xfrm>
          <a:off x="3168065" y="1183145"/>
          <a:ext cx="1222669" cy="16046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dirty="0"/>
            <a:t>First Year Degree</a:t>
          </a:r>
        </a:p>
      </dsp:txBody>
      <dsp:txXfrm>
        <a:off x="3203876" y="1218956"/>
        <a:ext cx="1151047" cy="1533059"/>
      </dsp:txXfrm>
    </dsp:sp>
    <dsp:sp modelId="{55FAA33F-4303-4C0F-AB45-B46506213F90}">
      <dsp:nvSpPr>
        <dsp:cNvPr id="0" name=""/>
        <dsp:cNvSpPr/>
      </dsp:nvSpPr>
      <dsp:spPr>
        <a:xfrm>
          <a:off x="4580693" y="0"/>
          <a:ext cx="1393553" cy="4680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t>Level 5</a:t>
          </a:r>
        </a:p>
      </dsp:txBody>
      <dsp:txXfrm>
        <a:off x="4580693" y="0"/>
        <a:ext cx="1393553" cy="1404156"/>
      </dsp:txXfrm>
    </dsp:sp>
    <dsp:sp modelId="{75492C8E-FD87-4225-89B2-74471DAE7621}">
      <dsp:nvSpPr>
        <dsp:cNvPr id="0" name=""/>
        <dsp:cNvSpPr/>
      </dsp:nvSpPr>
      <dsp:spPr>
        <a:xfrm>
          <a:off x="4666134" y="1183145"/>
          <a:ext cx="1222669" cy="16046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dirty="0"/>
            <a:t>Second Year Degree</a:t>
          </a:r>
        </a:p>
      </dsp:txBody>
      <dsp:txXfrm>
        <a:off x="4701945" y="1218956"/>
        <a:ext cx="1151047" cy="1533059"/>
      </dsp:txXfrm>
    </dsp:sp>
    <dsp:sp modelId="{ECD11950-3E7D-43B3-B0F1-09E367DF15B5}">
      <dsp:nvSpPr>
        <dsp:cNvPr id="0" name=""/>
        <dsp:cNvSpPr/>
      </dsp:nvSpPr>
      <dsp:spPr>
        <a:xfrm>
          <a:off x="6078762" y="0"/>
          <a:ext cx="1393553" cy="4680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t>Level 6</a:t>
          </a:r>
        </a:p>
      </dsp:txBody>
      <dsp:txXfrm>
        <a:off x="6078762" y="0"/>
        <a:ext cx="1393553" cy="1404156"/>
      </dsp:txXfrm>
    </dsp:sp>
    <dsp:sp modelId="{C6660979-1701-49A9-BAF9-0FBBBF5CA4E7}">
      <dsp:nvSpPr>
        <dsp:cNvPr id="0" name=""/>
        <dsp:cNvSpPr/>
      </dsp:nvSpPr>
      <dsp:spPr>
        <a:xfrm>
          <a:off x="6164204" y="1183145"/>
          <a:ext cx="1222669" cy="16046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dirty="0"/>
            <a:t>Third Year Degree (Bachelors)</a:t>
          </a:r>
        </a:p>
      </dsp:txBody>
      <dsp:txXfrm>
        <a:off x="6200015" y="1218956"/>
        <a:ext cx="1151047" cy="1533059"/>
      </dsp:txXfrm>
    </dsp:sp>
    <dsp:sp modelId="{416C2D11-E453-4103-98F8-794EA0D0276F}">
      <dsp:nvSpPr>
        <dsp:cNvPr id="0" name=""/>
        <dsp:cNvSpPr/>
      </dsp:nvSpPr>
      <dsp:spPr>
        <a:xfrm>
          <a:off x="7576832" y="0"/>
          <a:ext cx="1393553" cy="4680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t>Level 7</a:t>
          </a:r>
        </a:p>
      </dsp:txBody>
      <dsp:txXfrm>
        <a:off x="7576832" y="0"/>
        <a:ext cx="1393553" cy="1404156"/>
      </dsp:txXfrm>
    </dsp:sp>
    <dsp:sp modelId="{1F57C578-3915-455C-A756-AD0E14948168}">
      <dsp:nvSpPr>
        <dsp:cNvPr id="0" name=""/>
        <dsp:cNvSpPr/>
      </dsp:nvSpPr>
      <dsp:spPr>
        <a:xfrm>
          <a:off x="7662273" y="1203620"/>
          <a:ext cx="1222669" cy="160468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dirty="0"/>
            <a:t>Post Graduate (Masters)</a:t>
          </a:r>
        </a:p>
      </dsp:txBody>
      <dsp:txXfrm>
        <a:off x="7698084" y="1239431"/>
        <a:ext cx="1151047" cy="1533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E654D-1BC2-4857-86AD-6A5D9825FCE7}">
      <dsp:nvSpPr>
        <dsp:cNvPr id="0" name=""/>
        <dsp:cNvSpPr/>
      </dsp:nvSpPr>
      <dsp:spPr>
        <a:xfrm>
          <a:off x="3688441" y="265"/>
          <a:ext cx="1406754" cy="1406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Concrete Experience</a:t>
          </a:r>
          <a:endParaRPr lang="en-GB" sz="1400" kern="1200" dirty="0"/>
        </a:p>
      </dsp:txBody>
      <dsp:txXfrm>
        <a:off x="3894455" y="206279"/>
        <a:ext cx="994726" cy="994726"/>
      </dsp:txXfrm>
    </dsp:sp>
    <dsp:sp modelId="{8A9E7C87-119E-4513-82A8-FF84B1A12412}">
      <dsp:nvSpPr>
        <dsp:cNvPr id="0" name=""/>
        <dsp:cNvSpPr/>
      </dsp:nvSpPr>
      <dsp:spPr>
        <a:xfrm rot="2700000">
          <a:off x="4944076" y="1205139"/>
          <a:ext cx="373258" cy="4747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a:off x="4960475" y="1260505"/>
        <a:ext cx="261281" cy="284867"/>
      </dsp:txXfrm>
    </dsp:sp>
    <dsp:sp modelId="{2BA8BF70-DC1B-4E11-A74E-51094C228EE0}">
      <dsp:nvSpPr>
        <dsp:cNvPr id="0" name=""/>
        <dsp:cNvSpPr/>
      </dsp:nvSpPr>
      <dsp:spPr>
        <a:xfrm>
          <a:off x="5181154" y="1492978"/>
          <a:ext cx="1406754" cy="1406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Reflective Observation</a:t>
          </a:r>
          <a:endParaRPr lang="en-GB" sz="1400" kern="1200" dirty="0"/>
        </a:p>
      </dsp:txBody>
      <dsp:txXfrm>
        <a:off x="5387168" y="1698992"/>
        <a:ext cx="994726" cy="994726"/>
      </dsp:txXfrm>
    </dsp:sp>
    <dsp:sp modelId="{184DF003-1C48-4D5C-9063-8BCAC938F56F}">
      <dsp:nvSpPr>
        <dsp:cNvPr id="0" name=""/>
        <dsp:cNvSpPr/>
      </dsp:nvSpPr>
      <dsp:spPr>
        <a:xfrm rot="8100000">
          <a:off x="4959016" y="2697852"/>
          <a:ext cx="373258" cy="4747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rot="10800000">
        <a:off x="5054594" y="2753218"/>
        <a:ext cx="261281" cy="284867"/>
      </dsp:txXfrm>
    </dsp:sp>
    <dsp:sp modelId="{07F9DFF0-3826-473C-B24A-B1E74AC36387}">
      <dsp:nvSpPr>
        <dsp:cNvPr id="0" name=""/>
        <dsp:cNvSpPr/>
      </dsp:nvSpPr>
      <dsp:spPr>
        <a:xfrm>
          <a:off x="3688441" y="2985691"/>
          <a:ext cx="1406754" cy="1406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Abstract Concept-</a:t>
          </a:r>
          <a:r>
            <a:rPr lang="en-GB" sz="1400" kern="1200" dirty="0" err="1" smtClean="0"/>
            <a:t>ualisation</a:t>
          </a:r>
          <a:endParaRPr lang="en-GB" sz="1400" kern="1200" dirty="0"/>
        </a:p>
      </dsp:txBody>
      <dsp:txXfrm>
        <a:off x="3894455" y="3191705"/>
        <a:ext cx="994726" cy="994726"/>
      </dsp:txXfrm>
    </dsp:sp>
    <dsp:sp modelId="{DF9A111A-CF75-42AA-99F7-A80CD3008E89}">
      <dsp:nvSpPr>
        <dsp:cNvPr id="0" name=""/>
        <dsp:cNvSpPr/>
      </dsp:nvSpPr>
      <dsp:spPr>
        <a:xfrm rot="13500000">
          <a:off x="3466303" y="2712792"/>
          <a:ext cx="373258" cy="4747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rot="10800000">
        <a:off x="3561881" y="2847338"/>
        <a:ext cx="261281" cy="284867"/>
      </dsp:txXfrm>
    </dsp:sp>
    <dsp:sp modelId="{5D4D2AE5-728B-45CD-862D-86468FD5F57B}">
      <dsp:nvSpPr>
        <dsp:cNvPr id="0" name=""/>
        <dsp:cNvSpPr/>
      </dsp:nvSpPr>
      <dsp:spPr>
        <a:xfrm>
          <a:off x="2195728" y="1492978"/>
          <a:ext cx="1406754" cy="1406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Active Experiment-</a:t>
          </a:r>
          <a:r>
            <a:rPr lang="en-GB" sz="1400" kern="1200" dirty="0" err="1" smtClean="0"/>
            <a:t>ation</a:t>
          </a:r>
          <a:endParaRPr lang="en-GB" sz="1400" kern="1200" dirty="0"/>
        </a:p>
      </dsp:txBody>
      <dsp:txXfrm>
        <a:off x="2401742" y="1698992"/>
        <a:ext cx="994726" cy="994726"/>
      </dsp:txXfrm>
    </dsp:sp>
    <dsp:sp modelId="{74A86678-BB6E-4BC2-8A7C-0163A2CE9264}">
      <dsp:nvSpPr>
        <dsp:cNvPr id="0" name=""/>
        <dsp:cNvSpPr/>
      </dsp:nvSpPr>
      <dsp:spPr>
        <a:xfrm rot="18900000">
          <a:off x="3451363" y="1220079"/>
          <a:ext cx="373258" cy="4747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a:off x="3467762" y="1354625"/>
        <a:ext cx="261281" cy="2848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E654D-1BC2-4857-86AD-6A5D9825FCE7}">
      <dsp:nvSpPr>
        <dsp:cNvPr id="0" name=""/>
        <dsp:cNvSpPr/>
      </dsp:nvSpPr>
      <dsp:spPr>
        <a:xfrm>
          <a:off x="3688441" y="265"/>
          <a:ext cx="1406754" cy="1406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Impact</a:t>
          </a:r>
          <a:endParaRPr lang="en-GB" sz="1600" kern="1200" dirty="0"/>
        </a:p>
      </dsp:txBody>
      <dsp:txXfrm>
        <a:off x="3894455" y="206279"/>
        <a:ext cx="994726" cy="994726"/>
      </dsp:txXfrm>
    </dsp:sp>
    <dsp:sp modelId="{8A9E7C87-119E-4513-82A8-FF84B1A12412}">
      <dsp:nvSpPr>
        <dsp:cNvPr id="0" name=""/>
        <dsp:cNvSpPr/>
      </dsp:nvSpPr>
      <dsp:spPr>
        <a:xfrm rot="2700000">
          <a:off x="4944076" y="1205139"/>
          <a:ext cx="373258" cy="4747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4960475" y="1260505"/>
        <a:ext cx="261281" cy="284867"/>
      </dsp:txXfrm>
    </dsp:sp>
    <dsp:sp modelId="{2BA8BF70-DC1B-4E11-A74E-51094C228EE0}">
      <dsp:nvSpPr>
        <dsp:cNvPr id="0" name=""/>
        <dsp:cNvSpPr/>
      </dsp:nvSpPr>
      <dsp:spPr>
        <a:xfrm>
          <a:off x="5181154" y="1492978"/>
          <a:ext cx="1406754" cy="1406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Review</a:t>
          </a:r>
          <a:endParaRPr lang="en-GB" sz="1600" kern="1200" dirty="0"/>
        </a:p>
      </dsp:txBody>
      <dsp:txXfrm>
        <a:off x="5387168" y="1698992"/>
        <a:ext cx="994726" cy="994726"/>
      </dsp:txXfrm>
    </dsp:sp>
    <dsp:sp modelId="{184DF003-1C48-4D5C-9063-8BCAC938F56F}">
      <dsp:nvSpPr>
        <dsp:cNvPr id="0" name=""/>
        <dsp:cNvSpPr/>
      </dsp:nvSpPr>
      <dsp:spPr>
        <a:xfrm rot="8100000">
          <a:off x="4959016" y="2697852"/>
          <a:ext cx="373258" cy="4747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10800000">
        <a:off x="5054594" y="2753218"/>
        <a:ext cx="261281" cy="284867"/>
      </dsp:txXfrm>
    </dsp:sp>
    <dsp:sp modelId="{07F9DFF0-3826-473C-B24A-B1E74AC36387}">
      <dsp:nvSpPr>
        <dsp:cNvPr id="0" name=""/>
        <dsp:cNvSpPr/>
      </dsp:nvSpPr>
      <dsp:spPr>
        <a:xfrm>
          <a:off x="3688441" y="2985691"/>
          <a:ext cx="1406754" cy="1406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Inquire and collaborate</a:t>
          </a:r>
          <a:endParaRPr lang="en-GB" sz="1600" kern="1200" dirty="0"/>
        </a:p>
      </dsp:txBody>
      <dsp:txXfrm>
        <a:off x="3894455" y="3191705"/>
        <a:ext cx="994726" cy="994726"/>
      </dsp:txXfrm>
    </dsp:sp>
    <dsp:sp modelId="{DF9A111A-CF75-42AA-99F7-A80CD3008E89}">
      <dsp:nvSpPr>
        <dsp:cNvPr id="0" name=""/>
        <dsp:cNvSpPr/>
      </dsp:nvSpPr>
      <dsp:spPr>
        <a:xfrm rot="13500000">
          <a:off x="3466303" y="2712792"/>
          <a:ext cx="373258" cy="4747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10800000">
        <a:off x="3561881" y="2847338"/>
        <a:ext cx="261281" cy="284867"/>
      </dsp:txXfrm>
    </dsp:sp>
    <dsp:sp modelId="{5D4D2AE5-728B-45CD-862D-86468FD5F57B}">
      <dsp:nvSpPr>
        <dsp:cNvPr id="0" name=""/>
        <dsp:cNvSpPr/>
      </dsp:nvSpPr>
      <dsp:spPr>
        <a:xfrm>
          <a:off x="2195728" y="1492978"/>
          <a:ext cx="1406754" cy="1406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Deliver</a:t>
          </a:r>
          <a:endParaRPr lang="en-GB" sz="1600" kern="1200" dirty="0"/>
        </a:p>
      </dsp:txBody>
      <dsp:txXfrm>
        <a:off x="2401742" y="1698992"/>
        <a:ext cx="994726" cy="994726"/>
      </dsp:txXfrm>
    </dsp:sp>
    <dsp:sp modelId="{74A86678-BB6E-4BC2-8A7C-0163A2CE9264}">
      <dsp:nvSpPr>
        <dsp:cNvPr id="0" name=""/>
        <dsp:cNvSpPr/>
      </dsp:nvSpPr>
      <dsp:spPr>
        <a:xfrm rot="18900000">
          <a:off x="3451363" y="1220079"/>
          <a:ext cx="373258" cy="4747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3467762" y="1354625"/>
        <a:ext cx="261281" cy="2848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E654D-1BC2-4857-86AD-6A5D9825FCE7}">
      <dsp:nvSpPr>
        <dsp:cNvPr id="0" name=""/>
        <dsp:cNvSpPr/>
      </dsp:nvSpPr>
      <dsp:spPr>
        <a:xfrm>
          <a:off x="3688441" y="265"/>
          <a:ext cx="1406754" cy="1406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Impact</a:t>
          </a:r>
          <a:endParaRPr lang="en-GB" sz="1600" kern="1200" dirty="0"/>
        </a:p>
      </dsp:txBody>
      <dsp:txXfrm>
        <a:off x="3894455" y="206279"/>
        <a:ext cx="994726" cy="994726"/>
      </dsp:txXfrm>
    </dsp:sp>
    <dsp:sp modelId="{8A9E7C87-119E-4513-82A8-FF84B1A12412}">
      <dsp:nvSpPr>
        <dsp:cNvPr id="0" name=""/>
        <dsp:cNvSpPr/>
      </dsp:nvSpPr>
      <dsp:spPr>
        <a:xfrm rot="2700000">
          <a:off x="4944076" y="1205139"/>
          <a:ext cx="373258" cy="4747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4960475" y="1260505"/>
        <a:ext cx="261281" cy="284867"/>
      </dsp:txXfrm>
    </dsp:sp>
    <dsp:sp modelId="{2BA8BF70-DC1B-4E11-A74E-51094C228EE0}">
      <dsp:nvSpPr>
        <dsp:cNvPr id="0" name=""/>
        <dsp:cNvSpPr/>
      </dsp:nvSpPr>
      <dsp:spPr>
        <a:xfrm>
          <a:off x="5181154" y="1492978"/>
          <a:ext cx="1406754" cy="1406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Review</a:t>
          </a:r>
          <a:endParaRPr lang="en-GB" sz="1600" kern="1200" dirty="0"/>
        </a:p>
      </dsp:txBody>
      <dsp:txXfrm>
        <a:off x="5387168" y="1698992"/>
        <a:ext cx="994726" cy="994726"/>
      </dsp:txXfrm>
    </dsp:sp>
    <dsp:sp modelId="{184DF003-1C48-4D5C-9063-8BCAC938F56F}">
      <dsp:nvSpPr>
        <dsp:cNvPr id="0" name=""/>
        <dsp:cNvSpPr/>
      </dsp:nvSpPr>
      <dsp:spPr>
        <a:xfrm rot="8100000">
          <a:off x="4959016" y="2697852"/>
          <a:ext cx="373258" cy="4747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10800000">
        <a:off x="5054594" y="2753218"/>
        <a:ext cx="261281" cy="284867"/>
      </dsp:txXfrm>
    </dsp:sp>
    <dsp:sp modelId="{07F9DFF0-3826-473C-B24A-B1E74AC36387}">
      <dsp:nvSpPr>
        <dsp:cNvPr id="0" name=""/>
        <dsp:cNvSpPr/>
      </dsp:nvSpPr>
      <dsp:spPr>
        <a:xfrm>
          <a:off x="3688441" y="2985691"/>
          <a:ext cx="1406754" cy="1406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Inquire and collaborate</a:t>
          </a:r>
          <a:endParaRPr lang="en-GB" sz="1600" kern="1200" dirty="0"/>
        </a:p>
      </dsp:txBody>
      <dsp:txXfrm>
        <a:off x="3894455" y="3191705"/>
        <a:ext cx="994726" cy="994726"/>
      </dsp:txXfrm>
    </dsp:sp>
    <dsp:sp modelId="{DF9A111A-CF75-42AA-99F7-A80CD3008E89}">
      <dsp:nvSpPr>
        <dsp:cNvPr id="0" name=""/>
        <dsp:cNvSpPr/>
      </dsp:nvSpPr>
      <dsp:spPr>
        <a:xfrm rot="13521947">
          <a:off x="3462783" y="2703389"/>
          <a:ext cx="380478" cy="4747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10800000">
        <a:off x="3559952" y="2838957"/>
        <a:ext cx="266335" cy="284867"/>
      </dsp:txXfrm>
    </dsp:sp>
    <dsp:sp modelId="{5D4D2AE5-728B-45CD-862D-86468FD5F57B}">
      <dsp:nvSpPr>
        <dsp:cNvPr id="0" name=""/>
        <dsp:cNvSpPr/>
      </dsp:nvSpPr>
      <dsp:spPr>
        <a:xfrm>
          <a:off x="2195717" y="1473785"/>
          <a:ext cx="1406754" cy="1406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Deliver</a:t>
          </a:r>
          <a:endParaRPr lang="en-GB" sz="1600" kern="1200" dirty="0"/>
        </a:p>
      </dsp:txBody>
      <dsp:txXfrm>
        <a:off x="2401731" y="1679799"/>
        <a:ext cx="994726" cy="994726"/>
      </dsp:txXfrm>
    </dsp:sp>
    <dsp:sp modelId="{74A86678-BB6E-4BC2-8A7C-0163A2CE9264}">
      <dsp:nvSpPr>
        <dsp:cNvPr id="0" name=""/>
        <dsp:cNvSpPr/>
      </dsp:nvSpPr>
      <dsp:spPr>
        <a:xfrm rot="18922256">
          <a:off x="3455036" y="1210291"/>
          <a:ext cx="366092" cy="4747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3470869" y="1343825"/>
        <a:ext cx="256264" cy="28486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77" tIns="45789" rIns="91577" bIns="45789" numCol="1" anchor="t" anchorCtr="0" compatLnSpc="1">
            <a:prstTxWarp prst="textNoShape">
              <a:avLst/>
            </a:prstTxWarp>
          </a:bodyPr>
          <a:lstStyle>
            <a:lvl1pPr>
              <a:defRPr sz="1200">
                <a:latin typeface="Calibri" charset="0"/>
              </a:defRPr>
            </a:lvl1pPr>
          </a:lstStyle>
          <a:p>
            <a:endParaRPr lang="en-GB" altLang="en-US"/>
          </a:p>
        </p:txBody>
      </p:sp>
      <p:sp>
        <p:nvSpPr>
          <p:cNvPr id="3" name="Date Placeholder 2"/>
          <p:cNvSpPr>
            <a:spLocks noGrp="1"/>
          </p:cNvSpPr>
          <p:nvPr>
            <p:ph type="dt" sz="quarter" idx="1"/>
          </p:nvPr>
        </p:nvSpPr>
        <p:spPr bwMode="auto">
          <a:xfrm>
            <a:off x="3849688" y="0"/>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77" tIns="45789" rIns="91577" bIns="45789" numCol="1" anchor="t" anchorCtr="0" compatLnSpc="1">
            <a:prstTxWarp prst="textNoShape">
              <a:avLst/>
            </a:prstTxWarp>
          </a:bodyPr>
          <a:lstStyle>
            <a:lvl1pPr algn="r">
              <a:defRPr sz="1200">
                <a:latin typeface="Calibri" charset="0"/>
              </a:defRPr>
            </a:lvl1pPr>
          </a:lstStyle>
          <a:p>
            <a:fld id="{A934E193-50B3-8F4D-A1CD-E8D206464D56}" type="datetime1">
              <a:rPr lang="en-GB" altLang="en-US"/>
              <a:pPr/>
              <a:t>14/07/2020</a:t>
            </a:fld>
            <a:endParaRPr lang="en-GB" altLang="en-US"/>
          </a:p>
        </p:txBody>
      </p:sp>
      <p:sp>
        <p:nvSpPr>
          <p:cNvPr id="4" name="Footer Placeholder 3"/>
          <p:cNvSpPr>
            <a:spLocks noGrp="1"/>
          </p:cNvSpPr>
          <p:nvPr>
            <p:ph type="ftr" sz="quarter" idx="2"/>
          </p:nvPr>
        </p:nvSpPr>
        <p:spPr bwMode="auto">
          <a:xfrm>
            <a:off x="0" y="9428242"/>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77" tIns="45789" rIns="91577" bIns="45789" numCol="1" anchor="b" anchorCtr="0" compatLnSpc="1">
            <a:prstTxWarp prst="textNoShape">
              <a:avLst/>
            </a:prstTxWarp>
          </a:bodyPr>
          <a:lstStyle>
            <a:lvl1pPr>
              <a:defRPr sz="1200">
                <a:latin typeface="Calibri" charset="0"/>
              </a:defRPr>
            </a:lvl1pPr>
          </a:lstStyle>
          <a:p>
            <a:endParaRPr lang="en-GB" altLang="en-US"/>
          </a:p>
        </p:txBody>
      </p:sp>
      <p:sp>
        <p:nvSpPr>
          <p:cNvPr id="5" name="Slide Number Placeholder 4"/>
          <p:cNvSpPr>
            <a:spLocks noGrp="1"/>
          </p:cNvSpPr>
          <p:nvPr>
            <p:ph type="sldNum" sz="quarter" idx="3"/>
          </p:nvPr>
        </p:nvSpPr>
        <p:spPr bwMode="auto">
          <a:xfrm>
            <a:off x="3849688" y="9428242"/>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77" tIns="45789" rIns="91577" bIns="45789" numCol="1" anchor="b" anchorCtr="0" compatLnSpc="1">
            <a:prstTxWarp prst="textNoShape">
              <a:avLst/>
            </a:prstTxWarp>
          </a:bodyPr>
          <a:lstStyle>
            <a:lvl1pPr algn="r">
              <a:defRPr sz="1200">
                <a:latin typeface="Calibri" charset="0"/>
              </a:defRPr>
            </a:lvl1pPr>
          </a:lstStyle>
          <a:p>
            <a:fld id="{A2AA519A-A6DF-024F-B493-EFBAB25BB226}" type="slidenum">
              <a:rPr lang="en-GB" altLang="en-US"/>
              <a:pPr/>
              <a:t>‹#›</a:t>
            </a:fld>
            <a:endParaRPr lang="en-GB" altLang="en-US"/>
          </a:p>
        </p:txBody>
      </p:sp>
    </p:spTree>
    <p:extLst>
      <p:ext uri="{BB962C8B-B14F-4D97-AF65-F5344CB8AC3E}">
        <p14:creationId xmlns:p14="http://schemas.microsoft.com/office/powerpoint/2010/main" val="2077797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77" tIns="45789" rIns="91577" bIns="45789" numCol="1" anchor="t" anchorCtr="0" compatLnSpc="1">
            <a:prstTxWarp prst="textNoShape">
              <a:avLst/>
            </a:prstTxWarp>
          </a:bodyPr>
          <a:lstStyle>
            <a:lvl1pPr>
              <a:defRPr sz="1200">
                <a:latin typeface="Calibri" charset="0"/>
              </a:defRPr>
            </a:lvl1pPr>
          </a:lstStyle>
          <a:p>
            <a:endParaRPr lang="en-GB" altLang="en-US"/>
          </a:p>
        </p:txBody>
      </p:sp>
      <p:sp>
        <p:nvSpPr>
          <p:cNvPr id="3" name="Date Placeholder 2"/>
          <p:cNvSpPr>
            <a:spLocks noGrp="1"/>
          </p:cNvSpPr>
          <p:nvPr>
            <p:ph type="dt" idx="1"/>
          </p:nvPr>
        </p:nvSpPr>
        <p:spPr bwMode="auto">
          <a:xfrm>
            <a:off x="3849688" y="0"/>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77" tIns="45789" rIns="91577" bIns="45789" numCol="1" anchor="t" anchorCtr="0" compatLnSpc="1">
            <a:prstTxWarp prst="textNoShape">
              <a:avLst/>
            </a:prstTxWarp>
          </a:bodyPr>
          <a:lstStyle>
            <a:lvl1pPr algn="r">
              <a:defRPr sz="1200">
                <a:latin typeface="Calibri" charset="0"/>
              </a:defRPr>
            </a:lvl1pPr>
          </a:lstStyle>
          <a:p>
            <a:fld id="{F7C1ACBC-E156-9E4D-9A1D-4D2D455C762A}" type="datetime1">
              <a:rPr lang="en-GB" altLang="en-US"/>
              <a:pPr/>
              <a:t>14/07/2020</a:t>
            </a:fld>
            <a:endParaRPr lang="en-GB" altLang="en-US"/>
          </a:p>
        </p:txBody>
      </p:sp>
      <p:sp>
        <p:nvSpPr>
          <p:cNvPr id="4" name="Slide Image Placeholder 3"/>
          <p:cNvSpPr>
            <a:spLocks noGrp="1" noRot="1" noChangeAspect="1"/>
          </p:cNvSpPr>
          <p:nvPr>
            <p:ph type="sldImg" idx="2"/>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 name="Notes Placeholder 4"/>
          <p:cNvSpPr>
            <a:spLocks noGrp="1"/>
          </p:cNvSpPr>
          <p:nvPr>
            <p:ph type="body" sz="quarter" idx="3"/>
          </p:nvPr>
        </p:nvSpPr>
        <p:spPr bwMode="auto">
          <a:xfrm>
            <a:off x="679450" y="4715710"/>
            <a:ext cx="5438775" cy="446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77" tIns="45789" rIns="91577" bIns="457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Footer Placeholder 5"/>
          <p:cNvSpPr>
            <a:spLocks noGrp="1"/>
          </p:cNvSpPr>
          <p:nvPr>
            <p:ph type="ftr" sz="quarter" idx="4"/>
          </p:nvPr>
        </p:nvSpPr>
        <p:spPr bwMode="auto">
          <a:xfrm>
            <a:off x="0" y="9428242"/>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77" tIns="45789" rIns="91577" bIns="45789" numCol="1" anchor="b" anchorCtr="0" compatLnSpc="1">
            <a:prstTxWarp prst="textNoShape">
              <a:avLst/>
            </a:prstTxWarp>
          </a:bodyPr>
          <a:lstStyle>
            <a:lvl1pPr>
              <a:defRPr sz="1200">
                <a:latin typeface="Calibri" charset="0"/>
              </a:defRPr>
            </a:lvl1pPr>
          </a:lstStyle>
          <a:p>
            <a:endParaRPr lang="en-GB" altLang="en-US"/>
          </a:p>
        </p:txBody>
      </p:sp>
      <p:sp>
        <p:nvSpPr>
          <p:cNvPr id="7" name="Slide Number Placeholder 6"/>
          <p:cNvSpPr>
            <a:spLocks noGrp="1"/>
          </p:cNvSpPr>
          <p:nvPr>
            <p:ph type="sldNum" sz="quarter" idx="5"/>
          </p:nvPr>
        </p:nvSpPr>
        <p:spPr bwMode="auto">
          <a:xfrm>
            <a:off x="3849688" y="9428242"/>
            <a:ext cx="294640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577" tIns="45789" rIns="91577" bIns="45789" numCol="1" anchor="b" anchorCtr="0" compatLnSpc="1">
            <a:prstTxWarp prst="textNoShape">
              <a:avLst/>
            </a:prstTxWarp>
          </a:bodyPr>
          <a:lstStyle>
            <a:lvl1pPr algn="r">
              <a:defRPr sz="1200">
                <a:latin typeface="Calibri" charset="0"/>
              </a:defRPr>
            </a:lvl1pPr>
          </a:lstStyle>
          <a:p>
            <a:fld id="{0AA558F4-94A9-ED43-B8F3-AD2D087F8F31}" type="slidenum">
              <a:rPr lang="en-GB" altLang="en-US"/>
              <a:pPr/>
              <a:t>‹#›</a:t>
            </a:fld>
            <a:endParaRPr lang="en-GB" altLang="en-US"/>
          </a:p>
        </p:txBody>
      </p:sp>
    </p:spTree>
    <p:extLst>
      <p:ext uri="{BB962C8B-B14F-4D97-AF65-F5344CB8AC3E}">
        <p14:creationId xmlns:p14="http://schemas.microsoft.com/office/powerpoint/2010/main" val="19273263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1pPr>
    <a:lvl2pPr marL="45668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3368"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006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6744"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3426" algn="l" defTabSz="913368" rtl="0" eaLnBrk="1" latinLnBrk="0" hangingPunct="1">
      <a:defRPr sz="1200" kern="1200">
        <a:solidFill>
          <a:schemeClr val="tx1"/>
        </a:solidFill>
        <a:latin typeface="+mn-lt"/>
        <a:ea typeface="+mn-ea"/>
        <a:cs typeface="+mn-cs"/>
      </a:defRPr>
    </a:lvl6pPr>
    <a:lvl7pPr marL="2740117" algn="l" defTabSz="913368" rtl="0" eaLnBrk="1" latinLnBrk="0" hangingPunct="1">
      <a:defRPr sz="1200" kern="1200">
        <a:solidFill>
          <a:schemeClr val="tx1"/>
        </a:solidFill>
        <a:latin typeface="+mn-lt"/>
        <a:ea typeface="+mn-ea"/>
        <a:cs typeface="+mn-cs"/>
      </a:defRPr>
    </a:lvl7pPr>
    <a:lvl8pPr marL="3196797" algn="l" defTabSz="913368" rtl="0" eaLnBrk="1" latinLnBrk="0" hangingPunct="1">
      <a:defRPr sz="1200" kern="1200">
        <a:solidFill>
          <a:schemeClr val="tx1"/>
        </a:solidFill>
        <a:latin typeface="+mn-lt"/>
        <a:ea typeface="+mn-ea"/>
        <a:cs typeface="+mn-cs"/>
      </a:defRPr>
    </a:lvl8pPr>
    <a:lvl9pPr marL="3653486" algn="l" defTabSz="913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3.pebblepad.co.uk/v3portfolio/hallam/Asset/View/yRr9jHnfs8wgpctZmHM4Z3n3kh" TargetMode="External"/><Relationship Id="rId2" Type="http://schemas.openxmlformats.org/officeDocument/2006/relationships/slide" Target="../slides/slide66.xml"/><Relationship Id="rId1" Type="http://schemas.openxmlformats.org/officeDocument/2006/relationships/notesMaster" Target="../notesMasters/notesMaster1.xml"/><Relationship Id="rId4" Type="http://schemas.openxmlformats.org/officeDocument/2006/relationships/hyperlink" Target="https://v3.pebblepad.co.uk/login/shumooc"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solidFill>
                  <a:prstClr val="black"/>
                </a:solidFill>
              </a:rPr>
              <a:pPr/>
              <a:t>3</a:t>
            </a:fld>
            <a:endParaRPr lang="en-GB" altLang="en-US">
              <a:solidFill>
                <a:prstClr val="black"/>
              </a:solidFill>
            </a:endParaRPr>
          </a:p>
        </p:txBody>
      </p:sp>
    </p:spTree>
    <p:extLst>
      <p:ext uri="{BB962C8B-B14F-4D97-AF65-F5344CB8AC3E}">
        <p14:creationId xmlns:p14="http://schemas.microsoft.com/office/powerpoint/2010/main" val="3791949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70</a:t>
            </a:fld>
            <a:endParaRPr lang="en-GB" altLang="en-US"/>
          </a:p>
        </p:txBody>
      </p:sp>
    </p:spTree>
    <p:extLst>
      <p:ext uri="{BB962C8B-B14F-4D97-AF65-F5344CB8AC3E}">
        <p14:creationId xmlns:p14="http://schemas.microsoft.com/office/powerpoint/2010/main" val="1062287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56063-CBF6-4D42-ADAC-86E18D4C67E4}" type="slidenum">
              <a:rPr lang="en-GB" smtClean="0">
                <a:solidFill>
                  <a:prstClr val="black"/>
                </a:solidFill>
              </a:rPr>
              <a:pPr/>
              <a:t>73</a:t>
            </a:fld>
            <a:endParaRPr lang="en-GB">
              <a:solidFill>
                <a:prstClr val="black"/>
              </a:solidFill>
            </a:endParaRPr>
          </a:p>
        </p:txBody>
      </p:sp>
    </p:spTree>
    <p:extLst>
      <p:ext uri="{BB962C8B-B14F-4D97-AF65-F5344CB8AC3E}">
        <p14:creationId xmlns:p14="http://schemas.microsoft.com/office/powerpoint/2010/main" val="3461477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solidFill>
                  <a:prstClr val="black"/>
                </a:solidFill>
              </a:rPr>
              <a:pPr/>
              <a:t>76</a:t>
            </a:fld>
            <a:endParaRPr lang="en-GB" altLang="en-US">
              <a:solidFill>
                <a:prstClr val="black"/>
              </a:solidFill>
            </a:endParaRPr>
          </a:p>
        </p:txBody>
      </p:sp>
    </p:spTree>
    <p:extLst>
      <p:ext uri="{BB962C8B-B14F-4D97-AF65-F5344CB8AC3E}">
        <p14:creationId xmlns:p14="http://schemas.microsoft.com/office/powerpoint/2010/main" val="3071265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solidFill>
                  <a:prstClr val="black"/>
                </a:solidFill>
              </a:rPr>
              <a:pPr/>
              <a:t>77</a:t>
            </a:fld>
            <a:endParaRPr lang="en-GB" altLang="en-US">
              <a:solidFill>
                <a:prstClr val="black"/>
              </a:solidFill>
            </a:endParaRPr>
          </a:p>
        </p:txBody>
      </p:sp>
    </p:spTree>
    <p:extLst>
      <p:ext uri="{BB962C8B-B14F-4D97-AF65-F5344CB8AC3E}">
        <p14:creationId xmlns:p14="http://schemas.microsoft.com/office/powerpoint/2010/main" val="3710112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solidFill>
                  <a:prstClr val="black"/>
                </a:solidFill>
              </a:rPr>
              <a:pPr/>
              <a:t>78</a:t>
            </a:fld>
            <a:endParaRPr lang="en-GB" altLang="en-US">
              <a:solidFill>
                <a:prstClr val="black"/>
              </a:solidFill>
            </a:endParaRPr>
          </a:p>
        </p:txBody>
      </p:sp>
    </p:spTree>
    <p:extLst>
      <p:ext uri="{BB962C8B-B14F-4D97-AF65-F5344CB8AC3E}">
        <p14:creationId xmlns:p14="http://schemas.microsoft.com/office/powerpoint/2010/main" val="1570200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eb4095eee_2_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eb4095eee_2_11:notes"/>
          <p:cNvSpPr txBox="1">
            <a:spLocks noGrp="1"/>
          </p:cNvSpPr>
          <p:nvPr>
            <p:ph type="body" idx="1"/>
          </p:nvPr>
        </p:nvSpPr>
        <p:spPr>
          <a:xfrm>
            <a:off x="679768" y="4715154"/>
            <a:ext cx="5438140" cy="4466987"/>
          </a:xfrm>
          <a:prstGeom prst="rect">
            <a:avLst/>
          </a:prstGeom>
        </p:spPr>
        <p:txBody>
          <a:bodyPr spcFirstLastPara="1" wrap="square" lIns="91418" tIns="91418" rIns="91418" bIns="91418" anchor="t" anchorCtr="0">
            <a:noAutofit/>
          </a:bodyPr>
          <a:lstStyle/>
          <a:p>
            <a:pPr>
              <a:spcBef>
                <a:spcPts val="0"/>
              </a:spcBef>
              <a:spcAft>
                <a:spcPts val="0"/>
              </a:spcAft>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453ff1b607_0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453ff1b607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453ff1b607_0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453ff1b607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453ff1b607_0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453ff1b607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121</a:t>
            </a:fld>
            <a:endParaRPr lang="en-GB" altLang="en-US"/>
          </a:p>
        </p:txBody>
      </p:sp>
    </p:spTree>
    <p:extLst>
      <p:ext uri="{BB962C8B-B14F-4D97-AF65-F5344CB8AC3E}">
        <p14:creationId xmlns:p14="http://schemas.microsoft.com/office/powerpoint/2010/main" val="195054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5B54BE-6789-4419-BDD5-043EAA9A9223}"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116313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123</a:t>
            </a:fld>
            <a:endParaRPr lang="en-GB" altLang="en-US"/>
          </a:p>
        </p:txBody>
      </p:sp>
    </p:spTree>
    <p:extLst>
      <p:ext uri="{BB962C8B-B14F-4D97-AF65-F5344CB8AC3E}">
        <p14:creationId xmlns:p14="http://schemas.microsoft.com/office/powerpoint/2010/main" val="805013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Note.  </a:t>
            </a:r>
            <a:r>
              <a:rPr lang="en-GB" dirty="0" err="1" smtClean="0"/>
              <a:t>RotW</a:t>
            </a:r>
            <a:r>
              <a:rPr lang="en-GB" dirty="0" smtClean="0"/>
              <a:t> = Rest of the World.</a:t>
            </a:r>
          </a:p>
          <a:p>
            <a:r>
              <a:rPr lang="en-GB" dirty="0" smtClean="0"/>
              <a:t>Brief</a:t>
            </a:r>
            <a:r>
              <a:rPr lang="en-GB" baseline="0" dirty="0" smtClean="0"/>
              <a:t> discussion on the challenges facing a modern degree apprentice.</a:t>
            </a:r>
          </a:p>
          <a:p>
            <a:r>
              <a:rPr lang="en-GB" baseline="0" dirty="0" smtClean="0"/>
              <a:t>Potential for confusion.  Strong and clear support networks are needed.</a:t>
            </a:r>
          </a:p>
          <a:p>
            <a:r>
              <a:rPr lang="en-GB" baseline="0" dirty="0" smtClean="0"/>
              <a:t>A joined up approach to delivery with genuine employer - provider partnership.</a:t>
            </a:r>
            <a:endParaRPr lang="en-GB" dirty="0"/>
          </a:p>
        </p:txBody>
      </p:sp>
      <p:sp>
        <p:nvSpPr>
          <p:cNvPr id="4" name="Slide Number Placeholder 3"/>
          <p:cNvSpPr>
            <a:spLocks noGrp="1"/>
          </p:cNvSpPr>
          <p:nvPr>
            <p:ph type="sldNum" sz="quarter" idx="10"/>
          </p:nvPr>
        </p:nvSpPr>
        <p:spPr/>
        <p:txBody>
          <a:bodyPr/>
          <a:lstStyle/>
          <a:p>
            <a:fld id="{8C1DBE35-4792-477A-BE3F-A5572B509F30}"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1592794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solidFill>
                  <a:prstClr val="black"/>
                </a:solidFill>
              </a:rPr>
              <a:pPr/>
              <a:t>37</a:t>
            </a:fld>
            <a:endParaRPr lang="en-GB" altLang="en-US">
              <a:solidFill>
                <a:prstClr val="black"/>
              </a:solidFill>
            </a:endParaRPr>
          </a:p>
        </p:txBody>
      </p:sp>
    </p:spTree>
    <p:extLst>
      <p:ext uri="{BB962C8B-B14F-4D97-AF65-F5344CB8AC3E}">
        <p14:creationId xmlns:p14="http://schemas.microsoft.com/office/powerpoint/2010/main" val="205008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solidFill>
                  <a:prstClr val="black"/>
                </a:solidFill>
              </a:rPr>
              <a:pPr/>
              <a:t>41</a:t>
            </a:fld>
            <a:endParaRPr lang="en-GB" altLang="en-US">
              <a:solidFill>
                <a:prstClr val="black"/>
              </a:solidFill>
            </a:endParaRPr>
          </a:p>
        </p:txBody>
      </p:sp>
    </p:spTree>
    <p:extLst>
      <p:ext uri="{BB962C8B-B14F-4D97-AF65-F5344CB8AC3E}">
        <p14:creationId xmlns:p14="http://schemas.microsoft.com/office/powerpoint/2010/main" val="271088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indent="0">
              <a:spcAft>
                <a:spcPts val="600"/>
              </a:spcAft>
              <a:buNone/>
            </a:pPr>
            <a:r>
              <a:rPr lang="en-GB" sz="1200" dirty="0"/>
              <a:t>Employers: </a:t>
            </a:r>
          </a:p>
          <a:p>
            <a:pPr>
              <a:spcAft>
                <a:spcPts val="600"/>
              </a:spcAft>
            </a:pPr>
            <a:r>
              <a:rPr lang="en-GB" sz="1200" dirty="0"/>
              <a:t>Access to recruitment expertise and talent matching, including eligibility advice and free exhibition space at our recruitment events and web-based presence (for starters)</a:t>
            </a:r>
          </a:p>
          <a:p>
            <a:pPr>
              <a:spcAft>
                <a:spcPts val="600"/>
              </a:spcAft>
            </a:pPr>
            <a:r>
              <a:rPr lang="en-GB" sz="1200" dirty="0"/>
              <a:t>Take your training to the next level and identify a range of skills needs and bespoke solutions -Explore placements, internships, knowledge partnerships and consultancy options</a:t>
            </a:r>
          </a:p>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solidFill>
                  <a:prstClr val="black"/>
                </a:solidFill>
              </a:rPr>
              <a:pPr/>
              <a:t>59</a:t>
            </a:fld>
            <a:endParaRPr lang="en-GB" altLang="en-US">
              <a:solidFill>
                <a:prstClr val="black"/>
              </a:solidFill>
            </a:endParaRPr>
          </a:p>
        </p:txBody>
      </p:sp>
    </p:spTree>
    <p:extLst>
      <p:ext uri="{BB962C8B-B14F-4D97-AF65-F5344CB8AC3E}">
        <p14:creationId xmlns:p14="http://schemas.microsoft.com/office/powerpoint/2010/main" val="3711418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indent="0">
              <a:spcAft>
                <a:spcPts val="600"/>
              </a:spcAft>
              <a:buNone/>
            </a:pPr>
            <a:r>
              <a:rPr lang="en-GB" sz="1200" dirty="0"/>
              <a:t>Employers: </a:t>
            </a:r>
          </a:p>
          <a:p>
            <a:pPr>
              <a:spcAft>
                <a:spcPts val="600"/>
              </a:spcAft>
            </a:pPr>
            <a:r>
              <a:rPr lang="en-GB" sz="1200" dirty="0"/>
              <a:t>Access to recruitment expertise and talent matching, including eligibility advice and free exhibition space at our recruitment events and web-based presence (for starters)</a:t>
            </a:r>
          </a:p>
          <a:p>
            <a:pPr>
              <a:spcAft>
                <a:spcPts val="600"/>
              </a:spcAft>
            </a:pPr>
            <a:r>
              <a:rPr lang="en-GB" sz="1200" dirty="0"/>
              <a:t>Take your training to the next level and identify a range of skills needs and bespoke solutions -Explore placements, internships, knowledge partnerships and consultancy options</a:t>
            </a:r>
          </a:p>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solidFill>
                  <a:prstClr val="black"/>
                </a:solidFill>
              </a:rPr>
              <a:pPr/>
              <a:t>60</a:t>
            </a:fld>
            <a:endParaRPr lang="en-GB" altLang="en-US">
              <a:solidFill>
                <a:prstClr val="black"/>
              </a:solidFill>
            </a:endParaRPr>
          </a:p>
        </p:txBody>
      </p:sp>
    </p:spTree>
    <p:extLst>
      <p:ext uri="{BB962C8B-B14F-4D97-AF65-F5344CB8AC3E}">
        <p14:creationId xmlns:p14="http://schemas.microsoft.com/office/powerpoint/2010/main" val="3711418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ＭＳ Ｐゴシック" pitchFamily="-105" charset="-128"/>
                <a:cs typeface="ＭＳ Ｐゴシック" pitchFamily="-105" charset="-128"/>
                <a:hlinkClick r:id="rId3"/>
              </a:rPr>
              <a:t>The SHU Mentoring Handbook</a:t>
            </a:r>
            <a:r>
              <a:rPr lang="en-GB" sz="1200" kern="1200" dirty="0">
                <a:solidFill>
                  <a:schemeClr val="tx1"/>
                </a:solidFill>
                <a:effectLst/>
                <a:latin typeface="+mn-lt"/>
                <a:ea typeface="ＭＳ Ｐゴシック" pitchFamily="-105" charset="-128"/>
                <a:cs typeface="ＭＳ Ｐゴシック" pitchFamily="-105" charset="-128"/>
              </a:rPr>
              <a:t> </a:t>
            </a:r>
          </a:p>
          <a:p>
            <a:endParaRPr lang="en-GB" sz="1200" kern="1200" dirty="0">
              <a:solidFill>
                <a:schemeClr val="tx1"/>
              </a:solidFill>
              <a:effectLst/>
              <a:latin typeface="+mn-lt"/>
              <a:ea typeface="ＭＳ Ｐゴシック" pitchFamily="-105" charset="-128"/>
              <a:cs typeface="ＭＳ Ｐゴシック" pitchFamily="-105" charset="-128"/>
            </a:endParaRPr>
          </a:p>
          <a:p>
            <a:r>
              <a:rPr lang="en-GB" sz="1200" kern="1200" dirty="0">
                <a:solidFill>
                  <a:schemeClr val="tx1"/>
                </a:solidFill>
                <a:effectLst/>
                <a:latin typeface="+mn-lt"/>
                <a:ea typeface="ＭＳ Ｐゴシック" pitchFamily="-105" charset="-128"/>
                <a:cs typeface="ＭＳ Ｐゴシック" pitchFamily="-105" charset="-128"/>
              </a:rPr>
              <a:t>Hello Ian,</a:t>
            </a:r>
          </a:p>
          <a:p>
            <a:r>
              <a:rPr lang="en-GB" sz="1200" kern="1200" dirty="0">
                <a:solidFill>
                  <a:schemeClr val="tx1"/>
                </a:solidFill>
                <a:effectLst/>
                <a:latin typeface="+mn-lt"/>
                <a:ea typeface="ＭＳ Ｐゴシック" pitchFamily="-105" charset="-128"/>
                <a:cs typeface="ＭＳ Ｐゴシック" pitchFamily="-105" charset="-128"/>
              </a:rPr>
              <a:t>The password for your account on </a:t>
            </a:r>
            <a:r>
              <a:rPr lang="en-GB" sz="1200" u="sng" kern="1200" dirty="0" err="1">
                <a:solidFill>
                  <a:schemeClr val="tx1"/>
                </a:solidFill>
                <a:effectLst/>
                <a:latin typeface="+mn-lt"/>
                <a:ea typeface="ＭＳ Ｐゴシック" pitchFamily="-105" charset="-128"/>
                <a:cs typeface="ＭＳ Ｐゴシック" pitchFamily="-105" charset="-128"/>
                <a:hlinkClick r:id="rId4"/>
              </a:rPr>
              <a:t>PebblePad</a:t>
            </a:r>
            <a:r>
              <a:rPr lang="en-GB" sz="1200" kern="1200" dirty="0">
                <a:solidFill>
                  <a:schemeClr val="tx1"/>
                </a:solidFill>
                <a:effectLst/>
                <a:latin typeface="+mn-lt"/>
                <a:ea typeface="ＭＳ Ｐゴシック" pitchFamily="-105" charset="-128"/>
                <a:cs typeface="ＭＳ Ｐゴシック" pitchFamily="-105" charset="-128"/>
              </a:rPr>
              <a:t> at SHUMOOC has been reset. </a:t>
            </a:r>
          </a:p>
          <a:p>
            <a:r>
              <a:rPr lang="en-GB" sz="1200" b="1" kern="1200" dirty="0">
                <a:solidFill>
                  <a:schemeClr val="tx1"/>
                </a:solidFill>
                <a:effectLst/>
                <a:latin typeface="+mn-lt"/>
                <a:ea typeface="ＭＳ Ｐゴシック" pitchFamily="-105" charset="-128"/>
                <a:cs typeface="ＭＳ Ｐゴシック" pitchFamily="-105" charset="-128"/>
              </a:rPr>
              <a:t>Your updated account details are:</a:t>
            </a:r>
            <a:r>
              <a:rPr lang="en-GB" sz="1200" kern="1200" dirty="0">
                <a:solidFill>
                  <a:schemeClr val="tx1"/>
                </a:solidFill>
                <a:effectLst/>
                <a:latin typeface="+mn-lt"/>
                <a:ea typeface="ＭＳ Ｐゴシック" pitchFamily="-105" charset="-128"/>
                <a:cs typeface="ＭＳ Ｐゴシック" pitchFamily="-105" charset="-128"/>
              </a:rPr>
              <a:t/>
            </a:r>
            <a:br>
              <a:rPr lang="en-GB" sz="1200" kern="1200" dirty="0">
                <a:solidFill>
                  <a:schemeClr val="tx1"/>
                </a:solidFill>
                <a:effectLst/>
                <a:latin typeface="+mn-lt"/>
                <a:ea typeface="ＭＳ Ｐゴシック" pitchFamily="-105" charset="-128"/>
                <a:cs typeface="ＭＳ Ｐゴシック" pitchFamily="-105" charset="-128"/>
              </a:rPr>
            </a:br>
            <a:r>
              <a:rPr lang="en-GB" sz="1200" kern="1200" dirty="0">
                <a:solidFill>
                  <a:schemeClr val="tx1"/>
                </a:solidFill>
                <a:effectLst/>
                <a:latin typeface="+mn-lt"/>
                <a:ea typeface="ＭＳ Ｐゴシック" pitchFamily="-105" charset="-128"/>
                <a:cs typeface="ＭＳ Ｐゴシック" pitchFamily="-105" charset="-128"/>
              </a:rPr>
              <a:t>username: </a:t>
            </a:r>
            <a:r>
              <a:rPr lang="en-GB" sz="1200" b="1" kern="1200" dirty="0" err="1">
                <a:solidFill>
                  <a:schemeClr val="tx1"/>
                </a:solidFill>
                <a:effectLst/>
                <a:latin typeface="+mn-lt"/>
                <a:ea typeface="ＭＳ Ｐゴシック" pitchFamily="-105" charset="-128"/>
                <a:cs typeface="ＭＳ Ｐゴシック" pitchFamily="-105" charset="-128"/>
              </a:rPr>
              <a:t>ianglover</a:t>
            </a:r>
            <a:r>
              <a:rPr lang="en-GB" sz="1200" kern="1200" dirty="0">
                <a:solidFill>
                  <a:schemeClr val="tx1"/>
                </a:solidFill>
                <a:effectLst/>
                <a:latin typeface="+mn-lt"/>
                <a:ea typeface="ＭＳ Ｐゴシック" pitchFamily="-105" charset="-128"/>
                <a:cs typeface="ＭＳ Ｐゴシック" pitchFamily="-105" charset="-128"/>
              </a:rPr>
              <a:t/>
            </a:r>
            <a:br>
              <a:rPr lang="en-GB" sz="1200" kern="1200" dirty="0">
                <a:solidFill>
                  <a:schemeClr val="tx1"/>
                </a:solidFill>
                <a:effectLst/>
                <a:latin typeface="+mn-lt"/>
                <a:ea typeface="ＭＳ Ｐゴシック" pitchFamily="-105" charset="-128"/>
                <a:cs typeface="ＭＳ Ｐゴシック" pitchFamily="-105" charset="-128"/>
              </a:rPr>
            </a:br>
            <a:r>
              <a:rPr lang="en-GB" sz="1200" kern="1200" dirty="0">
                <a:solidFill>
                  <a:schemeClr val="tx1"/>
                </a:solidFill>
                <a:effectLst/>
                <a:latin typeface="+mn-lt"/>
                <a:ea typeface="ＭＳ Ｐゴシック" pitchFamily="-105" charset="-128"/>
                <a:cs typeface="ＭＳ Ｐゴシック" pitchFamily="-105" charset="-128"/>
              </a:rPr>
              <a:t>password: </a:t>
            </a:r>
            <a:r>
              <a:rPr lang="en-GB" sz="1200" b="1" kern="1200" dirty="0">
                <a:solidFill>
                  <a:schemeClr val="tx1"/>
                </a:solidFill>
                <a:effectLst/>
                <a:latin typeface="+mn-lt"/>
                <a:ea typeface="ＭＳ Ｐゴシック" pitchFamily="-105" charset="-128"/>
                <a:cs typeface="ＭＳ Ｐゴシック" pitchFamily="-105" charset="-128"/>
              </a:rPr>
              <a:t>jJ6LHHz9</a:t>
            </a:r>
            <a:r>
              <a:rPr lang="en-GB" sz="1200" kern="1200" dirty="0">
                <a:solidFill>
                  <a:schemeClr val="tx1"/>
                </a:solidFill>
                <a:effectLst/>
                <a:latin typeface="+mn-lt"/>
                <a:ea typeface="ＭＳ Ｐゴシック" pitchFamily="-105" charset="-128"/>
                <a:cs typeface="ＭＳ Ｐゴシック" pitchFamily="-105" charset="-128"/>
              </a:rPr>
              <a:t> </a:t>
            </a:r>
          </a:p>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solidFill>
                  <a:prstClr val="black"/>
                </a:solidFill>
              </a:rPr>
              <a:pPr/>
              <a:t>66</a:t>
            </a:fld>
            <a:endParaRPr lang="en-GB" altLang="en-US">
              <a:solidFill>
                <a:prstClr val="black"/>
              </a:solidFill>
            </a:endParaRPr>
          </a:p>
        </p:txBody>
      </p:sp>
    </p:spTree>
    <p:extLst>
      <p:ext uri="{BB962C8B-B14F-4D97-AF65-F5344CB8AC3E}">
        <p14:creationId xmlns:p14="http://schemas.microsoft.com/office/powerpoint/2010/main" val="4089317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A558F4-94A9-ED43-B8F3-AD2D087F8F31}" type="slidenum">
              <a:rPr lang="en-GB" altLang="en-US" smtClean="0"/>
              <a:pPr/>
              <a:t>69</a:t>
            </a:fld>
            <a:endParaRPr lang="en-GB" altLang="en-US"/>
          </a:p>
        </p:txBody>
      </p:sp>
    </p:spTree>
    <p:extLst>
      <p:ext uri="{BB962C8B-B14F-4D97-AF65-F5344CB8AC3E}">
        <p14:creationId xmlns:p14="http://schemas.microsoft.com/office/powerpoint/2010/main" val="1062287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 Id="rId4" Type="http://schemas.openxmlformats.org/officeDocument/2006/relationships/image" Target="../media/image5.png"/></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80" indent="0" algn="ctr">
              <a:buNone/>
              <a:defRPr>
                <a:solidFill>
                  <a:schemeClr val="tx1">
                    <a:tint val="75000"/>
                  </a:schemeClr>
                </a:solidFill>
              </a:defRPr>
            </a:lvl2pPr>
            <a:lvl3pPr marL="913368" indent="0" algn="ctr">
              <a:buNone/>
              <a:defRPr>
                <a:solidFill>
                  <a:schemeClr val="tx1">
                    <a:tint val="75000"/>
                  </a:schemeClr>
                </a:solidFill>
              </a:defRPr>
            </a:lvl3pPr>
            <a:lvl4pPr marL="1370060" indent="0" algn="ctr">
              <a:buNone/>
              <a:defRPr>
                <a:solidFill>
                  <a:schemeClr val="tx1">
                    <a:tint val="75000"/>
                  </a:schemeClr>
                </a:solidFill>
              </a:defRPr>
            </a:lvl4pPr>
            <a:lvl5pPr marL="1826744" indent="0" algn="ctr">
              <a:buNone/>
              <a:defRPr>
                <a:solidFill>
                  <a:schemeClr val="tx1">
                    <a:tint val="75000"/>
                  </a:schemeClr>
                </a:solidFill>
              </a:defRPr>
            </a:lvl5pPr>
            <a:lvl6pPr marL="2283426" indent="0" algn="ctr">
              <a:buNone/>
              <a:defRPr>
                <a:solidFill>
                  <a:schemeClr val="tx1">
                    <a:tint val="75000"/>
                  </a:schemeClr>
                </a:solidFill>
              </a:defRPr>
            </a:lvl6pPr>
            <a:lvl7pPr marL="2740117" indent="0" algn="ctr">
              <a:buNone/>
              <a:defRPr>
                <a:solidFill>
                  <a:schemeClr val="tx1">
                    <a:tint val="75000"/>
                  </a:schemeClr>
                </a:solidFill>
              </a:defRPr>
            </a:lvl7pPr>
            <a:lvl8pPr marL="3196797" indent="0" algn="ctr">
              <a:buNone/>
              <a:defRPr>
                <a:solidFill>
                  <a:schemeClr val="tx1">
                    <a:tint val="75000"/>
                  </a:schemeClr>
                </a:solidFill>
              </a:defRPr>
            </a:lvl8pPr>
            <a:lvl9pPr marL="3653486"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fld id="{9BC24E69-BEE5-254D-9E1C-7DB27D080CF3}" type="datetimeFigureOut">
              <a:rPr lang="en-US" altLang="en-US"/>
              <a:pPr/>
              <a:t>7/14/2020</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EB81B040-A1A9-874A-8256-F9B029ACC940}" type="slidenum">
              <a:rPr lang="en-US" altLang="en-US"/>
              <a:pPr/>
              <a:t>‹#›</a:t>
            </a:fld>
            <a:endParaRPr lang="en-US" altLang="en-US"/>
          </a:p>
        </p:txBody>
      </p:sp>
    </p:spTree>
    <p:extLst>
      <p:ext uri="{BB962C8B-B14F-4D97-AF65-F5344CB8AC3E}">
        <p14:creationId xmlns:p14="http://schemas.microsoft.com/office/powerpoint/2010/main" val="137237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FEED5643-A62A-0744-8BAB-4F9B97F656F7}" type="datetimeFigureOut">
              <a:rPr lang="en-US" altLang="en-US"/>
              <a:pPr/>
              <a:t>7/14/2020</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DC9864BA-451A-4D45-93B8-D44F2366F1E9}" type="slidenum">
              <a:rPr lang="en-US" altLang="en-US"/>
              <a:pPr/>
              <a:t>‹#›</a:t>
            </a:fld>
            <a:endParaRPr lang="en-US" altLang="en-US"/>
          </a:p>
        </p:txBody>
      </p:sp>
    </p:spTree>
    <p:extLst>
      <p:ext uri="{BB962C8B-B14F-4D97-AF65-F5344CB8AC3E}">
        <p14:creationId xmlns:p14="http://schemas.microsoft.com/office/powerpoint/2010/main" val="8498122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49893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66102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39494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Tree>
    <p:extLst>
      <p:ext uri="{BB962C8B-B14F-4D97-AF65-F5344CB8AC3E}">
        <p14:creationId xmlns:p14="http://schemas.microsoft.com/office/powerpoint/2010/main" val="9915015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roposal and delievery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TextBox 15"/>
          <p:cNvSpPr txBox="1"/>
          <p:nvPr userDrawn="1"/>
        </p:nvSpPr>
        <p:spPr>
          <a:xfrm>
            <a:off x="469400" y="1988842"/>
            <a:ext cx="7991032" cy="1846659"/>
          </a:xfrm>
          <a:prstGeom prst="rect">
            <a:avLst/>
          </a:prstGeom>
          <a:noFill/>
        </p:spPr>
        <p:txBody>
          <a:bodyPr wrap="square" lIns="0" tIns="0" rIns="0" bIns="0" rtlCol="0">
            <a:spAutoFit/>
          </a:bodyPr>
          <a:lstStyle/>
          <a:p>
            <a:pPr fontAlgn="auto">
              <a:spcBef>
                <a:spcPts val="0"/>
              </a:spcBef>
              <a:spcAft>
                <a:spcPts val="2400"/>
              </a:spcAft>
            </a:pPr>
            <a:r>
              <a:rPr lang="en-GB" sz="3000"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sz="4000" b="1" dirty="0">
              <a:solidFill>
                <a:prstClr val="black"/>
              </a:solidFill>
              <a:latin typeface="Arial"/>
            </a:endParaRPr>
          </a:p>
          <a:p>
            <a:pPr fontAlgn="auto">
              <a:spcBef>
                <a:spcPts val="0"/>
              </a:spcBef>
              <a:spcAft>
                <a:spcPts val="0"/>
              </a:spcAft>
            </a:pPr>
            <a:r>
              <a:rPr lang="en-GB" sz="3000" dirty="0">
                <a:solidFill>
                  <a:prstClr val="white"/>
                </a:solidFill>
                <a:latin typeface="Arial" panose="020B0604020202020204" pitchFamily="34" charset="0"/>
                <a:cs typeface="Arial" panose="020B0604020202020204" pitchFamily="34" charset="0"/>
              </a:rPr>
              <a:t>for delivery of</a:t>
            </a:r>
            <a:endParaRPr lang="en-GB" sz="1800" dirty="0">
              <a:solidFill>
                <a:prstClr val="black"/>
              </a:solidFill>
              <a:latin typeface="Arial" panose="020B0604020202020204" pitchFamily="34" charset="0"/>
              <a:cs typeface="Arial" panose="020B0604020202020204" pitchFamily="34" charset="0"/>
            </a:endParaRPr>
          </a:p>
        </p:txBody>
      </p:sp>
      <p:sp>
        <p:nvSpPr>
          <p:cNvPr id="19" name="Text Placeholder 18"/>
          <p:cNvSpPr>
            <a:spLocks noGrp="1"/>
          </p:cNvSpPr>
          <p:nvPr>
            <p:ph type="body" sz="quarter" idx="12" hasCustomPrompt="1"/>
          </p:nvPr>
        </p:nvSpPr>
        <p:spPr>
          <a:xfrm>
            <a:off x="469402" y="2564904"/>
            <a:ext cx="8291661" cy="792088"/>
          </a:xfrm>
          <a:prstGeom prst="rect">
            <a:avLst/>
          </a:prstGeom>
        </p:spPr>
        <p:txBody>
          <a:bodyPr lIns="0" tIns="0" rIns="0" bIns="0"/>
          <a:lstStyle>
            <a:lvl1pPr marL="0" indent="0">
              <a:buNone/>
              <a:defRPr sz="4000" b="1" baseline="0"/>
            </a:lvl1pPr>
          </a:lstStyle>
          <a:p>
            <a:pPr lvl="0"/>
            <a:r>
              <a:rPr lang="en-GB" dirty="0"/>
              <a:t>Insert name of partner company</a:t>
            </a:r>
          </a:p>
        </p:txBody>
      </p:sp>
      <p:sp>
        <p:nvSpPr>
          <p:cNvPr id="20" name="Text Placeholder 18"/>
          <p:cNvSpPr>
            <a:spLocks noGrp="1"/>
          </p:cNvSpPr>
          <p:nvPr>
            <p:ph type="body" sz="quarter" idx="13" hasCustomPrompt="1"/>
          </p:nvPr>
        </p:nvSpPr>
        <p:spPr>
          <a:xfrm>
            <a:off x="469402" y="3933056"/>
            <a:ext cx="8291661" cy="2016224"/>
          </a:xfrm>
          <a:prstGeom prst="rect">
            <a:avLst/>
          </a:prstGeom>
        </p:spPr>
        <p:txBody>
          <a:bodyPr lIns="0" tIns="0" rIns="0" bIns="0"/>
          <a:lstStyle>
            <a:lvl1pPr marL="0" indent="0">
              <a:buNone/>
              <a:defRPr sz="4000" b="1" baseline="0"/>
            </a:lvl1pPr>
          </a:lstStyle>
          <a:p>
            <a:pPr lvl="0"/>
            <a:r>
              <a:rPr lang="en-GB" dirty="0"/>
              <a:t>Insert title of what is to be delivered</a:t>
            </a:r>
          </a:p>
        </p:txBody>
      </p:sp>
    </p:spTree>
    <p:extLst>
      <p:ext uri="{BB962C8B-B14F-4D97-AF65-F5344CB8AC3E}">
        <p14:creationId xmlns:p14="http://schemas.microsoft.com/office/powerpoint/2010/main" val="29793096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roposal and delivery slide v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
        <p:nvSpPr>
          <p:cNvPr id="7" name="TextBox 6"/>
          <p:cNvSpPr txBox="1"/>
          <p:nvPr userDrawn="1"/>
        </p:nvSpPr>
        <p:spPr>
          <a:xfrm>
            <a:off x="2843810" y="1834071"/>
            <a:ext cx="5045013" cy="1415772"/>
          </a:xfrm>
          <a:prstGeom prst="rect">
            <a:avLst/>
          </a:prstGeom>
          <a:noFill/>
        </p:spPr>
        <p:txBody>
          <a:bodyPr wrap="square" lIns="0" tIns="0" rIns="0" bIns="0" rtlCol="0">
            <a:spAutoFit/>
          </a:bodyPr>
          <a:lstStyle/>
          <a:p>
            <a:pPr fontAlgn="auto">
              <a:spcBef>
                <a:spcPts val="0"/>
              </a:spcBef>
              <a:spcAft>
                <a:spcPts val="2400"/>
              </a:spcAft>
            </a:pPr>
            <a:r>
              <a:rPr lang="en-GB"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b="1" dirty="0">
              <a:solidFill>
                <a:prstClr val="black"/>
              </a:solidFill>
              <a:latin typeface="Arial"/>
            </a:endParaRPr>
          </a:p>
          <a:p>
            <a:pPr fontAlgn="auto">
              <a:spcBef>
                <a:spcPts val="0"/>
              </a:spcBef>
              <a:spcAft>
                <a:spcPts val="0"/>
              </a:spcAft>
            </a:pPr>
            <a:r>
              <a:rPr lang="en-GB" dirty="0">
                <a:solidFill>
                  <a:prstClr val="white"/>
                </a:solidFill>
                <a:latin typeface="Arial" panose="020B0604020202020204" pitchFamily="34" charset="0"/>
                <a:cs typeface="Arial" panose="020B0604020202020204" pitchFamily="34" charset="0"/>
              </a:rPr>
              <a:t>for delivery of</a:t>
            </a:r>
            <a:endParaRPr lang="en-GB" dirty="0">
              <a:solidFill>
                <a:prstClr val="black"/>
              </a:solidFill>
              <a:latin typeface="Arial" panose="020B0604020202020204" pitchFamily="34" charset="0"/>
              <a:cs typeface="Arial" panose="020B0604020202020204" pitchFamily="34" charset="0"/>
            </a:endParaRPr>
          </a:p>
        </p:txBody>
      </p:sp>
      <p:sp>
        <p:nvSpPr>
          <p:cNvPr id="8" name="Text Placeholder 18"/>
          <p:cNvSpPr>
            <a:spLocks noGrp="1"/>
          </p:cNvSpPr>
          <p:nvPr>
            <p:ph type="body" sz="quarter" idx="12" hasCustomPrompt="1"/>
          </p:nvPr>
        </p:nvSpPr>
        <p:spPr>
          <a:xfrm>
            <a:off x="2828375" y="2280857"/>
            <a:ext cx="5920091" cy="500073"/>
          </a:xfrm>
          <a:prstGeom prst="rect">
            <a:avLst/>
          </a:prstGeom>
        </p:spPr>
        <p:txBody>
          <a:bodyPr lIns="0" tIns="0" rIns="0" bIns="0"/>
          <a:lstStyle>
            <a:lvl1pPr marL="0" indent="0">
              <a:buNone/>
              <a:defRPr sz="3000" b="1" baseline="0"/>
            </a:lvl1pPr>
          </a:lstStyle>
          <a:p>
            <a:pPr lvl="0"/>
            <a:r>
              <a:rPr lang="en-GB" dirty="0"/>
              <a:t>Insert name of partner company</a:t>
            </a:r>
          </a:p>
        </p:txBody>
      </p:sp>
      <p:sp>
        <p:nvSpPr>
          <p:cNvPr id="9" name="Text Placeholder 18"/>
          <p:cNvSpPr>
            <a:spLocks noGrp="1"/>
          </p:cNvSpPr>
          <p:nvPr>
            <p:ph type="body" sz="quarter" idx="13" hasCustomPrompt="1"/>
          </p:nvPr>
        </p:nvSpPr>
        <p:spPr>
          <a:xfrm>
            <a:off x="2843808" y="3308218"/>
            <a:ext cx="5904656" cy="1272911"/>
          </a:xfrm>
          <a:prstGeom prst="rect">
            <a:avLst/>
          </a:prstGeom>
        </p:spPr>
        <p:txBody>
          <a:bodyPr lIns="0" tIns="0" rIns="0" bIns="0"/>
          <a:lstStyle>
            <a:lvl1pPr marL="0" indent="0">
              <a:buNone/>
              <a:defRPr sz="3000" b="1" baseline="0"/>
            </a:lvl1pPr>
          </a:lstStyle>
          <a:p>
            <a:pPr lvl="0"/>
            <a:r>
              <a:rPr lang="en-GB" dirty="0"/>
              <a:t>Insert title of what is to be delivered</a:t>
            </a:r>
          </a:p>
        </p:txBody>
      </p:sp>
    </p:spTree>
    <p:extLst>
      <p:ext uri="{BB962C8B-B14F-4D97-AF65-F5344CB8AC3E}">
        <p14:creationId xmlns:p14="http://schemas.microsoft.com/office/powerpoint/2010/main" val="32255755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ntroductions">
    <p:spTree>
      <p:nvGrpSpPr>
        <p:cNvPr id="1" name=""/>
        <p:cNvGrpSpPr/>
        <p:nvPr/>
      </p:nvGrpSpPr>
      <p:grpSpPr>
        <a:xfrm>
          <a:off x="0" y="0"/>
          <a:ext cx="0" cy="0"/>
          <a:chOff x="0" y="0"/>
          <a:chExt cx="0" cy="0"/>
        </a:xfrm>
      </p:grpSpPr>
      <p:sp>
        <p:nvSpPr>
          <p:cNvPr id="8" name="Rectangle 7"/>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Text Placeholder 2"/>
          <p:cNvSpPr>
            <a:spLocks noGrp="1"/>
          </p:cNvSpPr>
          <p:nvPr>
            <p:ph type="body" sz="quarter" idx="13" hasCustomPrompt="1"/>
          </p:nvPr>
        </p:nvSpPr>
        <p:spPr>
          <a:xfrm>
            <a:off x="360000" y="116632"/>
            <a:ext cx="8444176" cy="1152128"/>
          </a:xfrm>
          <a:prstGeom prst="rect">
            <a:avLst/>
          </a:prstGeom>
        </p:spPr>
        <p:txBody>
          <a:bodyPr lIns="0" tIns="0" rIns="0" bIns="0" anchor="ctr" anchorCtr="0"/>
          <a:lstStyle>
            <a:lvl1pPr marL="0" indent="0">
              <a:spcBef>
                <a:spcPts val="0"/>
              </a:spcBef>
              <a:buNone/>
              <a:defRPr sz="3000" b="1" baseline="0">
                <a:latin typeface="Arial" panose="020B0604020202020204" pitchFamily="34" charset="0"/>
                <a:cs typeface="Arial" panose="020B0604020202020204" pitchFamily="34" charset="0"/>
              </a:defRPr>
            </a:lvl1pPr>
          </a:lstStyle>
          <a:p>
            <a:pPr lvl="0"/>
            <a:r>
              <a:rPr lang="en-US" dirty="0"/>
              <a:t>Introductions</a:t>
            </a:r>
          </a:p>
        </p:txBody>
      </p:sp>
      <p:sp>
        <p:nvSpPr>
          <p:cNvPr id="22" name="Picture Placeholder 19"/>
          <p:cNvSpPr>
            <a:spLocks noGrp="1"/>
          </p:cNvSpPr>
          <p:nvPr>
            <p:ph type="pic" sz="quarter" idx="12"/>
          </p:nvPr>
        </p:nvSpPr>
        <p:spPr>
          <a:xfrm>
            <a:off x="6174086" y="1988840"/>
            <a:ext cx="2624137" cy="2649539"/>
          </a:xfrm>
          <a:prstGeom prst="rect">
            <a:avLst/>
          </a:prstGeom>
        </p:spPr>
        <p:txBody>
          <a:bodyPr/>
          <a:lstStyle/>
          <a:p>
            <a:endParaRPr lang="en-GB"/>
          </a:p>
        </p:txBody>
      </p:sp>
      <p:sp>
        <p:nvSpPr>
          <p:cNvPr id="21" name="Picture Placeholder 19"/>
          <p:cNvSpPr>
            <a:spLocks noGrp="1"/>
          </p:cNvSpPr>
          <p:nvPr>
            <p:ph type="pic" sz="quarter" idx="11"/>
          </p:nvPr>
        </p:nvSpPr>
        <p:spPr>
          <a:xfrm>
            <a:off x="3259933" y="1988840"/>
            <a:ext cx="2624137" cy="2649539"/>
          </a:xfrm>
          <a:prstGeom prst="rect">
            <a:avLst/>
          </a:prstGeom>
        </p:spPr>
        <p:txBody>
          <a:bodyPr/>
          <a:lstStyle/>
          <a:p>
            <a:endParaRPr lang="en-GB"/>
          </a:p>
        </p:txBody>
      </p:sp>
      <p:sp>
        <p:nvSpPr>
          <p:cNvPr id="20" name="Picture Placeholder 19"/>
          <p:cNvSpPr>
            <a:spLocks noGrp="1"/>
          </p:cNvSpPr>
          <p:nvPr>
            <p:ph type="pic" sz="quarter" idx="10"/>
          </p:nvPr>
        </p:nvSpPr>
        <p:spPr>
          <a:xfrm>
            <a:off x="344490" y="2003309"/>
            <a:ext cx="2624137" cy="2649539"/>
          </a:xfrm>
          <a:prstGeom prst="rect">
            <a:avLst/>
          </a:prstGeom>
        </p:spPr>
        <p:txBody>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23079275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8" name="Rectangle 7"/>
          <p:cNvSpPr/>
          <p:nvPr userDrawn="1"/>
        </p:nvSpPr>
        <p:spPr>
          <a:xfrm>
            <a:off x="2377"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Text Placeholder 18"/>
          <p:cNvSpPr>
            <a:spLocks noGrp="1"/>
          </p:cNvSpPr>
          <p:nvPr>
            <p:ph type="body" sz="quarter" idx="12" hasCustomPrompt="1"/>
          </p:nvPr>
        </p:nvSpPr>
        <p:spPr>
          <a:xfrm>
            <a:off x="469402" y="1988840"/>
            <a:ext cx="8291661" cy="1800200"/>
          </a:xfrm>
          <a:prstGeom prst="rect">
            <a:avLst/>
          </a:prstGeom>
        </p:spPr>
        <p:txBody>
          <a:bodyPr lIns="0" tIns="0" rIns="0" bIns="0"/>
          <a:lstStyle>
            <a:lvl1pPr marL="0" indent="0">
              <a:buNone/>
              <a:defRPr sz="5000" b="1" baseline="0"/>
            </a:lvl1pPr>
          </a:lstStyle>
          <a:p>
            <a:pPr lvl="0"/>
            <a:r>
              <a:rPr lang="en-GB" dirty="0"/>
              <a:t>Section title</a:t>
            </a:r>
          </a:p>
        </p:txBody>
      </p:sp>
      <p:sp>
        <p:nvSpPr>
          <p:cNvPr id="20" name="Text Placeholder 18"/>
          <p:cNvSpPr>
            <a:spLocks noGrp="1"/>
          </p:cNvSpPr>
          <p:nvPr>
            <p:ph type="body" sz="quarter" idx="13" hasCustomPrompt="1"/>
          </p:nvPr>
        </p:nvSpPr>
        <p:spPr>
          <a:xfrm>
            <a:off x="469402" y="3789040"/>
            <a:ext cx="8291661" cy="2520280"/>
          </a:xfrm>
          <a:prstGeom prst="rect">
            <a:avLst/>
          </a:prstGeom>
        </p:spPr>
        <p:txBody>
          <a:bodyPr lIns="0" tIns="0" rIns="0" bIns="0"/>
          <a:lstStyle>
            <a:lvl1pPr marL="0" indent="0">
              <a:buNone/>
              <a:defRPr sz="4000" b="1" baseline="0">
                <a:solidFill>
                  <a:schemeClr val="bg1"/>
                </a:solidFill>
              </a:defRPr>
            </a:lvl1pPr>
          </a:lstStyle>
          <a:p>
            <a:pPr lvl="0"/>
            <a:r>
              <a:rPr lang="en-GB" dirty="0"/>
              <a:t>Subtitle</a:t>
            </a:r>
          </a:p>
        </p:txBody>
      </p:sp>
    </p:spTree>
    <p:extLst>
      <p:ext uri="{BB962C8B-B14F-4D97-AF65-F5344CB8AC3E}">
        <p14:creationId xmlns:p14="http://schemas.microsoft.com/office/powerpoint/2010/main" val="11985908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7296897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Heading and Content and Pictures">
    <p:spTree>
      <p:nvGrpSpPr>
        <p:cNvPr id="1" name=""/>
        <p:cNvGrpSpPr/>
        <p:nvPr/>
      </p:nvGrpSpPr>
      <p:grpSpPr>
        <a:xfrm>
          <a:off x="0" y="0"/>
          <a:ext cx="0" cy="0"/>
          <a:chOff x="0" y="0"/>
          <a:chExt cx="0" cy="0"/>
        </a:xfrm>
      </p:grpSpPr>
      <p:sp>
        <p:nvSpPr>
          <p:cNvPr id="15" name="Rectangle 14"/>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60000"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1" name="Picture Placeholder 19"/>
          <p:cNvSpPr>
            <a:spLocks noGrp="1"/>
          </p:cNvSpPr>
          <p:nvPr>
            <p:ph type="pic" sz="quarter" idx="12"/>
          </p:nvPr>
        </p:nvSpPr>
        <p:spPr>
          <a:xfrm>
            <a:off x="6228184" y="1628802"/>
            <a:ext cx="2570400" cy="1884591"/>
          </a:xfrm>
          <a:prstGeom prst="rect">
            <a:avLst/>
          </a:prstGeom>
        </p:spPr>
        <p:txBody>
          <a:bodyPr/>
          <a:lstStyle/>
          <a:p>
            <a:endParaRPr lang="en-GB" dirty="0"/>
          </a:p>
        </p:txBody>
      </p:sp>
      <p:sp>
        <p:nvSpPr>
          <p:cNvPr id="12" name="Picture Placeholder 19"/>
          <p:cNvSpPr>
            <a:spLocks noGrp="1"/>
          </p:cNvSpPr>
          <p:nvPr>
            <p:ph type="pic" sz="quarter" idx="13"/>
          </p:nvPr>
        </p:nvSpPr>
        <p:spPr>
          <a:xfrm>
            <a:off x="6228184" y="3717034"/>
            <a:ext cx="2570400" cy="1884591"/>
          </a:xfrm>
          <a:prstGeom prst="rect">
            <a:avLst/>
          </a:prstGeom>
        </p:spPr>
        <p:txBody>
          <a:bodyPr/>
          <a:lstStyle/>
          <a:p>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3"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294497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A08E59F5-7DAE-AA42-85DF-DF1C142F4482}" type="datetimeFigureOut">
              <a:rPr lang="en-US" altLang="en-US"/>
              <a:pPr/>
              <a:t>7/14/2020</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6DC45C31-B5F4-2D41-BCB8-01F321322FF3}" type="slidenum">
              <a:rPr lang="en-US" altLang="en-US"/>
              <a:pPr/>
              <a:t>‹#›</a:t>
            </a:fld>
            <a:endParaRPr lang="en-US" altLang="en-US"/>
          </a:p>
        </p:txBody>
      </p:sp>
    </p:spTree>
    <p:extLst>
      <p:ext uri="{BB962C8B-B14F-4D97-AF65-F5344CB8AC3E}">
        <p14:creationId xmlns:p14="http://schemas.microsoft.com/office/powerpoint/2010/main" val="20286701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Heading and Pictur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0" name="Picture Placeholder 19"/>
          <p:cNvSpPr>
            <a:spLocks noGrp="1"/>
          </p:cNvSpPr>
          <p:nvPr>
            <p:ph type="pic" sz="quarter" idx="11"/>
          </p:nvPr>
        </p:nvSpPr>
        <p:spPr>
          <a:xfrm>
            <a:off x="377428" y="1628800"/>
            <a:ext cx="8406000" cy="4176464"/>
          </a:xfrm>
          <a:prstGeom prst="rect">
            <a:avLst/>
          </a:prstGeom>
        </p:spPr>
        <p:txBody>
          <a:bodyPr/>
          <a:lstStyle/>
          <a:p>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2442778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Heading and Tabl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Table Placeholder 2"/>
          <p:cNvSpPr>
            <a:spLocks noGrp="1"/>
          </p:cNvSpPr>
          <p:nvPr>
            <p:ph type="tbl" sz="quarter" idx="12"/>
          </p:nvPr>
        </p:nvSpPr>
        <p:spPr>
          <a:xfrm>
            <a:off x="360000" y="1628800"/>
            <a:ext cx="8424000" cy="4176464"/>
          </a:xfrm>
          <a:prstGeom prst="rect">
            <a:avLst/>
          </a:prstGeom>
        </p:spPr>
        <p:txBody>
          <a:bodyPr/>
          <a:lstStyle/>
          <a:p>
            <a:endParaRPr lang="en-GB"/>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20043307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sp>
        <p:nvSpPr>
          <p:cNvPr id="14" name="TextBox 13"/>
          <p:cNvSpPr txBox="1"/>
          <p:nvPr userDrawn="1"/>
        </p:nvSpPr>
        <p:spPr>
          <a:xfrm>
            <a:off x="2843808" y="3894149"/>
            <a:ext cx="5544616" cy="830997"/>
          </a:xfrm>
          <a:prstGeom prst="rect">
            <a:avLst/>
          </a:prstGeom>
          <a:noFill/>
        </p:spPr>
        <p:txBody>
          <a:bodyPr wrap="square" lIns="0" tIns="0" rIns="0" bIns="0" rtlCol="0" anchor="b" anchorCtr="0">
            <a:spAutoFit/>
          </a:bodyPr>
          <a:lstStyle/>
          <a:p>
            <a:pPr fontAlgn="auto">
              <a:spcBef>
                <a:spcPts val="0"/>
              </a:spcBef>
              <a:spcAft>
                <a:spcPts val="0"/>
              </a:spcAft>
            </a:pPr>
            <a:r>
              <a:rPr lang="en-GB" sz="1800" dirty="0">
                <a:solidFill>
                  <a:prstClr val="black"/>
                </a:solidFill>
                <a:latin typeface="Arial"/>
              </a:rPr>
              <a:t>business@shu.ac.uk</a:t>
            </a:r>
          </a:p>
          <a:p>
            <a:pPr fontAlgn="auto">
              <a:spcBef>
                <a:spcPts val="0"/>
              </a:spcBef>
              <a:spcAft>
                <a:spcPts val="0"/>
              </a:spcAft>
            </a:pPr>
            <a:r>
              <a:rPr lang="en-GB" sz="1800" dirty="0">
                <a:solidFill>
                  <a:prstClr val="black"/>
                </a:solidFill>
                <a:latin typeface="Arial"/>
              </a:rPr>
              <a:t>    @SHU4Business</a:t>
            </a:r>
          </a:p>
          <a:p>
            <a:pPr fontAlgn="auto">
              <a:spcBef>
                <a:spcPts val="0"/>
              </a:spcBef>
              <a:spcAft>
                <a:spcPts val="0"/>
              </a:spcAft>
            </a:pPr>
            <a:r>
              <a:rPr lang="en-GB" sz="1800" dirty="0">
                <a:solidFill>
                  <a:prstClr val="black"/>
                </a:solidFill>
                <a:latin typeface="Arial"/>
              </a:rPr>
              <a:t>shu.ac.uk/business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pic>
        <p:nvPicPr>
          <p:cNvPr id="12" name="Picture 11"/>
          <p:cNvPicPr/>
          <p:nvPr userDrawn="1"/>
        </p:nvPicPr>
        <p:blipFill>
          <a:blip r:embed="rId4" cstate="print">
            <a:extLst>
              <a:ext uri="{28A0092B-C50C-407E-A947-70E740481C1C}">
                <a14:useLocalDpi xmlns:a14="http://schemas.microsoft.com/office/drawing/2010/main" val="0"/>
              </a:ext>
            </a:extLst>
          </a:blip>
          <a:stretch>
            <a:fillRect/>
          </a:stretch>
        </p:blipFill>
        <p:spPr>
          <a:xfrm>
            <a:off x="2828079" y="4221089"/>
            <a:ext cx="215900" cy="215900"/>
          </a:xfrm>
          <a:prstGeom prst="rect">
            <a:avLst/>
          </a:prstGeom>
        </p:spPr>
      </p:pic>
      <p:sp>
        <p:nvSpPr>
          <p:cNvPr id="13" name="Text Placeholder 18"/>
          <p:cNvSpPr>
            <a:spLocks noGrp="1"/>
          </p:cNvSpPr>
          <p:nvPr>
            <p:ph type="body" sz="quarter" idx="13" hasCustomPrompt="1"/>
          </p:nvPr>
        </p:nvSpPr>
        <p:spPr>
          <a:xfrm>
            <a:off x="2828081" y="1916832"/>
            <a:ext cx="5935821" cy="1728192"/>
          </a:xfrm>
          <a:prstGeom prst="rect">
            <a:avLst/>
          </a:prstGeom>
        </p:spPr>
        <p:txBody>
          <a:bodyPr lIns="0" tIns="0" rIns="0" bIns="0"/>
          <a:lstStyle>
            <a:lvl1pPr marL="0" indent="0">
              <a:buNone/>
              <a:defRPr sz="1600" b="0" baseline="0"/>
            </a:lvl1pPr>
          </a:lstStyle>
          <a:p>
            <a:pPr lvl="0"/>
            <a:r>
              <a:rPr lang="en-GB" dirty="0"/>
              <a:t>Add contact details here, include name, job title, department/faculty, university address, telephone number and email address (for layout refer to contact information on Word document)</a:t>
            </a:r>
          </a:p>
        </p:txBody>
      </p:sp>
    </p:spTree>
    <p:extLst>
      <p:ext uri="{BB962C8B-B14F-4D97-AF65-F5344CB8AC3E}">
        <p14:creationId xmlns:p14="http://schemas.microsoft.com/office/powerpoint/2010/main" val="28855672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63C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Tree>
    <p:extLst>
      <p:ext uri="{BB962C8B-B14F-4D97-AF65-F5344CB8AC3E}">
        <p14:creationId xmlns:p14="http://schemas.microsoft.com/office/powerpoint/2010/main" val="15877805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_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63C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Tree>
    <p:extLst>
      <p:ext uri="{BB962C8B-B14F-4D97-AF65-F5344CB8AC3E}">
        <p14:creationId xmlns:p14="http://schemas.microsoft.com/office/powerpoint/2010/main" val="28687907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36692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87989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20957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65605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9280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9441936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94244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15166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04514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77034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68223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9864704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36211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49319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12393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5987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98950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70953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458731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34415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77370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72416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64386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47570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0388380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07580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auto">
          <a:xfrm>
            <a:off x="457200" y="6356352"/>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stStyle>
          <a:p>
            <a:fld id="{3BB28CAB-4E17-0143-9E02-4D005D791228}" type="datetime1">
              <a:rPr lang="en-GB" altLang="en-US">
                <a:solidFill>
                  <a:prstClr val="black"/>
                </a:solidFill>
              </a:rPr>
              <a:pPr/>
              <a:t>14/07/2020</a:t>
            </a:fld>
            <a:endParaRPr lang="en-GB" altLang="en-US">
              <a:solidFill>
                <a:prstClr val="black"/>
              </a:solidFill>
            </a:endParaRPr>
          </a:p>
        </p:txBody>
      </p:sp>
      <p:sp>
        <p:nvSpPr>
          <p:cNvPr id="5" name="Slide Number Placeholder 5"/>
          <p:cNvSpPr>
            <a:spLocks noGrp="1"/>
          </p:cNvSpPr>
          <p:nvPr>
            <p:ph type="sldNum" sz="quarter" idx="11"/>
          </p:nvPr>
        </p:nvSpPr>
        <p:spPr bwMode="auto">
          <a:xfrm>
            <a:off x="2843213" y="6356352"/>
            <a:ext cx="58435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atin typeface="Arial" charset="0"/>
                <a:ea typeface="ＭＳ Ｐゴシック" charset="0"/>
                <a:cs typeface="ＭＳ Ｐゴシック" charset="0"/>
              </a:defRPr>
            </a:lvl1pPr>
          </a:lstStyle>
          <a:p>
            <a:pPr>
              <a:defRPr/>
            </a:pPr>
            <a:r>
              <a:rPr lang="en-GB">
                <a:solidFill>
                  <a:prstClr val="black"/>
                </a:solidFill>
              </a:rPr>
              <a:t>Directorate of Education and Employer Partnerships </a:t>
            </a:r>
          </a:p>
        </p:txBody>
      </p:sp>
    </p:spTree>
    <p:extLst>
      <p:ext uri="{BB962C8B-B14F-4D97-AF65-F5344CB8AC3E}">
        <p14:creationId xmlns:p14="http://schemas.microsoft.com/office/powerpoint/2010/main" val="96957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auto">
          <a:xfrm>
            <a:off x="4572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stStyle>
          <a:p>
            <a:fld id="{3BB28CAB-4E17-0143-9E02-4D005D791228}" type="datetime1">
              <a:rPr lang="en-GB" altLang="en-US">
                <a:solidFill>
                  <a:prstClr val="black"/>
                </a:solidFill>
              </a:rPr>
              <a:pPr/>
              <a:t>14/07/2020</a:t>
            </a:fld>
            <a:endParaRPr lang="en-GB" altLang="en-US">
              <a:solidFill>
                <a:prstClr val="black"/>
              </a:solidFill>
            </a:endParaRPr>
          </a:p>
        </p:txBody>
      </p:sp>
      <p:sp>
        <p:nvSpPr>
          <p:cNvPr id="5" name="Slide Number Placeholder 5"/>
          <p:cNvSpPr>
            <a:spLocks noGrp="1"/>
          </p:cNvSpPr>
          <p:nvPr>
            <p:ph type="sldNum" sz="quarter" idx="11"/>
          </p:nvPr>
        </p:nvSpPr>
        <p:spPr bwMode="auto">
          <a:xfrm>
            <a:off x="2843215" y="6356351"/>
            <a:ext cx="58435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atin typeface="Arial" charset="0"/>
                <a:ea typeface="ＭＳ Ｐゴシック" charset="0"/>
                <a:cs typeface="ＭＳ Ｐゴシック" charset="0"/>
              </a:defRPr>
            </a:lvl1pPr>
          </a:lstStyle>
          <a:p>
            <a:pPr>
              <a:defRPr/>
            </a:pPr>
            <a:r>
              <a:rPr lang="en-GB">
                <a:solidFill>
                  <a:prstClr val="black"/>
                </a:solidFill>
              </a:rPr>
              <a:t>Directorate of Education and Employer Partnerships </a:t>
            </a:r>
          </a:p>
        </p:txBody>
      </p:sp>
    </p:spTree>
    <p:extLst>
      <p:ext uri="{BB962C8B-B14F-4D97-AF65-F5344CB8AC3E}">
        <p14:creationId xmlns:p14="http://schemas.microsoft.com/office/powerpoint/2010/main" val="302903674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636912"/>
            <a:ext cx="40386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636912"/>
            <a:ext cx="40386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142470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782337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5699382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7845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556793"/>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2852937"/>
            <a:ext cx="3008313" cy="32732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a:extLst>
              <a:ext uri="{FF2B5EF4-FFF2-40B4-BE49-F238E27FC236}">
                <a16:creationId xmlns="" xmlns:a16="http://schemas.microsoft.com/office/drawing/2014/main" id="{5F54D046-9D29-42B9-831A-5C8F4BEE0AE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904784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27784" y="4797152"/>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627784" y="62068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627784" y="537322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271987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69479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123728" y="274639"/>
            <a:ext cx="435327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651492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52583321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03373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636913"/>
            <a:ext cx="40386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636913"/>
            <a:ext cx="40386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8805902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auto">
          <a:xfrm>
            <a:off x="4572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stStyle>
          <a:p>
            <a:fld id="{3BB28CAB-4E17-0143-9E02-4D005D791228}" type="datetime1">
              <a:rPr lang="en-GB" altLang="en-US">
                <a:solidFill>
                  <a:prstClr val="black"/>
                </a:solidFill>
              </a:rPr>
              <a:pPr/>
              <a:t>14/07/2020</a:t>
            </a:fld>
            <a:endParaRPr lang="en-GB" altLang="en-US">
              <a:solidFill>
                <a:prstClr val="black"/>
              </a:solidFill>
            </a:endParaRPr>
          </a:p>
        </p:txBody>
      </p:sp>
      <p:sp>
        <p:nvSpPr>
          <p:cNvPr id="5" name="Slide Number Placeholder 5"/>
          <p:cNvSpPr>
            <a:spLocks noGrp="1"/>
          </p:cNvSpPr>
          <p:nvPr>
            <p:ph type="sldNum" sz="quarter" idx="11"/>
          </p:nvPr>
        </p:nvSpPr>
        <p:spPr bwMode="auto">
          <a:xfrm>
            <a:off x="2843215" y="6356351"/>
            <a:ext cx="58435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atin typeface="Arial" charset="0"/>
                <a:ea typeface="ＭＳ Ｐゴシック" charset="0"/>
                <a:cs typeface="ＭＳ Ｐゴシック" charset="0"/>
              </a:defRPr>
            </a:lvl1pPr>
          </a:lstStyle>
          <a:p>
            <a:pPr>
              <a:defRPr/>
            </a:pPr>
            <a:r>
              <a:rPr lang="en-GB">
                <a:solidFill>
                  <a:prstClr val="black"/>
                </a:solidFill>
              </a:rPr>
              <a:t>Directorate of Education and Employer Partnerships </a:t>
            </a:r>
          </a:p>
        </p:txBody>
      </p:sp>
    </p:spTree>
    <p:extLst>
      <p:ext uri="{BB962C8B-B14F-4D97-AF65-F5344CB8AC3E}">
        <p14:creationId xmlns:p14="http://schemas.microsoft.com/office/powerpoint/2010/main" val="128504256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636913"/>
            <a:ext cx="40386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636913"/>
            <a:ext cx="40386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5849843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638889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761878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24250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6" y="1556792"/>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556793"/>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2852937"/>
            <a:ext cx="3008313" cy="32732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1918744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27784" y="4797152"/>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627784" y="62068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627784" y="537321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984947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493956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123728" y="274639"/>
            <a:ext cx="435327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3521864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877265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6787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38906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502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6" y="1556792"/>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556793"/>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2852937"/>
            <a:ext cx="3008313" cy="32732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8901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4175218A-4731-AA49-A7FA-4D9B7D2DA72E}" type="datetimeFigureOut">
              <a:rPr lang="en-US" altLang="en-US"/>
              <a:pPr/>
              <a:t>7/14/2020</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2ACB5973-7E57-AE49-9493-0ADC07D20618}" type="slidenum">
              <a:rPr lang="en-US" altLang="en-US"/>
              <a:pPr/>
              <a:t>‹#›</a:t>
            </a:fld>
            <a:endParaRPr lang="en-US" altLang="en-US"/>
          </a:p>
        </p:txBody>
      </p:sp>
    </p:spTree>
    <p:extLst>
      <p:ext uri="{BB962C8B-B14F-4D97-AF65-F5344CB8AC3E}">
        <p14:creationId xmlns:p14="http://schemas.microsoft.com/office/powerpoint/2010/main" val="1526625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27784" y="4797152"/>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627784" y="62068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627784" y="537321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1073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6972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123728" y="274639"/>
            <a:ext cx="435327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3018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 Multiple images">
    <p:spTree>
      <p:nvGrpSpPr>
        <p:cNvPr id="1" name=""/>
        <p:cNvGrpSpPr/>
        <p:nvPr/>
      </p:nvGrpSpPr>
      <p:grpSpPr>
        <a:xfrm>
          <a:off x="0" y="0"/>
          <a:ext cx="0" cy="0"/>
          <a:chOff x="0" y="0"/>
          <a:chExt cx="0" cy="0"/>
        </a:xfrm>
      </p:grpSpPr>
      <p:sp>
        <p:nvSpPr>
          <p:cNvPr id="2" name="Title 1"/>
          <p:cNvSpPr>
            <a:spLocks noGrp="1"/>
          </p:cNvSpPr>
          <p:nvPr>
            <p:ph type="title"/>
          </p:nvPr>
        </p:nvSpPr>
        <p:spPr>
          <a:xfrm>
            <a:off x="150454" y="1484785"/>
            <a:ext cx="2727262" cy="1930524"/>
          </a:xfrm>
          <a:noFill/>
          <a:ln w="28575">
            <a:noFill/>
          </a:ln>
        </p:spPr>
        <p:txBody>
          <a:bodyPr>
            <a:noAutofit/>
          </a:bodyPr>
          <a:lstStyle>
            <a:lvl1pPr>
              <a:lnSpc>
                <a:spcPts val="1900"/>
              </a:lnSpc>
              <a:defRPr lang="en-GB" sz="1800" spc="-100"/>
            </a:lvl1pPr>
          </a:lstStyle>
          <a:p>
            <a:pPr lvl="0"/>
            <a:r>
              <a:rPr lang="en-US" dirty="0"/>
              <a:t>Click to edit Master title style</a:t>
            </a:r>
            <a:endParaRPr lang="en-GB" dirty="0"/>
          </a:p>
        </p:txBody>
      </p:sp>
      <p:sp>
        <p:nvSpPr>
          <p:cNvPr id="12" name="Picture Placeholder 11"/>
          <p:cNvSpPr>
            <a:spLocks noGrp="1"/>
          </p:cNvSpPr>
          <p:nvPr>
            <p:ph type="pic" sz="quarter" idx="11"/>
          </p:nvPr>
        </p:nvSpPr>
        <p:spPr>
          <a:xfrm>
            <a:off x="4932040" y="188640"/>
            <a:ext cx="3960440" cy="3211413"/>
          </a:xfrm>
        </p:spPr>
        <p:txBody>
          <a:bodyPr rtlCol="0">
            <a:noAutofit/>
          </a:bodyPr>
          <a:lstStyle>
            <a:lvl1pPr marL="0" indent="0">
              <a:buNone/>
              <a:defRPr/>
            </a:lvl1pPr>
          </a:lstStyle>
          <a:p>
            <a:pPr lvl="0"/>
            <a:endParaRPr lang="en-GB" noProof="0" dirty="0"/>
          </a:p>
        </p:txBody>
      </p:sp>
      <p:sp>
        <p:nvSpPr>
          <p:cNvPr id="6" name="Picture Placeholder 11"/>
          <p:cNvSpPr>
            <a:spLocks noGrp="1"/>
          </p:cNvSpPr>
          <p:nvPr>
            <p:ph type="pic" sz="quarter" idx="12"/>
          </p:nvPr>
        </p:nvSpPr>
        <p:spPr>
          <a:xfrm>
            <a:off x="4932040" y="3573016"/>
            <a:ext cx="1872208" cy="2736304"/>
          </a:xfrm>
        </p:spPr>
        <p:txBody>
          <a:bodyPr rtlCol="0">
            <a:noAutofit/>
          </a:bodyPr>
          <a:lstStyle>
            <a:lvl1pPr marL="0" indent="0">
              <a:buNone/>
              <a:defRPr/>
            </a:lvl1pPr>
          </a:lstStyle>
          <a:p>
            <a:pPr lvl="0"/>
            <a:endParaRPr lang="en-GB" noProof="0" dirty="0"/>
          </a:p>
        </p:txBody>
      </p:sp>
      <p:sp>
        <p:nvSpPr>
          <p:cNvPr id="9" name="Picture Placeholder 11"/>
          <p:cNvSpPr>
            <a:spLocks noGrp="1"/>
          </p:cNvSpPr>
          <p:nvPr>
            <p:ph type="pic" sz="quarter" idx="13"/>
          </p:nvPr>
        </p:nvSpPr>
        <p:spPr>
          <a:xfrm>
            <a:off x="7020272" y="3573016"/>
            <a:ext cx="1872208" cy="2736304"/>
          </a:xfrm>
        </p:spPr>
        <p:txBody>
          <a:bodyPr rtlCol="0">
            <a:noAutofit/>
          </a:bodyPr>
          <a:lstStyle>
            <a:lvl1pPr marL="0" indent="0">
              <a:buNone/>
              <a:defRPr/>
            </a:lvl1pPr>
          </a:lstStyle>
          <a:p>
            <a:pPr lvl="0"/>
            <a:endParaRPr lang="en-GB" noProof="0" dirty="0"/>
          </a:p>
        </p:txBody>
      </p:sp>
    </p:spTree>
    <p:extLst>
      <p:ext uri="{BB962C8B-B14F-4D97-AF65-F5344CB8AC3E}">
        <p14:creationId xmlns:p14="http://schemas.microsoft.com/office/powerpoint/2010/main" val="199920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8"/>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7" y="1698988"/>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7"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fld id="{066E4B1D-ADB2-4F15-8389-44110F300007}" type="datetimeFigureOut">
              <a:rPr lang="en-GB" smtClean="0">
                <a:solidFill>
                  <a:prstClr val="black">
                    <a:tint val="95000"/>
                  </a:prstClr>
                </a:solidFill>
              </a:rPr>
              <a:pPr/>
              <a:t>14/07/2020</a:t>
            </a:fld>
            <a:endParaRPr lang="en-GB">
              <a:solidFill>
                <a:prstClr val="black">
                  <a:tint val="95000"/>
                </a:prstClr>
              </a:solidFill>
            </a:endParaRPr>
          </a:p>
        </p:txBody>
      </p:sp>
      <p:sp>
        <p:nvSpPr>
          <p:cNvPr id="8" name="Footer Placeholder 7"/>
          <p:cNvSpPr>
            <a:spLocks noGrp="1"/>
          </p:cNvSpPr>
          <p:nvPr>
            <p:ph type="ftr" sz="quarter" idx="11"/>
          </p:nvPr>
        </p:nvSpPr>
        <p:spPr>
          <a:xfrm>
            <a:off x="2640598" y="6476999"/>
            <a:ext cx="5507719" cy="274320"/>
          </a:xfrm>
          <a:prstGeom prst="rect">
            <a:avLst/>
          </a:prstGeom>
        </p:spPr>
        <p:txBody>
          <a:bodyPr/>
          <a:lstStyle/>
          <a:p>
            <a:endParaRPr lang="en-GB">
              <a:solidFill>
                <a:prstClr val="black">
                  <a:tint val="95000"/>
                </a:prstClr>
              </a:solidFill>
            </a:endParaRPr>
          </a:p>
        </p:txBody>
      </p:sp>
      <p:sp>
        <p:nvSpPr>
          <p:cNvPr id="9" name="Slide Number Placeholder 8"/>
          <p:cNvSpPr>
            <a:spLocks noGrp="1"/>
          </p:cNvSpPr>
          <p:nvPr>
            <p:ph type="sldNum" sz="quarter" idx="12"/>
          </p:nvPr>
        </p:nvSpPr>
        <p:spPr>
          <a:xfrm>
            <a:off x="8204396" y="6476999"/>
            <a:ext cx="733864" cy="274320"/>
          </a:xfrm>
          <a:prstGeom prst="rect">
            <a:avLst/>
          </a:prstGeom>
        </p:spPr>
        <p:txBody>
          <a:bodyPr/>
          <a:lstStyle/>
          <a:p>
            <a:fld id="{C6623AC5-E736-42FC-804D-CE08A2C83742}" type="slidenum">
              <a:rPr lang="en-GB" smtClean="0">
                <a:solidFill>
                  <a:prstClr val="black">
                    <a:tint val="95000"/>
                  </a:prstClr>
                </a:solidFill>
              </a:rPr>
              <a:pPr/>
              <a:t>‹#›</a:t>
            </a:fld>
            <a:endParaRPr lang="en-GB">
              <a:solidFill>
                <a:prstClr val="black">
                  <a:tint val="95000"/>
                </a:prstClr>
              </a:solidFill>
            </a:endParaRPr>
          </a:p>
        </p:txBody>
      </p:sp>
    </p:spTree>
    <p:extLst>
      <p:ext uri="{BB962C8B-B14F-4D97-AF65-F5344CB8AC3E}">
        <p14:creationId xmlns:p14="http://schemas.microsoft.com/office/powerpoint/2010/main" val="2606565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Tree>
    <p:extLst>
      <p:ext uri="{BB962C8B-B14F-4D97-AF65-F5344CB8AC3E}">
        <p14:creationId xmlns:p14="http://schemas.microsoft.com/office/powerpoint/2010/main" val="3471681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posal and delievery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TextBox 15"/>
          <p:cNvSpPr txBox="1"/>
          <p:nvPr userDrawn="1"/>
        </p:nvSpPr>
        <p:spPr>
          <a:xfrm>
            <a:off x="469400" y="1988842"/>
            <a:ext cx="7991032" cy="1846659"/>
          </a:xfrm>
          <a:prstGeom prst="rect">
            <a:avLst/>
          </a:prstGeom>
          <a:noFill/>
        </p:spPr>
        <p:txBody>
          <a:bodyPr wrap="square" lIns="0" tIns="0" rIns="0" bIns="0" rtlCol="0">
            <a:spAutoFit/>
          </a:bodyPr>
          <a:lstStyle/>
          <a:p>
            <a:pPr fontAlgn="auto">
              <a:spcBef>
                <a:spcPts val="0"/>
              </a:spcBef>
              <a:spcAft>
                <a:spcPts val="2400"/>
              </a:spcAft>
            </a:pPr>
            <a:r>
              <a:rPr lang="en-GB" sz="3000"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sz="4000" b="1" dirty="0">
              <a:solidFill>
                <a:prstClr val="black"/>
              </a:solidFill>
              <a:latin typeface="Arial"/>
            </a:endParaRPr>
          </a:p>
          <a:p>
            <a:pPr fontAlgn="auto">
              <a:spcBef>
                <a:spcPts val="0"/>
              </a:spcBef>
              <a:spcAft>
                <a:spcPts val="0"/>
              </a:spcAft>
            </a:pPr>
            <a:r>
              <a:rPr lang="en-GB" sz="3000" dirty="0">
                <a:solidFill>
                  <a:prstClr val="white"/>
                </a:solidFill>
                <a:latin typeface="Arial" panose="020B0604020202020204" pitchFamily="34" charset="0"/>
                <a:cs typeface="Arial" panose="020B0604020202020204" pitchFamily="34" charset="0"/>
              </a:rPr>
              <a:t>for delivery of</a:t>
            </a:r>
            <a:endParaRPr lang="en-GB" sz="1800" dirty="0">
              <a:solidFill>
                <a:prstClr val="black"/>
              </a:solidFill>
              <a:latin typeface="Arial" panose="020B0604020202020204" pitchFamily="34" charset="0"/>
              <a:cs typeface="Arial" panose="020B0604020202020204" pitchFamily="34" charset="0"/>
            </a:endParaRPr>
          </a:p>
        </p:txBody>
      </p:sp>
      <p:sp>
        <p:nvSpPr>
          <p:cNvPr id="19" name="Text Placeholder 18"/>
          <p:cNvSpPr>
            <a:spLocks noGrp="1"/>
          </p:cNvSpPr>
          <p:nvPr>
            <p:ph type="body" sz="quarter" idx="12" hasCustomPrompt="1"/>
          </p:nvPr>
        </p:nvSpPr>
        <p:spPr>
          <a:xfrm>
            <a:off x="469402" y="2564904"/>
            <a:ext cx="8291661" cy="792088"/>
          </a:xfrm>
          <a:prstGeom prst="rect">
            <a:avLst/>
          </a:prstGeom>
        </p:spPr>
        <p:txBody>
          <a:bodyPr lIns="0" tIns="0" rIns="0" bIns="0"/>
          <a:lstStyle>
            <a:lvl1pPr marL="0" indent="0">
              <a:buNone/>
              <a:defRPr sz="4000" b="1" baseline="0"/>
            </a:lvl1pPr>
          </a:lstStyle>
          <a:p>
            <a:pPr lvl="0"/>
            <a:r>
              <a:rPr lang="en-GB" dirty="0"/>
              <a:t>Insert name of partner company</a:t>
            </a:r>
          </a:p>
        </p:txBody>
      </p:sp>
      <p:sp>
        <p:nvSpPr>
          <p:cNvPr id="20" name="Text Placeholder 18"/>
          <p:cNvSpPr>
            <a:spLocks noGrp="1"/>
          </p:cNvSpPr>
          <p:nvPr>
            <p:ph type="body" sz="quarter" idx="13" hasCustomPrompt="1"/>
          </p:nvPr>
        </p:nvSpPr>
        <p:spPr>
          <a:xfrm>
            <a:off x="469402" y="3933056"/>
            <a:ext cx="8291661" cy="2016224"/>
          </a:xfrm>
          <a:prstGeom prst="rect">
            <a:avLst/>
          </a:prstGeom>
        </p:spPr>
        <p:txBody>
          <a:bodyPr lIns="0" tIns="0" rIns="0" bIns="0"/>
          <a:lstStyle>
            <a:lvl1pPr marL="0" indent="0">
              <a:buNone/>
              <a:defRPr sz="4000" b="1" baseline="0"/>
            </a:lvl1pPr>
          </a:lstStyle>
          <a:p>
            <a:pPr lvl="0"/>
            <a:r>
              <a:rPr lang="en-GB" dirty="0"/>
              <a:t>Insert title of what is to be delivered</a:t>
            </a:r>
          </a:p>
        </p:txBody>
      </p:sp>
    </p:spTree>
    <p:extLst>
      <p:ext uri="{BB962C8B-B14F-4D97-AF65-F5344CB8AC3E}">
        <p14:creationId xmlns:p14="http://schemas.microsoft.com/office/powerpoint/2010/main" val="2433478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posal and delivery slide v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
        <p:nvSpPr>
          <p:cNvPr id="7" name="TextBox 6"/>
          <p:cNvSpPr txBox="1"/>
          <p:nvPr userDrawn="1"/>
        </p:nvSpPr>
        <p:spPr>
          <a:xfrm>
            <a:off x="2843810" y="1834071"/>
            <a:ext cx="5045013" cy="1415772"/>
          </a:xfrm>
          <a:prstGeom prst="rect">
            <a:avLst/>
          </a:prstGeom>
          <a:noFill/>
        </p:spPr>
        <p:txBody>
          <a:bodyPr wrap="square" lIns="0" tIns="0" rIns="0" bIns="0" rtlCol="0">
            <a:spAutoFit/>
          </a:bodyPr>
          <a:lstStyle/>
          <a:p>
            <a:pPr fontAlgn="auto">
              <a:spcBef>
                <a:spcPts val="0"/>
              </a:spcBef>
              <a:spcAft>
                <a:spcPts val="2400"/>
              </a:spcAft>
            </a:pPr>
            <a:r>
              <a:rPr lang="en-GB"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b="1" dirty="0">
              <a:solidFill>
                <a:prstClr val="black"/>
              </a:solidFill>
              <a:latin typeface="Arial"/>
            </a:endParaRPr>
          </a:p>
          <a:p>
            <a:pPr fontAlgn="auto">
              <a:spcBef>
                <a:spcPts val="0"/>
              </a:spcBef>
              <a:spcAft>
                <a:spcPts val="0"/>
              </a:spcAft>
            </a:pPr>
            <a:r>
              <a:rPr lang="en-GB" dirty="0">
                <a:solidFill>
                  <a:prstClr val="white"/>
                </a:solidFill>
                <a:latin typeface="Arial" panose="020B0604020202020204" pitchFamily="34" charset="0"/>
                <a:cs typeface="Arial" panose="020B0604020202020204" pitchFamily="34" charset="0"/>
              </a:rPr>
              <a:t>for delivery of</a:t>
            </a:r>
            <a:endParaRPr lang="en-GB" dirty="0">
              <a:solidFill>
                <a:prstClr val="black"/>
              </a:solidFill>
              <a:latin typeface="Arial" panose="020B0604020202020204" pitchFamily="34" charset="0"/>
              <a:cs typeface="Arial" panose="020B0604020202020204" pitchFamily="34" charset="0"/>
            </a:endParaRPr>
          </a:p>
        </p:txBody>
      </p:sp>
      <p:sp>
        <p:nvSpPr>
          <p:cNvPr id="8" name="Text Placeholder 18"/>
          <p:cNvSpPr>
            <a:spLocks noGrp="1"/>
          </p:cNvSpPr>
          <p:nvPr>
            <p:ph type="body" sz="quarter" idx="12" hasCustomPrompt="1"/>
          </p:nvPr>
        </p:nvSpPr>
        <p:spPr>
          <a:xfrm>
            <a:off x="2828375" y="2280857"/>
            <a:ext cx="5920091" cy="500073"/>
          </a:xfrm>
          <a:prstGeom prst="rect">
            <a:avLst/>
          </a:prstGeom>
        </p:spPr>
        <p:txBody>
          <a:bodyPr lIns="0" tIns="0" rIns="0" bIns="0"/>
          <a:lstStyle>
            <a:lvl1pPr marL="0" indent="0">
              <a:buNone/>
              <a:defRPr sz="3000" b="1" baseline="0"/>
            </a:lvl1pPr>
          </a:lstStyle>
          <a:p>
            <a:pPr lvl="0"/>
            <a:r>
              <a:rPr lang="en-GB" dirty="0"/>
              <a:t>Insert name of partner company</a:t>
            </a:r>
          </a:p>
        </p:txBody>
      </p:sp>
      <p:sp>
        <p:nvSpPr>
          <p:cNvPr id="9" name="Text Placeholder 18"/>
          <p:cNvSpPr>
            <a:spLocks noGrp="1"/>
          </p:cNvSpPr>
          <p:nvPr>
            <p:ph type="body" sz="quarter" idx="13" hasCustomPrompt="1"/>
          </p:nvPr>
        </p:nvSpPr>
        <p:spPr>
          <a:xfrm>
            <a:off x="2843808" y="3308218"/>
            <a:ext cx="5904656" cy="1272911"/>
          </a:xfrm>
          <a:prstGeom prst="rect">
            <a:avLst/>
          </a:prstGeom>
        </p:spPr>
        <p:txBody>
          <a:bodyPr lIns="0" tIns="0" rIns="0" bIns="0"/>
          <a:lstStyle>
            <a:lvl1pPr marL="0" indent="0">
              <a:buNone/>
              <a:defRPr sz="3000" b="1" baseline="0"/>
            </a:lvl1pPr>
          </a:lstStyle>
          <a:p>
            <a:pPr lvl="0"/>
            <a:r>
              <a:rPr lang="en-GB" dirty="0"/>
              <a:t>Insert title of what is to be delivered</a:t>
            </a:r>
          </a:p>
        </p:txBody>
      </p:sp>
    </p:spTree>
    <p:extLst>
      <p:ext uri="{BB962C8B-B14F-4D97-AF65-F5344CB8AC3E}">
        <p14:creationId xmlns:p14="http://schemas.microsoft.com/office/powerpoint/2010/main" val="1857658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ductions">
    <p:spTree>
      <p:nvGrpSpPr>
        <p:cNvPr id="1" name=""/>
        <p:cNvGrpSpPr/>
        <p:nvPr/>
      </p:nvGrpSpPr>
      <p:grpSpPr>
        <a:xfrm>
          <a:off x="0" y="0"/>
          <a:ext cx="0" cy="0"/>
          <a:chOff x="0" y="0"/>
          <a:chExt cx="0" cy="0"/>
        </a:xfrm>
      </p:grpSpPr>
      <p:sp>
        <p:nvSpPr>
          <p:cNvPr id="8" name="Rectangle 7"/>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Text Placeholder 2"/>
          <p:cNvSpPr>
            <a:spLocks noGrp="1"/>
          </p:cNvSpPr>
          <p:nvPr>
            <p:ph type="body" sz="quarter" idx="13" hasCustomPrompt="1"/>
          </p:nvPr>
        </p:nvSpPr>
        <p:spPr>
          <a:xfrm>
            <a:off x="360000" y="116632"/>
            <a:ext cx="8444176" cy="1152128"/>
          </a:xfrm>
          <a:prstGeom prst="rect">
            <a:avLst/>
          </a:prstGeom>
        </p:spPr>
        <p:txBody>
          <a:bodyPr lIns="0" tIns="0" rIns="0" bIns="0" anchor="ctr" anchorCtr="0"/>
          <a:lstStyle>
            <a:lvl1pPr marL="0" indent="0">
              <a:spcBef>
                <a:spcPts val="0"/>
              </a:spcBef>
              <a:buNone/>
              <a:defRPr sz="3000" b="1" baseline="0">
                <a:latin typeface="Arial" panose="020B0604020202020204" pitchFamily="34" charset="0"/>
                <a:cs typeface="Arial" panose="020B0604020202020204" pitchFamily="34" charset="0"/>
              </a:defRPr>
            </a:lvl1pPr>
          </a:lstStyle>
          <a:p>
            <a:pPr lvl="0"/>
            <a:r>
              <a:rPr lang="en-US" dirty="0"/>
              <a:t>Introductions</a:t>
            </a:r>
          </a:p>
        </p:txBody>
      </p:sp>
      <p:sp>
        <p:nvSpPr>
          <p:cNvPr id="22" name="Picture Placeholder 19"/>
          <p:cNvSpPr>
            <a:spLocks noGrp="1"/>
          </p:cNvSpPr>
          <p:nvPr>
            <p:ph type="pic" sz="quarter" idx="12"/>
          </p:nvPr>
        </p:nvSpPr>
        <p:spPr>
          <a:xfrm>
            <a:off x="6174086" y="1988840"/>
            <a:ext cx="2624137" cy="2649539"/>
          </a:xfrm>
          <a:prstGeom prst="rect">
            <a:avLst/>
          </a:prstGeom>
        </p:spPr>
        <p:txBody>
          <a:bodyPr/>
          <a:lstStyle/>
          <a:p>
            <a:endParaRPr lang="en-GB"/>
          </a:p>
        </p:txBody>
      </p:sp>
      <p:sp>
        <p:nvSpPr>
          <p:cNvPr id="21" name="Picture Placeholder 19"/>
          <p:cNvSpPr>
            <a:spLocks noGrp="1"/>
          </p:cNvSpPr>
          <p:nvPr>
            <p:ph type="pic" sz="quarter" idx="11"/>
          </p:nvPr>
        </p:nvSpPr>
        <p:spPr>
          <a:xfrm>
            <a:off x="3259933" y="1988840"/>
            <a:ext cx="2624137" cy="2649539"/>
          </a:xfrm>
          <a:prstGeom prst="rect">
            <a:avLst/>
          </a:prstGeom>
        </p:spPr>
        <p:txBody>
          <a:bodyPr/>
          <a:lstStyle/>
          <a:p>
            <a:endParaRPr lang="en-GB"/>
          </a:p>
        </p:txBody>
      </p:sp>
      <p:sp>
        <p:nvSpPr>
          <p:cNvPr id="20" name="Picture Placeholder 19"/>
          <p:cNvSpPr>
            <a:spLocks noGrp="1"/>
          </p:cNvSpPr>
          <p:nvPr>
            <p:ph type="pic" sz="quarter" idx="10"/>
          </p:nvPr>
        </p:nvSpPr>
        <p:spPr>
          <a:xfrm>
            <a:off x="344490" y="2003309"/>
            <a:ext cx="2624137" cy="2649539"/>
          </a:xfrm>
          <a:prstGeom prst="rect">
            <a:avLst/>
          </a:prstGeom>
        </p:spPr>
        <p:txBody>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072604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8" name="Rectangle 7"/>
          <p:cNvSpPr/>
          <p:nvPr userDrawn="1"/>
        </p:nvSpPr>
        <p:spPr>
          <a:xfrm>
            <a:off x="2377"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Text Placeholder 18"/>
          <p:cNvSpPr>
            <a:spLocks noGrp="1"/>
          </p:cNvSpPr>
          <p:nvPr>
            <p:ph type="body" sz="quarter" idx="12" hasCustomPrompt="1"/>
          </p:nvPr>
        </p:nvSpPr>
        <p:spPr>
          <a:xfrm>
            <a:off x="469402" y="1988840"/>
            <a:ext cx="8291661" cy="1800200"/>
          </a:xfrm>
          <a:prstGeom prst="rect">
            <a:avLst/>
          </a:prstGeom>
        </p:spPr>
        <p:txBody>
          <a:bodyPr lIns="0" tIns="0" rIns="0" bIns="0"/>
          <a:lstStyle>
            <a:lvl1pPr marL="0" indent="0">
              <a:buNone/>
              <a:defRPr sz="5000" b="1" baseline="0"/>
            </a:lvl1pPr>
          </a:lstStyle>
          <a:p>
            <a:pPr lvl="0"/>
            <a:r>
              <a:rPr lang="en-GB" dirty="0"/>
              <a:t>Section title</a:t>
            </a:r>
          </a:p>
        </p:txBody>
      </p:sp>
      <p:sp>
        <p:nvSpPr>
          <p:cNvPr id="20" name="Text Placeholder 18"/>
          <p:cNvSpPr>
            <a:spLocks noGrp="1"/>
          </p:cNvSpPr>
          <p:nvPr>
            <p:ph type="body" sz="quarter" idx="13" hasCustomPrompt="1"/>
          </p:nvPr>
        </p:nvSpPr>
        <p:spPr>
          <a:xfrm>
            <a:off x="469402" y="3789040"/>
            <a:ext cx="8291661" cy="2520280"/>
          </a:xfrm>
          <a:prstGeom prst="rect">
            <a:avLst/>
          </a:prstGeom>
        </p:spPr>
        <p:txBody>
          <a:bodyPr lIns="0" tIns="0" rIns="0" bIns="0"/>
          <a:lstStyle>
            <a:lvl1pPr marL="0" indent="0">
              <a:buNone/>
              <a:defRPr sz="4000" b="1" baseline="0">
                <a:solidFill>
                  <a:schemeClr val="bg1"/>
                </a:solidFill>
              </a:defRPr>
            </a:lvl1pPr>
          </a:lstStyle>
          <a:p>
            <a:pPr lvl="0"/>
            <a:r>
              <a:rPr lang="en-GB" dirty="0"/>
              <a:t>Subtitle</a:t>
            </a:r>
          </a:p>
        </p:txBody>
      </p:sp>
    </p:spTree>
    <p:extLst>
      <p:ext uri="{BB962C8B-B14F-4D97-AF65-F5344CB8AC3E}">
        <p14:creationId xmlns:p14="http://schemas.microsoft.com/office/powerpoint/2010/main" val="2489495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5"/>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36"/>
            <a:ext cx="7772400" cy="1500187"/>
          </a:xfrm>
        </p:spPr>
        <p:txBody>
          <a:bodyPr anchor="b"/>
          <a:lstStyle>
            <a:lvl1pPr marL="0" indent="0">
              <a:buNone/>
              <a:defRPr sz="2000">
                <a:solidFill>
                  <a:schemeClr val="tx1">
                    <a:tint val="75000"/>
                  </a:schemeClr>
                </a:solidFill>
              </a:defRPr>
            </a:lvl1pPr>
            <a:lvl2pPr marL="456680" indent="0">
              <a:buNone/>
              <a:defRPr sz="1800">
                <a:solidFill>
                  <a:schemeClr val="tx1">
                    <a:tint val="75000"/>
                  </a:schemeClr>
                </a:solidFill>
              </a:defRPr>
            </a:lvl2pPr>
            <a:lvl3pPr marL="913368" indent="0">
              <a:buNone/>
              <a:defRPr sz="1600">
                <a:solidFill>
                  <a:schemeClr val="tx1">
                    <a:tint val="75000"/>
                  </a:schemeClr>
                </a:solidFill>
              </a:defRPr>
            </a:lvl3pPr>
            <a:lvl4pPr marL="1370060" indent="0">
              <a:buNone/>
              <a:defRPr sz="1400">
                <a:solidFill>
                  <a:schemeClr val="tx1">
                    <a:tint val="75000"/>
                  </a:schemeClr>
                </a:solidFill>
              </a:defRPr>
            </a:lvl4pPr>
            <a:lvl5pPr marL="1826744" indent="0">
              <a:buNone/>
              <a:defRPr sz="1400">
                <a:solidFill>
                  <a:schemeClr val="tx1">
                    <a:tint val="75000"/>
                  </a:schemeClr>
                </a:solidFill>
              </a:defRPr>
            </a:lvl5pPr>
            <a:lvl6pPr marL="2283426" indent="0">
              <a:buNone/>
              <a:defRPr sz="1400">
                <a:solidFill>
                  <a:schemeClr val="tx1">
                    <a:tint val="75000"/>
                  </a:schemeClr>
                </a:solidFill>
              </a:defRPr>
            </a:lvl6pPr>
            <a:lvl7pPr marL="2740117" indent="0">
              <a:buNone/>
              <a:defRPr sz="1400">
                <a:solidFill>
                  <a:schemeClr val="tx1">
                    <a:tint val="75000"/>
                  </a:schemeClr>
                </a:solidFill>
              </a:defRPr>
            </a:lvl7pPr>
            <a:lvl8pPr marL="3196797" indent="0">
              <a:buNone/>
              <a:defRPr sz="1400">
                <a:solidFill>
                  <a:schemeClr val="tx1">
                    <a:tint val="75000"/>
                  </a:schemeClr>
                </a:solidFill>
              </a:defRPr>
            </a:lvl8pPr>
            <a:lvl9pPr marL="3653486"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ln/>
        </p:spPr>
        <p:txBody>
          <a:bodyPr/>
          <a:lstStyle>
            <a:lvl1pPr>
              <a:defRPr/>
            </a:lvl1pPr>
          </a:lstStyle>
          <a:p>
            <a:fld id="{4A264CB5-CB06-9D40-8A6F-CA0F176FFD25}" type="datetimeFigureOut">
              <a:rPr lang="en-US" altLang="en-US"/>
              <a:pPr/>
              <a:t>7/14/2020</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9D39D0EC-7EFA-5E4B-985C-87501E4E8432}" type="slidenum">
              <a:rPr lang="en-US" altLang="en-US"/>
              <a:pPr/>
              <a:t>‹#›</a:t>
            </a:fld>
            <a:endParaRPr lang="en-US" altLang="en-US"/>
          </a:p>
        </p:txBody>
      </p:sp>
    </p:spTree>
    <p:extLst>
      <p:ext uri="{BB962C8B-B14F-4D97-AF65-F5344CB8AC3E}">
        <p14:creationId xmlns:p14="http://schemas.microsoft.com/office/powerpoint/2010/main" val="2013950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4197888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ing and Content and Pictures">
    <p:spTree>
      <p:nvGrpSpPr>
        <p:cNvPr id="1" name=""/>
        <p:cNvGrpSpPr/>
        <p:nvPr/>
      </p:nvGrpSpPr>
      <p:grpSpPr>
        <a:xfrm>
          <a:off x="0" y="0"/>
          <a:ext cx="0" cy="0"/>
          <a:chOff x="0" y="0"/>
          <a:chExt cx="0" cy="0"/>
        </a:xfrm>
      </p:grpSpPr>
      <p:sp>
        <p:nvSpPr>
          <p:cNvPr id="15" name="Rectangle 14"/>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60000"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1" name="Picture Placeholder 19"/>
          <p:cNvSpPr>
            <a:spLocks noGrp="1"/>
          </p:cNvSpPr>
          <p:nvPr>
            <p:ph type="pic" sz="quarter" idx="12"/>
          </p:nvPr>
        </p:nvSpPr>
        <p:spPr>
          <a:xfrm>
            <a:off x="6228184" y="1628802"/>
            <a:ext cx="2570400" cy="1884591"/>
          </a:xfrm>
          <a:prstGeom prst="rect">
            <a:avLst/>
          </a:prstGeom>
        </p:spPr>
        <p:txBody>
          <a:bodyPr/>
          <a:lstStyle/>
          <a:p>
            <a:endParaRPr lang="en-GB" dirty="0"/>
          </a:p>
        </p:txBody>
      </p:sp>
      <p:sp>
        <p:nvSpPr>
          <p:cNvPr id="12" name="Picture Placeholder 19"/>
          <p:cNvSpPr>
            <a:spLocks noGrp="1"/>
          </p:cNvSpPr>
          <p:nvPr>
            <p:ph type="pic" sz="quarter" idx="13"/>
          </p:nvPr>
        </p:nvSpPr>
        <p:spPr>
          <a:xfrm>
            <a:off x="6228184" y="3717034"/>
            <a:ext cx="2570400" cy="1884591"/>
          </a:xfrm>
          <a:prstGeom prst="rect">
            <a:avLst/>
          </a:prstGeom>
        </p:spPr>
        <p:txBody>
          <a:bodyPr/>
          <a:lstStyle/>
          <a:p>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3"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497385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ing and Pictur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0" name="Picture Placeholder 19"/>
          <p:cNvSpPr>
            <a:spLocks noGrp="1"/>
          </p:cNvSpPr>
          <p:nvPr>
            <p:ph type="pic" sz="quarter" idx="11"/>
          </p:nvPr>
        </p:nvSpPr>
        <p:spPr>
          <a:xfrm>
            <a:off x="377428" y="1628800"/>
            <a:ext cx="8406000" cy="4176464"/>
          </a:xfrm>
          <a:prstGeom prst="rect">
            <a:avLst/>
          </a:prstGeom>
        </p:spPr>
        <p:txBody>
          <a:bodyPr/>
          <a:lstStyle/>
          <a:p>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053766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ing and Tabl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Table Placeholder 2"/>
          <p:cNvSpPr>
            <a:spLocks noGrp="1"/>
          </p:cNvSpPr>
          <p:nvPr>
            <p:ph type="tbl" sz="quarter" idx="12"/>
          </p:nvPr>
        </p:nvSpPr>
        <p:spPr>
          <a:xfrm>
            <a:off x="360000" y="1628800"/>
            <a:ext cx="8424000" cy="4176464"/>
          </a:xfrm>
          <a:prstGeom prst="rect">
            <a:avLst/>
          </a:prstGeom>
        </p:spPr>
        <p:txBody>
          <a:bodyPr/>
          <a:lstStyle/>
          <a:p>
            <a:endParaRPr lang="en-GB"/>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595904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sp>
        <p:nvSpPr>
          <p:cNvPr id="14" name="TextBox 13"/>
          <p:cNvSpPr txBox="1"/>
          <p:nvPr userDrawn="1"/>
        </p:nvSpPr>
        <p:spPr>
          <a:xfrm>
            <a:off x="2843808" y="3894149"/>
            <a:ext cx="5544616" cy="830997"/>
          </a:xfrm>
          <a:prstGeom prst="rect">
            <a:avLst/>
          </a:prstGeom>
          <a:noFill/>
        </p:spPr>
        <p:txBody>
          <a:bodyPr wrap="square" lIns="0" tIns="0" rIns="0" bIns="0" rtlCol="0" anchor="b" anchorCtr="0">
            <a:spAutoFit/>
          </a:bodyPr>
          <a:lstStyle/>
          <a:p>
            <a:pPr fontAlgn="auto">
              <a:spcBef>
                <a:spcPts val="0"/>
              </a:spcBef>
              <a:spcAft>
                <a:spcPts val="0"/>
              </a:spcAft>
            </a:pPr>
            <a:r>
              <a:rPr lang="en-GB" sz="1800" dirty="0">
                <a:solidFill>
                  <a:prstClr val="black"/>
                </a:solidFill>
                <a:latin typeface="Arial"/>
              </a:rPr>
              <a:t>business@shu.ac.uk</a:t>
            </a:r>
          </a:p>
          <a:p>
            <a:pPr fontAlgn="auto">
              <a:spcBef>
                <a:spcPts val="0"/>
              </a:spcBef>
              <a:spcAft>
                <a:spcPts val="0"/>
              </a:spcAft>
            </a:pPr>
            <a:r>
              <a:rPr lang="en-GB" sz="1800" dirty="0">
                <a:solidFill>
                  <a:prstClr val="black"/>
                </a:solidFill>
                <a:latin typeface="Arial"/>
              </a:rPr>
              <a:t>    @SHU4Business</a:t>
            </a:r>
          </a:p>
          <a:p>
            <a:pPr fontAlgn="auto">
              <a:spcBef>
                <a:spcPts val="0"/>
              </a:spcBef>
              <a:spcAft>
                <a:spcPts val="0"/>
              </a:spcAft>
            </a:pPr>
            <a:r>
              <a:rPr lang="en-GB" sz="1800" dirty="0">
                <a:solidFill>
                  <a:prstClr val="black"/>
                </a:solidFill>
                <a:latin typeface="Arial"/>
              </a:rPr>
              <a:t>shu.ac.uk/business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pic>
        <p:nvPicPr>
          <p:cNvPr id="12" name="Picture 11"/>
          <p:cNvPicPr/>
          <p:nvPr userDrawn="1"/>
        </p:nvPicPr>
        <p:blipFill>
          <a:blip r:embed="rId4" cstate="print">
            <a:extLst>
              <a:ext uri="{28A0092B-C50C-407E-A947-70E740481C1C}">
                <a14:useLocalDpi xmlns:a14="http://schemas.microsoft.com/office/drawing/2010/main" val="0"/>
              </a:ext>
            </a:extLst>
          </a:blip>
          <a:stretch>
            <a:fillRect/>
          </a:stretch>
        </p:blipFill>
        <p:spPr>
          <a:xfrm>
            <a:off x="2828079" y="4221089"/>
            <a:ext cx="215900" cy="215900"/>
          </a:xfrm>
          <a:prstGeom prst="rect">
            <a:avLst/>
          </a:prstGeom>
        </p:spPr>
      </p:pic>
      <p:sp>
        <p:nvSpPr>
          <p:cNvPr id="13" name="Text Placeholder 18"/>
          <p:cNvSpPr>
            <a:spLocks noGrp="1"/>
          </p:cNvSpPr>
          <p:nvPr>
            <p:ph type="body" sz="quarter" idx="13" hasCustomPrompt="1"/>
          </p:nvPr>
        </p:nvSpPr>
        <p:spPr>
          <a:xfrm>
            <a:off x="2828081" y="1916832"/>
            <a:ext cx="5935821" cy="1728192"/>
          </a:xfrm>
          <a:prstGeom prst="rect">
            <a:avLst/>
          </a:prstGeom>
        </p:spPr>
        <p:txBody>
          <a:bodyPr lIns="0" tIns="0" rIns="0" bIns="0"/>
          <a:lstStyle>
            <a:lvl1pPr marL="0" indent="0">
              <a:buNone/>
              <a:defRPr sz="1600" b="0" baseline="0"/>
            </a:lvl1pPr>
          </a:lstStyle>
          <a:p>
            <a:pPr lvl="0"/>
            <a:r>
              <a:rPr lang="en-GB" dirty="0"/>
              <a:t>Add contact details here, include name, job title, department/faculty, university address, telephone number and email address (for layout refer to contact information on Word document)</a:t>
            </a:r>
          </a:p>
        </p:txBody>
      </p:sp>
    </p:spTree>
    <p:extLst>
      <p:ext uri="{BB962C8B-B14F-4D97-AF65-F5344CB8AC3E}">
        <p14:creationId xmlns:p14="http://schemas.microsoft.com/office/powerpoint/2010/main" val="14417420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222232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8940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auto">
          <a:xfrm>
            <a:off x="4572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stStyle>
          <a:p>
            <a:fld id="{3BB28CAB-4E17-0143-9E02-4D005D791228}" type="datetime1">
              <a:rPr lang="en-GB" altLang="en-US">
                <a:solidFill>
                  <a:prstClr val="black"/>
                </a:solidFill>
              </a:rPr>
              <a:pPr/>
              <a:t>14/07/2020</a:t>
            </a:fld>
            <a:endParaRPr lang="en-GB" altLang="en-US">
              <a:solidFill>
                <a:prstClr val="black"/>
              </a:solidFill>
            </a:endParaRPr>
          </a:p>
        </p:txBody>
      </p:sp>
      <p:sp>
        <p:nvSpPr>
          <p:cNvPr id="5" name="Slide Number Placeholder 5"/>
          <p:cNvSpPr>
            <a:spLocks noGrp="1"/>
          </p:cNvSpPr>
          <p:nvPr>
            <p:ph type="sldNum" sz="quarter" idx="11"/>
          </p:nvPr>
        </p:nvSpPr>
        <p:spPr bwMode="auto">
          <a:xfrm>
            <a:off x="2843215" y="6356351"/>
            <a:ext cx="58435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atin typeface="Arial" charset="0"/>
                <a:ea typeface="ＭＳ Ｐゴシック" charset="0"/>
                <a:cs typeface="ＭＳ Ｐゴシック" charset="0"/>
              </a:defRPr>
            </a:lvl1pPr>
          </a:lstStyle>
          <a:p>
            <a:pPr>
              <a:defRPr/>
            </a:pPr>
            <a:r>
              <a:rPr lang="en-GB">
                <a:solidFill>
                  <a:prstClr val="black"/>
                </a:solidFill>
              </a:rPr>
              <a:t>Directorate of Education and Employer Partnerships </a:t>
            </a:r>
          </a:p>
        </p:txBody>
      </p:sp>
    </p:spTree>
    <p:extLst>
      <p:ext uri="{BB962C8B-B14F-4D97-AF65-F5344CB8AC3E}">
        <p14:creationId xmlns:p14="http://schemas.microsoft.com/office/powerpoint/2010/main" val="355249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636913"/>
            <a:ext cx="40386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636913"/>
            <a:ext cx="40386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62121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945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a:ln/>
        </p:spPr>
        <p:txBody>
          <a:bodyPr/>
          <a:lstStyle>
            <a:lvl1pPr>
              <a:defRPr/>
            </a:lvl1pPr>
          </a:lstStyle>
          <a:p>
            <a:fld id="{23CE389E-CCB7-1046-B01A-6F887D2EDA3E}" type="datetimeFigureOut">
              <a:rPr lang="en-US" altLang="en-US"/>
              <a:pPr/>
              <a:t>7/14/2020</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615441D9-C937-2A48-B6EB-1C9F76DC7762}" type="slidenum">
              <a:rPr lang="en-US" altLang="en-US"/>
              <a:pPr/>
              <a:t>‹#›</a:t>
            </a:fld>
            <a:endParaRPr lang="en-US" altLang="en-US"/>
          </a:p>
        </p:txBody>
      </p:sp>
    </p:spTree>
    <p:extLst>
      <p:ext uri="{BB962C8B-B14F-4D97-AF65-F5344CB8AC3E}">
        <p14:creationId xmlns:p14="http://schemas.microsoft.com/office/powerpoint/2010/main" val="1974881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4136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102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6" y="1556792"/>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556793"/>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2852937"/>
            <a:ext cx="3008313" cy="32732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90201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27784" y="4797152"/>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627784" y="62068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627784" y="537321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017006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76463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123728" y="274639"/>
            <a:ext cx="435327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03807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868641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Tree>
    <p:extLst>
      <p:ext uri="{BB962C8B-B14F-4D97-AF65-F5344CB8AC3E}">
        <p14:creationId xmlns:p14="http://schemas.microsoft.com/office/powerpoint/2010/main" val="18142054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oposal and delievery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TextBox 15"/>
          <p:cNvSpPr txBox="1"/>
          <p:nvPr userDrawn="1"/>
        </p:nvSpPr>
        <p:spPr>
          <a:xfrm>
            <a:off x="469400" y="1988842"/>
            <a:ext cx="7991032" cy="1846659"/>
          </a:xfrm>
          <a:prstGeom prst="rect">
            <a:avLst/>
          </a:prstGeom>
          <a:noFill/>
        </p:spPr>
        <p:txBody>
          <a:bodyPr wrap="square" lIns="0" tIns="0" rIns="0" bIns="0" rtlCol="0">
            <a:spAutoFit/>
          </a:bodyPr>
          <a:lstStyle/>
          <a:p>
            <a:pPr fontAlgn="auto">
              <a:spcBef>
                <a:spcPts val="0"/>
              </a:spcBef>
              <a:spcAft>
                <a:spcPts val="2400"/>
              </a:spcAft>
            </a:pPr>
            <a:r>
              <a:rPr lang="en-GB" sz="3000"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sz="4000" b="1" dirty="0">
              <a:solidFill>
                <a:prstClr val="black"/>
              </a:solidFill>
              <a:latin typeface="Arial"/>
            </a:endParaRPr>
          </a:p>
          <a:p>
            <a:pPr fontAlgn="auto">
              <a:spcBef>
                <a:spcPts val="0"/>
              </a:spcBef>
              <a:spcAft>
                <a:spcPts val="0"/>
              </a:spcAft>
            </a:pPr>
            <a:r>
              <a:rPr lang="en-GB" sz="3000" dirty="0">
                <a:solidFill>
                  <a:prstClr val="white"/>
                </a:solidFill>
                <a:latin typeface="Arial" panose="020B0604020202020204" pitchFamily="34" charset="0"/>
                <a:cs typeface="Arial" panose="020B0604020202020204" pitchFamily="34" charset="0"/>
              </a:rPr>
              <a:t>for delivery of</a:t>
            </a:r>
            <a:endParaRPr lang="en-GB" sz="1800" dirty="0">
              <a:solidFill>
                <a:prstClr val="black"/>
              </a:solidFill>
              <a:latin typeface="Arial" panose="020B0604020202020204" pitchFamily="34" charset="0"/>
              <a:cs typeface="Arial" panose="020B0604020202020204" pitchFamily="34" charset="0"/>
            </a:endParaRPr>
          </a:p>
        </p:txBody>
      </p:sp>
      <p:sp>
        <p:nvSpPr>
          <p:cNvPr id="19" name="Text Placeholder 18"/>
          <p:cNvSpPr>
            <a:spLocks noGrp="1"/>
          </p:cNvSpPr>
          <p:nvPr>
            <p:ph type="body" sz="quarter" idx="12" hasCustomPrompt="1"/>
          </p:nvPr>
        </p:nvSpPr>
        <p:spPr>
          <a:xfrm>
            <a:off x="469402" y="2564904"/>
            <a:ext cx="8291661" cy="792088"/>
          </a:xfrm>
          <a:prstGeom prst="rect">
            <a:avLst/>
          </a:prstGeom>
        </p:spPr>
        <p:txBody>
          <a:bodyPr lIns="0" tIns="0" rIns="0" bIns="0"/>
          <a:lstStyle>
            <a:lvl1pPr marL="0" indent="0">
              <a:buNone/>
              <a:defRPr sz="4000" b="1" baseline="0"/>
            </a:lvl1pPr>
          </a:lstStyle>
          <a:p>
            <a:pPr lvl="0"/>
            <a:r>
              <a:rPr lang="en-GB" dirty="0"/>
              <a:t>Insert name of partner company</a:t>
            </a:r>
          </a:p>
        </p:txBody>
      </p:sp>
      <p:sp>
        <p:nvSpPr>
          <p:cNvPr id="20" name="Text Placeholder 18"/>
          <p:cNvSpPr>
            <a:spLocks noGrp="1"/>
          </p:cNvSpPr>
          <p:nvPr>
            <p:ph type="body" sz="quarter" idx="13" hasCustomPrompt="1"/>
          </p:nvPr>
        </p:nvSpPr>
        <p:spPr>
          <a:xfrm>
            <a:off x="469402" y="3933056"/>
            <a:ext cx="8291661" cy="2016224"/>
          </a:xfrm>
          <a:prstGeom prst="rect">
            <a:avLst/>
          </a:prstGeom>
        </p:spPr>
        <p:txBody>
          <a:bodyPr lIns="0" tIns="0" rIns="0" bIns="0"/>
          <a:lstStyle>
            <a:lvl1pPr marL="0" indent="0">
              <a:buNone/>
              <a:defRPr sz="4000" b="1" baseline="0"/>
            </a:lvl1pPr>
          </a:lstStyle>
          <a:p>
            <a:pPr lvl="0"/>
            <a:r>
              <a:rPr lang="en-GB" dirty="0"/>
              <a:t>Insert title of what is to be delivered</a:t>
            </a:r>
          </a:p>
        </p:txBody>
      </p:sp>
    </p:spTree>
    <p:extLst>
      <p:ext uri="{BB962C8B-B14F-4D97-AF65-F5344CB8AC3E}">
        <p14:creationId xmlns:p14="http://schemas.microsoft.com/office/powerpoint/2010/main" val="27816004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posal and delivery slide v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
        <p:nvSpPr>
          <p:cNvPr id="7" name="TextBox 6"/>
          <p:cNvSpPr txBox="1"/>
          <p:nvPr userDrawn="1"/>
        </p:nvSpPr>
        <p:spPr>
          <a:xfrm>
            <a:off x="2843810" y="1834071"/>
            <a:ext cx="5045013" cy="1415772"/>
          </a:xfrm>
          <a:prstGeom prst="rect">
            <a:avLst/>
          </a:prstGeom>
          <a:noFill/>
        </p:spPr>
        <p:txBody>
          <a:bodyPr wrap="square" lIns="0" tIns="0" rIns="0" bIns="0" rtlCol="0">
            <a:spAutoFit/>
          </a:bodyPr>
          <a:lstStyle/>
          <a:p>
            <a:pPr fontAlgn="auto">
              <a:spcBef>
                <a:spcPts val="0"/>
              </a:spcBef>
              <a:spcAft>
                <a:spcPts val="2400"/>
              </a:spcAft>
            </a:pPr>
            <a:r>
              <a:rPr lang="en-GB"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b="1" dirty="0">
              <a:solidFill>
                <a:prstClr val="black"/>
              </a:solidFill>
              <a:latin typeface="Arial"/>
            </a:endParaRPr>
          </a:p>
          <a:p>
            <a:pPr fontAlgn="auto">
              <a:spcBef>
                <a:spcPts val="0"/>
              </a:spcBef>
              <a:spcAft>
                <a:spcPts val="0"/>
              </a:spcAft>
            </a:pPr>
            <a:r>
              <a:rPr lang="en-GB" dirty="0">
                <a:solidFill>
                  <a:prstClr val="white"/>
                </a:solidFill>
                <a:latin typeface="Arial" panose="020B0604020202020204" pitchFamily="34" charset="0"/>
                <a:cs typeface="Arial" panose="020B0604020202020204" pitchFamily="34" charset="0"/>
              </a:rPr>
              <a:t>for delivery of</a:t>
            </a:r>
            <a:endParaRPr lang="en-GB" dirty="0">
              <a:solidFill>
                <a:prstClr val="black"/>
              </a:solidFill>
              <a:latin typeface="Arial" panose="020B0604020202020204" pitchFamily="34" charset="0"/>
              <a:cs typeface="Arial" panose="020B0604020202020204" pitchFamily="34" charset="0"/>
            </a:endParaRPr>
          </a:p>
        </p:txBody>
      </p:sp>
      <p:sp>
        <p:nvSpPr>
          <p:cNvPr id="8" name="Text Placeholder 18"/>
          <p:cNvSpPr>
            <a:spLocks noGrp="1"/>
          </p:cNvSpPr>
          <p:nvPr>
            <p:ph type="body" sz="quarter" idx="12" hasCustomPrompt="1"/>
          </p:nvPr>
        </p:nvSpPr>
        <p:spPr>
          <a:xfrm>
            <a:off x="2828375" y="2280857"/>
            <a:ext cx="5920091" cy="500073"/>
          </a:xfrm>
          <a:prstGeom prst="rect">
            <a:avLst/>
          </a:prstGeom>
        </p:spPr>
        <p:txBody>
          <a:bodyPr lIns="0" tIns="0" rIns="0" bIns="0"/>
          <a:lstStyle>
            <a:lvl1pPr marL="0" indent="0">
              <a:buNone/>
              <a:defRPr sz="3000" b="1" baseline="0"/>
            </a:lvl1pPr>
          </a:lstStyle>
          <a:p>
            <a:pPr lvl="0"/>
            <a:r>
              <a:rPr lang="en-GB" dirty="0"/>
              <a:t>Insert name of partner company</a:t>
            </a:r>
          </a:p>
        </p:txBody>
      </p:sp>
      <p:sp>
        <p:nvSpPr>
          <p:cNvPr id="9" name="Text Placeholder 18"/>
          <p:cNvSpPr>
            <a:spLocks noGrp="1"/>
          </p:cNvSpPr>
          <p:nvPr>
            <p:ph type="body" sz="quarter" idx="13" hasCustomPrompt="1"/>
          </p:nvPr>
        </p:nvSpPr>
        <p:spPr>
          <a:xfrm>
            <a:off x="2843808" y="3308218"/>
            <a:ext cx="5904656" cy="1272911"/>
          </a:xfrm>
          <a:prstGeom prst="rect">
            <a:avLst/>
          </a:prstGeom>
        </p:spPr>
        <p:txBody>
          <a:bodyPr lIns="0" tIns="0" rIns="0" bIns="0"/>
          <a:lstStyle>
            <a:lvl1pPr marL="0" indent="0">
              <a:buNone/>
              <a:defRPr sz="3000" b="1" baseline="0"/>
            </a:lvl1pPr>
          </a:lstStyle>
          <a:p>
            <a:pPr lvl="0"/>
            <a:r>
              <a:rPr lang="en-GB" dirty="0"/>
              <a:t>Insert title of what is to be delivered</a:t>
            </a:r>
          </a:p>
        </p:txBody>
      </p:sp>
    </p:spTree>
    <p:extLst>
      <p:ext uri="{BB962C8B-B14F-4D97-AF65-F5344CB8AC3E}">
        <p14:creationId xmlns:p14="http://schemas.microsoft.com/office/powerpoint/2010/main" val="3813119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6680" indent="0">
              <a:buNone/>
              <a:defRPr sz="2000" b="1"/>
            </a:lvl2pPr>
            <a:lvl3pPr marL="913368" indent="0">
              <a:buNone/>
              <a:defRPr sz="1800" b="1"/>
            </a:lvl3pPr>
            <a:lvl4pPr marL="1370060" indent="0">
              <a:buNone/>
              <a:defRPr sz="1600" b="1"/>
            </a:lvl4pPr>
            <a:lvl5pPr marL="1826744" indent="0">
              <a:buNone/>
              <a:defRPr sz="1600" b="1"/>
            </a:lvl5pPr>
            <a:lvl6pPr marL="2283426" indent="0">
              <a:buNone/>
              <a:defRPr sz="1600" b="1"/>
            </a:lvl6pPr>
            <a:lvl7pPr marL="2740117" indent="0">
              <a:buNone/>
              <a:defRPr sz="1600" b="1"/>
            </a:lvl7pPr>
            <a:lvl8pPr marL="3196797" indent="0">
              <a:buNone/>
              <a:defRPr sz="1600" b="1"/>
            </a:lvl8pPr>
            <a:lvl9pPr marL="3653486"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6680" indent="0">
              <a:buNone/>
              <a:defRPr sz="2000" b="1"/>
            </a:lvl2pPr>
            <a:lvl3pPr marL="913368" indent="0">
              <a:buNone/>
              <a:defRPr sz="1800" b="1"/>
            </a:lvl3pPr>
            <a:lvl4pPr marL="1370060" indent="0">
              <a:buNone/>
              <a:defRPr sz="1600" b="1"/>
            </a:lvl4pPr>
            <a:lvl5pPr marL="1826744" indent="0">
              <a:buNone/>
              <a:defRPr sz="1600" b="1"/>
            </a:lvl5pPr>
            <a:lvl6pPr marL="2283426" indent="0">
              <a:buNone/>
              <a:defRPr sz="1600" b="1"/>
            </a:lvl6pPr>
            <a:lvl7pPr marL="2740117" indent="0">
              <a:buNone/>
              <a:defRPr sz="1600" b="1"/>
            </a:lvl7pPr>
            <a:lvl8pPr marL="3196797" indent="0">
              <a:buNone/>
              <a:defRPr sz="1600" b="1"/>
            </a:lvl8pPr>
            <a:lvl9pPr marL="36534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a:ln/>
        </p:spPr>
        <p:txBody>
          <a:bodyPr/>
          <a:lstStyle>
            <a:lvl1pPr>
              <a:defRPr/>
            </a:lvl1pPr>
          </a:lstStyle>
          <a:p>
            <a:fld id="{194828C1-57EF-7B41-ACBC-BA60A279BC48}" type="datetimeFigureOut">
              <a:rPr lang="en-US" altLang="en-US"/>
              <a:pPr/>
              <a:t>7/14/2020</a:t>
            </a:fld>
            <a:endParaRPr lang="en-US" altLang="en-US"/>
          </a:p>
        </p:txBody>
      </p:sp>
      <p:sp>
        <p:nvSpPr>
          <p:cNvPr id="8" name="Footer Placeholder 4"/>
          <p:cNvSpPr>
            <a:spLocks noGrp="1"/>
          </p:cNvSpPr>
          <p:nvPr>
            <p:ph type="ftr" sz="quarter" idx="11"/>
          </p:nvPr>
        </p:nvSpPr>
        <p:spPr>
          <a:ln/>
        </p:spPr>
        <p:txBody>
          <a:bodyPr/>
          <a:lstStyle>
            <a:lvl1pPr>
              <a:defRPr/>
            </a:lvl1pPr>
          </a:lstStyle>
          <a:p>
            <a:endParaRPr lang="en-US" altLang="en-US"/>
          </a:p>
        </p:txBody>
      </p:sp>
      <p:sp>
        <p:nvSpPr>
          <p:cNvPr id="9" name="Slide Number Placeholder 5"/>
          <p:cNvSpPr>
            <a:spLocks noGrp="1"/>
          </p:cNvSpPr>
          <p:nvPr>
            <p:ph type="sldNum" sz="quarter" idx="12"/>
          </p:nvPr>
        </p:nvSpPr>
        <p:spPr>
          <a:ln/>
        </p:spPr>
        <p:txBody>
          <a:bodyPr/>
          <a:lstStyle>
            <a:lvl1pPr>
              <a:defRPr/>
            </a:lvl1pPr>
          </a:lstStyle>
          <a:p>
            <a:fld id="{B072363B-E734-8B47-BDE5-685031AB4894}" type="slidenum">
              <a:rPr lang="en-US" altLang="en-US"/>
              <a:pPr/>
              <a:t>‹#›</a:t>
            </a:fld>
            <a:endParaRPr lang="en-US" altLang="en-US"/>
          </a:p>
        </p:txBody>
      </p:sp>
    </p:spTree>
    <p:extLst>
      <p:ext uri="{BB962C8B-B14F-4D97-AF65-F5344CB8AC3E}">
        <p14:creationId xmlns:p14="http://schemas.microsoft.com/office/powerpoint/2010/main" val="3235173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troductions">
    <p:spTree>
      <p:nvGrpSpPr>
        <p:cNvPr id="1" name=""/>
        <p:cNvGrpSpPr/>
        <p:nvPr/>
      </p:nvGrpSpPr>
      <p:grpSpPr>
        <a:xfrm>
          <a:off x="0" y="0"/>
          <a:ext cx="0" cy="0"/>
          <a:chOff x="0" y="0"/>
          <a:chExt cx="0" cy="0"/>
        </a:xfrm>
      </p:grpSpPr>
      <p:sp>
        <p:nvSpPr>
          <p:cNvPr id="8" name="Rectangle 7"/>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Text Placeholder 2"/>
          <p:cNvSpPr>
            <a:spLocks noGrp="1"/>
          </p:cNvSpPr>
          <p:nvPr>
            <p:ph type="body" sz="quarter" idx="13" hasCustomPrompt="1"/>
          </p:nvPr>
        </p:nvSpPr>
        <p:spPr>
          <a:xfrm>
            <a:off x="360000" y="116632"/>
            <a:ext cx="8444176" cy="1152128"/>
          </a:xfrm>
          <a:prstGeom prst="rect">
            <a:avLst/>
          </a:prstGeom>
        </p:spPr>
        <p:txBody>
          <a:bodyPr lIns="0" tIns="0" rIns="0" bIns="0" anchor="ctr" anchorCtr="0"/>
          <a:lstStyle>
            <a:lvl1pPr marL="0" indent="0">
              <a:spcBef>
                <a:spcPts val="0"/>
              </a:spcBef>
              <a:buNone/>
              <a:defRPr sz="3000" b="1" baseline="0">
                <a:latin typeface="Arial" panose="020B0604020202020204" pitchFamily="34" charset="0"/>
                <a:cs typeface="Arial" panose="020B0604020202020204" pitchFamily="34" charset="0"/>
              </a:defRPr>
            </a:lvl1pPr>
          </a:lstStyle>
          <a:p>
            <a:pPr lvl="0"/>
            <a:r>
              <a:rPr lang="en-US" dirty="0"/>
              <a:t>Introductions</a:t>
            </a:r>
          </a:p>
        </p:txBody>
      </p:sp>
      <p:sp>
        <p:nvSpPr>
          <p:cNvPr id="22" name="Picture Placeholder 19"/>
          <p:cNvSpPr>
            <a:spLocks noGrp="1"/>
          </p:cNvSpPr>
          <p:nvPr>
            <p:ph type="pic" sz="quarter" idx="12"/>
          </p:nvPr>
        </p:nvSpPr>
        <p:spPr>
          <a:xfrm>
            <a:off x="6174086" y="1988840"/>
            <a:ext cx="2624137" cy="2649539"/>
          </a:xfrm>
          <a:prstGeom prst="rect">
            <a:avLst/>
          </a:prstGeom>
        </p:spPr>
        <p:txBody>
          <a:bodyPr/>
          <a:lstStyle/>
          <a:p>
            <a:endParaRPr lang="en-GB"/>
          </a:p>
        </p:txBody>
      </p:sp>
      <p:sp>
        <p:nvSpPr>
          <p:cNvPr id="21" name="Picture Placeholder 19"/>
          <p:cNvSpPr>
            <a:spLocks noGrp="1"/>
          </p:cNvSpPr>
          <p:nvPr>
            <p:ph type="pic" sz="quarter" idx="11"/>
          </p:nvPr>
        </p:nvSpPr>
        <p:spPr>
          <a:xfrm>
            <a:off x="3259933" y="1988840"/>
            <a:ext cx="2624137" cy="2649539"/>
          </a:xfrm>
          <a:prstGeom prst="rect">
            <a:avLst/>
          </a:prstGeom>
        </p:spPr>
        <p:txBody>
          <a:bodyPr/>
          <a:lstStyle/>
          <a:p>
            <a:endParaRPr lang="en-GB"/>
          </a:p>
        </p:txBody>
      </p:sp>
      <p:sp>
        <p:nvSpPr>
          <p:cNvPr id="20" name="Picture Placeholder 19"/>
          <p:cNvSpPr>
            <a:spLocks noGrp="1"/>
          </p:cNvSpPr>
          <p:nvPr>
            <p:ph type="pic" sz="quarter" idx="10"/>
          </p:nvPr>
        </p:nvSpPr>
        <p:spPr>
          <a:xfrm>
            <a:off x="344490" y="2003309"/>
            <a:ext cx="2624137" cy="2649539"/>
          </a:xfrm>
          <a:prstGeom prst="rect">
            <a:avLst/>
          </a:prstGeom>
        </p:spPr>
        <p:txBody>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984596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8" name="Rectangle 7"/>
          <p:cNvSpPr/>
          <p:nvPr userDrawn="1"/>
        </p:nvSpPr>
        <p:spPr>
          <a:xfrm>
            <a:off x="2377"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Text Placeholder 18"/>
          <p:cNvSpPr>
            <a:spLocks noGrp="1"/>
          </p:cNvSpPr>
          <p:nvPr>
            <p:ph type="body" sz="quarter" idx="12" hasCustomPrompt="1"/>
          </p:nvPr>
        </p:nvSpPr>
        <p:spPr>
          <a:xfrm>
            <a:off x="469402" y="1988840"/>
            <a:ext cx="8291661" cy="1800200"/>
          </a:xfrm>
          <a:prstGeom prst="rect">
            <a:avLst/>
          </a:prstGeom>
        </p:spPr>
        <p:txBody>
          <a:bodyPr lIns="0" tIns="0" rIns="0" bIns="0"/>
          <a:lstStyle>
            <a:lvl1pPr marL="0" indent="0">
              <a:buNone/>
              <a:defRPr sz="5000" b="1" baseline="0"/>
            </a:lvl1pPr>
          </a:lstStyle>
          <a:p>
            <a:pPr lvl="0"/>
            <a:r>
              <a:rPr lang="en-GB" dirty="0"/>
              <a:t>Section title</a:t>
            </a:r>
          </a:p>
        </p:txBody>
      </p:sp>
      <p:sp>
        <p:nvSpPr>
          <p:cNvPr id="20" name="Text Placeholder 18"/>
          <p:cNvSpPr>
            <a:spLocks noGrp="1"/>
          </p:cNvSpPr>
          <p:nvPr>
            <p:ph type="body" sz="quarter" idx="13" hasCustomPrompt="1"/>
          </p:nvPr>
        </p:nvSpPr>
        <p:spPr>
          <a:xfrm>
            <a:off x="469402" y="3789040"/>
            <a:ext cx="8291661" cy="2520280"/>
          </a:xfrm>
          <a:prstGeom prst="rect">
            <a:avLst/>
          </a:prstGeom>
        </p:spPr>
        <p:txBody>
          <a:bodyPr lIns="0" tIns="0" rIns="0" bIns="0"/>
          <a:lstStyle>
            <a:lvl1pPr marL="0" indent="0">
              <a:buNone/>
              <a:defRPr sz="4000" b="1" baseline="0">
                <a:solidFill>
                  <a:schemeClr val="bg1"/>
                </a:solidFill>
              </a:defRPr>
            </a:lvl1pPr>
          </a:lstStyle>
          <a:p>
            <a:pPr lvl="0"/>
            <a:r>
              <a:rPr lang="en-GB" dirty="0"/>
              <a:t>Subtitle</a:t>
            </a:r>
          </a:p>
        </p:txBody>
      </p:sp>
    </p:spTree>
    <p:extLst>
      <p:ext uri="{BB962C8B-B14F-4D97-AF65-F5344CB8AC3E}">
        <p14:creationId xmlns:p14="http://schemas.microsoft.com/office/powerpoint/2010/main" val="1994706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41247326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ing and Content and Pictures">
    <p:spTree>
      <p:nvGrpSpPr>
        <p:cNvPr id="1" name=""/>
        <p:cNvGrpSpPr/>
        <p:nvPr/>
      </p:nvGrpSpPr>
      <p:grpSpPr>
        <a:xfrm>
          <a:off x="0" y="0"/>
          <a:ext cx="0" cy="0"/>
          <a:chOff x="0" y="0"/>
          <a:chExt cx="0" cy="0"/>
        </a:xfrm>
      </p:grpSpPr>
      <p:sp>
        <p:nvSpPr>
          <p:cNvPr id="15" name="Rectangle 14"/>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60000"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1" name="Picture Placeholder 19"/>
          <p:cNvSpPr>
            <a:spLocks noGrp="1"/>
          </p:cNvSpPr>
          <p:nvPr>
            <p:ph type="pic" sz="quarter" idx="12"/>
          </p:nvPr>
        </p:nvSpPr>
        <p:spPr>
          <a:xfrm>
            <a:off x="6228184" y="1628802"/>
            <a:ext cx="2570400" cy="1884591"/>
          </a:xfrm>
          <a:prstGeom prst="rect">
            <a:avLst/>
          </a:prstGeom>
        </p:spPr>
        <p:txBody>
          <a:bodyPr/>
          <a:lstStyle/>
          <a:p>
            <a:endParaRPr lang="en-GB" dirty="0"/>
          </a:p>
        </p:txBody>
      </p:sp>
      <p:sp>
        <p:nvSpPr>
          <p:cNvPr id="12" name="Picture Placeholder 19"/>
          <p:cNvSpPr>
            <a:spLocks noGrp="1"/>
          </p:cNvSpPr>
          <p:nvPr>
            <p:ph type="pic" sz="quarter" idx="13"/>
          </p:nvPr>
        </p:nvSpPr>
        <p:spPr>
          <a:xfrm>
            <a:off x="6228184" y="3717034"/>
            <a:ext cx="2570400" cy="1884591"/>
          </a:xfrm>
          <a:prstGeom prst="rect">
            <a:avLst/>
          </a:prstGeom>
        </p:spPr>
        <p:txBody>
          <a:bodyPr/>
          <a:lstStyle/>
          <a:p>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3"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7548763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ading and Pictur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0" name="Picture Placeholder 19"/>
          <p:cNvSpPr>
            <a:spLocks noGrp="1"/>
          </p:cNvSpPr>
          <p:nvPr>
            <p:ph type="pic" sz="quarter" idx="11"/>
          </p:nvPr>
        </p:nvSpPr>
        <p:spPr>
          <a:xfrm>
            <a:off x="377428" y="1628800"/>
            <a:ext cx="8406000" cy="4176464"/>
          </a:xfrm>
          <a:prstGeom prst="rect">
            <a:avLst/>
          </a:prstGeom>
        </p:spPr>
        <p:txBody>
          <a:bodyPr/>
          <a:lstStyle/>
          <a:p>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2743488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ing and Tabl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Table Placeholder 2"/>
          <p:cNvSpPr>
            <a:spLocks noGrp="1"/>
          </p:cNvSpPr>
          <p:nvPr>
            <p:ph type="tbl" sz="quarter" idx="12"/>
          </p:nvPr>
        </p:nvSpPr>
        <p:spPr>
          <a:xfrm>
            <a:off x="360000" y="1628800"/>
            <a:ext cx="8424000" cy="4176464"/>
          </a:xfrm>
          <a:prstGeom prst="rect">
            <a:avLst/>
          </a:prstGeom>
        </p:spPr>
        <p:txBody>
          <a:bodyPr/>
          <a:lstStyle/>
          <a:p>
            <a:endParaRPr lang="en-GB"/>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25396295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sp>
        <p:nvSpPr>
          <p:cNvPr id="14" name="TextBox 13"/>
          <p:cNvSpPr txBox="1"/>
          <p:nvPr userDrawn="1"/>
        </p:nvSpPr>
        <p:spPr>
          <a:xfrm>
            <a:off x="2843808" y="3894149"/>
            <a:ext cx="5544616" cy="830997"/>
          </a:xfrm>
          <a:prstGeom prst="rect">
            <a:avLst/>
          </a:prstGeom>
          <a:noFill/>
        </p:spPr>
        <p:txBody>
          <a:bodyPr wrap="square" lIns="0" tIns="0" rIns="0" bIns="0" rtlCol="0" anchor="b" anchorCtr="0">
            <a:spAutoFit/>
          </a:bodyPr>
          <a:lstStyle/>
          <a:p>
            <a:pPr fontAlgn="auto">
              <a:spcBef>
                <a:spcPts val="0"/>
              </a:spcBef>
              <a:spcAft>
                <a:spcPts val="0"/>
              </a:spcAft>
            </a:pPr>
            <a:r>
              <a:rPr lang="en-GB" sz="1800" dirty="0">
                <a:solidFill>
                  <a:prstClr val="black"/>
                </a:solidFill>
                <a:latin typeface="Arial"/>
              </a:rPr>
              <a:t>business@shu.ac.uk</a:t>
            </a:r>
          </a:p>
          <a:p>
            <a:pPr fontAlgn="auto">
              <a:spcBef>
                <a:spcPts val="0"/>
              </a:spcBef>
              <a:spcAft>
                <a:spcPts val="0"/>
              </a:spcAft>
            </a:pPr>
            <a:r>
              <a:rPr lang="en-GB" sz="1800" dirty="0">
                <a:solidFill>
                  <a:prstClr val="black"/>
                </a:solidFill>
                <a:latin typeface="Arial"/>
              </a:rPr>
              <a:t>    @SHU4Business</a:t>
            </a:r>
          </a:p>
          <a:p>
            <a:pPr fontAlgn="auto">
              <a:spcBef>
                <a:spcPts val="0"/>
              </a:spcBef>
              <a:spcAft>
                <a:spcPts val="0"/>
              </a:spcAft>
            </a:pPr>
            <a:r>
              <a:rPr lang="en-GB" sz="1800" dirty="0">
                <a:solidFill>
                  <a:prstClr val="black"/>
                </a:solidFill>
                <a:latin typeface="Arial"/>
              </a:rPr>
              <a:t>shu.ac.uk/business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pic>
        <p:nvPicPr>
          <p:cNvPr id="12" name="Picture 11"/>
          <p:cNvPicPr/>
          <p:nvPr userDrawn="1"/>
        </p:nvPicPr>
        <p:blipFill>
          <a:blip r:embed="rId4" cstate="print">
            <a:extLst>
              <a:ext uri="{28A0092B-C50C-407E-A947-70E740481C1C}">
                <a14:useLocalDpi xmlns:a14="http://schemas.microsoft.com/office/drawing/2010/main" val="0"/>
              </a:ext>
            </a:extLst>
          </a:blip>
          <a:stretch>
            <a:fillRect/>
          </a:stretch>
        </p:blipFill>
        <p:spPr>
          <a:xfrm>
            <a:off x="2828079" y="4221089"/>
            <a:ext cx="215900" cy="215900"/>
          </a:xfrm>
          <a:prstGeom prst="rect">
            <a:avLst/>
          </a:prstGeom>
        </p:spPr>
      </p:pic>
      <p:sp>
        <p:nvSpPr>
          <p:cNvPr id="13" name="Text Placeholder 18"/>
          <p:cNvSpPr>
            <a:spLocks noGrp="1"/>
          </p:cNvSpPr>
          <p:nvPr>
            <p:ph type="body" sz="quarter" idx="13" hasCustomPrompt="1"/>
          </p:nvPr>
        </p:nvSpPr>
        <p:spPr>
          <a:xfrm>
            <a:off x="2828081" y="1916832"/>
            <a:ext cx="5935821" cy="1728192"/>
          </a:xfrm>
          <a:prstGeom prst="rect">
            <a:avLst/>
          </a:prstGeom>
        </p:spPr>
        <p:txBody>
          <a:bodyPr lIns="0" tIns="0" rIns="0" bIns="0"/>
          <a:lstStyle>
            <a:lvl1pPr marL="0" indent="0">
              <a:buNone/>
              <a:defRPr sz="1600" b="0" baseline="0"/>
            </a:lvl1pPr>
          </a:lstStyle>
          <a:p>
            <a:pPr lvl="0"/>
            <a:r>
              <a:rPr lang="en-GB" dirty="0"/>
              <a:t>Add contact details here, include name, job title, department/faculty, university address, telephone number and email address (for layout refer to contact information on Word document)</a:t>
            </a:r>
          </a:p>
        </p:txBody>
      </p:sp>
    </p:spTree>
    <p:extLst>
      <p:ext uri="{BB962C8B-B14F-4D97-AF65-F5344CB8AC3E}">
        <p14:creationId xmlns:p14="http://schemas.microsoft.com/office/powerpoint/2010/main" val="20029426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defTabSz="914400" fontAlgn="base">
              <a:spcBef>
                <a:spcPct val="0"/>
              </a:spcBef>
              <a:spcAft>
                <a:spcPct val="0"/>
              </a:spcAft>
              <a:defRPr>
                <a:ea typeface="ＭＳ Ｐゴシック" charset="0"/>
                <a:cs typeface="ＭＳ Ｐゴシック" charset="0"/>
              </a:defRPr>
            </a:lvl1pPr>
          </a:lstStyle>
          <a:p>
            <a:pPr>
              <a:defRPr/>
            </a:pPr>
            <a:fld id="{0F821867-B52F-1149-8AA3-6793A7CF3621}" type="datetimeFigureOut">
              <a:rPr lang="en-GB">
                <a:solidFill>
                  <a:prstClr val="black"/>
                </a:solidFill>
              </a:rPr>
              <a:pPr>
                <a:defRPr/>
              </a:pPr>
              <a:t>14/07/2020</a:t>
            </a:fld>
            <a:endParaRPr lang="en-GB">
              <a:solidFill>
                <a:prstClr val="black"/>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defTabSz="914400" fontAlgn="base">
              <a:spcBef>
                <a:spcPct val="0"/>
              </a:spcBef>
              <a:spcAft>
                <a:spcPct val="0"/>
              </a:spcAft>
              <a:defRPr>
                <a:ea typeface="ＭＳ Ｐゴシック" charset="0"/>
                <a:cs typeface="ＭＳ Ｐゴシック" charset="0"/>
              </a:defRPr>
            </a:lvl1pPr>
          </a:lstStyle>
          <a:p>
            <a:pPr>
              <a:defRPr/>
            </a:pPr>
            <a:fld id="{8B96A68E-17AC-F249-8C39-320F33A39DE2}"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40198287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Tree>
    <p:extLst>
      <p:ext uri="{BB962C8B-B14F-4D97-AF65-F5344CB8AC3E}">
        <p14:creationId xmlns:p14="http://schemas.microsoft.com/office/powerpoint/2010/main" val="8478476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oposal and delievery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TextBox 15"/>
          <p:cNvSpPr txBox="1"/>
          <p:nvPr userDrawn="1"/>
        </p:nvSpPr>
        <p:spPr>
          <a:xfrm>
            <a:off x="469400" y="1988842"/>
            <a:ext cx="7991032" cy="1846659"/>
          </a:xfrm>
          <a:prstGeom prst="rect">
            <a:avLst/>
          </a:prstGeom>
          <a:noFill/>
        </p:spPr>
        <p:txBody>
          <a:bodyPr wrap="square" lIns="0" tIns="0" rIns="0" bIns="0" rtlCol="0">
            <a:spAutoFit/>
          </a:bodyPr>
          <a:lstStyle/>
          <a:p>
            <a:pPr fontAlgn="auto">
              <a:spcBef>
                <a:spcPts val="0"/>
              </a:spcBef>
              <a:spcAft>
                <a:spcPts val="2400"/>
              </a:spcAft>
            </a:pPr>
            <a:r>
              <a:rPr lang="en-GB" sz="3000"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sz="4000" b="1" dirty="0">
              <a:solidFill>
                <a:prstClr val="black"/>
              </a:solidFill>
              <a:latin typeface="Arial"/>
            </a:endParaRPr>
          </a:p>
          <a:p>
            <a:pPr fontAlgn="auto">
              <a:spcBef>
                <a:spcPts val="0"/>
              </a:spcBef>
              <a:spcAft>
                <a:spcPts val="0"/>
              </a:spcAft>
            </a:pPr>
            <a:r>
              <a:rPr lang="en-GB" sz="3000" dirty="0">
                <a:solidFill>
                  <a:prstClr val="white"/>
                </a:solidFill>
                <a:latin typeface="Arial" panose="020B0604020202020204" pitchFamily="34" charset="0"/>
                <a:cs typeface="Arial" panose="020B0604020202020204" pitchFamily="34" charset="0"/>
              </a:rPr>
              <a:t>for delivery of</a:t>
            </a:r>
            <a:endParaRPr lang="en-GB" sz="1800" dirty="0">
              <a:solidFill>
                <a:prstClr val="black"/>
              </a:solidFill>
              <a:latin typeface="Arial" panose="020B0604020202020204" pitchFamily="34" charset="0"/>
              <a:cs typeface="Arial" panose="020B0604020202020204" pitchFamily="34" charset="0"/>
            </a:endParaRPr>
          </a:p>
        </p:txBody>
      </p:sp>
      <p:sp>
        <p:nvSpPr>
          <p:cNvPr id="19" name="Text Placeholder 18"/>
          <p:cNvSpPr>
            <a:spLocks noGrp="1"/>
          </p:cNvSpPr>
          <p:nvPr>
            <p:ph type="body" sz="quarter" idx="12" hasCustomPrompt="1"/>
          </p:nvPr>
        </p:nvSpPr>
        <p:spPr>
          <a:xfrm>
            <a:off x="469402" y="2564904"/>
            <a:ext cx="8291661" cy="792088"/>
          </a:xfrm>
          <a:prstGeom prst="rect">
            <a:avLst/>
          </a:prstGeom>
        </p:spPr>
        <p:txBody>
          <a:bodyPr lIns="0" tIns="0" rIns="0" bIns="0"/>
          <a:lstStyle>
            <a:lvl1pPr marL="0" indent="0">
              <a:buNone/>
              <a:defRPr sz="4000" b="1" baseline="0"/>
            </a:lvl1pPr>
          </a:lstStyle>
          <a:p>
            <a:pPr lvl="0"/>
            <a:r>
              <a:rPr lang="en-GB" dirty="0"/>
              <a:t>Insert name of partner company</a:t>
            </a:r>
          </a:p>
        </p:txBody>
      </p:sp>
      <p:sp>
        <p:nvSpPr>
          <p:cNvPr id="20" name="Text Placeholder 18"/>
          <p:cNvSpPr>
            <a:spLocks noGrp="1"/>
          </p:cNvSpPr>
          <p:nvPr>
            <p:ph type="body" sz="quarter" idx="13" hasCustomPrompt="1"/>
          </p:nvPr>
        </p:nvSpPr>
        <p:spPr>
          <a:xfrm>
            <a:off x="469402" y="3933056"/>
            <a:ext cx="8291661" cy="2016224"/>
          </a:xfrm>
          <a:prstGeom prst="rect">
            <a:avLst/>
          </a:prstGeom>
        </p:spPr>
        <p:txBody>
          <a:bodyPr lIns="0" tIns="0" rIns="0" bIns="0"/>
          <a:lstStyle>
            <a:lvl1pPr marL="0" indent="0">
              <a:buNone/>
              <a:defRPr sz="4000" b="1" baseline="0"/>
            </a:lvl1pPr>
          </a:lstStyle>
          <a:p>
            <a:pPr lvl="0"/>
            <a:r>
              <a:rPr lang="en-GB" dirty="0"/>
              <a:t>Insert title of what is to be delivered</a:t>
            </a:r>
          </a:p>
        </p:txBody>
      </p:sp>
    </p:spTree>
    <p:extLst>
      <p:ext uri="{BB962C8B-B14F-4D97-AF65-F5344CB8AC3E}">
        <p14:creationId xmlns:p14="http://schemas.microsoft.com/office/powerpoint/2010/main" val="4042366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fld id="{BA437C9C-BA1B-2B4C-A684-1583DC7480B8}" type="datetimeFigureOut">
              <a:rPr lang="en-US" altLang="en-US"/>
              <a:pPr/>
              <a:t>7/14/2020</a:t>
            </a:fld>
            <a:endParaRPr lang="en-US" altLang="en-US"/>
          </a:p>
        </p:txBody>
      </p:sp>
      <p:sp>
        <p:nvSpPr>
          <p:cNvPr id="4" name="Footer Placeholder 4"/>
          <p:cNvSpPr>
            <a:spLocks noGrp="1"/>
          </p:cNvSpPr>
          <p:nvPr>
            <p:ph type="ftr" sz="quarter" idx="11"/>
          </p:nvPr>
        </p:nvSpPr>
        <p:spPr>
          <a:ln/>
        </p:spPr>
        <p:txBody>
          <a:bodyPr/>
          <a:lstStyle>
            <a:lvl1pPr>
              <a:defRPr/>
            </a:lvl1pPr>
          </a:lstStyle>
          <a:p>
            <a:endParaRPr lang="en-US" altLang="en-US"/>
          </a:p>
        </p:txBody>
      </p:sp>
      <p:sp>
        <p:nvSpPr>
          <p:cNvPr id="5" name="Slide Number Placeholder 5"/>
          <p:cNvSpPr>
            <a:spLocks noGrp="1"/>
          </p:cNvSpPr>
          <p:nvPr>
            <p:ph type="sldNum" sz="quarter" idx="12"/>
          </p:nvPr>
        </p:nvSpPr>
        <p:spPr>
          <a:ln/>
        </p:spPr>
        <p:txBody>
          <a:bodyPr/>
          <a:lstStyle>
            <a:lvl1pPr>
              <a:defRPr/>
            </a:lvl1pPr>
          </a:lstStyle>
          <a:p>
            <a:fld id="{51128112-6976-5744-A22E-F308DF81698F}" type="slidenum">
              <a:rPr lang="en-US" altLang="en-US"/>
              <a:pPr/>
              <a:t>‹#›</a:t>
            </a:fld>
            <a:endParaRPr lang="en-US" altLang="en-US"/>
          </a:p>
        </p:txBody>
      </p:sp>
    </p:spTree>
    <p:extLst>
      <p:ext uri="{BB962C8B-B14F-4D97-AF65-F5344CB8AC3E}">
        <p14:creationId xmlns:p14="http://schemas.microsoft.com/office/powerpoint/2010/main" val="20755455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oposal and delivery slide v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
        <p:nvSpPr>
          <p:cNvPr id="7" name="TextBox 6"/>
          <p:cNvSpPr txBox="1"/>
          <p:nvPr userDrawn="1"/>
        </p:nvSpPr>
        <p:spPr>
          <a:xfrm>
            <a:off x="2843810" y="1834071"/>
            <a:ext cx="5045013" cy="1415772"/>
          </a:xfrm>
          <a:prstGeom prst="rect">
            <a:avLst/>
          </a:prstGeom>
          <a:noFill/>
        </p:spPr>
        <p:txBody>
          <a:bodyPr wrap="square" lIns="0" tIns="0" rIns="0" bIns="0" rtlCol="0">
            <a:spAutoFit/>
          </a:bodyPr>
          <a:lstStyle/>
          <a:p>
            <a:pPr fontAlgn="auto">
              <a:spcBef>
                <a:spcPts val="0"/>
              </a:spcBef>
              <a:spcAft>
                <a:spcPts val="2400"/>
              </a:spcAft>
            </a:pPr>
            <a:r>
              <a:rPr lang="en-GB"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b="1" dirty="0">
              <a:solidFill>
                <a:prstClr val="black"/>
              </a:solidFill>
              <a:latin typeface="Arial"/>
            </a:endParaRPr>
          </a:p>
          <a:p>
            <a:pPr fontAlgn="auto">
              <a:spcBef>
                <a:spcPts val="0"/>
              </a:spcBef>
              <a:spcAft>
                <a:spcPts val="0"/>
              </a:spcAft>
            </a:pPr>
            <a:r>
              <a:rPr lang="en-GB" dirty="0">
                <a:solidFill>
                  <a:prstClr val="white"/>
                </a:solidFill>
                <a:latin typeface="Arial" panose="020B0604020202020204" pitchFamily="34" charset="0"/>
                <a:cs typeface="Arial" panose="020B0604020202020204" pitchFamily="34" charset="0"/>
              </a:rPr>
              <a:t>for delivery of</a:t>
            </a:r>
            <a:endParaRPr lang="en-GB" dirty="0">
              <a:solidFill>
                <a:prstClr val="black"/>
              </a:solidFill>
              <a:latin typeface="Arial" panose="020B0604020202020204" pitchFamily="34" charset="0"/>
              <a:cs typeface="Arial" panose="020B0604020202020204" pitchFamily="34" charset="0"/>
            </a:endParaRPr>
          </a:p>
        </p:txBody>
      </p:sp>
      <p:sp>
        <p:nvSpPr>
          <p:cNvPr id="8" name="Text Placeholder 18"/>
          <p:cNvSpPr>
            <a:spLocks noGrp="1"/>
          </p:cNvSpPr>
          <p:nvPr>
            <p:ph type="body" sz="quarter" idx="12" hasCustomPrompt="1"/>
          </p:nvPr>
        </p:nvSpPr>
        <p:spPr>
          <a:xfrm>
            <a:off x="2828375" y="2280857"/>
            <a:ext cx="5920091" cy="500073"/>
          </a:xfrm>
          <a:prstGeom prst="rect">
            <a:avLst/>
          </a:prstGeom>
        </p:spPr>
        <p:txBody>
          <a:bodyPr lIns="0" tIns="0" rIns="0" bIns="0"/>
          <a:lstStyle>
            <a:lvl1pPr marL="0" indent="0">
              <a:buNone/>
              <a:defRPr sz="3000" b="1" baseline="0"/>
            </a:lvl1pPr>
          </a:lstStyle>
          <a:p>
            <a:pPr lvl="0"/>
            <a:r>
              <a:rPr lang="en-GB" dirty="0"/>
              <a:t>Insert name of partner company</a:t>
            </a:r>
          </a:p>
        </p:txBody>
      </p:sp>
      <p:sp>
        <p:nvSpPr>
          <p:cNvPr id="9" name="Text Placeholder 18"/>
          <p:cNvSpPr>
            <a:spLocks noGrp="1"/>
          </p:cNvSpPr>
          <p:nvPr>
            <p:ph type="body" sz="quarter" idx="13" hasCustomPrompt="1"/>
          </p:nvPr>
        </p:nvSpPr>
        <p:spPr>
          <a:xfrm>
            <a:off x="2843808" y="3308218"/>
            <a:ext cx="5904656" cy="1272911"/>
          </a:xfrm>
          <a:prstGeom prst="rect">
            <a:avLst/>
          </a:prstGeom>
        </p:spPr>
        <p:txBody>
          <a:bodyPr lIns="0" tIns="0" rIns="0" bIns="0"/>
          <a:lstStyle>
            <a:lvl1pPr marL="0" indent="0">
              <a:buNone/>
              <a:defRPr sz="3000" b="1" baseline="0"/>
            </a:lvl1pPr>
          </a:lstStyle>
          <a:p>
            <a:pPr lvl="0"/>
            <a:r>
              <a:rPr lang="en-GB" dirty="0"/>
              <a:t>Insert title of what is to be delivered</a:t>
            </a:r>
          </a:p>
        </p:txBody>
      </p:sp>
    </p:spTree>
    <p:extLst>
      <p:ext uri="{BB962C8B-B14F-4D97-AF65-F5344CB8AC3E}">
        <p14:creationId xmlns:p14="http://schemas.microsoft.com/office/powerpoint/2010/main" val="32009536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troductions">
    <p:spTree>
      <p:nvGrpSpPr>
        <p:cNvPr id="1" name=""/>
        <p:cNvGrpSpPr/>
        <p:nvPr/>
      </p:nvGrpSpPr>
      <p:grpSpPr>
        <a:xfrm>
          <a:off x="0" y="0"/>
          <a:ext cx="0" cy="0"/>
          <a:chOff x="0" y="0"/>
          <a:chExt cx="0" cy="0"/>
        </a:xfrm>
      </p:grpSpPr>
      <p:sp>
        <p:nvSpPr>
          <p:cNvPr id="8" name="Rectangle 7"/>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Text Placeholder 2"/>
          <p:cNvSpPr>
            <a:spLocks noGrp="1"/>
          </p:cNvSpPr>
          <p:nvPr>
            <p:ph type="body" sz="quarter" idx="13" hasCustomPrompt="1"/>
          </p:nvPr>
        </p:nvSpPr>
        <p:spPr>
          <a:xfrm>
            <a:off x="360000" y="116632"/>
            <a:ext cx="8444176" cy="1152128"/>
          </a:xfrm>
          <a:prstGeom prst="rect">
            <a:avLst/>
          </a:prstGeom>
        </p:spPr>
        <p:txBody>
          <a:bodyPr lIns="0" tIns="0" rIns="0" bIns="0" anchor="ctr" anchorCtr="0"/>
          <a:lstStyle>
            <a:lvl1pPr marL="0" indent="0">
              <a:spcBef>
                <a:spcPts val="0"/>
              </a:spcBef>
              <a:buNone/>
              <a:defRPr sz="3000" b="1" baseline="0">
                <a:latin typeface="Arial" panose="020B0604020202020204" pitchFamily="34" charset="0"/>
                <a:cs typeface="Arial" panose="020B0604020202020204" pitchFamily="34" charset="0"/>
              </a:defRPr>
            </a:lvl1pPr>
          </a:lstStyle>
          <a:p>
            <a:pPr lvl="0"/>
            <a:r>
              <a:rPr lang="en-US" dirty="0"/>
              <a:t>Introductions</a:t>
            </a:r>
          </a:p>
        </p:txBody>
      </p:sp>
      <p:sp>
        <p:nvSpPr>
          <p:cNvPr id="22" name="Picture Placeholder 19"/>
          <p:cNvSpPr>
            <a:spLocks noGrp="1"/>
          </p:cNvSpPr>
          <p:nvPr>
            <p:ph type="pic" sz="quarter" idx="12"/>
          </p:nvPr>
        </p:nvSpPr>
        <p:spPr>
          <a:xfrm>
            <a:off x="6174086" y="1988840"/>
            <a:ext cx="2624137" cy="2649539"/>
          </a:xfrm>
          <a:prstGeom prst="rect">
            <a:avLst/>
          </a:prstGeom>
        </p:spPr>
        <p:txBody>
          <a:bodyPr/>
          <a:lstStyle/>
          <a:p>
            <a:endParaRPr lang="en-GB"/>
          </a:p>
        </p:txBody>
      </p:sp>
      <p:sp>
        <p:nvSpPr>
          <p:cNvPr id="21" name="Picture Placeholder 19"/>
          <p:cNvSpPr>
            <a:spLocks noGrp="1"/>
          </p:cNvSpPr>
          <p:nvPr>
            <p:ph type="pic" sz="quarter" idx="11"/>
          </p:nvPr>
        </p:nvSpPr>
        <p:spPr>
          <a:xfrm>
            <a:off x="3259933" y="1988840"/>
            <a:ext cx="2624137" cy="2649539"/>
          </a:xfrm>
          <a:prstGeom prst="rect">
            <a:avLst/>
          </a:prstGeom>
        </p:spPr>
        <p:txBody>
          <a:bodyPr/>
          <a:lstStyle/>
          <a:p>
            <a:endParaRPr lang="en-GB"/>
          </a:p>
        </p:txBody>
      </p:sp>
      <p:sp>
        <p:nvSpPr>
          <p:cNvPr id="20" name="Picture Placeholder 19"/>
          <p:cNvSpPr>
            <a:spLocks noGrp="1"/>
          </p:cNvSpPr>
          <p:nvPr>
            <p:ph type="pic" sz="quarter" idx="10"/>
          </p:nvPr>
        </p:nvSpPr>
        <p:spPr>
          <a:xfrm>
            <a:off x="344490" y="2003309"/>
            <a:ext cx="2624137" cy="2649539"/>
          </a:xfrm>
          <a:prstGeom prst="rect">
            <a:avLst/>
          </a:prstGeom>
        </p:spPr>
        <p:txBody>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7604084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8" name="Rectangle 7"/>
          <p:cNvSpPr/>
          <p:nvPr userDrawn="1"/>
        </p:nvSpPr>
        <p:spPr>
          <a:xfrm>
            <a:off x="2377"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Text Placeholder 18"/>
          <p:cNvSpPr>
            <a:spLocks noGrp="1"/>
          </p:cNvSpPr>
          <p:nvPr>
            <p:ph type="body" sz="quarter" idx="12" hasCustomPrompt="1"/>
          </p:nvPr>
        </p:nvSpPr>
        <p:spPr>
          <a:xfrm>
            <a:off x="469402" y="1988840"/>
            <a:ext cx="8291661" cy="1800200"/>
          </a:xfrm>
          <a:prstGeom prst="rect">
            <a:avLst/>
          </a:prstGeom>
        </p:spPr>
        <p:txBody>
          <a:bodyPr lIns="0" tIns="0" rIns="0" bIns="0"/>
          <a:lstStyle>
            <a:lvl1pPr marL="0" indent="0">
              <a:buNone/>
              <a:defRPr sz="5000" b="1" baseline="0"/>
            </a:lvl1pPr>
          </a:lstStyle>
          <a:p>
            <a:pPr lvl="0"/>
            <a:r>
              <a:rPr lang="en-GB" dirty="0"/>
              <a:t>Section title</a:t>
            </a:r>
          </a:p>
        </p:txBody>
      </p:sp>
      <p:sp>
        <p:nvSpPr>
          <p:cNvPr id="20" name="Text Placeholder 18"/>
          <p:cNvSpPr>
            <a:spLocks noGrp="1"/>
          </p:cNvSpPr>
          <p:nvPr>
            <p:ph type="body" sz="quarter" idx="13" hasCustomPrompt="1"/>
          </p:nvPr>
        </p:nvSpPr>
        <p:spPr>
          <a:xfrm>
            <a:off x="469402" y="3789040"/>
            <a:ext cx="8291661" cy="2520280"/>
          </a:xfrm>
          <a:prstGeom prst="rect">
            <a:avLst/>
          </a:prstGeom>
        </p:spPr>
        <p:txBody>
          <a:bodyPr lIns="0" tIns="0" rIns="0" bIns="0"/>
          <a:lstStyle>
            <a:lvl1pPr marL="0" indent="0">
              <a:buNone/>
              <a:defRPr sz="4000" b="1" baseline="0">
                <a:solidFill>
                  <a:schemeClr val="bg1"/>
                </a:solidFill>
              </a:defRPr>
            </a:lvl1pPr>
          </a:lstStyle>
          <a:p>
            <a:pPr lvl="0"/>
            <a:r>
              <a:rPr lang="en-GB" dirty="0"/>
              <a:t>Subtitle</a:t>
            </a:r>
          </a:p>
        </p:txBody>
      </p:sp>
    </p:spTree>
    <p:extLst>
      <p:ext uri="{BB962C8B-B14F-4D97-AF65-F5344CB8AC3E}">
        <p14:creationId xmlns:p14="http://schemas.microsoft.com/office/powerpoint/2010/main" val="13811475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329885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ading and Content and Pictures">
    <p:spTree>
      <p:nvGrpSpPr>
        <p:cNvPr id="1" name=""/>
        <p:cNvGrpSpPr/>
        <p:nvPr/>
      </p:nvGrpSpPr>
      <p:grpSpPr>
        <a:xfrm>
          <a:off x="0" y="0"/>
          <a:ext cx="0" cy="0"/>
          <a:chOff x="0" y="0"/>
          <a:chExt cx="0" cy="0"/>
        </a:xfrm>
      </p:grpSpPr>
      <p:sp>
        <p:nvSpPr>
          <p:cNvPr id="15" name="Rectangle 14"/>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60000"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1" name="Picture Placeholder 19"/>
          <p:cNvSpPr>
            <a:spLocks noGrp="1"/>
          </p:cNvSpPr>
          <p:nvPr>
            <p:ph type="pic" sz="quarter" idx="12"/>
          </p:nvPr>
        </p:nvSpPr>
        <p:spPr>
          <a:xfrm>
            <a:off x="6228184" y="1628802"/>
            <a:ext cx="2570400" cy="1884591"/>
          </a:xfrm>
          <a:prstGeom prst="rect">
            <a:avLst/>
          </a:prstGeom>
        </p:spPr>
        <p:txBody>
          <a:bodyPr/>
          <a:lstStyle/>
          <a:p>
            <a:endParaRPr lang="en-GB" dirty="0"/>
          </a:p>
        </p:txBody>
      </p:sp>
      <p:sp>
        <p:nvSpPr>
          <p:cNvPr id="12" name="Picture Placeholder 19"/>
          <p:cNvSpPr>
            <a:spLocks noGrp="1"/>
          </p:cNvSpPr>
          <p:nvPr>
            <p:ph type="pic" sz="quarter" idx="13"/>
          </p:nvPr>
        </p:nvSpPr>
        <p:spPr>
          <a:xfrm>
            <a:off x="6228184" y="3717034"/>
            <a:ext cx="2570400" cy="1884591"/>
          </a:xfrm>
          <a:prstGeom prst="rect">
            <a:avLst/>
          </a:prstGeom>
        </p:spPr>
        <p:txBody>
          <a:bodyPr/>
          <a:lstStyle/>
          <a:p>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3"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7267140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ading and Pictur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0" name="Picture Placeholder 19"/>
          <p:cNvSpPr>
            <a:spLocks noGrp="1"/>
          </p:cNvSpPr>
          <p:nvPr>
            <p:ph type="pic" sz="quarter" idx="11"/>
          </p:nvPr>
        </p:nvSpPr>
        <p:spPr>
          <a:xfrm>
            <a:off x="377428" y="1628800"/>
            <a:ext cx="8406000" cy="4176464"/>
          </a:xfrm>
          <a:prstGeom prst="rect">
            <a:avLst/>
          </a:prstGeom>
        </p:spPr>
        <p:txBody>
          <a:bodyPr/>
          <a:lstStyle/>
          <a:p>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1465027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ading and Tabl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Table Placeholder 2"/>
          <p:cNvSpPr>
            <a:spLocks noGrp="1"/>
          </p:cNvSpPr>
          <p:nvPr>
            <p:ph type="tbl" sz="quarter" idx="12"/>
          </p:nvPr>
        </p:nvSpPr>
        <p:spPr>
          <a:xfrm>
            <a:off x="360000" y="1628800"/>
            <a:ext cx="8424000" cy="4176464"/>
          </a:xfrm>
          <a:prstGeom prst="rect">
            <a:avLst/>
          </a:prstGeom>
        </p:spPr>
        <p:txBody>
          <a:bodyPr/>
          <a:lstStyle/>
          <a:p>
            <a:endParaRPr lang="en-GB"/>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7398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sp>
        <p:nvSpPr>
          <p:cNvPr id="14" name="TextBox 13"/>
          <p:cNvSpPr txBox="1"/>
          <p:nvPr userDrawn="1"/>
        </p:nvSpPr>
        <p:spPr>
          <a:xfrm>
            <a:off x="2843808" y="3894149"/>
            <a:ext cx="5544616" cy="830997"/>
          </a:xfrm>
          <a:prstGeom prst="rect">
            <a:avLst/>
          </a:prstGeom>
          <a:noFill/>
        </p:spPr>
        <p:txBody>
          <a:bodyPr wrap="square" lIns="0" tIns="0" rIns="0" bIns="0" rtlCol="0" anchor="b" anchorCtr="0">
            <a:spAutoFit/>
          </a:bodyPr>
          <a:lstStyle/>
          <a:p>
            <a:pPr fontAlgn="auto">
              <a:spcBef>
                <a:spcPts val="0"/>
              </a:spcBef>
              <a:spcAft>
                <a:spcPts val="0"/>
              </a:spcAft>
            </a:pPr>
            <a:r>
              <a:rPr lang="en-GB" sz="1800" dirty="0">
                <a:solidFill>
                  <a:prstClr val="black"/>
                </a:solidFill>
                <a:latin typeface="Arial"/>
              </a:rPr>
              <a:t>business@shu.ac.uk</a:t>
            </a:r>
          </a:p>
          <a:p>
            <a:pPr fontAlgn="auto">
              <a:spcBef>
                <a:spcPts val="0"/>
              </a:spcBef>
              <a:spcAft>
                <a:spcPts val="0"/>
              </a:spcAft>
            </a:pPr>
            <a:r>
              <a:rPr lang="en-GB" sz="1800" dirty="0">
                <a:solidFill>
                  <a:prstClr val="black"/>
                </a:solidFill>
                <a:latin typeface="Arial"/>
              </a:rPr>
              <a:t>    @SHU4Business</a:t>
            </a:r>
          </a:p>
          <a:p>
            <a:pPr fontAlgn="auto">
              <a:spcBef>
                <a:spcPts val="0"/>
              </a:spcBef>
              <a:spcAft>
                <a:spcPts val="0"/>
              </a:spcAft>
            </a:pPr>
            <a:r>
              <a:rPr lang="en-GB" sz="1800" dirty="0">
                <a:solidFill>
                  <a:prstClr val="black"/>
                </a:solidFill>
                <a:latin typeface="Arial"/>
              </a:rPr>
              <a:t>shu.ac.uk/business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pic>
        <p:nvPicPr>
          <p:cNvPr id="12" name="Picture 11"/>
          <p:cNvPicPr/>
          <p:nvPr userDrawn="1"/>
        </p:nvPicPr>
        <p:blipFill>
          <a:blip r:embed="rId4" cstate="print">
            <a:extLst>
              <a:ext uri="{28A0092B-C50C-407E-A947-70E740481C1C}">
                <a14:useLocalDpi xmlns:a14="http://schemas.microsoft.com/office/drawing/2010/main" val="0"/>
              </a:ext>
            </a:extLst>
          </a:blip>
          <a:stretch>
            <a:fillRect/>
          </a:stretch>
        </p:blipFill>
        <p:spPr>
          <a:xfrm>
            <a:off x="2828079" y="4221089"/>
            <a:ext cx="215900" cy="215900"/>
          </a:xfrm>
          <a:prstGeom prst="rect">
            <a:avLst/>
          </a:prstGeom>
        </p:spPr>
      </p:pic>
      <p:sp>
        <p:nvSpPr>
          <p:cNvPr id="13" name="Text Placeholder 18"/>
          <p:cNvSpPr>
            <a:spLocks noGrp="1"/>
          </p:cNvSpPr>
          <p:nvPr>
            <p:ph type="body" sz="quarter" idx="13" hasCustomPrompt="1"/>
          </p:nvPr>
        </p:nvSpPr>
        <p:spPr>
          <a:xfrm>
            <a:off x="2828081" y="1916832"/>
            <a:ext cx="5935821" cy="1728192"/>
          </a:xfrm>
          <a:prstGeom prst="rect">
            <a:avLst/>
          </a:prstGeom>
        </p:spPr>
        <p:txBody>
          <a:bodyPr lIns="0" tIns="0" rIns="0" bIns="0"/>
          <a:lstStyle>
            <a:lvl1pPr marL="0" indent="0">
              <a:buNone/>
              <a:defRPr sz="1600" b="0" baseline="0"/>
            </a:lvl1pPr>
          </a:lstStyle>
          <a:p>
            <a:pPr lvl="0"/>
            <a:r>
              <a:rPr lang="en-GB" dirty="0"/>
              <a:t>Add contact details here, include name, job title, department/faculty, university address, telephone number and email address (for layout refer to contact information on Word document)</a:t>
            </a:r>
          </a:p>
        </p:txBody>
      </p:sp>
    </p:spTree>
    <p:extLst>
      <p:ext uri="{BB962C8B-B14F-4D97-AF65-F5344CB8AC3E}">
        <p14:creationId xmlns:p14="http://schemas.microsoft.com/office/powerpoint/2010/main" val="42369002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Tree>
    <p:extLst>
      <p:ext uri="{BB962C8B-B14F-4D97-AF65-F5344CB8AC3E}">
        <p14:creationId xmlns:p14="http://schemas.microsoft.com/office/powerpoint/2010/main" val="23488407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roposal and delievery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TextBox 15"/>
          <p:cNvSpPr txBox="1"/>
          <p:nvPr userDrawn="1"/>
        </p:nvSpPr>
        <p:spPr>
          <a:xfrm>
            <a:off x="469400" y="1988842"/>
            <a:ext cx="7991032" cy="1846659"/>
          </a:xfrm>
          <a:prstGeom prst="rect">
            <a:avLst/>
          </a:prstGeom>
          <a:noFill/>
        </p:spPr>
        <p:txBody>
          <a:bodyPr wrap="square" lIns="0" tIns="0" rIns="0" bIns="0" rtlCol="0">
            <a:spAutoFit/>
          </a:bodyPr>
          <a:lstStyle/>
          <a:p>
            <a:pPr fontAlgn="auto">
              <a:spcBef>
                <a:spcPts val="0"/>
              </a:spcBef>
              <a:spcAft>
                <a:spcPts val="2400"/>
              </a:spcAft>
            </a:pPr>
            <a:r>
              <a:rPr lang="en-GB" sz="3000"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sz="4000" b="1" dirty="0">
              <a:solidFill>
                <a:prstClr val="black"/>
              </a:solidFill>
              <a:latin typeface="Arial"/>
            </a:endParaRPr>
          </a:p>
          <a:p>
            <a:pPr fontAlgn="auto">
              <a:spcBef>
                <a:spcPts val="0"/>
              </a:spcBef>
              <a:spcAft>
                <a:spcPts val="0"/>
              </a:spcAft>
            </a:pPr>
            <a:r>
              <a:rPr lang="en-GB" sz="3000" dirty="0">
                <a:solidFill>
                  <a:prstClr val="white"/>
                </a:solidFill>
                <a:latin typeface="Arial" panose="020B0604020202020204" pitchFamily="34" charset="0"/>
                <a:cs typeface="Arial" panose="020B0604020202020204" pitchFamily="34" charset="0"/>
              </a:rPr>
              <a:t>for delivery of</a:t>
            </a:r>
            <a:endParaRPr lang="en-GB" sz="1800" dirty="0">
              <a:solidFill>
                <a:prstClr val="black"/>
              </a:solidFill>
              <a:latin typeface="Arial" panose="020B0604020202020204" pitchFamily="34" charset="0"/>
              <a:cs typeface="Arial" panose="020B0604020202020204" pitchFamily="34" charset="0"/>
            </a:endParaRPr>
          </a:p>
        </p:txBody>
      </p:sp>
      <p:sp>
        <p:nvSpPr>
          <p:cNvPr id="19" name="Text Placeholder 18"/>
          <p:cNvSpPr>
            <a:spLocks noGrp="1"/>
          </p:cNvSpPr>
          <p:nvPr>
            <p:ph type="body" sz="quarter" idx="12" hasCustomPrompt="1"/>
          </p:nvPr>
        </p:nvSpPr>
        <p:spPr>
          <a:xfrm>
            <a:off x="469402" y="2564904"/>
            <a:ext cx="8291661" cy="792088"/>
          </a:xfrm>
          <a:prstGeom prst="rect">
            <a:avLst/>
          </a:prstGeom>
        </p:spPr>
        <p:txBody>
          <a:bodyPr lIns="0" tIns="0" rIns="0" bIns="0"/>
          <a:lstStyle>
            <a:lvl1pPr marL="0" indent="0">
              <a:buNone/>
              <a:defRPr sz="4000" b="1" baseline="0"/>
            </a:lvl1pPr>
          </a:lstStyle>
          <a:p>
            <a:pPr lvl="0"/>
            <a:r>
              <a:rPr lang="en-GB" dirty="0"/>
              <a:t>Insert name of partner company</a:t>
            </a:r>
          </a:p>
        </p:txBody>
      </p:sp>
      <p:sp>
        <p:nvSpPr>
          <p:cNvPr id="20" name="Text Placeholder 18"/>
          <p:cNvSpPr>
            <a:spLocks noGrp="1"/>
          </p:cNvSpPr>
          <p:nvPr>
            <p:ph type="body" sz="quarter" idx="13" hasCustomPrompt="1"/>
          </p:nvPr>
        </p:nvSpPr>
        <p:spPr>
          <a:xfrm>
            <a:off x="469402" y="3933056"/>
            <a:ext cx="8291661" cy="2016224"/>
          </a:xfrm>
          <a:prstGeom prst="rect">
            <a:avLst/>
          </a:prstGeom>
        </p:spPr>
        <p:txBody>
          <a:bodyPr lIns="0" tIns="0" rIns="0" bIns="0"/>
          <a:lstStyle>
            <a:lvl1pPr marL="0" indent="0">
              <a:buNone/>
              <a:defRPr sz="4000" b="1" baseline="0"/>
            </a:lvl1pPr>
          </a:lstStyle>
          <a:p>
            <a:pPr lvl="0"/>
            <a:r>
              <a:rPr lang="en-GB" dirty="0"/>
              <a:t>Insert title of what is to be delivered</a:t>
            </a:r>
          </a:p>
        </p:txBody>
      </p:sp>
    </p:spTree>
    <p:extLst>
      <p:ext uri="{BB962C8B-B14F-4D97-AF65-F5344CB8AC3E}">
        <p14:creationId xmlns:p14="http://schemas.microsoft.com/office/powerpoint/2010/main" val="298143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fld id="{299BB52F-B406-FC49-B68F-141C7997354A}" type="datetimeFigureOut">
              <a:rPr lang="en-US" altLang="en-US"/>
              <a:pPr/>
              <a:t>7/14/2020</a:t>
            </a:fld>
            <a:endParaRPr lang="en-US" altLang="en-US"/>
          </a:p>
        </p:txBody>
      </p:sp>
      <p:sp>
        <p:nvSpPr>
          <p:cNvPr id="3" name="Footer Placeholder 4"/>
          <p:cNvSpPr>
            <a:spLocks noGrp="1"/>
          </p:cNvSpPr>
          <p:nvPr>
            <p:ph type="ftr" sz="quarter" idx="11"/>
          </p:nvPr>
        </p:nvSpPr>
        <p:spPr>
          <a:ln/>
        </p:spPr>
        <p:txBody>
          <a:bodyPr/>
          <a:lstStyle>
            <a:lvl1pPr>
              <a:defRPr/>
            </a:lvl1pPr>
          </a:lstStyle>
          <a:p>
            <a:endParaRPr lang="en-US" altLang="en-US"/>
          </a:p>
        </p:txBody>
      </p:sp>
      <p:sp>
        <p:nvSpPr>
          <p:cNvPr id="4" name="Slide Number Placeholder 5"/>
          <p:cNvSpPr>
            <a:spLocks noGrp="1"/>
          </p:cNvSpPr>
          <p:nvPr>
            <p:ph type="sldNum" sz="quarter" idx="12"/>
          </p:nvPr>
        </p:nvSpPr>
        <p:spPr>
          <a:ln/>
        </p:spPr>
        <p:txBody>
          <a:bodyPr/>
          <a:lstStyle>
            <a:lvl1pPr>
              <a:defRPr/>
            </a:lvl1pPr>
          </a:lstStyle>
          <a:p>
            <a:fld id="{3ED9BA77-37C9-7440-9E03-3B343F2126FC}" type="slidenum">
              <a:rPr lang="en-US" altLang="en-US"/>
              <a:pPr/>
              <a:t>‹#›</a:t>
            </a:fld>
            <a:endParaRPr lang="en-US" altLang="en-US"/>
          </a:p>
        </p:txBody>
      </p:sp>
    </p:spTree>
    <p:extLst>
      <p:ext uri="{BB962C8B-B14F-4D97-AF65-F5344CB8AC3E}">
        <p14:creationId xmlns:p14="http://schemas.microsoft.com/office/powerpoint/2010/main" val="21167436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roposal and delivery slide v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sp>
        <p:nvSpPr>
          <p:cNvPr id="7" name="TextBox 6"/>
          <p:cNvSpPr txBox="1"/>
          <p:nvPr userDrawn="1"/>
        </p:nvSpPr>
        <p:spPr>
          <a:xfrm>
            <a:off x="2843810" y="1834071"/>
            <a:ext cx="5045013" cy="1415772"/>
          </a:xfrm>
          <a:prstGeom prst="rect">
            <a:avLst/>
          </a:prstGeom>
          <a:noFill/>
        </p:spPr>
        <p:txBody>
          <a:bodyPr wrap="square" lIns="0" tIns="0" rIns="0" bIns="0" rtlCol="0">
            <a:spAutoFit/>
          </a:bodyPr>
          <a:lstStyle/>
          <a:p>
            <a:pPr fontAlgn="auto">
              <a:spcBef>
                <a:spcPts val="0"/>
              </a:spcBef>
              <a:spcAft>
                <a:spcPts val="2400"/>
              </a:spcAft>
            </a:pPr>
            <a:r>
              <a:rPr lang="en-GB" dirty="0">
                <a:solidFill>
                  <a:prstClr val="white"/>
                </a:solidFill>
                <a:latin typeface="Arial" panose="020B0604020202020204" pitchFamily="34" charset="0"/>
                <a:cs typeface="Arial" panose="020B0604020202020204" pitchFamily="34" charset="0"/>
              </a:rPr>
              <a:t>Proposal to</a:t>
            </a:r>
          </a:p>
          <a:p>
            <a:pPr fontAlgn="auto">
              <a:spcBef>
                <a:spcPts val="0"/>
              </a:spcBef>
              <a:spcAft>
                <a:spcPts val="0"/>
              </a:spcAft>
            </a:pPr>
            <a:endParaRPr lang="en-GB" b="1" dirty="0">
              <a:solidFill>
                <a:prstClr val="black"/>
              </a:solidFill>
              <a:latin typeface="Arial"/>
            </a:endParaRPr>
          </a:p>
          <a:p>
            <a:pPr fontAlgn="auto">
              <a:spcBef>
                <a:spcPts val="0"/>
              </a:spcBef>
              <a:spcAft>
                <a:spcPts val="0"/>
              </a:spcAft>
            </a:pPr>
            <a:r>
              <a:rPr lang="en-GB" dirty="0">
                <a:solidFill>
                  <a:prstClr val="white"/>
                </a:solidFill>
                <a:latin typeface="Arial" panose="020B0604020202020204" pitchFamily="34" charset="0"/>
                <a:cs typeface="Arial" panose="020B0604020202020204" pitchFamily="34" charset="0"/>
              </a:rPr>
              <a:t>for delivery of</a:t>
            </a:r>
            <a:endParaRPr lang="en-GB" dirty="0">
              <a:solidFill>
                <a:prstClr val="black"/>
              </a:solidFill>
              <a:latin typeface="Arial" panose="020B0604020202020204" pitchFamily="34" charset="0"/>
              <a:cs typeface="Arial" panose="020B0604020202020204" pitchFamily="34" charset="0"/>
            </a:endParaRPr>
          </a:p>
        </p:txBody>
      </p:sp>
      <p:sp>
        <p:nvSpPr>
          <p:cNvPr id="8" name="Text Placeholder 18"/>
          <p:cNvSpPr>
            <a:spLocks noGrp="1"/>
          </p:cNvSpPr>
          <p:nvPr>
            <p:ph type="body" sz="quarter" idx="12" hasCustomPrompt="1"/>
          </p:nvPr>
        </p:nvSpPr>
        <p:spPr>
          <a:xfrm>
            <a:off x="2828375" y="2280857"/>
            <a:ext cx="5920091" cy="500073"/>
          </a:xfrm>
          <a:prstGeom prst="rect">
            <a:avLst/>
          </a:prstGeom>
        </p:spPr>
        <p:txBody>
          <a:bodyPr lIns="0" tIns="0" rIns="0" bIns="0"/>
          <a:lstStyle>
            <a:lvl1pPr marL="0" indent="0">
              <a:buNone/>
              <a:defRPr sz="3000" b="1" baseline="0"/>
            </a:lvl1pPr>
          </a:lstStyle>
          <a:p>
            <a:pPr lvl="0"/>
            <a:r>
              <a:rPr lang="en-GB" dirty="0"/>
              <a:t>Insert name of partner company</a:t>
            </a:r>
          </a:p>
        </p:txBody>
      </p:sp>
      <p:sp>
        <p:nvSpPr>
          <p:cNvPr id="9" name="Text Placeholder 18"/>
          <p:cNvSpPr>
            <a:spLocks noGrp="1"/>
          </p:cNvSpPr>
          <p:nvPr>
            <p:ph type="body" sz="quarter" idx="13" hasCustomPrompt="1"/>
          </p:nvPr>
        </p:nvSpPr>
        <p:spPr>
          <a:xfrm>
            <a:off x="2843808" y="3308218"/>
            <a:ext cx="5904656" cy="1272911"/>
          </a:xfrm>
          <a:prstGeom prst="rect">
            <a:avLst/>
          </a:prstGeom>
        </p:spPr>
        <p:txBody>
          <a:bodyPr lIns="0" tIns="0" rIns="0" bIns="0"/>
          <a:lstStyle>
            <a:lvl1pPr marL="0" indent="0">
              <a:buNone/>
              <a:defRPr sz="3000" b="1" baseline="0"/>
            </a:lvl1pPr>
          </a:lstStyle>
          <a:p>
            <a:pPr lvl="0"/>
            <a:r>
              <a:rPr lang="en-GB" dirty="0"/>
              <a:t>Insert title of what is to be delivered</a:t>
            </a:r>
          </a:p>
        </p:txBody>
      </p:sp>
    </p:spTree>
    <p:extLst>
      <p:ext uri="{BB962C8B-B14F-4D97-AF65-F5344CB8AC3E}">
        <p14:creationId xmlns:p14="http://schemas.microsoft.com/office/powerpoint/2010/main" val="39252538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troductions">
    <p:spTree>
      <p:nvGrpSpPr>
        <p:cNvPr id="1" name=""/>
        <p:cNvGrpSpPr/>
        <p:nvPr/>
      </p:nvGrpSpPr>
      <p:grpSpPr>
        <a:xfrm>
          <a:off x="0" y="0"/>
          <a:ext cx="0" cy="0"/>
          <a:chOff x="0" y="0"/>
          <a:chExt cx="0" cy="0"/>
        </a:xfrm>
      </p:grpSpPr>
      <p:sp>
        <p:nvSpPr>
          <p:cNvPr id="8" name="Rectangle 7"/>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Text Placeholder 2"/>
          <p:cNvSpPr>
            <a:spLocks noGrp="1"/>
          </p:cNvSpPr>
          <p:nvPr>
            <p:ph type="body" sz="quarter" idx="13" hasCustomPrompt="1"/>
          </p:nvPr>
        </p:nvSpPr>
        <p:spPr>
          <a:xfrm>
            <a:off x="360000" y="116632"/>
            <a:ext cx="8444176" cy="1152128"/>
          </a:xfrm>
          <a:prstGeom prst="rect">
            <a:avLst/>
          </a:prstGeom>
        </p:spPr>
        <p:txBody>
          <a:bodyPr lIns="0" tIns="0" rIns="0" bIns="0" anchor="ctr" anchorCtr="0"/>
          <a:lstStyle>
            <a:lvl1pPr marL="0" indent="0">
              <a:spcBef>
                <a:spcPts val="0"/>
              </a:spcBef>
              <a:buNone/>
              <a:defRPr sz="3000" b="1" baseline="0">
                <a:latin typeface="Arial" panose="020B0604020202020204" pitchFamily="34" charset="0"/>
                <a:cs typeface="Arial" panose="020B0604020202020204" pitchFamily="34" charset="0"/>
              </a:defRPr>
            </a:lvl1pPr>
          </a:lstStyle>
          <a:p>
            <a:pPr lvl="0"/>
            <a:r>
              <a:rPr lang="en-US" dirty="0"/>
              <a:t>Introductions</a:t>
            </a:r>
          </a:p>
        </p:txBody>
      </p:sp>
      <p:sp>
        <p:nvSpPr>
          <p:cNvPr id="22" name="Picture Placeholder 19"/>
          <p:cNvSpPr>
            <a:spLocks noGrp="1"/>
          </p:cNvSpPr>
          <p:nvPr>
            <p:ph type="pic" sz="quarter" idx="12"/>
          </p:nvPr>
        </p:nvSpPr>
        <p:spPr>
          <a:xfrm>
            <a:off x="6174086" y="1988840"/>
            <a:ext cx="2624137" cy="2649539"/>
          </a:xfrm>
          <a:prstGeom prst="rect">
            <a:avLst/>
          </a:prstGeom>
        </p:spPr>
        <p:txBody>
          <a:bodyPr/>
          <a:lstStyle/>
          <a:p>
            <a:endParaRPr lang="en-GB"/>
          </a:p>
        </p:txBody>
      </p:sp>
      <p:sp>
        <p:nvSpPr>
          <p:cNvPr id="21" name="Picture Placeholder 19"/>
          <p:cNvSpPr>
            <a:spLocks noGrp="1"/>
          </p:cNvSpPr>
          <p:nvPr>
            <p:ph type="pic" sz="quarter" idx="11"/>
          </p:nvPr>
        </p:nvSpPr>
        <p:spPr>
          <a:xfrm>
            <a:off x="3259933" y="1988840"/>
            <a:ext cx="2624137" cy="2649539"/>
          </a:xfrm>
          <a:prstGeom prst="rect">
            <a:avLst/>
          </a:prstGeom>
        </p:spPr>
        <p:txBody>
          <a:bodyPr/>
          <a:lstStyle/>
          <a:p>
            <a:endParaRPr lang="en-GB"/>
          </a:p>
        </p:txBody>
      </p:sp>
      <p:sp>
        <p:nvSpPr>
          <p:cNvPr id="20" name="Picture Placeholder 19"/>
          <p:cNvSpPr>
            <a:spLocks noGrp="1"/>
          </p:cNvSpPr>
          <p:nvPr>
            <p:ph type="pic" sz="quarter" idx="10"/>
          </p:nvPr>
        </p:nvSpPr>
        <p:spPr>
          <a:xfrm>
            <a:off x="344490" y="2003309"/>
            <a:ext cx="2624137" cy="2649539"/>
          </a:xfrm>
          <a:prstGeom prst="rect">
            <a:avLst/>
          </a:prstGeom>
        </p:spPr>
        <p:txBody>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5744917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8" name="Rectangle 7"/>
          <p:cNvSpPr/>
          <p:nvPr userDrawn="1"/>
        </p:nvSpPr>
        <p:spPr>
          <a:xfrm>
            <a:off x="2377"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Text Placeholder 18"/>
          <p:cNvSpPr>
            <a:spLocks noGrp="1"/>
          </p:cNvSpPr>
          <p:nvPr>
            <p:ph type="body" sz="quarter" idx="12" hasCustomPrompt="1"/>
          </p:nvPr>
        </p:nvSpPr>
        <p:spPr>
          <a:xfrm>
            <a:off x="469402" y="1988840"/>
            <a:ext cx="8291661" cy="1800200"/>
          </a:xfrm>
          <a:prstGeom prst="rect">
            <a:avLst/>
          </a:prstGeom>
        </p:spPr>
        <p:txBody>
          <a:bodyPr lIns="0" tIns="0" rIns="0" bIns="0"/>
          <a:lstStyle>
            <a:lvl1pPr marL="0" indent="0">
              <a:buNone/>
              <a:defRPr sz="5000" b="1" baseline="0"/>
            </a:lvl1pPr>
          </a:lstStyle>
          <a:p>
            <a:pPr lvl="0"/>
            <a:r>
              <a:rPr lang="en-GB" dirty="0"/>
              <a:t>Section title</a:t>
            </a:r>
          </a:p>
        </p:txBody>
      </p:sp>
      <p:sp>
        <p:nvSpPr>
          <p:cNvPr id="20" name="Text Placeholder 18"/>
          <p:cNvSpPr>
            <a:spLocks noGrp="1"/>
          </p:cNvSpPr>
          <p:nvPr>
            <p:ph type="body" sz="quarter" idx="13" hasCustomPrompt="1"/>
          </p:nvPr>
        </p:nvSpPr>
        <p:spPr>
          <a:xfrm>
            <a:off x="469402" y="3789040"/>
            <a:ext cx="8291661" cy="2520280"/>
          </a:xfrm>
          <a:prstGeom prst="rect">
            <a:avLst/>
          </a:prstGeom>
        </p:spPr>
        <p:txBody>
          <a:bodyPr lIns="0" tIns="0" rIns="0" bIns="0"/>
          <a:lstStyle>
            <a:lvl1pPr marL="0" indent="0">
              <a:buNone/>
              <a:defRPr sz="4000" b="1" baseline="0">
                <a:solidFill>
                  <a:schemeClr val="bg1"/>
                </a:solidFill>
              </a:defRPr>
            </a:lvl1pPr>
          </a:lstStyle>
          <a:p>
            <a:pPr lvl="0"/>
            <a:r>
              <a:rPr lang="en-GB" dirty="0"/>
              <a:t>Subtitle</a:t>
            </a:r>
          </a:p>
        </p:txBody>
      </p:sp>
    </p:spTree>
    <p:extLst>
      <p:ext uri="{BB962C8B-B14F-4D97-AF65-F5344CB8AC3E}">
        <p14:creationId xmlns:p14="http://schemas.microsoft.com/office/powerpoint/2010/main" val="18703970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1158183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ing and Content and Pictures">
    <p:spTree>
      <p:nvGrpSpPr>
        <p:cNvPr id="1" name=""/>
        <p:cNvGrpSpPr/>
        <p:nvPr/>
      </p:nvGrpSpPr>
      <p:grpSpPr>
        <a:xfrm>
          <a:off x="0" y="0"/>
          <a:ext cx="0" cy="0"/>
          <a:chOff x="0" y="0"/>
          <a:chExt cx="0" cy="0"/>
        </a:xfrm>
      </p:grpSpPr>
      <p:sp>
        <p:nvSpPr>
          <p:cNvPr id="15" name="Rectangle 14"/>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60000"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1" name="Picture Placeholder 19"/>
          <p:cNvSpPr>
            <a:spLocks noGrp="1"/>
          </p:cNvSpPr>
          <p:nvPr>
            <p:ph type="pic" sz="quarter" idx="12"/>
          </p:nvPr>
        </p:nvSpPr>
        <p:spPr>
          <a:xfrm>
            <a:off x="6228184" y="1628802"/>
            <a:ext cx="2570400" cy="1884591"/>
          </a:xfrm>
          <a:prstGeom prst="rect">
            <a:avLst/>
          </a:prstGeom>
        </p:spPr>
        <p:txBody>
          <a:bodyPr/>
          <a:lstStyle/>
          <a:p>
            <a:endParaRPr lang="en-GB" dirty="0"/>
          </a:p>
        </p:txBody>
      </p:sp>
      <p:sp>
        <p:nvSpPr>
          <p:cNvPr id="12" name="Picture Placeholder 19"/>
          <p:cNvSpPr>
            <a:spLocks noGrp="1"/>
          </p:cNvSpPr>
          <p:nvPr>
            <p:ph type="pic" sz="quarter" idx="13"/>
          </p:nvPr>
        </p:nvSpPr>
        <p:spPr>
          <a:xfrm>
            <a:off x="6228184" y="3717034"/>
            <a:ext cx="2570400" cy="1884591"/>
          </a:xfrm>
          <a:prstGeom prst="rect">
            <a:avLst/>
          </a:prstGeom>
        </p:spPr>
        <p:txBody>
          <a:bodyPr/>
          <a:lstStyle/>
          <a:p>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3"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0424029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eading and Pictur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sp>
        <p:nvSpPr>
          <p:cNvPr id="10" name="Picture Placeholder 19"/>
          <p:cNvSpPr>
            <a:spLocks noGrp="1"/>
          </p:cNvSpPr>
          <p:nvPr>
            <p:ph type="pic" sz="quarter" idx="11"/>
          </p:nvPr>
        </p:nvSpPr>
        <p:spPr>
          <a:xfrm>
            <a:off x="377428" y="1628800"/>
            <a:ext cx="8406000" cy="4176464"/>
          </a:xfrm>
          <a:prstGeom prst="rect">
            <a:avLst/>
          </a:prstGeom>
        </p:spPr>
        <p:txBody>
          <a:bodyPr/>
          <a:lstStyle/>
          <a:p>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11"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29954643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eading and Table">
    <p:spTree>
      <p:nvGrpSpPr>
        <p:cNvPr id="1" name=""/>
        <p:cNvGrpSpPr/>
        <p:nvPr/>
      </p:nvGrpSpPr>
      <p:grpSpPr>
        <a:xfrm>
          <a:off x="0" y="0"/>
          <a:ext cx="0" cy="0"/>
          <a:chOff x="0" y="0"/>
          <a:chExt cx="0" cy="0"/>
        </a:xfrm>
      </p:grpSpPr>
      <p:sp>
        <p:nvSpPr>
          <p:cNvPr id="13" name="Rectangle 12"/>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Table Placeholder 2"/>
          <p:cNvSpPr>
            <a:spLocks noGrp="1"/>
          </p:cNvSpPr>
          <p:nvPr>
            <p:ph type="tbl" sz="quarter" idx="12"/>
          </p:nvPr>
        </p:nvSpPr>
        <p:spPr>
          <a:xfrm>
            <a:off x="360000" y="1628800"/>
            <a:ext cx="8424000" cy="4176464"/>
          </a:xfrm>
          <a:prstGeom prst="rect">
            <a:avLst/>
          </a:prstGeom>
        </p:spPr>
        <p:txBody>
          <a:bodyPr/>
          <a:lstStyle/>
          <a:p>
            <a:endParaRPr lang="en-GB"/>
          </a:p>
        </p:txBody>
      </p:sp>
      <p:sp>
        <p:nvSpPr>
          <p:cNvPr id="6"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21690240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11" t="12966" r="17666" b="15046"/>
          <a:stretch/>
        </p:blipFill>
        <p:spPr>
          <a:xfrm>
            <a:off x="35496" y="1588351"/>
            <a:ext cx="4144298" cy="4936993"/>
          </a:xfrm>
          <a:prstGeom prst="rect">
            <a:avLst/>
          </a:prstGeom>
        </p:spPr>
      </p:pic>
      <p:sp>
        <p:nvSpPr>
          <p:cNvPr id="14" name="TextBox 13"/>
          <p:cNvSpPr txBox="1"/>
          <p:nvPr userDrawn="1"/>
        </p:nvSpPr>
        <p:spPr>
          <a:xfrm>
            <a:off x="2843808" y="3894149"/>
            <a:ext cx="5544616" cy="830997"/>
          </a:xfrm>
          <a:prstGeom prst="rect">
            <a:avLst/>
          </a:prstGeom>
          <a:noFill/>
        </p:spPr>
        <p:txBody>
          <a:bodyPr wrap="square" lIns="0" tIns="0" rIns="0" bIns="0" rtlCol="0" anchor="b" anchorCtr="0">
            <a:spAutoFit/>
          </a:bodyPr>
          <a:lstStyle/>
          <a:p>
            <a:pPr fontAlgn="auto">
              <a:spcBef>
                <a:spcPts val="0"/>
              </a:spcBef>
              <a:spcAft>
                <a:spcPts val="0"/>
              </a:spcAft>
            </a:pPr>
            <a:r>
              <a:rPr lang="en-GB" sz="1800" dirty="0">
                <a:solidFill>
                  <a:prstClr val="black"/>
                </a:solidFill>
                <a:latin typeface="Arial"/>
              </a:rPr>
              <a:t>business@shu.ac.uk</a:t>
            </a:r>
          </a:p>
          <a:p>
            <a:pPr fontAlgn="auto">
              <a:spcBef>
                <a:spcPts val="0"/>
              </a:spcBef>
              <a:spcAft>
                <a:spcPts val="0"/>
              </a:spcAft>
            </a:pPr>
            <a:r>
              <a:rPr lang="en-GB" sz="1800" dirty="0">
                <a:solidFill>
                  <a:prstClr val="black"/>
                </a:solidFill>
                <a:latin typeface="Arial"/>
              </a:rPr>
              <a:t>    @SHU4Business</a:t>
            </a:r>
          </a:p>
          <a:p>
            <a:pPr fontAlgn="auto">
              <a:spcBef>
                <a:spcPts val="0"/>
              </a:spcBef>
              <a:spcAft>
                <a:spcPts val="0"/>
              </a:spcAft>
            </a:pPr>
            <a:r>
              <a:rPr lang="en-GB" sz="1800" dirty="0">
                <a:solidFill>
                  <a:prstClr val="black"/>
                </a:solidFill>
                <a:latin typeface="Arial"/>
              </a:rPr>
              <a:t>shu.ac.uk/business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1"/>
            <a:ext cx="1512000" cy="811139"/>
          </a:xfrm>
          <a:prstGeom prst="rect">
            <a:avLst/>
          </a:prstGeom>
        </p:spPr>
      </p:pic>
      <p:pic>
        <p:nvPicPr>
          <p:cNvPr id="12" name="Picture 11"/>
          <p:cNvPicPr/>
          <p:nvPr userDrawn="1"/>
        </p:nvPicPr>
        <p:blipFill>
          <a:blip r:embed="rId4" cstate="print">
            <a:extLst>
              <a:ext uri="{28A0092B-C50C-407E-A947-70E740481C1C}">
                <a14:useLocalDpi xmlns:a14="http://schemas.microsoft.com/office/drawing/2010/main" val="0"/>
              </a:ext>
            </a:extLst>
          </a:blip>
          <a:stretch>
            <a:fillRect/>
          </a:stretch>
        </p:blipFill>
        <p:spPr>
          <a:xfrm>
            <a:off x="2828079" y="4221089"/>
            <a:ext cx="215900" cy="215900"/>
          </a:xfrm>
          <a:prstGeom prst="rect">
            <a:avLst/>
          </a:prstGeom>
        </p:spPr>
      </p:pic>
      <p:sp>
        <p:nvSpPr>
          <p:cNvPr id="13" name="Text Placeholder 18"/>
          <p:cNvSpPr>
            <a:spLocks noGrp="1"/>
          </p:cNvSpPr>
          <p:nvPr>
            <p:ph type="body" sz="quarter" idx="13" hasCustomPrompt="1"/>
          </p:nvPr>
        </p:nvSpPr>
        <p:spPr>
          <a:xfrm>
            <a:off x="2828081" y="1916832"/>
            <a:ext cx="5935821" cy="1728192"/>
          </a:xfrm>
          <a:prstGeom prst="rect">
            <a:avLst/>
          </a:prstGeom>
        </p:spPr>
        <p:txBody>
          <a:bodyPr lIns="0" tIns="0" rIns="0" bIns="0"/>
          <a:lstStyle>
            <a:lvl1pPr marL="0" indent="0">
              <a:buNone/>
              <a:defRPr sz="1600" b="0" baseline="0"/>
            </a:lvl1pPr>
          </a:lstStyle>
          <a:p>
            <a:pPr lvl="0"/>
            <a:r>
              <a:rPr lang="en-GB" dirty="0"/>
              <a:t>Add contact details here, include name, job title, department/faculty, university address, telephone number and email address (for layout refer to contact information on Word document)</a:t>
            </a:r>
          </a:p>
        </p:txBody>
      </p:sp>
    </p:spTree>
    <p:extLst>
      <p:ext uri="{BB962C8B-B14F-4D97-AF65-F5344CB8AC3E}">
        <p14:creationId xmlns:p14="http://schemas.microsoft.com/office/powerpoint/2010/main" val="33862719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5" y="1412875"/>
            <a:ext cx="8207375"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2781302"/>
            <a:ext cx="8229600" cy="33448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88732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ext 3 - 2 column">
    <p:bg>
      <p:bgPr>
        <a:solidFill>
          <a:schemeClr val="bg1">
            <a:alpha val="80000"/>
          </a:schemeClr>
        </a:solidFill>
        <a:effectLst/>
      </p:bgPr>
    </p:bg>
    <p:spTree>
      <p:nvGrpSpPr>
        <p:cNvPr id="1" name=""/>
        <p:cNvGrpSpPr/>
        <p:nvPr/>
      </p:nvGrpSpPr>
      <p:grpSpPr>
        <a:xfrm>
          <a:off x="0" y="0"/>
          <a:ext cx="0" cy="0"/>
          <a:chOff x="0" y="0"/>
          <a:chExt cx="0" cy="0"/>
        </a:xfrm>
      </p:grpSpPr>
      <p:sp>
        <p:nvSpPr>
          <p:cNvPr id="59" name="Freeform 58">
            <a:extLst>
              <a:ext uri="{FF2B5EF4-FFF2-40B4-BE49-F238E27FC236}">
                <a16:creationId xmlns:a16="http://schemas.microsoft.com/office/drawing/2014/main" xmlns="" id="{22835A56-B7C2-BD44-85D5-0C8961B7EFA5}"/>
              </a:ext>
            </a:extLst>
          </p:cNvPr>
          <p:cNvSpPr/>
          <p:nvPr userDrawn="1"/>
        </p:nvSpPr>
        <p:spPr>
          <a:xfrm>
            <a:off x="2" y="1"/>
            <a:ext cx="2880851" cy="1140587"/>
          </a:xfrm>
          <a:custGeom>
            <a:avLst/>
            <a:gdLst>
              <a:gd name="connsiteX0" fmla="*/ 0 w 3841135"/>
              <a:gd name="connsiteY0" fmla="*/ 0 h 1140587"/>
              <a:gd name="connsiteX1" fmla="*/ 3841135 w 3841135"/>
              <a:gd name="connsiteY1" fmla="*/ 0 h 1140587"/>
              <a:gd name="connsiteX2" fmla="*/ 3841135 w 3841135"/>
              <a:gd name="connsiteY2" fmla="*/ 802818 h 1140587"/>
              <a:gd name="connsiteX3" fmla="*/ 0 w 3841135"/>
              <a:gd name="connsiteY3" fmla="*/ 1140587 h 1140587"/>
              <a:gd name="connsiteX4" fmla="*/ 0 w 3841135"/>
              <a:gd name="connsiteY4" fmla="*/ 0 h 114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135" h="1140587">
                <a:moveTo>
                  <a:pt x="0" y="0"/>
                </a:moveTo>
                <a:lnTo>
                  <a:pt x="3841135" y="0"/>
                </a:lnTo>
                <a:lnTo>
                  <a:pt x="3841135" y="802818"/>
                </a:lnTo>
                <a:lnTo>
                  <a:pt x="0" y="1140587"/>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3" fontAlgn="auto">
              <a:spcBef>
                <a:spcPts val="0"/>
              </a:spcBef>
              <a:spcAft>
                <a:spcPts val="0"/>
              </a:spcAft>
            </a:pPr>
            <a:endParaRPr lang="en-US" sz="1013">
              <a:solidFill>
                <a:prstClr val="white"/>
              </a:solidFill>
            </a:endParaRPr>
          </a:p>
        </p:txBody>
      </p:sp>
      <p:pic>
        <p:nvPicPr>
          <p:cNvPr id="8" name="Graphic 7">
            <a:extLst>
              <a:ext uri="{FF2B5EF4-FFF2-40B4-BE49-F238E27FC236}">
                <a16:creationId xmlns:a16="http://schemas.microsoft.com/office/drawing/2014/main" xmlns="" id="{399277C3-FFA6-2A42-ACD1-10D3F394C3C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086267" y="0"/>
            <a:ext cx="930860" cy="877824"/>
          </a:xfrm>
          <a:prstGeom prst="rect">
            <a:avLst/>
          </a:prstGeom>
        </p:spPr>
      </p:pic>
      <p:sp>
        <p:nvSpPr>
          <p:cNvPr id="5" name="Triangle 4">
            <a:extLst>
              <a:ext uri="{FF2B5EF4-FFF2-40B4-BE49-F238E27FC236}">
                <a16:creationId xmlns:a16="http://schemas.microsoft.com/office/drawing/2014/main" xmlns="" id="{15B467C6-5C59-BB43-AC79-86CB142F2100}"/>
              </a:ext>
            </a:extLst>
          </p:cNvPr>
          <p:cNvSpPr/>
          <p:nvPr userDrawn="1"/>
        </p:nvSpPr>
        <p:spPr>
          <a:xfrm rot="16200000">
            <a:off x="1835545" y="-246209"/>
            <a:ext cx="706056" cy="1384556"/>
          </a:xfrm>
          <a:prstGeom prst="triangle">
            <a:avLst/>
          </a:prstGeom>
          <a:solidFill>
            <a:srgbClr val="D70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3" fontAlgn="auto">
              <a:spcBef>
                <a:spcPts val="0"/>
              </a:spcBef>
              <a:spcAft>
                <a:spcPts val="0"/>
              </a:spcAft>
            </a:pPr>
            <a:endParaRPr lang="en-US" sz="1013">
              <a:solidFill>
                <a:prstClr val="white"/>
              </a:solidFill>
            </a:endParaRPr>
          </a:p>
        </p:txBody>
      </p:sp>
      <p:sp>
        <p:nvSpPr>
          <p:cNvPr id="55" name="Freeform 54">
            <a:extLst>
              <a:ext uri="{FF2B5EF4-FFF2-40B4-BE49-F238E27FC236}">
                <a16:creationId xmlns:a16="http://schemas.microsoft.com/office/drawing/2014/main" xmlns="" id="{03F9005E-323A-4C43-9E0C-10E18C787F59}"/>
              </a:ext>
            </a:extLst>
          </p:cNvPr>
          <p:cNvSpPr/>
          <p:nvPr userDrawn="1"/>
        </p:nvSpPr>
        <p:spPr>
          <a:xfrm>
            <a:off x="1495528" y="1"/>
            <a:ext cx="3812594" cy="447012"/>
          </a:xfrm>
          <a:custGeom>
            <a:avLst/>
            <a:gdLst>
              <a:gd name="connsiteX0" fmla="*/ 0 w 5083458"/>
              <a:gd name="connsiteY0" fmla="*/ 0 h 447012"/>
              <a:gd name="connsiteX1" fmla="*/ 5083458 w 5083458"/>
              <a:gd name="connsiteY1" fmla="*/ 0 h 447012"/>
              <a:gd name="connsiteX2" fmla="*/ 1855803 w 5083458"/>
              <a:gd name="connsiteY2" fmla="*/ 283823 h 447012"/>
              <a:gd name="connsiteX3" fmla="*/ 1855803 w 5083458"/>
              <a:gd name="connsiteY3" fmla="*/ 283822 h 447012"/>
              <a:gd name="connsiteX4" fmla="*/ 0 w 5083458"/>
              <a:gd name="connsiteY4" fmla="*/ 447012 h 447012"/>
              <a:gd name="connsiteX5" fmla="*/ 0 w 5083458"/>
              <a:gd name="connsiteY5" fmla="*/ 0 h 44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3458" h="447012">
                <a:moveTo>
                  <a:pt x="0" y="0"/>
                </a:moveTo>
                <a:lnTo>
                  <a:pt x="5083458" y="0"/>
                </a:lnTo>
                <a:lnTo>
                  <a:pt x="1855803" y="283823"/>
                </a:lnTo>
                <a:lnTo>
                  <a:pt x="1855803" y="283822"/>
                </a:lnTo>
                <a:lnTo>
                  <a:pt x="0" y="44701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3" fontAlgn="auto">
              <a:spcBef>
                <a:spcPts val="0"/>
              </a:spcBef>
              <a:spcAft>
                <a:spcPts val="0"/>
              </a:spcAft>
            </a:pPr>
            <a:endParaRPr lang="en-US" sz="1013">
              <a:solidFill>
                <a:prstClr val="white"/>
              </a:solidFill>
            </a:endParaRPr>
          </a:p>
        </p:txBody>
      </p:sp>
      <p:sp>
        <p:nvSpPr>
          <p:cNvPr id="10" name="Title 46">
            <a:extLst>
              <a:ext uri="{FF2B5EF4-FFF2-40B4-BE49-F238E27FC236}">
                <a16:creationId xmlns:a16="http://schemas.microsoft.com/office/drawing/2014/main" xmlns="" id="{4D95C2E4-E840-8649-A260-30D23E4111D3}"/>
              </a:ext>
            </a:extLst>
          </p:cNvPr>
          <p:cNvSpPr>
            <a:spLocks noGrp="1"/>
          </p:cNvSpPr>
          <p:nvPr>
            <p:ph type="title"/>
          </p:nvPr>
        </p:nvSpPr>
        <p:spPr>
          <a:xfrm>
            <a:off x="1494236" y="1314289"/>
            <a:ext cx="6155531" cy="709775"/>
          </a:xfrm>
          <a:prstGeom prst="rect">
            <a:avLst/>
          </a:prstGeom>
        </p:spPr>
        <p:txBody>
          <a:bodyPr lIns="0" tIns="0" rIns="0" bIns="0"/>
          <a:lstStyle>
            <a:lvl1pPr>
              <a:defRPr sz="2100" b="0" i="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en-GB" dirty="0"/>
              <a:t>Click to edit Master title style</a:t>
            </a:r>
            <a:endParaRPr lang="en-US" dirty="0"/>
          </a:p>
        </p:txBody>
      </p:sp>
      <p:sp>
        <p:nvSpPr>
          <p:cNvPr id="12" name="Text Placeholder 45">
            <a:extLst>
              <a:ext uri="{FF2B5EF4-FFF2-40B4-BE49-F238E27FC236}">
                <a16:creationId xmlns:a16="http://schemas.microsoft.com/office/drawing/2014/main" xmlns="" id="{D85F902A-4C84-2140-95C0-E1369B244FFE}"/>
              </a:ext>
            </a:extLst>
          </p:cNvPr>
          <p:cNvSpPr>
            <a:spLocks noGrp="1"/>
          </p:cNvSpPr>
          <p:nvPr>
            <p:ph type="body" sz="quarter" idx="11"/>
          </p:nvPr>
        </p:nvSpPr>
        <p:spPr>
          <a:xfrm>
            <a:off x="1494234" y="2024061"/>
            <a:ext cx="2925366" cy="4213227"/>
          </a:xfrm>
          <a:prstGeom prst="rect">
            <a:avLst/>
          </a:prstGeom>
        </p:spPr>
        <p:txBody>
          <a:bodyPr lIns="0" tIns="0" rIns="0" bIns="0"/>
          <a:lstStyle>
            <a:lvl1pPr marL="135000" indent="-135000">
              <a:lnSpc>
                <a:spcPct val="100000"/>
              </a:lnSpc>
              <a:spcBef>
                <a:spcPts val="0"/>
              </a:spcBef>
              <a:spcAft>
                <a:spcPts val="900"/>
              </a:spcAft>
              <a:buFont typeface="Arial" panose="020B0604020202020204" pitchFamily="34" charset="0"/>
              <a:buChar char="•"/>
              <a:defRPr sz="1200" b="0" i="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GB" dirty="0"/>
              <a:t>Click to edit Master text styles</a:t>
            </a:r>
            <a:endParaRPr lang="en-US" dirty="0"/>
          </a:p>
        </p:txBody>
      </p:sp>
      <p:sp>
        <p:nvSpPr>
          <p:cNvPr id="13" name="Text Placeholder 45">
            <a:extLst>
              <a:ext uri="{FF2B5EF4-FFF2-40B4-BE49-F238E27FC236}">
                <a16:creationId xmlns:a16="http://schemas.microsoft.com/office/drawing/2014/main" xmlns="" id="{5B04075D-E564-C44C-83C3-C4ED90F8E0EB}"/>
              </a:ext>
            </a:extLst>
          </p:cNvPr>
          <p:cNvSpPr>
            <a:spLocks noGrp="1"/>
          </p:cNvSpPr>
          <p:nvPr>
            <p:ph type="body" sz="quarter" idx="12"/>
          </p:nvPr>
        </p:nvSpPr>
        <p:spPr>
          <a:xfrm>
            <a:off x="4724402" y="2024061"/>
            <a:ext cx="2925366" cy="4213227"/>
          </a:xfrm>
          <a:prstGeom prst="rect">
            <a:avLst/>
          </a:prstGeom>
        </p:spPr>
        <p:txBody>
          <a:bodyPr lIns="0" tIns="0" rIns="0" bIns="0"/>
          <a:lstStyle>
            <a:lvl1pPr marL="135000" indent="-135000">
              <a:lnSpc>
                <a:spcPct val="100000"/>
              </a:lnSpc>
              <a:spcBef>
                <a:spcPts val="0"/>
              </a:spcBef>
              <a:spcAft>
                <a:spcPts val="900"/>
              </a:spcAft>
              <a:buFont typeface="Arial" panose="020B0604020202020204" pitchFamily="34" charset="0"/>
              <a:buChar char="•"/>
              <a:defRPr sz="1200" b="0" i="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GB" dirty="0"/>
              <a:t>Click to edit Master text styles</a:t>
            </a:r>
            <a:endParaRPr lang="en-US" dirty="0"/>
          </a:p>
        </p:txBody>
      </p:sp>
    </p:spTree>
    <p:extLst>
      <p:ext uri="{BB962C8B-B14F-4D97-AF65-F5344CB8AC3E}">
        <p14:creationId xmlns:p14="http://schemas.microsoft.com/office/powerpoint/2010/main" val="72895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6680" indent="0">
              <a:buNone/>
              <a:defRPr sz="1200"/>
            </a:lvl2pPr>
            <a:lvl3pPr marL="913368" indent="0">
              <a:buNone/>
              <a:defRPr sz="1000"/>
            </a:lvl3pPr>
            <a:lvl4pPr marL="1370060" indent="0">
              <a:buNone/>
              <a:defRPr sz="900"/>
            </a:lvl4pPr>
            <a:lvl5pPr marL="1826744" indent="0">
              <a:buNone/>
              <a:defRPr sz="900"/>
            </a:lvl5pPr>
            <a:lvl6pPr marL="2283426" indent="0">
              <a:buNone/>
              <a:defRPr sz="900"/>
            </a:lvl6pPr>
            <a:lvl7pPr marL="2740117" indent="0">
              <a:buNone/>
              <a:defRPr sz="900"/>
            </a:lvl7pPr>
            <a:lvl8pPr marL="3196797" indent="0">
              <a:buNone/>
              <a:defRPr sz="900"/>
            </a:lvl8pPr>
            <a:lvl9pPr marL="3653486" indent="0">
              <a:buNone/>
              <a:defRPr sz="900"/>
            </a:lvl9pPr>
          </a:lstStyle>
          <a:p>
            <a:pPr lvl="0"/>
            <a:r>
              <a:rPr lang="en-GB"/>
              <a:t>Click to edit Master text styles</a:t>
            </a:r>
          </a:p>
        </p:txBody>
      </p:sp>
      <p:sp>
        <p:nvSpPr>
          <p:cNvPr id="5" name="Date Placeholder 3"/>
          <p:cNvSpPr>
            <a:spLocks noGrp="1"/>
          </p:cNvSpPr>
          <p:nvPr>
            <p:ph type="dt" sz="half" idx="10"/>
          </p:nvPr>
        </p:nvSpPr>
        <p:spPr>
          <a:ln/>
        </p:spPr>
        <p:txBody>
          <a:bodyPr/>
          <a:lstStyle>
            <a:lvl1pPr>
              <a:defRPr/>
            </a:lvl1pPr>
          </a:lstStyle>
          <a:p>
            <a:fld id="{D86B27A7-816D-1043-B158-64F276775076}" type="datetimeFigureOut">
              <a:rPr lang="en-US" altLang="en-US"/>
              <a:pPr/>
              <a:t>7/14/2020</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394D0F53-A039-A243-BD77-07C63CD2BF14}" type="slidenum">
              <a:rPr lang="en-US" altLang="en-US"/>
              <a:pPr/>
              <a:t>‹#›</a:t>
            </a:fld>
            <a:endParaRPr lang="en-US" altLang="en-US"/>
          </a:p>
        </p:txBody>
      </p:sp>
    </p:spTree>
    <p:extLst>
      <p:ext uri="{BB962C8B-B14F-4D97-AF65-F5344CB8AC3E}">
        <p14:creationId xmlns:p14="http://schemas.microsoft.com/office/powerpoint/2010/main" val="8963789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80" indent="0" algn="ctr">
              <a:buNone/>
              <a:defRPr>
                <a:solidFill>
                  <a:schemeClr val="tx1">
                    <a:tint val="75000"/>
                  </a:schemeClr>
                </a:solidFill>
              </a:defRPr>
            </a:lvl2pPr>
            <a:lvl3pPr marL="913368" indent="0" algn="ctr">
              <a:buNone/>
              <a:defRPr>
                <a:solidFill>
                  <a:schemeClr val="tx1">
                    <a:tint val="75000"/>
                  </a:schemeClr>
                </a:solidFill>
              </a:defRPr>
            </a:lvl3pPr>
            <a:lvl4pPr marL="1370060" indent="0" algn="ctr">
              <a:buNone/>
              <a:defRPr>
                <a:solidFill>
                  <a:schemeClr val="tx1">
                    <a:tint val="75000"/>
                  </a:schemeClr>
                </a:solidFill>
              </a:defRPr>
            </a:lvl4pPr>
            <a:lvl5pPr marL="1826744" indent="0" algn="ctr">
              <a:buNone/>
              <a:defRPr>
                <a:solidFill>
                  <a:schemeClr val="tx1">
                    <a:tint val="75000"/>
                  </a:schemeClr>
                </a:solidFill>
              </a:defRPr>
            </a:lvl5pPr>
            <a:lvl6pPr marL="2283426" indent="0" algn="ctr">
              <a:buNone/>
              <a:defRPr>
                <a:solidFill>
                  <a:schemeClr val="tx1">
                    <a:tint val="75000"/>
                  </a:schemeClr>
                </a:solidFill>
              </a:defRPr>
            </a:lvl6pPr>
            <a:lvl7pPr marL="2740117" indent="0" algn="ctr">
              <a:buNone/>
              <a:defRPr>
                <a:solidFill>
                  <a:schemeClr val="tx1">
                    <a:tint val="75000"/>
                  </a:schemeClr>
                </a:solidFill>
              </a:defRPr>
            </a:lvl7pPr>
            <a:lvl8pPr marL="3196797" indent="0" algn="ctr">
              <a:buNone/>
              <a:defRPr>
                <a:solidFill>
                  <a:schemeClr val="tx1">
                    <a:tint val="75000"/>
                  </a:schemeClr>
                </a:solidFill>
              </a:defRPr>
            </a:lvl8pPr>
            <a:lvl9pPr marL="3653486"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fld id="{9BC24E69-BEE5-254D-9E1C-7DB27D080CF3}" type="datetimeFigureOut">
              <a:rPr lang="en-US" altLang="en-US"/>
              <a:pPr/>
              <a:t>7/14/2020</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EB81B040-A1A9-874A-8256-F9B029ACC940}" type="slidenum">
              <a:rPr lang="en-US" altLang="en-US"/>
              <a:pPr/>
              <a:t>‹#›</a:t>
            </a:fld>
            <a:endParaRPr lang="en-US" altLang="en-US"/>
          </a:p>
        </p:txBody>
      </p:sp>
    </p:spTree>
    <p:extLst>
      <p:ext uri="{BB962C8B-B14F-4D97-AF65-F5344CB8AC3E}">
        <p14:creationId xmlns:p14="http://schemas.microsoft.com/office/powerpoint/2010/main" val="21676379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4175218A-4731-AA49-A7FA-4D9B7D2DA72E}" type="datetimeFigureOut">
              <a:rPr lang="en-US" altLang="en-US"/>
              <a:pPr/>
              <a:t>7/14/2020</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2ACB5973-7E57-AE49-9493-0ADC07D20618}" type="slidenum">
              <a:rPr lang="en-US" altLang="en-US"/>
              <a:pPr/>
              <a:t>‹#›</a:t>
            </a:fld>
            <a:endParaRPr lang="en-US" altLang="en-US"/>
          </a:p>
        </p:txBody>
      </p:sp>
    </p:spTree>
    <p:extLst>
      <p:ext uri="{BB962C8B-B14F-4D97-AF65-F5344CB8AC3E}">
        <p14:creationId xmlns:p14="http://schemas.microsoft.com/office/powerpoint/2010/main" val="34935507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5"/>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36"/>
            <a:ext cx="7772400" cy="1500187"/>
          </a:xfrm>
        </p:spPr>
        <p:txBody>
          <a:bodyPr anchor="b"/>
          <a:lstStyle>
            <a:lvl1pPr marL="0" indent="0">
              <a:buNone/>
              <a:defRPr sz="2000">
                <a:solidFill>
                  <a:schemeClr val="tx1">
                    <a:tint val="75000"/>
                  </a:schemeClr>
                </a:solidFill>
              </a:defRPr>
            </a:lvl1pPr>
            <a:lvl2pPr marL="456680" indent="0">
              <a:buNone/>
              <a:defRPr sz="1800">
                <a:solidFill>
                  <a:schemeClr val="tx1">
                    <a:tint val="75000"/>
                  </a:schemeClr>
                </a:solidFill>
              </a:defRPr>
            </a:lvl2pPr>
            <a:lvl3pPr marL="913368" indent="0">
              <a:buNone/>
              <a:defRPr sz="1600">
                <a:solidFill>
                  <a:schemeClr val="tx1">
                    <a:tint val="75000"/>
                  </a:schemeClr>
                </a:solidFill>
              </a:defRPr>
            </a:lvl3pPr>
            <a:lvl4pPr marL="1370060" indent="0">
              <a:buNone/>
              <a:defRPr sz="1400">
                <a:solidFill>
                  <a:schemeClr val="tx1">
                    <a:tint val="75000"/>
                  </a:schemeClr>
                </a:solidFill>
              </a:defRPr>
            </a:lvl4pPr>
            <a:lvl5pPr marL="1826744" indent="0">
              <a:buNone/>
              <a:defRPr sz="1400">
                <a:solidFill>
                  <a:schemeClr val="tx1">
                    <a:tint val="75000"/>
                  </a:schemeClr>
                </a:solidFill>
              </a:defRPr>
            </a:lvl5pPr>
            <a:lvl6pPr marL="2283426" indent="0">
              <a:buNone/>
              <a:defRPr sz="1400">
                <a:solidFill>
                  <a:schemeClr val="tx1">
                    <a:tint val="75000"/>
                  </a:schemeClr>
                </a:solidFill>
              </a:defRPr>
            </a:lvl6pPr>
            <a:lvl7pPr marL="2740117" indent="0">
              <a:buNone/>
              <a:defRPr sz="1400">
                <a:solidFill>
                  <a:schemeClr val="tx1">
                    <a:tint val="75000"/>
                  </a:schemeClr>
                </a:solidFill>
              </a:defRPr>
            </a:lvl7pPr>
            <a:lvl8pPr marL="3196797" indent="0">
              <a:buNone/>
              <a:defRPr sz="1400">
                <a:solidFill>
                  <a:schemeClr val="tx1">
                    <a:tint val="75000"/>
                  </a:schemeClr>
                </a:solidFill>
              </a:defRPr>
            </a:lvl8pPr>
            <a:lvl9pPr marL="3653486"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ln/>
        </p:spPr>
        <p:txBody>
          <a:bodyPr/>
          <a:lstStyle>
            <a:lvl1pPr>
              <a:defRPr/>
            </a:lvl1pPr>
          </a:lstStyle>
          <a:p>
            <a:fld id="{4A264CB5-CB06-9D40-8A6F-CA0F176FFD25}" type="datetimeFigureOut">
              <a:rPr lang="en-US" altLang="en-US"/>
              <a:pPr/>
              <a:t>7/14/2020</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9D39D0EC-7EFA-5E4B-985C-87501E4E8432}" type="slidenum">
              <a:rPr lang="en-US" altLang="en-US"/>
              <a:pPr/>
              <a:t>‹#›</a:t>
            </a:fld>
            <a:endParaRPr lang="en-US" altLang="en-US"/>
          </a:p>
        </p:txBody>
      </p:sp>
    </p:spTree>
    <p:extLst>
      <p:ext uri="{BB962C8B-B14F-4D97-AF65-F5344CB8AC3E}">
        <p14:creationId xmlns:p14="http://schemas.microsoft.com/office/powerpoint/2010/main" val="1283608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a:ln/>
        </p:spPr>
        <p:txBody>
          <a:bodyPr/>
          <a:lstStyle>
            <a:lvl1pPr>
              <a:defRPr/>
            </a:lvl1pPr>
          </a:lstStyle>
          <a:p>
            <a:fld id="{23CE389E-CCB7-1046-B01A-6F887D2EDA3E}" type="datetimeFigureOut">
              <a:rPr lang="en-US" altLang="en-US"/>
              <a:pPr/>
              <a:t>7/14/2020</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615441D9-C937-2A48-B6EB-1C9F76DC7762}" type="slidenum">
              <a:rPr lang="en-US" altLang="en-US"/>
              <a:pPr/>
              <a:t>‹#›</a:t>
            </a:fld>
            <a:endParaRPr lang="en-US" altLang="en-US"/>
          </a:p>
        </p:txBody>
      </p:sp>
    </p:spTree>
    <p:extLst>
      <p:ext uri="{BB962C8B-B14F-4D97-AF65-F5344CB8AC3E}">
        <p14:creationId xmlns:p14="http://schemas.microsoft.com/office/powerpoint/2010/main" val="23918653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6680" indent="0">
              <a:buNone/>
              <a:defRPr sz="2000" b="1"/>
            </a:lvl2pPr>
            <a:lvl3pPr marL="913368" indent="0">
              <a:buNone/>
              <a:defRPr sz="1800" b="1"/>
            </a:lvl3pPr>
            <a:lvl4pPr marL="1370060" indent="0">
              <a:buNone/>
              <a:defRPr sz="1600" b="1"/>
            </a:lvl4pPr>
            <a:lvl5pPr marL="1826744" indent="0">
              <a:buNone/>
              <a:defRPr sz="1600" b="1"/>
            </a:lvl5pPr>
            <a:lvl6pPr marL="2283426" indent="0">
              <a:buNone/>
              <a:defRPr sz="1600" b="1"/>
            </a:lvl6pPr>
            <a:lvl7pPr marL="2740117" indent="0">
              <a:buNone/>
              <a:defRPr sz="1600" b="1"/>
            </a:lvl7pPr>
            <a:lvl8pPr marL="3196797" indent="0">
              <a:buNone/>
              <a:defRPr sz="1600" b="1"/>
            </a:lvl8pPr>
            <a:lvl9pPr marL="3653486"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6680" indent="0">
              <a:buNone/>
              <a:defRPr sz="2000" b="1"/>
            </a:lvl2pPr>
            <a:lvl3pPr marL="913368" indent="0">
              <a:buNone/>
              <a:defRPr sz="1800" b="1"/>
            </a:lvl3pPr>
            <a:lvl4pPr marL="1370060" indent="0">
              <a:buNone/>
              <a:defRPr sz="1600" b="1"/>
            </a:lvl4pPr>
            <a:lvl5pPr marL="1826744" indent="0">
              <a:buNone/>
              <a:defRPr sz="1600" b="1"/>
            </a:lvl5pPr>
            <a:lvl6pPr marL="2283426" indent="0">
              <a:buNone/>
              <a:defRPr sz="1600" b="1"/>
            </a:lvl6pPr>
            <a:lvl7pPr marL="2740117" indent="0">
              <a:buNone/>
              <a:defRPr sz="1600" b="1"/>
            </a:lvl7pPr>
            <a:lvl8pPr marL="3196797" indent="0">
              <a:buNone/>
              <a:defRPr sz="1600" b="1"/>
            </a:lvl8pPr>
            <a:lvl9pPr marL="36534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a:ln/>
        </p:spPr>
        <p:txBody>
          <a:bodyPr/>
          <a:lstStyle>
            <a:lvl1pPr>
              <a:defRPr/>
            </a:lvl1pPr>
          </a:lstStyle>
          <a:p>
            <a:fld id="{194828C1-57EF-7B41-ACBC-BA60A279BC48}" type="datetimeFigureOut">
              <a:rPr lang="en-US" altLang="en-US"/>
              <a:pPr/>
              <a:t>7/14/2020</a:t>
            </a:fld>
            <a:endParaRPr lang="en-US" altLang="en-US"/>
          </a:p>
        </p:txBody>
      </p:sp>
      <p:sp>
        <p:nvSpPr>
          <p:cNvPr id="8" name="Footer Placeholder 4"/>
          <p:cNvSpPr>
            <a:spLocks noGrp="1"/>
          </p:cNvSpPr>
          <p:nvPr>
            <p:ph type="ftr" sz="quarter" idx="11"/>
          </p:nvPr>
        </p:nvSpPr>
        <p:spPr>
          <a:ln/>
        </p:spPr>
        <p:txBody>
          <a:bodyPr/>
          <a:lstStyle>
            <a:lvl1pPr>
              <a:defRPr/>
            </a:lvl1pPr>
          </a:lstStyle>
          <a:p>
            <a:endParaRPr lang="en-US" altLang="en-US"/>
          </a:p>
        </p:txBody>
      </p:sp>
      <p:sp>
        <p:nvSpPr>
          <p:cNvPr id="9" name="Slide Number Placeholder 5"/>
          <p:cNvSpPr>
            <a:spLocks noGrp="1"/>
          </p:cNvSpPr>
          <p:nvPr>
            <p:ph type="sldNum" sz="quarter" idx="12"/>
          </p:nvPr>
        </p:nvSpPr>
        <p:spPr>
          <a:ln/>
        </p:spPr>
        <p:txBody>
          <a:bodyPr/>
          <a:lstStyle>
            <a:lvl1pPr>
              <a:defRPr/>
            </a:lvl1pPr>
          </a:lstStyle>
          <a:p>
            <a:fld id="{B072363B-E734-8B47-BDE5-685031AB4894}" type="slidenum">
              <a:rPr lang="en-US" altLang="en-US"/>
              <a:pPr/>
              <a:t>‹#›</a:t>
            </a:fld>
            <a:endParaRPr lang="en-US" altLang="en-US"/>
          </a:p>
        </p:txBody>
      </p:sp>
    </p:spTree>
    <p:extLst>
      <p:ext uri="{BB962C8B-B14F-4D97-AF65-F5344CB8AC3E}">
        <p14:creationId xmlns:p14="http://schemas.microsoft.com/office/powerpoint/2010/main" val="16889106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fld id="{BA437C9C-BA1B-2B4C-A684-1583DC7480B8}" type="datetimeFigureOut">
              <a:rPr lang="en-US" altLang="en-US"/>
              <a:pPr/>
              <a:t>7/14/2020</a:t>
            </a:fld>
            <a:endParaRPr lang="en-US" altLang="en-US"/>
          </a:p>
        </p:txBody>
      </p:sp>
      <p:sp>
        <p:nvSpPr>
          <p:cNvPr id="4" name="Footer Placeholder 4"/>
          <p:cNvSpPr>
            <a:spLocks noGrp="1"/>
          </p:cNvSpPr>
          <p:nvPr>
            <p:ph type="ftr" sz="quarter" idx="11"/>
          </p:nvPr>
        </p:nvSpPr>
        <p:spPr>
          <a:ln/>
        </p:spPr>
        <p:txBody>
          <a:bodyPr/>
          <a:lstStyle>
            <a:lvl1pPr>
              <a:defRPr/>
            </a:lvl1pPr>
          </a:lstStyle>
          <a:p>
            <a:endParaRPr lang="en-US" altLang="en-US"/>
          </a:p>
        </p:txBody>
      </p:sp>
      <p:sp>
        <p:nvSpPr>
          <p:cNvPr id="5" name="Slide Number Placeholder 5"/>
          <p:cNvSpPr>
            <a:spLocks noGrp="1"/>
          </p:cNvSpPr>
          <p:nvPr>
            <p:ph type="sldNum" sz="quarter" idx="12"/>
          </p:nvPr>
        </p:nvSpPr>
        <p:spPr>
          <a:ln/>
        </p:spPr>
        <p:txBody>
          <a:bodyPr/>
          <a:lstStyle>
            <a:lvl1pPr>
              <a:defRPr/>
            </a:lvl1pPr>
          </a:lstStyle>
          <a:p>
            <a:fld id="{51128112-6976-5744-A22E-F308DF81698F}" type="slidenum">
              <a:rPr lang="en-US" altLang="en-US"/>
              <a:pPr/>
              <a:t>‹#›</a:t>
            </a:fld>
            <a:endParaRPr lang="en-US" altLang="en-US"/>
          </a:p>
        </p:txBody>
      </p:sp>
    </p:spTree>
    <p:extLst>
      <p:ext uri="{BB962C8B-B14F-4D97-AF65-F5344CB8AC3E}">
        <p14:creationId xmlns:p14="http://schemas.microsoft.com/office/powerpoint/2010/main" val="25149879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fld id="{299BB52F-B406-FC49-B68F-141C7997354A}" type="datetimeFigureOut">
              <a:rPr lang="en-US" altLang="en-US"/>
              <a:pPr/>
              <a:t>7/14/2020</a:t>
            </a:fld>
            <a:endParaRPr lang="en-US" altLang="en-US"/>
          </a:p>
        </p:txBody>
      </p:sp>
      <p:sp>
        <p:nvSpPr>
          <p:cNvPr id="3" name="Footer Placeholder 4"/>
          <p:cNvSpPr>
            <a:spLocks noGrp="1"/>
          </p:cNvSpPr>
          <p:nvPr>
            <p:ph type="ftr" sz="quarter" idx="11"/>
          </p:nvPr>
        </p:nvSpPr>
        <p:spPr>
          <a:ln/>
        </p:spPr>
        <p:txBody>
          <a:bodyPr/>
          <a:lstStyle>
            <a:lvl1pPr>
              <a:defRPr/>
            </a:lvl1pPr>
          </a:lstStyle>
          <a:p>
            <a:endParaRPr lang="en-US" altLang="en-US"/>
          </a:p>
        </p:txBody>
      </p:sp>
      <p:sp>
        <p:nvSpPr>
          <p:cNvPr id="4" name="Slide Number Placeholder 5"/>
          <p:cNvSpPr>
            <a:spLocks noGrp="1"/>
          </p:cNvSpPr>
          <p:nvPr>
            <p:ph type="sldNum" sz="quarter" idx="12"/>
          </p:nvPr>
        </p:nvSpPr>
        <p:spPr>
          <a:ln/>
        </p:spPr>
        <p:txBody>
          <a:bodyPr/>
          <a:lstStyle>
            <a:lvl1pPr>
              <a:defRPr/>
            </a:lvl1pPr>
          </a:lstStyle>
          <a:p>
            <a:fld id="{3ED9BA77-37C9-7440-9E03-3B343F2126FC}" type="slidenum">
              <a:rPr lang="en-US" altLang="en-US"/>
              <a:pPr/>
              <a:t>‹#›</a:t>
            </a:fld>
            <a:endParaRPr lang="en-US" altLang="en-US"/>
          </a:p>
        </p:txBody>
      </p:sp>
    </p:spTree>
    <p:extLst>
      <p:ext uri="{BB962C8B-B14F-4D97-AF65-F5344CB8AC3E}">
        <p14:creationId xmlns:p14="http://schemas.microsoft.com/office/powerpoint/2010/main" val="40535875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6680" indent="0">
              <a:buNone/>
              <a:defRPr sz="1200"/>
            </a:lvl2pPr>
            <a:lvl3pPr marL="913368" indent="0">
              <a:buNone/>
              <a:defRPr sz="1000"/>
            </a:lvl3pPr>
            <a:lvl4pPr marL="1370060" indent="0">
              <a:buNone/>
              <a:defRPr sz="900"/>
            </a:lvl4pPr>
            <a:lvl5pPr marL="1826744" indent="0">
              <a:buNone/>
              <a:defRPr sz="900"/>
            </a:lvl5pPr>
            <a:lvl6pPr marL="2283426" indent="0">
              <a:buNone/>
              <a:defRPr sz="900"/>
            </a:lvl6pPr>
            <a:lvl7pPr marL="2740117" indent="0">
              <a:buNone/>
              <a:defRPr sz="900"/>
            </a:lvl7pPr>
            <a:lvl8pPr marL="3196797" indent="0">
              <a:buNone/>
              <a:defRPr sz="900"/>
            </a:lvl8pPr>
            <a:lvl9pPr marL="3653486" indent="0">
              <a:buNone/>
              <a:defRPr sz="900"/>
            </a:lvl9pPr>
          </a:lstStyle>
          <a:p>
            <a:pPr lvl="0"/>
            <a:r>
              <a:rPr lang="en-GB"/>
              <a:t>Click to edit Master text styles</a:t>
            </a:r>
          </a:p>
        </p:txBody>
      </p:sp>
      <p:sp>
        <p:nvSpPr>
          <p:cNvPr id="5" name="Date Placeholder 3"/>
          <p:cNvSpPr>
            <a:spLocks noGrp="1"/>
          </p:cNvSpPr>
          <p:nvPr>
            <p:ph type="dt" sz="half" idx="10"/>
          </p:nvPr>
        </p:nvSpPr>
        <p:spPr>
          <a:ln/>
        </p:spPr>
        <p:txBody>
          <a:bodyPr/>
          <a:lstStyle>
            <a:lvl1pPr>
              <a:defRPr/>
            </a:lvl1pPr>
          </a:lstStyle>
          <a:p>
            <a:fld id="{D86B27A7-816D-1043-B158-64F276775076}" type="datetimeFigureOut">
              <a:rPr lang="en-US" altLang="en-US"/>
              <a:pPr/>
              <a:t>7/14/2020</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394D0F53-A039-A243-BD77-07C63CD2BF14}" type="slidenum">
              <a:rPr lang="en-US" altLang="en-US"/>
              <a:pPr/>
              <a:t>‹#›</a:t>
            </a:fld>
            <a:endParaRPr lang="en-US" altLang="en-US"/>
          </a:p>
        </p:txBody>
      </p:sp>
    </p:spTree>
    <p:extLst>
      <p:ext uri="{BB962C8B-B14F-4D97-AF65-F5344CB8AC3E}">
        <p14:creationId xmlns:p14="http://schemas.microsoft.com/office/powerpoint/2010/main" val="26613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680" indent="0">
              <a:buNone/>
              <a:defRPr sz="2800"/>
            </a:lvl2pPr>
            <a:lvl3pPr marL="913368" indent="0">
              <a:buNone/>
              <a:defRPr sz="2400"/>
            </a:lvl3pPr>
            <a:lvl4pPr marL="1370060" indent="0">
              <a:buNone/>
              <a:defRPr sz="2000"/>
            </a:lvl4pPr>
            <a:lvl5pPr marL="1826744" indent="0">
              <a:buNone/>
              <a:defRPr sz="2000"/>
            </a:lvl5pPr>
            <a:lvl6pPr marL="2283426" indent="0">
              <a:buNone/>
              <a:defRPr sz="2000"/>
            </a:lvl6pPr>
            <a:lvl7pPr marL="2740117" indent="0">
              <a:buNone/>
              <a:defRPr sz="2000"/>
            </a:lvl7pPr>
            <a:lvl8pPr marL="3196797" indent="0">
              <a:buNone/>
              <a:defRPr sz="2000"/>
            </a:lvl8pPr>
            <a:lvl9pPr marL="365348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6680" indent="0">
              <a:buNone/>
              <a:defRPr sz="1200"/>
            </a:lvl2pPr>
            <a:lvl3pPr marL="913368" indent="0">
              <a:buNone/>
              <a:defRPr sz="1000"/>
            </a:lvl3pPr>
            <a:lvl4pPr marL="1370060" indent="0">
              <a:buNone/>
              <a:defRPr sz="900"/>
            </a:lvl4pPr>
            <a:lvl5pPr marL="1826744" indent="0">
              <a:buNone/>
              <a:defRPr sz="900"/>
            </a:lvl5pPr>
            <a:lvl6pPr marL="2283426" indent="0">
              <a:buNone/>
              <a:defRPr sz="900"/>
            </a:lvl6pPr>
            <a:lvl7pPr marL="2740117" indent="0">
              <a:buNone/>
              <a:defRPr sz="900"/>
            </a:lvl7pPr>
            <a:lvl8pPr marL="3196797" indent="0">
              <a:buNone/>
              <a:defRPr sz="900"/>
            </a:lvl8pPr>
            <a:lvl9pPr marL="3653486" indent="0">
              <a:buNone/>
              <a:defRPr sz="900"/>
            </a:lvl9pPr>
          </a:lstStyle>
          <a:p>
            <a:pPr lvl="0"/>
            <a:r>
              <a:rPr lang="en-GB"/>
              <a:t>Click to edit Master text styles</a:t>
            </a:r>
          </a:p>
        </p:txBody>
      </p:sp>
      <p:sp>
        <p:nvSpPr>
          <p:cNvPr id="5" name="Date Placeholder 3"/>
          <p:cNvSpPr>
            <a:spLocks noGrp="1"/>
          </p:cNvSpPr>
          <p:nvPr>
            <p:ph type="dt" sz="half" idx="10"/>
          </p:nvPr>
        </p:nvSpPr>
        <p:spPr>
          <a:ln/>
        </p:spPr>
        <p:txBody>
          <a:bodyPr/>
          <a:lstStyle>
            <a:lvl1pPr>
              <a:defRPr/>
            </a:lvl1pPr>
          </a:lstStyle>
          <a:p>
            <a:fld id="{7A2E7E4F-297C-394D-A0C7-6020BB17B431}" type="datetimeFigureOut">
              <a:rPr lang="en-US" altLang="en-US"/>
              <a:pPr/>
              <a:t>7/14/2020</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D7153319-9D6F-1244-A88D-E85DAB38EB5E}" type="slidenum">
              <a:rPr lang="en-US" altLang="en-US"/>
              <a:pPr/>
              <a:t>‹#›</a:t>
            </a:fld>
            <a:endParaRPr lang="en-US" altLang="en-US"/>
          </a:p>
        </p:txBody>
      </p:sp>
    </p:spTree>
    <p:extLst>
      <p:ext uri="{BB962C8B-B14F-4D97-AF65-F5344CB8AC3E}">
        <p14:creationId xmlns:p14="http://schemas.microsoft.com/office/powerpoint/2010/main" val="40916104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FEED5643-A62A-0744-8BAB-4F9B97F656F7}" type="datetimeFigureOut">
              <a:rPr lang="en-US" altLang="en-US"/>
              <a:pPr/>
              <a:t>7/14/2020</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DC9864BA-451A-4D45-93B8-D44F2366F1E9}" type="slidenum">
              <a:rPr lang="en-US" altLang="en-US"/>
              <a:pPr/>
              <a:t>‹#›</a:t>
            </a:fld>
            <a:endParaRPr lang="en-US" altLang="en-US"/>
          </a:p>
        </p:txBody>
      </p:sp>
    </p:spTree>
    <p:extLst>
      <p:ext uri="{BB962C8B-B14F-4D97-AF65-F5344CB8AC3E}">
        <p14:creationId xmlns:p14="http://schemas.microsoft.com/office/powerpoint/2010/main" val="256408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680" indent="0">
              <a:buNone/>
              <a:defRPr sz="2800"/>
            </a:lvl2pPr>
            <a:lvl3pPr marL="913368" indent="0">
              <a:buNone/>
              <a:defRPr sz="2400"/>
            </a:lvl3pPr>
            <a:lvl4pPr marL="1370060" indent="0">
              <a:buNone/>
              <a:defRPr sz="2000"/>
            </a:lvl4pPr>
            <a:lvl5pPr marL="1826744" indent="0">
              <a:buNone/>
              <a:defRPr sz="2000"/>
            </a:lvl5pPr>
            <a:lvl6pPr marL="2283426" indent="0">
              <a:buNone/>
              <a:defRPr sz="2000"/>
            </a:lvl6pPr>
            <a:lvl7pPr marL="2740117" indent="0">
              <a:buNone/>
              <a:defRPr sz="2000"/>
            </a:lvl7pPr>
            <a:lvl8pPr marL="3196797" indent="0">
              <a:buNone/>
              <a:defRPr sz="2000"/>
            </a:lvl8pPr>
            <a:lvl9pPr marL="365348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6680" indent="0">
              <a:buNone/>
              <a:defRPr sz="1200"/>
            </a:lvl2pPr>
            <a:lvl3pPr marL="913368" indent="0">
              <a:buNone/>
              <a:defRPr sz="1000"/>
            </a:lvl3pPr>
            <a:lvl4pPr marL="1370060" indent="0">
              <a:buNone/>
              <a:defRPr sz="900"/>
            </a:lvl4pPr>
            <a:lvl5pPr marL="1826744" indent="0">
              <a:buNone/>
              <a:defRPr sz="900"/>
            </a:lvl5pPr>
            <a:lvl6pPr marL="2283426" indent="0">
              <a:buNone/>
              <a:defRPr sz="900"/>
            </a:lvl6pPr>
            <a:lvl7pPr marL="2740117" indent="0">
              <a:buNone/>
              <a:defRPr sz="900"/>
            </a:lvl7pPr>
            <a:lvl8pPr marL="3196797" indent="0">
              <a:buNone/>
              <a:defRPr sz="900"/>
            </a:lvl8pPr>
            <a:lvl9pPr marL="3653486" indent="0">
              <a:buNone/>
              <a:defRPr sz="900"/>
            </a:lvl9pPr>
          </a:lstStyle>
          <a:p>
            <a:pPr lvl="0"/>
            <a:r>
              <a:rPr lang="en-GB"/>
              <a:t>Click to edit Master text styles</a:t>
            </a:r>
          </a:p>
        </p:txBody>
      </p:sp>
      <p:sp>
        <p:nvSpPr>
          <p:cNvPr id="5" name="Date Placeholder 3"/>
          <p:cNvSpPr>
            <a:spLocks noGrp="1"/>
          </p:cNvSpPr>
          <p:nvPr>
            <p:ph type="dt" sz="half" idx="10"/>
          </p:nvPr>
        </p:nvSpPr>
        <p:spPr>
          <a:ln/>
        </p:spPr>
        <p:txBody>
          <a:bodyPr/>
          <a:lstStyle>
            <a:lvl1pPr>
              <a:defRPr/>
            </a:lvl1pPr>
          </a:lstStyle>
          <a:p>
            <a:fld id="{7A2E7E4F-297C-394D-A0C7-6020BB17B431}" type="datetimeFigureOut">
              <a:rPr lang="en-US" altLang="en-US"/>
              <a:pPr/>
              <a:t>7/14/2020</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D7153319-9D6F-1244-A88D-E85DAB38EB5E}" type="slidenum">
              <a:rPr lang="en-US" altLang="en-US"/>
              <a:pPr/>
              <a:t>‹#›</a:t>
            </a:fld>
            <a:endParaRPr lang="en-US" altLang="en-US"/>
          </a:p>
        </p:txBody>
      </p:sp>
    </p:spTree>
    <p:extLst>
      <p:ext uri="{BB962C8B-B14F-4D97-AF65-F5344CB8AC3E}">
        <p14:creationId xmlns:p14="http://schemas.microsoft.com/office/powerpoint/2010/main" val="8428423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A08E59F5-7DAE-AA42-85DF-DF1C142F4482}" type="datetimeFigureOut">
              <a:rPr lang="en-US" altLang="en-US"/>
              <a:pPr/>
              <a:t>7/14/2020</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6DC45C31-B5F4-2D41-BCB8-01F321322FF3}" type="slidenum">
              <a:rPr lang="en-US" altLang="en-US"/>
              <a:pPr/>
              <a:t>‹#›</a:t>
            </a:fld>
            <a:endParaRPr lang="en-US" altLang="en-US"/>
          </a:p>
        </p:txBody>
      </p:sp>
    </p:spTree>
    <p:extLst>
      <p:ext uri="{BB962C8B-B14F-4D97-AF65-F5344CB8AC3E}">
        <p14:creationId xmlns:p14="http://schemas.microsoft.com/office/powerpoint/2010/main" val="18514298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Heading and Content">
    <p:spTree>
      <p:nvGrpSpPr>
        <p:cNvPr id="1" name=""/>
        <p:cNvGrpSpPr/>
        <p:nvPr/>
      </p:nvGrpSpPr>
      <p:grpSpPr>
        <a:xfrm>
          <a:off x="0" y="0"/>
          <a:ext cx="0" cy="0"/>
          <a:chOff x="0" y="0"/>
          <a:chExt cx="0" cy="0"/>
        </a:xfrm>
      </p:grpSpPr>
      <p:sp>
        <p:nvSpPr>
          <p:cNvPr id="11" name="Rectangle 10"/>
          <p:cNvSpPr/>
          <p:nvPr userDrawn="1"/>
        </p:nvSpPr>
        <p:spPr>
          <a:xfrm>
            <a:off x="0" y="0"/>
            <a:ext cx="9144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359876" y="1628800"/>
            <a:ext cx="8424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360000" y="116632"/>
            <a:ext cx="8444176"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5907559"/>
            <a:ext cx="1260000" cy="678948"/>
          </a:xfrm>
          <a:prstGeom prst="rect">
            <a:avLst/>
          </a:prstGeom>
        </p:spPr>
      </p:pic>
      <p:sp>
        <p:nvSpPr>
          <p:cNvPr id="9" name="Picture Placeholder 19"/>
          <p:cNvSpPr>
            <a:spLocks noGrp="1"/>
          </p:cNvSpPr>
          <p:nvPr>
            <p:ph type="pic" sz="quarter" idx="15" hasCustomPrompt="1"/>
          </p:nvPr>
        </p:nvSpPr>
        <p:spPr>
          <a:xfrm>
            <a:off x="7524328" y="5877352"/>
            <a:ext cx="126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25527245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73576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31511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92293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46771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28820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93171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95344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6E4B1D-ADB2-4F15-8389-44110F300007}" type="datetimeFigureOut">
              <a:rPr lang="en-GB" smtClean="0">
                <a:solidFill>
                  <a:prstClr val="black">
                    <a:tint val="75000"/>
                  </a:prstClr>
                </a:solidFill>
              </a:rPr>
              <a:pPr/>
              <a:t>14/07/2020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098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1.jpe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theme" Target="../theme/theme14.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theme" Target="../theme/theme6.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p>
            <a:pPr lvl="0"/>
            <a:r>
              <a:rPr lang="en-GB" altLang="en-US"/>
              <a:t>Click to edit Master title style</a:t>
            </a:r>
            <a:endParaRPr lang="en-US" altLang="en-US"/>
          </a:p>
        </p:txBody>
      </p:sp>
      <p:sp>
        <p:nvSpPr>
          <p:cNvPr id="3075" name="Text Placeholder 2"/>
          <p:cNvSpPr>
            <a:spLocks noGrp="1"/>
          </p:cNvSpPr>
          <p:nvPr>
            <p:ph type="body" idx="1"/>
          </p:nvPr>
        </p:nvSpPr>
        <p:spPr bwMode="auto">
          <a:xfrm>
            <a:off x="457200" y="16002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Directorate of Education and Employer Partnerships</a:t>
            </a:r>
          </a:p>
          <a:p>
            <a:pPr lvl="4"/>
            <a:endParaRPr lang="en-US" altLang="en-US"/>
          </a:p>
        </p:txBody>
      </p:sp>
      <p:sp>
        <p:nvSpPr>
          <p:cNvPr id="4" name="Date Placeholder 3"/>
          <p:cNvSpPr>
            <a:spLocks noGrp="1"/>
          </p:cNvSpPr>
          <p:nvPr>
            <p:ph type="dt" sz="half" idx="2"/>
          </p:nvPr>
        </p:nvSpPr>
        <p:spPr bwMode="auto">
          <a:xfrm>
            <a:off x="457200" y="63563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lvl1pPr>
              <a:defRPr sz="1200">
                <a:solidFill>
                  <a:srgbClr val="898989"/>
                </a:solidFill>
              </a:defRPr>
            </a:lvl1pPr>
          </a:lstStyle>
          <a:p>
            <a:fld id="{6243E6FF-E178-B74E-8A4D-EA9411124566}" type="datetimeFigureOut">
              <a:rPr lang="en-US" altLang="en-US"/>
              <a:pPr/>
              <a:t>7/14/2020</a:t>
            </a:fld>
            <a:endParaRPr lang="en-US" altLang="en-US"/>
          </a:p>
        </p:txBody>
      </p:sp>
      <p:sp>
        <p:nvSpPr>
          <p:cNvPr id="5" name="Footer Placeholder 4"/>
          <p:cNvSpPr>
            <a:spLocks noGrp="1"/>
          </p:cNvSpPr>
          <p:nvPr>
            <p:ph type="ftr" sz="quarter" idx="3"/>
          </p:nvPr>
        </p:nvSpPr>
        <p:spPr bwMode="auto">
          <a:xfrm>
            <a:off x="3124201" y="63563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lvl1pPr algn="ctr">
              <a:defRPr sz="1200">
                <a:solidFill>
                  <a:srgbClr val="898989"/>
                </a:solidFill>
              </a:defRPr>
            </a:lvl1pPr>
          </a:lstStyle>
          <a:p>
            <a:endParaRPr lang="en-US" altLang="en-US"/>
          </a:p>
        </p:txBody>
      </p:sp>
      <p:sp>
        <p:nvSpPr>
          <p:cNvPr id="6" name="Slide Number Placeholder 5"/>
          <p:cNvSpPr>
            <a:spLocks noGrp="1"/>
          </p:cNvSpPr>
          <p:nvPr>
            <p:ph type="sldNum" sz="quarter" idx="4"/>
          </p:nvPr>
        </p:nvSpPr>
        <p:spPr bwMode="auto">
          <a:xfrm>
            <a:off x="6553200" y="63563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lvl1pPr algn="r">
              <a:defRPr sz="1200">
                <a:solidFill>
                  <a:srgbClr val="898989"/>
                </a:solidFill>
              </a:defRPr>
            </a:lvl1pPr>
          </a:lstStyle>
          <a:p>
            <a:fld id="{97518900-4751-F740-BB54-E4E74F18FD8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xStyles>
    <p:titleStyle>
      <a:lvl1pPr algn="ctr" defTabSz="45668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680"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3368"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0060"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6744"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519" indent="-342519" algn="l" defTabSz="45668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114" indent="-285433" algn="l" defTabSz="45668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709" indent="-228339" algn="l" defTabSz="45668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397" indent="-228339" algn="l" defTabSz="45668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090" indent="-228339" algn="l" defTabSz="45668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1773" indent="-228339" algn="l" defTabSz="456680" rtl="0" eaLnBrk="1" latinLnBrk="0" hangingPunct="1">
        <a:spcBef>
          <a:spcPct val="20000"/>
        </a:spcBef>
        <a:buFont typeface="Arial"/>
        <a:buChar char="•"/>
        <a:defRPr sz="2000" kern="1200">
          <a:solidFill>
            <a:schemeClr val="tx1"/>
          </a:solidFill>
          <a:latin typeface="+mn-lt"/>
          <a:ea typeface="+mn-ea"/>
          <a:cs typeface="+mn-cs"/>
        </a:defRPr>
      </a:lvl6pPr>
      <a:lvl7pPr marL="2968456" indent="-228339" algn="l" defTabSz="456680" rtl="0" eaLnBrk="1" latinLnBrk="0" hangingPunct="1">
        <a:spcBef>
          <a:spcPct val="20000"/>
        </a:spcBef>
        <a:buFont typeface="Arial"/>
        <a:buChar char="•"/>
        <a:defRPr sz="2000" kern="1200">
          <a:solidFill>
            <a:schemeClr val="tx1"/>
          </a:solidFill>
          <a:latin typeface="+mn-lt"/>
          <a:ea typeface="+mn-ea"/>
          <a:cs typeface="+mn-cs"/>
        </a:defRPr>
      </a:lvl7pPr>
      <a:lvl8pPr marL="3425145" indent="-228339" algn="l" defTabSz="456680" rtl="0" eaLnBrk="1" latinLnBrk="0" hangingPunct="1">
        <a:spcBef>
          <a:spcPct val="20000"/>
        </a:spcBef>
        <a:buFont typeface="Arial"/>
        <a:buChar char="•"/>
        <a:defRPr sz="2000" kern="1200">
          <a:solidFill>
            <a:schemeClr val="tx1"/>
          </a:solidFill>
          <a:latin typeface="+mn-lt"/>
          <a:ea typeface="+mn-ea"/>
          <a:cs typeface="+mn-cs"/>
        </a:defRPr>
      </a:lvl8pPr>
      <a:lvl9pPr marL="3881824" indent="-228339" algn="l" defTabSz="45668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80" rtl="0" eaLnBrk="1" latinLnBrk="0" hangingPunct="1">
        <a:defRPr sz="1800" kern="1200">
          <a:solidFill>
            <a:schemeClr val="tx1"/>
          </a:solidFill>
          <a:latin typeface="+mn-lt"/>
          <a:ea typeface="+mn-ea"/>
          <a:cs typeface="+mn-cs"/>
        </a:defRPr>
      </a:lvl1pPr>
      <a:lvl2pPr marL="456680" algn="l" defTabSz="456680" rtl="0" eaLnBrk="1" latinLnBrk="0" hangingPunct="1">
        <a:defRPr sz="1800" kern="1200">
          <a:solidFill>
            <a:schemeClr val="tx1"/>
          </a:solidFill>
          <a:latin typeface="+mn-lt"/>
          <a:ea typeface="+mn-ea"/>
          <a:cs typeface="+mn-cs"/>
        </a:defRPr>
      </a:lvl2pPr>
      <a:lvl3pPr marL="913368" algn="l" defTabSz="456680" rtl="0" eaLnBrk="1" latinLnBrk="0" hangingPunct="1">
        <a:defRPr sz="1800" kern="1200">
          <a:solidFill>
            <a:schemeClr val="tx1"/>
          </a:solidFill>
          <a:latin typeface="+mn-lt"/>
          <a:ea typeface="+mn-ea"/>
          <a:cs typeface="+mn-cs"/>
        </a:defRPr>
      </a:lvl3pPr>
      <a:lvl4pPr marL="1370060" algn="l" defTabSz="456680" rtl="0" eaLnBrk="1" latinLnBrk="0" hangingPunct="1">
        <a:defRPr sz="1800" kern="1200">
          <a:solidFill>
            <a:schemeClr val="tx1"/>
          </a:solidFill>
          <a:latin typeface="+mn-lt"/>
          <a:ea typeface="+mn-ea"/>
          <a:cs typeface="+mn-cs"/>
        </a:defRPr>
      </a:lvl4pPr>
      <a:lvl5pPr marL="1826744" algn="l" defTabSz="456680" rtl="0" eaLnBrk="1" latinLnBrk="0" hangingPunct="1">
        <a:defRPr sz="1800" kern="1200">
          <a:solidFill>
            <a:schemeClr val="tx1"/>
          </a:solidFill>
          <a:latin typeface="+mn-lt"/>
          <a:ea typeface="+mn-ea"/>
          <a:cs typeface="+mn-cs"/>
        </a:defRPr>
      </a:lvl5pPr>
      <a:lvl6pPr marL="2283426" algn="l" defTabSz="456680" rtl="0" eaLnBrk="1" latinLnBrk="0" hangingPunct="1">
        <a:defRPr sz="1800" kern="1200">
          <a:solidFill>
            <a:schemeClr val="tx1"/>
          </a:solidFill>
          <a:latin typeface="+mn-lt"/>
          <a:ea typeface="+mn-ea"/>
          <a:cs typeface="+mn-cs"/>
        </a:defRPr>
      </a:lvl6pPr>
      <a:lvl7pPr marL="2740117" algn="l" defTabSz="456680" rtl="0" eaLnBrk="1" latinLnBrk="0" hangingPunct="1">
        <a:defRPr sz="1800" kern="1200">
          <a:solidFill>
            <a:schemeClr val="tx1"/>
          </a:solidFill>
          <a:latin typeface="+mn-lt"/>
          <a:ea typeface="+mn-ea"/>
          <a:cs typeface="+mn-cs"/>
        </a:defRPr>
      </a:lvl7pPr>
      <a:lvl8pPr marL="3196797" algn="l" defTabSz="456680" rtl="0" eaLnBrk="1" latinLnBrk="0" hangingPunct="1">
        <a:defRPr sz="1800" kern="1200">
          <a:solidFill>
            <a:schemeClr val="tx1"/>
          </a:solidFill>
          <a:latin typeface="+mn-lt"/>
          <a:ea typeface="+mn-ea"/>
          <a:cs typeface="+mn-cs"/>
        </a:defRPr>
      </a:lvl8pPr>
      <a:lvl9pPr marL="3653486" algn="l" defTabSz="45668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691665"/>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 id="214748442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66E4B1D-ADB2-4F15-8389-44110F300007}" type="datetimeFigureOut">
              <a:rPr lang="en-GB" smtClean="0">
                <a:solidFill>
                  <a:prstClr val="black">
                    <a:tint val="75000"/>
                  </a:prstClr>
                </a:solidFill>
                <a:latin typeface="Arial"/>
              </a:rPr>
              <a:pPr fontAlgn="auto">
                <a:spcBef>
                  <a:spcPts val="0"/>
                </a:spcBef>
                <a:spcAft>
                  <a:spcPts val="0"/>
                </a:spcAft>
              </a:pPr>
              <a:t>14/07/2020</a:t>
            </a:fld>
            <a:endParaRPr lang="en-GB">
              <a:solidFill>
                <a:prstClr val="black">
                  <a:tint val="75000"/>
                </a:prstClr>
              </a:solidFill>
              <a:latin typeface="Aria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6623AC5-E736-42FC-804D-CE08A2C83742}" type="slidenum">
              <a:rPr lang="en-GB" smtClean="0">
                <a:solidFill>
                  <a:prstClr val="black">
                    <a:tint val="75000"/>
                  </a:prstClr>
                </a:solidFill>
                <a:latin typeface="Arial"/>
              </a:rPr>
              <a:pPr fontAlgn="auto">
                <a:spcBef>
                  <a:spcPts val="0"/>
                </a:spcBef>
                <a:spcAft>
                  <a:spcPts val="0"/>
                </a:spcAft>
              </a:pPr>
              <a:t>‹#›</a:t>
            </a:fld>
            <a:endParaRPr lang="en-GB">
              <a:solidFill>
                <a:prstClr val="black">
                  <a:tint val="75000"/>
                </a:prstClr>
              </a:solidFill>
              <a:latin typeface="Arial"/>
            </a:endParaRPr>
          </a:p>
        </p:txBody>
      </p:sp>
    </p:spTree>
    <p:extLst>
      <p:ext uri="{BB962C8B-B14F-4D97-AF65-F5344CB8AC3E}">
        <p14:creationId xmlns:p14="http://schemas.microsoft.com/office/powerpoint/2010/main" val="927027170"/>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66E4B1D-ADB2-4F15-8389-44110F300007}" type="datetimeFigureOut">
              <a:rPr lang="en-GB" smtClean="0">
                <a:solidFill>
                  <a:prstClr val="black">
                    <a:tint val="75000"/>
                  </a:prstClr>
                </a:solidFill>
                <a:latin typeface="Arial"/>
              </a:rPr>
              <a:pPr fontAlgn="auto">
                <a:spcBef>
                  <a:spcPts val="0"/>
                </a:spcBef>
                <a:spcAft>
                  <a:spcPts val="0"/>
                </a:spcAft>
              </a:pPr>
              <a:t>14/07/2020</a:t>
            </a:fld>
            <a:endParaRPr lang="en-GB">
              <a:solidFill>
                <a:prstClr val="black">
                  <a:tint val="75000"/>
                </a:prstClr>
              </a:solidFill>
              <a:latin typeface="Aria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6623AC5-E736-42FC-804D-CE08A2C83742}" type="slidenum">
              <a:rPr lang="en-GB" smtClean="0">
                <a:solidFill>
                  <a:prstClr val="black">
                    <a:tint val="75000"/>
                  </a:prstClr>
                </a:solidFill>
                <a:latin typeface="Arial"/>
              </a:rPr>
              <a:pPr fontAlgn="auto">
                <a:spcBef>
                  <a:spcPts val="0"/>
                </a:spcBef>
                <a:spcAft>
                  <a:spcPts val="0"/>
                </a:spcAft>
              </a:pPr>
              <a:t>‹#›</a:t>
            </a:fld>
            <a:endParaRPr lang="en-GB">
              <a:solidFill>
                <a:prstClr val="black">
                  <a:tint val="75000"/>
                </a:prstClr>
              </a:solidFill>
              <a:latin typeface="Arial"/>
            </a:endParaRPr>
          </a:p>
        </p:txBody>
      </p:sp>
    </p:spTree>
    <p:extLst>
      <p:ext uri="{BB962C8B-B14F-4D97-AF65-F5344CB8AC3E}">
        <p14:creationId xmlns:p14="http://schemas.microsoft.com/office/powerpoint/2010/main" val="2725612622"/>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4" y="1412875"/>
            <a:ext cx="820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2781306"/>
            <a:ext cx="82296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1" descr="shuLogo.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8313" y="115888"/>
            <a:ext cx="187166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658619"/>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hf sldNum="0" hdr="0"/>
  <p:txStyles>
    <p:title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5" y="1412875"/>
            <a:ext cx="820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2781302"/>
            <a:ext cx="82296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1" descr="shuLogo.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115890"/>
            <a:ext cx="187166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149167"/>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 id="2147484476" r:id="rId12"/>
  </p:sldLayoutIdLst>
  <p:hf sldNum="0" hdr="0"/>
  <p:txStyles>
    <p:title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5" y="1412875"/>
            <a:ext cx="820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2781302"/>
            <a:ext cx="82296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1" descr="shuLogo.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68313" y="115890"/>
            <a:ext cx="187166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656962"/>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382" r:id="rId13"/>
  </p:sldLayoutIdLst>
  <p:hf sldNum="0" hdr="0"/>
  <p:txStyles>
    <p:title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877175"/>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5" y="1412875"/>
            <a:ext cx="820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2781302"/>
            <a:ext cx="82296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1" descr="shuLogo.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115890"/>
            <a:ext cx="187166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909129"/>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 id="2147484386" r:id="rId12"/>
  </p:sldLayoutIdLst>
  <p:hf sldNum="0" hdr="0"/>
  <p:txStyles>
    <p:title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378964"/>
      </p:ext>
    </p:extLst>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370976"/>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4156276"/>
      </p:ext>
    </p:extLst>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9" r:id="rId11"/>
    <p:sldLayoutId id="214748445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p>
            <a:pPr lvl="0"/>
            <a:r>
              <a:rPr lang="en-GB" altLang="en-US"/>
              <a:t>Click to edit Master title style</a:t>
            </a:r>
            <a:endParaRPr lang="en-US" altLang="en-US"/>
          </a:p>
        </p:txBody>
      </p:sp>
      <p:sp>
        <p:nvSpPr>
          <p:cNvPr id="3075" name="Text Placeholder 2"/>
          <p:cNvSpPr>
            <a:spLocks noGrp="1"/>
          </p:cNvSpPr>
          <p:nvPr>
            <p:ph type="body" idx="1"/>
          </p:nvPr>
        </p:nvSpPr>
        <p:spPr bwMode="auto">
          <a:xfrm>
            <a:off x="457200" y="16002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Directorate of Education and Employer Partnerships</a:t>
            </a:r>
          </a:p>
          <a:p>
            <a:pPr lvl="4"/>
            <a:endParaRPr lang="en-US" altLang="en-US"/>
          </a:p>
        </p:txBody>
      </p:sp>
      <p:sp>
        <p:nvSpPr>
          <p:cNvPr id="4" name="Date Placeholder 3"/>
          <p:cNvSpPr>
            <a:spLocks noGrp="1"/>
          </p:cNvSpPr>
          <p:nvPr>
            <p:ph type="dt" sz="half" idx="2"/>
          </p:nvPr>
        </p:nvSpPr>
        <p:spPr bwMode="auto">
          <a:xfrm>
            <a:off x="457200" y="63563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lvl1pPr>
              <a:defRPr sz="1200">
                <a:solidFill>
                  <a:srgbClr val="898989"/>
                </a:solidFill>
              </a:defRPr>
            </a:lvl1pPr>
          </a:lstStyle>
          <a:p>
            <a:fld id="{6243E6FF-E178-B74E-8A4D-EA9411124566}" type="datetimeFigureOut">
              <a:rPr lang="en-US" altLang="en-US"/>
              <a:pPr/>
              <a:t>7/14/2020</a:t>
            </a:fld>
            <a:endParaRPr lang="en-US" altLang="en-US"/>
          </a:p>
        </p:txBody>
      </p:sp>
      <p:sp>
        <p:nvSpPr>
          <p:cNvPr id="5" name="Footer Placeholder 4"/>
          <p:cNvSpPr>
            <a:spLocks noGrp="1"/>
          </p:cNvSpPr>
          <p:nvPr>
            <p:ph type="ftr" sz="quarter" idx="3"/>
          </p:nvPr>
        </p:nvSpPr>
        <p:spPr bwMode="auto">
          <a:xfrm>
            <a:off x="3124201" y="63563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lvl1pPr algn="ctr">
              <a:defRPr sz="1200">
                <a:solidFill>
                  <a:srgbClr val="898989"/>
                </a:solidFill>
              </a:defRPr>
            </a:lvl1pPr>
          </a:lstStyle>
          <a:p>
            <a:endParaRPr lang="en-US" altLang="en-US"/>
          </a:p>
        </p:txBody>
      </p:sp>
      <p:sp>
        <p:nvSpPr>
          <p:cNvPr id="6" name="Slide Number Placeholder 5"/>
          <p:cNvSpPr>
            <a:spLocks noGrp="1"/>
          </p:cNvSpPr>
          <p:nvPr>
            <p:ph type="sldNum" sz="quarter" idx="4"/>
          </p:nvPr>
        </p:nvSpPr>
        <p:spPr bwMode="auto">
          <a:xfrm>
            <a:off x="6553200" y="63563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lvl1pPr algn="r">
              <a:defRPr sz="1200">
                <a:solidFill>
                  <a:srgbClr val="898989"/>
                </a:solidFill>
              </a:defRPr>
            </a:lvl1pPr>
          </a:lstStyle>
          <a:p>
            <a:fld id="{97518900-4751-F740-BB54-E4E74F18FD85}" type="slidenum">
              <a:rPr lang="en-US" altLang="en-US"/>
              <a:pPr/>
              <a:t>‹#›</a:t>
            </a:fld>
            <a:endParaRPr lang="en-US" altLang="en-US"/>
          </a:p>
        </p:txBody>
      </p:sp>
    </p:spTree>
    <p:extLst>
      <p:ext uri="{BB962C8B-B14F-4D97-AF65-F5344CB8AC3E}">
        <p14:creationId xmlns:p14="http://schemas.microsoft.com/office/powerpoint/2010/main" val="3013499115"/>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 id="2147484399" r:id="rId12"/>
  </p:sldLayoutIdLst>
  <p:txStyles>
    <p:titleStyle>
      <a:lvl1pPr algn="ctr" defTabSz="45668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680"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3368"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0060"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6744"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519" indent="-342519" algn="l" defTabSz="45668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114" indent="-285433" algn="l" defTabSz="45668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709" indent="-228339" algn="l" defTabSz="45668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397" indent="-228339" algn="l" defTabSz="45668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090" indent="-228339" algn="l" defTabSz="45668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1773" indent="-228339" algn="l" defTabSz="456680" rtl="0" eaLnBrk="1" latinLnBrk="0" hangingPunct="1">
        <a:spcBef>
          <a:spcPct val="20000"/>
        </a:spcBef>
        <a:buFont typeface="Arial"/>
        <a:buChar char="•"/>
        <a:defRPr sz="2000" kern="1200">
          <a:solidFill>
            <a:schemeClr val="tx1"/>
          </a:solidFill>
          <a:latin typeface="+mn-lt"/>
          <a:ea typeface="+mn-ea"/>
          <a:cs typeface="+mn-cs"/>
        </a:defRPr>
      </a:lvl6pPr>
      <a:lvl7pPr marL="2968456" indent="-228339" algn="l" defTabSz="456680" rtl="0" eaLnBrk="1" latinLnBrk="0" hangingPunct="1">
        <a:spcBef>
          <a:spcPct val="20000"/>
        </a:spcBef>
        <a:buFont typeface="Arial"/>
        <a:buChar char="•"/>
        <a:defRPr sz="2000" kern="1200">
          <a:solidFill>
            <a:schemeClr val="tx1"/>
          </a:solidFill>
          <a:latin typeface="+mn-lt"/>
          <a:ea typeface="+mn-ea"/>
          <a:cs typeface="+mn-cs"/>
        </a:defRPr>
      </a:lvl7pPr>
      <a:lvl8pPr marL="3425145" indent="-228339" algn="l" defTabSz="456680" rtl="0" eaLnBrk="1" latinLnBrk="0" hangingPunct="1">
        <a:spcBef>
          <a:spcPct val="20000"/>
        </a:spcBef>
        <a:buFont typeface="Arial"/>
        <a:buChar char="•"/>
        <a:defRPr sz="2000" kern="1200">
          <a:solidFill>
            <a:schemeClr val="tx1"/>
          </a:solidFill>
          <a:latin typeface="+mn-lt"/>
          <a:ea typeface="+mn-ea"/>
          <a:cs typeface="+mn-cs"/>
        </a:defRPr>
      </a:lvl8pPr>
      <a:lvl9pPr marL="3881824" indent="-228339" algn="l" defTabSz="45668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80" rtl="0" eaLnBrk="1" latinLnBrk="0" hangingPunct="1">
        <a:defRPr sz="1800" kern="1200">
          <a:solidFill>
            <a:schemeClr val="tx1"/>
          </a:solidFill>
          <a:latin typeface="+mn-lt"/>
          <a:ea typeface="+mn-ea"/>
          <a:cs typeface="+mn-cs"/>
        </a:defRPr>
      </a:lvl1pPr>
      <a:lvl2pPr marL="456680" algn="l" defTabSz="456680" rtl="0" eaLnBrk="1" latinLnBrk="0" hangingPunct="1">
        <a:defRPr sz="1800" kern="1200">
          <a:solidFill>
            <a:schemeClr val="tx1"/>
          </a:solidFill>
          <a:latin typeface="+mn-lt"/>
          <a:ea typeface="+mn-ea"/>
          <a:cs typeface="+mn-cs"/>
        </a:defRPr>
      </a:lvl2pPr>
      <a:lvl3pPr marL="913368" algn="l" defTabSz="456680" rtl="0" eaLnBrk="1" latinLnBrk="0" hangingPunct="1">
        <a:defRPr sz="1800" kern="1200">
          <a:solidFill>
            <a:schemeClr val="tx1"/>
          </a:solidFill>
          <a:latin typeface="+mn-lt"/>
          <a:ea typeface="+mn-ea"/>
          <a:cs typeface="+mn-cs"/>
        </a:defRPr>
      </a:lvl3pPr>
      <a:lvl4pPr marL="1370060" algn="l" defTabSz="456680" rtl="0" eaLnBrk="1" latinLnBrk="0" hangingPunct="1">
        <a:defRPr sz="1800" kern="1200">
          <a:solidFill>
            <a:schemeClr val="tx1"/>
          </a:solidFill>
          <a:latin typeface="+mn-lt"/>
          <a:ea typeface="+mn-ea"/>
          <a:cs typeface="+mn-cs"/>
        </a:defRPr>
      </a:lvl4pPr>
      <a:lvl5pPr marL="1826744" algn="l" defTabSz="456680" rtl="0" eaLnBrk="1" latinLnBrk="0" hangingPunct="1">
        <a:defRPr sz="1800" kern="1200">
          <a:solidFill>
            <a:schemeClr val="tx1"/>
          </a:solidFill>
          <a:latin typeface="+mn-lt"/>
          <a:ea typeface="+mn-ea"/>
          <a:cs typeface="+mn-cs"/>
        </a:defRPr>
      </a:lvl5pPr>
      <a:lvl6pPr marL="2283426" algn="l" defTabSz="456680" rtl="0" eaLnBrk="1" latinLnBrk="0" hangingPunct="1">
        <a:defRPr sz="1800" kern="1200">
          <a:solidFill>
            <a:schemeClr val="tx1"/>
          </a:solidFill>
          <a:latin typeface="+mn-lt"/>
          <a:ea typeface="+mn-ea"/>
          <a:cs typeface="+mn-cs"/>
        </a:defRPr>
      </a:lvl6pPr>
      <a:lvl7pPr marL="2740117" algn="l" defTabSz="456680" rtl="0" eaLnBrk="1" latinLnBrk="0" hangingPunct="1">
        <a:defRPr sz="1800" kern="1200">
          <a:solidFill>
            <a:schemeClr val="tx1"/>
          </a:solidFill>
          <a:latin typeface="+mn-lt"/>
          <a:ea typeface="+mn-ea"/>
          <a:cs typeface="+mn-cs"/>
        </a:defRPr>
      </a:lvl7pPr>
      <a:lvl8pPr marL="3196797" algn="l" defTabSz="456680" rtl="0" eaLnBrk="1" latinLnBrk="0" hangingPunct="1">
        <a:defRPr sz="1800" kern="1200">
          <a:solidFill>
            <a:schemeClr val="tx1"/>
          </a:solidFill>
          <a:latin typeface="+mn-lt"/>
          <a:ea typeface="+mn-ea"/>
          <a:cs typeface="+mn-cs"/>
        </a:defRPr>
      </a:lvl8pPr>
      <a:lvl9pPr marL="3653486" algn="l" defTabSz="45668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66E4B1D-ADB2-4F15-8389-44110F300007}" type="datetimeFigureOut">
              <a:rPr lang="en-GB" smtClean="0">
                <a:solidFill>
                  <a:prstClr val="black">
                    <a:tint val="75000"/>
                  </a:prstClr>
                </a:solidFill>
                <a:latin typeface="Arial"/>
              </a:rPr>
              <a:pPr fontAlgn="auto">
                <a:spcBef>
                  <a:spcPts val="0"/>
                </a:spcBef>
                <a:spcAft>
                  <a:spcPts val="0"/>
                </a:spcAft>
              </a:pPr>
              <a:t>14/07/2020</a:t>
            </a:fld>
            <a:endParaRPr lang="en-GB">
              <a:solidFill>
                <a:prstClr val="black">
                  <a:tint val="75000"/>
                </a:prstClr>
              </a:solidFill>
              <a:latin typeface="Aria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6623AC5-E736-42FC-804D-CE08A2C83742}" type="slidenum">
              <a:rPr lang="en-GB" smtClean="0">
                <a:solidFill>
                  <a:prstClr val="black">
                    <a:tint val="75000"/>
                  </a:prstClr>
                </a:solidFill>
                <a:latin typeface="Arial"/>
              </a:rPr>
              <a:pPr fontAlgn="auto">
                <a:spcBef>
                  <a:spcPts val="0"/>
                </a:spcBef>
                <a:spcAft>
                  <a:spcPts val="0"/>
                </a:spcAft>
              </a:pPr>
              <a:t>‹#›</a:t>
            </a:fld>
            <a:endParaRPr lang="en-GB">
              <a:solidFill>
                <a:prstClr val="black">
                  <a:tint val="75000"/>
                </a:prstClr>
              </a:solidFill>
              <a:latin typeface="Arial"/>
            </a:endParaRPr>
          </a:p>
        </p:txBody>
      </p:sp>
    </p:spTree>
    <p:extLst>
      <p:ext uri="{BB962C8B-B14F-4D97-AF65-F5344CB8AC3E}">
        <p14:creationId xmlns:p14="http://schemas.microsoft.com/office/powerpoint/2010/main" val="1720845028"/>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omtunguz.com/apprenticeship/" TargetMode="External"/><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10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6.xml"/></Relationships>
</file>

<file path=ppt/slides/_rels/slide10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36.xml"/><Relationship Id="rId1" Type="http://schemas.openxmlformats.org/officeDocument/2006/relationships/themeOverride" Target="../theme/themeOverride23.xml"/></Relationships>
</file>

<file path=ppt/slides/_rels/slide10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6.xml"/></Relationships>
</file>

<file path=ppt/slides/_rels/slide10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6.xml"/></Relationships>
</file>

<file path=ppt/slides/_rels/slide10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6.xml"/></Relationships>
</file>

<file path=ppt/slides/_rels/slide10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6.xml"/></Relationships>
</file>

<file path=ppt/slides/_rels/slide10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36.xml"/></Relationships>
</file>

<file path=ppt/slides/_rels/slide10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6.xml"/></Relationships>
</file>

<file path=ppt/slides/_rels/slide111.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36.xml"/></Relationships>
</file>

<file path=ppt/slides/_rels/slide11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3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1.png"/><Relationship Id="rId1" Type="http://schemas.openxmlformats.org/officeDocument/2006/relationships/slideLayout" Target="../slideLayouts/slideLayout36.xml"/><Relationship Id="rId4" Type="http://schemas.openxmlformats.org/officeDocument/2006/relationships/image" Target="../media/image30.png"/></Relationships>
</file>

<file path=ppt/slides/_rels/slide1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6.xml"/><Relationship Id="rId5" Type="http://schemas.openxmlformats.org/officeDocument/2006/relationships/image" Target="../media/image30.png"/><Relationship Id="rId4" Type="http://schemas.openxmlformats.org/officeDocument/2006/relationships/image" Target="../media/image51.png"/></Relationships>
</file>

<file path=ppt/slides/_rels/slide1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36.xml"/><Relationship Id="rId5" Type="http://schemas.openxmlformats.org/officeDocument/2006/relationships/image" Target="../media/image30.png"/><Relationship Id="rId4" Type="http://schemas.openxmlformats.org/officeDocument/2006/relationships/image" Target="../media/image55.png"/></Relationships>
</file>

<file path=ppt/slides/_rels/slide1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36.xml"/><Relationship Id="rId4" Type="http://schemas.openxmlformats.org/officeDocument/2006/relationships/image" Target="../media/image30.png"/></Relationships>
</file>

<file path=ppt/slides/_rels/slide1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6.png"/><Relationship Id="rId1" Type="http://schemas.openxmlformats.org/officeDocument/2006/relationships/slideLayout" Target="../slideLayouts/slideLayout36.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5.xml"/><Relationship Id="rId1" Type="http://schemas.openxmlformats.org/officeDocument/2006/relationships/themeOverride" Target="../theme/themeOverride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4.xml"/><Relationship Id="rId1" Type="http://schemas.openxmlformats.org/officeDocument/2006/relationships/themeOverride" Target="../theme/themeOverride2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slideLayout" Target="../slideLayouts/slideLayout35.xml"/><Relationship Id="rId1" Type="http://schemas.openxmlformats.org/officeDocument/2006/relationships/themeOverride" Target="../theme/themeOverride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25.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26.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27.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28.xml"/></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2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slideLayout" Target="../slideLayouts/slideLayout35.xml"/><Relationship Id="rId1" Type="http://schemas.openxmlformats.org/officeDocument/2006/relationships/themeOverride" Target="../theme/themeOverride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30.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31.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32.xml"/></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33.xml"/></Relationships>
</file>

<file path=ppt/slides/_rels/slide144.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3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35.xml"/></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36.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3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38.xml"/></Relationships>
</file>

<file path=ppt/slides/_rels/slide151.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3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40.xml"/></Relationships>
</file>

<file path=ppt/slides/_rels/slide1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41.xml"/></Relationships>
</file>

<file path=ppt/slides/_rels/slide15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42.xml"/></Relationships>
</file>

<file path=ppt/slides/_rels/slide15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43.xml"/></Relationships>
</file>

<file path=ppt/slides/_rels/slide15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44.xml"/></Relationships>
</file>

<file path=ppt/slides/_rels/slide15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45.xml"/></Relationships>
</file>

<file path=ppt/slides/_rels/slide15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4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5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57.xml"/><Relationship Id="rId6" Type="http://schemas.openxmlformats.org/officeDocument/2006/relationships/image" Target="../media/image16.png"/><Relationship Id="rId5" Type="http://schemas.openxmlformats.org/officeDocument/2006/relationships/image" Target="../media/image20.jpe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15.xml"/><Relationship Id="rId6" Type="http://schemas.openxmlformats.org/officeDocument/2006/relationships/image" Target="../media/image16.png"/><Relationship Id="rId5" Type="http://schemas.openxmlformats.org/officeDocument/2006/relationships/image" Target="../media/image20.jpe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5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5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5.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s://www.shu.ac.uk/about-us/governance-and-strategy/governance/our-student-charter" TargetMode="External"/><Relationship Id="rId7" Type="http://schemas.openxmlformats.org/officeDocument/2006/relationships/image" Target="../media/image25.jpeg"/><Relationship Id="rId2" Type="http://schemas.openxmlformats.org/officeDocument/2006/relationships/hyperlink" Target="https://www.shu.ac.uk/about-us/equality-and-diversity" TargetMode="External"/><Relationship Id="rId1" Type="http://schemas.openxmlformats.org/officeDocument/2006/relationships/slideLayout" Target="../slideLayouts/slideLayout36.xml"/><Relationship Id="rId6" Type="http://schemas.openxmlformats.org/officeDocument/2006/relationships/image" Target="../media/image24.jpeg"/><Relationship Id="rId5" Type="http://schemas.openxmlformats.org/officeDocument/2006/relationships/hyperlink" Target="https://www.ecu.ac.uk/equality-charters/athena-swan/" TargetMode="External"/><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hyperlink" Target="https://www.shu.ac.uk/alumni/careers-support" TargetMode="External"/><Relationship Id="rId5" Type="http://schemas.openxmlformats.org/officeDocument/2006/relationships/hyperlink" Target="https://www.abintegro.com/u/rbrzg7ou" TargetMode="External"/><Relationship Id="rId4" Type="http://schemas.openxmlformats.org/officeDocument/2006/relationships/hyperlink" Target="https://www.shu.ac.uk/current-students/careers-and-employability"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31594/Off-the-job-Myths-Facts-130919.pdf" TargetMode="External"/><Relationship Id="rId2" Type="http://schemas.openxmlformats.org/officeDocument/2006/relationships/hyperlink" Target="https://assets.publishing.service.gov.uk/government/uploads/system/uploads/attachment_data/file/831593/OTJT_Flowchart_v2_-_12092019_Final.pdf" TargetMode="External"/><Relationship Id="rId1" Type="http://schemas.openxmlformats.org/officeDocument/2006/relationships/slideLayout" Target="../slideLayouts/slideLayout36.xml"/><Relationship Id="rId5" Type="http://schemas.openxmlformats.org/officeDocument/2006/relationships/image" Target="../media/image28.png"/><Relationship Id="rId4" Type="http://schemas.openxmlformats.org/officeDocument/2006/relationships/hyperlink" Target="https://www.google.co.uk/url?sa=t&amp;rct=j&amp;q=&amp;esrc=s&amp;source=web&amp;cd=2&amp;ved=2ahUKEwiP_8Tdq8nlAhVYUhUIHXwaDIMQFjABegQIAxAC&amp;url=https://assets.publishing.service.gov.uk/government/uploads/system/uploads/attachment_data/file/831591/OTJ_Guide_v3_-_12092019_Final.docx&amp;usg=AOvVaw3ZHK-kFZV4FDUm_jvUgkkD"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5.xml"/></Relationships>
</file>

<file path=ppt/slides/_rels/slide4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36.xml"/><Relationship Id="rId1" Type="http://schemas.openxmlformats.org/officeDocument/2006/relationships/themeOverride" Target="../theme/themeOverride6.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1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1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1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1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1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1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1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8.xml"/><Relationship Id="rId5" Type="http://schemas.openxmlformats.org/officeDocument/2006/relationships/image" Target="../media/image14.png"/><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36.xml"/><Relationship Id="rId1" Type="http://schemas.openxmlformats.org/officeDocument/2006/relationships/themeOverride" Target="../theme/themeOverride18.xml"/><Relationship Id="rId4" Type="http://schemas.openxmlformats.org/officeDocument/2006/relationships/hyperlink" Target="https://students.shu.ac.uk/lits/it/documents/pdf/Staying%20Safe%20Online.pdf"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8.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8.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19.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hyperlink" Target="https://v3.pebblepad.co.uk/v3portfolio/hallam/Asset/View/yRr9jHnfs8wgpctZmHM4Z3n3kh" TargetMode="External"/><Relationship Id="rId5" Type="http://schemas.openxmlformats.org/officeDocument/2006/relationships/image" Target="cid:4F7323BE-6F34-4F11-8037-A6B3BC529D88" TargetMode="External"/><Relationship Id="rId4" Type="http://schemas.openxmlformats.org/officeDocument/2006/relationships/image" Target="../media/image33.png"/></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36.xml"/><Relationship Id="rId4" Type="http://schemas.openxmlformats.org/officeDocument/2006/relationships/image" Target="../media/image36.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www.instituteforapprenticeships.org/apprenticeship-standards/academic-professional/"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8.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20.xml"/></Relationships>
</file>

<file path=ppt/slides/_rels/slide7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8.xml"/></Relationships>
</file>

<file path=ppt/slides/_rels/slide7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9.xml"/></Relationships>
</file>

<file path=ppt/slides/_rels/slide8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9.xml"/></Relationships>
</file>

<file path=ppt/slides/_rels/slide8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9.xml"/></Relationships>
</file>

<file path=ppt/slides/_rels/slide8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ved=2ahUKEwifx4WZ0LjcAhUpIsAKHccrCykQjRx6BAgBEAU&amp;url=http://mentormemd.com/what-is-a-mentor/&amp;psig=AOvVaw3srls4R2B72Fr0yeA_dPah&amp;ust=1532552098944451" TargetMode="External"/><Relationship Id="rId2" Type="http://schemas.openxmlformats.org/officeDocument/2006/relationships/slideLayout" Target="../slideLayouts/slideLayout35.xml"/><Relationship Id="rId1" Type="http://schemas.openxmlformats.org/officeDocument/2006/relationships/themeOverride" Target="../theme/themeOverride21.xml"/><Relationship Id="rId4" Type="http://schemas.openxmlformats.org/officeDocument/2006/relationships/image" Target="../media/image44.jpeg"/></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2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5.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First Batch: Introducing Apprenticeships</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11045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45476129-0224-48D8-8AFA-3BF3F9F33107" descr="image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6" y="6271"/>
            <a:ext cx="9182286" cy="70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8286" y="0"/>
            <a:ext cx="9182286" cy="7029400"/>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417318" y="908721"/>
            <a:ext cx="6827090" cy="6740307"/>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What is an Apprentice?</a:t>
            </a:r>
          </a:p>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Who will you become?</a:t>
            </a:r>
          </a:p>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How will get there?</a:t>
            </a:r>
          </a:p>
          <a:p>
            <a:pPr marL="285750" indent="-285750" fontAlgn="auto">
              <a:spcBef>
                <a:spcPts val="0"/>
              </a:spcBef>
              <a:spcAft>
                <a:spcPts val="0"/>
              </a:spcAft>
              <a:buFont typeface="Arial" panose="020B0604020202020204" pitchFamily="34" charset="0"/>
              <a:buChar char="•"/>
            </a:pPr>
            <a:endParaRPr lang="en-GB" sz="1800" dirty="0">
              <a:solidFill>
                <a:prstClr val="black"/>
              </a:solidFill>
              <a:latin typeface="Arial"/>
            </a:endParaRPr>
          </a:p>
          <a:p>
            <a:pPr marL="285750" indent="-285750" fontAlgn="auto">
              <a:spcBef>
                <a:spcPts val="0"/>
              </a:spcBef>
              <a:spcAft>
                <a:spcPts val="0"/>
              </a:spcAft>
              <a:buFont typeface="Arial" panose="020B0604020202020204" pitchFamily="34" charset="0"/>
              <a:buChar char="•"/>
            </a:pPr>
            <a:endParaRPr lang="en-GB" sz="1800" dirty="0">
              <a:solidFill>
                <a:prstClr val="black"/>
              </a:solidFill>
              <a:latin typeface="Arial"/>
            </a:endParaRPr>
          </a:p>
          <a:p>
            <a:pPr marL="285750" indent="-285750" fontAlgn="auto">
              <a:spcBef>
                <a:spcPts val="0"/>
              </a:spcBef>
              <a:spcAft>
                <a:spcPts val="0"/>
              </a:spcAft>
              <a:buFont typeface="Arial" panose="020B0604020202020204" pitchFamily="34" charset="0"/>
              <a:buChar char="•"/>
            </a:pPr>
            <a:endParaRPr lang="en-GB" sz="1800" dirty="0">
              <a:solidFill>
                <a:prstClr val="black"/>
              </a:solidFill>
              <a:latin typeface="Arial"/>
            </a:endParaRPr>
          </a:p>
          <a:p>
            <a:pPr marL="285750" indent="-285750" fontAlgn="auto">
              <a:spcBef>
                <a:spcPts val="0"/>
              </a:spcBef>
              <a:spcAft>
                <a:spcPts val="0"/>
              </a:spcAft>
              <a:buFont typeface="Arial" panose="020B0604020202020204" pitchFamily="34" charset="0"/>
              <a:buChar char="•"/>
            </a:pPr>
            <a:endParaRPr lang="en-GB" sz="1800" dirty="0">
              <a:solidFill>
                <a:prstClr val="black"/>
              </a:solidFill>
              <a:latin typeface="Arial"/>
            </a:endParaRPr>
          </a:p>
          <a:p>
            <a:pPr marL="285750" indent="-285750" fontAlgn="auto">
              <a:spcBef>
                <a:spcPts val="0"/>
              </a:spcBef>
              <a:spcAft>
                <a:spcPts val="0"/>
              </a:spcAft>
              <a:buFont typeface="Arial" panose="020B0604020202020204" pitchFamily="34" charset="0"/>
              <a:buChar char="•"/>
            </a:pPr>
            <a:endParaRPr lang="en-GB" sz="1800" dirty="0">
              <a:solidFill>
                <a:prstClr val="black"/>
              </a:solidFill>
              <a:latin typeface="Arial"/>
            </a:endParaRPr>
          </a:p>
          <a:p>
            <a:r>
              <a:rPr lang="en-GB" sz="1800" dirty="0"/>
              <a:t>Sometimes apprenticeship can be as simple as asking a senior executive to interview a few VP level candidates on your behalf and observing, learning from the process, and starting the process of developing judgement.</a:t>
            </a:r>
          </a:p>
          <a:p>
            <a:endParaRPr lang="en-GB" sz="1800" dirty="0"/>
          </a:p>
          <a:p>
            <a:r>
              <a:rPr lang="en-GB" sz="1800" dirty="0"/>
              <a:t>Figuring out how to become an apprentice time and again is a key to developing great judgement.</a:t>
            </a:r>
          </a:p>
          <a:p>
            <a:endParaRPr lang="en-GB" sz="1800" dirty="0"/>
          </a:p>
          <a:p>
            <a:endParaRPr lang="en-GB" sz="1800" dirty="0"/>
          </a:p>
          <a:p>
            <a:pPr marL="2697163"/>
            <a:r>
              <a:rPr lang="en-GB" sz="1800" u="sng" dirty="0">
                <a:hlinkClick r:id="rId3"/>
              </a:rPr>
              <a:t>https://tomtunguz.com/apprenticeship/</a:t>
            </a:r>
            <a:endParaRPr lang="en-GB" sz="1800" dirty="0"/>
          </a:p>
          <a:p>
            <a:endParaRPr lang="en-GB" sz="1800" dirty="0"/>
          </a:p>
          <a:p>
            <a:pPr marL="285750" indent="-285750" fontAlgn="auto">
              <a:spcBef>
                <a:spcPts val="0"/>
              </a:spcBef>
              <a:spcAft>
                <a:spcPts val="0"/>
              </a:spcAft>
              <a:buFont typeface="Arial" panose="020B0604020202020204" pitchFamily="34" charset="0"/>
              <a:buChar char="•"/>
            </a:pPr>
            <a:endParaRPr lang="en-GB" sz="1800" dirty="0">
              <a:solidFill>
                <a:prstClr val="black"/>
              </a:solidFill>
              <a:latin typeface="Arial"/>
            </a:endParaRPr>
          </a:p>
          <a:p>
            <a:pPr marL="285750" indent="-285750" fontAlgn="auto">
              <a:spcBef>
                <a:spcPts val="0"/>
              </a:spcBef>
              <a:spcAft>
                <a:spcPts val="0"/>
              </a:spcAft>
              <a:buFont typeface="Arial" panose="020B0604020202020204" pitchFamily="34" charset="0"/>
              <a:buChar char="•"/>
            </a:pPr>
            <a:endParaRPr lang="en-GB" sz="1800" dirty="0">
              <a:solidFill>
                <a:prstClr val="black"/>
              </a:solidFill>
              <a:latin typeface="Arial"/>
            </a:endParaRPr>
          </a:p>
          <a:p>
            <a:pPr marL="285750" indent="-285750" fontAlgn="auto">
              <a:spcBef>
                <a:spcPts val="0"/>
              </a:spcBef>
              <a:spcAft>
                <a:spcPts val="0"/>
              </a:spcAft>
              <a:buFont typeface="Arial" panose="020B0604020202020204" pitchFamily="34" charset="0"/>
              <a:buChar char="•"/>
            </a:pPr>
            <a:endParaRPr lang="en-GB" sz="1800" dirty="0">
              <a:solidFill>
                <a:prstClr val="black"/>
              </a:solidFill>
              <a:latin typeface="Arial"/>
            </a:endParaRPr>
          </a:p>
          <a:p>
            <a:pPr marL="285750" indent="-285750" fontAlgn="auto">
              <a:spcBef>
                <a:spcPts val="0"/>
              </a:spcBef>
              <a:spcAft>
                <a:spcPts val="0"/>
              </a:spcAft>
              <a:buFont typeface="Arial" panose="020B0604020202020204" pitchFamily="34" charset="0"/>
              <a:buChar char="•"/>
            </a:pPr>
            <a:endParaRPr lang="en-GB" sz="1800" dirty="0">
              <a:solidFill>
                <a:prstClr val="black"/>
              </a:solidFill>
              <a:latin typeface="Arial"/>
            </a:endParaRPr>
          </a:p>
          <a:p>
            <a:pPr fontAlgn="auto">
              <a:spcBef>
                <a:spcPts val="0"/>
              </a:spcBef>
              <a:spcAft>
                <a:spcPts val="0"/>
              </a:spcAft>
            </a:pPr>
            <a:endParaRPr lang="en-GB" sz="1800" dirty="0">
              <a:solidFill>
                <a:prstClr val="black"/>
              </a:solidFill>
              <a:latin typeface="Arial"/>
            </a:endParaRPr>
          </a:p>
        </p:txBody>
      </p:sp>
    </p:spTree>
    <p:extLst>
      <p:ext uri="{BB962C8B-B14F-4D97-AF65-F5344CB8AC3E}">
        <p14:creationId xmlns:p14="http://schemas.microsoft.com/office/powerpoint/2010/main" val="388851177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307" y="1916832"/>
            <a:ext cx="3527623" cy="2376264"/>
          </a:xfrm>
        </p:spPr>
        <p:txBody>
          <a:bodyPr/>
          <a:lstStyle/>
          <a:p>
            <a:pPr algn="l"/>
            <a:r>
              <a:rPr lang="en-GB" sz="2400" b="1" dirty="0" smtClean="0"/>
              <a:t/>
            </a:r>
            <a:br>
              <a:rPr lang="en-GB" sz="2400" b="1" dirty="0" smtClean="0"/>
            </a:br>
            <a:r>
              <a:rPr lang="en-GB" sz="2400" b="1" dirty="0"/>
              <a:t/>
            </a:r>
            <a:br>
              <a:rPr lang="en-GB" sz="2400" b="1" dirty="0"/>
            </a:br>
            <a:r>
              <a:rPr lang="en-GB" sz="3200" b="1" dirty="0" smtClean="0"/>
              <a:t>Review Cycle</a:t>
            </a: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smtClean="0"/>
              <a:t/>
            </a:r>
            <a:br>
              <a:rPr lang="en-GB" sz="2400" dirty="0" smtClean="0"/>
            </a:br>
            <a:r>
              <a:rPr lang="en-GB" sz="2400" u="sng" dirty="0" smtClean="0"/>
              <a:t/>
            </a:r>
            <a:br>
              <a:rPr lang="en-GB" sz="2400" u="sng" dirty="0" smtClean="0"/>
            </a:br>
            <a:r>
              <a:rPr lang="en-GB" sz="2400" dirty="0" smtClean="0"/>
              <a:t/>
            </a:r>
            <a:br>
              <a:rPr lang="en-GB" sz="2400" dirty="0" smtClean="0"/>
            </a:br>
            <a:r>
              <a:rPr lang="en-GB" sz="2400" dirty="0" smtClean="0"/>
              <a:t/>
            </a:r>
            <a:br>
              <a:rPr lang="en-GB" sz="2400" dirty="0" smtClean="0"/>
            </a:br>
            <a:endParaRPr lang="en-GB"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8567" y="620688"/>
            <a:ext cx="5449937" cy="600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277049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307" y="1916832"/>
            <a:ext cx="3527623" cy="2376264"/>
          </a:xfrm>
        </p:spPr>
        <p:txBody>
          <a:bodyPr/>
          <a:lstStyle/>
          <a:p>
            <a:pPr algn="l"/>
            <a:r>
              <a:rPr lang="en-GB" sz="2400" b="1" dirty="0" smtClean="0"/>
              <a:t/>
            </a:r>
            <a:br>
              <a:rPr lang="en-GB" sz="2400" b="1" dirty="0" smtClean="0"/>
            </a:br>
            <a:r>
              <a:rPr lang="en-GB" sz="2400" b="1" dirty="0"/>
              <a:t/>
            </a:r>
            <a:br>
              <a:rPr lang="en-GB" sz="2400" b="1" dirty="0"/>
            </a:br>
            <a:r>
              <a:rPr lang="en-GB" sz="3200" b="1" dirty="0" smtClean="0">
                <a:solidFill>
                  <a:srgbClr val="B70D50"/>
                </a:solidFill>
              </a:rPr>
              <a:t>Review Cycle</a:t>
            </a:r>
            <a:r>
              <a:rPr lang="en-GB" sz="2400" dirty="0" smtClean="0">
                <a:solidFill>
                  <a:srgbClr val="B70D50"/>
                </a:solidFill>
              </a:rPr>
              <a:t/>
            </a:r>
            <a:br>
              <a:rPr lang="en-GB" sz="2400" dirty="0" smtClean="0">
                <a:solidFill>
                  <a:srgbClr val="B70D50"/>
                </a:solidFill>
              </a:rPr>
            </a:br>
            <a:r>
              <a:rPr lang="en-GB" sz="2400" dirty="0">
                <a:solidFill>
                  <a:srgbClr val="B70D50"/>
                </a:solidFill>
              </a:rPr>
              <a:t/>
            </a:r>
            <a:br>
              <a:rPr lang="en-GB" sz="2400" dirty="0">
                <a:solidFill>
                  <a:srgbClr val="B70D50"/>
                </a:solidFill>
              </a:rPr>
            </a:br>
            <a:r>
              <a:rPr lang="en-GB" sz="2400" dirty="0" smtClean="0">
                <a:solidFill>
                  <a:srgbClr val="B70D50"/>
                </a:solidFill>
              </a:rPr>
              <a:t/>
            </a:r>
            <a:br>
              <a:rPr lang="en-GB" sz="2400" dirty="0" smtClean="0">
                <a:solidFill>
                  <a:srgbClr val="B70D50"/>
                </a:solidFill>
              </a:rPr>
            </a:br>
            <a:r>
              <a:rPr lang="en-GB" sz="2400" b="1" dirty="0" smtClean="0">
                <a:solidFill>
                  <a:srgbClr val="B70D50"/>
                </a:solidFill>
              </a:rPr>
              <a:t>R1 during months 1-3</a:t>
            </a:r>
            <a:r>
              <a:rPr lang="en-GB" sz="2400" dirty="0" smtClean="0">
                <a:solidFill>
                  <a:srgbClr val="B70D50"/>
                </a:solidFill>
              </a:rPr>
              <a:t/>
            </a:r>
            <a:br>
              <a:rPr lang="en-GB" sz="2400" dirty="0" smtClean="0">
                <a:solidFill>
                  <a:srgbClr val="B70D50"/>
                </a:solidFill>
              </a:rPr>
            </a:br>
            <a:r>
              <a:rPr lang="en-GB" sz="2400" b="1" dirty="0" smtClean="0">
                <a:solidFill>
                  <a:srgbClr val="B70D50"/>
                </a:solidFill>
              </a:rPr>
              <a:t>Work Place</a:t>
            </a:r>
            <a:r>
              <a:rPr lang="en-GB" sz="2400" u="sng" dirty="0" smtClean="0"/>
              <a:t/>
            </a:r>
            <a:br>
              <a:rPr lang="en-GB" sz="2400" u="sng" dirty="0" smtClean="0"/>
            </a:br>
            <a:r>
              <a:rPr lang="en-GB" sz="2400" dirty="0" smtClean="0"/>
              <a:t/>
            </a:r>
            <a:br>
              <a:rPr lang="en-GB" sz="2400" dirty="0" smtClean="0"/>
            </a:br>
            <a:r>
              <a:rPr lang="en-GB" sz="2400" dirty="0" smtClean="0"/>
              <a:t/>
            </a:r>
            <a:br>
              <a:rPr lang="en-GB" sz="2400" dirty="0" smtClean="0"/>
            </a:br>
            <a:endParaRPr lang="en-GB" sz="2400" dirty="0"/>
          </a:p>
        </p:txBody>
      </p:sp>
      <p:sp>
        <p:nvSpPr>
          <p:cNvPr id="3" name="TextBox 2"/>
          <p:cNvSpPr txBox="1"/>
          <p:nvPr/>
        </p:nvSpPr>
        <p:spPr>
          <a:xfrm>
            <a:off x="446699" y="4653136"/>
            <a:ext cx="3693255" cy="2308324"/>
          </a:xfrm>
          <a:prstGeom prst="rect">
            <a:avLst/>
          </a:prstGeom>
          <a:solidFill>
            <a:schemeClr val="bg1"/>
          </a:solidFill>
        </p:spPr>
        <p:txBody>
          <a:bodyPr wrap="none" rtlCol="0">
            <a:spAutoFit/>
          </a:bodyPr>
          <a:lstStyle/>
          <a:p>
            <a:pPr marL="342900" indent="-342900">
              <a:buFont typeface="Arial" panose="020B0604020202020204" pitchFamily="34" charset="0"/>
              <a:buChar char="•"/>
              <a:tabLst>
                <a:tab pos="1085850" algn="l"/>
              </a:tabLst>
            </a:pPr>
            <a:r>
              <a:rPr lang="en-GB" dirty="0">
                <a:solidFill>
                  <a:prstClr val="black"/>
                </a:solidFill>
              </a:rPr>
              <a:t>Review </a:t>
            </a:r>
            <a:r>
              <a:rPr lang="en-GB" dirty="0" smtClean="0">
                <a:solidFill>
                  <a:prstClr val="black"/>
                </a:solidFill>
              </a:rPr>
              <a:t>Skills Scan</a:t>
            </a:r>
          </a:p>
          <a:p>
            <a:pPr marL="342900" indent="-342900">
              <a:buFont typeface="Arial" panose="020B0604020202020204" pitchFamily="34" charset="0"/>
              <a:buChar char="•"/>
              <a:tabLst>
                <a:tab pos="1085850" algn="l"/>
              </a:tabLst>
            </a:pPr>
            <a:r>
              <a:rPr lang="en-GB" dirty="0" smtClean="0">
                <a:solidFill>
                  <a:prstClr val="black"/>
                </a:solidFill>
              </a:rPr>
              <a:t>KSB </a:t>
            </a:r>
            <a:r>
              <a:rPr lang="en-GB" dirty="0">
                <a:solidFill>
                  <a:prstClr val="black"/>
                </a:solidFill>
              </a:rPr>
              <a:t>starting position </a:t>
            </a:r>
            <a:endParaRPr lang="en-GB" dirty="0" smtClean="0">
              <a:solidFill>
                <a:prstClr val="black"/>
              </a:solidFill>
            </a:endParaRPr>
          </a:p>
          <a:p>
            <a:pPr marL="342900" indent="-342900">
              <a:buFont typeface="Arial" panose="020B0604020202020204" pitchFamily="34" charset="0"/>
              <a:buChar char="•"/>
              <a:tabLst>
                <a:tab pos="1085850" algn="l"/>
              </a:tabLst>
            </a:pPr>
            <a:r>
              <a:rPr lang="en-GB" dirty="0" smtClean="0">
                <a:solidFill>
                  <a:prstClr val="black"/>
                </a:solidFill>
              </a:rPr>
              <a:t>Initial targets</a:t>
            </a:r>
          </a:p>
          <a:p>
            <a:pPr marL="342900" indent="-342900">
              <a:buFont typeface="Arial" panose="020B0604020202020204" pitchFamily="34" charset="0"/>
              <a:buChar char="•"/>
              <a:tabLst>
                <a:tab pos="1085850" algn="l"/>
              </a:tabLst>
            </a:pPr>
            <a:r>
              <a:rPr lang="en-GB" dirty="0" smtClean="0">
                <a:solidFill>
                  <a:prstClr val="black"/>
                </a:solidFill>
              </a:rPr>
              <a:t>British </a:t>
            </a:r>
            <a:r>
              <a:rPr lang="en-GB" dirty="0">
                <a:solidFill>
                  <a:prstClr val="black"/>
                </a:solidFill>
              </a:rPr>
              <a:t>Values follow </a:t>
            </a:r>
            <a:r>
              <a:rPr lang="en-GB" dirty="0" smtClean="0">
                <a:solidFill>
                  <a:prstClr val="black"/>
                </a:solidFill>
              </a:rPr>
              <a:t>up</a:t>
            </a:r>
          </a:p>
          <a:p>
            <a:pPr marL="342900" indent="-342900">
              <a:buFont typeface="Arial" panose="020B0604020202020204" pitchFamily="34" charset="0"/>
              <a:buChar char="•"/>
              <a:tabLst>
                <a:tab pos="1085850" algn="l"/>
              </a:tabLst>
            </a:pPr>
            <a:r>
              <a:rPr lang="en-GB" dirty="0" smtClean="0">
                <a:solidFill>
                  <a:prstClr val="black"/>
                </a:solidFill>
              </a:rPr>
              <a:t>Scope projects</a:t>
            </a:r>
          </a:p>
          <a:p>
            <a:pPr>
              <a:tabLst>
                <a:tab pos="1085850" algn="l"/>
              </a:tabLst>
            </a:pPr>
            <a:endParaRPr lang="en-GB" dirty="0">
              <a:solidFill>
                <a:prstClr val="black"/>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709" y="2276872"/>
            <a:ext cx="3920435"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86687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307" y="1628801"/>
            <a:ext cx="3967111" cy="2876252"/>
          </a:xfrm>
          <a:solidFill>
            <a:schemeClr val="bg1"/>
          </a:solidFill>
        </p:spPr>
        <p:txBody>
          <a:bodyPr/>
          <a:lstStyle/>
          <a:p>
            <a:pPr algn="l"/>
            <a:r>
              <a:rPr lang="en-GB" sz="2400" b="1" dirty="0" smtClean="0"/>
              <a:t/>
            </a:r>
            <a:br>
              <a:rPr lang="en-GB" sz="2400" b="1" dirty="0" smtClean="0"/>
            </a:br>
            <a:r>
              <a:rPr lang="en-GB" sz="2400" b="1" dirty="0"/>
              <a:t/>
            </a:r>
            <a:br>
              <a:rPr lang="en-GB" sz="2400" b="1" dirty="0"/>
            </a:br>
            <a:r>
              <a:rPr lang="en-GB" sz="3200" b="1" dirty="0" smtClean="0">
                <a:solidFill>
                  <a:srgbClr val="B70D50"/>
                </a:solidFill>
              </a:rPr>
              <a:t>Review Cycle</a:t>
            </a:r>
            <a:r>
              <a:rPr lang="en-GB" sz="2400" dirty="0" smtClean="0">
                <a:solidFill>
                  <a:srgbClr val="B70D50"/>
                </a:solidFill>
              </a:rPr>
              <a:t/>
            </a:r>
            <a:br>
              <a:rPr lang="en-GB" sz="2400" dirty="0" smtClean="0">
                <a:solidFill>
                  <a:srgbClr val="B70D50"/>
                </a:solidFill>
              </a:rPr>
            </a:br>
            <a:r>
              <a:rPr lang="en-GB" sz="2400" dirty="0">
                <a:solidFill>
                  <a:srgbClr val="B70D50"/>
                </a:solidFill>
              </a:rPr>
              <a:t/>
            </a:r>
            <a:br>
              <a:rPr lang="en-GB" sz="2400" dirty="0">
                <a:solidFill>
                  <a:srgbClr val="B70D50"/>
                </a:solidFill>
              </a:rPr>
            </a:br>
            <a:r>
              <a:rPr lang="en-GB" sz="2400" dirty="0" smtClean="0">
                <a:solidFill>
                  <a:srgbClr val="B70D50"/>
                </a:solidFill>
              </a:rPr>
              <a:t/>
            </a:r>
            <a:br>
              <a:rPr lang="en-GB" sz="2400" dirty="0" smtClean="0">
                <a:solidFill>
                  <a:srgbClr val="B70D50"/>
                </a:solidFill>
              </a:rPr>
            </a:br>
            <a:r>
              <a:rPr lang="en-GB" sz="2400" b="1" dirty="0" smtClean="0">
                <a:solidFill>
                  <a:srgbClr val="B70D50"/>
                </a:solidFill>
              </a:rPr>
              <a:t>R2 </a:t>
            </a:r>
            <a:r>
              <a:rPr lang="en-GB" sz="2400" b="1" dirty="0">
                <a:solidFill>
                  <a:srgbClr val="B70D50"/>
                </a:solidFill>
              </a:rPr>
              <a:t>during months </a:t>
            </a:r>
            <a:r>
              <a:rPr lang="en-GB" sz="2400" b="1" dirty="0" smtClean="0">
                <a:solidFill>
                  <a:srgbClr val="B70D50"/>
                </a:solidFill>
              </a:rPr>
              <a:t>4-6</a:t>
            </a:r>
            <a:r>
              <a:rPr lang="en-GB" sz="2400" dirty="0">
                <a:solidFill>
                  <a:srgbClr val="B70D50"/>
                </a:solidFill>
              </a:rPr>
              <a:t/>
            </a:r>
            <a:br>
              <a:rPr lang="en-GB" sz="2400" dirty="0">
                <a:solidFill>
                  <a:srgbClr val="B70D50"/>
                </a:solidFill>
              </a:rPr>
            </a:br>
            <a:r>
              <a:rPr lang="en-GB" sz="2400" b="1" dirty="0" smtClean="0">
                <a:solidFill>
                  <a:srgbClr val="B70D50"/>
                </a:solidFill>
              </a:rPr>
              <a:t>SHU Workshop</a:t>
            </a:r>
            <a:r>
              <a:rPr lang="en-GB" sz="2400" u="sng" dirty="0" smtClean="0"/>
              <a:t/>
            </a:r>
            <a:br>
              <a:rPr lang="en-GB" sz="2400" u="sng" dirty="0" smtClean="0"/>
            </a:br>
            <a:r>
              <a:rPr lang="en-GB" sz="2400" dirty="0" smtClean="0"/>
              <a:t/>
            </a:r>
            <a:br>
              <a:rPr lang="en-GB" sz="2400" dirty="0" smtClean="0"/>
            </a:br>
            <a:r>
              <a:rPr lang="en-GB" sz="2400" dirty="0" smtClean="0"/>
              <a:t/>
            </a:r>
            <a:br>
              <a:rPr lang="en-GB" sz="2400" dirty="0" smtClean="0"/>
            </a:br>
            <a:endParaRPr lang="en-GB" sz="2400" dirty="0"/>
          </a:p>
        </p:txBody>
      </p:sp>
      <p:sp>
        <p:nvSpPr>
          <p:cNvPr id="3" name="TextBox 2"/>
          <p:cNvSpPr txBox="1"/>
          <p:nvPr/>
        </p:nvSpPr>
        <p:spPr>
          <a:xfrm>
            <a:off x="323528" y="4505052"/>
            <a:ext cx="4968552" cy="2308324"/>
          </a:xfrm>
          <a:prstGeom prst="rect">
            <a:avLst/>
          </a:prstGeom>
          <a:solidFill>
            <a:schemeClr val="bg1"/>
          </a:solidFill>
        </p:spPr>
        <p:txBody>
          <a:bodyPr wrap="square" rtlCol="0">
            <a:spAutoFit/>
          </a:bodyPr>
          <a:lstStyle/>
          <a:p>
            <a:pPr marL="342900" indent="-342900">
              <a:buFont typeface="Arial" panose="020B0604020202020204" pitchFamily="34" charset="0"/>
              <a:buChar char="•"/>
              <a:tabLst>
                <a:tab pos="1085850" algn="l"/>
              </a:tabLst>
            </a:pPr>
            <a:r>
              <a:rPr lang="en-GB" dirty="0" smtClean="0">
                <a:solidFill>
                  <a:prstClr val="black"/>
                </a:solidFill>
              </a:rPr>
              <a:t>Employer mentor feeds in</a:t>
            </a:r>
          </a:p>
          <a:p>
            <a:pPr marL="342900" indent="-342900">
              <a:buFont typeface="Arial" panose="020B0604020202020204" pitchFamily="34" charset="0"/>
              <a:buChar char="•"/>
              <a:tabLst>
                <a:tab pos="1085850" algn="l"/>
              </a:tabLst>
            </a:pPr>
            <a:r>
              <a:rPr lang="en-GB" dirty="0" smtClean="0">
                <a:solidFill>
                  <a:prstClr val="black"/>
                </a:solidFill>
              </a:rPr>
              <a:t>KSB </a:t>
            </a:r>
            <a:r>
              <a:rPr lang="en-GB" dirty="0">
                <a:solidFill>
                  <a:prstClr val="black"/>
                </a:solidFill>
              </a:rPr>
              <a:t>starting </a:t>
            </a:r>
            <a:r>
              <a:rPr lang="en-GB" dirty="0" smtClean="0">
                <a:solidFill>
                  <a:prstClr val="black"/>
                </a:solidFill>
              </a:rPr>
              <a:t>peer review</a:t>
            </a:r>
          </a:p>
          <a:p>
            <a:pPr marL="342900" indent="-342900">
              <a:buFont typeface="Arial" panose="020B0604020202020204" pitchFamily="34" charset="0"/>
              <a:buChar char="•"/>
              <a:tabLst>
                <a:tab pos="1085850" algn="l"/>
              </a:tabLst>
            </a:pPr>
            <a:r>
              <a:rPr lang="en-GB" dirty="0" smtClean="0">
                <a:solidFill>
                  <a:prstClr val="black"/>
                </a:solidFill>
              </a:rPr>
              <a:t>Review targets</a:t>
            </a:r>
          </a:p>
          <a:p>
            <a:pPr marL="342900" indent="-342900">
              <a:buFont typeface="Arial" panose="020B0604020202020204" pitchFamily="34" charset="0"/>
              <a:buChar char="•"/>
              <a:tabLst>
                <a:tab pos="1085850" algn="l"/>
              </a:tabLst>
            </a:pPr>
            <a:r>
              <a:rPr lang="en-GB" dirty="0" smtClean="0">
                <a:solidFill>
                  <a:prstClr val="black"/>
                </a:solidFill>
              </a:rPr>
              <a:t>Focus on 20% OTJT</a:t>
            </a:r>
          </a:p>
          <a:p>
            <a:pPr marL="342900" indent="-342900">
              <a:buFont typeface="Arial" panose="020B0604020202020204" pitchFamily="34" charset="0"/>
              <a:buChar char="•"/>
              <a:tabLst>
                <a:tab pos="1085850" algn="l"/>
              </a:tabLst>
            </a:pPr>
            <a:r>
              <a:rPr lang="en-GB" dirty="0" smtClean="0">
                <a:solidFill>
                  <a:prstClr val="black"/>
                </a:solidFill>
              </a:rPr>
              <a:t>E-portfolio work</a:t>
            </a:r>
          </a:p>
          <a:p>
            <a:pPr marL="342900" indent="-342900">
              <a:buFont typeface="Arial" panose="020B0604020202020204" pitchFamily="34" charset="0"/>
              <a:buChar char="•"/>
              <a:tabLst>
                <a:tab pos="1085850" algn="l"/>
              </a:tabLst>
            </a:pPr>
            <a:endParaRPr lang="en-GB" dirty="0">
              <a:solidFill>
                <a:prstClr val="black"/>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0709" y="2276872"/>
            <a:ext cx="3920435"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362436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4221088"/>
            <a:ext cx="3744416" cy="1569660"/>
          </a:xfrm>
          <a:prstGeom prst="rect">
            <a:avLst/>
          </a:prstGeom>
          <a:solidFill>
            <a:schemeClr val="bg1"/>
          </a:solidFill>
        </p:spPr>
        <p:txBody>
          <a:bodyPr wrap="square" rtlCol="0">
            <a:spAutoFit/>
          </a:bodyPr>
          <a:lstStyle/>
          <a:p>
            <a:pPr marL="342900" indent="-342900">
              <a:buFont typeface="Arial" panose="020B0604020202020204" pitchFamily="34" charset="0"/>
              <a:buChar char="•"/>
              <a:tabLst>
                <a:tab pos="1085850" algn="l"/>
              </a:tabLst>
            </a:pPr>
            <a:endParaRPr lang="en-GB" dirty="0" smtClean="0">
              <a:solidFill>
                <a:prstClr val="black"/>
              </a:solidFill>
            </a:endParaRPr>
          </a:p>
          <a:p>
            <a:pPr marL="342900" indent="-342900">
              <a:buFont typeface="Arial" panose="020B0604020202020204" pitchFamily="34" charset="0"/>
              <a:buChar char="•"/>
              <a:tabLst>
                <a:tab pos="1085850" algn="l"/>
              </a:tabLst>
            </a:pPr>
            <a:r>
              <a:rPr lang="en-GB" dirty="0" smtClean="0">
                <a:solidFill>
                  <a:prstClr val="black"/>
                </a:solidFill>
              </a:rPr>
              <a:t>SMART Planning</a:t>
            </a:r>
          </a:p>
          <a:p>
            <a:pPr marL="342900" indent="-342900">
              <a:buFont typeface="Arial" panose="020B0604020202020204" pitchFamily="34" charset="0"/>
              <a:buChar char="•"/>
              <a:tabLst>
                <a:tab pos="1085850" algn="l"/>
              </a:tabLst>
            </a:pPr>
            <a:r>
              <a:rPr lang="en-GB" dirty="0" smtClean="0">
                <a:solidFill>
                  <a:prstClr val="black"/>
                </a:solidFill>
              </a:rPr>
              <a:t>EDI and Welfare Focus</a:t>
            </a:r>
          </a:p>
          <a:p>
            <a:pPr marL="342900" indent="-342900">
              <a:buFont typeface="Arial" panose="020B0604020202020204" pitchFamily="34" charset="0"/>
              <a:buChar char="•"/>
              <a:tabLst>
                <a:tab pos="1085850" algn="l"/>
              </a:tabLst>
            </a:pPr>
            <a:r>
              <a:rPr lang="en-GB" dirty="0" smtClean="0">
                <a:solidFill>
                  <a:prstClr val="black"/>
                </a:solidFill>
              </a:rPr>
              <a:t>Revisit British Values</a:t>
            </a:r>
            <a:endParaRPr lang="en-GB" dirty="0">
              <a:solidFill>
                <a:prstClr val="black"/>
              </a:solidFill>
            </a:endParaRPr>
          </a:p>
        </p:txBody>
      </p:sp>
      <p:sp>
        <p:nvSpPr>
          <p:cNvPr id="6" name="Title 1"/>
          <p:cNvSpPr txBox="1">
            <a:spLocks/>
          </p:cNvSpPr>
          <p:nvPr/>
        </p:nvSpPr>
        <p:spPr bwMode="auto">
          <a:xfrm>
            <a:off x="468315" y="1370893"/>
            <a:ext cx="3527623" cy="321023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2400" b="1" dirty="0" smtClean="0"/>
              <a:t/>
            </a:r>
            <a:br>
              <a:rPr lang="en-GB" sz="2400" b="1" dirty="0" smtClean="0"/>
            </a:br>
            <a:r>
              <a:rPr lang="en-GB" sz="2400" b="1" dirty="0" smtClean="0"/>
              <a:t>R</a:t>
            </a:r>
            <a:r>
              <a:rPr lang="en-GB" sz="3200" b="1" dirty="0" smtClean="0"/>
              <a:t>eview Cycle</a:t>
            </a:r>
            <a:r>
              <a:rPr lang="en-GB" sz="2400" dirty="0" smtClean="0"/>
              <a:t/>
            </a:r>
            <a:br>
              <a:rPr lang="en-GB" sz="2400" dirty="0" smtClean="0"/>
            </a:br>
            <a:r>
              <a:rPr lang="en-GB" sz="2400" dirty="0" smtClean="0"/>
              <a:t/>
            </a:r>
            <a:br>
              <a:rPr lang="en-GB" sz="2400" dirty="0" smtClean="0"/>
            </a:br>
            <a:r>
              <a:rPr lang="en-GB" sz="2400" dirty="0" smtClean="0"/>
              <a:t/>
            </a:r>
            <a:br>
              <a:rPr lang="en-GB" sz="2400" dirty="0" smtClean="0"/>
            </a:br>
            <a:r>
              <a:rPr lang="en-GB" sz="2400" b="1" dirty="0" smtClean="0"/>
              <a:t>R3 during months 7-9</a:t>
            </a:r>
            <a:r>
              <a:rPr lang="en-GB" sz="2400" dirty="0" smtClean="0"/>
              <a:t/>
            </a:r>
            <a:br>
              <a:rPr lang="en-GB" sz="2400" dirty="0" smtClean="0"/>
            </a:br>
            <a:r>
              <a:rPr lang="en-GB" sz="2400" b="1" dirty="0" smtClean="0"/>
              <a:t>Work Place</a:t>
            </a:r>
            <a:r>
              <a:rPr lang="en-GB" sz="2400" u="sng" dirty="0" smtClean="0"/>
              <a:t/>
            </a:r>
            <a:br>
              <a:rPr lang="en-GB" sz="2400" u="sng" dirty="0" smtClean="0"/>
            </a:br>
            <a:r>
              <a:rPr lang="en-GB" sz="2400" dirty="0" smtClean="0"/>
              <a:t/>
            </a:r>
            <a:br>
              <a:rPr lang="en-GB" sz="2400" dirty="0" smtClean="0"/>
            </a:br>
            <a:r>
              <a:rPr lang="en-GB" sz="2400" dirty="0" smtClean="0"/>
              <a:t/>
            </a:r>
            <a:br>
              <a:rPr lang="en-GB" sz="2400" dirty="0" smtClean="0"/>
            </a:br>
            <a:endParaRPr lang="en-GB" sz="24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0709" y="2276872"/>
            <a:ext cx="3920435"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909706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4532927"/>
            <a:ext cx="3888432" cy="1569660"/>
          </a:xfrm>
          <a:prstGeom prst="rect">
            <a:avLst/>
          </a:prstGeom>
          <a:solidFill>
            <a:schemeClr val="bg1"/>
          </a:solidFill>
        </p:spPr>
        <p:txBody>
          <a:bodyPr wrap="square" rtlCol="0">
            <a:spAutoFit/>
          </a:bodyPr>
          <a:lstStyle/>
          <a:p>
            <a:pPr marL="342900" indent="-342900">
              <a:buFont typeface="Arial" panose="020B0604020202020204" pitchFamily="34" charset="0"/>
              <a:buChar char="•"/>
              <a:tabLst>
                <a:tab pos="1085850" algn="l"/>
              </a:tabLst>
            </a:pPr>
            <a:endParaRPr lang="en-GB" dirty="0" smtClean="0">
              <a:solidFill>
                <a:prstClr val="black"/>
              </a:solidFill>
            </a:endParaRPr>
          </a:p>
          <a:p>
            <a:pPr marL="342900" indent="-342900">
              <a:buFont typeface="Arial" panose="020B0604020202020204" pitchFamily="34" charset="0"/>
              <a:buChar char="•"/>
              <a:tabLst>
                <a:tab pos="1085850" algn="l"/>
              </a:tabLst>
            </a:pPr>
            <a:r>
              <a:rPr lang="en-GB" dirty="0" smtClean="0">
                <a:solidFill>
                  <a:prstClr val="black"/>
                </a:solidFill>
              </a:rPr>
              <a:t>Planning continues</a:t>
            </a:r>
          </a:p>
          <a:p>
            <a:pPr marL="342900" indent="-342900">
              <a:buFont typeface="Arial" panose="020B0604020202020204" pitchFamily="34" charset="0"/>
              <a:buChar char="•"/>
              <a:tabLst>
                <a:tab pos="1085850" algn="l"/>
              </a:tabLst>
            </a:pPr>
            <a:r>
              <a:rPr lang="en-GB" dirty="0" smtClean="0">
                <a:solidFill>
                  <a:prstClr val="black"/>
                </a:solidFill>
              </a:rPr>
              <a:t>e.g. Project actions?</a:t>
            </a:r>
          </a:p>
          <a:p>
            <a:pPr marL="342900" indent="-342900">
              <a:buFont typeface="Arial" panose="020B0604020202020204" pitchFamily="34" charset="0"/>
              <a:buChar char="•"/>
              <a:tabLst>
                <a:tab pos="1085850" algn="l"/>
              </a:tabLst>
            </a:pPr>
            <a:r>
              <a:rPr lang="en-GB" dirty="0" smtClean="0">
                <a:solidFill>
                  <a:prstClr val="black"/>
                </a:solidFill>
              </a:rPr>
              <a:t>Focus on 20% OTJL</a:t>
            </a:r>
            <a:endParaRPr lang="en-GB" dirty="0">
              <a:solidFill>
                <a:prstClr val="black"/>
              </a:solidFill>
            </a:endParaRPr>
          </a:p>
        </p:txBody>
      </p:sp>
      <p:sp>
        <p:nvSpPr>
          <p:cNvPr id="6" name="Title 1"/>
          <p:cNvSpPr txBox="1">
            <a:spLocks/>
          </p:cNvSpPr>
          <p:nvPr/>
        </p:nvSpPr>
        <p:spPr bwMode="auto">
          <a:xfrm>
            <a:off x="468314" y="1298885"/>
            <a:ext cx="3671639" cy="321023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3200" b="1" dirty="0" smtClean="0"/>
              <a:t>Review Cycle</a:t>
            </a:r>
            <a:r>
              <a:rPr lang="en-GB" sz="2400" dirty="0" smtClean="0"/>
              <a:t/>
            </a:r>
            <a:br>
              <a:rPr lang="en-GB" sz="2400" dirty="0" smtClean="0"/>
            </a:br>
            <a:r>
              <a:rPr lang="en-GB" sz="2400" dirty="0" smtClean="0"/>
              <a:t/>
            </a:r>
            <a:br>
              <a:rPr lang="en-GB" sz="2400" dirty="0" smtClean="0"/>
            </a:br>
            <a:r>
              <a:rPr lang="en-GB" sz="2400" dirty="0" smtClean="0"/>
              <a:t/>
            </a:r>
            <a:br>
              <a:rPr lang="en-GB" sz="2400" dirty="0" smtClean="0"/>
            </a:br>
            <a:r>
              <a:rPr lang="en-GB" sz="2400" b="1" dirty="0" smtClean="0"/>
              <a:t>R4 during months 10-12</a:t>
            </a:r>
          </a:p>
          <a:p>
            <a:pPr algn="l"/>
            <a:r>
              <a:rPr lang="en-GB" sz="2400" dirty="0" smtClean="0"/>
              <a:t/>
            </a:r>
            <a:br>
              <a:rPr lang="en-GB" sz="2400" dirty="0" smtClean="0"/>
            </a:br>
            <a:r>
              <a:rPr lang="en-GB" sz="2400" b="1" dirty="0" smtClean="0"/>
              <a:t>Assessment Based with Conference Call/on-line meeting</a:t>
            </a:r>
            <a:endParaRPr lang="en-GB" sz="24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0709" y="2276872"/>
            <a:ext cx="3920435"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5549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307" y="1916832"/>
            <a:ext cx="3527623" cy="2376264"/>
          </a:xfrm>
        </p:spPr>
        <p:txBody>
          <a:bodyPr/>
          <a:lstStyle/>
          <a:p>
            <a:pPr algn="l"/>
            <a:r>
              <a:rPr lang="en-GB" sz="2400" b="1" dirty="0" smtClean="0"/>
              <a:t/>
            </a:r>
            <a:br>
              <a:rPr lang="en-GB" sz="2400" b="1" dirty="0" smtClean="0"/>
            </a:br>
            <a:r>
              <a:rPr lang="en-GB" sz="2400" b="1" dirty="0"/>
              <a:t/>
            </a:r>
            <a:br>
              <a:rPr lang="en-GB" sz="2400" b="1" dirty="0"/>
            </a:br>
            <a:r>
              <a:rPr lang="en-GB" sz="3200" b="1" dirty="0" smtClean="0"/>
              <a:t>Review Cycle</a:t>
            </a: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smtClean="0"/>
              <a:t/>
            </a:r>
            <a:br>
              <a:rPr lang="en-GB" sz="2400" dirty="0" smtClean="0"/>
            </a:br>
            <a:r>
              <a:rPr lang="en-GB" sz="2400" u="sng" dirty="0" smtClean="0"/>
              <a:t/>
            </a:r>
            <a:br>
              <a:rPr lang="en-GB" sz="2400" u="sng" dirty="0" smtClean="0"/>
            </a:br>
            <a:r>
              <a:rPr lang="en-GB" sz="2400" dirty="0" smtClean="0"/>
              <a:t/>
            </a:r>
            <a:br>
              <a:rPr lang="en-GB" sz="2400" dirty="0" smtClean="0"/>
            </a:br>
            <a:r>
              <a:rPr lang="en-GB" sz="2400" dirty="0" smtClean="0"/>
              <a:t/>
            </a:r>
            <a:br>
              <a:rPr lang="en-GB" sz="2400" dirty="0" smtClean="0"/>
            </a:br>
            <a:endParaRPr lang="en-GB"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0709" y="2276872"/>
            <a:ext cx="3920435"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648060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90" y="-99392"/>
            <a:ext cx="8207375" cy="1143000"/>
          </a:xfrm>
        </p:spPr>
        <p:txBody>
          <a:bodyPr/>
          <a:lstStyle/>
          <a:p>
            <a:r>
              <a:rPr lang="en-GB" sz="3200" dirty="0" smtClean="0"/>
              <a:t>Planning Apprenticeship Progress</a:t>
            </a:r>
            <a:endParaRPr lang="en-GB" sz="3200" dirty="0"/>
          </a:p>
        </p:txBody>
      </p:sp>
      <p:pic>
        <p:nvPicPr>
          <p:cNvPr id="26676" name="Picture 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708921"/>
            <a:ext cx="8788650" cy="324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67472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Batch 7 d </a:t>
            </a:r>
            <a:br>
              <a:rPr lang="en-GB" dirty="0" smtClean="0">
                <a:solidFill>
                  <a:schemeClr val="bg1"/>
                </a:solidFill>
              </a:rPr>
            </a:br>
            <a:r>
              <a:rPr lang="en-GB" dirty="0" smtClean="0">
                <a:solidFill>
                  <a:schemeClr val="bg1"/>
                </a:solidFill>
              </a:rPr>
              <a:t/>
            </a:r>
            <a:br>
              <a:rPr lang="en-GB" dirty="0" smtClean="0">
                <a:solidFill>
                  <a:schemeClr val="bg1"/>
                </a:solidFill>
              </a:rPr>
            </a:br>
            <a:r>
              <a:rPr lang="en-GB" dirty="0" smtClean="0">
                <a:solidFill>
                  <a:schemeClr val="bg1"/>
                </a:solidFill>
              </a:rPr>
              <a:t>Focus on Reviews</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80241056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2" y="125760"/>
            <a:ext cx="7271271" cy="1143000"/>
          </a:xfrm>
        </p:spPr>
        <p:txBody>
          <a:bodyPr/>
          <a:lstStyle/>
          <a:p>
            <a:pPr algn="l"/>
            <a:r>
              <a:rPr lang="en-GB" sz="3200" dirty="0" smtClean="0"/>
              <a:t>Planning Apprenticeship Progress</a:t>
            </a:r>
            <a:br>
              <a:rPr lang="en-GB" sz="3200" dirty="0" smtClean="0"/>
            </a:br>
            <a:r>
              <a:rPr lang="en-GB" sz="3200" dirty="0" smtClean="0"/>
              <a:t>Apprentice Progress Reviews</a:t>
            </a:r>
            <a:endParaRPr lang="en-GB" sz="3200" dirty="0"/>
          </a:p>
        </p:txBody>
      </p:sp>
      <p:pic>
        <p:nvPicPr>
          <p:cNvPr id="7169"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a:stretch/>
        </p:blipFill>
        <p:spPr bwMode="auto">
          <a:xfrm>
            <a:off x="152904" y="4725144"/>
            <a:ext cx="9005582"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085696"/>
            <a:ext cx="2718048" cy="203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175197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8" y="-99392"/>
            <a:ext cx="8207375" cy="1143000"/>
          </a:xfrm>
        </p:spPr>
        <p:txBody>
          <a:bodyPr/>
          <a:lstStyle/>
          <a:p>
            <a:r>
              <a:rPr lang="en-GB" sz="3200" dirty="0" smtClean="0"/>
              <a:t>Planning Apprenticeship Progress</a:t>
            </a:r>
            <a:endParaRPr lang="en-GB"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32" y="1183541"/>
            <a:ext cx="8513713" cy="5701844"/>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7830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Batch 2: </a:t>
            </a:r>
            <a:br>
              <a:rPr lang="en-GB" dirty="0" smtClean="0">
                <a:solidFill>
                  <a:schemeClr val="bg1"/>
                </a:solidFill>
              </a:rPr>
            </a:br>
            <a:r>
              <a:rPr lang="en-GB" dirty="0" smtClean="0">
                <a:solidFill>
                  <a:schemeClr val="bg1"/>
                </a:solidFill>
              </a:rPr>
              <a:t>The Apprenticeship Journey</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420744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2" y="125760"/>
            <a:ext cx="7271271" cy="1143000"/>
          </a:xfrm>
        </p:spPr>
        <p:txBody>
          <a:bodyPr/>
          <a:lstStyle/>
          <a:p>
            <a:pPr algn="l"/>
            <a:r>
              <a:rPr lang="en-GB" sz="3200" dirty="0" smtClean="0"/>
              <a:t>Planning Apprenticeship Progress</a:t>
            </a:r>
            <a:br>
              <a:rPr lang="en-GB" sz="3200" dirty="0" smtClean="0"/>
            </a:br>
            <a:r>
              <a:rPr lang="en-GB" sz="3200" dirty="0" smtClean="0"/>
              <a:t>Apprentice Progress Reviews</a:t>
            </a:r>
            <a:endParaRPr lang="en-GB" sz="3200" dirty="0"/>
          </a:p>
        </p:txBody>
      </p:sp>
      <p:pic>
        <p:nvPicPr>
          <p:cNvPr id="7169"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a:stretch/>
        </p:blipFill>
        <p:spPr bwMode="auto">
          <a:xfrm>
            <a:off x="611560" y="1781946"/>
            <a:ext cx="5153662" cy="78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9552" y="2865126"/>
            <a:ext cx="8496944" cy="4524315"/>
          </a:xfrm>
          <a:prstGeom prst="rect">
            <a:avLst/>
          </a:prstGeom>
          <a:noFill/>
        </p:spPr>
        <p:txBody>
          <a:bodyPr wrap="square" rtlCol="0">
            <a:spAutoFit/>
          </a:bodyPr>
          <a:lstStyle/>
          <a:p>
            <a:pPr>
              <a:spcAft>
                <a:spcPts val="1200"/>
              </a:spcAft>
            </a:pPr>
            <a:r>
              <a:rPr lang="en-GB" dirty="0" smtClean="0">
                <a:solidFill>
                  <a:prstClr val="black"/>
                </a:solidFill>
              </a:rPr>
              <a:t>Three way perspective on:</a:t>
            </a:r>
          </a:p>
          <a:p>
            <a:pPr marL="342900" indent="-342900">
              <a:spcAft>
                <a:spcPts val="1200"/>
              </a:spcAft>
              <a:buFont typeface="Arial" panose="020B0604020202020204" pitchFamily="34" charset="0"/>
              <a:buChar char="•"/>
            </a:pPr>
            <a:r>
              <a:rPr lang="en-GB" dirty="0" smtClean="0">
                <a:solidFill>
                  <a:prstClr val="black"/>
                </a:solidFill>
              </a:rPr>
              <a:t>Progress towards timely completion</a:t>
            </a:r>
          </a:p>
          <a:p>
            <a:pPr marL="342900" indent="-342900">
              <a:spcAft>
                <a:spcPts val="1200"/>
              </a:spcAft>
              <a:buFont typeface="Arial" panose="020B0604020202020204" pitchFamily="34" charset="0"/>
              <a:buChar char="•"/>
            </a:pPr>
            <a:r>
              <a:rPr lang="en-GB" dirty="0" smtClean="0">
                <a:solidFill>
                  <a:prstClr val="black"/>
                </a:solidFill>
              </a:rPr>
              <a:t>Other Gateway elements, E.g. English and Maths </a:t>
            </a:r>
            <a:r>
              <a:rPr lang="en-GB" dirty="0" err="1" smtClean="0">
                <a:solidFill>
                  <a:prstClr val="black"/>
                </a:solidFill>
              </a:rPr>
              <a:t>quals</a:t>
            </a:r>
            <a:endParaRPr lang="en-GB" dirty="0" smtClean="0">
              <a:solidFill>
                <a:prstClr val="black"/>
              </a:solidFill>
            </a:endParaRPr>
          </a:p>
          <a:p>
            <a:pPr marL="342900" indent="-342900">
              <a:spcAft>
                <a:spcPts val="1200"/>
              </a:spcAft>
              <a:buFont typeface="Arial" panose="020B0604020202020204" pitchFamily="34" charset="0"/>
              <a:buChar char="•"/>
            </a:pPr>
            <a:r>
              <a:rPr lang="en-GB" dirty="0" smtClean="0">
                <a:solidFill>
                  <a:prstClr val="black"/>
                </a:solidFill>
              </a:rPr>
              <a:t>SHU award attendance</a:t>
            </a:r>
          </a:p>
          <a:p>
            <a:pPr marL="342900" indent="-342900">
              <a:spcAft>
                <a:spcPts val="1200"/>
              </a:spcAft>
              <a:buFont typeface="Arial" panose="020B0604020202020204" pitchFamily="34" charset="0"/>
              <a:buChar char="•"/>
            </a:pPr>
            <a:r>
              <a:rPr lang="en-GB" dirty="0" smtClean="0">
                <a:solidFill>
                  <a:prstClr val="black"/>
                </a:solidFill>
              </a:rPr>
              <a:t>20% off the job learning supported and reported</a:t>
            </a:r>
            <a:endParaRPr lang="en-GB" dirty="0">
              <a:solidFill>
                <a:prstClr val="black"/>
              </a:solidFill>
            </a:endParaRPr>
          </a:p>
          <a:p>
            <a:pPr>
              <a:spcAft>
                <a:spcPts val="1200"/>
              </a:spcAft>
            </a:pPr>
            <a:endParaRPr lang="en-GB" dirty="0">
              <a:solidFill>
                <a:prstClr val="black"/>
              </a:solidFill>
            </a:endParaRPr>
          </a:p>
          <a:p>
            <a:pPr marL="342900" indent="-342900">
              <a:spcAft>
                <a:spcPts val="1200"/>
              </a:spcAft>
              <a:buFont typeface="Arial" panose="020B0604020202020204" pitchFamily="34" charset="0"/>
              <a:buChar char="•"/>
            </a:pPr>
            <a:r>
              <a:rPr lang="en-GB" dirty="0" smtClean="0">
                <a:solidFill>
                  <a:prstClr val="black"/>
                </a:solidFill>
              </a:rPr>
              <a:t>(Also Mentor attendance and relationship tracked)</a:t>
            </a:r>
          </a:p>
          <a:p>
            <a:pPr marL="342900" indent="-342900">
              <a:spcAft>
                <a:spcPts val="1200"/>
              </a:spcAft>
              <a:buFont typeface="Arial" panose="020B0604020202020204" pitchFamily="34" charset="0"/>
              <a:buChar char="•"/>
            </a:pPr>
            <a:endParaRPr lang="en-GB" sz="2000" dirty="0">
              <a:solidFill>
                <a:prstClr val="black"/>
              </a:solidFill>
            </a:endParaRPr>
          </a:p>
          <a:p>
            <a:pPr>
              <a:spcAft>
                <a:spcPts val="1200"/>
              </a:spcAft>
            </a:pPr>
            <a:endParaRPr lang="en-GB" sz="2000" dirty="0">
              <a:solidFill>
                <a:prstClr val="black"/>
              </a:solidFill>
            </a:endParaRPr>
          </a:p>
        </p:txBody>
      </p:sp>
    </p:spTree>
    <p:extLst>
      <p:ext uri="{BB962C8B-B14F-4D97-AF65-F5344CB8AC3E}">
        <p14:creationId xmlns:p14="http://schemas.microsoft.com/office/powerpoint/2010/main" val="66554767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2" y="125760"/>
            <a:ext cx="7271271" cy="1143000"/>
          </a:xfrm>
        </p:spPr>
        <p:txBody>
          <a:bodyPr/>
          <a:lstStyle/>
          <a:p>
            <a:pPr algn="l"/>
            <a:r>
              <a:rPr lang="en-GB" sz="3200" dirty="0" smtClean="0"/>
              <a:t>Planning Apprenticeship Progress</a:t>
            </a:r>
            <a:br>
              <a:rPr lang="en-GB" sz="3200" dirty="0" smtClean="0"/>
            </a:br>
            <a:r>
              <a:rPr lang="en-GB" sz="3200" dirty="0" smtClean="0"/>
              <a:t>Apprentice Progress Reviews</a:t>
            </a:r>
            <a:endParaRPr lang="en-GB" sz="3200" dirty="0"/>
          </a:p>
        </p:txBody>
      </p:sp>
      <p:sp>
        <p:nvSpPr>
          <p:cNvPr id="5" name="TextBox 4"/>
          <p:cNvSpPr txBox="1"/>
          <p:nvPr/>
        </p:nvSpPr>
        <p:spPr>
          <a:xfrm>
            <a:off x="291530" y="1772816"/>
            <a:ext cx="8496944" cy="4678204"/>
          </a:xfrm>
          <a:prstGeom prst="rect">
            <a:avLst/>
          </a:prstGeom>
          <a:noFill/>
        </p:spPr>
        <p:txBody>
          <a:bodyPr wrap="square" rtlCol="0">
            <a:spAutoFit/>
          </a:bodyPr>
          <a:lstStyle/>
          <a:p>
            <a:pPr>
              <a:spcAft>
                <a:spcPts val="1200"/>
              </a:spcAft>
            </a:pPr>
            <a:r>
              <a:rPr lang="en-GB" sz="2800" b="1" dirty="0" smtClean="0">
                <a:solidFill>
                  <a:prstClr val="black"/>
                </a:solidFill>
              </a:rPr>
              <a:t>Coaching and mentoring conversations:</a:t>
            </a:r>
          </a:p>
          <a:p>
            <a:pPr marL="342900" indent="-342900">
              <a:spcAft>
                <a:spcPts val="1200"/>
              </a:spcAft>
              <a:buFont typeface="Arial" panose="020B0604020202020204" pitchFamily="34" charset="0"/>
              <a:buChar char="•"/>
            </a:pPr>
            <a:endParaRPr lang="en-GB" sz="2000" b="1" dirty="0">
              <a:solidFill>
                <a:prstClr val="black"/>
              </a:solidFill>
            </a:endParaRPr>
          </a:p>
          <a:p>
            <a:pPr marL="342900" indent="-342900">
              <a:spcAft>
                <a:spcPts val="1200"/>
              </a:spcAft>
              <a:buFont typeface="Arial" panose="020B0604020202020204" pitchFamily="34" charset="0"/>
              <a:buChar char="•"/>
            </a:pPr>
            <a:r>
              <a:rPr lang="en-GB" sz="2000" b="1" dirty="0" smtClean="0">
                <a:solidFill>
                  <a:prstClr val="black"/>
                </a:solidFill>
              </a:rPr>
              <a:t>Curriculum</a:t>
            </a:r>
            <a:r>
              <a:rPr lang="en-GB" sz="2000" b="1" dirty="0">
                <a:solidFill>
                  <a:prstClr val="black"/>
                </a:solidFill>
              </a:rPr>
              <a:t>:</a:t>
            </a:r>
            <a:r>
              <a:rPr lang="en-GB" sz="2000" dirty="0">
                <a:solidFill>
                  <a:prstClr val="black"/>
                </a:solidFill>
              </a:rPr>
              <a:t>  Give examples of how module(s) learning has allowed you to demonstrate KSBs  required to fulfil your role. (Be specific – Improved performance, project management, new tasks etc</a:t>
            </a:r>
            <a:r>
              <a:rPr lang="en-GB" sz="2000" dirty="0" smtClean="0">
                <a:solidFill>
                  <a:prstClr val="black"/>
                </a:solidFill>
              </a:rPr>
              <a:t>.)</a:t>
            </a:r>
          </a:p>
          <a:p>
            <a:pPr marL="342900" indent="-342900">
              <a:spcAft>
                <a:spcPts val="1200"/>
              </a:spcAft>
              <a:buFont typeface="Arial" panose="020B0604020202020204" pitchFamily="34" charset="0"/>
              <a:buChar char="•"/>
            </a:pPr>
            <a:r>
              <a:rPr lang="en-GB" sz="2000" b="1" dirty="0">
                <a:solidFill>
                  <a:prstClr val="black"/>
                </a:solidFill>
              </a:rPr>
              <a:t>Alignment to Apprenticeship:</a:t>
            </a:r>
            <a:r>
              <a:rPr lang="en-GB" sz="2000" dirty="0">
                <a:solidFill>
                  <a:prstClr val="black"/>
                </a:solidFill>
              </a:rPr>
              <a:t>  Recognition of KSB development / Key areas of learning since last review. (Skills developed, impact at work, new learning</a:t>
            </a:r>
            <a:r>
              <a:rPr lang="en-GB" sz="2000" dirty="0" smtClean="0">
                <a:solidFill>
                  <a:prstClr val="black"/>
                </a:solidFill>
              </a:rPr>
              <a:t>)</a:t>
            </a:r>
          </a:p>
          <a:p>
            <a:pPr marL="342900" indent="-342900">
              <a:spcAft>
                <a:spcPts val="1200"/>
              </a:spcAft>
              <a:buFont typeface="Arial" panose="020B0604020202020204" pitchFamily="34" charset="0"/>
              <a:buChar char="•"/>
            </a:pPr>
            <a:r>
              <a:rPr lang="en-GB" sz="2000" b="1" dirty="0">
                <a:solidFill>
                  <a:prstClr val="black"/>
                </a:solidFill>
              </a:rPr>
              <a:t>Impact:</a:t>
            </a:r>
            <a:r>
              <a:rPr lang="en-GB" sz="2000" dirty="0">
                <a:solidFill>
                  <a:prstClr val="black"/>
                </a:solidFill>
              </a:rPr>
              <a:t>  Do you have examples of work-based activity that you feel could be used in your portfolio?  </a:t>
            </a:r>
            <a:r>
              <a:rPr lang="en-GB" sz="2000" i="1" dirty="0">
                <a:solidFill>
                  <a:prstClr val="black"/>
                </a:solidFill>
              </a:rPr>
              <a:t>Think impact</a:t>
            </a:r>
            <a:r>
              <a:rPr lang="en-GB" sz="2000" dirty="0">
                <a:solidFill>
                  <a:prstClr val="black"/>
                </a:solidFill>
              </a:rPr>
              <a:t>! – Use e-portfolio to log/store progress against </a:t>
            </a:r>
            <a:r>
              <a:rPr lang="en-GB" sz="2000" dirty="0" smtClean="0">
                <a:solidFill>
                  <a:prstClr val="black"/>
                </a:solidFill>
              </a:rPr>
              <a:t>KSBs</a:t>
            </a:r>
            <a:endParaRPr lang="en-GB" sz="2000" dirty="0">
              <a:solidFill>
                <a:prstClr val="black"/>
              </a:solidFill>
            </a:endParaRPr>
          </a:p>
          <a:p>
            <a:pPr>
              <a:spcAft>
                <a:spcPts val="1200"/>
              </a:spcAft>
            </a:pPr>
            <a:endParaRPr lang="en-GB" sz="2000" dirty="0">
              <a:solidFill>
                <a:prstClr val="black"/>
              </a:solidFill>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28" y="6351443"/>
            <a:ext cx="8823968" cy="73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93972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2" y="125760"/>
            <a:ext cx="7271271" cy="1143000"/>
          </a:xfrm>
        </p:spPr>
        <p:txBody>
          <a:bodyPr/>
          <a:lstStyle/>
          <a:p>
            <a:pPr algn="l"/>
            <a:r>
              <a:rPr lang="en-GB" sz="3200" dirty="0" smtClean="0"/>
              <a:t>Planning Apprenticeship Progress</a:t>
            </a:r>
            <a:br>
              <a:rPr lang="en-GB" sz="3200" dirty="0" smtClean="0"/>
            </a:br>
            <a:r>
              <a:rPr lang="en-GB" sz="3200" dirty="0" smtClean="0"/>
              <a:t>Apprentice Progress Reviews</a:t>
            </a:r>
            <a:endParaRPr lang="en-GB" sz="32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3649"/>
          <a:stretch/>
        </p:blipFill>
        <p:spPr bwMode="auto">
          <a:xfrm>
            <a:off x="31060" y="6173794"/>
            <a:ext cx="8861420" cy="78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5536" y="1772817"/>
            <a:ext cx="8496944" cy="4401205"/>
          </a:xfrm>
          <a:prstGeom prst="rect">
            <a:avLst/>
          </a:prstGeom>
        </p:spPr>
        <p:txBody>
          <a:bodyPr wrap="square">
            <a:spAutoFit/>
          </a:bodyPr>
          <a:lstStyle/>
          <a:p>
            <a:r>
              <a:rPr lang="en-GB" b="1" dirty="0" smtClean="0">
                <a:solidFill>
                  <a:prstClr val="black"/>
                </a:solidFill>
              </a:rPr>
              <a:t>Mentor / Line Manager Summary</a:t>
            </a:r>
          </a:p>
          <a:p>
            <a:endParaRPr lang="en-GB" b="1" dirty="0">
              <a:solidFill>
                <a:prstClr val="black"/>
              </a:solidFill>
            </a:endParaRPr>
          </a:p>
          <a:p>
            <a:pPr marL="342900" indent="-342900">
              <a:spcAft>
                <a:spcPts val="1200"/>
              </a:spcAft>
              <a:buFont typeface="Arial" panose="020B0604020202020204" pitchFamily="34" charset="0"/>
              <a:buChar char="•"/>
            </a:pPr>
            <a:r>
              <a:rPr lang="en-GB" dirty="0">
                <a:solidFill>
                  <a:prstClr val="black"/>
                </a:solidFill>
              </a:rPr>
              <a:t>General feedback on Apprentice progress/performance:</a:t>
            </a:r>
          </a:p>
          <a:p>
            <a:pPr marL="342900" indent="-342900">
              <a:spcAft>
                <a:spcPts val="1200"/>
              </a:spcAft>
              <a:buFont typeface="Arial" panose="020B0604020202020204" pitchFamily="34" charset="0"/>
              <a:buChar char="•"/>
            </a:pPr>
            <a:r>
              <a:rPr lang="en-GB" dirty="0">
                <a:solidFill>
                  <a:prstClr val="black"/>
                </a:solidFill>
              </a:rPr>
              <a:t>What impact has the apprentices learning had on the workplace?</a:t>
            </a:r>
          </a:p>
          <a:p>
            <a:pPr marL="342900" indent="-342900">
              <a:spcAft>
                <a:spcPts val="1200"/>
              </a:spcAft>
              <a:buFont typeface="Arial" panose="020B0604020202020204" pitchFamily="34" charset="0"/>
              <a:buChar char="•"/>
            </a:pPr>
            <a:r>
              <a:rPr lang="en-GB" dirty="0">
                <a:solidFill>
                  <a:prstClr val="black"/>
                </a:solidFill>
              </a:rPr>
              <a:t>Are the apprentice’s development areas for focus over the coming period? (Link to actions list)</a:t>
            </a:r>
          </a:p>
          <a:p>
            <a:pPr marL="342900" indent="-342900">
              <a:spcAft>
                <a:spcPts val="1200"/>
              </a:spcAft>
              <a:buFont typeface="Arial" panose="020B0604020202020204" pitchFamily="34" charset="0"/>
              <a:buChar char="•"/>
            </a:pPr>
            <a:r>
              <a:rPr lang="en-GB" dirty="0">
                <a:solidFill>
                  <a:prstClr val="black"/>
                </a:solidFill>
              </a:rPr>
              <a:t>What specific actions will you take to support the apprentice over the next period? (Link to actions list)</a:t>
            </a:r>
          </a:p>
          <a:p>
            <a:r>
              <a:rPr lang="en-GB" b="1" dirty="0" smtClean="0">
                <a:solidFill>
                  <a:prstClr val="black"/>
                </a:solidFill>
              </a:rPr>
              <a:t> </a:t>
            </a:r>
            <a:endParaRPr lang="en-GB" dirty="0">
              <a:solidFill>
                <a:prstClr val="black"/>
              </a:solidFill>
            </a:endParaRPr>
          </a:p>
        </p:txBody>
      </p:sp>
    </p:spTree>
    <p:extLst>
      <p:ext uri="{BB962C8B-B14F-4D97-AF65-F5344CB8AC3E}">
        <p14:creationId xmlns:p14="http://schemas.microsoft.com/office/powerpoint/2010/main" val="310922911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2" y="125760"/>
            <a:ext cx="7271271" cy="1143000"/>
          </a:xfrm>
        </p:spPr>
        <p:txBody>
          <a:bodyPr/>
          <a:lstStyle/>
          <a:p>
            <a:pPr algn="l"/>
            <a:r>
              <a:rPr lang="en-GB" sz="3200" dirty="0" smtClean="0"/>
              <a:t>Planning Apprenticeship Progress</a:t>
            </a:r>
            <a:br>
              <a:rPr lang="en-GB" sz="3200" dirty="0" smtClean="0"/>
            </a:br>
            <a:r>
              <a:rPr lang="en-GB" sz="3200" dirty="0" smtClean="0"/>
              <a:t>Apprentice Progress Reviews</a:t>
            </a:r>
            <a:endParaRPr lang="en-GB" sz="3200" dirty="0"/>
          </a:p>
        </p:txBody>
      </p:sp>
      <p:sp>
        <p:nvSpPr>
          <p:cNvPr id="4" name="Rectangle 3"/>
          <p:cNvSpPr/>
          <p:nvPr/>
        </p:nvSpPr>
        <p:spPr>
          <a:xfrm>
            <a:off x="395536" y="1772818"/>
            <a:ext cx="8496944" cy="2215991"/>
          </a:xfrm>
          <a:prstGeom prst="rect">
            <a:avLst/>
          </a:prstGeom>
        </p:spPr>
        <p:txBody>
          <a:bodyPr wrap="square">
            <a:spAutoFit/>
          </a:bodyPr>
          <a:lstStyle/>
          <a:p>
            <a:r>
              <a:rPr lang="en-GB" b="1" dirty="0" smtClean="0">
                <a:solidFill>
                  <a:prstClr val="black"/>
                </a:solidFill>
              </a:rPr>
              <a:t>Work Based Learning Coach Summary</a:t>
            </a:r>
          </a:p>
          <a:p>
            <a:endParaRPr lang="en-GB" b="1" dirty="0">
              <a:solidFill>
                <a:prstClr val="black"/>
              </a:solidFill>
            </a:endParaRPr>
          </a:p>
          <a:p>
            <a:pPr marL="342900" indent="-342900">
              <a:spcAft>
                <a:spcPts val="1200"/>
              </a:spcAft>
              <a:buFont typeface="Arial" panose="020B0604020202020204" pitchFamily="34" charset="0"/>
              <a:buChar char="•"/>
            </a:pPr>
            <a:r>
              <a:rPr lang="en-GB" sz="2000" dirty="0">
                <a:solidFill>
                  <a:prstClr val="black"/>
                </a:solidFill>
              </a:rPr>
              <a:t>Work-based impact, application of learning from SHU course, general comments. </a:t>
            </a:r>
            <a:endParaRPr lang="en-GB" sz="2000" dirty="0" smtClean="0">
              <a:solidFill>
                <a:prstClr val="black"/>
              </a:solidFill>
            </a:endParaRPr>
          </a:p>
          <a:p>
            <a:pPr marL="342900" indent="-342900">
              <a:spcAft>
                <a:spcPts val="1200"/>
              </a:spcAft>
              <a:buFont typeface="Arial" panose="020B0604020202020204" pitchFamily="34" charset="0"/>
              <a:buChar char="•"/>
            </a:pPr>
            <a:r>
              <a:rPr lang="en-GB" sz="2000" dirty="0" smtClean="0">
                <a:solidFill>
                  <a:prstClr val="black"/>
                </a:solidFill>
              </a:rPr>
              <a:t>Would </a:t>
            </a:r>
            <a:r>
              <a:rPr lang="en-GB" sz="2000" dirty="0">
                <a:solidFill>
                  <a:prstClr val="black"/>
                </a:solidFill>
              </a:rPr>
              <a:t>the Apprentice benefit from a referral to an advisor (Academic, Support, Employability) or Course/Module Leader?</a:t>
            </a:r>
            <a:r>
              <a:rPr lang="en-GB" sz="2000" dirty="0" smtClean="0">
                <a:solidFill>
                  <a:prstClr val="black"/>
                </a:solidFill>
              </a:rPr>
              <a:t> </a:t>
            </a:r>
            <a:endParaRPr lang="en-GB" sz="20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8350284"/>
              </p:ext>
            </p:extLst>
          </p:nvPr>
        </p:nvGraphicFramePr>
        <p:xfrm>
          <a:off x="411884" y="4365104"/>
          <a:ext cx="7904533" cy="2160242"/>
        </p:xfrm>
        <a:graphic>
          <a:graphicData uri="http://schemas.openxmlformats.org/drawingml/2006/table">
            <a:tbl>
              <a:tblPr firstRow="1" firstCol="1" bandRow="1"/>
              <a:tblGrid>
                <a:gridCol w="851386"/>
                <a:gridCol w="4087487"/>
                <a:gridCol w="717000"/>
                <a:gridCol w="777933"/>
                <a:gridCol w="1470727"/>
              </a:tblGrid>
              <a:tr h="299803">
                <a:tc gridSpan="5">
                  <a:txBody>
                    <a:bodyPr/>
                    <a:lstStyle/>
                    <a:p>
                      <a:pPr>
                        <a:lnSpc>
                          <a:spcPct val="115000"/>
                        </a:lnSpc>
                        <a:spcAft>
                          <a:spcPts val="0"/>
                        </a:spcAft>
                      </a:pPr>
                      <a:r>
                        <a:rPr lang="en-GB" sz="1600" b="1" dirty="0">
                          <a:effectLst/>
                          <a:latin typeface="Calibri"/>
                          <a:ea typeface="Calibri"/>
                          <a:cs typeface="Times New Roman"/>
                        </a:rPr>
                        <a:t> Actions and Targets</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99607">
                <a:tc>
                  <a:txBody>
                    <a:bodyPr/>
                    <a:lstStyle/>
                    <a:p>
                      <a:pPr>
                        <a:lnSpc>
                          <a:spcPct val="115000"/>
                        </a:lnSpc>
                        <a:spcAft>
                          <a:spcPts val="0"/>
                        </a:spcAft>
                      </a:pPr>
                      <a:r>
                        <a:rPr lang="en-GB" sz="1600" b="1">
                          <a:effectLst/>
                          <a:latin typeface="Calibri"/>
                          <a:ea typeface="Calibri"/>
                          <a:cs typeface="Times New Roman"/>
                        </a:rPr>
                        <a:t>Target/</a:t>
                      </a:r>
                      <a:endParaRPr lang="en-GB" sz="1600">
                        <a:effectLst/>
                        <a:latin typeface="Calibri"/>
                        <a:ea typeface="Calibri"/>
                        <a:cs typeface="Times New Roman"/>
                      </a:endParaRPr>
                    </a:p>
                    <a:p>
                      <a:pPr>
                        <a:lnSpc>
                          <a:spcPct val="115000"/>
                        </a:lnSpc>
                        <a:spcAft>
                          <a:spcPts val="0"/>
                        </a:spcAft>
                      </a:pPr>
                      <a:r>
                        <a:rPr lang="en-GB" sz="1600" b="1">
                          <a:effectLst/>
                          <a:latin typeface="Calibri"/>
                          <a:ea typeface="Calibri"/>
                          <a:cs typeface="Times New Roman"/>
                        </a:rPr>
                        <a:t>issue (s)</a:t>
                      </a:r>
                      <a:endParaRPr lang="en-GB"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effectLst/>
                          <a:latin typeface="Calibri"/>
                          <a:ea typeface="Calibri"/>
                          <a:cs typeface="Times New Roman"/>
                        </a:rPr>
                        <a:t>Action</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a:effectLst/>
                          <a:latin typeface="Calibri"/>
                          <a:ea typeface="Calibri"/>
                          <a:cs typeface="Times New Roman"/>
                        </a:rPr>
                        <a:t>When</a:t>
                      </a:r>
                      <a:endParaRPr lang="en-GB"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a:effectLst/>
                          <a:latin typeface="Calibri"/>
                          <a:ea typeface="Calibri"/>
                          <a:cs typeface="Times New Roman"/>
                        </a:rPr>
                        <a:t>Who</a:t>
                      </a:r>
                      <a:endParaRPr lang="en-GB"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a:effectLst/>
                          <a:latin typeface="Calibri"/>
                          <a:ea typeface="Calibri"/>
                          <a:cs typeface="Times New Roman"/>
                        </a:rPr>
                        <a:t>Completed / Reviewed  Date</a:t>
                      </a:r>
                      <a:endParaRPr lang="en-GB"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423">
                <a:tc>
                  <a:txBody>
                    <a:bodyPr/>
                    <a:lstStyle/>
                    <a:p>
                      <a:pPr>
                        <a:lnSpc>
                          <a:spcPct val="115000"/>
                        </a:lnSpc>
                        <a:spcAft>
                          <a:spcPts val="0"/>
                        </a:spcAft>
                      </a:pPr>
                      <a:r>
                        <a:rPr lang="en-GB" sz="1600">
                          <a:effectLst/>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effectLst/>
                          <a:latin typeface="Calibri"/>
                          <a:ea typeface="Calibri"/>
                          <a:cs typeface="Times New Roman"/>
                        </a:rPr>
                        <a:t>Confirm previous actions and carry any forward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effectLst/>
                          <a:latin typeface="Calibri"/>
                          <a:ea typeface="Calibri"/>
                          <a:cs typeface="Times New Roman"/>
                        </a:rPr>
                        <a:t> </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effectLst/>
                          <a:latin typeface="Calibri"/>
                          <a:ea typeface="Calibri"/>
                          <a:cs typeface="Times New Roman"/>
                        </a:rPr>
                        <a:t> </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effectLst/>
                          <a:latin typeface="Calibri"/>
                          <a:ea typeface="Calibri"/>
                          <a:cs typeface="Times New Roman"/>
                        </a:rPr>
                        <a:t> </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803">
                <a:tc>
                  <a:txBody>
                    <a:bodyPr/>
                    <a:lstStyle/>
                    <a:p>
                      <a:pPr>
                        <a:lnSpc>
                          <a:spcPct val="115000"/>
                        </a:lnSpc>
                        <a:spcAft>
                          <a:spcPts val="0"/>
                        </a:spcAft>
                      </a:pPr>
                      <a:r>
                        <a:rPr lang="en-GB" sz="1100">
                          <a:effectLst/>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803">
                <a:tc>
                  <a:txBody>
                    <a:bodyPr/>
                    <a:lstStyle/>
                    <a:p>
                      <a:pPr>
                        <a:lnSpc>
                          <a:spcPct val="115000"/>
                        </a:lnSpc>
                        <a:spcAft>
                          <a:spcPts val="0"/>
                        </a:spcAft>
                      </a:pPr>
                      <a:r>
                        <a:rPr lang="en-GB" sz="1100">
                          <a:effectLst/>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803">
                <a:tc>
                  <a:txBody>
                    <a:bodyPr/>
                    <a:lstStyle/>
                    <a:p>
                      <a:pPr>
                        <a:lnSpc>
                          <a:spcPct val="115000"/>
                        </a:lnSpc>
                        <a:spcAft>
                          <a:spcPts val="0"/>
                        </a:spcAft>
                      </a:pPr>
                      <a:r>
                        <a:rPr lang="en-GB" sz="1100">
                          <a:effectLst/>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1777768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Batch 7 e</a:t>
            </a:r>
            <a:br>
              <a:rPr lang="en-GB" dirty="0" smtClean="0">
                <a:solidFill>
                  <a:schemeClr val="bg1"/>
                </a:solidFill>
              </a:rPr>
            </a:br>
            <a:r>
              <a:rPr lang="en-GB" dirty="0" smtClean="0">
                <a:solidFill>
                  <a:schemeClr val="bg1"/>
                </a:solidFill>
              </a:rPr>
              <a:t/>
            </a:r>
            <a:br>
              <a:rPr lang="en-GB" dirty="0" smtClean="0">
                <a:solidFill>
                  <a:schemeClr val="bg1"/>
                </a:solidFill>
              </a:rPr>
            </a:br>
            <a:r>
              <a:rPr lang="en-GB" dirty="0" smtClean="0">
                <a:solidFill>
                  <a:schemeClr val="bg1"/>
                </a:solidFill>
              </a:rPr>
              <a:t>E-Tracker Screen shots</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34436394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061864"/>
            <a:ext cx="4535736" cy="1143000"/>
          </a:xfrm>
        </p:spPr>
        <p:txBody>
          <a:bodyPr/>
          <a:lstStyle/>
          <a:p>
            <a:r>
              <a:rPr lang="en-GB" dirty="0" smtClean="0"/>
              <a:t>E-portfolio</a:t>
            </a:r>
            <a:endParaRPr lang="en-GB" dirty="0"/>
          </a:p>
        </p:txBody>
      </p:sp>
      <p:pic>
        <p:nvPicPr>
          <p:cNvPr id="4" name="Picture 3"/>
          <p:cNvPicPr/>
          <p:nvPr/>
        </p:nvPicPr>
        <p:blipFill rotWithShape="1">
          <a:blip r:embed="rId2"/>
          <a:srcRect l="13916" t="27763" r="51074" b="33150"/>
          <a:stretch/>
        </p:blipFill>
        <p:spPr>
          <a:xfrm>
            <a:off x="661883" y="1844826"/>
            <a:ext cx="2952328" cy="1907775"/>
          </a:xfrm>
          <a:prstGeom prst="rect">
            <a:avLst/>
          </a:prstGeom>
        </p:spPr>
      </p:pic>
      <p:grpSp>
        <p:nvGrpSpPr>
          <p:cNvPr id="18" name="Group 17"/>
          <p:cNvGrpSpPr/>
          <p:nvPr/>
        </p:nvGrpSpPr>
        <p:grpSpPr>
          <a:xfrm>
            <a:off x="1700136" y="2715461"/>
            <a:ext cx="5320136" cy="4385948"/>
            <a:chOff x="-294403" y="2603428"/>
            <a:chExt cx="5320136" cy="4385948"/>
          </a:xfrm>
        </p:grpSpPr>
        <p:sp>
          <p:nvSpPr>
            <p:cNvPr id="5" name="Pentagon 5"/>
            <p:cNvSpPr/>
            <p:nvPr/>
          </p:nvSpPr>
          <p:spPr>
            <a:xfrm rot="19471145">
              <a:off x="-294403" y="2603428"/>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6" name="Picture 2" descr="suitcase, Business People, Businessman, people, walking, Silhouette, Business, portfolio, Ma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71" y="3140937"/>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7" name="Pentagon 5"/>
            <p:cNvSpPr/>
            <p:nvPr/>
          </p:nvSpPr>
          <p:spPr>
            <a:xfrm rot="19471145">
              <a:off x="2846051" y="2904707"/>
              <a:ext cx="1826668" cy="2175384"/>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 name="connsiteX0" fmla="*/ 0 w 1471169"/>
                <a:gd name="connsiteY0" fmla="*/ 0 h 896975"/>
                <a:gd name="connsiteX1" fmla="*/ 539739 w 1471169"/>
                <a:gd name="connsiteY1" fmla="*/ 67795 h 896975"/>
                <a:gd name="connsiteX2" fmla="*/ 945499 w 1471169"/>
                <a:gd name="connsiteY2" fmla="*/ 40921 h 896975"/>
                <a:gd name="connsiteX3" fmla="*/ 1445379 w 1471169"/>
                <a:gd name="connsiteY3" fmla="*/ 674849 h 896975"/>
                <a:gd name="connsiteX4" fmla="*/ 781694 w 1471169"/>
                <a:gd name="connsiteY4" fmla="*/ 896975 h 896975"/>
                <a:gd name="connsiteX0" fmla="*/ 0 w 1470007"/>
                <a:gd name="connsiteY0" fmla="*/ 0 h 896975"/>
                <a:gd name="connsiteX1" fmla="*/ 539739 w 1470007"/>
                <a:gd name="connsiteY1" fmla="*/ 67795 h 896975"/>
                <a:gd name="connsiteX2" fmla="*/ 916783 w 1470007"/>
                <a:gd name="connsiteY2" fmla="*/ 71561 h 896975"/>
                <a:gd name="connsiteX3" fmla="*/ 1445379 w 1470007"/>
                <a:gd name="connsiteY3" fmla="*/ 674849 h 896975"/>
                <a:gd name="connsiteX4" fmla="*/ 781694 w 1470007"/>
                <a:gd name="connsiteY4" fmla="*/ 896975 h 896975"/>
                <a:gd name="connsiteX0" fmla="*/ 0 w 1623472"/>
                <a:gd name="connsiteY0" fmla="*/ 0 h 896975"/>
                <a:gd name="connsiteX1" fmla="*/ 539739 w 1623472"/>
                <a:gd name="connsiteY1" fmla="*/ 67795 h 896975"/>
                <a:gd name="connsiteX2" fmla="*/ 916783 w 1623472"/>
                <a:gd name="connsiteY2" fmla="*/ 71561 h 896975"/>
                <a:gd name="connsiteX3" fmla="*/ 1602976 w 1623472"/>
                <a:gd name="connsiteY3" fmla="*/ 829778 h 896975"/>
                <a:gd name="connsiteX4" fmla="*/ 781694 w 1623472"/>
                <a:gd name="connsiteY4" fmla="*/ 896975 h 896975"/>
                <a:gd name="connsiteX0" fmla="*/ 0 w 1620805"/>
                <a:gd name="connsiteY0" fmla="*/ 0 h 896975"/>
                <a:gd name="connsiteX1" fmla="*/ 539739 w 1620805"/>
                <a:gd name="connsiteY1" fmla="*/ 67795 h 896975"/>
                <a:gd name="connsiteX2" fmla="*/ 916783 w 1620805"/>
                <a:gd name="connsiteY2" fmla="*/ 71561 h 896975"/>
                <a:gd name="connsiteX3" fmla="*/ 1204328 w 1620805"/>
                <a:gd name="connsiteY3" fmla="*/ 390080 h 896975"/>
                <a:gd name="connsiteX4" fmla="*/ 1602976 w 1620805"/>
                <a:gd name="connsiteY4" fmla="*/ 829778 h 896975"/>
                <a:gd name="connsiteX5" fmla="*/ 781694 w 1620805"/>
                <a:gd name="connsiteY5" fmla="*/ 896975 h 896975"/>
                <a:gd name="connsiteX0" fmla="*/ 0 w 1620805"/>
                <a:gd name="connsiteY0" fmla="*/ 5098 h 902073"/>
                <a:gd name="connsiteX1" fmla="*/ 526373 w 1620805"/>
                <a:gd name="connsiteY1" fmla="*/ 39487 h 902073"/>
                <a:gd name="connsiteX2" fmla="*/ 916783 w 1620805"/>
                <a:gd name="connsiteY2" fmla="*/ 76659 h 902073"/>
                <a:gd name="connsiteX3" fmla="*/ 1204328 w 1620805"/>
                <a:gd name="connsiteY3" fmla="*/ 395178 h 902073"/>
                <a:gd name="connsiteX4" fmla="*/ 1602976 w 1620805"/>
                <a:gd name="connsiteY4" fmla="*/ 834876 h 902073"/>
                <a:gd name="connsiteX5" fmla="*/ 781694 w 1620805"/>
                <a:gd name="connsiteY5" fmla="*/ 902073 h 902073"/>
                <a:gd name="connsiteX0" fmla="*/ 0 w 1620805"/>
                <a:gd name="connsiteY0" fmla="*/ 0 h 896975"/>
                <a:gd name="connsiteX1" fmla="*/ 526373 w 1620805"/>
                <a:gd name="connsiteY1" fmla="*/ 34389 h 896975"/>
                <a:gd name="connsiteX2" fmla="*/ 916783 w 1620805"/>
                <a:gd name="connsiteY2" fmla="*/ 71561 h 896975"/>
                <a:gd name="connsiteX3" fmla="*/ 1204328 w 1620805"/>
                <a:gd name="connsiteY3" fmla="*/ 390080 h 896975"/>
                <a:gd name="connsiteX4" fmla="*/ 1602976 w 1620805"/>
                <a:gd name="connsiteY4" fmla="*/ 829778 h 896975"/>
                <a:gd name="connsiteX5" fmla="*/ 781694 w 1620805"/>
                <a:gd name="connsiteY5" fmla="*/ 896975 h 896975"/>
                <a:gd name="connsiteX0" fmla="*/ 0 w 1620805"/>
                <a:gd name="connsiteY0" fmla="*/ 0 h 896975"/>
                <a:gd name="connsiteX1" fmla="*/ 526373 w 1620805"/>
                <a:gd name="connsiteY1" fmla="*/ 34389 h 896975"/>
                <a:gd name="connsiteX2" fmla="*/ 668744 w 1620805"/>
                <a:gd name="connsiteY2" fmla="*/ 66095 h 896975"/>
                <a:gd name="connsiteX3" fmla="*/ 1204328 w 1620805"/>
                <a:gd name="connsiteY3" fmla="*/ 390080 h 896975"/>
                <a:gd name="connsiteX4" fmla="*/ 1602976 w 1620805"/>
                <a:gd name="connsiteY4" fmla="*/ 829778 h 896975"/>
                <a:gd name="connsiteX5" fmla="*/ 781694 w 1620805"/>
                <a:gd name="connsiteY5" fmla="*/ 896975 h 896975"/>
                <a:gd name="connsiteX0" fmla="*/ 0 w 1610869"/>
                <a:gd name="connsiteY0" fmla="*/ 0 h 896975"/>
                <a:gd name="connsiteX1" fmla="*/ 526373 w 1610869"/>
                <a:gd name="connsiteY1" fmla="*/ 34389 h 896975"/>
                <a:gd name="connsiteX2" fmla="*/ 668744 w 1610869"/>
                <a:gd name="connsiteY2" fmla="*/ 66095 h 896975"/>
                <a:gd name="connsiteX3" fmla="*/ 1204328 w 1610869"/>
                <a:gd name="connsiteY3" fmla="*/ 390080 h 896975"/>
                <a:gd name="connsiteX4" fmla="*/ 1042763 w 1610869"/>
                <a:gd name="connsiteY4" fmla="*/ 430057 h 896975"/>
                <a:gd name="connsiteX5" fmla="*/ 1602976 w 1610869"/>
                <a:gd name="connsiteY5" fmla="*/ 829778 h 896975"/>
                <a:gd name="connsiteX6" fmla="*/ 781694 w 1610869"/>
                <a:gd name="connsiteY6" fmla="*/ 896975 h 896975"/>
                <a:gd name="connsiteX0" fmla="*/ 0 w 1610869"/>
                <a:gd name="connsiteY0" fmla="*/ 0 h 896975"/>
                <a:gd name="connsiteX1" fmla="*/ 526373 w 1610869"/>
                <a:gd name="connsiteY1" fmla="*/ 34389 h 896975"/>
                <a:gd name="connsiteX2" fmla="*/ 668744 w 1610869"/>
                <a:gd name="connsiteY2" fmla="*/ 66095 h 896975"/>
                <a:gd name="connsiteX3" fmla="*/ 931703 w 1610869"/>
                <a:gd name="connsiteY3" fmla="*/ 289030 h 896975"/>
                <a:gd name="connsiteX4" fmla="*/ 1042763 w 1610869"/>
                <a:gd name="connsiteY4" fmla="*/ 430057 h 896975"/>
                <a:gd name="connsiteX5" fmla="*/ 1602976 w 1610869"/>
                <a:gd name="connsiteY5" fmla="*/ 829778 h 896975"/>
                <a:gd name="connsiteX6" fmla="*/ 781694 w 1610869"/>
                <a:gd name="connsiteY6" fmla="*/ 896975 h 896975"/>
                <a:gd name="connsiteX0" fmla="*/ 0 w 1825866"/>
                <a:gd name="connsiteY0" fmla="*/ 0 h 896975"/>
                <a:gd name="connsiteX1" fmla="*/ 526373 w 1825866"/>
                <a:gd name="connsiteY1" fmla="*/ 34389 h 896975"/>
                <a:gd name="connsiteX2" fmla="*/ 668744 w 1825866"/>
                <a:gd name="connsiteY2" fmla="*/ 66095 h 896975"/>
                <a:gd name="connsiteX3" fmla="*/ 931703 w 1825866"/>
                <a:gd name="connsiteY3" fmla="*/ 289030 h 896975"/>
                <a:gd name="connsiteX4" fmla="*/ 1042763 w 1825866"/>
                <a:gd name="connsiteY4" fmla="*/ 430057 h 896975"/>
                <a:gd name="connsiteX5" fmla="*/ 1819989 w 1825866"/>
                <a:gd name="connsiteY5" fmla="*/ 825976 h 896975"/>
                <a:gd name="connsiteX6" fmla="*/ 781694 w 1825866"/>
                <a:gd name="connsiteY6" fmla="*/ 896975 h 896975"/>
                <a:gd name="connsiteX0" fmla="*/ 0 w 1826668"/>
                <a:gd name="connsiteY0" fmla="*/ 0 h 896975"/>
                <a:gd name="connsiteX1" fmla="*/ 526373 w 1826668"/>
                <a:gd name="connsiteY1" fmla="*/ 34389 h 896975"/>
                <a:gd name="connsiteX2" fmla="*/ 668744 w 1826668"/>
                <a:gd name="connsiteY2" fmla="*/ 66095 h 896975"/>
                <a:gd name="connsiteX3" fmla="*/ 931703 w 1826668"/>
                <a:gd name="connsiteY3" fmla="*/ 289030 h 896975"/>
                <a:gd name="connsiteX4" fmla="*/ 1144748 w 1826668"/>
                <a:gd name="connsiteY4" fmla="*/ 480133 h 896975"/>
                <a:gd name="connsiteX5" fmla="*/ 1819989 w 1826668"/>
                <a:gd name="connsiteY5" fmla="*/ 825976 h 896975"/>
                <a:gd name="connsiteX6" fmla="*/ 781694 w 1826668"/>
                <a:gd name="connsiteY6" fmla="*/ 896975 h 896975"/>
                <a:gd name="connsiteX0" fmla="*/ 0 w 1826668"/>
                <a:gd name="connsiteY0" fmla="*/ 0 h 896975"/>
                <a:gd name="connsiteX1" fmla="*/ 404582 w 1826668"/>
                <a:gd name="connsiteY1" fmla="*/ 37224 h 896975"/>
                <a:gd name="connsiteX2" fmla="*/ 668744 w 1826668"/>
                <a:gd name="connsiteY2" fmla="*/ 66095 h 896975"/>
                <a:gd name="connsiteX3" fmla="*/ 931703 w 1826668"/>
                <a:gd name="connsiteY3" fmla="*/ 289030 h 896975"/>
                <a:gd name="connsiteX4" fmla="*/ 1144748 w 1826668"/>
                <a:gd name="connsiteY4" fmla="*/ 480133 h 896975"/>
                <a:gd name="connsiteX5" fmla="*/ 1819989 w 1826668"/>
                <a:gd name="connsiteY5" fmla="*/ 825976 h 896975"/>
                <a:gd name="connsiteX6" fmla="*/ 781694 w 1826668"/>
                <a:gd name="connsiteY6" fmla="*/ 896975 h 896975"/>
                <a:gd name="connsiteX0" fmla="*/ 0 w 1826668"/>
                <a:gd name="connsiteY0" fmla="*/ 0 h 896975"/>
                <a:gd name="connsiteX1" fmla="*/ 404582 w 1826668"/>
                <a:gd name="connsiteY1" fmla="*/ 37224 h 896975"/>
                <a:gd name="connsiteX2" fmla="*/ 569067 w 1826668"/>
                <a:gd name="connsiteY2" fmla="*/ 55927 h 896975"/>
                <a:gd name="connsiteX3" fmla="*/ 931703 w 1826668"/>
                <a:gd name="connsiteY3" fmla="*/ 289030 h 896975"/>
                <a:gd name="connsiteX4" fmla="*/ 1144748 w 1826668"/>
                <a:gd name="connsiteY4" fmla="*/ 480133 h 896975"/>
                <a:gd name="connsiteX5" fmla="*/ 1819989 w 1826668"/>
                <a:gd name="connsiteY5" fmla="*/ 825976 h 896975"/>
                <a:gd name="connsiteX6" fmla="*/ 781694 w 1826668"/>
                <a:gd name="connsiteY6" fmla="*/ 896975 h 896975"/>
                <a:gd name="connsiteX0" fmla="*/ 0 w 1826668"/>
                <a:gd name="connsiteY0" fmla="*/ 0 h 911709"/>
                <a:gd name="connsiteX1" fmla="*/ 404582 w 1826668"/>
                <a:gd name="connsiteY1" fmla="*/ 37224 h 911709"/>
                <a:gd name="connsiteX2" fmla="*/ 569067 w 1826668"/>
                <a:gd name="connsiteY2" fmla="*/ 55927 h 911709"/>
                <a:gd name="connsiteX3" fmla="*/ 931703 w 1826668"/>
                <a:gd name="connsiteY3" fmla="*/ 289030 h 911709"/>
                <a:gd name="connsiteX4" fmla="*/ 1144748 w 1826668"/>
                <a:gd name="connsiteY4" fmla="*/ 480133 h 911709"/>
                <a:gd name="connsiteX5" fmla="*/ 1819989 w 1826668"/>
                <a:gd name="connsiteY5" fmla="*/ 825976 h 911709"/>
                <a:gd name="connsiteX6" fmla="*/ 1060757 w 1826668"/>
                <a:gd name="connsiteY6" fmla="*/ 911709 h 91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668" h="911709">
                  <a:moveTo>
                    <a:pt x="0" y="0"/>
                  </a:moveTo>
                  <a:cubicBezTo>
                    <a:pt x="86394" y="8613"/>
                    <a:pt x="187325" y="-11097"/>
                    <a:pt x="404582" y="37224"/>
                  </a:cubicBezTo>
                  <a:cubicBezTo>
                    <a:pt x="554301" y="26217"/>
                    <a:pt x="481214" y="13959"/>
                    <a:pt x="569067" y="55927"/>
                  </a:cubicBezTo>
                  <a:cubicBezTo>
                    <a:pt x="656920" y="97895"/>
                    <a:pt x="831355" y="230087"/>
                    <a:pt x="931703" y="289030"/>
                  </a:cubicBezTo>
                  <a:cubicBezTo>
                    <a:pt x="1032051" y="347973"/>
                    <a:pt x="1078307" y="406850"/>
                    <a:pt x="1144748" y="480133"/>
                  </a:cubicBezTo>
                  <a:cubicBezTo>
                    <a:pt x="1211189" y="553416"/>
                    <a:pt x="1901512" y="746439"/>
                    <a:pt x="1819989" y="825976"/>
                  </a:cubicBezTo>
                  <a:cubicBezTo>
                    <a:pt x="1789399" y="821885"/>
                    <a:pt x="999907" y="824360"/>
                    <a:pt x="1060757" y="911709"/>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8" name="Flowchart: Magnetic Disk 9"/>
            <p:cNvSpPr/>
            <p:nvPr/>
          </p:nvSpPr>
          <p:spPr>
            <a:xfrm>
              <a:off x="2854658" y="2897910"/>
              <a:ext cx="72912" cy="486054"/>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9" name="Flowchart: Magnetic Disk 9"/>
            <p:cNvSpPr/>
            <p:nvPr/>
          </p:nvSpPr>
          <p:spPr>
            <a:xfrm>
              <a:off x="4935075" y="3640567"/>
              <a:ext cx="72912" cy="486054"/>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0" name="Oval 9"/>
            <p:cNvSpPr/>
            <p:nvPr/>
          </p:nvSpPr>
          <p:spPr>
            <a:xfrm>
              <a:off x="1619672" y="4738669"/>
              <a:ext cx="351179" cy="130491"/>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Oval 10"/>
            <p:cNvSpPr/>
            <p:nvPr/>
          </p:nvSpPr>
          <p:spPr>
            <a:xfrm>
              <a:off x="1851101" y="4614760"/>
              <a:ext cx="351179" cy="130491"/>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Oval 11"/>
            <p:cNvSpPr/>
            <p:nvPr/>
          </p:nvSpPr>
          <p:spPr>
            <a:xfrm>
              <a:off x="2195736" y="4522645"/>
              <a:ext cx="351179" cy="130491"/>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Oval 12"/>
            <p:cNvSpPr/>
            <p:nvPr/>
          </p:nvSpPr>
          <p:spPr>
            <a:xfrm>
              <a:off x="2564637" y="4450637"/>
              <a:ext cx="351179" cy="130491"/>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4" name="Oval 13"/>
            <p:cNvSpPr/>
            <p:nvPr/>
          </p:nvSpPr>
          <p:spPr>
            <a:xfrm>
              <a:off x="2771800" y="4293096"/>
              <a:ext cx="351179" cy="130491"/>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5" name="Oval 14"/>
            <p:cNvSpPr/>
            <p:nvPr/>
          </p:nvSpPr>
          <p:spPr>
            <a:xfrm>
              <a:off x="3116364" y="4228088"/>
              <a:ext cx="351179" cy="130491"/>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Flowchart: Punched Tape 15"/>
            <p:cNvSpPr/>
            <p:nvPr/>
          </p:nvSpPr>
          <p:spPr>
            <a:xfrm rot="1200502" flipH="1">
              <a:off x="2828342" y="3291902"/>
              <a:ext cx="2197391" cy="297217"/>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7" name="Oval 16"/>
            <p:cNvSpPr/>
            <p:nvPr/>
          </p:nvSpPr>
          <p:spPr>
            <a:xfrm>
              <a:off x="3575858" y="3996130"/>
              <a:ext cx="351179" cy="130491"/>
            </a:xfrm>
            <a:prstGeom prst="ellipse">
              <a:avLst/>
            </a:prstGeom>
            <a:solidFill>
              <a:schemeClr val="accent3">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grpSp>
      <p:pic>
        <p:nvPicPr>
          <p:cNvPr id="20" name="Picture 1" descr="image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332657"/>
            <a:ext cx="1656184" cy="11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66242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4498"/>
            <a:ext cx="8229600" cy="3344863"/>
          </a:xfrm>
        </p:spPr>
        <p:txBody>
          <a:bodyPr/>
          <a:lstStyle/>
          <a:p>
            <a:endParaRPr lang="en-GB" sz="2000" dirty="0"/>
          </a:p>
          <a:p>
            <a:endParaRPr lang="en-GB" sz="2000" dirty="0" smtClean="0"/>
          </a:p>
          <a:p>
            <a:endParaRPr lang="en-GB" sz="2000" dirty="0"/>
          </a:p>
        </p:txBody>
      </p:sp>
      <p:pic>
        <p:nvPicPr>
          <p:cNvPr id="4" name="Picture 3"/>
          <p:cNvPicPr/>
          <p:nvPr/>
        </p:nvPicPr>
        <p:blipFill rotWithShape="1">
          <a:blip r:embed="rId2"/>
          <a:srcRect l="44239" t="24245" r="16541" b="55147"/>
          <a:stretch/>
        </p:blipFill>
        <p:spPr>
          <a:xfrm>
            <a:off x="2753546" y="2489944"/>
            <a:ext cx="5794549" cy="1659136"/>
          </a:xfrm>
          <a:prstGeom prst="rect">
            <a:avLst/>
          </a:prstGeom>
          <a:scene3d>
            <a:camera prst="orthographicFront"/>
            <a:lightRig rig="threePt" dir="t"/>
          </a:scene3d>
          <a:sp3d>
            <a:bevelT w="165100" prst="coolSlant"/>
          </a:sp3d>
        </p:spPr>
      </p:pic>
      <p:pic>
        <p:nvPicPr>
          <p:cNvPr id="5" name="Picture 4"/>
          <p:cNvPicPr/>
          <p:nvPr/>
        </p:nvPicPr>
        <p:blipFill rotWithShape="1">
          <a:blip r:embed="rId3"/>
          <a:srcRect l="13881" r="365" b="42164"/>
          <a:stretch/>
        </p:blipFill>
        <p:spPr>
          <a:xfrm>
            <a:off x="2753545" y="4591104"/>
            <a:ext cx="5794549" cy="1973381"/>
          </a:xfrm>
          <a:prstGeom prst="rect">
            <a:avLst/>
          </a:prstGeom>
          <a:scene3d>
            <a:camera prst="orthographicFront"/>
            <a:lightRig rig="threePt" dir="t"/>
          </a:scene3d>
          <a:sp3d>
            <a:bevelT w="165100" prst="coolSlant"/>
          </a:sp3d>
        </p:spPr>
      </p:pic>
      <p:sp>
        <p:nvSpPr>
          <p:cNvPr id="6" name="Rectangle 5"/>
          <p:cNvSpPr/>
          <p:nvPr/>
        </p:nvSpPr>
        <p:spPr>
          <a:xfrm>
            <a:off x="501948" y="5013409"/>
            <a:ext cx="2053828" cy="830997"/>
          </a:xfrm>
          <a:prstGeom prst="rect">
            <a:avLst/>
          </a:prstGeom>
        </p:spPr>
        <p:txBody>
          <a:bodyPr wrap="square">
            <a:spAutoFit/>
          </a:bodyPr>
          <a:lstStyle/>
          <a:p>
            <a:r>
              <a:rPr lang="en-GB" dirty="0" smtClean="0">
                <a:solidFill>
                  <a:prstClr val="black"/>
                </a:solidFill>
              </a:rPr>
              <a:t>Caseload Management</a:t>
            </a:r>
            <a:endParaRPr lang="en-GB" dirty="0">
              <a:solidFill>
                <a:prstClr val="black"/>
              </a:solidFill>
            </a:endParaRPr>
          </a:p>
        </p:txBody>
      </p:sp>
      <p:sp>
        <p:nvSpPr>
          <p:cNvPr id="7" name="Rectangle 6"/>
          <p:cNvSpPr/>
          <p:nvPr/>
        </p:nvSpPr>
        <p:spPr>
          <a:xfrm>
            <a:off x="467544" y="2748062"/>
            <a:ext cx="2286000" cy="1200329"/>
          </a:xfrm>
          <a:prstGeom prst="rect">
            <a:avLst/>
          </a:prstGeom>
        </p:spPr>
        <p:txBody>
          <a:bodyPr wrap="square">
            <a:spAutoFit/>
          </a:bodyPr>
          <a:lstStyle/>
          <a:p>
            <a:r>
              <a:rPr lang="en-GB" dirty="0">
                <a:solidFill>
                  <a:prstClr val="black"/>
                </a:solidFill>
              </a:rPr>
              <a:t>Cohort overview </a:t>
            </a:r>
            <a:r>
              <a:rPr lang="en-GB" dirty="0" smtClean="0">
                <a:solidFill>
                  <a:prstClr val="black"/>
                </a:solidFill>
              </a:rPr>
              <a:t>tracking</a:t>
            </a:r>
          </a:p>
        </p:txBody>
      </p:sp>
      <p:pic>
        <p:nvPicPr>
          <p:cNvPr id="8" name="Picture 7"/>
          <p:cNvPicPr/>
          <p:nvPr/>
        </p:nvPicPr>
        <p:blipFill rotWithShape="1">
          <a:blip r:embed="rId4"/>
          <a:srcRect l="13916" t="27763" r="51074" b="33150"/>
          <a:stretch/>
        </p:blipFill>
        <p:spPr>
          <a:xfrm>
            <a:off x="3563888" y="629940"/>
            <a:ext cx="2044700" cy="1358901"/>
          </a:xfrm>
          <a:prstGeom prst="rect">
            <a:avLst/>
          </a:prstGeom>
        </p:spPr>
      </p:pic>
      <p:pic>
        <p:nvPicPr>
          <p:cNvPr id="9" name="Picture 1" descr="image0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332657"/>
            <a:ext cx="1656184" cy="11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97118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52490"/>
            <a:ext cx="8229600" cy="3344863"/>
          </a:xfrm>
        </p:spPr>
        <p:txBody>
          <a:bodyPr/>
          <a:lstStyle/>
          <a:p>
            <a:endParaRPr lang="en-GB" sz="2000" dirty="0"/>
          </a:p>
          <a:p>
            <a:endParaRPr lang="en-GB" sz="2000" dirty="0" smtClean="0"/>
          </a:p>
          <a:p>
            <a:endParaRPr lang="en-GB" sz="2000" dirty="0"/>
          </a:p>
        </p:txBody>
      </p:sp>
      <p:sp>
        <p:nvSpPr>
          <p:cNvPr id="6" name="Rectangle 5"/>
          <p:cNvSpPr/>
          <p:nvPr/>
        </p:nvSpPr>
        <p:spPr>
          <a:xfrm>
            <a:off x="501948" y="4620269"/>
            <a:ext cx="2053828" cy="1938992"/>
          </a:xfrm>
          <a:prstGeom prst="rect">
            <a:avLst/>
          </a:prstGeom>
        </p:spPr>
        <p:txBody>
          <a:bodyPr wrap="square">
            <a:spAutoFit/>
          </a:bodyPr>
          <a:lstStyle/>
          <a:p>
            <a:r>
              <a:rPr lang="en-GB" dirty="0" smtClean="0">
                <a:solidFill>
                  <a:prstClr val="black"/>
                </a:solidFill>
              </a:rPr>
              <a:t>Individual Status dashboard</a:t>
            </a:r>
          </a:p>
          <a:p>
            <a:r>
              <a:rPr lang="en-GB" dirty="0" smtClean="0">
                <a:solidFill>
                  <a:prstClr val="black"/>
                </a:solidFill>
              </a:rPr>
              <a:t>(Overall KSB progress)</a:t>
            </a:r>
            <a:endParaRPr lang="en-GB" dirty="0">
              <a:solidFill>
                <a:prstClr val="black"/>
              </a:solidFill>
            </a:endParaRPr>
          </a:p>
        </p:txBody>
      </p:sp>
      <p:pic>
        <p:nvPicPr>
          <p:cNvPr id="8" name="Picture 7"/>
          <p:cNvPicPr/>
          <p:nvPr/>
        </p:nvPicPr>
        <p:blipFill rotWithShape="1">
          <a:blip r:embed="rId2"/>
          <a:srcRect l="13916" t="27763" r="51074" b="33150"/>
          <a:stretch/>
        </p:blipFill>
        <p:spPr>
          <a:xfrm>
            <a:off x="3767544" y="845964"/>
            <a:ext cx="2044700" cy="1358901"/>
          </a:xfrm>
          <a:prstGeom prst="rect">
            <a:avLst/>
          </a:prstGeom>
        </p:spPr>
      </p:pic>
      <p:pic>
        <p:nvPicPr>
          <p:cNvPr id="9" name="Picture 8"/>
          <p:cNvPicPr/>
          <p:nvPr/>
        </p:nvPicPr>
        <p:blipFill rotWithShape="1">
          <a:blip r:embed="rId3"/>
          <a:srcRect l="20251" t="34681" r="2933" b="23442"/>
          <a:stretch/>
        </p:blipFill>
        <p:spPr>
          <a:xfrm>
            <a:off x="2955650" y="4860100"/>
            <a:ext cx="5896274" cy="1442661"/>
          </a:xfrm>
          <a:prstGeom prst="rect">
            <a:avLst/>
          </a:prstGeom>
          <a:scene3d>
            <a:camera prst="orthographicFront"/>
            <a:lightRig rig="threePt" dir="t"/>
          </a:scene3d>
          <a:sp3d>
            <a:bevelT/>
          </a:sp3d>
        </p:spPr>
      </p:pic>
      <p:sp>
        <p:nvSpPr>
          <p:cNvPr id="10" name="Rectangle 9"/>
          <p:cNvSpPr/>
          <p:nvPr/>
        </p:nvSpPr>
        <p:spPr>
          <a:xfrm>
            <a:off x="501948" y="2282096"/>
            <a:ext cx="2053828" cy="1938992"/>
          </a:xfrm>
          <a:prstGeom prst="rect">
            <a:avLst/>
          </a:prstGeom>
        </p:spPr>
        <p:txBody>
          <a:bodyPr wrap="square">
            <a:spAutoFit/>
          </a:bodyPr>
          <a:lstStyle/>
          <a:p>
            <a:r>
              <a:rPr lang="en-GB" dirty="0" smtClean="0">
                <a:solidFill>
                  <a:prstClr val="black"/>
                </a:solidFill>
              </a:rPr>
              <a:t>Individual Status Monitoring</a:t>
            </a:r>
          </a:p>
          <a:p>
            <a:r>
              <a:rPr lang="en-GB" dirty="0" smtClean="0">
                <a:solidFill>
                  <a:prstClr val="black"/>
                </a:solidFill>
              </a:rPr>
              <a:t>(Headline Measures)</a:t>
            </a:r>
            <a:endParaRPr lang="en-GB" dirty="0">
              <a:solidFill>
                <a:prstClr val="black"/>
              </a:solidFill>
            </a:endParaRPr>
          </a:p>
        </p:txBody>
      </p:sp>
      <p:pic>
        <p:nvPicPr>
          <p:cNvPr id="11" name="Picture 10"/>
          <p:cNvPicPr/>
          <p:nvPr/>
        </p:nvPicPr>
        <p:blipFill rotWithShape="1">
          <a:blip r:embed="rId4"/>
          <a:srcRect l="4514" r="34171" b="50000"/>
          <a:stretch/>
        </p:blipFill>
        <p:spPr>
          <a:xfrm>
            <a:off x="2955650" y="2532037"/>
            <a:ext cx="5792814" cy="1728192"/>
          </a:xfrm>
          <a:prstGeom prst="rect">
            <a:avLst/>
          </a:prstGeom>
          <a:scene3d>
            <a:camera prst="orthographicFront"/>
            <a:lightRig rig="threePt" dir="t"/>
          </a:scene3d>
          <a:sp3d>
            <a:bevelT/>
          </a:sp3d>
        </p:spPr>
      </p:pic>
      <p:pic>
        <p:nvPicPr>
          <p:cNvPr id="12" name="Picture 1" descr="image0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332657"/>
            <a:ext cx="1656184" cy="11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94976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68514"/>
            <a:ext cx="8229600" cy="3344863"/>
          </a:xfrm>
        </p:spPr>
        <p:txBody>
          <a:bodyPr/>
          <a:lstStyle/>
          <a:p>
            <a:endParaRPr lang="en-GB" sz="2000" dirty="0"/>
          </a:p>
          <a:p>
            <a:endParaRPr lang="en-GB" sz="2000" dirty="0" smtClean="0"/>
          </a:p>
          <a:p>
            <a:endParaRPr lang="en-GB" sz="2000" dirty="0"/>
          </a:p>
        </p:txBody>
      </p:sp>
      <p:pic>
        <p:nvPicPr>
          <p:cNvPr id="8" name="Picture 7"/>
          <p:cNvPicPr/>
          <p:nvPr/>
        </p:nvPicPr>
        <p:blipFill rotWithShape="1">
          <a:blip r:embed="rId2"/>
          <a:srcRect l="13916" t="27763" r="51074" b="33150"/>
          <a:stretch/>
        </p:blipFill>
        <p:spPr>
          <a:xfrm>
            <a:off x="3995936" y="842367"/>
            <a:ext cx="2044700" cy="1358901"/>
          </a:xfrm>
          <a:prstGeom prst="rect">
            <a:avLst/>
          </a:prstGeom>
        </p:spPr>
      </p:pic>
      <p:sp>
        <p:nvSpPr>
          <p:cNvPr id="10" name="Rectangle 9"/>
          <p:cNvSpPr/>
          <p:nvPr/>
        </p:nvSpPr>
        <p:spPr>
          <a:xfrm>
            <a:off x="501948" y="2532037"/>
            <a:ext cx="2053828" cy="1569660"/>
          </a:xfrm>
          <a:prstGeom prst="rect">
            <a:avLst/>
          </a:prstGeom>
        </p:spPr>
        <p:txBody>
          <a:bodyPr wrap="square">
            <a:spAutoFit/>
          </a:bodyPr>
          <a:lstStyle/>
          <a:p>
            <a:r>
              <a:rPr lang="en-GB" dirty="0" smtClean="0">
                <a:solidFill>
                  <a:prstClr val="black"/>
                </a:solidFill>
              </a:rPr>
              <a:t>Gateway requirements: Additional Training</a:t>
            </a:r>
            <a:endParaRPr lang="en-GB" dirty="0">
              <a:solidFill>
                <a:prstClr val="black"/>
              </a:solidFill>
            </a:endParaRPr>
          </a:p>
        </p:txBody>
      </p:sp>
      <p:pic>
        <p:nvPicPr>
          <p:cNvPr id="12" name="Picture 11"/>
          <p:cNvPicPr/>
          <p:nvPr/>
        </p:nvPicPr>
        <p:blipFill rotWithShape="1">
          <a:blip r:embed="rId3"/>
          <a:srcRect l="3782" t="50000" b="9500"/>
          <a:stretch/>
        </p:blipFill>
        <p:spPr>
          <a:xfrm>
            <a:off x="3131840" y="2538779"/>
            <a:ext cx="5422970" cy="1562919"/>
          </a:xfrm>
          <a:prstGeom prst="rect">
            <a:avLst/>
          </a:prstGeom>
          <a:scene3d>
            <a:camera prst="orthographicFront"/>
            <a:lightRig rig="threePt" dir="t"/>
          </a:scene3d>
          <a:sp3d>
            <a:bevelT/>
          </a:sp3d>
        </p:spPr>
      </p:pic>
      <p:sp>
        <p:nvSpPr>
          <p:cNvPr id="4" name="Line Callout 1 (Accent Bar) 3"/>
          <p:cNvSpPr/>
          <p:nvPr/>
        </p:nvSpPr>
        <p:spPr>
          <a:xfrm>
            <a:off x="5843327" y="4810522"/>
            <a:ext cx="3049155" cy="1609948"/>
          </a:xfrm>
          <a:prstGeom prst="accentCallout1">
            <a:avLst>
              <a:gd name="adj1" fmla="val 18750"/>
              <a:gd name="adj2" fmla="val -8333"/>
              <a:gd name="adj3" fmla="val -87368"/>
              <a:gd name="adj4" fmla="val -32075"/>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smtClean="0">
                <a:solidFill>
                  <a:prstClr val="black"/>
                </a:solidFill>
              </a:rPr>
              <a:t>Include English / Maths GCSE</a:t>
            </a:r>
          </a:p>
          <a:p>
            <a:endParaRPr lang="en-GB" sz="1400" dirty="0" smtClean="0">
              <a:solidFill>
                <a:prstClr val="black"/>
              </a:solidFill>
            </a:endParaRPr>
          </a:p>
          <a:p>
            <a:pPr marL="285750" indent="-285750">
              <a:buFont typeface="Arial" panose="020B0604020202020204" pitchFamily="34" charset="0"/>
              <a:buChar char="•"/>
            </a:pPr>
            <a:r>
              <a:rPr lang="en-GB" sz="1400" dirty="0" smtClean="0">
                <a:solidFill>
                  <a:prstClr val="black"/>
                </a:solidFill>
              </a:rPr>
              <a:t>Include Mandatory H&amp;S where relevant (see Degree </a:t>
            </a:r>
            <a:r>
              <a:rPr lang="en-GB" sz="1400" dirty="0" err="1" smtClean="0">
                <a:solidFill>
                  <a:prstClr val="black"/>
                </a:solidFill>
              </a:rPr>
              <a:t>Appretniceship</a:t>
            </a:r>
            <a:r>
              <a:rPr lang="en-GB" sz="1400" dirty="0" smtClean="0">
                <a:solidFill>
                  <a:prstClr val="black"/>
                </a:solidFill>
              </a:rPr>
              <a:t> Standard</a:t>
            </a:r>
            <a:endParaRPr lang="en-GB" sz="1400" dirty="0">
              <a:solidFill>
                <a:prstClr val="black"/>
              </a:solidFill>
            </a:endParaRPr>
          </a:p>
        </p:txBody>
      </p:sp>
      <p:pic>
        <p:nvPicPr>
          <p:cNvPr id="13" name="Picture 1" descr="image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332657"/>
            <a:ext cx="1656184" cy="11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06971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5" name="Picture 4"/>
          <p:cNvPicPr/>
          <p:nvPr/>
        </p:nvPicPr>
        <p:blipFill rotWithShape="1">
          <a:blip r:embed="rId2"/>
          <a:srcRect l="3566"/>
          <a:stretch/>
        </p:blipFill>
        <p:spPr>
          <a:xfrm>
            <a:off x="611560" y="1700808"/>
            <a:ext cx="8424936" cy="4968552"/>
          </a:xfrm>
          <a:prstGeom prst="rect">
            <a:avLst/>
          </a:prstGeom>
          <a:scene3d>
            <a:camera prst="orthographicFront"/>
            <a:lightRig rig="threePt" dir="t"/>
          </a:scene3d>
          <a:sp3d>
            <a:bevelT/>
          </a:sp3d>
        </p:spPr>
      </p:pic>
      <p:pic>
        <p:nvPicPr>
          <p:cNvPr id="6" name="Picture 5"/>
          <p:cNvPicPr/>
          <p:nvPr/>
        </p:nvPicPr>
        <p:blipFill rotWithShape="1">
          <a:blip r:embed="rId3"/>
          <a:srcRect l="13916" t="27763" r="51074" b="33150"/>
          <a:stretch/>
        </p:blipFill>
        <p:spPr>
          <a:xfrm>
            <a:off x="3491880" y="0"/>
            <a:ext cx="2044700" cy="1358901"/>
          </a:xfrm>
          <a:prstGeom prst="rect">
            <a:avLst/>
          </a:prstGeom>
        </p:spPr>
      </p:pic>
      <p:pic>
        <p:nvPicPr>
          <p:cNvPr id="7" name="Picture 1" descr="image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188641"/>
            <a:ext cx="1656184" cy="11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606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entagon 5"/>
          <p:cNvSpPr/>
          <p:nvPr/>
        </p:nvSpPr>
        <p:spPr>
          <a:xfrm rot="19471145">
            <a:off x="1877" y="1390554"/>
            <a:ext cx="945551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790189"/>
              <a:gd name="connsiteY0" fmla="*/ 0 h 2909141"/>
              <a:gd name="connsiteX1" fmla="*/ 2609872 w 8790189"/>
              <a:gd name="connsiteY1" fmla="*/ 776259 h 2909141"/>
              <a:gd name="connsiteX2" fmla="*/ 6065332 w 8790189"/>
              <a:gd name="connsiteY2" fmla="*/ 1212467 h 2909141"/>
              <a:gd name="connsiteX3" fmla="*/ 7539758 w 8790189"/>
              <a:gd name="connsiteY3" fmla="*/ 1025407 h 2909141"/>
              <a:gd name="connsiteX4" fmla="*/ 8751735 w 8790189"/>
              <a:gd name="connsiteY4" fmla="*/ 875048 h 2909141"/>
              <a:gd name="connsiteX5" fmla="*/ 8601930 w 8790189"/>
              <a:gd name="connsiteY5" fmla="*/ 1607344 h 2909141"/>
              <a:gd name="connsiteX6" fmla="*/ 7269304 w 8790189"/>
              <a:gd name="connsiteY6" fmla="*/ 2014631 h 2909141"/>
              <a:gd name="connsiteX7" fmla="*/ 5250417 w 8790189"/>
              <a:gd name="connsiteY7" fmla="*/ 2623544 h 2909141"/>
              <a:gd name="connsiteX8" fmla="*/ 4881627 w 8790189"/>
              <a:gd name="connsiteY8" fmla="*/ 2594772 h 2909141"/>
              <a:gd name="connsiteX9" fmla="*/ 1751553 w 8790189"/>
              <a:gd name="connsiteY9" fmla="*/ 2909141 h 2909141"/>
              <a:gd name="connsiteX10" fmla="*/ 0 w 8790189"/>
              <a:gd name="connsiteY10" fmla="*/ 0 h 2909141"/>
              <a:gd name="connsiteX0" fmla="*/ 0 w 9453651"/>
              <a:gd name="connsiteY0" fmla="*/ 0 h 2909141"/>
              <a:gd name="connsiteX1" fmla="*/ 2609872 w 9453651"/>
              <a:gd name="connsiteY1" fmla="*/ 776259 h 2909141"/>
              <a:gd name="connsiteX2" fmla="*/ 6065332 w 9453651"/>
              <a:gd name="connsiteY2" fmla="*/ 1212467 h 2909141"/>
              <a:gd name="connsiteX3" fmla="*/ 7539758 w 9453651"/>
              <a:gd name="connsiteY3" fmla="*/ 1025407 h 2909141"/>
              <a:gd name="connsiteX4" fmla="*/ 8751735 w 9453651"/>
              <a:gd name="connsiteY4" fmla="*/ 875048 h 2909141"/>
              <a:gd name="connsiteX5" fmla="*/ 9434959 w 9453651"/>
              <a:gd name="connsiteY5" fmla="*/ 1404212 h 2909141"/>
              <a:gd name="connsiteX6" fmla="*/ 7269304 w 9453651"/>
              <a:gd name="connsiteY6" fmla="*/ 2014631 h 2909141"/>
              <a:gd name="connsiteX7" fmla="*/ 5250417 w 9453651"/>
              <a:gd name="connsiteY7" fmla="*/ 2623544 h 2909141"/>
              <a:gd name="connsiteX8" fmla="*/ 4881627 w 9453651"/>
              <a:gd name="connsiteY8" fmla="*/ 2594772 h 2909141"/>
              <a:gd name="connsiteX9" fmla="*/ 1751553 w 9453651"/>
              <a:gd name="connsiteY9" fmla="*/ 2909141 h 2909141"/>
              <a:gd name="connsiteX10" fmla="*/ 0 w 9453651"/>
              <a:gd name="connsiteY10" fmla="*/ 0 h 2909141"/>
              <a:gd name="connsiteX0" fmla="*/ 0 w 9455511"/>
              <a:gd name="connsiteY0" fmla="*/ 0 h 2909141"/>
              <a:gd name="connsiteX1" fmla="*/ 2609872 w 9455511"/>
              <a:gd name="connsiteY1" fmla="*/ 776259 h 2909141"/>
              <a:gd name="connsiteX2" fmla="*/ 6065332 w 9455511"/>
              <a:gd name="connsiteY2" fmla="*/ 1212467 h 2909141"/>
              <a:gd name="connsiteX3" fmla="*/ 7539758 w 9455511"/>
              <a:gd name="connsiteY3" fmla="*/ 1025407 h 2909141"/>
              <a:gd name="connsiteX4" fmla="*/ 8827117 w 9455511"/>
              <a:gd name="connsiteY4" fmla="*/ 820110 h 2909141"/>
              <a:gd name="connsiteX5" fmla="*/ 9434959 w 9455511"/>
              <a:gd name="connsiteY5" fmla="*/ 1404212 h 2909141"/>
              <a:gd name="connsiteX6" fmla="*/ 7269304 w 9455511"/>
              <a:gd name="connsiteY6" fmla="*/ 2014631 h 2909141"/>
              <a:gd name="connsiteX7" fmla="*/ 5250417 w 9455511"/>
              <a:gd name="connsiteY7" fmla="*/ 2623544 h 2909141"/>
              <a:gd name="connsiteX8" fmla="*/ 4881627 w 9455511"/>
              <a:gd name="connsiteY8" fmla="*/ 2594772 h 2909141"/>
              <a:gd name="connsiteX9" fmla="*/ 1751553 w 9455511"/>
              <a:gd name="connsiteY9" fmla="*/ 2909141 h 2909141"/>
              <a:gd name="connsiteX10" fmla="*/ 0 w 9455511"/>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55511"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728941" y="709898"/>
                  <a:pt x="8827117" y="820110"/>
                </a:cubicBezTo>
                <a:cubicBezTo>
                  <a:pt x="8925293" y="930322"/>
                  <a:pt x="9578647" y="1270390"/>
                  <a:pt x="9434959" y="1404212"/>
                </a:cubicBezTo>
                <a:cubicBezTo>
                  <a:pt x="9404369" y="1400121"/>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89871" y="3140938"/>
            <a:ext cx="779218" cy="1296175"/>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TextBox 2"/>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39" name="TextBox 38"/>
          <p:cNvSpPr txBox="1"/>
          <p:nvPr/>
        </p:nvSpPr>
        <p:spPr>
          <a:xfrm>
            <a:off x="1436354" y="3111351"/>
            <a:ext cx="327334" cy="400110"/>
          </a:xfrm>
          <a:prstGeom prst="rect">
            <a:avLst/>
          </a:prstGeom>
          <a:noFill/>
        </p:spPr>
        <p:txBody>
          <a:bodyPr wrap="none" rtlCol="0">
            <a:spAutoFit/>
          </a:bodyPr>
          <a:lstStyle/>
          <a:p>
            <a:pPr fontAlgn="auto">
              <a:spcBef>
                <a:spcPts val="0"/>
              </a:spcBef>
              <a:spcAft>
                <a:spcPts val="0"/>
              </a:spcAft>
            </a:pPr>
            <a:r>
              <a:rPr lang="en-GB" sz="2000" dirty="0">
                <a:solidFill>
                  <a:prstClr val="white"/>
                </a:solidFill>
                <a:effectLst>
                  <a:outerShdw blurRad="38100" dist="38100" dir="2700000" algn="tl">
                    <a:srgbClr val="000000">
                      <a:alpha val="43137"/>
                    </a:srgbClr>
                  </a:outerShdw>
                </a:effectLst>
                <a:latin typeface="Arial"/>
              </a:rPr>
              <a:t>?</a:t>
            </a:r>
          </a:p>
        </p:txBody>
      </p:sp>
      <p:sp>
        <p:nvSpPr>
          <p:cNvPr id="4" name="TextBox 3"/>
          <p:cNvSpPr txBox="1"/>
          <p:nvPr/>
        </p:nvSpPr>
        <p:spPr>
          <a:xfrm>
            <a:off x="638900" y="5179439"/>
            <a:ext cx="1556836" cy="646331"/>
          </a:xfrm>
          <a:prstGeom prst="rect">
            <a:avLst/>
          </a:prstGeom>
          <a:noFill/>
        </p:spPr>
        <p:txBody>
          <a:bodyPr wrap="none" rtlCol="0">
            <a:spAutoFit/>
          </a:bodyPr>
          <a:lstStyle/>
          <a:p>
            <a:pPr algn="ctr" fontAlgn="auto">
              <a:spcBef>
                <a:spcPts val="0"/>
              </a:spcBef>
              <a:spcAft>
                <a:spcPts val="0"/>
              </a:spcAft>
            </a:pPr>
            <a:r>
              <a:rPr lang="en-GB" sz="1800" dirty="0">
                <a:solidFill>
                  <a:prstClr val="black"/>
                </a:solidFill>
                <a:latin typeface="Arial"/>
              </a:rPr>
              <a:t>Commitment </a:t>
            </a:r>
          </a:p>
          <a:p>
            <a:pPr algn="ctr" fontAlgn="auto">
              <a:spcBef>
                <a:spcPts val="0"/>
              </a:spcBef>
              <a:spcAft>
                <a:spcPts val="0"/>
              </a:spcAft>
            </a:pPr>
            <a:r>
              <a:rPr lang="en-GB" sz="1800" dirty="0">
                <a:solidFill>
                  <a:prstClr val="black"/>
                </a:solidFill>
                <a:latin typeface="Arial"/>
              </a:rPr>
              <a:t>Statement</a:t>
            </a:r>
          </a:p>
        </p:txBody>
      </p:sp>
      <p:sp>
        <p:nvSpPr>
          <p:cNvPr id="5" name="TextBox 4"/>
          <p:cNvSpPr txBox="1"/>
          <p:nvPr/>
        </p:nvSpPr>
        <p:spPr>
          <a:xfrm>
            <a:off x="1436356" y="1353941"/>
            <a:ext cx="2845715" cy="923330"/>
          </a:xfrm>
          <a:prstGeom prst="rect">
            <a:avLst/>
          </a:prstGeom>
          <a:noFill/>
        </p:spPr>
        <p:txBody>
          <a:bodyPr wrap="none" rtlCol="0">
            <a:spAutoFit/>
          </a:bodyPr>
          <a:lstStyle/>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What is an Apprentice?</a:t>
            </a:r>
          </a:p>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Who will you become?</a:t>
            </a:r>
          </a:p>
          <a:p>
            <a:pPr marL="285750" indent="-285750" fontAlgn="auto">
              <a:spcBef>
                <a:spcPts val="0"/>
              </a:spcBef>
              <a:spcAft>
                <a:spcPts val="0"/>
              </a:spcAft>
              <a:buFont typeface="Arial" panose="020B0604020202020204" pitchFamily="34" charset="0"/>
              <a:buChar char="•"/>
            </a:pPr>
            <a:r>
              <a:rPr lang="en-GB" sz="1800" dirty="0">
                <a:solidFill>
                  <a:prstClr val="black"/>
                </a:solidFill>
                <a:latin typeface="Arial"/>
              </a:rPr>
              <a:t>How will get there?</a:t>
            </a:r>
          </a:p>
        </p:txBody>
      </p:sp>
    </p:spTree>
    <p:extLst>
      <p:ext uri="{BB962C8B-B14F-4D97-AF65-F5344CB8AC3E}">
        <p14:creationId xmlns:p14="http://schemas.microsoft.com/office/powerpoint/2010/main" val="33950949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1000"/>
                                        <p:tgtEl>
                                          <p:spTgt spid="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9" grpId="0"/>
      <p:bldP spid="4" grpId="0"/>
    </p:bld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132856"/>
            <a:ext cx="7772400" cy="2088232"/>
          </a:xfrm>
        </p:spPr>
        <p:txBody>
          <a:bodyPr/>
          <a:lstStyle/>
          <a:p>
            <a:r>
              <a:rPr lang="en-GB" dirty="0" smtClean="0">
                <a:solidFill>
                  <a:schemeClr val="bg1"/>
                </a:solidFill>
              </a:rPr>
              <a:t>Batch 8: </a:t>
            </a:r>
            <a:br>
              <a:rPr lang="en-GB" dirty="0" smtClean="0">
                <a:solidFill>
                  <a:schemeClr val="bg1"/>
                </a:solidFill>
              </a:rPr>
            </a:br>
            <a:r>
              <a:rPr lang="en-GB" dirty="0" smtClean="0">
                <a:solidFill>
                  <a:schemeClr val="bg1"/>
                </a:solidFill>
              </a:rPr>
              <a:t/>
            </a:r>
            <a:br>
              <a:rPr lang="en-GB" dirty="0" smtClean="0">
                <a:solidFill>
                  <a:schemeClr val="bg1"/>
                </a:solidFill>
              </a:rPr>
            </a:br>
            <a:r>
              <a:rPr lang="en-GB" dirty="0" smtClean="0">
                <a:solidFill>
                  <a:schemeClr val="bg1"/>
                </a:solidFill>
              </a:rPr>
              <a:t>Work Based Projects</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00652548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Purpose of the projects</a:t>
            </a:r>
          </a:p>
        </p:txBody>
      </p:sp>
      <p:sp>
        <p:nvSpPr>
          <p:cNvPr id="3" name="Content Placeholder 2"/>
          <p:cNvSpPr>
            <a:spLocks noGrp="1"/>
          </p:cNvSpPr>
          <p:nvPr>
            <p:ph idx="1"/>
          </p:nvPr>
        </p:nvSpPr>
        <p:spPr/>
        <p:txBody>
          <a:bodyPr/>
          <a:lstStyle/>
          <a:p>
            <a:pPr marL="0" indent="0">
              <a:buNone/>
            </a:pPr>
            <a:r>
              <a:rPr lang="en-GB" dirty="0" smtClean="0"/>
              <a:t>To facilitate the connections between:</a:t>
            </a:r>
          </a:p>
          <a:p>
            <a:pPr marL="0" indent="0">
              <a:buNone/>
            </a:pPr>
            <a:endParaRPr lang="en-GB" dirty="0" smtClean="0"/>
          </a:p>
          <a:p>
            <a:pPr marL="885825"/>
            <a:r>
              <a:rPr lang="en-GB" dirty="0" smtClean="0"/>
              <a:t>The programme and the job role</a:t>
            </a:r>
          </a:p>
          <a:p>
            <a:pPr marL="885825"/>
            <a:r>
              <a:rPr lang="en-GB" dirty="0" smtClean="0"/>
              <a:t>the organisation and the individual</a:t>
            </a:r>
          </a:p>
          <a:p>
            <a:pPr marL="885825"/>
            <a:r>
              <a:rPr lang="en-GB" dirty="0" smtClean="0"/>
              <a:t>The knowledge, skills and behaviours</a:t>
            </a:r>
          </a:p>
          <a:p>
            <a:pPr marL="885825"/>
            <a:r>
              <a:rPr lang="en-GB" dirty="0" smtClean="0"/>
              <a:t>Intention, implementation and impact</a:t>
            </a:r>
          </a:p>
          <a:p>
            <a:endParaRPr lang="en-GB" dirty="0"/>
          </a:p>
        </p:txBody>
      </p:sp>
    </p:spTree>
    <p:extLst>
      <p:ext uri="{BB962C8B-B14F-4D97-AF65-F5344CB8AC3E}">
        <p14:creationId xmlns:p14="http://schemas.microsoft.com/office/powerpoint/2010/main" val="84836445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5" y="1853952"/>
            <a:ext cx="8207375" cy="1143000"/>
          </a:xfrm>
        </p:spPr>
        <p:txBody>
          <a:bodyPr/>
          <a:lstStyle/>
          <a:p>
            <a:pPr algn="l"/>
            <a:r>
              <a:rPr lang="en-GB" dirty="0" smtClean="0"/>
              <a:t>Discussion</a:t>
            </a:r>
            <a:br>
              <a:rPr lang="en-GB" dirty="0" smtClean="0"/>
            </a:br>
            <a:r>
              <a:rPr lang="en-GB" dirty="0" smtClean="0"/>
              <a:t>What </a:t>
            </a:r>
            <a:r>
              <a:rPr lang="en-GB" dirty="0"/>
              <a:t>makes a good project?</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58870575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051722" y="188640"/>
            <a:ext cx="8207375" cy="1143000"/>
          </a:xfrm>
        </p:spPr>
        <p:txBody>
          <a:bodyPr/>
          <a:lstStyle/>
          <a:p>
            <a:r>
              <a:rPr lang="en-GB" dirty="0" smtClean="0"/>
              <a:t>A good project...</a:t>
            </a:r>
            <a:endParaRPr lang="en-GB" dirty="0"/>
          </a:p>
        </p:txBody>
      </p:sp>
      <p:sp>
        <p:nvSpPr>
          <p:cNvPr id="9" name="Text Placeholder 8"/>
          <p:cNvSpPr>
            <a:spLocks noGrp="1"/>
          </p:cNvSpPr>
          <p:nvPr>
            <p:ph type="body" idx="1"/>
          </p:nvPr>
        </p:nvSpPr>
        <p:spPr/>
        <p:txBody>
          <a:bodyPr>
            <a:normAutofit/>
          </a:bodyPr>
          <a:lstStyle/>
          <a:p>
            <a:r>
              <a:rPr lang="en-GB" sz="2800" dirty="0" smtClean="0"/>
              <a:t>should</a:t>
            </a:r>
            <a:endParaRPr lang="en-GB" sz="2800" dirty="0"/>
          </a:p>
        </p:txBody>
      </p:sp>
      <p:sp>
        <p:nvSpPr>
          <p:cNvPr id="7" name="Content Placeholder 6"/>
          <p:cNvSpPr>
            <a:spLocks noGrp="1"/>
          </p:cNvSpPr>
          <p:nvPr>
            <p:ph sz="half" idx="2"/>
          </p:nvPr>
        </p:nvSpPr>
        <p:spPr>
          <a:xfrm>
            <a:off x="457200" y="2430040"/>
            <a:ext cx="4258816" cy="3951288"/>
          </a:xfrm>
        </p:spPr>
        <p:txBody>
          <a:bodyPr/>
          <a:lstStyle/>
          <a:p>
            <a:r>
              <a:rPr lang="en-GB" sz="2000" dirty="0" smtClean="0"/>
              <a:t>stretch the mentee in their role</a:t>
            </a:r>
          </a:p>
          <a:p>
            <a:r>
              <a:rPr lang="en-GB" sz="2000" dirty="0" smtClean="0"/>
              <a:t>develop Knowledge, Skills and Behaviours (KSBs)</a:t>
            </a:r>
          </a:p>
          <a:p>
            <a:r>
              <a:rPr lang="en-GB" sz="2000" dirty="0" smtClean="0"/>
              <a:t>be feasible</a:t>
            </a:r>
          </a:p>
          <a:p>
            <a:r>
              <a:rPr lang="en-GB" sz="2000" dirty="0" smtClean="0"/>
              <a:t>be manageable (scope and timescale)</a:t>
            </a:r>
          </a:p>
          <a:p>
            <a:r>
              <a:rPr lang="en-GB" sz="2000" dirty="0" smtClean="0"/>
              <a:t>be of interest to the mentee</a:t>
            </a:r>
          </a:p>
          <a:p>
            <a:r>
              <a:rPr lang="en-GB" sz="2000" dirty="0" smtClean="0"/>
              <a:t>be useful to the employer  - impact</a:t>
            </a:r>
          </a:p>
          <a:p>
            <a:r>
              <a:rPr lang="en-GB" sz="2000" dirty="0" smtClean="0"/>
              <a:t>have both definition and structure</a:t>
            </a:r>
            <a:endParaRPr lang="en-GB" sz="2000" dirty="0"/>
          </a:p>
        </p:txBody>
      </p:sp>
      <p:sp>
        <p:nvSpPr>
          <p:cNvPr id="10" name="Text Placeholder 9"/>
          <p:cNvSpPr>
            <a:spLocks noGrp="1"/>
          </p:cNvSpPr>
          <p:nvPr>
            <p:ph type="body" sz="quarter" idx="3"/>
          </p:nvPr>
        </p:nvSpPr>
        <p:spPr/>
        <p:txBody>
          <a:bodyPr>
            <a:normAutofit/>
          </a:bodyPr>
          <a:lstStyle/>
          <a:p>
            <a:r>
              <a:rPr lang="en-GB" dirty="0" smtClean="0"/>
              <a:t>should not</a:t>
            </a:r>
            <a:endParaRPr lang="en-GB" dirty="0"/>
          </a:p>
        </p:txBody>
      </p:sp>
      <p:sp>
        <p:nvSpPr>
          <p:cNvPr id="8" name="Content Placeholder 7"/>
          <p:cNvSpPr>
            <a:spLocks noGrp="1"/>
          </p:cNvSpPr>
          <p:nvPr>
            <p:ph sz="quarter" idx="4"/>
          </p:nvPr>
        </p:nvSpPr>
        <p:spPr>
          <a:xfrm>
            <a:off x="4788024" y="2358032"/>
            <a:ext cx="3898776" cy="3951288"/>
          </a:xfrm>
        </p:spPr>
        <p:txBody>
          <a:bodyPr>
            <a:normAutofit/>
          </a:bodyPr>
          <a:lstStyle/>
          <a:p>
            <a:r>
              <a:rPr lang="en-GB" sz="2000" dirty="0" smtClean="0"/>
              <a:t>be beyond their capability or expertise</a:t>
            </a:r>
          </a:p>
          <a:p>
            <a:r>
              <a:rPr lang="en-GB" sz="2000" dirty="0" smtClean="0"/>
              <a:t>require support or resources beyond their/your control</a:t>
            </a:r>
          </a:p>
          <a:p>
            <a:r>
              <a:rPr lang="en-GB" sz="2000" dirty="0" smtClean="0"/>
              <a:t>be too ambitious/complicated</a:t>
            </a:r>
          </a:p>
          <a:p>
            <a:r>
              <a:rPr lang="en-GB" sz="2000" dirty="0" smtClean="0"/>
              <a:t>be a pet project/naval gazing</a:t>
            </a:r>
          </a:p>
          <a:p>
            <a:r>
              <a:rPr lang="en-GB" sz="2000" dirty="0" smtClean="0"/>
              <a:t>be amorphous</a:t>
            </a:r>
          </a:p>
        </p:txBody>
      </p:sp>
    </p:spTree>
    <p:extLst>
      <p:ext uri="{BB962C8B-B14F-4D97-AF65-F5344CB8AC3E}">
        <p14:creationId xmlns:p14="http://schemas.microsoft.com/office/powerpoint/2010/main" val="29260346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3379" y="136525"/>
            <a:ext cx="7343279" cy="1143000"/>
          </a:xfrm>
        </p:spPr>
        <p:txBody>
          <a:bodyPr/>
          <a:lstStyle/>
          <a:p>
            <a:pPr algn="l"/>
            <a:r>
              <a:rPr lang="en-GB" sz="4000" dirty="0" smtClean="0"/>
              <a:t>Projects:</a:t>
            </a:r>
            <a:br>
              <a:rPr lang="en-GB" sz="4000" dirty="0" smtClean="0"/>
            </a:br>
            <a:r>
              <a:rPr lang="en-GB" sz="4000" dirty="0" smtClean="0"/>
              <a:t>Case </a:t>
            </a:r>
            <a:r>
              <a:rPr lang="en-GB" sz="4000" dirty="0"/>
              <a:t>Study Exemplars</a:t>
            </a:r>
          </a:p>
        </p:txBody>
      </p:sp>
      <p:sp>
        <p:nvSpPr>
          <p:cNvPr id="3" name="Content Placeholder 2"/>
          <p:cNvSpPr>
            <a:spLocks noGrp="1"/>
          </p:cNvSpPr>
          <p:nvPr>
            <p:ph idx="1"/>
          </p:nvPr>
        </p:nvSpPr>
        <p:spPr>
          <a:xfrm>
            <a:off x="755576" y="2100362"/>
            <a:ext cx="7869560" cy="3344863"/>
          </a:xfrm>
        </p:spPr>
        <p:txBody>
          <a:bodyPr/>
          <a:lstStyle/>
          <a:p>
            <a:r>
              <a:rPr lang="en-GB" sz="2800" dirty="0"/>
              <a:t>What was the context?</a:t>
            </a:r>
          </a:p>
          <a:p>
            <a:r>
              <a:rPr lang="en-GB" sz="2800" dirty="0"/>
              <a:t>What were the objectives?</a:t>
            </a:r>
          </a:p>
          <a:p>
            <a:r>
              <a:rPr lang="en-GB" sz="2800" dirty="0"/>
              <a:t>How was it delivered?</a:t>
            </a:r>
          </a:p>
          <a:p>
            <a:r>
              <a:rPr lang="en-GB" sz="2800" dirty="0"/>
              <a:t>Did it deliver?</a:t>
            </a:r>
          </a:p>
          <a:p>
            <a:r>
              <a:rPr lang="en-GB" sz="2800" dirty="0"/>
              <a:t>What was learned?</a:t>
            </a:r>
          </a:p>
          <a:p>
            <a:pPr marL="0" indent="0">
              <a:buNone/>
            </a:pPr>
            <a:endParaRPr lang="en-GB" sz="2800" dirty="0"/>
          </a:p>
          <a:p>
            <a:r>
              <a:rPr lang="en-GB" sz="2800" i="1" dirty="0"/>
              <a:t>How did the participants </a:t>
            </a:r>
            <a:r>
              <a:rPr lang="en-GB" sz="2800" i="1" dirty="0" smtClean="0"/>
              <a:t>develop?</a:t>
            </a:r>
            <a:endParaRPr lang="en-GB" sz="2800" dirty="0"/>
          </a:p>
        </p:txBody>
      </p:sp>
    </p:spTree>
    <p:extLst>
      <p:ext uri="{BB962C8B-B14F-4D97-AF65-F5344CB8AC3E}">
        <p14:creationId xmlns:p14="http://schemas.microsoft.com/office/powerpoint/2010/main" val="1204425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Batch 9:</a:t>
            </a:r>
            <a:br>
              <a:rPr lang="en-GB" dirty="0" smtClean="0">
                <a:solidFill>
                  <a:schemeClr val="bg1"/>
                </a:solidFill>
              </a:rPr>
            </a:br>
            <a:r>
              <a:rPr lang="en-GB" dirty="0" smtClean="0">
                <a:solidFill>
                  <a:schemeClr val="bg1"/>
                </a:solidFill>
              </a:rPr>
              <a:t/>
            </a:r>
            <a:br>
              <a:rPr lang="en-GB" dirty="0" smtClean="0">
                <a:solidFill>
                  <a:schemeClr val="bg1"/>
                </a:solidFill>
              </a:rPr>
            </a:br>
            <a:r>
              <a:rPr lang="en-GB" dirty="0" smtClean="0">
                <a:solidFill>
                  <a:schemeClr val="bg1"/>
                </a:solidFill>
              </a:rPr>
              <a:t>Coaching, Mentoring and Learning</a:t>
            </a:r>
            <a:endParaRPr lang="en-GB" dirty="0">
              <a:solidFill>
                <a:schemeClr val="bg1"/>
              </a:solidFill>
            </a:endParaRP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0105584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Question - Learning and Mentoring</a:t>
            </a:r>
            <a:endParaRPr lang="en-GB" dirty="0"/>
          </a:p>
        </p:txBody>
      </p:sp>
      <p:sp>
        <p:nvSpPr>
          <p:cNvPr id="7" name="AutoShape 2" descr="Image result for kolb learning cycle"/>
          <p:cNvSpPr>
            <a:spLocks noChangeAspect="1" noChangeArrowheads="1"/>
          </p:cNvSpPr>
          <p:nvPr/>
        </p:nvSpPr>
        <p:spPr bwMode="auto">
          <a:xfrm>
            <a:off x="63500"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 name="TextBox 1"/>
          <p:cNvSpPr txBox="1"/>
          <p:nvPr/>
        </p:nvSpPr>
        <p:spPr>
          <a:xfrm>
            <a:off x="368300" y="1759433"/>
            <a:ext cx="5799986" cy="1938992"/>
          </a:xfrm>
          <a:prstGeom prst="rect">
            <a:avLst/>
          </a:prstGeom>
          <a:noFill/>
        </p:spPr>
        <p:txBody>
          <a:bodyPr wrap="none" rtlCol="0">
            <a:spAutoFit/>
          </a:bodyPr>
          <a:lstStyle/>
          <a:p>
            <a:r>
              <a:rPr lang="en-GB" dirty="0">
                <a:solidFill>
                  <a:prstClr val="black"/>
                </a:solidFill>
              </a:rPr>
              <a:t>What is coaching and what is mentoring?</a:t>
            </a:r>
          </a:p>
          <a:p>
            <a:r>
              <a:rPr lang="en-GB" dirty="0" smtClean="0">
                <a:solidFill>
                  <a:prstClr val="black"/>
                </a:solidFill>
              </a:rPr>
              <a:t>Your are your experiences?</a:t>
            </a:r>
          </a:p>
          <a:p>
            <a:r>
              <a:rPr lang="en-GB" dirty="0">
                <a:solidFill>
                  <a:prstClr val="black"/>
                </a:solidFill>
              </a:rPr>
              <a:t>What did you put into it?</a:t>
            </a:r>
          </a:p>
          <a:p>
            <a:r>
              <a:rPr lang="en-GB" dirty="0" smtClean="0">
                <a:solidFill>
                  <a:prstClr val="black"/>
                </a:solidFill>
              </a:rPr>
              <a:t>What did you get out of it?</a:t>
            </a:r>
          </a:p>
          <a:p>
            <a:r>
              <a:rPr lang="en-GB" dirty="0" smtClean="0">
                <a:solidFill>
                  <a:prstClr val="black"/>
                </a:solidFill>
              </a:rPr>
              <a:t>Any more questions?</a:t>
            </a:r>
          </a:p>
        </p:txBody>
      </p:sp>
    </p:spTree>
    <p:extLst>
      <p:ext uri="{BB962C8B-B14F-4D97-AF65-F5344CB8AC3E}">
        <p14:creationId xmlns:p14="http://schemas.microsoft.com/office/powerpoint/2010/main" val="44546282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4"/>
            <p:extLst>
              <p:ext uri="{D42A27DB-BD31-4B8C-83A1-F6EECF244321}">
                <p14:modId xmlns:p14="http://schemas.microsoft.com/office/powerpoint/2010/main" val="196985081"/>
              </p:ext>
            </p:extLst>
          </p:nvPr>
        </p:nvGraphicFramePr>
        <p:xfrm>
          <a:off x="108842" y="1844600"/>
          <a:ext cx="8783638" cy="4392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quarter" idx="10"/>
          </p:nvPr>
        </p:nvSpPr>
        <p:spPr/>
        <p:txBody>
          <a:bodyPr/>
          <a:lstStyle/>
          <a:p>
            <a:r>
              <a:rPr lang="en-GB" dirty="0" smtClean="0"/>
              <a:t>Learning to Learn</a:t>
            </a:r>
            <a:endParaRPr lang="en-GB" dirty="0"/>
          </a:p>
        </p:txBody>
      </p:sp>
      <p:sp>
        <p:nvSpPr>
          <p:cNvPr id="6" name="TextBox 5"/>
          <p:cNvSpPr txBox="1"/>
          <p:nvPr/>
        </p:nvSpPr>
        <p:spPr>
          <a:xfrm>
            <a:off x="3923930" y="3759425"/>
            <a:ext cx="1176925" cy="461665"/>
          </a:xfrm>
          <a:prstGeom prst="rect">
            <a:avLst/>
          </a:prstGeom>
          <a:noFill/>
        </p:spPr>
        <p:txBody>
          <a:bodyPr wrap="none" rtlCol="0">
            <a:spAutoFit/>
          </a:bodyPr>
          <a:lstStyle/>
          <a:p>
            <a:r>
              <a:rPr lang="en-GB" dirty="0" smtClean="0">
                <a:solidFill>
                  <a:prstClr val="black"/>
                </a:solidFill>
              </a:rPr>
              <a:t>Growth</a:t>
            </a:r>
            <a:endParaRPr lang="en-GB" dirty="0">
              <a:solidFill>
                <a:prstClr val="black"/>
              </a:solidFill>
            </a:endParaRPr>
          </a:p>
        </p:txBody>
      </p:sp>
    </p:spTree>
    <p:extLst>
      <p:ext uri="{BB962C8B-B14F-4D97-AF65-F5344CB8AC3E}">
        <p14:creationId xmlns:p14="http://schemas.microsoft.com/office/powerpoint/2010/main" val="239726636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4"/>
            <p:extLst>
              <p:ext uri="{D42A27DB-BD31-4B8C-83A1-F6EECF244321}">
                <p14:modId xmlns:p14="http://schemas.microsoft.com/office/powerpoint/2010/main" val="4000751455"/>
              </p:ext>
            </p:extLst>
          </p:nvPr>
        </p:nvGraphicFramePr>
        <p:xfrm>
          <a:off x="108842" y="1844600"/>
          <a:ext cx="8783638" cy="4392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quarter" idx="10"/>
          </p:nvPr>
        </p:nvSpPr>
        <p:spPr/>
        <p:txBody>
          <a:bodyPr/>
          <a:lstStyle/>
          <a:p>
            <a:r>
              <a:rPr lang="en-GB" dirty="0" smtClean="0"/>
              <a:t>Developing for Impact</a:t>
            </a:r>
            <a:endParaRPr lang="en-GB" dirty="0"/>
          </a:p>
        </p:txBody>
      </p:sp>
      <p:sp>
        <p:nvSpPr>
          <p:cNvPr id="6" name="TextBox 5"/>
          <p:cNvSpPr txBox="1"/>
          <p:nvPr/>
        </p:nvSpPr>
        <p:spPr>
          <a:xfrm>
            <a:off x="3923930" y="3759425"/>
            <a:ext cx="1176925" cy="461665"/>
          </a:xfrm>
          <a:prstGeom prst="rect">
            <a:avLst/>
          </a:prstGeom>
          <a:noFill/>
        </p:spPr>
        <p:txBody>
          <a:bodyPr wrap="none" rtlCol="0">
            <a:spAutoFit/>
          </a:bodyPr>
          <a:lstStyle/>
          <a:p>
            <a:r>
              <a:rPr lang="en-GB" dirty="0" smtClean="0">
                <a:solidFill>
                  <a:prstClr val="black"/>
                </a:solidFill>
              </a:rPr>
              <a:t>Growth</a:t>
            </a:r>
            <a:endParaRPr lang="en-GB" dirty="0">
              <a:solidFill>
                <a:prstClr val="black"/>
              </a:solidFill>
            </a:endParaRPr>
          </a:p>
        </p:txBody>
      </p:sp>
    </p:spTree>
    <p:extLst>
      <p:ext uri="{BB962C8B-B14F-4D97-AF65-F5344CB8AC3E}">
        <p14:creationId xmlns:p14="http://schemas.microsoft.com/office/powerpoint/2010/main" val="112220279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827584" y="3813950"/>
            <a:ext cx="3828822" cy="2433463"/>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4" name="Oval 13"/>
          <p:cNvSpPr/>
          <p:nvPr/>
        </p:nvSpPr>
        <p:spPr>
          <a:xfrm>
            <a:off x="4355976" y="3933058"/>
            <a:ext cx="3828822" cy="2433463"/>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 name="Oval 12"/>
          <p:cNvSpPr/>
          <p:nvPr/>
        </p:nvSpPr>
        <p:spPr>
          <a:xfrm>
            <a:off x="4139952" y="1709194"/>
            <a:ext cx="3828822" cy="2433463"/>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1" name="Oval 10"/>
          <p:cNvSpPr/>
          <p:nvPr/>
        </p:nvSpPr>
        <p:spPr>
          <a:xfrm>
            <a:off x="683568" y="1556794"/>
            <a:ext cx="3828822" cy="2433463"/>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5076058" y="4892969"/>
            <a:ext cx="2362711" cy="1200329"/>
          </a:xfrm>
          <a:prstGeom prst="rect">
            <a:avLst/>
          </a:prstGeom>
          <a:noFill/>
        </p:spPr>
        <p:txBody>
          <a:bodyPr wrap="square" rtlCol="0">
            <a:spAutoFit/>
          </a:bodyPr>
          <a:lstStyle/>
          <a:p>
            <a:pPr algn="ctr"/>
            <a:r>
              <a:rPr lang="en-GB" dirty="0" smtClean="0">
                <a:solidFill>
                  <a:prstClr val="black"/>
                </a:solidFill>
              </a:rPr>
              <a:t>Setting Challenging Targets</a:t>
            </a:r>
            <a:endParaRPr lang="en-GB" dirty="0">
              <a:solidFill>
                <a:prstClr val="black"/>
              </a:solidFill>
            </a:endParaRPr>
          </a:p>
        </p:txBody>
      </p:sp>
      <p:sp>
        <p:nvSpPr>
          <p:cNvPr id="7" name="TextBox 6"/>
          <p:cNvSpPr txBox="1"/>
          <p:nvPr/>
        </p:nvSpPr>
        <p:spPr>
          <a:xfrm>
            <a:off x="5364088" y="2276873"/>
            <a:ext cx="1944216" cy="830997"/>
          </a:xfrm>
          <a:prstGeom prst="rect">
            <a:avLst/>
          </a:prstGeom>
          <a:noFill/>
        </p:spPr>
        <p:txBody>
          <a:bodyPr wrap="square" rtlCol="0">
            <a:spAutoFit/>
          </a:bodyPr>
          <a:lstStyle/>
          <a:p>
            <a:pPr algn="ctr"/>
            <a:r>
              <a:rPr lang="en-GB" dirty="0" smtClean="0">
                <a:solidFill>
                  <a:prstClr val="black"/>
                </a:solidFill>
              </a:rPr>
              <a:t>Active Listening</a:t>
            </a:r>
            <a:endParaRPr lang="en-GB" dirty="0">
              <a:solidFill>
                <a:prstClr val="black"/>
              </a:solidFill>
            </a:endParaRPr>
          </a:p>
        </p:txBody>
      </p:sp>
      <p:sp>
        <p:nvSpPr>
          <p:cNvPr id="9" name="TextBox 8"/>
          <p:cNvSpPr txBox="1"/>
          <p:nvPr/>
        </p:nvSpPr>
        <p:spPr>
          <a:xfrm>
            <a:off x="1475658" y="4902261"/>
            <a:ext cx="2362711" cy="830997"/>
          </a:xfrm>
          <a:prstGeom prst="rect">
            <a:avLst/>
          </a:prstGeom>
          <a:noFill/>
        </p:spPr>
        <p:txBody>
          <a:bodyPr wrap="square" rtlCol="0">
            <a:spAutoFit/>
          </a:bodyPr>
          <a:lstStyle/>
          <a:p>
            <a:pPr algn="ctr"/>
            <a:r>
              <a:rPr lang="en-GB" dirty="0" smtClean="0">
                <a:solidFill>
                  <a:prstClr val="black"/>
                </a:solidFill>
              </a:rPr>
              <a:t>Supporting &amp; resourcing</a:t>
            </a:r>
            <a:endParaRPr lang="en-GB" dirty="0">
              <a:solidFill>
                <a:prstClr val="black"/>
              </a:solidFill>
            </a:endParaRPr>
          </a:p>
        </p:txBody>
      </p:sp>
      <p:sp>
        <p:nvSpPr>
          <p:cNvPr id="10" name="TextBox 9"/>
          <p:cNvSpPr txBox="1"/>
          <p:nvPr/>
        </p:nvSpPr>
        <p:spPr>
          <a:xfrm>
            <a:off x="1403650" y="2276873"/>
            <a:ext cx="2362711" cy="830997"/>
          </a:xfrm>
          <a:prstGeom prst="rect">
            <a:avLst/>
          </a:prstGeom>
          <a:noFill/>
        </p:spPr>
        <p:txBody>
          <a:bodyPr wrap="square" rtlCol="0">
            <a:spAutoFit/>
          </a:bodyPr>
          <a:lstStyle/>
          <a:p>
            <a:pPr algn="ctr"/>
            <a:r>
              <a:rPr lang="en-GB" dirty="0" smtClean="0">
                <a:solidFill>
                  <a:prstClr val="black"/>
                </a:solidFill>
              </a:rPr>
              <a:t>Recognising achievement</a:t>
            </a:r>
            <a:endParaRPr lang="en-GB" dirty="0">
              <a:solidFill>
                <a:prstClr val="black"/>
              </a:solidFill>
            </a:endParaRPr>
          </a:p>
        </p:txBody>
      </p:sp>
      <p:graphicFrame>
        <p:nvGraphicFramePr>
          <p:cNvPr id="5" name="Content Placeholder 4"/>
          <p:cNvGraphicFramePr>
            <a:graphicFrameLocks noGrp="1"/>
          </p:cNvGraphicFramePr>
          <p:nvPr>
            <p:ph sz="quarter" idx="14"/>
            <p:extLst>
              <p:ext uri="{D42A27DB-BD31-4B8C-83A1-F6EECF244321}">
                <p14:modId xmlns:p14="http://schemas.microsoft.com/office/powerpoint/2010/main" val="1922839289"/>
              </p:ext>
            </p:extLst>
          </p:nvPr>
        </p:nvGraphicFramePr>
        <p:xfrm>
          <a:off x="108842" y="1844600"/>
          <a:ext cx="8783638" cy="4392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quarter" idx="10"/>
          </p:nvPr>
        </p:nvSpPr>
        <p:spPr/>
        <p:txBody>
          <a:bodyPr/>
          <a:lstStyle/>
          <a:p>
            <a:r>
              <a:rPr lang="en-GB" dirty="0" smtClean="0"/>
              <a:t>Supporting for Growth</a:t>
            </a:r>
            <a:endParaRPr lang="en-GB" dirty="0"/>
          </a:p>
        </p:txBody>
      </p:sp>
      <p:sp>
        <p:nvSpPr>
          <p:cNvPr id="6" name="TextBox 5"/>
          <p:cNvSpPr txBox="1"/>
          <p:nvPr/>
        </p:nvSpPr>
        <p:spPr>
          <a:xfrm>
            <a:off x="3923930" y="3759425"/>
            <a:ext cx="1176925" cy="461665"/>
          </a:xfrm>
          <a:prstGeom prst="rect">
            <a:avLst/>
          </a:prstGeom>
          <a:noFill/>
        </p:spPr>
        <p:txBody>
          <a:bodyPr wrap="none" rtlCol="0">
            <a:spAutoFit/>
          </a:bodyPr>
          <a:lstStyle/>
          <a:p>
            <a:r>
              <a:rPr lang="en-GB" dirty="0" smtClean="0">
                <a:solidFill>
                  <a:prstClr val="black"/>
                </a:solidFill>
              </a:rPr>
              <a:t>Growth</a:t>
            </a:r>
            <a:endParaRPr lang="en-GB" dirty="0">
              <a:solidFill>
                <a:prstClr val="black"/>
              </a:solidFill>
            </a:endParaRPr>
          </a:p>
        </p:txBody>
      </p:sp>
    </p:spTree>
    <p:extLst>
      <p:ext uri="{BB962C8B-B14F-4D97-AF65-F5344CB8AC3E}">
        <p14:creationId xmlns:p14="http://schemas.microsoft.com/office/powerpoint/2010/main" val="376770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P spid="11" grpId="0" animBg="1"/>
      <p:bldP spid="2" grpId="0"/>
      <p:bldP spid="7"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entagon 5"/>
          <p:cNvSpPr/>
          <p:nvPr/>
        </p:nvSpPr>
        <p:spPr>
          <a:xfrm rot="19471145">
            <a:off x="1877" y="1390554"/>
            <a:ext cx="945551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790189"/>
              <a:gd name="connsiteY0" fmla="*/ 0 h 2909141"/>
              <a:gd name="connsiteX1" fmla="*/ 2609872 w 8790189"/>
              <a:gd name="connsiteY1" fmla="*/ 776259 h 2909141"/>
              <a:gd name="connsiteX2" fmla="*/ 6065332 w 8790189"/>
              <a:gd name="connsiteY2" fmla="*/ 1212467 h 2909141"/>
              <a:gd name="connsiteX3" fmla="*/ 7539758 w 8790189"/>
              <a:gd name="connsiteY3" fmla="*/ 1025407 h 2909141"/>
              <a:gd name="connsiteX4" fmla="*/ 8751735 w 8790189"/>
              <a:gd name="connsiteY4" fmla="*/ 875048 h 2909141"/>
              <a:gd name="connsiteX5" fmla="*/ 8601930 w 8790189"/>
              <a:gd name="connsiteY5" fmla="*/ 1607344 h 2909141"/>
              <a:gd name="connsiteX6" fmla="*/ 7269304 w 8790189"/>
              <a:gd name="connsiteY6" fmla="*/ 2014631 h 2909141"/>
              <a:gd name="connsiteX7" fmla="*/ 5250417 w 8790189"/>
              <a:gd name="connsiteY7" fmla="*/ 2623544 h 2909141"/>
              <a:gd name="connsiteX8" fmla="*/ 4881627 w 8790189"/>
              <a:gd name="connsiteY8" fmla="*/ 2594772 h 2909141"/>
              <a:gd name="connsiteX9" fmla="*/ 1751553 w 8790189"/>
              <a:gd name="connsiteY9" fmla="*/ 2909141 h 2909141"/>
              <a:gd name="connsiteX10" fmla="*/ 0 w 8790189"/>
              <a:gd name="connsiteY10" fmla="*/ 0 h 2909141"/>
              <a:gd name="connsiteX0" fmla="*/ 0 w 9453651"/>
              <a:gd name="connsiteY0" fmla="*/ 0 h 2909141"/>
              <a:gd name="connsiteX1" fmla="*/ 2609872 w 9453651"/>
              <a:gd name="connsiteY1" fmla="*/ 776259 h 2909141"/>
              <a:gd name="connsiteX2" fmla="*/ 6065332 w 9453651"/>
              <a:gd name="connsiteY2" fmla="*/ 1212467 h 2909141"/>
              <a:gd name="connsiteX3" fmla="*/ 7539758 w 9453651"/>
              <a:gd name="connsiteY3" fmla="*/ 1025407 h 2909141"/>
              <a:gd name="connsiteX4" fmla="*/ 8751735 w 9453651"/>
              <a:gd name="connsiteY4" fmla="*/ 875048 h 2909141"/>
              <a:gd name="connsiteX5" fmla="*/ 9434959 w 9453651"/>
              <a:gd name="connsiteY5" fmla="*/ 1404212 h 2909141"/>
              <a:gd name="connsiteX6" fmla="*/ 7269304 w 9453651"/>
              <a:gd name="connsiteY6" fmla="*/ 2014631 h 2909141"/>
              <a:gd name="connsiteX7" fmla="*/ 5250417 w 9453651"/>
              <a:gd name="connsiteY7" fmla="*/ 2623544 h 2909141"/>
              <a:gd name="connsiteX8" fmla="*/ 4881627 w 9453651"/>
              <a:gd name="connsiteY8" fmla="*/ 2594772 h 2909141"/>
              <a:gd name="connsiteX9" fmla="*/ 1751553 w 9453651"/>
              <a:gd name="connsiteY9" fmla="*/ 2909141 h 2909141"/>
              <a:gd name="connsiteX10" fmla="*/ 0 w 9453651"/>
              <a:gd name="connsiteY10" fmla="*/ 0 h 2909141"/>
              <a:gd name="connsiteX0" fmla="*/ 0 w 9455511"/>
              <a:gd name="connsiteY0" fmla="*/ 0 h 2909141"/>
              <a:gd name="connsiteX1" fmla="*/ 2609872 w 9455511"/>
              <a:gd name="connsiteY1" fmla="*/ 776259 h 2909141"/>
              <a:gd name="connsiteX2" fmla="*/ 6065332 w 9455511"/>
              <a:gd name="connsiteY2" fmla="*/ 1212467 h 2909141"/>
              <a:gd name="connsiteX3" fmla="*/ 7539758 w 9455511"/>
              <a:gd name="connsiteY3" fmla="*/ 1025407 h 2909141"/>
              <a:gd name="connsiteX4" fmla="*/ 8827117 w 9455511"/>
              <a:gd name="connsiteY4" fmla="*/ 820110 h 2909141"/>
              <a:gd name="connsiteX5" fmla="*/ 9434959 w 9455511"/>
              <a:gd name="connsiteY5" fmla="*/ 1404212 h 2909141"/>
              <a:gd name="connsiteX6" fmla="*/ 7269304 w 9455511"/>
              <a:gd name="connsiteY6" fmla="*/ 2014631 h 2909141"/>
              <a:gd name="connsiteX7" fmla="*/ 5250417 w 9455511"/>
              <a:gd name="connsiteY7" fmla="*/ 2623544 h 2909141"/>
              <a:gd name="connsiteX8" fmla="*/ 4881627 w 9455511"/>
              <a:gd name="connsiteY8" fmla="*/ 2594772 h 2909141"/>
              <a:gd name="connsiteX9" fmla="*/ 1751553 w 9455511"/>
              <a:gd name="connsiteY9" fmla="*/ 2909141 h 2909141"/>
              <a:gd name="connsiteX10" fmla="*/ 0 w 9455511"/>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55511"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728941" y="709898"/>
                  <a:pt x="8827117" y="820110"/>
                </a:cubicBezTo>
                <a:cubicBezTo>
                  <a:pt x="8925293" y="930322"/>
                  <a:pt x="9578647" y="1270390"/>
                  <a:pt x="9434959" y="1404212"/>
                </a:cubicBezTo>
                <a:cubicBezTo>
                  <a:pt x="9404369" y="1400121"/>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ap 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ee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2" name="TextBox 1"/>
          <p:cNvSpPr txBox="1"/>
          <p:nvPr/>
        </p:nvSpPr>
        <p:spPr>
          <a:xfrm>
            <a:off x="601121" y="1187462"/>
            <a:ext cx="2133918" cy="646331"/>
          </a:xfrm>
          <a:prstGeom prst="rect">
            <a:avLst/>
          </a:prstGeom>
          <a:noFill/>
        </p:spPr>
        <p:txBody>
          <a:bodyPr wrap="none" rtlCol="0">
            <a:spAutoFit/>
          </a:bodyPr>
          <a:lstStyle/>
          <a:p>
            <a:pPr fontAlgn="auto">
              <a:spcBef>
                <a:spcPts val="0"/>
              </a:spcBef>
              <a:spcAft>
                <a:spcPts val="0"/>
              </a:spcAft>
            </a:pPr>
            <a:r>
              <a:rPr lang="en-GB" sz="1800" dirty="0">
                <a:solidFill>
                  <a:prstClr val="black"/>
                </a:solidFill>
                <a:latin typeface="Arial"/>
              </a:rPr>
              <a:t>On the job training </a:t>
            </a:r>
          </a:p>
          <a:p>
            <a:pPr fontAlgn="auto">
              <a:spcBef>
                <a:spcPts val="0"/>
              </a:spcBef>
              <a:spcAft>
                <a:spcPts val="0"/>
              </a:spcAft>
            </a:pPr>
            <a:r>
              <a:rPr lang="en-GB" sz="1800" dirty="0">
                <a:solidFill>
                  <a:prstClr val="black"/>
                </a:solidFill>
                <a:latin typeface="Arial"/>
              </a:rPr>
              <a:t>and experience</a:t>
            </a:r>
          </a:p>
        </p:txBody>
      </p:sp>
      <p:pic>
        <p:nvPicPr>
          <p:cNvPr id="3" name="Picture 2" descr="Chiropractic Physiotherapy Acupuncture Massage Rehabilitation Health Medical Treatment Icon Sign Symbol Pictogram — Stock Vecto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8580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Batch 10: </a:t>
            </a:r>
            <a:br>
              <a:rPr lang="en-GB" dirty="0" smtClean="0">
                <a:solidFill>
                  <a:schemeClr val="bg1"/>
                </a:solidFill>
              </a:rPr>
            </a:br>
            <a:r>
              <a:rPr lang="en-GB" dirty="0">
                <a:solidFill>
                  <a:schemeClr val="bg1"/>
                </a:solidFill>
              </a:rPr>
              <a:t/>
            </a:r>
            <a:br>
              <a:rPr lang="en-GB" dirty="0">
                <a:solidFill>
                  <a:schemeClr val="bg1"/>
                </a:solidFill>
              </a:rPr>
            </a:br>
            <a:r>
              <a:rPr lang="en-GB" dirty="0" smtClean="0">
                <a:solidFill>
                  <a:schemeClr val="bg1"/>
                </a:solidFill>
              </a:rPr>
              <a:t>Getting Event Feedback...</a:t>
            </a:r>
            <a:br>
              <a:rPr lang="en-GB" dirty="0" smtClean="0">
                <a:solidFill>
                  <a:schemeClr val="bg1"/>
                </a:solidFill>
              </a:rPr>
            </a:br>
            <a:r>
              <a:rPr lang="en-GB" dirty="0" smtClean="0">
                <a:solidFill>
                  <a:schemeClr val="bg1"/>
                </a:solidFill>
              </a:rPr>
              <a:t>Adjust and consider the feedback you want</a:t>
            </a:r>
            <a:endParaRPr lang="en-GB" dirty="0">
              <a:solidFill>
                <a:schemeClr val="bg1"/>
              </a:solidFill>
            </a:endParaRP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86194847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3379" y="116632"/>
            <a:ext cx="8207375" cy="1143000"/>
          </a:xfrm>
        </p:spPr>
        <p:txBody>
          <a:bodyPr/>
          <a:lstStyle/>
          <a:p>
            <a:pPr algn="l"/>
            <a:r>
              <a:rPr lang="en-GB" sz="2000" dirty="0"/>
              <a:t>Thank you for attending our welcome evening.</a:t>
            </a:r>
            <a:br>
              <a:rPr lang="en-GB" sz="2000" dirty="0"/>
            </a:br>
            <a:r>
              <a:rPr lang="en-GB" sz="2000" dirty="0"/>
              <a:t>Here is a brief reminder of what we have covered.</a:t>
            </a:r>
          </a:p>
        </p:txBody>
      </p:sp>
      <p:sp>
        <p:nvSpPr>
          <p:cNvPr id="3" name="Content Placeholder 2"/>
          <p:cNvSpPr>
            <a:spLocks noGrp="1"/>
          </p:cNvSpPr>
          <p:nvPr>
            <p:ph idx="1"/>
          </p:nvPr>
        </p:nvSpPr>
        <p:spPr>
          <a:xfrm>
            <a:off x="395536" y="1412778"/>
            <a:ext cx="8229600" cy="3344863"/>
          </a:xfrm>
        </p:spPr>
        <p:txBody>
          <a:bodyPr/>
          <a:lstStyle/>
          <a:p>
            <a:pPr marL="457200" lvl="0" indent="-457200">
              <a:buFont typeface="Arial" panose="020B0604020202020204" pitchFamily="34" charset="0"/>
              <a:buChar char="•"/>
            </a:pPr>
            <a:r>
              <a:rPr lang="en-GB" sz="2000" dirty="0"/>
              <a:t>What is an Apprenticeship? - the journey is characterised by the three-way commitment and supported by a process of three way review to hep the apprentice work towards the End point Assessment</a:t>
            </a:r>
          </a:p>
          <a:p>
            <a:pPr marL="457200" indent="-457200">
              <a:buFont typeface="Arial" panose="020B0604020202020204" pitchFamily="34" charset="0"/>
              <a:buChar char="•"/>
            </a:pPr>
            <a:r>
              <a:rPr lang="en-GB" sz="2000" dirty="0"/>
              <a:t>E-Portfolios to build, store and refine evidence of knowledge, skills and behaviours to complete the apprenticeship End Point Assessment</a:t>
            </a:r>
          </a:p>
          <a:p>
            <a:pPr marL="457200" lvl="0" indent="-457200">
              <a:buFont typeface="Arial" panose="020B0604020202020204" pitchFamily="34" charset="0"/>
              <a:buChar char="•"/>
            </a:pPr>
            <a:r>
              <a:rPr lang="en-GB" sz="2000" dirty="0"/>
              <a:t>Support for the learner from academics and the WBL Coaches</a:t>
            </a:r>
          </a:p>
          <a:p>
            <a:pPr marL="457200" lvl="0" indent="-457200">
              <a:buFont typeface="Arial" panose="020B0604020202020204" pitchFamily="34" charset="0"/>
              <a:buChar char="•"/>
            </a:pPr>
            <a:r>
              <a:rPr lang="en-GB" sz="2000" dirty="0"/>
              <a:t>Support for the mentor (any time) and access to our free on-line mentoring resource</a:t>
            </a:r>
          </a:p>
          <a:p>
            <a:pPr marL="457200" lvl="0" indent="-457200">
              <a:buFont typeface="Arial" panose="020B0604020202020204" pitchFamily="34" charset="0"/>
              <a:buChar char="•"/>
            </a:pPr>
            <a:r>
              <a:rPr lang="en-GB" sz="2000" dirty="0"/>
              <a:t>Being an Ambassador apprentices and employers</a:t>
            </a:r>
          </a:p>
          <a:p>
            <a:pPr marL="457200" lvl="0" indent="-457200">
              <a:buFont typeface="Arial" panose="020B0604020202020204" pitchFamily="34" charset="0"/>
              <a:buChar char="•"/>
            </a:pPr>
            <a:r>
              <a:rPr lang="en-GB" sz="2000" dirty="0"/>
              <a:t>20% off-the-job training - this is a funding requirement.  SHU can support this and we will send our log book</a:t>
            </a:r>
          </a:p>
        </p:txBody>
      </p:sp>
      <p:sp>
        <p:nvSpPr>
          <p:cNvPr id="4" name="Title 1"/>
          <p:cNvSpPr txBox="1">
            <a:spLocks/>
          </p:cNvSpPr>
          <p:nvPr/>
        </p:nvSpPr>
        <p:spPr bwMode="auto">
          <a:xfrm>
            <a:off x="179514" y="5949280"/>
            <a:ext cx="8207375"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2000" dirty="0"/>
              <a:t>Please get in touch - let's work together.</a:t>
            </a:r>
          </a:p>
        </p:txBody>
      </p:sp>
    </p:spTree>
    <p:extLst>
      <p:ext uri="{BB962C8B-B14F-4D97-AF65-F5344CB8AC3E}">
        <p14:creationId xmlns:p14="http://schemas.microsoft.com/office/powerpoint/2010/main" val="281962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3379" y="116632"/>
            <a:ext cx="8207375" cy="1143000"/>
          </a:xfrm>
        </p:spPr>
        <p:txBody>
          <a:bodyPr/>
          <a:lstStyle/>
          <a:p>
            <a:pPr algn="l"/>
            <a:r>
              <a:rPr lang="en-GB" sz="2000" dirty="0"/>
              <a:t>Thank you for attending our welcome evening.</a:t>
            </a:r>
            <a:br>
              <a:rPr lang="en-GB" sz="2000" dirty="0"/>
            </a:br>
            <a:r>
              <a:rPr lang="en-GB" sz="2000" dirty="0"/>
              <a:t>Here is a brief reminder of what we have covered.</a:t>
            </a:r>
          </a:p>
        </p:txBody>
      </p:sp>
      <p:sp>
        <p:nvSpPr>
          <p:cNvPr id="3" name="Content Placeholder 2"/>
          <p:cNvSpPr>
            <a:spLocks noGrp="1"/>
          </p:cNvSpPr>
          <p:nvPr>
            <p:ph idx="1"/>
          </p:nvPr>
        </p:nvSpPr>
        <p:spPr>
          <a:xfrm>
            <a:off x="395536" y="1412778"/>
            <a:ext cx="8229600" cy="3344863"/>
          </a:xfrm>
        </p:spPr>
        <p:txBody>
          <a:bodyPr/>
          <a:lstStyle/>
          <a:p>
            <a:pPr marL="457200" lvl="0" indent="-457200">
              <a:buFont typeface="Arial" panose="020B0604020202020204" pitchFamily="34" charset="0"/>
              <a:buChar char="•"/>
            </a:pPr>
            <a:r>
              <a:rPr lang="en-GB" sz="2000" dirty="0"/>
              <a:t>Your apprentice will receive a course specific induction and training to use their e-portfolio.</a:t>
            </a:r>
          </a:p>
          <a:p>
            <a:pPr marL="457200" lvl="0" indent="-457200">
              <a:buFont typeface="Arial" panose="020B0604020202020204" pitchFamily="34" charset="0"/>
              <a:buChar char="•"/>
            </a:pPr>
            <a:r>
              <a:rPr lang="en-GB" sz="2000" dirty="0"/>
              <a:t>Employers: Seek impact in the work place by identifying projects that will support achievement of knowledge, skills and behaviours</a:t>
            </a:r>
          </a:p>
          <a:p>
            <a:pPr marL="457200" lvl="0" indent="-457200">
              <a:buFont typeface="Arial" panose="020B0604020202020204" pitchFamily="34" charset="0"/>
              <a:buChar char="•"/>
            </a:pPr>
            <a:r>
              <a:rPr lang="en-GB" sz="2000" dirty="0"/>
              <a:t>We will help you to identify an End Point Assessor</a:t>
            </a:r>
          </a:p>
          <a:p>
            <a:pPr marL="457200" lvl="0" indent="-457200">
              <a:buFont typeface="Arial" panose="020B0604020202020204" pitchFamily="34" charset="0"/>
              <a:buChar char="•"/>
            </a:pPr>
            <a:r>
              <a:rPr lang="en-GB" sz="2000" dirty="0"/>
              <a:t>the Evidence is there - understand what the course is covering, engage with reviews and employers need to develop the commitment statement to ensure that on the job activities support development</a:t>
            </a:r>
          </a:p>
          <a:p>
            <a:pPr marL="457200" indent="-457200">
              <a:buFont typeface="Arial" panose="020B0604020202020204" pitchFamily="34" charset="0"/>
              <a:buChar char="•"/>
            </a:pPr>
            <a:r>
              <a:rPr lang="en-GB" sz="2000" dirty="0"/>
              <a:t>Each Apprentice has full information on their study and the apprenticeship - please use reviews to be engage.</a:t>
            </a:r>
          </a:p>
          <a:p>
            <a:pPr marL="457200" lvl="0" indent="-457200">
              <a:buFont typeface="Arial" panose="020B0604020202020204" pitchFamily="34" charset="0"/>
              <a:buChar char="•"/>
            </a:pPr>
            <a:r>
              <a:rPr lang="en-GB" sz="2000" dirty="0"/>
              <a:t>Evidence should be from a combination of sources and can be enhanced through degree-level critical reflection and evaluation</a:t>
            </a:r>
          </a:p>
        </p:txBody>
      </p:sp>
      <p:sp>
        <p:nvSpPr>
          <p:cNvPr id="4" name="Title 1"/>
          <p:cNvSpPr txBox="1">
            <a:spLocks/>
          </p:cNvSpPr>
          <p:nvPr/>
        </p:nvSpPr>
        <p:spPr bwMode="auto">
          <a:xfrm>
            <a:off x="179514" y="5949280"/>
            <a:ext cx="8207375"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2000" dirty="0"/>
              <a:t>Please get in touch - let's work together.</a:t>
            </a:r>
          </a:p>
        </p:txBody>
      </p:sp>
    </p:spTree>
    <p:extLst>
      <p:ext uri="{BB962C8B-B14F-4D97-AF65-F5344CB8AC3E}">
        <p14:creationId xmlns:p14="http://schemas.microsoft.com/office/powerpoint/2010/main" val="4268148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2" y="332656"/>
            <a:ext cx="8207375" cy="1143000"/>
          </a:xfrm>
        </p:spPr>
        <p:txBody>
          <a:bodyPr/>
          <a:lstStyle/>
          <a:p>
            <a:r>
              <a:rPr lang="en-GB" sz="3600" dirty="0"/>
              <a:t>Please complete the form</a:t>
            </a:r>
          </a:p>
        </p:txBody>
      </p:sp>
      <p:sp>
        <p:nvSpPr>
          <p:cNvPr id="3" name="Content Placeholder 2"/>
          <p:cNvSpPr>
            <a:spLocks noGrp="1"/>
          </p:cNvSpPr>
          <p:nvPr>
            <p:ph idx="1"/>
          </p:nvPr>
        </p:nvSpPr>
        <p:spPr>
          <a:xfrm>
            <a:off x="457200" y="1916833"/>
            <a:ext cx="8229600" cy="4209331"/>
          </a:xfrm>
        </p:spPr>
        <p:txBody>
          <a:bodyPr/>
          <a:lstStyle/>
          <a:p>
            <a:r>
              <a:rPr lang="en-GB" sz="2000" dirty="0"/>
              <a:t>Expression of interest to be part of the SHU Apprenticeship Ambassador scheme</a:t>
            </a:r>
          </a:p>
          <a:p>
            <a:r>
              <a:rPr lang="en-GB" sz="2000" dirty="0"/>
              <a:t>What else did I want from this event?</a:t>
            </a:r>
          </a:p>
          <a:p>
            <a:r>
              <a:rPr lang="en-GB" sz="2000" dirty="0"/>
              <a:t>What else do I need going forward?</a:t>
            </a:r>
          </a:p>
          <a:p>
            <a:r>
              <a:rPr lang="en-GB" sz="2000" dirty="0"/>
              <a:t>As a mentor I would like the log on information for the On-line Mentor Support Resource</a:t>
            </a:r>
          </a:p>
          <a:p>
            <a:r>
              <a:rPr lang="en-GB" sz="2000" dirty="0"/>
              <a:t>Other feedback/ Questions</a:t>
            </a:r>
          </a:p>
          <a:p>
            <a:pPr marL="0" indent="0">
              <a:buNone/>
            </a:pPr>
            <a:endParaRPr lang="en-GB" sz="2000" dirty="0"/>
          </a:p>
          <a:p>
            <a:pPr marL="0" indent="0">
              <a:buNone/>
            </a:pPr>
            <a:endParaRPr lang="en-GB" sz="2000" dirty="0"/>
          </a:p>
          <a:p>
            <a:pPr marL="0" indent="0">
              <a:buNone/>
            </a:pPr>
            <a:r>
              <a:rPr lang="en-GB" sz="2800" i="1" dirty="0"/>
              <a:t>Thank you</a:t>
            </a:r>
          </a:p>
        </p:txBody>
      </p:sp>
    </p:spTree>
    <p:extLst>
      <p:ext uri="{BB962C8B-B14F-4D97-AF65-F5344CB8AC3E}">
        <p14:creationId xmlns:p14="http://schemas.microsoft.com/office/powerpoint/2010/main" val="3344939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Batch 11: </a:t>
            </a:r>
            <a:br>
              <a:rPr lang="en-GB" dirty="0" smtClean="0">
                <a:solidFill>
                  <a:schemeClr val="bg1"/>
                </a:solidFill>
              </a:rPr>
            </a:br>
            <a:r>
              <a:rPr lang="en-GB" dirty="0" smtClean="0">
                <a:solidFill>
                  <a:schemeClr val="bg1"/>
                </a:solidFill>
              </a:rPr>
              <a:t/>
            </a:r>
            <a:br>
              <a:rPr lang="en-GB" dirty="0" smtClean="0">
                <a:solidFill>
                  <a:schemeClr val="bg1"/>
                </a:solidFill>
              </a:rPr>
            </a:br>
            <a:r>
              <a:rPr lang="en-GB" dirty="0" smtClean="0">
                <a:solidFill>
                  <a:schemeClr val="bg1"/>
                </a:solidFill>
              </a:rPr>
              <a:t>Spare slides covering the components of an apprenticeship</a:t>
            </a:r>
            <a:endParaRPr lang="en-GB" dirty="0">
              <a:solidFill>
                <a:schemeClr val="bg1"/>
              </a:solidFill>
            </a:endParaRP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79876881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9872" y="260648"/>
            <a:ext cx="5328592" cy="1143000"/>
          </a:xfrm>
        </p:spPr>
        <p:txBody>
          <a:bodyPr/>
          <a:lstStyle/>
          <a:p>
            <a:pPr algn="l"/>
            <a:r>
              <a:rPr lang="en-GB" sz="3600" dirty="0" smtClean="0"/>
              <a:t>Components of the </a:t>
            </a:r>
            <a:br>
              <a:rPr lang="en-GB" sz="3600" dirty="0" smtClean="0"/>
            </a:br>
            <a:r>
              <a:rPr lang="en-GB" sz="3600" dirty="0" smtClean="0"/>
              <a:t>Apprenticeship</a:t>
            </a:r>
            <a:endParaRPr lang="en-GB" sz="3600" dirty="0"/>
          </a:p>
        </p:txBody>
      </p:sp>
      <p:sp>
        <p:nvSpPr>
          <p:cNvPr id="3" name="Content Placeholder 2"/>
          <p:cNvSpPr>
            <a:spLocks noGrp="1"/>
          </p:cNvSpPr>
          <p:nvPr>
            <p:ph idx="1"/>
          </p:nvPr>
        </p:nvSpPr>
        <p:spPr>
          <a:xfrm>
            <a:off x="467544" y="1916834"/>
            <a:ext cx="8496944" cy="3344863"/>
          </a:xfrm>
        </p:spPr>
        <p:txBody>
          <a:bodyPr/>
          <a:lstStyle/>
          <a:p>
            <a:r>
              <a:rPr lang="en-GB" sz="2800" dirty="0" smtClean="0">
                <a:solidFill>
                  <a:srgbClr val="B70D50"/>
                </a:solidFill>
              </a:rPr>
              <a:t>The Standard</a:t>
            </a:r>
          </a:p>
          <a:p>
            <a:r>
              <a:rPr lang="en-GB" sz="2800" dirty="0" smtClean="0"/>
              <a:t>Training Needs - Commitment Statement (3-way)</a:t>
            </a:r>
          </a:p>
          <a:p>
            <a:r>
              <a:rPr lang="en-GB" sz="2800" dirty="0" smtClean="0"/>
              <a:t>Induction information</a:t>
            </a:r>
          </a:p>
          <a:p>
            <a:r>
              <a:rPr lang="en-GB" sz="2800" dirty="0" smtClean="0"/>
              <a:t>The award: discipline modules, specialist modules, project modules, PDP modules</a:t>
            </a:r>
          </a:p>
          <a:p>
            <a:r>
              <a:rPr lang="en-GB" sz="2800" dirty="0" smtClean="0"/>
              <a:t>Three-way review</a:t>
            </a:r>
          </a:p>
          <a:p>
            <a:r>
              <a:rPr lang="en-GB" sz="2800" dirty="0" smtClean="0"/>
              <a:t>20% off-the job learning</a:t>
            </a:r>
          </a:p>
          <a:p>
            <a:r>
              <a:rPr lang="en-GB" sz="2800" dirty="0" smtClean="0"/>
              <a:t>The Gateway period and requirements</a:t>
            </a:r>
          </a:p>
          <a:p>
            <a:r>
              <a:rPr lang="en-GB" sz="2800" dirty="0" smtClean="0"/>
              <a:t>End Point Assessment</a:t>
            </a:r>
            <a:endParaRPr lang="en-GB" sz="2800" dirty="0"/>
          </a:p>
        </p:txBody>
      </p:sp>
    </p:spTree>
    <p:extLst>
      <p:ext uri="{BB962C8B-B14F-4D97-AF65-F5344CB8AC3E}">
        <p14:creationId xmlns:p14="http://schemas.microsoft.com/office/powerpoint/2010/main" val="2918771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9872" y="260648"/>
            <a:ext cx="5328592" cy="1143000"/>
          </a:xfrm>
        </p:spPr>
        <p:txBody>
          <a:bodyPr/>
          <a:lstStyle/>
          <a:p>
            <a:pPr algn="l"/>
            <a:r>
              <a:rPr lang="en-GB" sz="3600" dirty="0" smtClean="0"/>
              <a:t>Components of the </a:t>
            </a:r>
            <a:br>
              <a:rPr lang="en-GB" sz="3600" dirty="0" smtClean="0"/>
            </a:br>
            <a:r>
              <a:rPr lang="en-GB" sz="3600" dirty="0" smtClean="0"/>
              <a:t>Apprenticeship</a:t>
            </a:r>
            <a:endParaRPr lang="en-GB" sz="3600" dirty="0"/>
          </a:p>
        </p:txBody>
      </p:sp>
      <p:sp>
        <p:nvSpPr>
          <p:cNvPr id="3" name="Content Placeholder 2"/>
          <p:cNvSpPr>
            <a:spLocks noGrp="1"/>
          </p:cNvSpPr>
          <p:nvPr>
            <p:ph idx="1"/>
          </p:nvPr>
        </p:nvSpPr>
        <p:spPr>
          <a:xfrm>
            <a:off x="467544" y="1916834"/>
            <a:ext cx="8229600" cy="3344863"/>
          </a:xfrm>
        </p:spPr>
        <p:txBody>
          <a:bodyPr/>
          <a:lstStyle/>
          <a:p>
            <a:pPr marL="0" indent="0">
              <a:buNone/>
            </a:pPr>
            <a:r>
              <a:rPr lang="en-GB" sz="2800" b="1" dirty="0" smtClean="0">
                <a:solidFill>
                  <a:srgbClr val="B70D50"/>
                </a:solidFill>
              </a:rPr>
              <a:t>The Standard</a:t>
            </a:r>
          </a:p>
          <a:p>
            <a:pPr marL="0" indent="0">
              <a:buNone/>
            </a:pPr>
            <a:endParaRPr lang="en-GB" sz="2800" b="1" dirty="0" smtClean="0">
              <a:solidFill>
                <a:srgbClr val="C00000"/>
              </a:solidFill>
            </a:endParaRPr>
          </a:p>
          <a:p>
            <a:r>
              <a:rPr lang="en-GB" sz="2800" dirty="0" smtClean="0"/>
              <a:t>This reads like a job role. Two sides of A4 paper</a:t>
            </a:r>
          </a:p>
          <a:p>
            <a:r>
              <a:rPr lang="en-GB" sz="2800" dirty="0" smtClean="0"/>
              <a:t>Knowledge: I know, understand...</a:t>
            </a:r>
          </a:p>
          <a:p>
            <a:r>
              <a:rPr lang="en-GB" sz="2800" dirty="0" smtClean="0"/>
              <a:t>Skills: I can do...</a:t>
            </a:r>
          </a:p>
          <a:p>
            <a:r>
              <a:rPr lang="en-GB" sz="2800" dirty="0" smtClean="0"/>
              <a:t>Behaviours: I act and contribute...</a:t>
            </a:r>
          </a:p>
          <a:p>
            <a:pPr marL="0" indent="0">
              <a:buNone/>
            </a:pPr>
            <a:endParaRPr lang="en-GB" sz="2800" dirty="0" smtClean="0"/>
          </a:p>
          <a:p>
            <a:pPr marL="0" indent="0">
              <a:buNone/>
            </a:pPr>
            <a:r>
              <a:rPr lang="en-GB" sz="2800" i="1" dirty="0" smtClean="0"/>
              <a:t>Meeting the standard: I am competent to become a professional practitioner...</a:t>
            </a:r>
          </a:p>
        </p:txBody>
      </p:sp>
    </p:spTree>
    <p:extLst>
      <p:ext uri="{BB962C8B-B14F-4D97-AF65-F5344CB8AC3E}">
        <p14:creationId xmlns:p14="http://schemas.microsoft.com/office/powerpoint/2010/main" val="3593920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9872" y="260648"/>
            <a:ext cx="5328592" cy="1143000"/>
          </a:xfrm>
        </p:spPr>
        <p:txBody>
          <a:bodyPr/>
          <a:lstStyle/>
          <a:p>
            <a:pPr algn="l"/>
            <a:r>
              <a:rPr lang="en-GB" sz="3600" dirty="0" smtClean="0"/>
              <a:t>Components of the </a:t>
            </a:r>
            <a:br>
              <a:rPr lang="en-GB" sz="3600" dirty="0" smtClean="0"/>
            </a:br>
            <a:r>
              <a:rPr lang="en-GB" sz="3600" dirty="0" smtClean="0"/>
              <a:t>Apprenticeship</a:t>
            </a:r>
            <a:endParaRPr lang="en-GB" sz="3600" dirty="0"/>
          </a:p>
        </p:txBody>
      </p:sp>
      <p:sp>
        <p:nvSpPr>
          <p:cNvPr id="3" name="Content Placeholder 2"/>
          <p:cNvSpPr>
            <a:spLocks noGrp="1"/>
          </p:cNvSpPr>
          <p:nvPr>
            <p:ph idx="1"/>
          </p:nvPr>
        </p:nvSpPr>
        <p:spPr>
          <a:xfrm>
            <a:off x="467544" y="1772818"/>
            <a:ext cx="8424936" cy="3344863"/>
          </a:xfrm>
        </p:spPr>
        <p:txBody>
          <a:bodyPr/>
          <a:lstStyle/>
          <a:p>
            <a:pPr marL="0" indent="0">
              <a:buNone/>
            </a:pPr>
            <a:r>
              <a:rPr lang="en-GB" sz="2800" b="1" dirty="0" smtClean="0">
                <a:solidFill>
                  <a:srgbClr val="B70D50"/>
                </a:solidFill>
              </a:rPr>
              <a:t>Training Needs - Commitment Statement (3-way)</a:t>
            </a:r>
          </a:p>
          <a:p>
            <a:pPr marL="0" indent="0">
              <a:buNone/>
            </a:pPr>
            <a:endParaRPr lang="en-GB" sz="2800" dirty="0"/>
          </a:p>
          <a:p>
            <a:r>
              <a:rPr lang="en-GB" sz="2400" dirty="0" smtClean="0"/>
              <a:t>Is the (whole) Apprentice right for you?</a:t>
            </a:r>
          </a:p>
          <a:p>
            <a:r>
              <a:rPr lang="en-GB" sz="2400" dirty="0" smtClean="0"/>
              <a:t>Three way: Apprentice; employer; provider</a:t>
            </a:r>
          </a:p>
          <a:p>
            <a:r>
              <a:rPr lang="en-GB" sz="2400" dirty="0" smtClean="0"/>
              <a:t>Sets out the journey ahead</a:t>
            </a:r>
          </a:p>
          <a:p>
            <a:r>
              <a:rPr lang="en-GB" sz="2400" dirty="0" smtClean="0"/>
              <a:t>A working document - anticipates change (e-portfolios)</a:t>
            </a:r>
          </a:p>
          <a:p>
            <a:r>
              <a:rPr lang="en-GB" sz="2400" dirty="0" smtClean="0"/>
              <a:t>Accompanied by a contract (two way) and an Apprentice Agreement (two way)</a:t>
            </a:r>
          </a:p>
          <a:p>
            <a:r>
              <a:rPr lang="en-GB" sz="2400" dirty="0" smtClean="0"/>
              <a:t>Discussed in three-way reviews</a:t>
            </a:r>
          </a:p>
          <a:p>
            <a:pPr marL="0" indent="0">
              <a:buNone/>
            </a:pPr>
            <a:endParaRPr lang="en-GB" sz="2000" dirty="0"/>
          </a:p>
          <a:p>
            <a:pPr marL="0" indent="0">
              <a:buNone/>
            </a:pPr>
            <a:r>
              <a:rPr lang="en-GB" sz="2800" i="1" dirty="0" smtClean="0"/>
              <a:t>Defines your journey and status as an Apprentice</a:t>
            </a:r>
          </a:p>
          <a:p>
            <a:endParaRPr lang="en-GB" sz="2800" dirty="0" smtClean="0"/>
          </a:p>
        </p:txBody>
      </p:sp>
    </p:spTree>
    <p:extLst>
      <p:ext uri="{BB962C8B-B14F-4D97-AF65-F5344CB8AC3E}">
        <p14:creationId xmlns:p14="http://schemas.microsoft.com/office/powerpoint/2010/main" val="34692337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9872" y="260648"/>
            <a:ext cx="5328592" cy="1143000"/>
          </a:xfrm>
        </p:spPr>
        <p:txBody>
          <a:bodyPr/>
          <a:lstStyle/>
          <a:p>
            <a:pPr algn="l"/>
            <a:r>
              <a:rPr lang="en-GB" sz="3600" dirty="0" smtClean="0"/>
              <a:t>Components of the </a:t>
            </a:r>
            <a:br>
              <a:rPr lang="en-GB" sz="3600" dirty="0" smtClean="0"/>
            </a:br>
            <a:r>
              <a:rPr lang="en-GB" sz="3600" dirty="0" smtClean="0"/>
              <a:t>Apprenticeship</a:t>
            </a:r>
            <a:endParaRPr lang="en-GB" sz="3600" dirty="0"/>
          </a:p>
        </p:txBody>
      </p:sp>
      <p:sp>
        <p:nvSpPr>
          <p:cNvPr id="3" name="Content Placeholder 2"/>
          <p:cNvSpPr>
            <a:spLocks noGrp="1"/>
          </p:cNvSpPr>
          <p:nvPr>
            <p:ph idx="1"/>
          </p:nvPr>
        </p:nvSpPr>
        <p:spPr>
          <a:xfrm>
            <a:off x="467544" y="1556794"/>
            <a:ext cx="8229600" cy="3344863"/>
          </a:xfrm>
        </p:spPr>
        <p:txBody>
          <a:bodyPr/>
          <a:lstStyle/>
          <a:p>
            <a:pPr marL="0" indent="0">
              <a:buNone/>
            </a:pPr>
            <a:r>
              <a:rPr lang="en-GB" sz="2800" b="1" dirty="0" smtClean="0">
                <a:solidFill>
                  <a:srgbClr val="B70D50"/>
                </a:solidFill>
              </a:rPr>
              <a:t>Induction information</a:t>
            </a:r>
          </a:p>
          <a:p>
            <a:pPr marL="0" indent="0">
              <a:buNone/>
            </a:pPr>
            <a:endParaRPr lang="en-GB" sz="2800" dirty="0" smtClean="0"/>
          </a:p>
          <a:p>
            <a:r>
              <a:rPr lang="en-GB" sz="2400" dirty="0" smtClean="0"/>
              <a:t>A clear explanation of the course</a:t>
            </a:r>
          </a:p>
          <a:p>
            <a:r>
              <a:rPr lang="en-GB" sz="2400" dirty="0" smtClean="0"/>
              <a:t>Sets out the duration and delivery pattern</a:t>
            </a:r>
          </a:p>
          <a:p>
            <a:r>
              <a:rPr lang="en-GB" sz="2400" dirty="0" smtClean="0"/>
              <a:t>Clear overview of the prescribed content</a:t>
            </a:r>
          </a:p>
          <a:p>
            <a:r>
              <a:rPr lang="en-GB" sz="2400" dirty="0" smtClean="0"/>
              <a:t>Identifies Work Based Learning opportunities (project modules and portfolio modules)</a:t>
            </a:r>
          </a:p>
          <a:p>
            <a:r>
              <a:rPr lang="en-GB" sz="2400" dirty="0" smtClean="0"/>
              <a:t>Support - academic mentoring and work-place</a:t>
            </a:r>
          </a:p>
          <a:p>
            <a:r>
              <a:rPr lang="en-GB" sz="2400" dirty="0" smtClean="0"/>
              <a:t>Identifies Apprentice fundamentals:  British Values, Safeguarding, Equalities, English and Maths, etc.</a:t>
            </a:r>
          </a:p>
          <a:p>
            <a:pPr marL="0" indent="0">
              <a:buNone/>
            </a:pPr>
            <a:endParaRPr lang="en-GB" sz="2400" i="1" dirty="0" smtClean="0"/>
          </a:p>
          <a:p>
            <a:pPr marL="0" indent="0">
              <a:buNone/>
            </a:pPr>
            <a:r>
              <a:rPr lang="en-GB" sz="2400" i="1" dirty="0" smtClean="0"/>
              <a:t>Open discussion, please get the foundations in place</a:t>
            </a:r>
            <a:endParaRPr lang="en-GB" sz="2400" i="1" dirty="0"/>
          </a:p>
        </p:txBody>
      </p:sp>
    </p:spTree>
    <p:extLst>
      <p:ext uri="{BB962C8B-B14F-4D97-AF65-F5344CB8AC3E}">
        <p14:creationId xmlns:p14="http://schemas.microsoft.com/office/powerpoint/2010/main" val="32174807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9872" y="260648"/>
            <a:ext cx="5328592" cy="1143000"/>
          </a:xfrm>
        </p:spPr>
        <p:txBody>
          <a:bodyPr/>
          <a:lstStyle/>
          <a:p>
            <a:pPr algn="l"/>
            <a:r>
              <a:rPr lang="en-GB" sz="3600" dirty="0" smtClean="0"/>
              <a:t>Components of the </a:t>
            </a:r>
            <a:br>
              <a:rPr lang="en-GB" sz="3600" dirty="0" smtClean="0"/>
            </a:br>
            <a:r>
              <a:rPr lang="en-GB" sz="3600" dirty="0" smtClean="0"/>
              <a:t>Apprenticeship</a:t>
            </a:r>
            <a:endParaRPr lang="en-GB" sz="3600" dirty="0"/>
          </a:p>
        </p:txBody>
      </p:sp>
      <p:sp>
        <p:nvSpPr>
          <p:cNvPr id="3" name="Content Placeholder 2"/>
          <p:cNvSpPr>
            <a:spLocks noGrp="1"/>
          </p:cNvSpPr>
          <p:nvPr>
            <p:ph idx="1"/>
          </p:nvPr>
        </p:nvSpPr>
        <p:spPr>
          <a:xfrm>
            <a:off x="467544" y="1772818"/>
            <a:ext cx="8229600" cy="3344863"/>
          </a:xfrm>
        </p:spPr>
        <p:txBody>
          <a:bodyPr/>
          <a:lstStyle/>
          <a:p>
            <a:pPr marL="0" indent="0">
              <a:buNone/>
            </a:pPr>
            <a:r>
              <a:rPr lang="en-GB" sz="2800" b="1" dirty="0" smtClean="0">
                <a:solidFill>
                  <a:srgbClr val="B70D50"/>
                </a:solidFill>
              </a:rPr>
              <a:t>The Award (e.g. University Degree)</a:t>
            </a:r>
          </a:p>
          <a:p>
            <a:pPr marL="0" indent="0">
              <a:buNone/>
            </a:pPr>
            <a:endParaRPr lang="en-GB" sz="2800" dirty="0" smtClean="0"/>
          </a:p>
          <a:p>
            <a:r>
              <a:rPr lang="en-GB" sz="2400" dirty="0" smtClean="0"/>
              <a:t>discipline modules</a:t>
            </a:r>
          </a:p>
          <a:p>
            <a:r>
              <a:rPr lang="en-GB" sz="2400" dirty="0" smtClean="0"/>
              <a:t>specialist modules</a:t>
            </a:r>
          </a:p>
          <a:p>
            <a:r>
              <a:rPr lang="en-GB" sz="2400" dirty="0" smtClean="0"/>
              <a:t>project modules</a:t>
            </a:r>
          </a:p>
          <a:p>
            <a:r>
              <a:rPr lang="en-GB" sz="2400" dirty="0" smtClean="0"/>
              <a:t>PDP modules</a:t>
            </a:r>
          </a:p>
          <a:p>
            <a:r>
              <a:rPr lang="en-GB" sz="2400" dirty="0" smtClean="0"/>
              <a:t>Three Way Reviews</a:t>
            </a:r>
          </a:p>
          <a:p>
            <a:r>
              <a:rPr lang="en-GB" sz="2400" dirty="0" smtClean="0"/>
              <a:t>Support </a:t>
            </a:r>
          </a:p>
          <a:p>
            <a:endParaRPr lang="en-GB" sz="1800" dirty="0"/>
          </a:p>
          <a:p>
            <a:pPr marL="0" indent="0">
              <a:buNone/>
            </a:pPr>
            <a:r>
              <a:rPr lang="en-GB" sz="2400" i="1" dirty="0" smtClean="0"/>
              <a:t>Where are the opportunities for meeting </a:t>
            </a:r>
          </a:p>
          <a:p>
            <a:pPr marL="0" indent="0">
              <a:buNone/>
            </a:pPr>
            <a:r>
              <a:rPr lang="en-GB" sz="2400" i="1" dirty="0" smtClean="0"/>
              <a:t>knowledge, skills and behaviours?</a:t>
            </a:r>
          </a:p>
          <a:p>
            <a:pPr marL="0" indent="0">
              <a:buNone/>
            </a:pPr>
            <a:endParaRPr lang="en-GB" sz="2800" dirty="0"/>
          </a:p>
          <a:p>
            <a:pPr marL="0" indent="0">
              <a:buNone/>
            </a:pPr>
            <a:endParaRPr lang="en-GB" sz="2800" dirty="0" smtClean="0"/>
          </a:p>
        </p:txBody>
      </p:sp>
    </p:spTree>
    <p:extLst>
      <p:ext uri="{BB962C8B-B14F-4D97-AF65-F5344CB8AC3E}">
        <p14:creationId xmlns:p14="http://schemas.microsoft.com/office/powerpoint/2010/main" val="3724898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TextBox 12"/>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pic>
        <p:nvPicPr>
          <p:cNvPr id="14" name="Picture 4" descr="Image result for lap 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mee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descr="Chiropractic Physiotherapy Acupuncture Massage Rehabilitation Health Medical Treatment Icon Sign Symbol Pictogram — Stock Vecto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0855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9872" y="260648"/>
            <a:ext cx="5328592" cy="1143000"/>
          </a:xfrm>
        </p:spPr>
        <p:txBody>
          <a:bodyPr/>
          <a:lstStyle/>
          <a:p>
            <a:pPr algn="l"/>
            <a:r>
              <a:rPr lang="en-GB" sz="3600" dirty="0" smtClean="0"/>
              <a:t>Components of the </a:t>
            </a:r>
            <a:br>
              <a:rPr lang="en-GB" sz="3600" dirty="0" smtClean="0"/>
            </a:br>
            <a:r>
              <a:rPr lang="en-GB" sz="3600" dirty="0" smtClean="0"/>
              <a:t>Apprenticeship</a:t>
            </a:r>
            <a:endParaRPr lang="en-GB" sz="3600" dirty="0"/>
          </a:p>
        </p:txBody>
      </p:sp>
      <p:sp>
        <p:nvSpPr>
          <p:cNvPr id="3" name="Content Placeholder 2"/>
          <p:cNvSpPr>
            <a:spLocks noGrp="1"/>
          </p:cNvSpPr>
          <p:nvPr>
            <p:ph idx="1"/>
          </p:nvPr>
        </p:nvSpPr>
        <p:spPr>
          <a:xfrm>
            <a:off x="467544" y="1772818"/>
            <a:ext cx="8229600" cy="3344863"/>
          </a:xfrm>
        </p:spPr>
        <p:txBody>
          <a:bodyPr/>
          <a:lstStyle/>
          <a:p>
            <a:pPr marL="0" indent="0">
              <a:buNone/>
            </a:pPr>
            <a:r>
              <a:rPr lang="en-GB" sz="2800" b="1" dirty="0" smtClean="0">
                <a:solidFill>
                  <a:srgbClr val="B70D50"/>
                </a:solidFill>
              </a:rPr>
              <a:t>Three-way review:</a:t>
            </a:r>
          </a:p>
          <a:p>
            <a:pPr marL="0" indent="0">
              <a:buNone/>
            </a:pPr>
            <a:endParaRPr lang="en-GB" sz="2800" dirty="0" smtClean="0"/>
          </a:p>
          <a:p>
            <a:r>
              <a:rPr lang="en-GB" sz="2400" dirty="0" smtClean="0"/>
              <a:t>Apprentice + Employer + Provider</a:t>
            </a:r>
          </a:p>
          <a:p>
            <a:r>
              <a:rPr lang="en-GB" sz="2400" dirty="0" smtClean="0"/>
              <a:t>i.e. You + Work-place mentor + WBL Coach (SHU)</a:t>
            </a:r>
          </a:p>
          <a:p>
            <a:r>
              <a:rPr lang="en-GB" sz="2400" dirty="0" smtClean="0"/>
              <a:t>Quarterly, or at least once per study block</a:t>
            </a:r>
          </a:p>
          <a:p>
            <a:r>
              <a:rPr lang="en-GB" sz="2400" dirty="0" smtClean="0"/>
              <a:t>Includes 20% off-the job learning</a:t>
            </a:r>
          </a:p>
          <a:p>
            <a:r>
              <a:rPr lang="en-GB" sz="2400" dirty="0" smtClean="0"/>
              <a:t>RAG (Red, Amber, Green)</a:t>
            </a:r>
          </a:p>
          <a:p>
            <a:r>
              <a:rPr lang="en-GB" sz="2400" dirty="0" smtClean="0"/>
              <a:t>Honest, transparent review - action based</a:t>
            </a:r>
          </a:p>
          <a:p>
            <a:pPr marL="0" indent="0">
              <a:buNone/>
            </a:pPr>
            <a:endParaRPr lang="en-GB" sz="2800" dirty="0" smtClean="0"/>
          </a:p>
          <a:p>
            <a:pPr marL="0" indent="0">
              <a:buNone/>
            </a:pPr>
            <a:r>
              <a:rPr lang="en-GB" sz="2400" i="1" dirty="0" smtClean="0"/>
              <a:t>Track progress against knowledge skills and behaviours and meeting the Gateway requirements</a:t>
            </a:r>
            <a:endParaRPr lang="en-GB" sz="2400" i="1" dirty="0"/>
          </a:p>
        </p:txBody>
      </p:sp>
    </p:spTree>
    <p:extLst>
      <p:ext uri="{BB962C8B-B14F-4D97-AF65-F5344CB8AC3E}">
        <p14:creationId xmlns:p14="http://schemas.microsoft.com/office/powerpoint/2010/main" val="3340438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9872" y="260648"/>
            <a:ext cx="5328592" cy="1143000"/>
          </a:xfrm>
        </p:spPr>
        <p:txBody>
          <a:bodyPr/>
          <a:lstStyle/>
          <a:p>
            <a:pPr algn="l"/>
            <a:r>
              <a:rPr lang="en-GB" sz="3600" dirty="0" smtClean="0"/>
              <a:t>Components of the </a:t>
            </a:r>
            <a:br>
              <a:rPr lang="en-GB" sz="3600" dirty="0" smtClean="0"/>
            </a:br>
            <a:r>
              <a:rPr lang="en-GB" sz="3600" dirty="0" smtClean="0"/>
              <a:t>Apprenticeship</a:t>
            </a:r>
            <a:endParaRPr lang="en-GB" sz="3600" dirty="0"/>
          </a:p>
        </p:txBody>
      </p:sp>
      <p:sp>
        <p:nvSpPr>
          <p:cNvPr id="3" name="Content Placeholder 2"/>
          <p:cNvSpPr>
            <a:spLocks noGrp="1"/>
          </p:cNvSpPr>
          <p:nvPr>
            <p:ph idx="1"/>
          </p:nvPr>
        </p:nvSpPr>
        <p:spPr>
          <a:xfrm>
            <a:off x="467544" y="1916834"/>
            <a:ext cx="8229600" cy="3344863"/>
          </a:xfrm>
        </p:spPr>
        <p:txBody>
          <a:bodyPr/>
          <a:lstStyle/>
          <a:p>
            <a:pPr marL="0" indent="0">
              <a:buNone/>
            </a:pPr>
            <a:r>
              <a:rPr lang="en-GB" sz="2800" b="1" dirty="0" smtClean="0">
                <a:solidFill>
                  <a:srgbClr val="B70D50"/>
                </a:solidFill>
              </a:rPr>
              <a:t>20% off-the job learning</a:t>
            </a:r>
          </a:p>
          <a:p>
            <a:pPr marL="0" indent="0">
              <a:buNone/>
            </a:pPr>
            <a:endParaRPr lang="en-GB" sz="2800" dirty="0" smtClean="0"/>
          </a:p>
          <a:p>
            <a:r>
              <a:rPr lang="en-GB" sz="2400" dirty="0" smtClean="0"/>
              <a:t>Includes attendance at Sheffield Hallam University</a:t>
            </a:r>
          </a:p>
          <a:p>
            <a:r>
              <a:rPr lang="en-GB" sz="2400" dirty="0" smtClean="0"/>
              <a:t>Employer has committed to providing/allowing this</a:t>
            </a:r>
          </a:p>
          <a:p>
            <a:r>
              <a:rPr lang="en-GB" sz="2400" dirty="0" smtClean="0"/>
              <a:t>Includes Work-place activities that are targeted at gaining knowledge, skills and behaviours</a:t>
            </a:r>
          </a:p>
          <a:p>
            <a:r>
              <a:rPr lang="en-GB" sz="2400" dirty="0" smtClean="0"/>
              <a:t>Method for calculating</a:t>
            </a:r>
          </a:p>
          <a:p>
            <a:r>
              <a:rPr lang="en-GB" sz="2400" dirty="0" smtClean="0"/>
              <a:t>Look to projects and review time</a:t>
            </a:r>
          </a:p>
          <a:p>
            <a:pPr marL="0" indent="0">
              <a:buNone/>
            </a:pPr>
            <a:endParaRPr lang="en-GB" sz="2400" dirty="0" smtClean="0"/>
          </a:p>
          <a:p>
            <a:pPr marL="0" indent="0">
              <a:buNone/>
            </a:pPr>
            <a:r>
              <a:rPr lang="en-GB" sz="2400" i="1" dirty="0" smtClean="0"/>
              <a:t>Keep on top of your recording </a:t>
            </a:r>
            <a:r>
              <a:rPr lang="en-GB" sz="2000" i="1" dirty="0" smtClean="0"/>
              <a:t>(e.g. </a:t>
            </a:r>
            <a:r>
              <a:rPr lang="en-GB" sz="2000" i="1" dirty="0" err="1" smtClean="0"/>
              <a:t>Maytas</a:t>
            </a:r>
            <a:r>
              <a:rPr lang="en-GB" sz="2000" i="1" dirty="0" smtClean="0"/>
              <a:t>, Excel, or </a:t>
            </a:r>
            <a:r>
              <a:rPr lang="en-GB" sz="2000" i="1" dirty="0" err="1" smtClean="0"/>
              <a:t>Pebblepad</a:t>
            </a:r>
            <a:r>
              <a:rPr lang="en-GB" sz="2000" i="1" dirty="0" smtClean="0"/>
              <a:t>)</a:t>
            </a:r>
          </a:p>
          <a:p>
            <a:pPr marL="0" indent="0">
              <a:buNone/>
            </a:pPr>
            <a:r>
              <a:rPr lang="en-GB" sz="2400" i="1" dirty="0" smtClean="0"/>
              <a:t>.</a:t>
            </a:r>
          </a:p>
          <a:p>
            <a:endParaRPr lang="en-GB" sz="2800" dirty="0" smtClean="0"/>
          </a:p>
        </p:txBody>
      </p:sp>
    </p:spTree>
    <p:extLst>
      <p:ext uri="{BB962C8B-B14F-4D97-AF65-F5344CB8AC3E}">
        <p14:creationId xmlns:p14="http://schemas.microsoft.com/office/powerpoint/2010/main" val="4818798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9872" y="188640"/>
            <a:ext cx="5328592" cy="1143000"/>
          </a:xfrm>
        </p:spPr>
        <p:txBody>
          <a:bodyPr/>
          <a:lstStyle/>
          <a:p>
            <a:pPr algn="l"/>
            <a:r>
              <a:rPr lang="en-GB" sz="3600" dirty="0" smtClean="0"/>
              <a:t>Components of the </a:t>
            </a:r>
            <a:br>
              <a:rPr lang="en-GB" sz="3600" dirty="0" smtClean="0"/>
            </a:br>
            <a:r>
              <a:rPr lang="en-GB" sz="3600" dirty="0" smtClean="0"/>
              <a:t>Apprenticeship</a:t>
            </a:r>
            <a:endParaRPr lang="en-GB" sz="3600" dirty="0"/>
          </a:p>
        </p:txBody>
      </p:sp>
      <p:sp>
        <p:nvSpPr>
          <p:cNvPr id="3" name="Content Placeholder 2"/>
          <p:cNvSpPr>
            <a:spLocks noGrp="1"/>
          </p:cNvSpPr>
          <p:nvPr>
            <p:ph idx="1"/>
          </p:nvPr>
        </p:nvSpPr>
        <p:spPr>
          <a:xfrm>
            <a:off x="467544" y="1556794"/>
            <a:ext cx="8229600" cy="3344863"/>
          </a:xfrm>
        </p:spPr>
        <p:txBody>
          <a:bodyPr/>
          <a:lstStyle/>
          <a:p>
            <a:pPr marL="0" indent="0">
              <a:buNone/>
            </a:pPr>
            <a:r>
              <a:rPr lang="en-GB" sz="2400" b="1" dirty="0" smtClean="0">
                <a:solidFill>
                  <a:srgbClr val="B70D50"/>
                </a:solidFill>
              </a:rPr>
              <a:t>The Gateway period and requirements</a:t>
            </a:r>
          </a:p>
          <a:p>
            <a:pPr marL="0" indent="0">
              <a:buNone/>
            </a:pPr>
            <a:endParaRPr lang="en-GB" sz="2400" dirty="0" smtClean="0"/>
          </a:p>
          <a:p>
            <a:r>
              <a:rPr lang="en-GB" sz="2000" dirty="0" smtClean="0"/>
              <a:t>Includes passing the University modules</a:t>
            </a:r>
          </a:p>
          <a:p>
            <a:r>
              <a:rPr lang="en-GB" sz="2000" dirty="0" smtClean="0"/>
              <a:t>End Point Assessment Organisation will connect through SHU</a:t>
            </a:r>
          </a:p>
          <a:p>
            <a:r>
              <a:rPr lang="en-GB" sz="2000" dirty="0" smtClean="0"/>
              <a:t>Mostly independently assessed after the degree</a:t>
            </a:r>
          </a:p>
          <a:p>
            <a:r>
              <a:rPr lang="en-GB" sz="2000" dirty="0" smtClean="0"/>
              <a:t>Some are integrated within the degree</a:t>
            </a:r>
          </a:p>
          <a:p>
            <a:r>
              <a:rPr lang="en-GB" sz="2000" dirty="0" smtClean="0"/>
              <a:t>What additional support after the degree?</a:t>
            </a:r>
          </a:p>
          <a:p>
            <a:r>
              <a:rPr lang="en-GB" sz="2000" dirty="0" smtClean="0"/>
              <a:t>Maths and English</a:t>
            </a:r>
          </a:p>
          <a:p>
            <a:r>
              <a:rPr lang="en-GB" sz="2000" dirty="0" smtClean="0"/>
              <a:t>Prevent, Equalities, Safeguarding, British Values</a:t>
            </a:r>
          </a:p>
          <a:p>
            <a:r>
              <a:rPr lang="en-GB" sz="2000" dirty="0" smtClean="0"/>
              <a:t>Who will sign off readiness?</a:t>
            </a:r>
          </a:p>
          <a:p>
            <a:pPr marL="0" indent="0">
              <a:buNone/>
            </a:pPr>
            <a:endParaRPr lang="en-GB" sz="2000" dirty="0" smtClean="0"/>
          </a:p>
          <a:p>
            <a:pPr marL="0" indent="0">
              <a:buNone/>
            </a:pPr>
            <a:r>
              <a:rPr lang="en-GB" sz="2000" i="1" dirty="0" smtClean="0"/>
              <a:t>What other stepping stones? - e.g. NVQ, completion of major project, portfolio of evidence and 20% off-the-job learning, English and Maths certificates - see the standard</a:t>
            </a:r>
            <a:endParaRPr lang="en-GB" sz="2000" i="1" dirty="0"/>
          </a:p>
        </p:txBody>
      </p:sp>
    </p:spTree>
    <p:extLst>
      <p:ext uri="{BB962C8B-B14F-4D97-AF65-F5344CB8AC3E}">
        <p14:creationId xmlns:p14="http://schemas.microsoft.com/office/powerpoint/2010/main" val="23354046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9872" y="260648"/>
            <a:ext cx="5328592" cy="1143000"/>
          </a:xfrm>
        </p:spPr>
        <p:txBody>
          <a:bodyPr/>
          <a:lstStyle/>
          <a:p>
            <a:pPr algn="l"/>
            <a:r>
              <a:rPr lang="en-GB" sz="3600" dirty="0" smtClean="0"/>
              <a:t>Components of the </a:t>
            </a:r>
            <a:br>
              <a:rPr lang="en-GB" sz="3600" dirty="0" smtClean="0"/>
            </a:br>
            <a:r>
              <a:rPr lang="en-GB" sz="3600" dirty="0" smtClean="0"/>
              <a:t>Apprenticeship</a:t>
            </a:r>
            <a:endParaRPr lang="en-GB" sz="3600" dirty="0"/>
          </a:p>
        </p:txBody>
      </p:sp>
      <p:sp>
        <p:nvSpPr>
          <p:cNvPr id="3" name="Content Placeholder 2"/>
          <p:cNvSpPr>
            <a:spLocks noGrp="1"/>
          </p:cNvSpPr>
          <p:nvPr>
            <p:ph idx="1"/>
          </p:nvPr>
        </p:nvSpPr>
        <p:spPr>
          <a:xfrm>
            <a:off x="467544" y="1916834"/>
            <a:ext cx="8229600" cy="3344863"/>
          </a:xfrm>
        </p:spPr>
        <p:txBody>
          <a:bodyPr/>
          <a:lstStyle/>
          <a:p>
            <a:pPr marL="0" indent="0">
              <a:buNone/>
            </a:pPr>
            <a:r>
              <a:rPr lang="en-GB" sz="2800" b="1" dirty="0" smtClean="0">
                <a:solidFill>
                  <a:srgbClr val="B70D50"/>
                </a:solidFill>
              </a:rPr>
              <a:t>End Point Assessment</a:t>
            </a:r>
          </a:p>
          <a:p>
            <a:pPr marL="0" indent="0">
              <a:buNone/>
            </a:pPr>
            <a:endParaRPr lang="en-GB" sz="1400" dirty="0" smtClean="0"/>
          </a:p>
          <a:p>
            <a:r>
              <a:rPr lang="en-GB" sz="2000" dirty="0" smtClean="0"/>
              <a:t>Gateway Requirements?</a:t>
            </a:r>
          </a:p>
          <a:p>
            <a:r>
              <a:rPr lang="en-GB" sz="2000" dirty="0" smtClean="0"/>
              <a:t>Be familiar with the method and timing - Opportunities </a:t>
            </a:r>
            <a:r>
              <a:rPr lang="en-GB" sz="2000" dirty="0"/>
              <a:t>to </a:t>
            </a:r>
            <a:r>
              <a:rPr lang="en-GB" sz="2000" dirty="0" smtClean="0"/>
              <a:t>practice?</a:t>
            </a:r>
          </a:p>
          <a:p>
            <a:r>
              <a:rPr lang="en-GB" sz="2000" dirty="0"/>
              <a:t>Role of E-portfolio / Case Studies?</a:t>
            </a:r>
          </a:p>
          <a:p>
            <a:r>
              <a:rPr lang="en-GB" sz="2000" dirty="0" smtClean="0"/>
              <a:t>Integrated or independent?</a:t>
            </a:r>
          </a:p>
          <a:p>
            <a:r>
              <a:rPr lang="en-GB" sz="2000" dirty="0" smtClean="0"/>
              <a:t>Be aware of conflicts of interest</a:t>
            </a:r>
          </a:p>
          <a:p>
            <a:r>
              <a:rPr lang="en-GB" sz="2000" dirty="0" smtClean="0"/>
              <a:t>Further support beyond the degree?</a:t>
            </a:r>
          </a:p>
          <a:p>
            <a:r>
              <a:rPr lang="en-GB" sz="2000" dirty="0" smtClean="0"/>
              <a:t>Second Chance?</a:t>
            </a:r>
          </a:p>
          <a:p>
            <a:pPr marL="0" indent="0">
              <a:buNone/>
            </a:pPr>
            <a:endParaRPr lang="en-GB" sz="2400" dirty="0" smtClean="0"/>
          </a:p>
          <a:p>
            <a:pPr marL="0" indent="0">
              <a:buNone/>
            </a:pPr>
            <a:r>
              <a:rPr lang="en-GB" sz="2400" i="1" dirty="0" smtClean="0"/>
              <a:t>What is it for? - What do you stand to gain?</a:t>
            </a:r>
          </a:p>
        </p:txBody>
      </p:sp>
    </p:spTree>
    <p:extLst>
      <p:ext uri="{BB962C8B-B14F-4D97-AF65-F5344CB8AC3E}">
        <p14:creationId xmlns:p14="http://schemas.microsoft.com/office/powerpoint/2010/main" val="4850901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4433" y="629816"/>
            <a:ext cx="8207375" cy="1143000"/>
          </a:xfrm>
        </p:spPr>
        <p:txBody>
          <a:bodyPr/>
          <a:lstStyle/>
          <a:p>
            <a:r>
              <a:rPr lang="en-GB" sz="3600" dirty="0" smtClean="0"/>
              <a:t>Discussion</a:t>
            </a:r>
            <a:r>
              <a:rPr lang="en-GB" dirty="0" smtClean="0"/>
              <a:t/>
            </a:r>
            <a:br>
              <a:rPr lang="en-GB" dirty="0" smtClean="0"/>
            </a:br>
            <a:endParaRPr lang="en-GB" dirty="0"/>
          </a:p>
        </p:txBody>
      </p:sp>
      <p:sp>
        <p:nvSpPr>
          <p:cNvPr id="3" name="Content Placeholder 2"/>
          <p:cNvSpPr>
            <a:spLocks noGrp="1"/>
          </p:cNvSpPr>
          <p:nvPr>
            <p:ph idx="1"/>
          </p:nvPr>
        </p:nvSpPr>
        <p:spPr>
          <a:xfrm>
            <a:off x="456431" y="1772818"/>
            <a:ext cx="8229600" cy="3344863"/>
          </a:xfrm>
        </p:spPr>
        <p:txBody>
          <a:bodyPr/>
          <a:lstStyle/>
          <a:p>
            <a:pPr marL="0" indent="0">
              <a:buNone/>
            </a:pPr>
            <a:r>
              <a:rPr lang="en-GB" sz="2400" b="1" dirty="0"/>
              <a:t>The Journey to End Point </a:t>
            </a:r>
            <a:r>
              <a:rPr lang="en-GB" sz="2400" b="1" dirty="0" smtClean="0"/>
              <a:t>Assessment</a:t>
            </a:r>
          </a:p>
          <a:p>
            <a:pPr marL="0" indent="0">
              <a:buNone/>
            </a:pPr>
            <a:endParaRPr lang="en-GB" sz="2400" dirty="0" smtClean="0"/>
          </a:p>
          <a:p>
            <a:r>
              <a:rPr lang="en-GB" sz="2400" dirty="0" smtClean="0"/>
              <a:t>Chart </a:t>
            </a:r>
            <a:r>
              <a:rPr lang="en-GB" sz="2400" dirty="0"/>
              <a:t>progress against your Commitment Statement</a:t>
            </a:r>
          </a:p>
          <a:p>
            <a:r>
              <a:rPr lang="en-GB" sz="2400" dirty="0"/>
              <a:t>Review progress of KSBs and actions at 3-way review</a:t>
            </a:r>
          </a:p>
          <a:p>
            <a:r>
              <a:rPr lang="en-GB" sz="2400" dirty="0" smtClean="0"/>
              <a:t>Support </a:t>
            </a:r>
            <a:r>
              <a:rPr lang="en-GB" sz="2400" dirty="0"/>
              <a:t>from SHU WBL Coach and work place mentor</a:t>
            </a:r>
          </a:p>
          <a:p>
            <a:r>
              <a:rPr lang="en-GB" sz="2400" dirty="0" smtClean="0"/>
              <a:t>Review at the Gateway period</a:t>
            </a:r>
          </a:p>
          <a:p>
            <a:r>
              <a:rPr lang="en-GB" sz="2400" dirty="0" smtClean="0"/>
              <a:t>Submit E-Portfolio for End Point Assessment</a:t>
            </a:r>
          </a:p>
          <a:p>
            <a:r>
              <a:rPr lang="en-GB" sz="2400" dirty="0" smtClean="0"/>
              <a:t>Some specific differences in each sector</a:t>
            </a:r>
            <a:endParaRPr lang="en-GB" sz="2400" dirty="0"/>
          </a:p>
        </p:txBody>
      </p:sp>
      <p:sp>
        <p:nvSpPr>
          <p:cNvPr id="4" name="Title 1"/>
          <p:cNvSpPr txBox="1">
            <a:spLocks/>
          </p:cNvSpPr>
          <p:nvPr/>
        </p:nvSpPr>
        <p:spPr bwMode="auto">
          <a:xfrm>
            <a:off x="467546" y="5517232"/>
            <a:ext cx="820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r>
              <a:rPr lang="en-GB" sz="3600" i="1" dirty="0" smtClean="0"/>
              <a:t>What does good evidence look like?</a:t>
            </a:r>
            <a:endParaRPr lang="en-GB" i="1" dirty="0"/>
          </a:p>
        </p:txBody>
      </p:sp>
    </p:spTree>
    <p:extLst>
      <p:ext uri="{BB962C8B-B14F-4D97-AF65-F5344CB8AC3E}">
        <p14:creationId xmlns:p14="http://schemas.microsoft.com/office/powerpoint/2010/main" val="40885892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Batch 12:</a:t>
            </a:r>
            <a:br>
              <a:rPr lang="en-GB" dirty="0" smtClean="0">
                <a:solidFill>
                  <a:schemeClr val="bg1"/>
                </a:solidFill>
              </a:rPr>
            </a:br>
            <a:r>
              <a:rPr lang="en-GB" dirty="0" smtClean="0">
                <a:solidFill>
                  <a:schemeClr val="bg1"/>
                </a:solidFill>
              </a:rPr>
              <a:t> </a:t>
            </a:r>
            <a:br>
              <a:rPr lang="en-GB" dirty="0" smtClean="0">
                <a:solidFill>
                  <a:schemeClr val="bg1"/>
                </a:solidFill>
              </a:rPr>
            </a:br>
            <a:r>
              <a:rPr lang="en-GB" dirty="0" smtClean="0">
                <a:solidFill>
                  <a:schemeClr val="bg1"/>
                </a:solidFill>
              </a:rPr>
              <a:t>How SHU builds an apprenticeship</a:t>
            </a:r>
            <a:endParaRPr lang="en-GB" dirty="0">
              <a:solidFill>
                <a:schemeClr val="bg1"/>
              </a:solidFill>
            </a:endParaRP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26175022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ight Triangle 23"/>
          <p:cNvSpPr/>
          <p:nvPr/>
        </p:nvSpPr>
        <p:spPr>
          <a:xfrm rot="3635575">
            <a:off x="1758633" y="3649133"/>
            <a:ext cx="3044312" cy="1821484"/>
          </a:xfrm>
          <a:prstGeom prst="rtTriangle">
            <a:avLst/>
          </a:prstGeom>
          <a:solidFill>
            <a:srgbClr val="0070C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Right Triangle 21"/>
          <p:cNvSpPr/>
          <p:nvPr/>
        </p:nvSpPr>
        <p:spPr>
          <a:xfrm rot="12635551">
            <a:off x="1455970" y="4238922"/>
            <a:ext cx="2193882" cy="522661"/>
          </a:xfrm>
          <a:prstGeom prst="rtTriangle">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Right Triangle 20"/>
          <p:cNvSpPr/>
          <p:nvPr/>
        </p:nvSpPr>
        <p:spPr>
          <a:xfrm rot="10257472">
            <a:off x="1771018" y="3552884"/>
            <a:ext cx="1617837" cy="522661"/>
          </a:xfrm>
          <a:prstGeom prst="rtTriangle">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 name="Title 1"/>
          <p:cNvSpPr>
            <a:spLocks noGrp="1"/>
          </p:cNvSpPr>
          <p:nvPr>
            <p:ph type="title"/>
          </p:nvPr>
        </p:nvSpPr>
        <p:spPr>
          <a:xfrm>
            <a:off x="457200" y="-162272"/>
            <a:ext cx="8229600" cy="1143000"/>
          </a:xfrm>
        </p:spPr>
        <p:txBody>
          <a:bodyPr>
            <a:noAutofit/>
          </a:bodyPr>
          <a:lstStyle/>
          <a:p>
            <a:r>
              <a:rPr lang="en-GB" sz="2800" dirty="0" smtClean="0"/>
              <a:t>SHU Apprenticeship </a:t>
            </a:r>
            <a:r>
              <a:rPr lang="en-GB" sz="2800" dirty="0"/>
              <a:t>Design (UG Specification)</a:t>
            </a:r>
            <a:endParaRPr lang="en-GB" sz="2800" dirty="0">
              <a:solidFill>
                <a:schemeClr val="bg1">
                  <a:lumMod val="75000"/>
                </a:schemeClr>
              </a:solidFill>
            </a:endParaRPr>
          </a:p>
        </p:txBody>
      </p:sp>
      <p:sp>
        <p:nvSpPr>
          <p:cNvPr id="3" name="Content Placeholder 2"/>
          <p:cNvSpPr>
            <a:spLocks noGrp="1"/>
          </p:cNvSpPr>
          <p:nvPr>
            <p:ph idx="1"/>
          </p:nvPr>
        </p:nvSpPr>
        <p:spPr>
          <a:xfrm>
            <a:off x="339112" y="1052738"/>
            <a:ext cx="2360681" cy="792087"/>
          </a:xfrm>
          <a:solidFill>
            <a:schemeClr val="accent1">
              <a:lumMod val="60000"/>
              <a:lumOff val="40000"/>
            </a:schemeClr>
          </a:solidFill>
        </p:spPr>
        <p:txBody>
          <a:bodyPr>
            <a:normAutofit/>
          </a:bodyPr>
          <a:lstStyle/>
          <a:p>
            <a:pPr marL="0" indent="0" algn="ctr">
              <a:buNone/>
            </a:pPr>
            <a:r>
              <a:rPr lang="en-GB" sz="2400" dirty="0"/>
              <a:t>The Standard</a:t>
            </a:r>
          </a:p>
        </p:txBody>
      </p:sp>
      <p:sp>
        <p:nvSpPr>
          <p:cNvPr id="4" name="Content Placeholder 2"/>
          <p:cNvSpPr txBox="1">
            <a:spLocks/>
          </p:cNvSpPr>
          <p:nvPr/>
        </p:nvSpPr>
        <p:spPr>
          <a:xfrm>
            <a:off x="3073084" y="1124745"/>
            <a:ext cx="2348554" cy="717076"/>
          </a:xfrm>
          <a:prstGeom prst="rect">
            <a:avLst/>
          </a:prstGeom>
          <a:solidFill>
            <a:srgbClr val="92D05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GB" sz="2400" dirty="0">
                <a:solidFill>
                  <a:prstClr val="black"/>
                </a:solidFill>
              </a:rPr>
              <a:t>QAA </a:t>
            </a:r>
          </a:p>
          <a:p>
            <a:pPr marL="0" indent="0" fontAlgn="auto">
              <a:spcAft>
                <a:spcPts val="0"/>
              </a:spcAft>
              <a:buFont typeface="Arial" pitchFamily="34" charset="0"/>
              <a:buNone/>
            </a:pPr>
            <a:r>
              <a:rPr lang="en-GB" sz="2400" dirty="0">
                <a:solidFill>
                  <a:prstClr val="black"/>
                </a:solidFill>
              </a:rPr>
              <a:t>Benchmarks</a:t>
            </a:r>
          </a:p>
        </p:txBody>
      </p:sp>
      <p:sp>
        <p:nvSpPr>
          <p:cNvPr id="8" name="Content Placeholder 2"/>
          <p:cNvSpPr txBox="1">
            <a:spLocks/>
          </p:cNvSpPr>
          <p:nvPr/>
        </p:nvSpPr>
        <p:spPr>
          <a:xfrm>
            <a:off x="755576" y="3429000"/>
            <a:ext cx="1368152"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GB" sz="2400" dirty="0">
                <a:solidFill>
                  <a:prstClr val="black"/>
                </a:solidFill>
              </a:rPr>
              <a:t>KSBs</a:t>
            </a:r>
          </a:p>
        </p:txBody>
      </p:sp>
      <p:sp>
        <p:nvSpPr>
          <p:cNvPr id="10" name="Content Placeholder 2"/>
          <p:cNvSpPr txBox="1">
            <a:spLocks/>
          </p:cNvSpPr>
          <p:nvPr/>
        </p:nvSpPr>
        <p:spPr>
          <a:xfrm>
            <a:off x="1115616" y="4941168"/>
            <a:ext cx="1368152" cy="5272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GB" sz="2400" dirty="0">
                <a:solidFill>
                  <a:prstClr val="black"/>
                </a:solidFill>
              </a:rPr>
              <a:t>EPA</a:t>
            </a:r>
          </a:p>
        </p:txBody>
      </p:sp>
      <p:sp>
        <p:nvSpPr>
          <p:cNvPr id="16" name="Content Placeholder 2"/>
          <p:cNvSpPr txBox="1">
            <a:spLocks/>
          </p:cNvSpPr>
          <p:nvPr/>
        </p:nvSpPr>
        <p:spPr>
          <a:xfrm>
            <a:off x="5823148" y="1127024"/>
            <a:ext cx="2335033" cy="717800"/>
          </a:xfrm>
          <a:prstGeom prst="rect">
            <a:avLst/>
          </a:prstGeom>
          <a:solidFill>
            <a:schemeClr val="bg1">
              <a:lumMod val="75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GB" sz="2400" dirty="0" smtClean="0">
                <a:solidFill>
                  <a:prstClr val="black"/>
                </a:solidFill>
              </a:rPr>
              <a:t>PSRBs etc.</a:t>
            </a:r>
            <a:endParaRPr lang="en-GB" sz="2400" dirty="0">
              <a:solidFill>
                <a:prstClr val="black"/>
              </a:solidFill>
            </a:endParaRPr>
          </a:p>
        </p:txBody>
      </p:sp>
      <p:sp>
        <p:nvSpPr>
          <p:cNvPr id="17" name="Content Placeholder 2"/>
          <p:cNvSpPr txBox="1">
            <a:spLocks/>
          </p:cNvSpPr>
          <p:nvPr/>
        </p:nvSpPr>
        <p:spPr>
          <a:xfrm>
            <a:off x="601216" y="2104256"/>
            <a:ext cx="2314600" cy="67667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GB" sz="2400" dirty="0">
                <a:solidFill>
                  <a:prstClr val="black"/>
                </a:solidFill>
              </a:rPr>
              <a:t>Commitment Statement</a:t>
            </a:r>
          </a:p>
        </p:txBody>
      </p:sp>
      <p:sp>
        <p:nvSpPr>
          <p:cNvPr id="14" name="Pentagon 13"/>
          <p:cNvSpPr/>
          <p:nvPr/>
        </p:nvSpPr>
        <p:spPr>
          <a:xfrm rot="5400000">
            <a:off x="6345958" y="616155"/>
            <a:ext cx="1317852" cy="2335034"/>
          </a:xfrm>
          <a:prstGeom prst="homePlate">
            <a:avLst>
              <a:gd name="adj" fmla="val 455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5" name="Pentagon 14"/>
          <p:cNvSpPr/>
          <p:nvPr/>
        </p:nvSpPr>
        <p:spPr>
          <a:xfrm rot="5400000">
            <a:off x="3582375" y="603331"/>
            <a:ext cx="1317849" cy="2360680"/>
          </a:xfrm>
          <a:prstGeom prst="homePlate">
            <a:avLst>
              <a:gd name="adj" fmla="val 471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Pentagon 12"/>
          <p:cNvSpPr/>
          <p:nvPr/>
        </p:nvSpPr>
        <p:spPr>
          <a:xfrm rot="5400000">
            <a:off x="-1288861" y="2680709"/>
            <a:ext cx="5616623" cy="2360680"/>
          </a:xfrm>
          <a:prstGeom prst="homePlate">
            <a:avLst>
              <a:gd name="adj" fmla="val 2909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Chevron 24"/>
          <p:cNvSpPr/>
          <p:nvPr/>
        </p:nvSpPr>
        <p:spPr>
          <a:xfrm rot="5214358">
            <a:off x="7601181" y="2998803"/>
            <a:ext cx="504056" cy="61206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black"/>
              </a:solidFill>
              <a:latin typeface="Arial Rounded MT Bold" panose="020F0704030504030204" pitchFamily="34" charset="0"/>
            </a:endParaRPr>
          </a:p>
        </p:txBody>
      </p:sp>
      <p:sp>
        <p:nvSpPr>
          <p:cNvPr id="26" name="Chevron 25"/>
          <p:cNvSpPr/>
          <p:nvPr/>
        </p:nvSpPr>
        <p:spPr>
          <a:xfrm rot="5214358">
            <a:off x="7591492" y="3430851"/>
            <a:ext cx="504056" cy="61206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black"/>
              </a:solidFill>
              <a:latin typeface="Arial Rounded MT Bold" panose="020F0704030504030204" pitchFamily="34" charset="0"/>
            </a:endParaRPr>
          </a:p>
        </p:txBody>
      </p:sp>
      <p:sp>
        <p:nvSpPr>
          <p:cNvPr id="27" name="Chevron 26"/>
          <p:cNvSpPr/>
          <p:nvPr/>
        </p:nvSpPr>
        <p:spPr>
          <a:xfrm rot="5214358">
            <a:off x="7591492" y="3862899"/>
            <a:ext cx="504056" cy="61206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black"/>
              </a:solidFill>
              <a:latin typeface="Arial Rounded MT Bold" panose="020F0704030504030204" pitchFamily="34" charset="0"/>
            </a:endParaRPr>
          </a:p>
        </p:txBody>
      </p:sp>
      <p:sp>
        <p:nvSpPr>
          <p:cNvPr id="28" name="Chevron 27"/>
          <p:cNvSpPr/>
          <p:nvPr/>
        </p:nvSpPr>
        <p:spPr>
          <a:xfrm rot="5214358">
            <a:off x="7591492" y="4294947"/>
            <a:ext cx="504056" cy="61206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black"/>
              </a:solidFill>
              <a:latin typeface="Arial Rounded MT Bold" panose="020F0704030504030204" pitchFamily="34" charset="0"/>
            </a:endParaRPr>
          </a:p>
        </p:txBody>
      </p:sp>
      <p:sp>
        <p:nvSpPr>
          <p:cNvPr id="29" name="Chevron 28"/>
          <p:cNvSpPr/>
          <p:nvPr/>
        </p:nvSpPr>
        <p:spPr>
          <a:xfrm rot="5214358">
            <a:off x="7591492" y="4726995"/>
            <a:ext cx="504056" cy="61206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black"/>
              </a:solidFill>
              <a:latin typeface="Arial Rounded MT Bold" panose="020F0704030504030204" pitchFamily="34" charset="0"/>
            </a:endParaRPr>
          </a:p>
        </p:txBody>
      </p:sp>
      <p:sp>
        <p:nvSpPr>
          <p:cNvPr id="30" name="Chevron 29"/>
          <p:cNvSpPr/>
          <p:nvPr/>
        </p:nvSpPr>
        <p:spPr>
          <a:xfrm rot="5214358">
            <a:off x="7591492" y="5519083"/>
            <a:ext cx="504056" cy="61206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black"/>
              </a:solidFill>
              <a:latin typeface="Arial Rounded MT Bold" panose="020F0704030504030204" pitchFamily="34" charset="0"/>
            </a:endParaRPr>
          </a:p>
        </p:txBody>
      </p:sp>
      <p:sp>
        <p:nvSpPr>
          <p:cNvPr id="31" name="Chevron 30"/>
          <p:cNvSpPr/>
          <p:nvPr/>
        </p:nvSpPr>
        <p:spPr>
          <a:xfrm rot="5214358">
            <a:off x="7591492" y="5119337"/>
            <a:ext cx="504056" cy="61206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black"/>
              </a:solidFill>
              <a:latin typeface="Arial Rounded MT Bold" panose="020F0704030504030204" pitchFamily="34" charset="0"/>
            </a:endParaRPr>
          </a:p>
        </p:txBody>
      </p:sp>
      <p:sp>
        <p:nvSpPr>
          <p:cNvPr id="32" name="Rectangle 31"/>
          <p:cNvSpPr/>
          <p:nvPr/>
        </p:nvSpPr>
        <p:spPr>
          <a:xfrm>
            <a:off x="3203848" y="2780928"/>
            <a:ext cx="5256584" cy="3522661"/>
          </a:xfrm>
          <a:prstGeom prst="rect">
            <a:avLst/>
          </a:prstGeom>
          <a:gradFill>
            <a:gsLst>
              <a:gs pos="9000">
                <a:schemeClr val="accent1">
                  <a:tint val="66000"/>
                  <a:satMod val="160000"/>
                </a:schemeClr>
              </a:gs>
              <a:gs pos="33000">
                <a:schemeClr val="tx2">
                  <a:lumMod val="20000"/>
                  <a:lumOff val="80000"/>
                  <a:alpha val="78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2"/>
          <p:cNvSpPr txBox="1">
            <a:spLocks/>
          </p:cNvSpPr>
          <p:nvPr/>
        </p:nvSpPr>
        <p:spPr>
          <a:xfrm>
            <a:off x="3506100" y="3068960"/>
            <a:ext cx="4248472"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GB" sz="1800" dirty="0">
                <a:solidFill>
                  <a:prstClr val="black"/>
                </a:solidFill>
              </a:rPr>
              <a:t>Programme Learning Outcomes</a:t>
            </a:r>
          </a:p>
        </p:txBody>
      </p:sp>
      <p:sp>
        <p:nvSpPr>
          <p:cNvPr id="6" name="Content Placeholder 2"/>
          <p:cNvSpPr txBox="1">
            <a:spLocks/>
          </p:cNvSpPr>
          <p:nvPr/>
        </p:nvSpPr>
        <p:spPr>
          <a:xfrm>
            <a:off x="3506100" y="3501009"/>
            <a:ext cx="4571946" cy="5334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GB" sz="1800" dirty="0">
                <a:solidFill>
                  <a:prstClr val="black"/>
                </a:solidFill>
              </a:rPr>
              <a:t>Core Apprenticeship Modules</a:t>
            </a:r>
          </a:p>
        </p:txBody>
      </p:sp>
      <p:sp>
        <p:nvSpPr>
          <p:cNvPr id="7" name="Content Placeholder 2"/>
          <p:cNvSpPr txBox="1">
            <a:spLocks/>
          </p:cNvSpPr>
          <p:nvPr/>
        </p:nvSpPr>
        <p:spPr>
          <a:xfrm>
            <a:off x="3506100" y="3933058"/>
            <a:ext cx="5242364" cy="5284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GB" sz="1800" dirty="0">
                <a:solidFill>
                  <a:prstClr val="black"/>
                </a:solidFill>
              </a:rPr>
              <a:t>Discipline and Specialist Modules</a:t>
            </a:r>
          </a:p>
        </p:txBody>
      </p:sp>
      <p:sp>
        <p:nvSpPr>
          <p:cNvPr id="11" name="Content Placeholder 2"/>
          <p:cNvSpPr txBox="1">
            <a:spLocks/>
          </p:cNvSpPr>
          <p:nvPr/>
        </p:nvSpPr>
        <p:spPr>
          <a:xfrm>
            <a:off x="3506100" y="4365104"/>
            <a:ext cx="3888432"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GB" sz="1800" dirty="0">
                <a:solidFill>
                  <a:prstClr val="black"/>
                </a:solidFill>
              </a:rPr>
              <a:t>Module Learning Outcomes</a:t>
            </a:r>
          </a:p>
        </p:txBody>
      </p:sp>
      <p:sp>
        <p:nvSpPr>
          <p:cNvPr id="12" name="Content Placeholder 2"/>
          <p:cNvSpPr txBox="1">
            <a:spLocks/>
          </p:cNvSpPr>
          <p:nvPr/>
        </p:nvSpPr>
        <p:spPr>
          <a:xfrm>
            <a:off x="3506102" y="4797152"/>
            <a:ext cx="2087105"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GB" sz="1800" dirty="0">
                <a:solidFill>
                  <a:prstClr val="black"/>
                </a:solidFill>
              </a:rPr>
              <a:t>Assessment</a:t>
            </a:r>
          </a:p>
        </p:txBody>
      </p:sp>
      <p:sp>
        <p:nvSpPr>
          <p:cNvPr id="18" name="Content Placeholder 2"/>
          <p:cNvSpPr txBox="1">
            <a:spLocks/>
          </p:cNvSpPr>
          <p:nvPr/>
        </p:nvSpPr>
        <p:spPr>
          <a:xfrm>
            <a:off x="3506102" y="5229200"/>
            <a:ext cx="4810315"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GB" sz="1800" dirty="0">
                <a:solidFill>
                  <a:prstClr val="black"/>
                </a:solidFill>
              </a:rPr>
              <a:t>Indicative content</a:t>
            </a:r>
          </a:p>
        </p:txBody>
      </p:sp>
      <p:sp>
        <p:nvSpPr>
          <p:cNvPr id="19" name="Content Placeholder 2"/>
          <p:cNvSpPr txBox="1">
            <a:spLocks/>
          </p:cNvSpPr>
          <p:nvPr/>
        </p:nvSpPr>
        <p:spPr>
          <a:xfrm>
            <a:off x="3506102" y="5661248"/>
            <a:ext cx="4810315"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GB" sz="1800" dirty="0">
                <a:solidFill>
                  <a:prstClr val="black"/>
                </a:solidFill>
              </a:rPr>
              <a:t>Delivery Method</a:t>
            </a:r>
          </a:p>
        </p:txBody>
      </p:sp>
    </p:spTree>
    <p:extLst>
      <p:ext uri="{BB962C8B-B14F-4D97-AF65-F5344CB8AC3E}">
        <p14:creationId xmlns:p14="http://schemas.microsoft.com/office/powerpoint/2010/main" val="180962549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4192755554"/>
              </p:ext>
            </p:extLst>
          </p:nvPr>
        </p:nvGraphicFramePr>
        <p:xfrm>
          <a:off x="3875867" y="5074384"/>
          <a:ext cx="1175792" cy="370840"/>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tblGrid>
              <a:tr h="370840">
                <a:tc>
                  <a:txBody>
                    <a:bodyPr/>
                    <a:lstStyle/>
                    <a:p>
                      <a:pPr algn="ctr"/>
                      <a:r>
                        <a:rPr lang="en-GB" sz="1600" dirty="0">
                          <a:solidFill>
                            <a:schemeClr val="tx1"/>
                          </a:solidFill>
                        </a:rPr>
                        <a:t>EPA</a:t>
                      </a: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sp>
        <p:nvSpPr>
          <p:cNvPr id="12" name="Pentagon 11"/>
          <p:cNvSpPr/>
          <p:nvPr/>
        </p:nvSpPr>
        <p:spPr>
          <a:xfrm rot="5400000">
            <a:off x="2875240" y="3212976"/>
            <a:ext cx="3168352" cy="720080"/>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847058352"/>
              </p:ext>
            </p:extLst>
          </p:nvPr>
        </p:nvGraphicFramePr>
        <p:xfrm>
          <a:off x="1507088" y="2827784"/>
          <a:ext cx="7025352" cy="457200"/>
        </p:xfrm>
        <a:graphic>
          <a:graphicData uri="http://schemas.openxmlformats.org/drawingml/2006/table">
            <a:tbl>
              <a:tblPr firstRow="1" bandRow="1">
                <a:tableStyleId>{5C22544A-7EE6-4342-B048-85BDC9FD1C3A}</a:tableStyleId>
              </a:tblPr>
              <a:tblGrid>
                <a:gridCol w="1170892">
                  <a:extLst>
                    <a:ext uri="{9D8B030D-6E8A-4147-A177-3AD203B41FA5}">
                      <a16:colId xmlns:a16="http://schemas.microsoft.com/office/drawing/2014/main" xmlns="" val="20000"/>
                    </a:ext>
                  </a:extLst>
                </a:gridCol>
                <a:gridCol w="1170892">
                  <a:extLst>
                    <a:ext uri="{9D8B030D-6E8A-4147-A177-3AD203B41FA5}">
                      <a16:colId xmlns:a16="http://schemas.microsoft.com/office/drawing/2014/main" xmlns="" val="20001"/>
                    </a:ext>
                  </a:extLst>
                </a:gridCol>
                <a:gridCol w="1170892">
                  <a:extLst>
                    <a:ext uri="{9D8B030D-6E8A-4147-A177-3AD203B41FA5}">
                      <a16:colId xmlns:a16="http://schemas.microsoft.com/office/drawing/2014/main" xmlns="" val="20002"/>
                    </a:ext>
                  </a:extLst>
                </a:gridCol>
                <a:gridCol w="1170892">
                  <a:extLst>
                    <a:ext uri="{9D8B030D-6E8A-4147-A177-3AD203B41FA5}">
                      <a16:colId xmlns:a16="http://schemas.microsoft.com/office/drawing/2014/main" xmlns="" val="20003"/>
                    </a:ext>
                  </a:extLst>
                </a:gridCol>
                <a:gridCol w="1170892">
                  <a:extLst>
                    <a:ext uri="{9D8B030D-6E8A-4147-A177-3AD203B41FA5}">
                      <a16:colId xmlns:a16="http://schemas.microsoft.com/office/drawing/2014/main" xmlns="" val="20004"/>
                    </a:ext>
                  </a:extLst>
                </a:gridCol>
                <a:gridCol w="1170892">
                  <a:extLst>
                    <a:ext uri="{9D8B030D-6E8A-4147-A177-3AD203B41FA5}">
                      <a16:colId xmlns:a16="http://schemas.microsoft.com/office/drawing/2014/main" xmlns="" val="20005"/>
                    </a:ext>
                  </a:extLst>
                </a:gridCol>
              </a:tblGrid>
              <a:tr h="457200">
                <a:tc>
                  <a:txBody>
                    <a:bodyPr/>
                    <a:lstStyle/>
                    <a:p>
                      <a:r>
                        <a:rPr lang="en-GB" sz="1200" dirty="0"/>
                        <a:t>Intro</a:t>
                      </a:r>
                      <a:r>
                        <a:rPr lang="en-GB" sz="1200" baseline="0" dirty="0"/>
                        <a:t> </a:t>
                      </a:r>
                      <a:r>
                        <a:rPr lang="en-GB" sz="1200" dirty="0"/>
                        <a:t>Module</a:t>
                      </a:r>
                    </a:p>
                  </a:txBody>
                  <a:tcPr>
                    <a:solidFill>
                      <a:schemeClr val="bg1">
                        <a:lumMod val="65000"/>
                      </a:schemeClr>
                    </a:solidFill>
                  </a:tcPr>
                </a:tc>
                <a:tc>
                  <a:txBody>
                    <a:bodyPr/>
                    <a:lstStyle/>
                    <a:p>
                      <a:r>
                        <a:rPr lang="en-GB" sz="1200" dirty="0"/>
                        <a:t>Intro</a:t>
                      </a:r>
                      <a:r>
                        <a:rPr lang="en-GB" sz="1200" baseline="0" dirty="0"/>
                        <a:t> Module</a:t>
                      </a:r>
                      <a:endParaRPr lang="en-GB" sz="1200" dirty="0"/>
                    </a:p>
                  </a:txBody>
                  <a:tcPr>
                    <a:solidFill>
                      <a:schemeClr val="bg1">
                        <a:lumMod val="65000"/>
                      </a:schemeClr>
                    </a:solidFill>
                  </a:tcPr>
                </a:tc>
                <a:tc>
                  <a:txBody>
                    <a:bodyPr/>
                    <a:lstStyle/>
                    <a:p>
                      <a:r>
                        <a:rPr lang="en-GB" sz="1200" dirty="0"/>
                        <a:t>   PPD WBL</a:t>
                      </a:r>
                    </a:p>
                  </a:txBody>
                  <a:tcPr>
                    <a:gradFill flip="none" rotWithShape="1">
                      <a:gsLst>
                        <a:gs pos="0">
                          <a:srgbClr val="C00000"/>
                        </a:gs>
                        <a:gs pos="50000">
                          <a:srgbClr val="C00000">
                            <a:tint val="44500"/>
                            <a:satMod val="160000"/>
                          </a:srgbClr>
                        </a:gs>
                        <a:gs pos="100000">
                          <a:srgbClr val="C00000">
                            <a:tint val="23500"/>
                            <a:satMod val="160000"/>
                          </a:srgbClr>
                        </a:gs>
                      </a:gsLst>
                      <a:lin ang="2700000" scaled="1"/>
                      <a:tileRect/>
                    </a:gradFill>
                  </a:tcPr>
                </a:tc>
                <a:tc>
                  <a:txBody>
                    <a:bodyPr/>
                    <a:lstStyle/>
                    <a:p>
                      <a:r>
                        <a:rPr lang="en-GB" sz="1200" dirty="0"/>
                        <a:t>Project</a:t>
                      </a:r>
                      <a:r>
                        <a:rPr lang="en-GB" sz="1200" baseline="0" dirty="0"/>
                        <a:t> WBL</a:t>
                      </a:r>
                      <a:endParaRPr lang="en-GB" sz="1200" dirty="0"/>
                    </a:p>
                  </a:txBody>
                  <a:tcPr>
                    <a:gradFill flip="none" rotWithShape="1">
                      <a:gsLst>
                        <a:gs pos="0">
                          <a:srgbClr val="DDEBCF"/>
                        </a:gs>
                        <a:gs pos="47000">
                          <a:srgbClr val="00B050"/>
                        </a:gs>
                        <a:gs pos="100000">
                          <a:srgbClr val="156B13"/>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Discipline Module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Discipline Module</a:t>
                      </a:r>
                    </a:p>
                  </a:txBody>
                  <a:tcPr/>
                </a:tc>
                <a:extLst>
                  <a:ext uri="{0D108BD9-81ED-4DB2-BD59-A6C34878D82A}">
                    <a16:rowId xmlns:a16="http://schemas.microsoft.com/office/drawing/2014/main" xmlns=""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61137107"/>
              </p:ext>
            </p:extLst>
          </p:nvPr>
        </p:nvGraphicFramePr>
        <p:xfrm>
          <a:off x="1507088" y="3403848"/>
          <a:ext cx="7025352" cy="457200"/>
        </p:xfrm>
        <a:graphic>
          <a:graphicData uri="http://schemas.openxmlformats.org/drawingml/2006/table">
            <a:tbl>
              <a:tblPr firstRow="1" bandRow="1">
                <a:tableStyleId>{5C22544A-7EE6-4342-B048-85BDC9FD1C3A}</a:tableStyleId>
              </a:tblPr>
              <a:tblGrid>
                <a:gridCol w="1170892">
                  <a:extLst>
                    <a:ext uri="{9D8B030D-6E8A-4147-A177-3AD203B41FA5}">
                      <a16:colId xmlns:a16="http://schemas.microsoft.com/office/drawing/2014/main" xmlns="" val="20000"/>
                    </a:ext>
                  </a:extLst>
                </a:gridCol>
                <a:gridCol w="1170892">
                  <a:extLst>
                    <a:ext uri="{9D8B030D-6E8A-4147-A177-3AD203B41FA5}">
                      <a16:colId xmlns:a16="http://schemas.microsoft.com/office/drawing/2014/main" xmlns="" val="20001"/>
                    </a:ext>
                  </a:extLst>
                </a:gridCol>
                <a:gridCol w="1170892">
                  <a:extLst>
                    <a:ext uri="{9D8B030D-6E8A-4147-A177-3AD203B41FA5}">
                      <a16:colId xmlns:a16="http://schemas.microsoft.com/office/drawing/2014/main" xmlns="" val="20002"/>
                    </a:ext>
                  </a:extLst>
                </a:gridCol>
                <a:gridCol w="1170892">
                  <a:extLst>
                    <a:ext uri="{9D8B030D-6E8A-4147-A177-3AD203B41FA5}">
                      <a16:colId xmlns:a16="http://schemas.microsoft.com/office/drawing/2014/main" xmlns="" val="20003"/>
                    </a:ext>
                  </a:extLst>
                </a:gridCol>
                <a:gridCol w="1170892">
                  <a:extLst>
                    <a:ext uri="{9D8B030D-6E8A-4147-A177-3AD203B41FA5}">
                      <a16:colId xmlns:a16="http://schemas.microsoft.com/office/drawing/2014/main" xmlns="" val="20004"/>
                    </a:ext>
                  </a:extLst>
                </a:gridCol>
                <a:gridCol w="1170892">
                  <a:extLst>
                    <a:ext uri="{9D8B030D-6E8A-4147-A177-3AD203B41FA5}">
                      <a16:colId xmlns:a16="http://schemas.microsoft.com/office/drawing/2014/main" xmlns="" val="20005"/>
                    </a:ext>
                  </a:extLst>
                </a:gridCol>
              </a:tblGrid>
              <a:tr h="457200">
                <a:tc>
                  <a:txBody>
                    <a:bodyPr/>
                    <a:lstStyle/>
                    <a:p>
                      <a:r>
                        <a:rPr lang="en-GB" sz="1200" dirty="0"/>
                        <a:t>Specialist  Module</a:t>
                      </a:r>
                    </a:p>
                  </a:txBody>
                  <a:tcPr>
                    <a:solidFill>
                      <a:schemeClr val="accent4">
                        <a:lumMod val="50000"/>
                      </a:schemeClr>
                    </a:solidFill>
                  </a:tcPr>
                </a:tc>
                <a:tc>
                  <a:txBody>
                    <a:bodyPr/>
                    <a:lstStyle/>
                    <a:p>
                      <a:r>
                        <a:rPr lang="en-GB" sz="1200" dirty="0"/>
                        <a:t>Specialist  Module</a:t>
                      </a:r>
                    </a:p>
                  </a:txBody>
                  <a:tcPr>
                    <a:solidFill>
                      <a:schemeClr val="accent4">
                        <a:lumMod val="50000"/>
                      </a:schemeClr>
                    </a:solidFill>
                  </a:tcPr>
                </a:tc>
                <a:tc>
                  <a:txBody>
                    <a:bodyPr/>
                    <a:lstStyle/>
                    <a:p>
                      <a:pPr algn="ctr"/>
                      <a:r>
                        <a:rPr lang="en-GB" sz="1200" dirty="0"/>
                        <a:t>PPD WBL</a:t>
                      </a:r>
                    </a:p>
                  </a:txBody>
                  <a:tcPr>
                    <a:gradFill flip="none" rotWithShape="1">
                      <a:gsLst>
                        <a:gs pos="0">
                          <a:srgbClr val="C00000"/>
                        </a:gs>
                        <a:gs pos="50000">
                          <a:srgbClr val="C00000">
                            <a:tint val="44500"/>
                            <a:satMod val="160000"/>
                          </a:srgbClr>
                        </a:gs>
                        <a:gs pos="100000">
                          <a:srgbClr val="C00000">
                            <a:tint val="23500"/>
                            <a:satMod val="160000"/>
                          </a:srgbClr>
                        </a:gs>
                      </a:gsLst>
                      <a:lin ang="2700000" scaled="1"/>
                      <a:tileRect/>
                    </a:gradFill>
                  </a:tcPr>
                </a:tc>
                <a:tc>
                  <a:txBody>
                    <a:bodyPr/>
                    <a:lstStyle/>
                    <a:p>
                      <a:pPr algn="ctr"/>
                      <a:r>
                        <a:rPr lang="en-GB" sz="1200" dirty="0"/>
                        <a:t>Project</a:t>
                      </a:r>
                      <a:r>
                        <a:rPr lang="en-GB" sz="1200" baseline="0" dirty="0"/>
                        <a:t> WBL</a:t>
                      </a:r>
                      <a:endParaRPr lang="en-GB" sz="1200" dirty="0"/>
                    </a:p>
                  </a:txBody>
                  <a:tcPr>
                    <a:gradFill flip="none" rotWithShape="1">
                      <a:gsLst>
                        <a:gs pos="0">
                          <a:srgbClr val="DDEBCF"/>
                        </a:gs>
                        <a:gs pos="47000">
                          <a:srgbClr val="00B050"/>
                        </a:gs>
                        <a:gs pos="100000">
                          <a:srgbClr val="156B13"/>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Discipline Module</a:t>
                      </a:r>
                    </a:p>
                  </a:txBody>
                  <a:tcPr>
                    <a:solidFill>
                      <a:schemeClr val="accent1"/>
                    </a:solidFill>
                  </a:tcPr>
                </a:tc>
                <a:tc>
                  <a:txBody>
                    <a:bodyPr/>
                    <a:lstStyle/>
                    <a:p>
                      <a:r>
                        <a:rPr lang="en-GB" sz="1200" dirty="0"/>
                        <a:t>Discipline Module</a:t>
                      </a:r>
                    </a:p>
                  </a:txBody>
                  <a:tcPr>
                    <a:solidFill>
                      <a:schemeClr val="accent1"/>
                    </a:solidFill>
                  </a:tcPr>
                </a:tc>
                <a:extLst>
                  <a:ext uri="{0D108BD9-81ED-4DB2-BD59-A6C34878D82A}">
                    <a16:rowId xmlns:a16="http://schemas.microsoft.com/office/drawing/2014/main" xmlns=""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620546753"/>
              </p:ext>
            </p:extLst>
          </p:nvPr>
        </p:nvGraphicFramePr>
        <p:xfrm>
          <a:off x="1507088" y="3979912"/>
          <a:ext cx="7025352" cy="457200"/>
        </p:xfrm>
        <a:graphic>
          <a:graphicData uri="http://schemas.openxmlformats.org/drawingml/2006/table">
            <a:tbl>
              <a:tblPr firstRow="1" bandRow="1">
                <a:tableStyleId>{5C22544A-7EE6-4342-B048-85BDC9FD1C3A}</a:tableStyleId>
              </a:tblPr>
              <a:tblGrid>
                <a:gridCol w="1170892">
                  <a:extLst>
                    <a:ext uri="{9D8B030D-6E8A-4147-A177-3AD203B41FA5}">
                      <a16:colId xmlns:a16="http://schemas.microsoft.com/office/drawing/2014/main" xmlns="" val="20000"/>
                    </a:ext>
                  </a:extLst>
                </a:gridCol>
                <a:gridCol w="1170892">
                  <a:extLst>
                    <a:ext uri="{9D8B030D-6E8A-4147-A177-3AD203B41FA5}">
                      <a16:colId xmlns:a16="http://schemas.microsoft.com/office/drawing/2014/main" xmlns="" val="20001"/>
                    </a:ext>
                  </a:extLst>
                </a:gridCol>
                <a:gridCol w="1170892">
                  <a:extLst>
                    <a:ext uri="{9D8B030D-6E8A-4147-A177-3AD203B41FA5}">
                      <a16:colId xmlns:a16="http://schemas.microsoft.com/office/drawing/2014/main" xmlns="" val="20002"/>
                    </a:ext>
                  </a:extLst>
                </a:gridCol>
                <a:gridCol w="3512676">
                  <a:extLst>
                    <a:ext uri="{9D8B030D-6E8A-4147-A177-3AD203B41FA5}">
                      <a16:colId xmlns:a16="http://schemas.microsoft.com/office/drawing/2014/main" xmlns="" val="20003"/>
                    </a:ext>
                  </a:extLst>
                </a:gridCol>
              </a:tblGrid>
              <a:tr h="457200">
                <a:tc>
                  <a:txBody>
                    <a:bodyPr/>
                    <a:lstStyle/>
                    <a:p>
                      <a:r>
                        <a:rPr lang="en-GB" sz="1200" dirty="0"/>
                        <a:t>Specialist  Module</a:t>
                      </a:r>
                    </a:p>
                  </a:txBody>
                  <a:tcPr>
                    <a:solidFill>
                      <a:schemeClr val="accent4">
                        <a:lumMod val="50000"/>
                      </a:schemeClr>
                    </a:solidFill>
                  </a:tcPr>
                </a:tc>
                <a:tc>
                  <a:txBody>
                    <a:bodyPr/>
                    <a:lstStyle/>
                    <a:p>
                      <a:r>
                        <a:rPr lang="en-GB" sz="1200" dirty="0"/>
                        <a:t>Specialist  Module</a:t>
                      </a:r>
                    </a:p>
                  </a:txBody>
                  <a:tcPr>
                    <a:solidFill>
                      <a:schemeClr val="accent4">
                        <a:lumMod val="50000"/>
                      </a:schemeClr>
                    </a:solidFill>
                  </a:tcPr>
                </a:tc>
                <a:tc>
                  <a:txBody>
                    <a:bodyPr/>
                    <a:lstStyle/>
                    <a:p>
                      <a:pPr algn="ctr"/>
                      <a:r>
                        <a:rPr lang="en-GB" sz="1200" dirty="0"/>
                        <a:t>PPD WBL</a:t>
                      </a:r>
                    </a:p>
                  </a:txBody>
                  <a:tcPr>
                    <a:gradFill flip="none" rotWithShape="1">
                      <a:gsLst>
                        <a:gs pos="0">
                          <a:srgbClr val="C00000"/>
                        </a:gs>
                        <a:gs pos="50000">
                          <a:srgbClr val="C00000">
                            <a:tint val="44500"/>
                            <a:satMod val="160000"/>
                          </a:srgbClr>
                        </a:gs>
                        <a:gs pos="100000">
                          <a:srgbClr val="C00000">
                            <a:tint val="23500"/>
                            <a:satMod val="160000"/>
                          </a:srgbClr>
                        </a:gs>
                      </a:gsLst>
                      <a:lin ang="2700000" scaled="1"/>
                      <a:tileRect/>
                    </a:gradFill>
                  </a:tcPr>
                </a:tc>
                <a:tc>
                  <a:txBody>
                    <a:bodyPr/>
                    <a:lstStyle/>
                    <a:p>
                      <a:pPr algn="ctr"/>
                      <a:r>
                        <a:rPr lang="en-GB" sz="1200" dirty="0"/>
                        <a:t>Project</a:t>
                      </a:r>
                      <a:r>
                        <a:rPr lang="en-GB" sz="1200" baseline="0" dirty="0"/>
                        <a:t> WBL</a:t>
                      </a:r>
                      <a:endParaRPr lang="en-GB" sz="1200" dirty="0"/>
                    </a:p>
                  </a:txBody>
                  <a:tcPr>
                    <a:gradFill flip="none" rotWithShape="1">
                      <a:gsLst>
                        <a:gs pos="0">
                          <a:srgbClr val="DDEBCF"/>
                        </a:gs>
                        <a:gs pos="47000">
                          <a:srgbClr val="00B050"/>
                        </a:gs>
                        <a:gs pos="100000">
                          <a:srgbClr val="156B13"/>
                        </a:gs>
                      </a:gsLst>
                      <a:lin ang="2700000" scaled="1"/>
                      <a:tileRect/>
                    </a:gradFill>
                  </a:tcPr>
                </a:tc>
                <a:extLst>
                  <a:ext uri="{0D108BD9-81ED-4DB2-BD59-A6C34878D82A}">
                    <a16:rowId xmlns:a16="http://schemas.microsoft.com/office/drawing/2014/main" xmlns="" val="10000"/>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634444476"/>
              </p:ext>
            </p:extLst>
          </p:nvPr>
        </p:nvGraphicFramePr>
        <p:xfrm>
          <a:off x="3871520" y="1628800"/>
          <a:ext cx="1175792" cy="457200"/>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tblGrid>
              <a:tr h="457200">
                <a:tc>
                  <a:txBody>
                    <a:bodyPr/>
                    <a:lstStyle/>
                    <a:p>
                      <a:pPr algn="ctr"/>
                      <a:r>
                        <a:rPr lang="en-GB" sz="1200" dirty="0">
                          <a:solidFill>
                            <a:schemeClr val="tx1"/>
                          </a:solidFill>
                        </a:rPr>
                        <a:t>Commitment Statement</a:t>
                      </a: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695938885"/>
              </p:ext>
            </p:extLst>
          </p:nvPr>
        </p:nvGraphicFramePr>
        <p:xfrm>
          <a:off x="3871520" y="4509120"/>
          <a:ext cx="1175792" cy="370840"/>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tblGrid>
              <a:tr h="370840">
                <a:tc>
                  <a:txBody>
                    <a:bodyPr/>
                    <a:lstStyle/>
                    <a:p>
                      <a:pPr algn="ctr"/>
                      <a:r>
                        <a:rPr lang="en-GB" sz="1500" dirty="0">
                          <a:solidFill>
                            <a:schemeClr val="tx1"/>
                          </a:solidFill>
                        </a:rPr>
                        <a:t>Gateway</a:t>
                      </a:r>
                      <a:endParaRPr lang="en-GB" sz="16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71026866"/>
              </p:ext>
            </p:extLst>
          </p:nvPr>
        </p:nvGraphicFramePr>
        <p:xfrm>
          <a:off x="611560" y="2852936"/>
          <a:ext cx="708330" cy="432048"/>
        </p:xfrm>
        <a:graphic>
          <a:graphicData uri="http://schemas.openxmlformats.org/drawingml/2006/table">
            <a:tbl>
              <a:tblPr firstRow="1" bandRow="1">
                <a:tableStyleId>{5C22544A-7EE6-4342-B048-85BDC9FD1C3A}</a:tableStyleId>
              </a:tblPr>
              <a:tblGrid>
                <a:gridCol w="708330">
                  <a:extLst>
                    <a:ext uri="{9D8B030D-6E8A-4147-A177-3AD203B41FA5}">
                      <a16:colId xmlns:a16="http://schemas.microsoft.com/office/drawing/2014/main" xmlns="" val="20000"/>
                    </a:ext>
                  </a:extLst>
                </a:gridCol>
              </a:tblGrid>
              <a:tr h="432048">
                <a:tc>
                  <a:txBody>
                    <a:bodyPr/>
                    <a:lstStyle/>
                    <a:p>
                      <a:pPr algn="ctr"/>
                      <a:r>
                        <a:rPr lang="en-GB" sz="1200" dirty="0">
                          <a:solidFill>
                            <a:schemeClr val="tx1"/>
                          </a:solidFill>
                        </a:rPr>
                        <a:t>Level 4</a:t>
                      </a:r>
                      <a:endParaRPr lang="en-GB" sz="15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88618231"/>
              </p:ext>
            </p:extLst>
          </p:nvPr>
        </p:nvGraphicFramePr>
        <p:xfrm>
          <a:off x="611560" y="3429000"/>
          <a:ext cx="708330" cy="432048"/>
        </p:xfrm>
        <a:graphic>
          <a:graphicData uri="http://schemas.openxmlformats.org/drawingml/2006/table">
            <a:tbl>
              <a:tblPr firstRow="1" bandRow="1">
                <a:tableStyleId>{5C22544A-7EE6-4342-B048-85BDC9FD1C3A}</a:tableStyleId>
              </a:tblPr>
              <a:tblGrid>
                <a:gridCol w="708330">
                  <a:extLst>
                    <a:ext uri="{9D8B030D-6E8A-4147-A177-3AD203B41FA5}">
                      <a16:colId xmlns:a16="http://schemas.microsoft.com/office/drawing/2014/main" xmlns="" val="20000"/>
                    </a:ext>
                  </a:extLst>
                </a:gridCol>
              </a:tblGrid>
              <a:tr h="432048">
                <a:tc>
                  <a:txBody>
                    <a:bodyPr/>
                    <a:lstStyle/>
                    <a:p>
                      <a:pPr algn="ctr"/>
                      <a:r>
                        <a:rPr lang="en-GB" sz="1200" dirty="0">
                          <a:solidFill>
                            <a:schemeClr val="tx1"/>
                          </a:solidFill>
                        </a:rPr>
                        <a:t>Level 5</a:t>
                      </a:r>
                      <a:endParaRPr lang="en-GB" sz="15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079989726"/>
              </p:ext>
            </p:extLst>
          </p:nvPr>
        </p:nvGraphicFramePr>
        <p:xfrm>
          <a:off x="611560" y="4005064"/>
          <a:ext cx="708330" cy="432048"/>
        </p:xfrm>
        <a:graphic>
          <a:graphicData uri="http://schemas.openxmlformats.org/drawingml/2006/table">
            <a:tbl>
              <a:tblPr firstRow="1" bandRow="1">
                <a:tableStyleId>{5C22544A-7EE6-4342-B048-85BDC9FD1C3A}</a:tableStyleId>
              </a:tblPr>
              <a:tblGrid>
                <a:gridCol w="708330">
                  <a:extLst>
                    <a:ext uri="{9D8B030D-6E8A-4147-A177-3AD203B41FA5}">
                      <a16:colId xmlns:a16="http://schemas.microsoft.com/office/drawing/2014/main" xmlns="" val="20000"/>
                    </a:ext>
                  </a:extLst>
                </a:gridCol>
              </a:tblGrid>
              <a:tr h="432048">
                <a:tc>
                  <a:txBody>
                    <a:bodyPr/>
                    <a:lstStyle/>
                    <a:p>
                      <a:pPr algn="ctr"/>
                      <a:r>
                        <a:rPr lang="en-GB" sz="1200" dirty="0">
                          <a:solidFill>
                            <a:schemeClr val="tx1"/>
                          </a:solidFill>
                        </a:rPr>
                        <a:t>Level 6</a:t>
                      </a:r>
                      <a:endParaRPr lang="en-GB" sz="15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sp>
        <p:nvSpPr>
          <p:cNvPr id="4" name="TextBox 3"/>
          <p:cNvSpPr txBox="1"/>
          <p:nvPr/>
        </p:nvSpPr>
        <p:spPr>
          <a:xfrm>
            <a:off x="827584" y="5589242"/>
            <a:ext cx="7560840" cy="646331"/>
          </a:xfrm>
          <a:prstGeom prst="rect">
            <a:avLst/>
          </a:prstGeom>
          <a:noFill/>
        </p:spPr>
        <p:txBody>
          <a:bodyPr wrap="square" rtlCol="0">
            <a:spAutoFit/>
          </a:bodyPr>
          <a:lstStyle/>
          <a:p>
            <a:pPr fontAlgn="auto">
              <a:spcBef>
                <a:spcPts val="0"/>
              </a:spcBef>
              <a:spcAft>
                <a:spcPts val="0"/>
              </a:spcAft>
            </a:pPr>
            <a:r>
              <a:rPr lang="en-GB" sz="1800" dirty="0">
                <a:solidFill>
                  <a:prstClr val="black"/>
                </a:solidFill>
                <a:latin typeface="Arial"/>
              </a:rPr>
              <a:t>Nb. Each award is design to meet the Apprenticeship Standard and so the structure of the course and support offer will vary</a:t>
            </a:r>
          </a:p>
        </p:txBody>
      </p:sp>
      <p:sp>
        <p:nvSpPr>
          <p:cNvPr id="15" name="TextBox 14"/>
          <p:cNvSpPr txBox="1"/>
          <p:nvPr/>
        </p:nvSpPr>
        <p:spPr>
          <a:xfrm>
            <a:off x="3275856" y="260648"/>
            <a:ext cx="5400600" cy="923330"/>
          </a:xfrm>
          <a:prstGeom prst="rect">
            <a:avLst/>
          </a:prstGeom>
          <a:noFill/>
        </p:spPr>
        <p:txBody>
          <a:bodyPr wrap="square" rtlCol="0">
            <a:spAutoFit/>
          </a:bodyPr>
          <a:lstStyle/>
          <a:p>
            <a:pPr fontAlgn="auto">
              <a:spcBef>
                <a:spcPts val="0"/>
              </a:spcBef>
              <a:spcAft>
                <a:spcPts val="0"/>
              </a:spcAft>
            </a:pPr>
            <a:r>
              <a:rPr lang="en-GB" sz="1800" dirty="0">
                <a:solidFill>
                  <a:prstClr val="black"/>
                </a:solidFill>
                <a:latin typeface="Arial"/>
              </a:rPr>
              <a:t>Model </a:t>
            </a:r>
            <a:r>
              <a:rPr lang="en-GB" sz="1800" dirty="0" smtClean="0">
                <a:solidFill>
                  <a:prstClr val="black"/>
                </a:solidFill>
                <a:latin typeface="Arial"/>
              </a:rPr>
              <a:t>1 (Built on £27,000 funding band)</a:t>
            </a:r>
            <a:endParaRPr lang="en-GB" sz="1800" dirty="0">
              <a:solidFill>
                <a:prstClr val="black"/>
              </a:solidFill>
              <a:latin typeface="Arial"/>
            </a:endParaRPr>
          </a:p>
          <a:p>
            <a:pPr fontAlgn="auto">
              <a:spcBef>
                <a:spcPts val="0"/>
              </a:spcBef>
              <a:spcAft>
                <a:spcPts val="0"/>
              </a:spcAft>
            </a:pPr>
            <a:r>
              <a:rPr lang="en-GB" sz="1800" dirty="0">
                <a:solidFill>
                  <a:prstClr val="black"/>
                </a:solidFill>
                <a:latin typeface="Arial"/>
              </a:rPr>
              <a:t>Integration of WBL Ethos and Modules </a:t>
            </a:r>
          </a:p>
          <a:p>
            <a:pPr fontAlgn="auto">
              <a:spcBef>
                <a:spcPts val="0"/>
              </a:spcBef>
              <a:spcAft>
                <a:spcPts val="0"/>
              </a:spcAft>
            </a:pPr>
            <a:r>
              <a:rPr lang="en-GB" sz="1800" dirty="0">
                <a:solidFill>
                  <a:prstClr val="black"/>
                </a:solidFill>
                <a:latin typeface="Arial"/>
              </a:rPr>
              <a:t>Undergraduate Example:</a:t>
            </a:r>
          </a:p>
        </p:txBody>
      </p:sp>
      <p:graphicFrame>
        <p:nvGraphicFramePr>
          <p:cNvPr id="16" name="Table 15"/>
          <p:cNvGraphicFramePr>
            <a:graphicFrameLocks noGrp="1"/>
          </p:cNvGraphicFramePr>
          <p:nvPr>
            <p:extLst>
              <p:ext uri="{D42A27DB-BD31-4B8C-83A1-F6EECF244321}">
                <p14:modId xmlns:p14="http://schemas.microsoft.com/office/powerpoint/2010/main" val="1752935660"/>
              </p:ext>
            </p:extLst>
          </p:nvPr>
        </p:nvGraphicFramePr>
        <p:xfrm>
          <a:off x="3871520" y="2211650"/>
          <a:ext cx="1175792" cy="497271"/>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tblGrid>
              <a:tr h="497271">
                <a:tc>
                  <a:txBody>
                    <a:bodyPr/>
                    <a:lstStyle/>
                    <a:p>
                      <a:pPr algn="ctr"/>
                      <a:r>
                        <a:rPr lang="en-GB" sz="1200" dirty="0">
                          <a:solidFill>
                            <a:schemeClr val="tx1"/>
                          </a:solidFill>
                        </a:rPr>
                        <a:t>WBL </a:t>
                      </a:r>
                      <a:r>
                        <a:rPr lang="en-GB" sz="1200" dirty="0" smtClean="0">
                          <a:solidFill>
                            <a:schemeClr val="tx1"/>
                          </a:solidFill>
                        </a:rPr>
                        <a:t>Coaches</a:t>
                      </a:r>
                      <a:endParaRPr lang="en-GB" sz="1200" dirty="0">
                        <a:solidFill>
                          <a:schemeClr val="tx1"/>
                        </a:solidFill>
                      </a:endParaRPr>
                    </a:p>
                  </a:txBody>
                  <a:tcPr>
                    <a:solidFill>
                      <a:schemeClr val="bg1">
                        <a:lumMod val="95000"/>
                      </a:schemeClr>
                    </a:solidFill>
                  </a:tcPr>
                </a:tc>
                <a:extLst>
                  <a:ext uri="{0D108BD9-81ED-4DB2-BD59-A6C34878D82A}">
                    <a16:rowId xmlns:a16="http://schemas.microsoft.com/office/drawing/2014/main" xmlns="" val="10000"/>
                  </a:ext>
                </a:extLst>
              </a:tr>
            </a:tbl>
          </a:graphicData>
        </a:graphic>
      </p:graphicFrame>
      <p:sp>
        <p:nvSpPr>
          <p:cNvPr id="2" name="TextBox 1"/>
          <p:cNvSpPr txBox="1"/>
          <p:nvPr/>
        </p:nvSpPr>
        <p:spPr>
          <a:xfrm>
            <a:off x="827586" y="6396335"/>
            <a:ext cx="5038559" cy="369332"/>
          </a:xfrm>
          <a:prstGeom prst="rect">
            <a:avLst/>
          </a:prstGeom>
          <a:noFill/>
        </p:spPr>
        <p:txBody>
          <a:bodyPr wrap="none" rtlCol="0">
            <a:spAutoFit/>
          </a:bodyPr>
          <a:lstStyle/>
          <a:p>
            <a:r>
              <a:rPr lang="en-GB" sz="1800" dirty="0" smtClean="0">
                <a:solidFill>
                  <a:prstClr val="black"/>
                </a:solidFill>
              </a:rPr>
              <a:t>PPD = Personal and Professional Development</a:t>
            </a:r>
            <a:endParaRPr lang="en-GB" sz="1800" dirty="0">
              <a:solidFill>
                <a:prstClr val="black"/>
              </a:solidFill>
            </a:endParaRPr>
          </a:p>
        </p:txBody>
      </p:sp>
    </p:spTree>
    <p:extLst>
      <p:ext uri="{BB962C8B-B14F-4D97-AF65-F5344CB8AC3E}">
        <p14:creationId xmlns:p14="http://schemas.microsoft.com/office/powerpoint/2010/main" val="42314193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 name="Table 19"/>
          <p:cNvGraphicFramePr>
            <a:graphicFrameLocks noGrp="1"/>
          </p:cNvGraphicFramePr>
          <p:nvPr>
            <p:extLst>
              <p:ext uri="{D42A27DB-BD31-4B8C-83A1-F6EECF244321}">
                <p14:modId xmlns:p14="http://schemas.microsoft.com/office/powerpoint/2010/main" val="3790269204"/>
              </p:ext>
            </p:extLst>
          </p:nvPr>
        </p:nvGraphicFramePr>
        <p:xfrm>
          <a:off x="1475656" y="4653136"/>
          <a:ext cx="7025352" cy="457200"/>
        </p:xfrm>
        <a:graphic>
          <a:graphicData uri="http://schemas.openxmlformats.org/drawingml/2006/table">
            <a:tbl>
              <a:tblPr firstRow="1" bandRow="1">
                <a:tableStyleId>{5C22544A-7EE6-4342-B048-85BDC9FD1C3A}</a:tableStyleId>
              </a:tblPr>
              <a:tblGrid>
                <a:gridCol w="1170892">
                  <a:extLst>
                    <a:ext uri="{9D8B030D-6E8A-4147-A177-3AD203B41FA5}">
                      <a16:colId xmlns:a16="http://schemas.microsoft.com/office/drawing/2014/main" xmlns="" val="20000"/>
                    </a:ext>
                  </a:extLst>
                </a:gridCol>
                <a:gridCol w="1170892">
                  <a:extLst>
                    <a:ext uri="{9D8B030D-6E8A-4147-A177-3AD203B41FA5}">
                      <a16:colId xmlns:a16="http://schemas.microsoft.com/office/drawing/2014/main" xmlns="" val="20001"/>
                    </a:ext>
                  </a:extLst>
                </a:gridCol>
                <a:gridCol w="1170892">
                  <a:extLst>
                    <a:ext uri="{9D8B030D-6E8A-4147-A177-3AD203B41FA5}">
                      <a16:colId xmlns:a16="http://schemas.microsoft.com/office/drawing/2014/main" xmlns="" val="20002"/>
                    </a:ext>
                  </a:extLst>
                </a:gridCol>
                <a:gridCol w="3512676">
                  <a:extLst>
                    <a:ext uri="{9D8B030D-6E8A-4147-A177-3AD203B41FA5}">
                      <a16:colId xmlns:a16="http://schemas.microsoft.com/office/drawing/2014/main" xmlns="" val="20003"/>
                    </a:ext>
                  </a:extLst>
                </a:gridCol>
              </a:tblGrid>
              <a:tr h="457200">
                <a:tc>
                  <a:txBody>
                    <a:bodyPr/>
                    <a:lstStyle/>
                    <a:p>
                      <a:r>
                        <a:rPr lang="en-GB" sz="1200" dirty="0"/>
                        <a:t>Specialist  Module</a:t>
                      </a:r>
                    </a:p>
                  </a:txBody>
                  <a:tcPr>
                    <a:solidFill>
                      <a:schemeClr val="accent4">
                        <a:lumMod val="50000"/>
                      </a:schemeClr>
                    </a:solidFill>
                  </a:tcPr>
                </a:tc>
                <a:tc>
                  <a:txBody>
                    <a:bodyPr/>
                    <a:lstStyle/>
                    <a:p>
                      <a:r>
                        <a:rPr lang="en-GB" sz="1200" dirty="0"/>
                        <a:t>Specialist  Module</a:t>
                      </a:r>
                    </a:p>
                  </a:txBody>
                  <a:tcPr>
                    <a:solidFill>
                      <a:schemeClr val="accent4">
                        <a:lumMod val="50000"/>
                      </a:schemeClr>
                    </a:solidFill>
                  </a:tcPr>
                </a:tc>
                <a:tc>
                  <a:txBody>
                    <a:bodyPr/>
                    <a:lstStyle/>
                    <a:p>
                      <a:pPr algn="ctr"/>
                      <a:r>
                        <a:rPr lang="en-GB" sz="1200" dirty="0"/>
                        <a:t>PPD WBL</a:t>
                      </a:r>
                    </a:p>
                  </a:txBody>
                  <a:tcPr>
                    <a:gradFill flip="none" rotWithShape="1">
                      <a:gsLst>
                        <a:gs pos="0">
                          <a:srgbClr val="C00000"/>
                        </a:gs>
                        <a:gs pos="50000">
                          <a:srgbClr val="C00000">
                            <a:tint val="44500"/>
                            <a:satMod val="160000"/>
                          </a:srgbClr>
                        </a:gs>
                        <a:gs pos="100000">
                          <a:srgbClr val="C00000">
                            <a:tint val="23500"/>
                            <a:satMod val="160000"/>
                          </a:srgbClr>
                        </a:gs>
                      </a:gsLst>
                      <a:lin ang="2700000" scaled="1"/>
                      <a:tileRect/>
                    </a:gradFill>
                  </a:tcPr>
                </a:tc>
                <a:tc>
                  <a:txBody>
                    <a:bodyPr/>
                    <a:lstStyle/>
                    <a:p>
                      <a:pPr algn="ctr"/>
                      <a:r>
                        <a:rPr lang="en-GB" sz="1200" dirty="0"/>
                        <a:t>Project</a:t>
                      </a:r>
                      <a:r>
                        <a:rPr lang="en-GB" sz="1200" baseline="0" dirty="0"/>
                        <a:t> WBL</a:t>
                      </a:r>
                      <a:endParaRPr lang="en-GB" sz="1200" dirty="0"/>
                    </a:p>
                  </a:txBody>
                  <a:tcPr>
                    <a:gradFill flip="none" rotWithShape="1">
                      <a:gsLst>
                        <a:gs pos="0">
                          <a:srgbClr val="DDEBCF"/>
                        </a:gs>
                        <a:gs pos="47000">
                          <a:srgbClr val="00B050"/>
                        </a:gs>
                        <a:gs pos="100000">
                          <a:srgbClr val="156B13"/>
                        </a:gs>
                      </a:gsLst>
                      <a:lin ang="2700000" scaled="1"/>
                      <a:tileRect/>
                    </a:gradFill>
                  </a:tcPr>
                </a:tc>
                <a:extLst>
                  <a:ext uri="{0D108BD9-81ED-4DB2-BD59-A6C34878D82A}">
                    <a16:rowId xmlns:a16="http://schemas.microsoft.com/office/drawing/2014/main" xmlns="" val="10000"/>
                  </a:ext>
                </a:extLst>
              </a:tr>
            </a:tbl>
          </a:graphicData>
        </a:graphic>
      </p:graphicFrame>
      <p:sp>
        <p:nvSpPr>
          <p:cNvPr id="3" name="Rectangle 2"/>
          <p:cNvSpPr/>
          <p:nvPr/>
        </p:nvSpPr>
        <p:spPr>
          <a:xfrm>
            <a:off x="1364075" y="4568354"/>
            <a:ext cx="3639975" cy="588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193073410"/>
              </p:ext>
            </p:extLst>
          </p:nvPr>
        </p:nvGraphicFramePr>
        <p:xfrm>
          <a:off x="3851920" y="4714344"/>
          <a:ext cx="1175792" cy="370840"/>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tblGrid>
              <a:tr h="370840">
                <a:tc>
                  <a:txBody>
                    <a:bodyPr/>
                    <a:lstStyle/>
                    <a:p>
                      <a:pPr algn="ctr"/>
                      <a:r>
                        <a:rPr lang="en-GB" sz="1600" dirty="0">
                          <a:solidFill>
                            <a:schemeClr val="tx1"/>
                          </a:solidFill>
                        </a:rPr>
                        <a:t>EPA</a:t>
                      </a: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sp>
        <p:nvSpPr>
          <p:cNvPr id="12" name="Pentagon 11"/>
          <p:cNvSpPr/>
          <p:nvPr/>
        </p:nvSpPr>
        <p:spPr>
          <a:xfrm rot="5400000">
            <a:off x="3091264" y="2996952"/>
            <a:ext cx="2736304" cy="720080"/>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860845725"/>
              </p:ext>
            </p:extLst>
          </p:nvPr>
        </p:nvGraphicFramePr>
        <p:xfrm>
          <a:off x="1507088" y="2827784"/>
          <a:ext cx="7025352" cy="457200"/>
        </p:xfrm>
        <a:graphic>
          <a:graphicData uri="http://schemas.openxmlformats.org/drawingml/2006/table">
            <a:tbl>
              <a:tblPr firstRow="1" bandRow="1">
                <a:tableStyleId>{5C22544A-7EE6-4342-B048-85BDC9FD1C3A}</a:tableStyleId>
              </a:tblPr>
              <a:tblGrid>
                <a:gridCol w="1170892">
                  <a:extLst>
                    <a:ext uri="{9D8B030D-6E8A-4147-A177-3AD203B41FA5}">
                      <a16:colId xmlns:a16="http://schemas.microsoft.com/office/drawing/2014/main" xmlns="" val="20000"/>
                    </a:ext>
                  </a:extLst>
                </a:gridCol>
                <a:gridCol w="1170892">
                  <a:extLst>
                    <a:ext uri="{9D8B030D-6E8A-4147-A177-3AD203B41FA5}">
                      <a16:colId xmlns:a16="http://schemas.microsoft.com/office/drawing/2014/main" xmlns="" val="20001"/>
                    </a:ext>
                  </a:extLst>
                </a:gridCol>
                <a:gridCol w="1170892">
                  <a:extLst>
                    <a:ext uri="{9D8B030D-6E8A-4147-A177-3AD203B41FA5}">
                      <a16:colId xmlns:a16="http://schemas.microsoft.com/office/drawing/2014/main" xmlns="" val="20002"/>
                    </a:ext>
                  </a:extLst>
                </a:gridCol>
                <a:gridCol w="1170892">
                  <a:extLst>
                    <a:ext uri="{9D8B030D-6E8A-4147-A177-3AD203B41FA5}">
                      <a16:colId xmlns:a16="http://schemas.microsoft.com/office/drawing/2014/main" xmlns="" val="20003"/>
                    </a:ext>
                  </a:extLst>
                </a:gridCol>
                <a:gridCol w="1170892">
                  <a:extLst>
                    <a:ext uri="{9D8B030D-6E8A-4147-A177-3AD203B41FA5}">
                      <a16:colId xmlns:a16="http://schemas.microsoft.com/office/drawing/2014/main" xmlns="" val="20004"/>
                    </a:ext>
                  </a:extLst>
                </a:gridCol>
                <a:gridCol w="1170892">
                  <a:extLst>
                    <a:ext uri="{9D8B030D-6E8A-4147-A177-3AD203B41FA5}">
                      <a16:colId xmlns:a16="http://schemas.microsoft.com/office/drawing/2014/main" xmlns="" val="20005"/>
                    </a:ext>
                  </a:extLst>
                </a:gridCol>
              </a:tblGrid>
              <a:tr h="457200">
                <a:tc>
                  <a:txBody>
                    <a:bodyPr/>
                    <a:lstStyle/>
                    <a:p>
                      <a:r>
                        <a:rPr lang="en-GB" sz="1200" dirty="0"/>
                        <a:t>Intro</a:t>
                      </a:r>
                      <a:r>
                        <a:rPr lang="en-GB" sz="1200" baseline="0" dirty="0"/>
                        <a:t> </a:t>
                      </a:r>
                      <a:r>
                        <a:rPr lang="en-GB" sz="1200" dirty="0"/>
                        <a:t>Module</a:t>
                      </a:r>
                    </a:p>
                  </a:txBody>
                  <a:tcPr>
                    <a:solidFill>
                      <a:schemeClr val="bg1">
                        <a:lumMod val="65000"/>
                      </a:schemeClr>
                    </a:solidFill>
                  </a:tcPr>
                </a:tc>
                <a:tc>
                  <a:txBody>
                    <a:bodyPr/>
                    <a:lstStyle/>
                    <a:p>
                      <a:r>
                        <a:rPr lang="en-GB" sz="1200" dirty="0"/>
                        <a:t>Intro</a:t>
                      </a:r>
                      <a:r>
                        <a:rPr lang="en-GB" sz="1200" baseline="0" dirty="0"/>
                        <a:t> Module</a:t>
                      </a:r>
                      <a:endParaRPr lang="en-GB" sz="1200" dirty="0"/>
                    </a:p>
                  </a:txBody>
                  <a:tcPr>
                    <a:solidFill>
                      <a:schemeClr val="bg1">
                        <a:lumMod val="65000"/>
                      </a:schemeClr>
                    </a:solidFill>
                  </a:tcPr>
                </a:tc>
                <a:tc>
                  <a:txBody>
                    <a:bodyPr/>
                    <a:lstStyle/>
                    <a:p>
                      <a:r>
                        <a:rPr lang="en-GB" sz="1200" dirty="0"/>
                        <a:t>   PPD WBL</a:t>
                      </a:r>
                    </a:p>
                  </a:txBody>
                  <a:tcPr>
                    <a:gradFill flip="none" rotWithShape="1">
                      <a:gsLst>
                        <a:gs pos="0">
                          <a:srgbClr val="C00000"/>
                        </a:gs>
                        <a:gs pos="50000">
                          <a:srgbClr val="C00000">
                            <a:tint val="44500"/>
                            <a:satMod val="160000"/>
                          </a:srgbClr>
                        </a:gs>
                        <a:gs pos="100000">
                          <a:srgbClr val="C00000">
                            <a:tint val="23500"/>
                            <a:satMod val="160000"/>
                          </a:srgbClr>
                        </a:gs>
                      </a:gsLst>
                      <a:lin ang="2700000" scaled="1"/>
                      <a:tileRect/>
                    </a:gradFill>
                  </a:tcPr>
                </a:tc>
                <a:tc>
                  <a:txBody>
                    <a:bodyPr/>
                    <a:lstStyle/>
                    <a:p>
                      <a:r>
                        <a:rPr lang="en-GB" sz="1200" dirty="0"/>
                        <a:t>Project</a:t>
                      </a:r>
                      <a:r>
                        <a:rPr lang="en-GB" sz="1200" baseline="0" dirty="0"/>
                        <a:t> WBL</a:t>
                      </a:r>
                      <a:endParaRPr lang="en-GB" sz="1200" dirty="0"/>
                    </a:p>
                  </a:txBody>
                  <a:tcPr>
                    <a:gradFill flip="none" rotWithShape="1">
                      <a:gsLst>
                        <a:gs pos="0">
                          <a:srgbClr val="DDEBCF"/>
                        </a:gs>
                        <a:gs pos="47000">
                          <a:srgbClr val="00B050"/>
                        </a:gs>
                        <a:gs pos="100000">
                          <a:srgbClr val="156B13"/>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Discipline Module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Discipline Module</a:t>
                      </a:r>
                    </a:p>
                  </a:txBody>
                  <a:tcPr/>
                </a:tc>
                <a:extLst>
                  <a:ext uri="{0D108BD9-81ED-4DB2-BD59-A6C34878D82A}">
                    <a16:rowId xmlns:a16="http://schemas.microsoft.com/office/drawing/2014/main" xmlns=""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29122715"/>
              </p:ext>
            </p:extLst>
          </p:nvPr>
        </p:nvGraphicFramePr>
        <p:xfrm>
          <a:off x="1507088" y="3979912"/>
          <a:ext cx="7025352" cy="457200"/>
        </p:xfrm>
        <a:graphic>
          <a:graphicData uri="http://schemas.openxmlformats.org/drawingml/2006/table">
            <a:tbl>
              <a:tblPr firstRow="1" bandRow="1">
                <a:tableStyleId>{5C22544A-7EE6-4342-B048-85BDC9FD1C3A}</a:tableStyleId>
              </a:tblPr>
              <a:tblGrid>
                <a:gridCol w="1170892">
                  <a:extLst>
                    <a:ext uri="{9D8B030D-6E8A-4147-A177-3AD203B41FA5}">
                      <a16:colId xmlns:a16="http://schemas.microsoft.com/office/drawing/2014/main" xmlns="" val="20000"/>
                    </a:ext>
                  </a:extLst>
                </a:gridCol>
                <a:gridCol w="1170892">
                  <a:extLst>
                    <a:ext uri="{9D8B030D-6E8A-4147-A177-3AD203B41FA5}">
                      <a16:colId xmlns:a16="http://schemas.microsoft.com/office/drawing/2014/main" xmlns="" val="20001"/>
                    </a:ext>
                  </a:extLst>
                </a:gridCol>
                <a:gridCol w="1170892">
                  <a:extLst>
                    <a:ext uri="{9D8B030D-6E8A-4147-A177-3AD203B41FA5}">
                      <a16:colId xmlns:a16="http://schemas.microsoft.com/office/drawing/2014/main" xmlns="" val="20002"/>
                    </a:ext>
                  </a:extLst>
                </a:gridCol>
                <a:gridCol w="3512676">
                  <a:extLst>
                    <a:ext uri="{9D8B030D-6E8A-4147-A177-3AD203B41FA5}">
                      <a16:colId xmlns:a16="http://schemas.microsoft.com/office/drawing/2014/main" xmlns="" val="20003"/>
                    </a:ext>
                  </a:extLst>
                </a:gridCol>
              </a:tblGrid>
              <a:tr h="457200">
                <a:tc>
                  <a:txBody>
                    <a:bodyPr/>
                    <a:lstStyle/>
                    <a:p>
                      <a:r>
                        <a:rPr lang="en-GB" sz="1200" dirty="0"/>
                        <a:t>Specialist  Module</a:t>
                      </a:r>
                    </a:p>
                  </a:txBody>
                  <a:tcPr>
                    <a:solidFill>
                      <a:schemeClr val="accent4">
                        <a:lumMod val="50000"/>
                      </a:schemeClr>
                    </a:solidFill>
                  </a:tcPr>
                </a:tc>
                <a:tc>
                  <a:txBody>
                    <a:bodyPr/>
                    <a:lstStyle/>
                    <a:p>
                      <a:r>
                        <a:rPr lang="en-GB" sz="1200" dirty="0"/>
                        <a:t>Specialist  Module</a:t>
                      </a:r>
                    </a:p>
                  </a:txBody>
                  <a:tcPr>
                    <a:solidFill>
                      <a:schemeClr val="accent4">
                        <a:lumMod val="50000"/>
                      </a:schemeClr>
                    </a:solidFill>
                  </a:tcPr>
                </a:tc>
                <a:tc>
                  <a:txBody>
                    <a:bodyPr/>
                    <a:lstStyle/>
                    <a:p>
                      <a:pPr algn="ctr"/>
                      <a:r>
                        <a:rPr lang="en-GB" sz="1200" dirty="0"/>
                        <a:t>PPD WBL</a:t>
                      </a:r>
                    </a:p>
                  </a:txBody>
                  <a:tcPr>
                    <a:gradFill flip="none" rotWithShape="1">
                      <a:gsLst>
                        <a:gs pos="0">
                          <a:srgbClr val="C00000"/>
                        </a:gs>
                        <a:gs pos="50000">
                          <a:srgbClr val="C00000">
                            <a:tint val="44500"/>
                            <a:satMod val="160000"/>
                          </a:srgbClr>
                        </a:gs>
                        <a:gs pos="100000">
                          <a:srgbClr val="C00000">
                            <a:tint val="23500"/>
                            <a:satMod val="160000"/>
                          </a:srgbClr>
                        </a:gs>
                      </a:gsLst>
                      <a:lin ang="2700000" scaled="1"/>
                      <a:tileRect/>
                    </a:gradFill>
                  </a:tcPr>
                </a:tc>
                <a:tc>
                  <a:txBody>
                    <a:bodyPr/>
                    <a:lstStyle/>
                    <a:p>
                      <a:pPr algn="ctr"/>
                      <a:r>
                        <a:rPr lang="en-GB" sz="1200" dirty="0"/>
                        <a:t>Project</a:t>
                      </a:r>
                      <a:r>
                        <a:rPr lang="en-GB" sz="1200" baseline="0" dirty="0"/>
                        <a:t> WBL</a:t>
                      </a:r>
                      <a:endParaRPr lang="en-GB" sz="1200" dirty="0"/>
                    </a:p>
                  </a:txBody>
                  <a:tcPr>
                    <a:gradFill flip="none" rotWithShape="1">
                      <a:gsLst>
                        <a:gs pos="0">
                          <a:srgbClr val="DDEBCF"/>
                        </a:gs>
                        <a:gs pos="47000">
                          <a:srgbClr val="00B050"/>
                        </a:gs>
                        <a:gs pos="100000">
                          <a:srgbClr val="156B13"/>
                        </a:gs>
                      </a:gsLst>
                      <a:lin ang="2700000" scaled="1"/>
                      <a:tileRect/>
                    </a:gradFill>
                  </a:tcPr>
                </a:tc>
                <a:extLst>
                  <a:ext uri="{0D108BD9-81ED-4DB2-BD59-A6C34878D82A}">
                    <a16:rowId xmlns:a16="http://schemas.microsoft.com/office/drawing/2014/main" xmlns="" val="10000"/>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856454653"/>
              </p:ext>
            </p:extLst>
          </p:nvPr>
        </p:nvGraphicFramePr>
        <p:xfrm>
          <a:off x="3871520" y="1628800"/>
          <a:ext cx="1175792" cy="457200"/>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tblGrid>
              <a:tr h="457200">
                <a:tc>
                  <a:txBody>
                    <a:bodyPr/>
                    <a:lstStyle/>
                    <a:p>
                      <a:pPr algn="ctr"/>
                      <a:r>
                        <a:rPr lang="en-GB" sz="1200" dirty="0">
                          <a:solidFill>
                            <a:schemeClr val="tx1"/>
                          </a:solidFill>
                        </a:rPr>
                        <a:t>Commitment Statement</a:t>
                      </a: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169806689"/>
              </p:ext>
            </p:extLst>
          </p:nvPr>
        </p:nvGraphicFramePr>
        <p:xfrm>
          <a:off x="5004048" y="3789040"/>
          <a:ext cx="3672408" cy="792088"/>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xmlns="" val="20000"/>
                    </a:ext>
                  </a:extLst>
                </a:gridCol>
              </a:tblGrid>
              <a:tr h="792088">
                <a:tc>
                  <a:txBody>
                    <a:bodyPr/>
                    <a:lstStyle/>
                    <a:p>
                      <a:pPr algn="l"/>
                      <a:r>
                        <a:rPr lang="en-GB" sz="1500" dirty="0" smtClean="0">
                          <a:solidFill>
                            <a:schemeClr val="bg1">
                              <a:lumMod val="50000"/>
                            </a:schemeClr>
                          </a:solidFill>
                        </a:rPr>
                        <a:t>Gateway Module</a:t>
                      </a:r>
                      <a:endParaRPr lang="en-GB" sz="1600" dirty="0">
                        <a:solidFill>
                          <a:schemeClr val="bg1">
                            <a:lumMod val="50000"/>
                          </a:schemeClr>
                        </a:solidFill>
                      </a:endParaRPr>
                    </a:p>
                  </a:txBody>
                  <a:tcPr anchor="ctr">
                    <a:solidFill>
                      <a:schemeClr val="bg1"/>
                    </a:solidFill>
                  </a:tcPr>
                </a:tc>
                <a:extLst>
                  <a:ext uri="{0D108BD9-81ED-4DB2-BD59-A6C34878D82A}">
                    <a16:rowId xmlns:a16="http://schemas.microsoft.com/office/drawing/2014/main" xmlns=""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985335801"/>
              </p:ext>
            </p:extLst>
          </p:nvPr>
        </p:nvGraphicFramePr>
        <p:xfrm>
          <a:off x="611560" y="2852936"/>
          <a:ext cx="708330" cy="432048"/>
        </p:xfrm>
        <a:graphic>
          <a:graphicData uri="http://schemas.openxmlformats.org/drawingml/2006/table">
            <a:tbl>
              <a:tblPr firstRow="1" bandRow="1">
                <a:tableStyleId>{5C22544A-7EE6-4342-B048-85BDC9FD1C3A}</a:tableStyleId>
              </a:tblPr>
              <a:tblGrid>
                <a:gridCol w="708330">
                  <a:extLst>
                    <a:ext uri="{9D8B030D-6E8A-4147-A177-3AD203B41FA5}">
                      <a16:colId xmlns:a16="http://schemas.microsoft.com/office/drawing/2014/main" xmlns="" val="20000"/>
                    </a:ext>
                  </a:extLst>
                </a:gridCol>
              </a:tblGrid>
              <a:tr h="432048">
                <a:tc>
                  <a:txBody>
                    <a:bodyPr/>
                    <a:lstStyle/>
                    <a:p>
                      <a:pPr algn="ctr"/>
                      <a:r>
                        <a:rPr lang="en-GB" sz="1200" dirty="0">
                          <a:solidFill>
                            <a:schemeClr val="tx1"/>
                          </a:solidFill>
                        </a:rPr>
                        <a:t>Level 4</a:t>
                      </a:r>
                      <a:endParaRPr lang="en-GB" sz="15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069988943"/>
              </p:ext>
            </p:extLst>
          </p:nvPr>
        </p:nvGraphicFramePr>
        <p:xfrm>
          <a:off x="611560" y="3429000"/>
          <a:ext cx="708330" cy="432048"/>
        </p:xfrm>
        <a:graphic>
          <a:graphicData uri="http://schemas.openxmlformats.org/drawingml/2006/table">
            <a:tbl>
              <a:tblPr firstRow="1" bandRow="1">
                <a:tableStyleId>{5C22544A-7EE6-4342-B048-85BDC9FD1C3A}</a:tableStyleId>
              </a:tblPr>
              <a:tblGrid>
                <a:gridCol w="708330">
                  <a:extLst>
                    <a:ext uri="{9D8B030D-6E8A-4147-A177-3AD203B41FA5}">
                      <a16:colId xmlns:a16="http://schemas.microsoft.com/office/drawing/2014/main" xmlns="" val="20000"/>
                    </a:ext>
                  </a:extLst>
                </a:gridCol>
              </a:tblGrid>
              <a:tr h="432048">
                <a:tc>
                  <a:txBody>
                    <a:bodyPr/>
                    <a:lstStyle/>
                    <a:p>
                      <a:pPr algn="ctr"/>
                      <a:r>
                        <a:rPr lang="en-GB" sz="1200" dirty="0">
                          <a:solidFill>
                            <a:schemeClr val="tx1"/>
                          </a:solidFill>
                        </a:rPr>
                        <a:t>Level 5</a:t>
                      </a:r>
                      <a:endParaRPr lang="en-GB" sz="15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574782904"/>
              </p:ext>
            </p:extLst>
          </p:nvPr>
        </p:nvGraphicFramePr>
        <p:xfrm>
          <a:off x="611560" y="4005064"/>
          <a:ext cx="708330" cy="432048"/>
        </p:xfrm>
        <a:graphic>
          <a:graphicData uri="http://schemas.openxmlformats.org/drawingml/2006/table">
            <a:tbl>
              <a:tblPr firstRow="1" bandRow="1">
                <a:tableStyleId>{5C22544A-7EE6-4342-B048-85BDC9FD1C3A}</a:tableStyleId>
              </a:tblPr>
              <a:tblGrid>
                <a:gridCol w="708330">
                  <a:extLst>
                    <a:ext uri="{9D8B030D-6E8A-4147-A177-3AD203B41FA5}">
                      <a16:colId xmlns:a16="http://schemas.microsoft.com/office/drawing/2014/main" xmlns="" val="20000"/>
                    </a:ext>
                  </a:extLst>
                </a:gridCol>
              </a:tblGrid>
              <a:tr h="432048">
                <a:tc>
                  <a:txBody>
                    <a:bodyPr/>
                    <a:lstStyle/>
                    <a:p>
                      <a:pPr algn="ctr"/>
                      <a:r>
                        <a:rPr lang="en-GB" sz="1200" dirty="0">
                          <a:solidFill>
                            <a:schemeClr val="tx1"/>
                          </a:solidFill>
                        </a:rPr>
                        <a:t>Level 6</a:t>
                      </a:r>
                      <a:endParaRPr lang="en-GB" sz="15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sp>
        <p:nvSpPr>
          <p:cNvPr id="4" name="TextBox 3"/>
          <p:cNvSpPr txBox="1"/>
          <p:nvPr/>
        </p:nvSpPr>
        <p:spPr>
          <a:xfrm>
            <a:off x="827584" y="5589242"/>
            <a:ext cx="7560840" cy="646331"/>
          </a:xfrm>
          <a:prstGeom prst="rect">
            <a:avLst/>
          </a:prstGeom>
          <a:noFill/>
        </p:spPr>
        <p:txBody>
          <a:bodyPr wrap="square" rtlCol="0">
            <a:spAutoFit/>
          </a:bodyPr>
          <a:lstStyle/>
          <a:p>
            <a:pPr fontAlgn="auto">
              <a:spcBef>
                <a:spcPts val="0"/>
              </a:spcBef>
              <a:spcAft>
                <a:spcPts val="0"/>
              </a:spcAft>
            </a:pPr>
            <a:r>
              <a:rPr lang="en-GB" sz="1800" dirty="0">
                <a:solidFill>
                  <a:prstClr val="black"/>
                </a:solidFill>
                <a:latin typeface="Arial"/>
              </a:rPr>
              <a:t>Nb. Each award is design to meet the Apprenticeship Standard and so the structure of the course and support offer will vary</a:t>
            </a:r>
          </a:p>
        </p:txBody>
      </p:sp>
      <p:sp>
        <p:nvSpPr>
          <p:cNvPr id="15" name="TextBox 14"/>
          <p:cNvSpPr txBox="1"/>
          <p:nvPr/>
        </p:nvSpPr>
        <p:spPr>
          <a:xfrm>
            <a:off x="3275856" y="260648"/>
            <a:ext cx="5400600" cy="923330"/>
          </a:xfrm>
          <a:prstGeom prst="rect">
            <a:avLst/>
          </a:prstGeom>
          <a:noFill/>
        </p:spPr>
        <p:txBody>
          <a:bodyPr wrap="square" rtlCol="0">
            <a:spAutoFit/>
          </a:bodyPr>
          <a:lstStyle/>
          <a:p>
            <a:pPr fontAlgn="auto">
              <a:spcBef>
                <a:spcPts val="0"/>
              </a:spcBef>
              <a:spcAft>
                <a:spcPts val="0"/>
              </a:spcAft>
            </a:pPr>
            <a:r>
              <a:rPr lang="en-GB" sz="1800" dirty="0">
                <a:solidFill>
                  <a:prstClr val="black"/>
                </a:solidFill>
                <a:latin typeface="Arial"/>
              </a:rPr>
              <a:t>Model </a:t>
            </a:r>
            <a:r>
              <a:rPr lang="en-GB" sz="1800" dirty="0" smtClean="0">
                <a:solidFill>
                  <a:prstClr val="black"/>
                </a:solidFill>
                <a:latin typeface="Arial"/>
              </a:rPr>
              <a:t>1 (Built on £27,000 funding band)</a:t>
            </a:r>
            <a:endParaRPr lang="en-GB" sz="1800" dirty="0">
              <a:solidFill>
                <a:prstClr val="black"/>
              </a:solidFill>
              <a:latin typeface="Arial"/>
            </a:endParaRPr>
          </a:p>
          <a:p>
            <a:pPr fontAlgn="auto">
              <a:spcBef>
                <a:spcPts val="0"/>
              </a:spcBef>
              <a:spcAft>
                <a:spcPts val="0"/>
              </a:spcAft>
            </a:pPr>
            <a:r>
              <a:rPr lang="en-GB" sz="1800" dirty="0">
                <a:solidFill>
                  <a:prstClr val="black"/>
                </a:solidFill>
                <a:latin typeface="Arial"/>
              </a:rPr>
              <a:t>Integration of WBL Ethos and Modules </a:t>
            </a:r>
          </a:p>
          <a:p>
            <a:pPr fontAlgn="auto">
              <a:spcBef>
                <a:spcPts val="0"/>
              </a:spcBef>
              <a:spcAft>
                <a:spcPts val="0"/>
              </a:spcAft>
            </a:pPr>
            <a:r>
              <a:rPr lang="en-GB" sz="1800" dirty="0">
                <a:solidFill>
                  <a:prstClr val="black"/>
                </a:solidFill>
                <a:latin typeface="Arial"/>
              </a:rPr>
              <a:t>Undergraduate Example</a:t>
            </a:r>
            <a:r>
              <a:rPr lang="en-GB" sz="1800" dirty="0" smtClean="0">
                <a:solidFill>
                  <a:prstClr val="black"/>
                </a:solidFill>
                <a:latin typeface="Arial"/>
              </a:rPr>
              <a:t>:  INTEGRATED EPA</a:t>
            </a:r>
            <a:endParaRPr lang="en-GB" sz="1800" dirty="0">
              <a:solidFill>
                <a:prstClr val="black"/>
              </a:solidFill>
              <a:latin typeface="Arial"/>
            </a:endParaRPr>
          </a:p>
        </p:txBody>
      </p:sp>
      <p:graphicFrame>
        <p:nvGraphicFramePr>
          <p:cNvPr id="16" name="Table 15"/>
          <p:cNvGraphicFramePr>
            <a:graphicFrameLocks noGrp="1"/>
          </p:cNvGraphicFramePr>
          <p:nvPr>
            <p:extLst>
              <p:ext uri="{D42A27DB-BD31-4B8C-83A1-F6EECF244321}">
                <p14:modId xmlns:p14="http://schemas.microsoft.com/office/powerpoint/2010/main" val="2964970120"/>
              </p:ext>
            </p:extLst>
          </p:nvPr>
        </p:nvGraphicFramePr>
        <p:xfrm>
          <a:off x="3871520" y="2211650"/>
          <a:ext cx="1175792" cy="497271"/>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tblGrid>
              <a:tr h="497271">
                <a:tc>
                  <a:txBody>
                    <a:bodyPr/>
                    <a:lstStyle/>
                    <a:p>
                      <a:pPr algn="ctr"/>
                      <a:r>
                        <a:rPr lang="en-GB" sz="1200" dirty="0">
                          <a:solidFill>
                            <a:schemeClr val="tx1"/>
                          </a:solidFill>
                        </a:rPr>
                        <a:t>WBL </a:t>
                      </a:r>
                      <a:r>
                        <a:rPr lang="en-GB" sz="1200" dirty="0" smtClean="0">
                          <a:solidFill>
                            <a:schemeClr val="tx1"/>
                          </a:solidFill>
                        </a:rPr>
                        <a:t>Coaches</a:t>
                      </a:r>
                      <a:endParaRPr lang="en-GB" sz="1200" dirty="0">
                        <a:solidFill>
                          <a:schemeClr val="tx1"/>
                        </a:solidFill>
                      </a:endParaRPr>
                    </a:p>
                  </a:txBody>
                  <a:tcPr>
                    <a:solidFill>
                      <a:schemeClr val="bg1">
                        <a:lumMod val="95000"/>
                      </a:schemeClr>
                    </a:solidFill>
                  </a:tcPr>
                </a:tc>
                <a:extLst>
                  <a:ext uri="{0D108BD9-81ED-4DB2-BD59-A6C34878D82A}">
                    <a16:rowId xmlns:a16="http://schemas.microsoft.com/office/drawing/2014/main" xmlns="" val="10000"/>
                  </a:ext>
                </a:extLst>
              </a:tr>
            </a:tbl>
          </a:graphicData>
        </a:graphic>
      </p:graphicFrame>
      <p:sp>
        <p:nvSpPr>
          <p:cNvPr id="2" name="TextBox 1"/>
          <p:cNvSpPr txBox="1"/>
          <p:nvPr/>
        </p:nvSpPr>
        <p:spPr>
          <a:xfrm>
            <a:off x="827586" y="6396335"/>
            <a:ext cx="5038559" cy="369332"/>
          </a:xfrm>
          <a:prstGeom prst="rect">
            <a:avLst/>
          </a:prstGeom>
          <a:noFill/>
        </p:spPr>
        <p:txBody>
          <a:bodyPr wrap="none" rtlCol="0">
            <a:spAutoFit/>
          </a:bodyPr>
          <a:lstStyle/>
          <a:p>
            <a:r>
              <a:rPr lang="en-GB" sz="1800" dirty="0" smtClean="0">
                <a:solidFill>
                  <a:prstClr val="black"/>
                </a:solidFill>
              </a:rPr>
              <a:t>PPD = Personal and Professional Development</a:t>
            </a:r>
            <a:endParaRPr lang="en-GB" sz="1800" dirty="0">
              <a:solidFill>
                <a:prstClr val="black"/>
              </a:solidFill>
            </a:endParaRPr>
          </a:p>
        </p:txBody>
      </p:sp>
      <p:cxnSp>
        <p:nvCxnSpPr>
          <p:cNvPr id="6" name="Straight Arrow Connector 5"/>
          <p:cNvCxnSpPr/>
          <p:nvPr/>
        </p:nvCxnSpPr>
        <p:spPr>
          <a:xfrm>
            <a:off x="4819456" y="4862773"/>
            <a:ext cx="688648" cy="0"/>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851920" y="4005064"/>
            <a:ext cx="3024336" cy="43204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987905363"/>
              </p:ext>
            </p:extLst>
          </p:nvPr>
        </p:nvGraphicFramePr>
        <p:xfrm>
          <a:off x="1507088" y="3403848"/>
          <a:ext cx="7025352" cy="457200"/>
        </p:xfrm>
        <a:graphic>
          <a:graphicData uri="http://schemas.openxmlformats.org/drawingml/2006/table">
            <a:tbl>
              <a:tblPr firstRow="1" bandRow="1">
                <a:tableStyleId>{5C22544A-7EE6-4342-B048-85BDC9FD1C3A}</a:tableStyleId>
              </a:tblPr>
              <a:tblGrid>
                <a:gridCol w="1170892">
                  <a:extLst>
                    <a:ext uri="{9D8B030D-6E8A-4147-A177-3AD203B41FA5}">
                      <a16:colId xmlns:a16="http://schemas.microsoft.com/office/drawing/2014/main" xmlns="" val="20000"/>
                    </a:ext>
                  </a:extLst>
                </a:gridCol>
                <a:gridCol w="1170892">
                  <a:extLst>
                    <a:ext uri="{9D8B030D-6E8A-4147-A177-3AD203B41FA5}">
                      <a16:colId xmlns:a16="http://schemas.microsoft.com/office/drawing/2014/main" xmlns="" val="20001"/>
                    </a:ext>
                  </a:extLst>
                </a:gridCol>
                <a:gridCol w="1170892">
                  <a:extLst>
                    <a:ext uri="{9D8B030D-6E8A-4147-A177-3AD203B41FA5}">
                      <a16:colId xmlns:a16="http://schemas.microsoft.com/office/drawing/2014/main" xmlns="" val="20002"/>
                    </a:ext>
                  </a:extLst>
                </a:gridCol>
                <a:gridCol w="1170892">
                  <a:extLst>
                    <a:ext uri="{9D8B030D-6E8A-4147-A177-3AD203B41FA5}">
                      <a16:colId xmlns:a16="http://schemas.microsoft.com/office/drawing/2014/main" xmlns="" val="20003"/>
                    </a:ext>
                  </a:extLst>
                </a:gridCol>
                <a:gridCol w="1170892">
                  <a:extLst>
                    <a:ext uri="{9D8B030D-6E8A-4147-A177-3AD203B41FA5}">
                      <a16:colId xmlns:a16="http://schemas.microsoft.com/office/drawing/2014/main" xmlns="" val="20004"/>
                    </a:ext>
                  </a:extLst>
                </a:gridCol>
                <a:gridCol w="1170892">
                  <a:extLst>
                    <a:ext uri="{9D8B030D-6E8A-4147-A177-3AD203B41FA5}">
                      <a16:colId xmlns:a16="http://schemas.microsoft.com/office/drawing/2014/main" xmlns="" val="20005"/>
                    </a:ext>
                  </a:extLst>
                </a:gridCol>
              </a:tblGrid>
              <a:tr h="457200">
                <a:tc>
                  <a:txBody>
                    <a:bodyPr/>
                    <a:lstStyle/>
                    <a:p>
                      <a:r>
                        <a:rPr lang="en-GB" sz="1200" dirty="0"/>
                        <a:t>Specialist  Module</a:t>
                      </a:r>
                    </a:p>
                  </a:txBody>
                  <a:tcPr>
                    <a:solidFill>
                      <a:schemeClr val="accent4">
                        <a:lumMod val="50000"/>
                      </a:schemeClr>
                    </a:solidFill>
                  </a:tcPr>
                </a:tc>
                <a:tc>
                  <a:txBody>
                    <a:bodyPr/>
                    <a:lstStyle/>
                    <a:p>
                      <a:r>
                        <a:rPr lang="en-GB" sz="1200" dirty="0"/>
                        <a:t>Specialist  Module</a:t>
                      </a:r>
                    </a:p>
                  </a:txBody>
                  <a:tcPr>
                    <a:solidFill>
                      <a:schemeClr val="accent4">
                        <a:lumMod val="50000"/>
                      </a:schemeClr>
                    </a:solidFill>
                  </a:tcPr>
                </a:tc>
                <a:tc>
                  <a:txBody>
                    <a:bodyPr/>
                    <a:lstStyle/>
                    <a:p>
                      <a:pPr algn="ctr"/>
                      <a:r>
                        <a:rPr lang="en-GB" sz="1200" dirty="0"/>
                        <a:t>PPD WBL</a:t>
                      </a:r>
                    </a:p>
                  </a:txBody>
                  <a:tcPr>
                    <a:gradFill flip="none" rotWithShape="1">
                      <a:gsLst>
                        <a:gs pos="0">
                          <a:srgbClr val="C00000"/>
                        </a:gs>
                        <a:gs pos="50000">
                          <a:srgbClr val="C00000">
                            <a:tint val="44500"/>
                            <a:satMod val="160000"/>
                          </a:srgbClr>
                        </a:gs>
                        <a:gs pos="100000">
                          <a:srgbClr val="C00000">
                            <a:tint val="23500"/>
                            <a:satMod val="160000"/>
                          </a:srgbClr>
                        </a:gs>
                      </a:gsLst>
                      <a:lin ang="2700000" scaled="1"/>
                      <a:tileRect/>
                    </a:gradFill>
                  </a:tcPr>
                </a:tc>
                <a:tc>
                  <a:txBody>
                    <a:bodyPr/>
                    <a:lstStyle/>
                    <a:p>
                      <a:pPr algn="ctr"/>
                      <a:r>
                        <a:rPr lang="en-GB" sz="1200" dirty="0"/>
                        <a:t>Project</a:t>
                      </a:r>
                      <a:r>
                        <a:rPr lang="en-GB" sz="1200" baseline="0" dirty="0"/>
                        <a:t> WBL</a:t>
                      </a:r>
                      <a:endParaRPr lang="en-GB" sz="1200" dirty="0"/>
                    </a:p>
                  </a:txBody>
                  <a:tcPr>
                    <a:gradFill flip="none" rotWithShape="1">
                      <a:gsLst>
                        <a:gs pos="0">
                          <a:srgbClr val="DDEBCF"/>
                        </a:gs>
                        <a:gs pos="47000">
                          <a:srgbClr val="00B050"/>
                        </a:gs>
                        <a:gs pos="100000">
                          <a:srgbClr val="156B13"/>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Discipline Module</a:t>
                      </a:r>
                    </a:p>
                  </a:txBody>
                  <a:tcPr>
                    <a:solidFill>
                      <a:schemeClr val="accent1"/>
                    </a:solidFill>
                  </a:tcPr>
                </a:tc>
                <a:tc>
                  <a:txBody>
                    <a:bodyPr/>
                    <a:lstStyle/>
                    <a:p>
                      <a:r>
                        <a:rPr lang="en-GB" sz="1200" dirty="0"/>
                        <a:t>Discipline Module</a:t>
                      </a:r>
                    </a:p>
                  </a:txBody>
                  <a:tcPr>
                    <a:solidFill>
                      <a:schemeClr val="accent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737059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11"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3255449181"/>
              </p:ext>
            </p:extLst>
          </p:nvPr>
        </p:nvGraphicFramePr>
        <p:xfrm>
          <a:off x="3875867" y="5074384"/>
          <a:ext cx="1175792" cy="370840"/>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tblGrid>
              <a:tr h="370840">
                <a:tc>
                  <a:txBody>
                    <a:bodyPr/>
                    <a:lstStyle/>
                    <a:p>
                      <a:pPr algn="ctr"/>
                      <a:r>
                        <a:rPr lang="en-GB" sz="1600" dirty="0">
                          <a:solidFill>
                            <a:schemeClr val="tx1"/>
                          </a:solidFill>
                        </a:rPr>
                        <a:t>EPA</a:t>
                      </a: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sp>
        <p:nvSpPr>
          <p:cNvPr id="12" name="Pentagon 11"/>
          <p:cNvSpPr/>
          <p:nvPr/>
        </p:nvSpPr>
        <p:spPr>
          <a:xfrm rot="5400000">
            <a:off x="2875240" y="3212976"/>
            <a:ext cx="3168352" cy="720080"/>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300249923"/>
              </p:ext>
            </p:extLst>
          </p:nvPr>
        </p:nvGraphicFramePr>
        <p:xfrm>
          <a:off x="1507088" y="2827784"/>
          <a:ext cx="7025352" cy="457200"/>
        </p:xfrm>
        <a:graphic>
          <a:graphicData uri="http://schemas.openxmlformats.org/drawingml/2006/table">
            <a:tbl>
              <a:tblPr firstRow="1" bandRow="1">
                <a:tableStyleId>{5C22544A-7EE6-4342-B048-85BDC9FD1C3A}</a:tableStyleId>
              </a:tblPr>
              <a:tblGrid>
                <a:gridCol w="1170892">
                  <a:extLst>
                    <a:ext uri="{9D8B030D-6E8A-4147-A177-3AD203B41FA5}">
                      <a16:colId xmlns:a16="http://schemas.microsoft.com/office/drawing/2014/main" xmlns="" val="20000"/>
                    </a:ext>
                  </a:extLst>
                </a:gridCol>
                <a:gridCol w="1170892">
                  <a:extLst>
                    <a:ext uri="{9D8B030D-6E8A-4147-A177-3AD203B41FA5}">
                      <a16:colId xmlns:a16="http://schemas.microsoft.com/office/drawing/2014/main" xmlns="" val="20001"/>
                    </a:ext>
                  </a:extLst>
                </a:gridCol>
                <a:gridCol w="1170892">
                  <a:extLst>
                    <a:ext uri="{9D8B030D-6E8A-4147-A177-3AD203B41FA5}">
                      <a16:colId xmlns:a16="http://schemas.microsoft.com/office/drawing/2014/main" xmlns="" val="20002"/>
                    </a:ext>
                  </a:extLst>
                </a:gridCol>
                <a:gridCol w="1170892">
                  <a:extLst>
                    <a:ext uri="{9D8B030D-6E8A-4147-A177-3AD203B41FA5}">
                      <a16:colId xmlns:a16="http://schemas.microsoft.com/office/drawing/2014/main" xmlns="" val="20003"/>
                    </a:ext>
                  </a:extLst>
                </a:gridCol>
                <a:gridCol w="1170892">
                  <a:extLst>
                    <a:ext uri="{9D8B030D-6E8A-4147-A177-3AD203B41FA5}">
                      <a16:colId xmlns:a16="http://schemas.microsoft.com/office/drawing/2014/main" xmlns="" val="20004"/>
                    </a:ext>
                  </a:extLst>
                </a:gridCol>
                <a:gridCol w="1170892">
                  <a:extLst>
                    <a:ext uri="{9D8B030D-6E8A-4147-A177-3AD203B41FA5}">
                      <a16:colId xmlns:a16="http://schemas.microsoft.com/office/drawing/2014/main" xmlns="" val="20005"/>
                    </a:ext>
                  </a:extLst>
                </a:gridCol>
              </a:tblGrid>
              <a:tr h="457200">
                <a:tc>
                  <a:txBody>
                    <a:bodyPr/>
                    <a:lstStyle/>
                    <a:p>
                      <a:r>
                        <a:rPr lang="en-GB" sz="1200" dirty="0"/>
                        <a:t>Intro</a:t>
                      </a:r>
                      <a:r>
                        <a:rPr lang="en-GB" sz="1200" baseline="0" dirty="0"/>
                        <a:t> </a:t>
                      </a:r>
                      <a:r>
                        <a:rPr lang="en-GB" sz="1200" dirty="0"/>
                        <a:t>Module</a:t>
                      </a:r>
                    </a:p>
                  </a:txBody>
                  <a:tcPr>
                    <a:solidFill>
                      <a:schemeClr val="bg1">
                        <a:lumMod val="65000"/>
                      </a:schemeClr>
                    </a:solidFill>
                  </a:tcPr>
                </a:tc>
                <a:tc>
                  <a:txBody>
                    <a:bodyPr/>
                    <a:lstStyle/>
                    <a:p>
                      <a:r>
                        <a:rPr lang="en-GB" sz="1200" dirty="0"/>
                        <a:t>Intro</a:t>
                      </a:r>
                      <a:r>
                        <a:rPr lang="en-GB" sz="1200" baseline="0" dirty="0"/>
                        <a:t> Module</a:t>
                      </a:r>
                      <a:endParaRPr lang="en-GB" sz="1200" dirty="0"/>
                    </a:p>
                  </a:txBody>
                  <a:tcPr>
                    <a:solidFill>
                      <a:schemeClr val="bg1">
                        <a:lumMod val="65000"/>
                      </a:schemeClr>
                    </a:solidFill>
                  </a:tcPr>
                </a:tc>
                <a:tc>
                  <a:txBody>
                    <a:bodyPr/>
                    <a:lstStyle/>
                    <a:p>
                      <a:r>
                        <a:rPr lang="en-GB" sz="1200" dirty="0"/>
                        <a:t>   PPD WBL</a:t>
                      </a:r>
                    </a:p>
                  </a:txBody>
                  <a:tcPr>
                    <a:gradFill flip="none" rotWithShape="1">
                      <a:gsLst>
                        <a:gs pos="0">
                          <a:srgbClr val="C00000"/>
                        </a:gs>
                        <a:gs pos="50000">
                          <a:srgbClr val="C00000">
                            <a:tint val="44500"/>
                            <a:satMod val="160000"/>
                          </a:srgbClr>
                        </a:gs>
                        <a:gs pos="100000">
                          <a:srgbClr val="C00000">
                            <a:tint val="23500"/>
                            <a:satMod val="160000"/>
                          </a:srgbClr>
                        </a:gs>
                      </a:gsLst>
                      <a:lin ang="2700000" scaled="1"/>
                      <a:tileRect/>
                    </a:gradFill>
                  </a:tcPr>
                </a:tc>
                <a:tc>
                  <a:txBody>
                    <a:bodyPr/>
                    <a:lstStyle/>
                    <a:p>
                      <a:r>
                        <a:rPr lang="en-GB" sz="1200" dirty="0"/>
                        <a:t>Project</a:t>
                      </a:r>
                      <a:r>
                        <a:rPr lang="en-GB" sz="1200" baseline="0" dirty="0"/>
                        <a:t> WBL</a:t>
                      </a:r>
                      <a:endParaRPr lang="en-GB" sz="1200" dirty="0"/>
                    </a:p>
                  </a:txBody>
                  <a:tcPr>
                    <a:gradFill flip="none" rotWithShape="1">
                      <a:gsLst>
                        <a:gs pos="0">
                          <a:srgbClr val="DDEBCF"/>
                        </a:gs>
                        <a:gs pos="47000">
                          <a:srgbClr val="00B050"/>
                        </a:gs>
                        <a:gs pos="100000">
                          <a:srgbClr val="156B13"/>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Discipline Module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Discipline Module</a:t>
                      </a:r>
                    </a:p>
                  </a:txBody>
                  <a:tcPr/>
                </a:tc>
                <a:extLst>
                  <a:ext uri="{0D108BD9-81ED-4DB2-BD59-A6C34878D82A}">
                    <a16:rowId xmlns:a16="http://schemas.microsoft.com/office/drawing/2014/main" xmlns=""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33077468"/>
              </p:ext>
            </p:extLst>
          </p:nvPr>
        </p:nvGraphicFramePr>
        <p:xfrm>
          <a:off x="1507088" y="3403848"/>
          <a:ext cx="7025352" cy="457200"/>
        </p:xfrm>
        <a:graphic>
          <a:graphicData uri="http://schemas.openxmlformats.org/drawingml/2006/table">
            <a:tbl>
              <a:tblPr firstRow="1" bandRow="1">
                <a:tableStyleId>{5C22544A-7EE6-4342-B048-85BDC9FD1C3A}</a:tableStyleId>
              </a:tblPr>
              <a:tblGrid>
                <a:gridCol w="1170892">
                  <a:extLst>
                    <a:ext uri="{9D8B030D-6E8A-4147-A177-3AD203B41FA5}">
                      <a16:colId xmlns:a16="http://schemas.microsoft.com/office/drawing/2014/main" xmlns="" val="20000"/>
                    </a:ext>
                  </a:extLst>
                </a:gridCol>
                <a:gridCol w="1170892">
                  <a:extLst>
                    <a:ext uri="{9D8B030D-6E8A-4147-A177-3AD203B41FA5}">
                      <a16:colId xmlns:a16="http://schemas.microsoft.com/office/drawing/2014/main" xmlns="" val="20001"/>
                    </a:ext>
                  </a:extLst>
                </a:gridCol>
                <a:gridCol w="1170892">
                  <a:extLst>
                    <a:ext uri="{9D8B030D-6E8A-4147-A177-3AD203B41FA5}">
                      <a16:colId xmlns:a16="http://schemas.microsoft.com/office/drawing/2014/main" xmlns="" val="20002"/>
                    </a:ext>
                  </a:extLst>
                </a:gridCol>
                <a:gridCol w="1170892">
                  <a:extLst>
                    <a:ext uri="{9D8B030D-6E8A-4147-A177-3AD203B41FA5}">
                      <a16:colId xmlns:a16="http://schemas.microsoft.com/office/drawing/2014/main" xmlns="" val="20003"/>
                    </a:ext>
                  </a:extLst>
                </a:gridCol>
                <a:gridCol w="1170892">
                  <a:extLst>
                    <a:ext uri="{9D8B030D-6E8A-4147-A177-3AD203B41FA5}">
                      <a16:colId xmlns:a16="http://schemas.microsoft.com/office/drawing/2014/main" xmlns="" val="20004"/>
                    </a:ext>
                  </a:extLst>
                </a:gridCol>
                <a:gridCol w="1170892">
                  <a:extLst>
                    <a:ext uri="{9D8B030D-6E8A-4147-A177-3AD203B41FA5}">
                      <a16:colId xmlns:a16="http://schemas.microsoft.com/office/drawing/2014/main" xmlns="" val="20005"/>
                    </a:ext>
                  </a:extLst>
                </a:gridCol>
              </a:tblGrid>
              <a:tr h="457200">
                <a:tc>
                  <a:txBody>
                    <a:bodyPr/>
                    <a:lstStyle/>
                    <a:p>
                      <a:r>
                        <a:rPr lang="en-GB" sz="1200" dirty="0"/>
                        <a:t>Specialist  Module</a:t>
                      </a:r>
                    </a:p>
                  </a:txBody>
                  <a:tcPr>
                    <a:solidFill>
                      <a:schemeClr val="accent4">
                        <a:lumMod val="50000"/>
                      </a:schemeClr>
                    </a:solidFill>
                  </a:tcPr>
                </a:tc>
                <a:tc>
                  <a:txBody>
                    <a:bodyPr/>
                    <a:lstStyle/>
                    <a:p>
                      <a:r>
                        <a:rPr lang="en-GB" sz="1200" dirty="0"/>
                        <a:t>Specialist  Module</a:t>
                      </a:r>
                    </a:p>
                  </a:txBody>
                  <a:tcPr>
                    <a:solidFill>
                      <a:schemeClr val="accent4">
                        <a:lumMod val="50000"/>
                      </a:schemeClr>
                    </a:solidFill>
                  </a:tcPr>
                </a:tc>
                <a:tc>
                  <a:txBody>
                    <a:bodyPr/>
                    <a:lstStyle/>
                    <a:p>
                      <a:pPr algn="ctr"/>
                      <a:r>
                        <a:rPr lang="en-GB" sz="1200" dirty="0"/>
                        <a:t>PPD WBL</a:t>
                      </a:r>
                    </a:p>
                  </a:txBody>
                  <a:tcPr>
                    <a:gradFill flip="none" rotWithShape="1">
                      <a:gsLst>
                        <a:gs pos="0">
                          <a:srgbClr val="C00000"/>
                        </a:gs>
                        <a:gs pos="50000">
                          <a:srgbClr val="C00000">
                            <a:tint val="44500"/>
                            <a:satMod val="160000"/>
                          </a:srgbClr>
                        </a:gs>
                        <a:gs pos="100000">
                          <a:srgbClr val="C00000">
                            <a:tint val="23500"/>
                            <a:satMod val="160000"/>
                          </a:srgbClr>
                        </a:gs>
                      </a:gsLst>
                      <a:lin ang="2700000" scaled="1"/>
                      <a:tileRect/>
                    </a:gradFill>
                  </a:tcPr>
                </a:tc>
                <a:tc>
                  <a:txBody>
                    <a:bodyPr/>
                    <a:lstStyle/>
                    <a:p>
                      <a:pPr algn="ctr"/>
                      <a:r>
                        <a:rPr lang="en-GB" sz="1200" dirty="0"/>
                        <a:t>Project</a:t>
                      </a:r>
                      <a:r>
                        <a:rPr lang="en-GB" sz="1200" baseline="0" dirty="0"/>
                        <a:t> WBL</a:t>
                      </a:r>
                      <a:endParaRPr lang="en-GB" sz="1200" dirty="0"/>
                    </a:p>
                  </a:txBody>
                  <a:tcPr>
                    <a:gradFill flip="none" rotWithShape="1">
                      <a:gsLst>
                        <a:gs pos="0">
                          <a:srgbClr val="DDEBCF"/>
                        </a:gs>
                        <a:gs pos="47000">
                          <a:srgbClr val="00B050"/>
                        </a:gs>
                        <a:gs pos="100000">
                          <a:srgbClr val="156B13"/>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Discipline Module</a:t>
                      </a:r>
                    </a:p>
                  </a:txBody>
                  <a:tcPr>
                    <a:solidFill>
                      <a:schemeClr val="accent1"/>
                    </a:solidFill>
                  </a:tcPr>
                </a:tc>
                <a:tc>
                  <a:txBody>
                    <a:bodyPr/>
                    <a:lstStyle/>
                    <a:p>
                      <a:r>
                        <a:rPr lang="en-GB" sz="1200" dirty="0"/>
                        <a:t>Discipline Module</a:t>
                      </a:r>
                    </a:p>
                  </a:txBody>
                  <a:tcPr>
                    <a:solidFill>
                      <a:schemeClr val="accent1"/>
                    </a:solidFill>
                  </a:tcPr>
                </a:tc>
                <a:extLst>
                  <a:ext uri="{0D108BD9-81ED-4DB2-BD59-A6C34878D82A}">
                    <a16:rowId xmlns:a16="http://schemas.microsoft.com/office/drawing/2014/main" xmlns=""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760479394"/>
              </p:ext>
            </p:extLst>
          </p:nvPr>
        </p:nvGraphicFramePr>
        <p:xfrm>
          <a:off x="1507088" y="3979912"/>
          <a:ext cx="7025352" cy="457200"/>
        </p:xfrm>
        <a:graphic>
          <a:graphicData uri="http://schemas.openxmlformats.org/drawingml/2006/table">
            <a:tbl>
              <a:tblPr firstRow="1" bandRow="1">
                <a:tableStyleId>{5C22544A-7EE6-4342-B048-85BDC9FD1C3A}</a:tableStyleId>
              </a:tblPr>
              <a:tblGrid>
                <a:gridCol w="1170892">
                  <a:extLst>
                    <a:ext uri="{9D8B030D-6E8A-4147-A177-3AD203B41FA5}">
                      <a16:colId xmlns:a16="http://schemas.microsoft.com/office/drawing/2014/main" xmlns="" val="20000"/>
                    </a:ext>
                  </a:extLst>
                </a:gridCol>
                <a:gridCol w="1170892">
                  <a:extLst>
                    <a:ext uri="{9D8B030D-6E8A-4147-A177-3AD203B41FA5}">
                      <a16:colId xmlns:a16="http://schemas.microsoft.com/office/drawing/2014/main" xmlns="" val="20001"/>
                    </a:ext>
                  </a:extLst>
                </a:gridCol>
                <a:gridCol w="1170892">
                  <a:extLst>
                    <a:ext uri="{9D8B030D-6E8A-4147-A177-3AD203B41FA5}">
                      <a16:colId xmlns:a16="http://schemas.microsoft.com/office/drawing/2014/main" xmlns="" val="20002"/>
                    </a:ext>
                  </a:extLst>
                </a:gridCol>
                <a:gridCol w="3512676">
                  <a:extLst>
                    <a:ext uri="{9D8B030D-6E8A-4147-A177-3AD203B41FA5}">
                      <a16:colId xmlns:a16="http://schemas.microsoft.com/office/drawing/2014/main" xmlns="" val="20003"/>
                    </a:ext>
                  </a:extLst>
                </a:gridCol>
              </a:tblGrid>
              <a:tr h="457200">
                <a:tc>
                  <a:txBody>
                    <a:bodyPr/>
                    <a:lstStyle/>
                    <a:p>
                      <a:r>
                        <a:rPr lang="en-GB" sz="1200" dirty="0"/>
                        <a:t>Specialist  Module</a:t>
                      </a:r>
                    </a:p>
                  </a:txBody>
                  <a:tcPr>
                    <a:solidFill>
                      <a:schemeClr val="accent4">
                        <a:lumMod val="50000"/>
                      </a:schemeClr>
                    </a:solidFill>
                  </a:tcPr>
                </a:tc>
                <a:tc>
                  <a:txBody>
                    <a:bodyPr/>
                    <a:lstStyle/>
                    <a:p>
                      <a:r>
                        <a:rPr lang="en-GB" sz="1200" dirty="0"/>
                        <a:t>Specialist  Module</a:t>
                      </a:r>
                    </a:p>
                  </a:txBody>
                  <a:tcPr>
                    <a:solidFill>
                      <a:schemeClr val="accent4">
                        <a:lumMod val="50000"/>
                      </a:schemeClr>
                    </a:solidFill>
                  </a:tcPr>
                </a:tc>
                <a:tc>
                  <a:txBody>
                    <a:bodyPr/>
                    <a:lstStyle/>
                    <a:p>
                      <a:pPr algn="ctr"/>
                      <a:r>
                        <a:rPr lang="en-GB" sz="1200" dirty="0"/>
                        <a:t>PPD WBL</a:t>
                      </a:r>
                    </a:p>
                  </a:txBody>
                  <a:tcPr>
                    <a:gradFill flip="none" rotWithShape="1">
                      <a:gsLst>
                        <a:gs pos="0">
                          <a:srgbClr val="C00000"/>
                        </a:gs>
                        <a:gs pos="50000">
                          <a:srgbClr val="C00000">
                            <a:tint val="44500"/>
                            <a:satMod val="160000"/>
                          </a:srgbClr>
                        </a:gs>
                        <a:gs pos="100000">
                          <a:srgbClr val="C00000">
                            <a:tint val="23500"/>
                            <a:satMod val="160000"/>
                          </a:srgbClr>
                        </a:gs>
                      </a:gsLst>
                      <a:lin ang="2700000" scaled="1"/>
                      <a:tileRect/>
                    </a:gradFill>
                  </a:tcPr>
                </a:tc>
                <a:tc>
                  <a:txBody>
                    <a:bodyPr/>
                    <a:lstStyle/>
                    <a:p>
                      <a:pPr algn="ctr"/>
                      <a:r>
                        <a:rPr lang="en-GB" sz="1200" dirty="0"/>
                        <a:t>Project</a:t>
                      </a:r>
                      <a:r>
                        <a:rPr lang="en-GB" sz="1200" baseline="0" dirty="0"/>
                        <a:t> WBL</a:t>
                      </a:r>
                      <a:endParaRPr lang="en-GB" sz="1200" dirty="0"/>
                    </a:p>
                  </a:txBody>
                  <a:tcPr>
                    <a:gradFill flip="none" rotWithShape="1">
                      <a:gsLst>
                        <a:gs pos="0">
                          <a:srgbClr val="DDEBCF"/>
                        </a:gs>
                        <a:gs pos="47000">
                          <a:srgbClr val="00B050"/>
                        </a:gs>
                        <a:gs pos="100000">
                          <a:srgbClr val="156B13"/>
                        </a:gs>
                      </a:gsLst>
                      <a:lin ang="2700000" scaled="1"/>
                      <a:tileRect/>
                    </a:gradFill>
                  </a:tcPr>
                </a:tc>
                <a:extLst>
                  <a:ext uri="{0D108BD9-81ED-4DB2-BD59-A6C34878D82A}">
                    <a16:rowId xmlns:a16="http://schemas.microsoft.com/office/drawing/2014/main" xmlns="" val="10000"/>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770923022"/>
              </p:ext>
            </p:extLst>
          </p:nvPr>
        </p:nvGraphicFramePr>
        <p:xfrm>
          <a:off x="3871520" y="1628800"/>
          <a:ext cx="1175792" cy="457200"/>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tblGrid>
              <a:tr h="457200">
                <a:tc>
                  <a:txBody>
                    <a:bodyPr/>
                    <a:lstStyle/>
                    <a:p>
                      <a:pPr algn="ctr"/>
                      <a:r>
                        <a:rPr lang="en-GB" sz="1200" dirty="0">
                          <a:solidFill>
                            <a:schemeClr val="tx1"/>
                          </a:solidFill>
                        </a:rPr>
                        <a:t>Commitment Statement</a:t>
                      </a: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295710551"/>
              </p:ext>
            </p:extLst>
          </p:nvPr>
        </p:nvGraphicFramePr>
        <p:xfrm>
          <a:off x="3871520" y="4509120"/>
          <a:ext cx="1175792" cy="370840"/>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tblGrid>
              <a:tr h="370840">
                <a:tc>
                  <a:txBody>
                    <a:bodyPr/>
                    <a:lstStyle/>
                    <a:p>
                      <a:pPr algn="ctr"/>
                      <a:r>
                        <a:rPr lang="en-GB" sz="1500" dirty="0">
                          <a:solidFill>
                            <a:schemeClr val="tx1"/>
                          </a:solidFill>
                        </a:rPr>
                        <a:t>Gateway</a:t>
                      </a:r>
                      <a:endParaRPr lang="en-GB" sz="16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322151805"/>
              </p:ext>
            </p:extLst>
          </p:nvPr>
        </p:nvGraphicFramePr>
        <p:xfrm>
          <a:off x="611560" y="2852936"/>
          <a:ext cx="708330" cy="432048"/>
        </p:xfrm>
        <a:graphic>
          <a:graphicData uri="http://schemas.openxmlformats.org/drawingml/2006/table">
            <a:tbl>
              <a:tblPr firstRow="1" bandRow="1">
                <a:tableStyleId>{5C22544A-7EE6-4342-B048-85BDC9FD1C3A}</a:tableStyleId>
              </a:tblPr>
              <a:tblGrid>
                <a:gridCol w="708330">
                  <a:extLst>
                    <a:ext uri="{9D8B030D-6E8A-4147-A177-3AD203B41FA5}">
                      <a16:colId xmlns:a16="http://schemas.microsoft.com/office/drawing/2014/main" xmlns="" val="20000"/>
                    </a:ext>
                  </a:extLst>
                </a:gridCol>
              </a:tblGrid>
              <a:tr h="432048">
                <a:tc>
                  <a:txBody>
                    <a:bodyPr/>
                    <a:lstStyle/>
                    <a:p>
                      <a:pPr algn="ctr"/>
                      <a:r>
                        <a:rPr lang="en-GB" sz="1200" dirty="0">
                          <a:solidFill>
                            <a:schemeClr val="tx1"/>
                          </a:solidFill>
                        </a:rPr>
                        <a:t>Level 4</a:t>
                      </a:r>
                      <a:endParaRPr lang="en-GB" sz="15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557518869"/>
              </p:ext>
            </p:extLst>
          </p:nvPr>
        </p:nvGraphicFramePr>
        <p:xfrm>
          <a:off x="611560" y="3429000"/>
          <a:ext cx="708330" cy="432048"/>
        </p:xfrm>
        <a:graphic>
          <a:graphicData uri="http://schemas.openxmlformats.org/drawingml/2006/table">
            <a:tbl>
              <a:tblPr firstRow="1" bandRow="1">
                <a:tableStyleId>{5C22544A-7EE6-4342-B048-85BDC9FD1C3A}</a:tableStyleId>
              </a:tblPr>
              <a:tblGrid>
                <a:gridCol w="708330">
                  <a:extLst>
                    <a:ext uri="{9D8B030D-6E8A-4147-A177-3AD203B41FA5}">
                      <a16:colId xmlns:a16="http://schemas.microsoft.com/office/drawing/2014/main" xmlns="" val="20000"/>
                    </a:ext>
                  </a:extLst>
                </a:gridCol>
              </a:tblGrid>
              <a:tr h="432048">
                <a:tc>
                  <a:txBody>
                    <a:bodyPr/>
                    <a:lstStyle/>
                    <a:p>
                      <a:pPr algn="ctr"/>
                      <a:r>
                        <a:rPr lang="en-GB" sz="1200" dirty="0">
                          <a:solidFill>
                            <a:schemeClr val="tx1"/>
                          </a:solidFill>
                        </a:rPr>
                        <a:t>Level 5</a:t>
                      </a:r>
                      <a:endParaRPr lang="en-GB" sz="15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810323643"/>
              </p:ext>
            </p:extLst>
          </p:nvPr>
        </p:nvGraphicFramePr>
        <p:xfrm>
          <a:off x="611560" y="4005064"/>
          <a:ext cx="708330" cy="432048"/>
        </p:xfrm>
        <a:graphic>
          <a:graphicData uri="http://schemas.openxmlformats.org/drawingml/2006/table">
            <a:tbl>
              <a:tblPr firstRow="1" bandRow="1">
                <a:tableStyleId>{5C22544A-7EE6-4342-B048-85BDC9FD1C3A}</a:tableStyleId>
              </a:tblPr>
              <a:tblGrid>
                <a:gridCol w="708330">
                  <a:extLst>
                    <a:ext uri="{9D8B030D-6E8A-4147-A177-3AD203B41FA5}">
                      <a16:colId xmlns:a16="http://schemas.microsoft.com/office/drawing/2014/main" xmlns="" val="20000"/>
                    </a:ext>
                  </a:extLst>
                </a:gridCol>
              </a:tblGrid>
              <a:tr h="432048">
                <a:tc>
                  <a:txBody>
                    <a:bodyPr/>
                    <a:lstStyle/>
                    <a:p>
                      <a:pPr algn="ctr"/>
                      <a:r>
                        <a:rPr lang="en-GB" sz="1200" dirty="0">
                          <a:solidFill>
                            <a:schemeClr val="tx1"/>
                          </a:solidFill>
                        </a:rPr>
                        <a:t>Level 6</a:t>
                      </a:r>
                      <a:endParaRPr lang="en-GB" sz="15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sp>
        <p:nvSpPr>
          <p:cNvPr id="15" name="TextBox 14"/>
          <p:cNvSpPr txBox="1"/>
          <p:nvPr/>
        </p:nvSpPr>
        <p:spPr>
          <a:xfrm>
            <a:off x="3275856" y="260650"/>
            <a:ext cx="5400600" cy="646331"/>
          </a:xfrm>
          <a:prstGeom prst="rect">
            <a:avLst/>
          </a:prstGeom>
          <a:noFill/>
        </p:spPr>
        <p:txBody>
          <a:bodyPr wrap="square" rtlCol="0">
            <a:spAutoFit/>
          </a:bodyPr>
          <a:lstStyle/>
          <a:p>
            <a:pPr fontAlgn="auto">
              <a:spcBef>
                <a:spcPts val="0"/>
              </a:spcBef>
              <a:spcAft>
                <a:spcPts val="0"/>
              </a:spcAft>
            </a:pPr>
            <a:r>
              <a:rPr lang="en-GB" sz="1800" dirty="0">
                <a:solidFill>
                  <a:prstClr val="black"/>
                </a:solidFill>
                <a:latin typeface="Arial"/>
              </a:rPr>
              <a:t>Model </a:t>
            </a:r>
            <a:r>
              <a:rPr lang="en-GB" sz="1800" dirty="0" smtClean="0">
                <a:solidFill>
                  <a:prstClr val="black"/>
                </a:solidFill>
                <a:latin typeface="Arial"/>
              </a:rPr>
              <a:t>2</a:t>
            </a:r>
            <a:r>
              <a:rPr lang="en-GB" sz="1800" dirty="0">
                <a:solidFill>
                  <a:prstClr val="black"/>
                </a:solidFill>
                <a:latin typeface="Arial"/>
              </a:rPr>
              <a:t>:</a:t>
            </a:r>
            <a:endParaRPr lang="en-GB" sz="1800" dirty="0" smtClean="0">
              <a:solidFill>
                <a:prstClr val="black"/>
              </a:solidFill>
              <a:latin typeface="Arial"/>
            </a:endParaRPr>
          </a:p>
          <a:p>
            <a:pPr fontAlgn="auto">
              <a:spcBef>
                <a:spcPts val="0"/>
              </a:spcBef>
              <a:spcAft>
                <a:spcPts val="0"/>
              </a:spcAft>
            </a:pPr>
            <a:r>
              <a:rPr lang="en-GB" sz="1800" dirty="0" smtClean="0">
                <a:solidFill>
                  <a:prstClr val="black"/>
                </a:solidFill>
                <a:latin typeface="Arial"/>
              </a:rPr>
              <a:t>For potential use at lower funding bands</a:t>
            </a:r>
            <a:endParaRPr lang="en-GB" sz="1800" dirty="0">
              <a:solidFill>
                <a:prstClr val="black"/>
              </a:solidFill>
              <a:latin typeface="Arial"/>
            </a:endParaRPr>
          </a:p>
        </p:txBody>
      </p:sp>
      <p:graphicFrame>
        <p:nvGraphicFramePr>
          <p:cNvPr id="16" name="Table 15"/>
          <p:cNvGraphicFramePr>
            <a:graphicFrameLocks noGrp="1"/>
          </p:cNvGraphicFramePr>
          <p:nvPr>
            <p:extLst>
              <p:ext uri="{D42A27DB-BD31-4B8C-83A1-F6EECF244321}">
                <p14:modId xmlns:p14="http://schemas.microsoft.com/office/powerpoint/2010/main" val="2455921312"/>
              </p:ext>
            </p:extLst>
          </p:nvPr>
        </p:nvGraphicFramePr>
        <p:xfrm>
          <a:off x="3871520" y="2211650"/>
          <a:ext cx="1175792" cy="497271"/>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tblGrid>
              <a:tr h="497271">
                <a:tc>
                  <a:txBody>
                    <a:bodyPr/>
                    <a:lstStyle/>
                    <a:p>
                      <a:pPr algn="ctr"/>
                      <a:r>
                        <a:rPr lang="en-GB" sz="1200" dirty="0">
                          <a:solidFill>
                            <a:schemeClr val="tx1"/>
                          </a:solidFill>
                        </a:rPr>
                        <a:t>WBL </a:t>
                      </a:r>
                      <a:r>
                        <a:rPr lang="en-GB" sz="1200" dirty="0" smtClean="0">
                          <a:solidFill>
                            <a:schemeClr val="tx1"/>
                          </a:solidFill>
                        </a:rPr>
                        <a:t>Coaches</a:t>
                      </a:r>
                      <a:endParaRPr lang="en-GB" sz="1200" dirty="0">
                        <a:solidFill>
                          <a:schemeClr val="tx1"/>
                        </a:solidFill>
                      </a:endParaRPr>
                    </a:p>
                  </a:txBody>
                  <a:tcPr>
                    <a:solidFill>
                      <a:schemeClr val="bg1">
                        <a:lumMod val="95000"/>
                      </a:schemeClr>
                    </a:solidFill>
                  </a:tcPr>
                </a:tc>
                <a:extLst>
                  <a:ext uri="{0D108BD9-81ED-4DB2-BD59-A6C34878D82A}">
                    <a16:rowId xmlns:a16="http://schemas.microsoft.com/office/drawing/2014/main" xmlns="" val="10000"/>
                  </a:ext>
                </a:extLst>
              </a:tr>
            </a:tbl>
          </a:graphicData>
        </a:graphic>
      </p:graphicFrame>
      <p:sp>
        <p:nvSpPr>
          <p:cNvPr id="20" name="Rectangle 19"/>
          <p:cNvSpPr/>
          <p:nvPr/>
        </p:nvSpPr>
        <p:spPr>
          <a:xfrm>
            <a:off x="5004048" y="2852936"/>
            <a:ext cx="2304256"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Rectangle 20"/>
          <p:cNvSpPr/>
          <p:nvPr/>
        </p:nvSpPr>
        <p:spPr>
          <a:xfrm>
            <a:off x="5004048" y="3429000"/>
            <a:ext cx="2304256"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Tree>
    <p:extLst>
      <p:ext uri="{BB962C8B-B14F-4D97-AF65-F5344CB8AC3E}">
        <p14:creationId xmlns:p14="http://schemas.microsoft.com/office/powerpoint/2010/main" val="28020251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Pentagon 5"/>
          <p:cNvSpPr/>
          <p:nvPr/>
        </p:nvSpPr>
        <p:spPr>
          <a:xfrm rot="19471145">
            <a:off x="6623758" y="518761"/>
            <a:ext cx="1422322"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22" h="890290">
                <a:moveTo>
                  <a:pt x="0" y="47125"/>
                </a:moveTo>
                <a:cubicBezTo>
                  <a:pt x="86394" y="55738"/>
                  <a:pt x="306806" y="-6715"/>
                  <a:pt x="490892" y="61110"/>
                </a:cubicBezTo>
                <a:cubicBezTo>
                  <a:pt x="640611" y="50103"/>
                  <a:pt x="750013" y="-51799"/>
                  <a:pt x="896652" y="34236"/>
                </a:cubicBezTo>
                <a:cubicBezTo>
                  <a:pt x="1043291" y="120271"/>
                  <a:pt x="1540220" y="534342"/>
                  <a:pt x="1396532" y="668164"/>
                </a:cubicBezTo>
                <a:cubicBezTo>
                  <a:pt x="1365942" y="664073"/>
                  <a:pt x="671997" y="802941"/>
                  <a:pt x="732847"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7" name="TextBox 16"/>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2" name="TextBox 1"/>
          <p:cNvSpPr txBox="1"/>
          <p:nvPr/>
        </p:nvSpPr>
        <p:spPr>
          <a:xfrm rot="19457599">
            <a:off x="3030716" y="5296572"/>
            <a:ext cx="2797561" cy="307777"/>
          </a:xfrm>
          <a:prstGeom prst="rect">
            <a:avLst/>
          </a:prstGeom>
          <a:noFill/>
        </p:spPr>
        <p:txBody>
          <a:bodyPr wrap="none" rtlCol="0">
            <a:spAutoFit/>
          </a:bodyPr>
          <a:lstStyle/>
          <a:p>
            <a:pPr fontAlgn="auto">
              <a:spcBef>
                <a:spcPts val="0"/>
              </a:spcBef>
              <a:spcAft>
                <a:spcPts val="0"/>
              </a:spcAft>
            </a:pPr>
            <a:r>
              <a:rPr lang="en-GB" sz="1400" dirty="0">
                <a:solidFill>
                  <a:prstClr val="black"/>
                </a:solidFill>
                <a:latin typeface="Arial"/>
              </a:rPr>
              <a:t>20+ 20 + 20 + 20 + 20 +20 = 120</a:t>
            </a:r>
          </a:p>
        </p:txBody>
      </p:sp>
      <p:sp>
        <p:nvSpPr>
          <p:cNvPr id="20" name="TextBox 19"/>
          <p:cNvSpPr txBox="1"/>
          <p:nvPr/>
        </p:nvSpPr>
        <p:spPr>
          <a:xfrm rot="19457599">
            <a:off x="6018275" y="3556582"/>
            <a:ext cx="482824" cy="307777"/>
          </a:xfrm>
          <a:prstGeom prst="rect">
            <a:avLst/>
          </a:prstGeom>
          <a:noFill/>
        </p:spPr>
        <p:txBody>
          <a:bodyPr wrap="none" rtlCol="0">
            <a:spAutoFit/>
          </a:bodyPr>
          <a:lstStyle/>
          <a:p>
            <a:pPr fontAlgn="auto">
              <a:spcBef>
                <a:spcPts val="0"/>
              </a:spcBef>
              <a:spcAft>
                <a:spcPts val="0"/>
              </a:spcAft>
            </a:pPr>
            <a:r>
              <a:rPr lang="en-GB" sz="1400" dirty="0">
                <a:solidFill>
                  <a:prstClr val="black"/>
                </a:solidFill>
                <a:latin typeface="Arial"/>
              </a:rPr>
              <a:t>120</a:t>
            </a:r>
          </a:p>
        </p:txBody>
      </p:sp>
      <p:sp>
        <p:nvSpPr>
          <p:cNvPr id="24" name="TextBox 23"/>
          <p:cNvSpPr txBox="1"/>
          <p:nvPr/>
        </p:nvSpPr>
        <p:spPr>
          <a:xfrm rot="19457599">
            <a:off x="7033077" y="2123384"/>
            <a:ext cx="482824" cy="307777"/>
          </a:xfrm>
          <a:prstGeom prst="rect">
            <a:avLst/>
          </a:prstGeom>
          <a:noFill/>
        </p:spPr>
        <p:txBody>
          <a:bodyPr wrap="none" rtlCol="0">
            <a:spAutoFit/>
          </a:bodyPr>
          <a:lstStyle/>
          <a:p>
            <a:pPr fontAlgn="auto">
              <a:spcBef>
                <a:spcPts val="0"/>
              </a:spcBef>
              <a:spcAft>
                <a:spcPts val="0"/>
              </a:spcAft>
            </a:pPr>
            <a:r>
              <a:rPr lang="en-GB" sz="1400" dirty="0">
                <a:solidFill>
                  <a:prstClr val="black"/>
                </a:solidFill>
                <a:latin typeface="Arial"/>
              </a:rPr>
              <a:t>120</a:t>
            </a:r>
          </a:p>
        </p:txBody>
      </p:sp>
      <p:sp>
        <p:nvSpPr>
          <p:cNvPr id="25" name="TextBox 24"/>
          <p:cNvSpPr txBox="1"/>
          <p:nvPr/>
        </p:nvSpPr>
        <p:spPr>
          <a:xfrm rot="529592">
            <a:off x="7293816" y="193813"/>
            <a:ext cx="532005" cy="307777"/>
          </a:xfrm>
          <a:prstGeom prst="rect">
            <a:avLst/>
          </a:prstGeom>
          <a:noFill/>
        </p:spPr>
        <p:txBody>
          <a:bodyPr wrap="none" rtlCol="0">
            <a:spAutoFit/>
          </a:bodyPr>
          <a:lstStyle/>
          <a:p>
            <a:pPr fontAlgn="auto">
              <a:spcBef>
                <a:spcPts val="0"/>
              </a:spcBef>
              <a:spcAft>
                <a:spcPts val="0"/>
              </a:spcAft>
            </a:pPr>
            <a:r>
              <a:rPr lang="en-GB" sz="1400" dirty="0">
                <a:solidFill>
                  <a:prstClr val="black"/>
                </a:solidFill>
                <a:latin typeface="Arial"/>
              </a:rPr>
              <a:t>EPA</a:t>
            </a:r>
          </a:p>
        </p:txBody>
      </p:sp>
      <p:pic>
        <p:nvPicPr>
          <p:cNvPr id="23" name="Picture 4" descr="Image result for lap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Image result fo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descr="Chiropractic Physiotherapy Acupuncture Massage Rehabilitation Health Medical Treatment Icon Sign Symbol Pictogram — Stock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3656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Pentagon 15"/>
          <p:cNvSpPr/>
          <p:nvPr/>
        </p:nvSpPr>
        <p:spPr>
          <a:xfrm rot="5400000">
            <a:off x="2875240" y="3212976"/>
            <a:ext cx="3168352" cy="720080"/>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TextBox 5"/>
          <p:cNvSpPr txBox="1"/>
          <p:nvPr/>
        </p:nvSpPr>
        <p:spPr>
          <a:xfrm>
            <a:off x="3275856" y="260650"/>
            <a:ext cx="5400600" cy="646331"/>
          </a:xfrm>
          <a:prstGeom prst="rect">
            <a:avLst/>
          </a:prstGeom>
          <a:noFill/>
        </p:spPr>
        <p:txBody>
          <a:bodyPr wrap="square" rtlCol="0">
            <a:spAutoFit/>
          </a:bodyPr>
          <a:lstStyle/>
          <a:p>
            <a:pPr fontAlgn="auto">
              <a:spcBef>
                <a:spcPts val="0"/>
              </a:spcBef>
              <a:spcAft>
                <a:spcPts val="0"/>
              </a:spcAft>
            </a:pPr>
            <a:r>
              <a:rPr lang="en-GB" sz="1800" dirty="0">
                <a:solidFill>
                  <a:prstClr val="black"/>
                </a:solidFill>
                <a:latin typeface="Arial"/>
              </a:rPr>
              <a:t>Model </a:t>
            </a:r>
            <a:r>
              <a:rPr lang="en-GB" sz="1800" dirty="0" smtClean="0">
                <a:solidFill>
                  <a:prstClr val="black"/>
                </a:solidFill>
                <a:latin typeface="Arial"/>
              </a:rPr>
              <a:t>2:</a:t>
            </a:r>
            <a:endParaRPr lang="en-GB" sz="1800" dirty="0">
              <a:solidFill>
                <a:prstClr val="black"/>
              </a:solidFill>
              <a:latin typeface="Arial"/>
            </a:endParaRPr>
          </a:p>
          <a:p>
            <a:pPr fontAlgn="auto">
              <a:spcBef>
                <a:spcPts val="0"/>
              </a:spcBef>
              <a:spcAft>
                <a:spcPts val="0"/>
              </a:spcAft>
            </a:pPr>
            <a:r>
              <a:rPr lang="en-GB" sz="1800" dirty="0">
                <a:solidFill>
                  <a:prstClr val="black"/>
                </a:solidFill>
                <a:latin typeface="Arial"/>
              </a:rPr>
              <a:t>For potential use at lower funding bands</a:t>
            </a:r>
          </a:p>
        </p:txBody>
      </p:sp>
      <p:graphicFrame>
        <p:nvGraphicFramePr>
          <p:cNvPr id="7" name="Table 6"/>
          <p:cNvGraphicFramePr>
            <a:graphicFrameLocks noGrp="1"/>
          </p:cNvGraphicFramePr>
          <p:nvPr>
            <p:extLst>
              <p:ext uri="{D42A27DB-BD31-4B8C-83A1-F6EECF244321}">
                <p14:modId xmlns:p14="http://schemas.microsoft.com/office/powerpoint/2010/main" val="2302511257"/>
              </p:ext>
            </p:extLst>
          </p:nvPr>
        </p:nvGraphicFramePr>
        <p:xfrm>
          <a:off x="1507088" y="2827784"/>
          <a:ext cx="7025352" cy="457200"/>
        </p:xfrm>
        <a:graphic>
          <a:graphicData uri="http://schemas.openxmlformats.org/drawingml/2006/table">
            <a:tbl>
              <a:tblPr firstRow="1" bandRow="1">
                <a:tableStyleId>{5C22544A-7EE6-4342-B048-85BDC9FD1C3A}</a:tableStyleId>
              </a:tblPr>
              <a:tblGrid>
                <a:gridCol w="1170892">
                  <a:extLst>
                    <a:ext uri="{9D8B030D-6E8A-4147-A177-3AD203B41FA5}">
                      <a16:colId xmlns:a16="http://schemas.microsoft.com/office/drawing/2014/main" xmlns="" val="20000"/>
                    </a:ext>
                  </a:extLst>
                </a:gridCol>
                <a:gridCol w="1170892">
                  <a:extLst>
                    <a:ext uri="{9D8B030D-6E8A-4147-A177-3AD203B41FA5}">
                      <a16:colId xmlns:a16="http://schemas.microsoft.com/office/drawing/2014/main" xmlns="" val="20001"/>
                    </a:ext>
                  </a:extLst>
                </a:gridCol>
                <a:gridCol w="1170892">
                  <a:extLst>
                    <a:ext uri="{9D8B030D-6E8A-4147-A177-3AD203B41FA5}">
                      <a16:colId xmlns:a16="http://schemas.microsoft.com/office/drawing/2014/main" xmlns="" val="20002"/>
                    </a:ext>
                  </a:extLst>
                </a:gridCol>
                <a:gridCol w="2341784">
                  <a:extLst>
                    <a:ext uri="{9D8B030D-6E8A-4147-A177-3AD203B41FA5}">
                      <a16:colId xmlns:a16="http://schemas.microsoft.com/office/drawing/2014/main" xmlns="" val="20003"/>
                    </a:ext>
                  </a:extLst>
                </a:gridCol>
                <a:gridCol w="1170892">
                  <a:extLst>
                    <a:ext uri="{9D8B030D-6E8A-4147-A177-3AD203B41FA5}">
                      <a16:colId xmlns:a16="http://schemas.microsoft.com/office/drawing/2014/main" xmlns="" val="20004"/>
                    </a:ext>
                  </a:extLst>
                </a:gridCol>
              </a:tblGrid>
              <a:tr h="457200">
                <a:tc>
                  <a:txBody>
                    <a:bodyPr/>
                    <a:lstStyle/>
                    <a:p>
                      <a:r>
                        <a:rPr lang="en-GB" sz="1200" dirty="0"/>
                        <a:t>Intro</a:t>
                      </a:r>
                      <a:r>
                        <a:rPr lang="en-GB" sz="1200" baseline="0" dirty="0"/>
                        <a:t> </a:t>
                      </a:r>
                      <a:r>
                        <a:rPr lang="en-GB" sz="1200" dirty="0"/>
                        <a:t>Module</a:t>
                      </a:r>
                    </a:p>
                    <a:p>
                      <a:endParaRPr lang="en-GB" sz="1200" dirty="0"/>
                    </a:p>
                  </a:txBody>
                  <a:tcPr>
                    <a:solidFill>
                      <a:schemeClr val="bg1">
                        <a:lumMod val="65000"/>
                      </a:schemeClr>
                    </a:solidFill>
                  </a:tcPr>
                </a:tc>
                <a:tc>
                  <a:txBody>
                    <a:bodyPr/>
                    <a:lstStyle/>
                    <a:p>
                      <a:r>
                        <a:rPr lang="en-GB" sz="1200" dirty="0"/>
                        <a:t>Intro</a:t>
                      </a:r>
                      <a:r>
                        <a:rPr lang="en-GB" sz="1200" baseline="0" dirty="0"/>
                        <a:t> Module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solidFill>
                      <a:schemeClr val="bg1">
                        <a:lumMod val="65000"/>
                      </a:schemeClr>
                    </a:solidFill>
                  </a:tcPr>
                </a:tc>
                <a:tc>
                  <a:txBody>
                    <a:bodyPr/>
                    <a:lstStyle/>
                    <a:p>
                      <a:r>
                        <a:rPr lang="en-GB" sz="1200" dirty="0"/>
                        <a:t>   PPD WBL</a:t>
                      </a:r>
                    </a:p>
                    <a:p>
                      <a:endParaRPr lang="en-GB" sz="1200" dirty="0"/>
                    </a:p>
                  </a:txBody>
                  <a:tcPr>
                    <a:gradFill flip="none" rotWithShape="1">
                      <a:gsLst>
                        <a:gs pos="0">
                          <a:srgbClr val="C00000"/>
                        </a:gs>
                        <a:gs pos="50000">
                          <a:srgbClr val="C00000">
                            <a:tint val="44500"/>
                            <a:satMod val="160000"/>
                          </a:srgbClr>
                        </a:gs>
                        <a:gs pos="100000">
                          <a:srgbClr val="C00000">
                            <a:tint val="23500"/>
                            <a:satMod val="160000"/>
                          </a:srgbClr>
                        </a:gs>
                      </a:gsLst>
                      <a:lin ang="2700000" scaled="1"/>
                      <a:tileRect/>
                    </a:gradFill>
                  </a:tcPr>
                </a:tc>
                <a:tc>
                  <a:txBody>
                    <a:bodyPr/>
                    <a:lstStyle/>
                    <a:p>
                      <a:r>
                        <a:rPr lang="en-GB" sz="1200" dirty="0"/>
                        <a:t>Project</a:t>
                      </a:r>
                      <a:r>
                        <a:rPr lang="en-GB" sz="1200" baseline="0" dirty="0"/>
                        <a:t> WBL </a:t>
                      </a:r>
                    </a:p>
                    <a:p>
                      <a:r>
                        <a:rPr lang="en-GB" sz="1200" baseline="0" dirty="0"/>
                        <a:t>Discipline Focus  </a:t>
                      </a:r>
                      <a:endParaRPr lang="en-GB" sz="1200" dirty="0"/>
                    </a:p>
                  </a:txBody>
                  <a:tcPr>
                    <a:gradFill flip="none" rotWithShape="1">
                      <a:gsLst>
                        <a:gs pos="0">
                          <a:srgbClr val="DDEBCF"/>
                        </a:gs>
                        <a:gs pos="47000">
                          <a:srgbClr val="00B050"/>
                        </a:gs>
                        <a:gs pos="100000">
                          <a:srgbClr val="156B13"/>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Discipline Mod</a:t>
                      </a:r>
                      <a:r>
                        <a:rPr lang="en-GB" sz="1200" baseline="0" dirty="0"/>
                        <a:t>  </a:t>
                      </a:r>
                      <a:endParaRPr lang="en-GB" sz="1200" dirty="0"/>
                    </a:p>
                  </a:txBody>
                  <a:tcPr/>
                </a:tc>
                <a:extLst>
                  <a:ext uri="{0D108BD9-81ED-4DB2-BD59-A6C34878D82A}">
                    <a16:rowId xmlns:a16="http://schemas.microsoft.com/office/drawing/2014/main" xmlns=""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86055185"/>
              </p:ext>
            </p:extLst>
          </p:nvPr>
        </p:nvGraphicFramePr>
        <p:xfrm>
          <a:off x="1507088" y="3403848"/>
          <a:ext cx="7025352" cy="457200"/>
        </p:xfrm>
        <a:graphic>
          <a:graphicData uri="http://schemas.openxmlformats.org/drawingml/2006/table">
            <a:tbl>
              <a:tblPr firstRow="1" bandRow="1">
                <a:tableStyleId>{5C22544A-7EE6-4342-B048-85BDC9FD1C3A}</a:tableStyleId>
              </a:tblPr>
              <a:tblGrid>
                <a:gridCol w="1170892">
                  <a:extLst>
                    <a:ext uri="{9D8B030D-6E8A-4147-A177-3AD203B41FA5}">
                      <a16:colId xmlns:a16="http://schemas.microsoft.com/office/drawing/2014/main" xmlns="" val="20000"/>
                    </a:ext>
                  </a:extLst>
                </a:gridCol>
                <a:gridCol w="1170892">
                  <a:extLst>
                    <a:ext uri="{9D8B030D-6E8A-4147-A177-3AD203B41FA5}">
                      <a16:colId xmlns:a16="http://schemas.microsoft.com/office/drawing/2014/main" xmlns="" val="20001"/>
                    </a:ext>
                  </a:extLst>
                </a:gridCol>
                <a:gridCol w="1170892">
                  <a:extLst>
                    <a:ext uri="{9D8B030D-6E8A-4147-A177-3AD203B41FA5}">
                      <a16:colId xmlns:a16="http://schemas.microsoft.com/office/drawing/2014/main" xmlns="" val="20002"/>
                    </a:ext>
                  </a:extLst>
                </a:gridCol>
                <a:gridCol w="2341784">
                  <a:extLst>
                    <a:ext uri="{9D8B030D-6E8A-4147-A177-3AD203B41FA5}">
                      <a16:colId xmlns:a16="http://schemas.microsoft.com/office/drawing/2014/main" xmlns="" val="20003"/>
                    </a:ext>
                  </a:extLst>
                </a:gridCol>
                <a:gridCol w="1170892">
                  <a:extLst>
                    <a:ext uri="{9D8B030D-6E8A-4147-A177-3AD203B41FA5}">
                      <a16:colId xmlns:a16="http://schemas.microsoft.com/office/drawing/2014/main" xmlns="" val="20004"/>
                    </a:ext>
                  </a:extLst>
                </a:gridCol>
              </a:tblGrid>
              <a:tr h="457200">
                <a:tc>
                  <a:txBody>
                    <a:bodyPr/>
                    <a:lstStyle/>
                    <a:p>
                      <a:r>
                        <a:rPr lang="en-GB" sz="1200" dirty="0"/>
                        <a:t>Specialist  Module    </a:t>
                      </a:r>
                    </a:p>
                  </a:txBody>
                  <a:tcPr>
                    <a:solidFill>
                      <a:schemeClr val="accent4">
                        <a:lumMod val="50000"/>
                      </a:schemeClr>
                    </a:solidFill>
                  </a:tcPr>
                </a:tc>
                <a:tc>
                  <a:txBody>
                    <a:bodyPr/>
                    <a:lstStyle/>
                    <a:p>
                      <a:r>
                        <a:rPr lang="en-GB" sz="1200" dirty="0"/>
                        <a:t>Specialist  Module   </a:t>
                      </a:r>
                    </a:p>
                  </a:txBody>
                  <a:tcPr>
                    <a:solidFill>
                      <a:schemeClr val="accent4">
                        <a:lumMod val="50000"/>
                      </a:schemeClr>
                    </a:solidFill>
                  </a:tcPr>
                </a:tc>
                <a:tc>
                  <a:txBody>
                    <a:bodyPr/>
                    <a:lstStyle/>
                    <a:p>
                      <a:pPr algn="ctr"/>
                      <a:r>
                        <a:rPr lang="en-GB" sz="1200" dirty="0"/>
                        <a:t>PPD WBL</a:t>
                      </a:r>
                    </a:p>
                  </a:txBody>
                  <a:tcPr>
                    <a:gradFill flip="none" rotWithShape="1">
                      <a:gsLst>
                        <a:gs pos="0">
                          <a:srgbClr val="C00000"/>
                        </a:gs>
                        <a:gs pos="50000">
                          <a:srgbClr val="C00000">
                            <a:tint val="44500"/>
                            <a:satMod val="160000"/>
                          </a:srgbClr>
                        </a:gs>
                        <a:gs pos="100000">
                          <a:srgbClr val="C00000">
                            <a:tint val="23500"/>
                            <a:satMod val="160000"/>
                          </a:srgbClr>
                        </a:gs>
                      </a:gsLst>
                      <a:lin ang="2700000" scaled="1"/>
                      <a:tileRect/>
                    </a:gradFill>
                  </a:tcPr>
                </a:tc>
                <a:tc>
                  <a:txBody>
                    <a:bodyPr/>
                    <a:lstStyle/>
                    <a:p>
                      <a:pPr marL="0" indent="0" algn="l"/>
                      <a:r>
                        <a:rPr lang="en-GB" sz="1200" dirty="0"/>
                        <a:t>Project</a:t>
                      </a:r>
                      <a:r>
                        <a:rPr lang="en-GB" sz="1200" baseline="0" dirty="0"/>
                        <a:t> WBL</a:t>
                      </a:r>
                    </a:p>
                    <a:p>
                      <a:pPr marL="0" indent="0" algn="l"/>
                      <a:r>
                        <a:rPr lang="en-GB" sz="1200" baseline="0" dirty="0"/>
                        <a:t>Discipline Focus  </a:t>
                      </a:r>
                      <a:endParaRPr lang="en-GB" sz="1200" dirty="0"/>
                    </a:p>
                  </a:txBody>
                  <a:tcPr>
                    <a:gradFill flip="none" rotWithShape="1">
                      <a:gsLst>
                        <a:gs pos="0">
                          <a:srgbClr val="DDEBCF"/>
                        </a:gs>
                        <a:gs pos="47000">
                          <a:srgbClr val="00B050"/>
                        </a:gs>
                        <a:gs pos="100000">
                          <a:srgbClr val="156B13"/>
                        </a:gs>
                      </a:gsLst>
                      <a:lin ang="2700000" scaled="1"/>
                      <a:tileRect/>
                    </a:gradFill>
                  </a:tcPr>
                </a:tc>
                <a:tc>
                  <a:txBody>
                    <a:bodyPr/>
                    <a:lstStyle/>
                    <a:p>
                      <a:r>
                        <a:rPr lang="en-GB" sz="1200" dirty="0"/>
                        <a:t>Discipline</a:t>
                      </a:r>
                      <a:r>
                        <a:rPr lang="en-GB" sz="1200" baseline="0" dirty="0"/>
                        <a:t> </a:t>
                      </a:r>
                      <a:r>
                        <a:rPr lang="en-GB" sz="1200" dirty="0"/>
                        <a:t>Mod</a:t>
                      </a:r>
                      <a:r>
                        <a:rPr lang="en-GB" sz="1200" baseline="0" dirty="0"/>
                        <a:t>  </a:t>
                      </a:r>
                      <a:endParaRPr lang="en-GB" sz="1200" dirty="0"/>
                    </a:p>
                  </a:txBody>
                  <a:tcPr>
                    <a:solidFill>
                      <a:schemeClr val="accent1"/>
                    </a:solidFill>
                  </a:tcPr>
                </a:tc>
                <a:extLst>
                  <a:ext uri="{0D108BD9-81ED-4DB2-BD59-A6C34878D82A}">
                    <a16:rowId xmlns:a16="http://schemas.microsoft.com/office/drawing/2014/main" xmlns=""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29173563"/>
              </p:ext>
            </p:extLst>
          </p:nvPr>
        </p:nvGraphicFramePr>
        <p:xfrm>
          <a:off x="1507088" y="3979912"/>
          <a:ext cx="7025352" cy="457200"/>
        </p:xfrm>
        <a:graphic>
          <a:graphicData uri="http://schemas.openxmlformats.org/drawingml/2006/table">
            <a:tbl>
              <a:tblPr firstRow="1" bandRow="1">
                <a:tableStyleId>{5C22544A-7EE6-4342-B048-85BDC9FD1C3A}</a:tableStyleId>
              </a:tblPr>
              <a:tblGrid>
                <a:gridCol w="1170892">
                  <a:extLst>
                    <a:ext uri="{9D8B030D-6E8A-4147-A177-3AD203B41FA5}">
                      <a16:colId xmlns:a16="http://schemas.microsoft.com/office/drawing/2014/main" xmlns="" val="20000"/>
                    </a:ext>
                  </a:extLst>
                </a:gridCol>
                <a:gridCol w="1170892">
                  <a:extLst>
                    <a:ext uri="{9D8B030D-6E8A-4147-A177-3AD203B41FA5}">
                      <a16:colId xmlns:a16="http://schemas.microsoft.com/office/drawing/2014/main" xmlns="" val="20001"/>
                    </a:ext>
                  </a:extLst>
                </a:gridCol>
                <a:gridCol w="1170892">
                  <a:extLst>
                    <a:ext uri="{9D8B030D-6E8A-4147-A177-3AD203B41FA5}">
                      <a16:colId xmlns:a16="http://schemas.microsoft.com/office/drawing/2014/main" xmlns="" val="20002"/>
                    </a:ext>
                  </a:extLst>
                </a:gridCol>
                <a:gridCol w="3512676">
                  <a:extLst>
                    <a:ext uri="{9D8B030D-6E8A-4147-A177-3AD203B41FA5}">
                      <a16:colId xmlns:a16="http://schemas.microsoft.com/office/drawing/2014/main" xmlns="" val="20003"/>
                    </a:ext>
                  </a:extLst>
                </a:gridCol>
              </a:tblGrid>
              <a:tr h="457200">
                <a:tc>
                  <a:txBody>
                    <a:bodyPr/>
                    <a:lstStyle/>
                    <a:p>
                      <a:r>
                        <a:rPr lang="en-GB" sz="1200" dirty="0"/>
                        <a:t>Specialist  Module</a:t>
                      </a:r>
                    </a:p>
                  </a:txBody>
                  <a:tcPr>
                    <a:solidFill>
                      <a:schemeClr val="accent4">
                        <a:lumMod val="50000"/>
                      </a:schemeClr>
                    </a:solidFill>
                  </a:tcPr>
                </a:tc>
                <a:tc>
                  <a:txBody>
                    <a:bodyPr/>
                    <a:lstStyle/>
                    <a:p>
                      <a:r>
                        <a:rPr lang="en-GB" sz="1200" dirty="0"/>
                        <a:t>Specialist  Module</a:t>
                      </a:r>
                    </a:p>
                  </a:txBody>
                  <a:tcPr>
                    <a:solidFill>
                      <a:schemeClr val="accent4">
                        <a:lumMod val="50000"/>
                      </a:schemeClr>
                    </a:solidFill>
                  </a:tcPr>
                </a:tc>
                <a:tc>
                  <a:txBody>
                    <a:bodyPr/>
                    <a:lstStyle/>
                    <a:p>
                      <a:pPr algn="ctr"/>
                      <a:r>
                        <a:rPr lang="en-GB" sz="1200" dirty="0"/>
                        <a:t>PPD WBL</a:t>
                      </a:r>
                    </a:p>
                  </a:txBody>
                  <a:tcPr>
                    <a:gradFill flip="none" rotWithShape="1">
                      <a:gsLst>
                        <a:gs pos="0">
                          <a:srgbClr val="C00000"/>
                        </a:gs>
                        <a:gs pos="50000">
                          <a:srgbClr val="C00000">
                            <a:tint val="44500"/>
                            <a:satMod val="160000"/>
                          </a:srgbClr>
                        </a:gs>
                        <a:gs pos="100000">
                          <a:srgbClr val="C00000">
                            <a:tint val="23500"/>
                            <a:satMod val="160000"/>
                          </a:srgbClr>
                        </a:gs>
                      </a:gsLst>
                      <a:lin ang="2700000" scaled="1"/>
                      <a:tileRect/>
                    </a:gradFill>
                  </a:tcPr>
                </a:tc>
                <a:tc>
                  <a:txBody>
                    <a:bodyPr/>
                    <a:lstStyle/>
                    <a:p>
                      <a:pPr algn="ctr"/>
                      <a:r>
                        <a:rPr lang="en-GB" sz="1200" dirty="0"/>
                        <a:t>Project</a:t>
                      </a:r>
                      <a:r>
                        <a:rPr lang="en-GB" sz="1200" baseline="0" dirty="0"/>
                        <a:t> WBL</a:t>
                      </a:r>
                      <a:endParaRPr lang="en-GB" sz="1200" dirty="0"/>
                    </a:p>
                  </a:txBody>
                  <a:tcPr>
                    <a:gradFill flip="none" rotWithShape="1">
                      <a:gsLst>
                        <a:gs pos="0">
                          <a:srgbClr val="DDEBCF"/>
                        </a:gs>
                        <a:gs pos="47000">
                          <a:srgbClr val="00B050"/>
                        </a:gs>
                        <a:gs pos="100000">
                          <a:srgbClr val="156B13"/>
                        </a:gs>
                      </a:gsLst>
                      <a:lin ang="2700000" scaled="1"/>
                      <a:tileRect/>
                    </a:gradFill>
                  </a:tcPr>
                </a:tc>
                <a:extLst>
                  <a:ext uri="{0D108BD9-81ED-4DB2-BD59-A6C34878D82A}">
                    <a16:rowId xmlns:a16="http://schemas.microsoft.com/office/drawing/2014/main" xmlns=""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975863081"/>
              </p:ext>
            </p:extLst>
          </p:nvPr>
        </p:nvGraphicFramePr>
        <p:xfrm>
          <a:off x="3871520" y="4509120"/>
          <a:ext cx="1175792" cy="370840"/>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tblGrid>
              <a:tr h="370840">
                <a:tc>
                  <a:txBody>
                    <a:bodyPr/>
                    <a:lstStyle/>
                    <a:p>
                      <a:pPr algn="ctr"/>
                      <a:r>
                        <a:rPr lang="en-GB" sz="1500" dirty="0" smtClean="0">
                          <a:solidFill>
                            <a:schemeClr val="tx1"/>
                          </a:solidFill>
                        </a:rPr>
                        <a:t>Gateway</a:t>
                      </a:r>
                      <a:endParaRPr lang="en-GB" sz="16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295525299"/>
              </p:ext>
            </p:extLst>
          </p:nvPr>
        </p:nvGraphicFramePr>
        <p:xfrm>
          <a:off x="611560" y="2852936"/>
          <a:ext cx="708330" cy="432048"/>
        </p:xfrm>
        <a:graphic>
          <a:graphicData uri="http://schemas.openxmlformats.org/drawingml/2006/table">
            <a:tbl>
              <a:tblPr firstRow="1" bandRow="1">
                <a:tableStyleId>{5C22544A-7EE6-4342-B048-85BDC9FD1C3A}</a:tableStyleId>
              </a:tblPr>
              <a:tblGrid>
                <a:gridCol w="708330">
                  <a:extLst>
                    <a:ext uri="{9D8B030D-6E8A-4147-A177-3AD203B41FA5}">
                      <a16:colId xmlns:a16="http://schemas.microsoft.com/office/drawing/2014/main" xmlns="" val="20000"/>
                    </a:ext>
                  </a:extLst>
                </a:gridCol>
              </a:tblGrid>
              <a:tr h="432048">
                <a:tc>
                  <a:txBody>
                    <a:bodyPr/>
                    <a:lstStyle/>
                    <a:p>
                      <a:pPr algn="ctr"/>
                      <a:r>
                        <a:rPr lang="en-GB" sz="1200" dirty="0">
                          <a:solidFill>
                            <a:schemeClr val="tx1"/>
                          </a:solidFill>
                        </a:rPr>
                        <a:t>Level 4</a:t>
                      </a:r>
                      <a:endParaRPr lang="en-GB" sz="15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549004276"/>
              </p:ext>
            </p:extLst>
          </p:nvPr>
        </p:nvGraphicFramePr>
        <p:xfrm>
          <a:off x="611560" y="3429000"/>
          <a:ext cx="708330" cy="432048"/>
        </p:xfrm>
        <a:graphic>
          <a:graphicData uri="http://schemas.openxmlformats.org/drawingml/2006/table">
            <a:tbl>
              <a:tblPr firstRow="1" bandRow="1">
                <a:tableStyleId>{5C22544A-7EE6-4342-B048-85BDC9FD1C3A}</a:tableStyleId>
              </a:tblPr>
              <a:tblGrid>
                <a:gridCol w="708330">
                  <a:extLst>
                    <a:ext uri="{9D8B030D-6E8A-4147-A177-3AD203B41FA5}">
                      <a16:colId xmlns:a16="http://schemas.microsoft.com/office/drawing/2014/main" xmlns="" val="20000"/>
                    </a:ext>
                  </a:extLst>
                </a:gridCol>
              </a:tblGrid>
              <a:tr h="432048">
                <a:tc>
                  <a:txBody>
                    <a:bodyPr/>
                    <a:lstStyle/>
                    <a:p>
                      <a:pPr algn="ctr"/>
                      <a:r>
                        <a:rPr lang="en-GB" sz="1200" dirty="0">
                          <a:solidFill>
                            <a:schemeClr val="tx1"/>
                          </a:solidFill>
                        </a:rPr>
                        <a:t>Level 5</a:t>
                      </a:r>
                      <a:endParaRPr lang="en-GB" sz="15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918736865"/>
              </p:ext>
            </p:extLst>
          </p:nvPr>
        </p:nvGraphicFramePr>
        <p:xfrm>
          <a:off x="611560" y="4005064"/>
          <a:ext cx="708330" cy="432048"/>
        </p:xfrm>
        <a:graphic>
          <a:graphicData uri="http://schemas.openxmlformats.org/drawingml/2006/table">
            <a:tbl>
              <a:tblPr firstRow="1" bandRow="1">
                <a:tableStyleId>{5C22544A-7EE6-4342-B048-85BDC9FD1C3A}</a:tableStyleId>
              </a:tblPr>
              <a:tblGrid>
                <a:gridCol w="708330">
                  <a:extLst>
                    <a:ext uri="{9D8B030D-6E8A-4147-A177-3AD203B41FA5}">
                      <a16:colId xmlns:a16="http://schemas.microsoft.com/office/drawing/2014/main" xmlns="" val="20000"/>
                    </a:ext>
                  </a:extLst>
                </a:gridCol>
              </a:tblGrid>
              <a:tr h="432048">
                <a:tc>
                  <a:txBody>
                    <a:bodyPr/>
                    <a:lstStyle/>
                    <a:p>
                      <a:pPr algn="ctr"/>
                      <a:r>
                        <a:rPr lang="en-GB" sz="1200" dirty="0">
                          <a:solidFill>
                            <a:schemeClr val="tx1"/>
                          </a:solidFill>
                        </a:rPr>
                        <a:t>Level 6</a:t>
                      </a:r>
                      <a:endParaRPr lang="en-GB" sz="15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sp>
        <p:nvSpPr>
          <p:cNvPr id="21" name="Rectangle 20"/>
          <p:cNvSpPr/>
          <p:nvPr/>
        </p:nvSpPr>
        <p:spPr>
          <a:xfrm>
            <a:off x="5004048" y="2852936"/>
            <a:ext cx="2304256"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3" name="Rectangle 22"/>
          <p:cNvSpPr/>
          <p:nvPr/>
        </p:nvSpPr>
        <p:spPr>
          <a:xfrm>
            <a:off x="5004048" y="3429000"/>
            <a:ext cx="2304256"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206848983"/>
              </p:ext>
            </p:extLst>
          </p:nvPr>
        </p:nvGraphicFramePr>
        <p:xfrm>
          <a:off x="3875867" y="5074384"/>
          <a:ext cx="1175792" cy="370840"/>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tblGrid>
              <a:tr h="370840">
                <a:tc>
                  <a:txBody>
                    <a:bodyPr/>
                    <a:lstStyle/>
                    <a:p>
                      <a:pPr algn="ctr"/>
                      <a:r>
                        <a:rPr lang="en-GB" sz="1600" dirty="0">
                          <a:solidFill>
                            <a:schemeClr val="tx1"/>
                          </a:solidFill>
                        </a:rPr>
                        <a:t>EPA</a:t>
                      </a: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861744492"/>
              </p:ext>
            </p:extLst>
          </p:nvPr>
        </p:nvGraphicFramePr>
        <p:xfrm>
          <a:off x="3871520" y="1628800"/>
          <a:ext cx="1175792" cy="457200"/>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tblGrid>
              <a:tr h="457200">
                <a:tc>
                  <a:txBody>
                    <a:bodyPr/>
                    <a:lstStyle/>
                    <a:p>
                      <a:pPr algn="ctr"/>
                      <a:r>
                        <a:rPr lang="en-GB" sz="1200" dirty="0">
                          <a:solidFill>
                            <a:schemeClr val="tx1"/>
                          </a:solidFill>
                        </a:rPr>
                        <a:t>Commitment Statement</a:t>
                      </a: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593787439"/>
              </p:ext>
            </p:extLst>
          </p:nvPr>
        </p:nvGraphicFramePr>
        <p:xfrm>
          <a:off x="3871520" y="4509120"/>
          <a:ext cx="1175792" cy="370840"/>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tblGrid>
              <a:tr h="370840">
                <a:tc>
                  <a:txBody>
                    <a:bodyPr/>
                    <a:lstStyle/>
                    <a:p>
                      <a:pPr algn="ctr"/>
                      <a:r>
                        <a:rPr lang="en-GB" sz="1500" dirty="0">
                          <a:solidFill>
                            <a:schemeClr val="tx1"/>
                          </a:solidFill>
                        </a:rPr>
                        <a:t>Gateway</a:t>
                      </a:r>
                      <a:endParaRPr lang="en-GB" sz="16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791328632"/>
              </p:ext>
            </p:extLst>
          </p:nvPr>
        </p:nvGraphicFramePr>
        <p:xfrm>
          <a:off x="3871520" y="2211650"/>
          <a:ext cx="1175792" cy="497271"/>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tblGrid>
              <a:tr h="497271">
                <a:tc>
                  <a:txBody>
                    <a:bodyPr/>
                    <a:lstStyle/>
                    <a:p>
                      <a:pPr algn="ctr"/>
                      <a:r>
                        <a:rPr lang="en-GB" sz="1200" dirty="0">
                          <a:solidFill>
                            <a:schemeClr val="tx1"/>
                          </a:solidFill>
                        </a:rPr>
                        <a:t>WBL </a:t>
                      </a:r>
                      <a:r>
                        <a:rPr lang="en-GB" sz="1200" dirty="0" smtClean="0">
                          <a:solidFill>
                            <a:schemeClr val="tx1"/>
                          </a:solidFill>
                        </a:rPr>
                        <a:t>Coaches</a:t>
                      </a:r>
                      <a:endParaRPr lang="en-GB" sz="1200" dirty="0">
                        <a:solidFill>
                          <a:schemeClr val="tx1"/>
                        </a:solidFill>
                      </a:endParaRPr>
                    </a:p>
                  </a:txBody>
                  <a:tcPr>
                    <a:solidFill>
                      <a:schemeClr val="bg1">
                        <a:lumMod val="95000"/>
                      </a:schemeClr>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8957378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 name="Table 19"/>
          <p:cNvGraphicFramePr>
            <a:graphicFrameLocks noGrp="1"/>
          </p:cNvGraphicFramePr>
          <p:nvPr>
            <p:extLst>
              <p:ext uri="{D42A27DB-BD31-4B8C-83A1-F6EECF244321}">
                <p14:modId xmlns:p14="http://schemas.microsoft.com/office/powerpoint/2010/main" val="595157850"/>
              </p:ext>
            </p:extLst>
          </p:nvPr>
        </p:nvGraphicFramePr>
        <p:xfrm>
          <a:off x="1475656" y="4653136"/>
          <a:ext cx="7025352" cy="457200"/>
        </p:xfrm>
        <a:graphic>
          <a:graphicData uri="http://schemas.openxmlformats.org/drawingml/2006/table">
            <a:tbl>
              <a:tblPr firstRow="1" bandRow="1">
                <a:tableStyleId>{5C22544A-7EE6-4342-B048-85BDC9FD1C3A}</a:tableStyleId>
              </a:tblPr>
              <a:tblGrid>
                <a:gridCol w="1170892">
                  <a:extLst>
                    <a:ext uri="{9D8B030D-6E8A-4147-A177-3AD203B41FA5}">
                      <a16:colId xmlns:a16="http://schemas.microsoft.com/office/drawing/2014/main" xmlns="" val="20000"/>
                    </a:ext>
                  </a:extLst>
                </a:gridCol>
                <a:gridCol w="1170892">
                  <a:extLst>
                    <a:ext uri="{9D8B030D-6E8A-4147-A177-3AD203B41FA5}">
                      <a16:colId xmlns:a16="http://schemas.microsoft.com/office/drawing/2014/main" xmlns="" val="20001"/>
                    </a:ext>
                  </a:extLst>
                </a:gridCol>
                <a:gridCol w="1170892">
                  <a:extLst>
                    <a:ext uri="{9D8B030D-6E8A-4147-A177-3AD203B41FA5}">
                      <a16:colId xmlns:a16="http://schemas.microsoft.com/office/drawing/2014/main" xmlns="" val="20002"/>
                    </a:ext>
                  </a:extLst>
                </a:gridCol>
                <a:gridCol w="3512676">
                  <a:extLst>
                    <a:ext uri="{9D8B030D-6E8A-4147-A177-3AD203B41FA5}">
                      <a16:colId xmlns:a16="http://schemas.microsoft.com/office/drawing/2014/main" xmlns="" val="20003"/>
                    </a:ext>
                  </a:extLst>
                </a:gridCol>
              </a:tblGrid>
              <a:tr h="457200">
                <a:tc>
                  <a:txBody>
                    <a:bodyPr/>
                    <a:lstStyle/>
                    <a:p>
                      <a:r>
                        <a:rPr lang="en-GB" sz="1200" dirty="0"/>
                        <a:t>Specialist  Module</a:t>
                      </a:r>
                    </a:p>
                  </a:txBody>
                  <a:tcPr>
                    <a:solidFill>
                      <a:schemeClr val="accent4">
                        <a:lumMod val="50000"/>
                      </a:schemeClr>
                    </a:solidFill>
                  </a:tcPr>
                </a:tc>
                <a:tc>
                  <a:txBody>
                    <a:bodyPr/>
                    <a:lstStyle/>
                    <a:p>
                      <a:r>
                        <a:rPr lang="en-GB" sz="1200" dirty="0"/>
                        <a:t>Specialist  Module</a:t>
                      </a:r>
                    </a:p>
                  </a:txBody>
                  <a:tcPr>
                    <a:solidFill>
                      <a:schemeClr val="accent4">
                        <a:lumMod val="50000"/>
                      </a:schemeClr>
                    </a:solidFill>
                  </a:tcPr>
                </a:tc>
                <a:tc>
                  <a:txBody>
                    <a:bodyPr/>
                    <a:lstStyle/>
                    <a:p>
                      <a:pPr algn="ctr"/>
                      <a:r>
                        <a:rPr lang="en-GB" sz="1200" dirty="0"/>
                        <a:t>PPD WBL</a:t>
                      </a:r>
                    </a:p>
                  </a:txBody>
                  <a:tcPr>
                    <a:gradFill flip="none" rotWithShape="1">
                      <a:gsLst>
                        <a:gs pos="0">
                          <a:srgbClr val="C00000"/>
                        </a:gs>
                        <a:gs pos="50000">
                          <a:srgbClr val="C00000">
                            <a:tint val="44500"/>
                            <a:satMod val="160000"/>
                          </a:srgbClr>
                        </a:gs>
                        <a:gs pos="100000">
                          <a:srgbClr val="C00000">
                            <a:tint val="23500"/>
                            <a:satMod val="160000"/>
                          </a:srgbClr>
                        </a:gs>
                      </a:gsLst>
                      <a:lin ang="2700000" scaled="1"/>
                      <a:tileRect/>
                    </a:gradFill>
                  </a:tcPr>
                </a:tc>
                <a:tc>
                  <a:txBody>
                    <a:bodyPr/>
                    <a:lstStyle/>
                    <a:p>
                      <a:pPr algn="ctr"/>
                      <a:r>
                        <a:rPr lang="en-GB" sz="1200" dirty="0"/>
                        <a:t>Project</a:t>
                      </a:r>
                      <a:r>
                        <a:rPr lang="en-GB" sz="1200" baseline="0" dirty="0"/>
                        <a:t> WBL</a:t>
                      </a:r>
                      <a:endParaRPr lang="en-GB" sz="1200" dirty="0"/>
                    </a:p>
                  </a:txBody>
                  <a:tcPr>
                    <a:gradFill flip="none" rotWithShape="1">
                      <a:gsLst>
                        <a:gs pos="0">
                          <a:srgbClr val="DDEBCF"/>
                        </a:gs>
                        <a:gs pos="47000">
                          <a:srgbClr val="00B050"/>
                        </a:gs>
                        <a:gs pos="100000">
                          <a:srgbClr val="156B13"/>
                        </a:gs>
                      </a:gsLst>
                      <a:lin ang="2700000" scaled="1"/>
                      <a:tileRect/>
                    </a:gradFill>
                  </a:tcPr>
                </a:tc>
                <a:extLst>
                  <a:ext uri="{0D108BD9-81ED-4DB2-BD59-A6C34878D82A}">
                    <a16:rowId xmlns:a16="http://schemas.microsoft.com/office/drawing/2014/main" xmlns="" val="10000"/>
                  </a:ext>
                </a:extLst>
              </a:tr>
            </a:tbl>
          </a:graphicData>
        </a:graphic>
      </p:graphicFrame>
      <p:sp>
        <p:nvSpPr>
          <p:cNvPr id="3" name="Rectangle 2"/>
          <p:cNvSpPr/>
          <p:nvPr/>
        </p:nvSpPr>
        <p:spPr>
          <a:xfrm>
            <a:off x="1364075" y="4568354"/>
            <a:ext cx="3639975" cy="588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1277178458"/>
              </p:ext>
            </p:extLst>
          </p:nvPr>
        </p:nvGraphicFramePr>
        <p:xfrm>
          <a:off x="3851920" y="4714344"/>
          <a:ext cx="1175792" cy="370840"/>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tblGrid>
              <a:tr h="370840">
                <a:tc>
                  <a:txBody>
                    <a:bodyPr/>
                    <a:lstStyle/>
                    <a:p>
                      <a:pPr algn="ctr"/>
                      <a:r>
                        <a:rPr lang="en-GB" sz="1600" dirty="0">
                          <a:solidFill>
                            <a:schemeClr val="tx1"/>
                          </a:solidFill>
                        </a:rPr>
                        <a:t>EPA</a:t>
                      </a: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sp>
        <p:nvSpPr>
          <p:cNvPr id="12" name="Pentagon 11"/>
          <p:cNvSpPr/>
          <p:nvPr/>
        </p:nvSpPr>
        <p:spPr>
          <a:xfrm rot="5400000">
            <a:off x="3091264" y="2996952"/>
            <a:ext cx="2736304" cy="720080"/>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336169384"/>
              </p:ext>
            </p:extLst>
          </p:nvPr>
        </p:nvGraphicFramePr>
        <p:xfrm>
          <a:off x="1507088" y="3979912"/>
          <a:ext cx="7025352" cy="457200"/>
        </p:xfrm>
        <a:graphic>
          <a:graphicData uri="http://schemas.openxmlformats.org/drawingml/2006/table">
            <a:tbl>
              <a:tblPr firstRow="1" bandRow="1">
                <a:tableStyleId>{5C22544A-7EE6-4342-B048-85BDC9FD1C3A}</a:tableStyleId>
              </a:tblPr>
              <a:tblGrid>
                <a:gridCol w="1170892">
                  <a:extLst>
                    <a:ext uri="{9D8B030D-6E8A-4147-A177-3AD203B41FA5}">
                      <a16:colId xmlns:a16="http://schemas.microsoft.com/office/drawing/2014/main" xmlns="" val="20000"/>
                    </a:ext>
                  </a:extLst>
                </a:gridCol>
                <a:gridCol w="1170892">
                  <a:extLst>
                    <a:ext uri="{9D8B030D-6E8A-4147-A177-3AD203B41FA5}">
                      <a16:colId xmlns:a16="http://schemas.microsoft.com/office/drawing/2014/main" xmlns="" val="20001"/>
                    </a:ext>
                  </a:extLst>
                </a:gridCol>
                <a:gridCol w="1170892">
                  <a:extLst>
                    <a:ext uri="{9D8B030D-6E8A-4147-A177-3AD203B41FA5}">
                      <a16:colId xmlns:a16="http://schemas.microsoft.com/office/drawing/2014/main" xmlns="" val="20002"/>
                    </a:ext>
                  </a:extLst>
                </a:gridCol>
                <a:gridCol w="3512676">
                  <a:extLst>
                    <a:ext uri="{9D8B030D-6E8A-4147-A177-3AD203B41FA5}">
                      <a16:colId xmlns:a16="http://schemas.microsoft.com/office/drawing/2014/main" xmlns="" val="20003"/>
                    </a:ext>
                  </a:extLst>
                </a:gridCol>
              </a:tblGrid>
              <a:tr h="457200">
                <a:tc>
                  <a:txBody>
                    <a:bodyPr/>
                    <a:lstStyle/>
                    <a:p>
                      <a:r>
                        <a:rPr lang="en-GB" sz="1200" dirty="0"/>
                        <a:t>Specialist  Module</a:t>
                      </a:r>
                    </a:p>
                  </a:txBody>
                  <a:tcPr>
                    <a:solidFill>
                      <a:schemeClr val="accent4">
                        <a:lumMod val="50000"/>
                      </a:schemeClr>
                    </a:solidFill>
                  </a:tcPr>
                </a:tc>
                <a:tc>
                  <a:txBody>
                    <a:bodyPr/>
                    <a:lstStyle/>
                    <a:p>
                      <a:r>
                        <a:rPr lang="en-GB" sz="1200" dirty="0"/>
                        <a:t>Specialist  Module</a:t>
                      </a:r>
                    </a:p>
                  </a:txBody>
                  <a:tcPr>
                    <a:solidFill>
                      <a:schemeClr val="accent4">
                        <a:lumMod val="50000"/>
                      </a:schemeClr>
                    </a:solidFill>
                  </a:tcPr>
                </a:tc>
                <a:tc>
                  <a:txBody>
                    <a:bodyPr/>
                    <a:lstStyle/>
                    <a:p>
                      <a:pPr algn="ctr"/>
                      <a:r>
                        <a:rPr lang="en-GB" sz="1200" dirty="0"/>
                        <a:t>PPD WBL</a:t>
                      </a:r>
                    </a:p>
                  </a:txBody>
                  <a:tcPr>
                    <a:gradFill flip="none" rotWithShape="1">
                      <a:gsLst>
                        <a:gs pos="0">
                          <a:srgbClr val="C00000"/>
                        </a:gs>
                        <a:gs pos="50000">
                          <a:srgbClr val="C00000">
                            <a:tint val="44500"/>
                            <a:satMod val="160000"/>
                          </a:srgbClr>
                        </a:gs>
                        <a:gs pos="100000">
                          <a:srgbClr val="C00000">
                            <a:tint val="23500"/>
                            <a:satMod val="160000"/>
                          </a:srgbClr>
                        </a:gs>
                      </a:gsLst>
                      <a:lin ang="2700000" scaled="1"/>
                      <a:tileRect/>
                    </a:gradFill>
                  </a:tcPr>
                </a:tc>
                <a:tc>
                  <a:txBody>
                    <a:bodyPr/>
                    <a:lstStyle/>
                    <a:p>
                      <a:pPr algn="ctr"/>
                      <a:r>
                        <a:rPr lang="en-GB" sz="1200" dirty="0"/>
                        <a:t>Project</a:t>
                      </a:r>
                      <a:r>
                        <a:rPr lang="en-GB" sz="1200" baseline="0" dirty="0"/>
                        <a:t> WBL</a:t>
                      </a:r>
                      <a:endParaRPr lang="en-GB" sz="1200" dirty="0"/>
                    </a:p>
                  </a:txBody>
                  <a:tcPr>
                    <a:gradFill flip="none" rotWithShape="1">
                      <a:gsLst>
                        <a:gs pos="0">
                          <a:srgbClr val="DDEBCF"/>
                        </a:gs>
                        <a:gs pos="47000">
                          <a:srgbClr val="00B050"/>
                        </a:gs>
                        <a:gs pos="100000">
                          <a:srgbClr val="156B13"/>
                        </a:gs>
                      </a:gsLst>
                      <a:lin ang="2700000" scaled="1"/>
                      <a:tileRect/>
                    </a:gradFill>
                  </a:tcPr>
                </a:tc>
                <a:extLst>
                  <a:ext uri="{0D108BD9-81ED-4DB2-BD59-A6C34878D82A}">
                    <a16:rowId xmlns:a16="http://schemas.microsoft.com/office/drawing/2014/main" xmlns="" val="10000"/>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552627431"/>
              </p:ext>
            </p:extLst>
          </p:nvPr>
        </p:nvGraphicFramePr>
        <p:xfrm>
          <a:off x="3871520" y="1628800"/>
          <a:ext cx="1175792" cy="457200"/>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tblGrid>
              <a:tr h="457200">
                <a:tc>
                  <a:txBody>
                    <a:bodyPr/>
                    <a:lstStyle/>
                    <a:p>
                      <a:pPr algn="ctr"/>
                      <a:r>
                        <a:rPr lang="en-GB" sz="1200" dirty="0">
                          <a:solidFill>
                            <a:schemeClr val="tx1"/>
                          </a:solidFill>
                        </a:rPr>
                        <a:t>Commitment Statement</a:t>
                      </a: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08931141"/>
              </p:ext>
            </p:extLst>
          </p:nvPr>
        </p:nvGraphicFramePr>
        <p:xfrm>
          <a:off x="5004048" y="3789040"/>
          <a:ext cx="3672408" cy="792088"/>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xmlns="" val="20000"/>
                    </a:ext>
                  </a:extLst>
                </a:gridCol>
              </a:tblGrid>
              <a:tr h="792088">
                <a:tc>
                  <a:txBody>
                    <a:bodyPr/>
                    <a:lstStyle/>
                    <a:p>
                      <a:pPr algn="l"/>
                      <a:r>
                        <a:rPr lang="en-GB" sz="1500" dirty="0" smtClean="0">
                          <a:solidFill>
                            <a:schemeClr val="bg1">
                              <a:lumMod val="50000"/>
                            </a:schemeClr>
                          </a:solidFill>
                        </a:rPr>
                        <a:t>Gateway Module</a:t>
                      </a:r>
                      <a:endParaRPr lang="en-GB" sz="1600" dirty="0">
                        <a:solidFill>
                          <a:schemeClr val="bg1">
                            <a:lumMod val="50000"/>
                          </a:schemeClr>
                        </a:solidFill>
                      </a:endParaRPr>
                    </a:p>
                  </a:txBody>
                  <a:tcPr anchor="ctr">
                    <a:solidFill>
                      <a:schemeClr val="bg1"/>
                    </a:solidFill>
                  </a:tcPr>
                </a:tc>
                <a:extLst>
                  <a:ext uri="{0D108BD9-81ED-4DB2-BD59-A6C34878D82A}">
                    <a16:rowId xmlns:a16="http://schemas.microsoft.com/office/drawing/2014/main" xmlns=""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223880377"/>
              </p:ext>
            </p:extLst>
          </p:nvPr>
        </p:nvGraphicFramePr>
        <p:xfrm>
          <a:off x="611560" y="2852936"/>
          <a:ext cx="708330" cy="432048"/>
        </p:xfrm>
        <a:graphic>
          <a:graphicData uri="http://schemas.openxmlformats.org/drawingml/2006/table">
            <a:tbl>
              <a:tblPr firstRow="1" bandRow="1">
                <a:tableStyleId>{5C22544A-7EE6-4342-B048-85BDC9FD1C3A}</a:tableStyleId>
              </a:tblPr>
              <a:tblGrid>
                <a:gridCol w="708330">
                  <a:extLst>
                    <a:ext uri="{9D8B030D-6E8A-4147-A177-3AD203B41FA5}">
                      <a16:colId xmlns:a16="http://schemas.microsoft.com/office/drawing/2014/main" xmlns="" val="20000"/>
                    </a:ext>
                  </a:extLst>
                </a:gridCol>
              </a:tblGrid>
              <a:tr h="432048">
                <a:tc>
                  <a:txBody>
                    <a:bodyPr/>
                    <a:lstStyle/>
                    <a:p>
                      <a:pPr algn="ctr"/>
                      <a:r>
                        <a:rPr lang="en-GB" sz="1200" dirty="0">
                          <a:solidFill>
                            <a:schemeClr val="tx1"/>
                          </a:solidFill>
                        </a:rPr>
                        <a:t>Level 4</a:t>
                      </a:r>
                      <a:endParaRPr lang="en-GB" sz="15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857724091"/>
              </p:ext>
            </p:extLst>
          </p:nvPr>
        </p:nvGraphicFramePr>
        <p:xfrm>
          <a:off x="611560" y="3429000"/>
          <a:ext cx="708330" cy="432048"/>
        </p:xfrm>
        <a:graphic>
          <a:graphicData uri="http://schemas.openxmlformats.org/drawingml/2006/table">
            <a:tbl>
              <a:tblPr firstRow="1" bandRow="1">
                <a:tableStyleId>{5C22544A-7EE6-4342-B048-85BDC9FD1C3A}</a:tableStyleId>
              </a:tblPr>
              <a:tblGrid>
                <a:gridCol w="708330">
                  <a:extLst>
                    <a:ext uri="{9D8B030D-6E8A-4147-A177-3AD203B41FA5}">
                      <a16:colId xmlns:a16="http://schemas.microsoft.com/office/drawing/2014/main" xmlns="" val="20000"/>
                    </a:ext>
                  </a:extLst>
                </a:gridCol>
              </a:tblGrid>
              <a:tr h="432048">
                <a:tc>
                  <a:txBody>
                    <a:bodyPr/>
                    <a:lstStyle/>
                    <a:p>
                      <a:pPr algn="ctr"/>
                      <a:r>
                        <a:rPr lang="en-GB" sz="1200" dirty="0">
                          <a:solidFill>
                            <a:schemeClr val="tx1"/>
                          </a:solidFill>
                        </a:rPr>
                        <a:t>Level 5</a:t>
                      </a:r>
                      <a:endParaRPr lang="en-GB" sz="15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416103114"/>
              </p:ext>
            </p:extLst>
          </p:nvPr>
        </p:nvGraphicFramePr>
        <p:xfrm>
          <a:off x="611560" y="4005064"/>
          <a:ext cx="708330" cy="432048"/>
        </p:xfrm>
        <a:graphic>
          <a:graphicData uri="http://schemas.openxmlformats.org/drawingml/2006/table">
            <a:tbl>
              <a:tblPr firstRow="1" bandRow="1">
                <a:tableStyleId>{5C22544A-7EE6-4342-B048-85BDC9FD1C3A}</a:tableStyleId>
              </a:tblPr>
              <a:tblGrid>
                <a:gridCol w="708330">
                  <a:extLst>
                    <a:ext uri="{9D8B030D-6E8A-4147-A177-3AD203B41FA5}">
                      <a16:colId xmlns:a16="http://schemas.microsoft.com/office/drawing/2014/main" xmlns="" val="20000"/>
                    </a:ext>
                  </a:extLst>
                </a:gridCol>
              </a:tblGrid>
              <a:tr h="432048">
                <a:tc>
                  <a:txBody>
                    <a:bodyPr/>
                    <a:lstStyle/>
                    <a:p>
                      <a:pPr algn="ctr"/>
                      <a:r>
                        <a:rPr lang="en-GB" sz="1200" dirty="0">
                          <a:solidFill>
                            <a:schemeClr val="tx1"/>
                          </a:solidFill>
                        </a:rPr>
                        <a:t>Level 6</a:t>
                      </a:r>
                      <a:endParaRPr lang="en-GB" sz="15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sp>
        <p:nvSpPr>
          <p:cNvPr id="4" name="TextBox 3"/>
          <p:cNvSpPr txBox="1"/>
          <p:nvPr/>
        </p:nvSpPr>
        <p:spPr>
          <a:xfrm>
            <a:off x="827584" y="5589242"/>
            <a:ext cx="7560840" cy="646331"/>
          </a:xfrm>
          <a:prstGeom prst="rect">
            <a:avLst/>
          </a:prstGeom>
          <a:noFill/>
        </p:spPr>
        <p:txBody>
          <a:bodyPr wrap="square" rtlCol="0">
            <a:spAutoFit/>
          </a:bodyPr>
          <a:lstStyle/>
          <a:p>
            <a:pPr fontAlgn="auto">
              <a:spcBef>
                <a:spcPts val="0"/>
              </a:spcBef>
              <a:spcAft>
                <a:spcPts val="0"/>
              </a:spcAft>
            </a:pPr>
            <a:r>
              <a:rPr lang="en-GB" sz="1800" dirty="0">
                <a:solidFill>
                  <a:prstClr val="black"/>
                </a:solidFill>
                <a:latin typeface="Arial"/>
              </a:rPr>
              <a:t>Nb. Each award is design to meet the Apprenticeship Standard and so the structure of the course and support offer will vary</a:t>
            </a:r>
          </a:p>
        </p:txBody>
      </p:sp>
      <p:sp>
        <p:nvSpPr>
          <p:cNvPr id="15" name="TextBox 14"/>
          <p:cNvSpPr txBox="1"/>
          <p:nvPr/>
        </p:nvSpPr>
        <p:spPr>
          <a:xfrm>
            <a:off x="3275856" y="260648"/>
            <a:ext cx="5400600" cy="923330"/>
          </a:xfrm>
          <a:prstGeom prst="rect">
            <a:avLst/>
          </a:prstGeom>
          <a:noFill/>
        </p:spPr>
        <p:txBody>
          <a:bodyPr wrap="square" rtlCol="0">
            <a:spAutoFit/>
          </a:bodyPr>
          <a:lstStyle/>
          <a:p>
            <a:pPr fontAlgn="auto">
              <a:spcBef>
                <a:spcPts val="0"/>
              </a:spcBef>
              <a:spcAft>
                <a:spcPts val="0"/>
              </a:spcAft>
            </a:pPr>
            <a:r>
              <a:rPr lang="en-GB" sz="1800" dirty="0" smtClean="0">
                <a:solidFill>
                  <a:prstClr val="black"/>
                </a:solidFill>
                <a:latin typeface="Arial"/>
              </a:rPr>
              <a:t>Illustration:</a:t>
            </a:r>
            <a:endParaRPr lang="en-GB" sz="1800" dirty="0">
              <a:solidFill>
                <a:prstClr val="black"/>
              </a:solidFill>
              <a:latin typeface="Arial"/>
            </a:endParaRPr>
          </a:p>
          <a:p>
            <a:pPr fontAlgn="auto">
              <a:spcBef>
                <a:spcPts val="0"/>
              </a:spcBef>
              <a:spcAft>
                <a:spcPts val="0"/>
              </a:spcAft>
            </a:pPr>
            <a:r>
              <a:rPr lang="en-GB" sz="1800" dirty="0">
                <a:solidFill>
                  <a:prstClr val="black"/>
                </a:solidFill>
                <a:latin typeface="Arial"/>
              </a:rPr>
              <a:t>Integration of WBL Ethos and Modules </a:t>
            </a:r>
          </a:p>
          <a:p>
            <a:pPr fontAlgn="auto">
              <a:spcBef>
                <a:spcPts val="0"/>
              </a:spcBef>
              <a:spcAft>
                <a:spcPts val="0"/>
              </a:spcAft>
            </a:pPr>
            <a:r>
              <a:rPr lang="en-GB" sz="1800" dirty="0">
                <a:solidFill>
                  <a:prstClr val="black"/>
                </a:solidFill>
                <a:latin typeface="Arial"/>
              </a:rPr>
              <a:t>Undergraduate Example</a:t>
            </a:r>
            <a:r>
              <a:rPr lang="en-GB" sz="1800" dirty="0" smtClean="0">
                <a:solidFill>
                  <a:prstClr val="black"/>
                </a:solidFill>
                <a:latin typeface="Arial"/>
              </a:rPr>
              <a:t>:  INTEGRATED EPA</a:t>
            </a:r>
            <a:endParaRPr lang="en-GB" sz="1800" dirty="0">
              <a:solidFill>
                <a:prstClr val="black"/>
              </a:solidFill>
              <a:latin typeface="Arial"/>
            </a:endParaRPr>
          </a:p>
        </p:txBody>
      </p:sp>
      <p:graphicFrame>
        <p:nvGraphicFramePr>
          <p:cNvPr id="16" name="Table 15"/>
          <p:cNvGraphicFramePr>
            <a:graphicFrameLocks noGrp="1"/>
          </p:cNvGraphicFramePr>
          <p:nvPr>
            <p:extLst>
              <p:ext uri="{D42A27DB-BD31-4B8C-83A1-F6EECF244321}">
                <p14:modId xmlns:p14="http://schemas.microsoft.com/office/powerpoint/2010/main" val="816166376"/>
              </p:ext>
            </p:extLst>
          </p:nvPr>
        </p:nvGraphicFramePr>
        <p:xfrm>
          <a:off x="3871520" y="2211650"/>
          <a:ext cx="1175792" cy="497271"/>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tblGrid>
              <a:tr h="497271">
                <a:tc>
                  <a:txBody>
                    <a:bodyPr/>
                    <a:lstStyle/>
                    <a:p>
                      <a:pPr algn="ctr"/>
                      <a:r>
                        <a:rPr lang="en-GB" sz="1200" dirty="0">
                          <a:solidFill>
                            <a:schemeClr val="tx1"/>
                          </a:solidFill>
                        </a:rPr>
                        <a:t>WBL </a:t>
                      </a:r>
                      <a:r>
                        <a:rPr lang="en-GB" sz="1200" dirty="0" smtClean="0">
                          <a:solidFill>
                            <a:schemeClr val="tx1"/>
                          </a:solidFill>
                        </a:rPr>
                        <a:t>Coaches</a:t>
                      </a:r>
                      <a:endParaRPr lang="en-GB" sz="1200" dirty="0">
                        <a:solidFill>
                          <a:schemeClr val="tx1"/>
                        </a:solidFill>
                      </a:endParaRPr>
                    </a:p>
                  </a:txBody>
                  <a:tcPr>
                    <a:solidFill>
                      <a:schemeClr val="bg1">
                        <a:lumMod val="95000"/>
                      </a:schemeClr>
                    </a:solidFill>
                  </a:tcPr>
                </a:tc>
                <a:extLst>
                  <a:ext uri="{0D108BD9-81ED-4DB2-BD59-A6C34878D82A}">
                    <a16:rowId xmlns:a16="http://schemas.microsoft.com/office/drawing/2014/main" xmlns="" val="10000"/>
                  </a:ext>
                </a:extLst>
              </a:tr>
            </a:tbl>
          </a:graphicData>
        </a:graphic>
      </p:graphicFrame>
      <p:sp>
        <p:nvSpPr>
          <p:cNvPr id="2" name="TextBox 1"/>
          <p:cNvSpPr txBox="1"/>
          <p:nvPr/>
        </p:nvSpPr>
        <p:spPr>
          <a:xfrm>
            <a:off x="827586" y="6396335"/>
            <a:ext cx="5038559" cy="369332"/>
          </a:xfrm>
          <a:prstGeom prst="rect">
            <a:avLst/>
          </a:prstGeom>
          <a:noFill/>
        </p:spPr>
        <p:txBody>
          <a:bodyPr wrap="none" rtlCol="0">
            <a:spAutoFit/>
          </a:bodyPr>
          <a:lstStyle/>
          <a:p>
            <a:r>
              <a:rPr lang="en-GB" sz="1800" dirty="0" smtClean="0">
                <a:solidFill>
                  <a:prstClr val="black"/>
                </a:solidFill>
              </a:rPr>
              <a:t>PPD = Personal and Professional Development</a:t>
            </a:r>
            <a:endParaRPr lang="en-GB" sz="1800" dirty="0">
              <a:solidFill>
                <a:prstClr val="black"/>
              </a:solidFill>
            </a:endParaRPr>
          </a:p>
        </p:txBody>
      </p:sp>
      <p:cxnSp>
        <p:nvCxnSpPr>
          <p:cNvPr id="6" name="Straight Arrow Connector 5"/>
          <p:cNvCxnSpPr/>
          <p:nvPr/>
        </p:nvCxnSpPr>
        <p:spPr>
          <a:xfrm>
            <a:off x="4819456" y="4862773"/>
            <a:ext cx="688648" cy="0"/>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851920" y="4005064"/>
            <a:ext cx="3024336" cy="43204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4282697650"/>
              </p:ext>
            </p:extLst>
          </p:nvPr>
        </p:nvGraphicFramePr>
        <p:xfrm>
          <a:off x="1507088" y="2827784"/>
          <a:ext cx="7025352" cy="457200"/>
        </p:xfrm>
        <a:graphic>
          <a:graphicData uri="http://schemas.openxmlformats.org/drawingml/2006/table">
            <a:tbl>
              <a:tblPr firstRow="1" bandRow="1">
                <a:tableStyleId>{5C22544A-7EE6-4342-B048-85BDC9FD1C3A}</a:tableStyleId>
              </a:tblPr>
              <a:tblGrid>
                <a:gridCol w="1170892">
                  <a:extLst>
                    <a:ext uri="{9D8B030D-6E8A-4147-A177-3AD203B41FA5}">
                      <a16:colId xmlns:a16="http://schemas.microsoft.com/office/drawing/2014/main" xmlns="" val="20000"/>
                    </a:ext>
                  </a:extLst>
                </a:gridCol>
                <a:gridCol w="1170892">
                  <a:extLst>
                    <a:ext uri="{9D8B030D-6E8A-4147-A177-3AD203B41FA5}">
                      <a16:colId xmlns:a16="http://schemas.microsoft.com/office/drawing/2014/main" xmlns="" val="20001"/>
                    </a:ext>
                  </a:extLst>
                </a:gridCol>
                <a:gridCol w="1170892">
                  <a:extLst>
                    <a:ext uri="{9D8B030D-6E8A-4147-A177-3AD203B41FA5}">
                      <a16:colId xmlns:a16="http://schemas.microsoft.com/office/drawing/2014/main" xmlns="" val="20002"/>
                    </a:ext>
                  </a:extLst>
                </a:gridCol>
                <a:gridCol w="2341784">
                  <a:extLst>
                    <a:ext uri="{9D8B030D-6E8A-4147-A177-3AD203B41FA5}">
                      <a16:colId xmlns:a16="http://schemas.microsoft.com/office/drawing/2014/main" xmlns="" val="20003"/>
                    </a:ext>
                  </a:extLst>
                </a:gridCol>
                <a:gridCol w="1170892">
                  <a:extLst>
                    <a:ext uri="{9D8B030D-6E8A-4147-A177-3AD203B41FA5}">
                      <a16:colId xmlns:a16="http://schemas.microsoft.com/office/drawing/2014/main" xmlns="" val="20004"/>
                    </a:ext>
                  </a:extLst>
                </a:gridCol>
              </a:tblGrid>
              <a:tr h="457200">
                <a:tc>
                  <a:txBody>
                    <a:bodyPr/>
                    <a:lstStyle/>
                    <a:p>
                      <a:r>
                        <a:rPr lang="en-GB" sz="1200" dirty="0"/>
                        <a:t>Intro</a:t>
                      </a:r>
                      <a:r>
                        <a:rPr lang="en-GB" sz="1200" baseline="0" dirty="0"/>
                        <a:t> </a:t>
                      </a:r>
                      <a:r>
                        <a:rPr lang="en-GB" sz="1200" dirty="0"/>
                        <a:t>Module</a:t>
                      </a:r>
                    </a:p>
                    <a:p>
                      <a:endParaRPr lang="en-GB" sz="1200" dirty="0"/>
                    </a:p>
                  </a:txBody>
                  <a:tcPr>
                    <a:solidFill>
                      <a:schemeClr val="bg1">
                        <a:lumMod val="65000"/>
                      </a:schemeClr>
                    </a:solidFill>
                  </a:tcPr>
                </a:tc>
                <a:tc>
                  <a:txBody>
                    <a:bodyPr/>
                    <a:lstStyle/>
                    <a:p>
                      <a:r>
                        <a:rPr lang="en-GB" sz="1200" dirty="0"/>
                        <a:t>Intro</a:t>
                      </a:r>
                      <a:r>
                        <a:rPr lang="en-GB" sz="1200" baseline="0" dirty="0"/>
                        <a:t> Module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solidFill>
                      <a:schemeClr val="bg1">
                        <a:lumMod val="65000"/>
                      </a:schemeClr>
                    </a:solidFill>
                  </a:tcPr>
                </a:tc>
                <a:tc>
                  <a:txBody>
                    <a:bodyPr/>
                    <a:lstStyle/>
                    <a:p>
                      <a:r>
                        <a:rPr lang="en-GB" sz="1200" dirty="0"/>
                        <a:t>   PPD WBL</a:t>
                      </a:r>
                    </a:p>
                    <a:p>
                      <a:endParaRPr lang="en-GB" sz="1200" dirty="0"/>
                    </a:p>
                  </a:txBody>
                  <a:tcPr>
                    <a:gradFill flip="none" rotWithShape="1">
                      <a:gsLst>
                        <a:gs pos="0">
                          <a:srgbClr val="C00000"/>
                        </a:gs>
                        <a:gs pos="50000">
                          <a:srgbClr val="C00000">
                            <a:tint val="44500"/>
                            <a:satMod val="160000"/>
                          </a:srgbClr>
                        </a:gs>
                        <a:gs pos="100000">
                          <a:srgbClr val="C00000">
                            <a:tint val="23500"/>
                            <a:satMod val="160000"/>
                          </a:srgbClr>
                        </a:gs>
                      </a:gsLst>
                      <a:lin ang="2700000" scaled="1"/>
                      <a:tileRect/>
                    </a:gradFill>
                  </a:tcPr>
                </a:tc>
                <a:tc>
                  <a:txBody>
                    <a:bodyPr/>
                    <a:lstStyle/>
                    <a:p>
                      <a:r>
                        <a:rPr lang="en-GB" sz="1200" dirty="0"/>
                        <a:t>Project</a:t>
                      </a:r>
                      <a:r>
                        <a:rPr lang="en-GB" sz="1200" baseline="0" dirty="0"/>
                        <a:t> WBL </a:t>
                      </a:r>
                    </a:p>
                    <a:p>
                      <a:r>
                        <a:rPr lang="en-GB" sz="1200" baseline="0" dirty="0"/>
                        <a:t>Discipline Focus  </a:t>
                      </a:r>
                      <a:endParaRPr lang="en-GB" sz="1200" dirty="0"/>
                    </a:p>
                  </a:txBody>
                  <a:tcPr>
                    <a:gradFill flip="none" rotWithShape="1">
                      <a:gsLst>
                        <a:gs pos="0">
                          <a:srgbClr val="DDEBCF"/>
                        </a:gs>
                        <a:gs pos="47000">
                          <a:srgbClr val="00B050"/>
                        </a:gs>
                        <a:gs pos="100000">
                          <a:srgbClr val="156B13"/>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Discipline Mod</a:t>
                      </a:r>
                      <a:r>
                        <a:rPr lang="en-GB" sz="1200" baseline="0" dirty="0"/>
                        <a:t>  </a:t>
                      </a:r>
                      <a:endParaRPr lang="en-GB" sz="1200" dirty="0"/>
                    </a:p>
                  </a:txBody>
                  <a:tcPr/>
                </a:tc>
                <a:extLst>
                  <a:ext uri="{0D108BD9-81ED-4DB2-BD59-A6C34878D82A}">
                    <a16:rowId xmlns:a16="http://schemas.microsoft.com/office/drawing/2014/main" xmlns="" val="10000"/>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45973414"/>
              </p:ext>
            </p:extLst>
          </p:nvPr>
        </p:nvGraphicFramePr>
        <p:xfrm>
          <a:off x="1507088" y="3403848"/>
          <a:ext cx="7025352" cy="457200"/>
        </p:xfrm>
        <a:graphic>
          <a:graphicData uri="http://schemas.openxmlformats.org/drawingml/2006/table">
            <a:tbl>
              <a:tblPr firstRow="1" bandRow="1">
                <a:tableStyleId>{5C22544A-7EE6-4342-B048-85BDC9FD1C3A}</a:tableStyleId>
              </a:tblPr>
              <a:tblGrid>
                <a:gridCol w="1170892">
                  <a:extLst>
                    <a:ext uri="{9D8B030D-6E8A-4147-A177-3AD203B41FA5}">
                      <a16:colId xmlns:a16="http://schemas.microsoft.com/office/drawing/2014/main" xmlns="" val="20000"/>
                    </a:ext>
                  </a:extLst>
                </a:gridCol>
                <a:gridCol w="1170892">
                  <a:extLst>
                    <a:ext uri="{9D8B030D-6E8A-4147-A177-3AD203B41FA5}">
                      <a16:colId xmlns:a16="http://schemas.microsoft.com/office/drawing/2014/main" xmlns="" val="20001"/>
                    </a:ext>
                  </a:extLst>
                </a:gridCol>
                <a:gridCol w="1170892">
                  <a:extLst>
                    <a:ext uri="{9D8B030D-6E8A-4147-A177-3AD203B41FA5}">
                      <a16:colId xmlns:a16="http://schemas.microsoft.com/office/drawing/2014/main" xmlns="" val="20002"/>
                    </a:ext>
                  </a:extLst>
                </a:gridCol>
                <a:gridCol w="2341784">
                  <a:extLst>
                    <a:ext uri="{9D8B030D-6E8A-4147-A177-3AD203B41FA5}">
                      <a16:colId xmlns:a16="http://schemas.microsoft.com/office/drawing/2014/main" xmlns="" val="20003"/>
                    </a:ext>
                  </a:extLst>
                </a:gridCol>
                <a:gridCol w="1170892">
                  <a:extLst>
                    <a:ext uri="{9D8B030D-6E8A-4147-A177-3AD203B41FA5}">
                      <a16:colId xmlns:a16="http://schemas.microsoft.com/office/drawing/2014/main" xmlns="" val="20004"/>
                    </a:ext>
                  </a:extLst>
                </a:gridCol>
              </a:tblGrid>
              <a:tr h="457200">
                <a:tc>
                  <a:txBody>
                    <a:bodyPr/>
                    <a:lstStyle/>
                    <a:p>
                      <a:r>
                        <a:rPr lang="en-GB" sz="1200" dirty="0"/>
                        <a:t>Specialist  Module    </a:t>
                      </a:r>
                    </a:p>
                  </a:txBody>
                  <a:tcPr>
                    <a:solidFill>
                      <a:schemeClr val="accent4">
                        <a:lumMod val="50000"/>
                      </a:schemeClr>
                    </a:solidFill>
                  </a:tcPr>
                </a:tc>
                <a:tc>
                  <a:txBody>
                    <a:bodyPr/>
                    <a:lstStyle/>
                    <a:p>
                      <a:r>
                        <a:rPr lang="en-GB" sz="1200" dirty="0"/>
                        <a:t>Specialist  Module   </a:t>
                      </a:r>
                    </a:p>
                  </a:txBody>
                  <a:tcPr>
                    <a:solidFill>
                      <a:schemeClr val="accent4">
                        <a:lumMod val="50000"/>
                      </a:schemeClr>
                    </a:solidFill>
                  </a:tcPr>
                </a:tc>
                <a:tc>
                  <a:txBody>
                    <a:bodyPr/>
                    <a:lstStyle/>
                    <a:p>
                      <a:pPr algn="ctr"/>
                      <a:r>
                        <a:rPr lang="en-GB" sz="1200" dirty="0"/>
                        <a:t>PPD WBL</a:t>
                      </a:r>
                    </a:p>
                  </a:txBody>
                  <a:tcPr>
                    <a:gradFill flip="none" rotWithShape="1">
                      <a:gsLst>
                        <a:gs pos="0">
                          <a:srgbClr val="C00000"/>
                        </a:gs>
                        <a:gs pos="50000">
                          <a:srgbClr val="C00000">
                            <a:tint val="44500"/>
                            <a:satMod val="160000"/>
                          </a:srgbClr>
                        </a:gs>
                        <a:gs pos="100000">
                          <a:srgbClr val="C00000">
                            <a:tint val="23500"/>
                            <a:satMod val="160000"/>
                          </a:srgbClr>
                        </a:gs>
                      </a:gsLst>
                      <a:lin ang="2700000" scaled="1"/>
                      <a:tileRect/>
                    </a:gradFill>
                  </a:tcPr>
                </a:tc>
                <a:tc>
                  <a:txBody>
                    <a:bodyPr/>
                    <a:lstStyle/>
                    <a:p>
                      <a:pPr marL="0" indent="0" algn="l"/>
                      <a:r>
                        <a:rPr lang="en-GB" sz="1200" dirty="0"/>
                        <a:t>Project</a:t>
                      </a:r>
                      <a:r>
                        <a:rPr lang="en-GB" sz="1200" baseline="0" dirty="0"/>
                        <a:t> WBL</a:t>
                      </a:r>
                    </a:p>
                    <a:p>
                      <a:pPr marL="0" indent="0" algn="l"/>
                      <a:r>
                        <a:rPr lang="en-GB" sz="1200" baseline="0" dirty="0"/>
                        <a:t>Discipline Focus  </a:t>
                      </a:r>
                      <a:endParaRPr lang="en-GB" sz="1200" dirty="0"/>
                    </a:p>
                  </a:txBody>
                  <a:tcPr>
                    <a:gradFill flip="none" rotWithShape="1">
                      <a:gsLst>
                        <a:gs pos="0">
                          <a:srgbClr val="DDEBCF"/>
                        </a:gs>
                        <a:gs pos="47000">
                          <a:srgbClr val="00B050"/>
                        </a:gs>
                        <a:gs pos="100000">
                          <a:srgbClr val="156B13"/>
                        </a:gs>
                      </a:gsLst>
                      <a:lin ang="2700000" scaled="1"/>
                      <a:tileRect/>
                    </a:gradFill>
                  </a:tcPr>
                </a:tc>
                <a:tc>
                  <a:txBody>
                    <a:bodyPr/>
                    <a:lstStyle/>
                    <a:p>
                      <a:r>
                        <a:rPr lang="en-GB" sz="1200" dirty="0"/>
                        <a:t>Discipline</a:t>
                      </a:r>
                      <a:r>
                        <a:rPr lang="en-GB" sz="1200" baseline="0" dirty="0"/>
                        <a:t> </a:t>
                      </a:r>
                      <a:r>
                        <a:rPr lang="en-GB" sz="1200" dirty="0"/>
                        <a:t>Mod</a:t>
                      </a:r>
                      <a:r>
                        <a:rPr lang="en-GB" sz="1200" baseline="0" dirty="0"/>
                        <a:t>  </a:t>
                      </a:r>
                      <a:endParaRPr lang="en-GB" sz="1200" dirty="0"/>
                    </a:p>
                  </a:txBody>
                  <a:tcPr>
                    <a:solidFill>
                      <a:schemeClr val="accent1"/>
                    </a:solidFill>
                  </a:tcPr>
                </a:tc>
                <a:extLst>
                  <a:ext uri="{0D108BD9-81ED-4DB2-BD59-A6C34878D82A}">
                    <a16:rowId xmlns:a16="http://schemas.microsoft.com/office/drawing/2014/main" xmlns="" val="10000"/>
                  </a:ext>
                </a:extLst>
              </a:tr>
            </a:tbl>
          </a:graphicData>
        </a:graphic>
      </p:graphicFrame>
      <p:sp>
        <p:nvSpPr>
          <p:cNvPr id="24" name="Rectangle 23"/>
          <p:cNvSpPr/>
          <p:nvPr/>
        </p:nvSpPr>
        <p:spPr>
          <a:xfrm>
            <a:off x="5004048" y="2852936"/>
            <a:ext cx="2304256"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Rectangle 24"/>
          <p:cNvSpPr/>
          <p:nvPr/>
        </p:nvSpPr>
        <p:spPr>
          <a:xfrm>
            <a:off x="5004048" y="3429000"/>
            <a:ext cx="2304256"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Tree>
    <p:extLst>
      <p:ext uri="{BB962C8B-B14F-4D97-AF65-F5344CB8AC3E}">
        <p14:creationId xmlns:p14="http://schemas.microsoft.com/office/powerpoint/2010/main" val="10615217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par>
                                <p:cTn id="38" presetID="10" presetClass="exit" presetSubtype="0" fill="hold" grpId="0" nodeType="withEffect">
                                  <p:stCondLst>
                                    <p:cond delay="0"/>
                                  </p:stCondLst>
                                  <p:childTnLst>
                                    <p:animEffect transition="out" filter="fade">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11" grpId="0" animBg="1"/>
      <p:bldP spid="24" grpId="0" animBg="1"/>
      <p:bldP spid="25"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Batch 13</a:t>
            </a:r>
            <a:br>
              <a:rPr lang="en-GB" dirty="0" smtClean="0">
                <a:solidFill>
                  <a:schemeClr val="bg1"/>
                </a:solidFill>
              </a:rPr>
            </a:br>
            <a:r>
              <a:rPr lang="en-GB" dirty="0" smtClean="0">
                <a:solidFill>
                  <a:schemeClr val="bg1"/>
                </a:solidFill>
              </a:rPr>
              <a:t/>
            </a:r>
            <a:br>
              <a:rPr lang="en-GB" dirty="0" smtClean="0">
                <a:solidFill>
                  <a:schemeClr val="bg1"/>
                </a:solidFill>
              </a:rPr>
            </a:br>
            <a:r>
              <a:rPr lang="en-GB" dirty="0" smtClean="0">
                <a:solidFill>
                  <a:schemeClr val="bg1"/>
                </a:solidFill>
              </a:rPr>
              <a:t>Apprenticeship Case Studies</a:t>
            </a:r>
            <a:br>
              <a:rPr lang="en-GB" dirty="0" smtClean="0">
                <a:solidFill>
                  <a:schemeClr val="bg1"/>
                </a:solidFill>
              </a:rPr>
            </a:br>
            <a:r>
              <a:rPr lang="en-GB" dirty="0" smtClean="0">
                <a:solidFill>
                  <a:schemeClr val="bg1"/>
                </a:solidFill>
              </a:rPr>
              <a:t>Template</a:t>
            </a:r>
            <a:endParaRPr lang="en-GB" dirty="0">
              <a:solidFill>
                <a:schemeClr val="bg1"/>
              </a:solidFill>
            </a:endParaRP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04350695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INSERT TIMESCALE FOR AWARDS FROM KENT</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6857717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Apprenticeship </a:t>
            </a:r>
            <a:br>
              <a:rPr lang="en-GB" dirty="0" smtClean="0"/>
            </a:br>
            <a:r>
              <a:rPr lang="en-GB" dirty="0" smtClean="0"/>
              <a:t>Case Study Template</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299125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7706" y="188640"/>
            <a:ext cx="8207375" cy="1143000"/>
          </a:xfrm>
        </p:spPr>
        <p:txBody>
          <a:bodyPr>
            <a:noAutofit/>
          </a:bodyPr>
          <a:lstStyle/>
          <a:p>
            <a:r>
              <a:rPr lang="en-GB" sz="3200" dirty="0" smtClean="0"/>
              <a:t>Apprenticeship Case Study:</a:t>
            </a:r>
            <a:br>
              <a:rPr lang="en-GB" sz="3200" dirty="0" smtClean="0"/>
            </a:br>
            <a:r>
              <a:rPr lang="en-GB" sz="3200" b="1" dirty="0" smtClean="0"/>
              <a:t>Background Information</a:t>
            </a:r>
            <a:endParaRPr lang="en-GB" sz="3200" b="1" dirty="0"/>
          </a:p>
        </p:txBody>
      </p:sp>
      <p:sp>
        <p:nvSpPr>
          <p:cNvPr id="3" name="Rectangle 2"/>
          <p:cNvSpPr/>
          <p:nvPr/>
        </p:nvSpPr>
        <p:spPr>
          <a:xfrm>
            <a:off x="827584" y="1700810"/>
            <a:ext cx="7416824" cy="5324535"/>
          </a:xfrm>
          <a:prstGeom prst="rect">
            <a:avLst/>
          </a:prstGeom>
        </p:spPr>
        <p:txBody>
          <a:bodyPr wrap="square">
            <a:spAutoFit/>
          </a:bodyPr>
          <a:lstStyle/>
          <a:p>
            <a:pPr eaLnBrk="0" hangingPunct="0"/>
            <a:r>
              <a:rPr lang="en-GB" altLang="en-US" sz="2000" b="1" dirty="0" smtClean="0">
                <a:latin typeface="+mj-lt"/>
                <a:ea typeface="Calibri" pitchFamily="34" charset="0"/>
              </a:rPr>
              <a:t>Official </a:t>
            </a:r>
            <a:r>
              <a:rPr lang="en-GB" altLang="en-US" sz="2000" b="1" dirty="0">
                <a:latin typeface="+mj-lt"/>
                <a:ea typeface="Calibri" pitchFamily="34" charset="0"/>
              </a:rPr>
              <a:t>Job </a:t>
            </a:r>
            <a:r>
              <a:rPr lang="en-GB" altLang="en-US" sz="2000" b="1" dirty="0" smtClean="0">
                <a:latin typeface="+mj-lt"/>
                <a:ea typeface="Calibri" pitchFamily="34" charset="0"/>
              </a:rPr>
              <a:t>Title:</a:t>
            </a:r>
          </a:p>
          <a:p>
            <a:pPr eaLnBrk="0" hangingPunct="0"/>
            <a:endParaRPr lang="en-GB" altLang="en-US" sz="2000" b="1" dirty="0" smtClean="0">
              <a:latin typeface="+mj-lt"/>
            </a:endParaRPr>
          </a:p>
          <a:p>
            <a:pPr eaLnBrk="0" hangingPunct="0"/>
            <a:r>
              <a:rPr lang="en-GB" altLang="en-US" sz="2000" b="1" dirty="0" smtClean="0">
                <a:latin typeface="+mj-lt"/>
                <a:ea typeface="Calibri" pitchFamily="34" charset="0"/>
              </a:rPr>
              <a:t>employer's organisation: </a:t>
            </a:r>
          </a:p>
          <a:p>
            <a:pPr eaLnBrk="0" hangingPunct="0"/>
            <a:endParaRPr lang="en-GB" altLang="en-US" sz="2000" b="1" dirty="0" smtClean="0">
              <a:latin typeface="+mj-lt"/>
              <a:ea typeface="Calibri" pitchFamily="34" charset="0"/>
            </a:endParaRPr>
          </a:p>
          <a:p>
            <a:pPr eaLnBrk="0" hangingPunct="0"/>
            <a:r>
              <a:rPr lang="en-GB" altLang="en-US" sz="2000" b="1" dirty="0" smtClean="0">
                <a:latin typeface="+mj-lt"/>
                <a:ea typeface="Calibri" pitchFamily="34" charset="0"/>
              </a:rPr>
              <a:t>type </a:t>
            </a:r>
            <a:r>
              <a:rPr lang="en-GB" altLang="en-US" sz="2000" b="1" dirty="0">
                <a:latin typeface="+mj-lt"/>
                <a:ea typeface="Calibri" pitchFamily="34" charset="0"/>
              </a:rPr>
              <a:t>of </a:t>
            </a:r>
            <a:r>
              <a:rPr lang="en-GB" altLang="en-US" sz="2000" b="1" dirty="0" smtClean="0">
                <a:latin typeface="+mj-lt"/>
                <a:ea typeface="Calibri" pitchFamily="34" charset="0"/>
              </a:rPr>
              <a:t>business/activity: </a:t>
            </a:r>
          </a:p>
          <a:p>
            <a:pPr eaLnBrk="0" hangingPunct="0"/>
            <a:endParaRPr lang="en-GB" altLang="en-US" sz="2000" b="1" dirty="0" smtClean="0">
              <a:latin typeface="+mj-lt"/>
              <a:ea typeface="Calibri" pitchFamily="34" charset="0"/>
            </a:endParaRPr>
          </a:p>
          <a:p>
            <a:pPr eaLnBrk="0" hangingPunct="0"/>
            <a:r>
              <a:rPr lang="en-GB" altLang="en-US" sz="2000" b="1" dirty="0" smtClean="0">
                <a:latin typeface="+mj-lt"/>
                <a:ea typeface="Calibri" pitchFamily="34" charset="0"/>
              </a:rPr>
              <a:t>size: </a:t>
            </a:r>
          </a:p>
          <a:p>
            <a:pPr eaLnBrk="0" hangingPunct="0"/>
            <a:r>
              <a:rPr lang="en-GB" altLang="en-US" sz="2000" dirty="0" smtClean="0">
                <a:solidFill>
                  <a:schemeClr val="bg1">
                    <a:lumMod val="50000"/>
                  </a:schemeClr>
                </a:solidFill>
                <a:latin typeface="+mj-lt"/>
                <a:ea typeface="Calibri" pitchFamily="34" charset="0"/>
              </a:rPr>
              <a:t> (e.g. number of employers, scope of locations, turnover </a:t>
            </a:r>
          </a:p>
          <a:p>
            <a:pPr eaLnBrk="0" hangingPunct="0"/>
            <a:r>
              <a:rPr lang="en-GB" altLang="en-US" sz="2000" dirty="0" smtClean="0">
                <a:solidFill>
                  <a:schemeClr val="bg1">
                    <a:lumMod val="50000"/>
                  </a:schemeClr>
                </a:solidFill>
                <a:latin typeface="+mj-lt"/>
                <a:ea typeface="Calibri" pitchFamily="34" charset="0"/>
              </a:rPr>
              <a:t>- Spend 5 minutes on the employer's website)</a:t>
            </a:r>
          </a:p>
          <a:p>
            <a:pPr eaLnBrk="0" hangingPunct="0"/>
            <a:endParaRPr lang="en-GB" altLang="en-US" sz="2000" b="1" dirty="0" smtClean="0">
              <a:latin typeface="+mj-lt"/>
              <a:ea typeface="Calibri" pitchFamily="34" charset="0"/>
            </a:endParaRPr>
          </a:p>
          <a:p>
            <a:pPr eaLnBrk="0" hangingPunct="0"/>
            <a:r>
              <a:rPr lang="en-GB" altLang="en-US" sz="2000" b="1" dirty="0" smtClean="0">
                <a:latin typeface="+mj-lt"/>
                <a:ea typeface="Calibri" pitchFamily="34" charset="0"/>
              </a:rPr>
              <a:t>structure:</a:t>
            </a:r>
          </a:p>
          <a:p>
            <a:pPr eaLnBrk="0" hangingPunct="0"/>
            <a:r>
              <a:rPr lang="en-GB" altLang="en-US" sz="2000" dirty="0" smtClean="0">
                <a:solidFill>
                  <a:schemeClr val="bg1">
                    <a:lumMod val="50000"/>
                  </a:schemeClr>
                </a:solidFill>
                <a:latin typeface="+mj-lt"/>
                <a:cs typeface="Times New Roman" pitchFamily="18" charset="0"/>
              </a:rPr>
              <a:t>What divisions, geographic arrangements, functional activities form the context in which the apprentice works?</a:t>
            </a:r>
          </a:p>
          <a:p>
            <a:pPr eaLnBrk="0" hangingPunct="0"/>
            <a:endParaRPr lang="en-GB" altLang="en-US" sz="2000" dirty="0">
              <a:solidFill>
                <a:schemeClr val="bg1">
                  <a:lumMod val="50000"/>
                </a:schemeClr>
              </a:solidFill>
              <a:latin typeface="+mj-lt"/>
              <a:cs typeface="Times New Roman" pitchFamily="18" charset="0"/>
            </a:endParaRPr>
          </a:p>
          <a:p>
            <a:pPr eaLnBrk="0" hangingPunct="0"/>
            <a:r>
              <a:rPr lang="en-GB" altLang="en-US" sz="2000" b="1" dirty="0" smtClean="0">
                <a:solidFill>
                  <a:prstClr val="black"/>
                </a:solidFill>
                <a:latin typeface="+mn-lt"/>
                <a:ea typeface="Calibri" pitchFamily="34" charset="0"/>
              </a:rPr>
              <a:t>Does </a:t>
            </a:r>
            <a:r>
              <a:rPr lang="en-GB" altLang="en-US" sz="2000" b="1" dirty="0">
                <a:solidFill>
                  <a:prstClr val="black"/>
                </a:solidFill>
                <a:latin typeface="+mn-lt"/>
                <a:ea typeface="Calibri" pitchFamily="34" charset="0"/>
              </a:rPr>
              <a:t>the Apprentice wish to be considered for the Apprentice of the Year Award?</a:t>
            </a:r>
            <a:endParaRPr lang="en-GB" altLang="en-US" sz="3200" b="1" dirty="0">
              <a:solidFill>
                <a:prstClr val="black"/>
              </a:solidFill>
              <a:latin typeface="+mn-lt"/>
            </a:endParaRPr>
          </a:p>
          <a:p>
            <a:pPr eaLnBrk="0" hangingPunct="0"/>
            <a:endParaRPr lang="en-GB" altLang="en-US" sz="2000" dirty="0">
              <a:solidFill>
                <a:schemeClr val="bg1">
                  <a:lumMod val="50000"/>
                </a:schemeClr>
              </a:solidFill>
              <a:latin typeface="+mj-lt"/>
            </a:endParaRPr>
          </a:p>
        </p:txBody>
      </p:sp>
    </p:spTree>
    <p:extLst>
      <p:ext uri="{BB962C8B-B14F-4D97-AF65-F5344CB8AC3E}">
        <p14:creationId xmlns:p14="http://schemas.microsoft.com/office/powerpoint/2010/main" val="26019690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7706" y="116632"/>
            <a:ext cx="8207375" cy="1143000"/>
          </a:xfrm>
        </p:spPr>
        <p:txBody>
          <a:bodyPr>
            <a:noAutofit/>
          </a:bodyPr>
          <a:lstStyle/>
          <a:p>
            <a:r>
              <a:rPr lang="en-GB" sz="3200" dirty="0" smtClean="0"/>
              <a:t>Apprenticeship Case Study:</a:t>
            </a:r>
            <a:br>
              <a:rPr lang="en-GB" sz="3200" dirty="0" smtClean="0"/>
            </a:br>
            <a:r>
              <a:rPr lang="en-GB" sz="3200" b="1" dirty="0" smtClean="0"/>
              <a:t>Background Information</a:t>
            </a:r>
            <a:endParaRPr lang="en-GB"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2607388"/>
              </p:ext>
            </p:extLst>
          </p:nvPr>
        </p:nvGraphicFramePr>
        <p:xfrm>
          <a:off x="1017525" y="1873328"/>
          <a:ext cx="6650821" cy="4412655"/>
        </p:xfrm>
        <a:graphic>
          <a:graphicData uri="http://schemas.openxmlformats.org/drawingml/2006/table">
            <a:tbl>
              <a:tblPr firstRow="1" firstCol="1" bandRow="1">
                <a:tableStyleId>{5C22544A-7EE6-4342-B048-85BDC9FD1C3A}</a:tableStyleId>
              </a:tblPr>
              <a:tblGrid>
                <a:gridCol w="5987369"/>
                <a:gridCol w="663452"/>
              </a:tblGrid>
              <a:tr h="487680">
                <a:tc gridSpan="2">
                  <a:txBody>
                    <a:bodyPr/>
                    <a:lstStyle/>
                    <a:p>
                      <a:pPr algn="ctr">
                        <a:spcAft>
                          <a:spcPts val="0"/>
                        </a:spcAft>
                      </a:pPr>
                      <a:r>
                        <a:rPr lang="en-GB" sz="1600" b="0" dirty="0">
                          <a:solidFill>
                            <a:schemeClr val="tx1"/>
                          </a:solidFill>
                          <a:effectLst/>
                        </a:rPr>
                        <a:t>Please tick 1 box from list </a:t>
                      </a:r>
                      <a:r>
                        <a:rPr lang="en-GB" sz="1600" b="0" dirty="0" smtClean="0">
                          <a:solidFill>
                            <a:schemeClr val="tx1"/>
                          </a:solidFill>
                          <a:effectLst/>
                        </a:rPr>
                        <a:t>below:</a:t>
                      </a:r>
                    </a:p>
                    <a:p>
                      <a:pPr algn="ctr">
                        <a:spcAft>
                          <a:spcPts val="0"/>
                        </a:spcAft>
                      </a:pPr>
                      <a:endParaRPr lang="en-GB" sz="1600" b="0" dirty="0">
                        <a:solidFill>
                          <a:schemeClr val="tx1"/>
                        </a:solidFill>
                        <a:effectLst/>
                        <a:latin typeface="Times New Roman"/>
                        <a:ea typeface="Calibri"/>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r>
              <a:tr h="352261">
                <a:tc>
                  <a:txBody>
                    <a:bodyPr/>
                    <a:lstStyle/>
                    <a:p>
                      <a:pPr>
                        <a:spcAft>
                          <a:spcPts val="0"/>
                        </a:spcAft>
                      </a:pPr>
                      <a:r>
                        <a:rPr lang="en-GB" sz="1600" b="0" dirty="0">
                          <a:solidFill>
                            <a:schemeClr val="tx1"/>
                          </a:solidFill>
                          <a:effectLst/>
                        </a:rPr>
                        <a:t>Agriculture, Horticulture, and Animal Care</a:t>
                      </a:r>
                      <a:endParaRPr lang="en-GB" sz="1600" b="0"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600" b="0" dirty="0">
                          <a:solidFill>
                            <a:schemeClr val="tx1"/>
                          </a:solidFill>
                          <a:effectLst/>
                        </a:rPr>
                        <a:t> </a:t>
                      </a:r>
                      <a:endParaRPr lang="en-GB" sz="1600" b="0"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261">
                <a:tc>
                  <a:txBody>
                    <a:bodyPr/>
                    <a:lstStyle/>
                    <a:p>
                      <a:pPr>
                        <a:spcAft>
                          <a:spcPts val="0"/>
                        </a:spcAft>
                      </a:pPr>
                      <a:r>
                        <a:rPr lang="en-GB" sz="1600" b="0" dirty="0">
                          <a:solidFill>
                            <a:schemeClr val="tx1"/>
                          </a:solidFill>
                          <a:effectLst/>
                        </a:rPr>
                        <a:t>Arts, Media and Publishing</a:t>
                      </a:r>
                      <a:endParaRPr lang="en-GB" sz="1600" b="0"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600" b="0" dirty="0">
                          <a:solidFill>
                            <a:schemeClr val="tx1"/>
                          </a:solidFill>
                          <a:effectLst/>
                        </a:rPr>
                        <a:t> </a:t>
                      </a:r>
                      <a:endParaRPr lang="en-GB" sz="1600" b="0"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261">
                <a:tc>
                  <a:txBody>
                    <a:bodyPr/>
                    <a:lstStyle/>
                    <a:p>
                      <a:pPr>
                        <a:spcAft>
                          <a:spcPts val="0"/>
                        </a:spcAft>
                      </a:pPr>
                      <a:r>
                        <a:rPr lang="en-GB" sz="1600" b="0" dirty="0">
                          <a:solidFill>
                            <a:schemeClr val="tx1"/>
                          </a:solidFill>
                          <a:effectLst/>
                        </a:rPr>
                        <a:t>Business, Administration and Law</a:t>
                      </a:r>
                      <a:endParaRPr lang="en-GB" sz="1600" b="0"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600" b="0" dirty="0">
                          <a:solidFill>
                            <a:schemeClr val="tx1"/>
                          </a:solidFill>
                          <a:effectLst/>
                        </a:rPr>
                        <a:t> </a:t>
                      </a:r>
                      <a:endParaRPr lang="en-GB" sz="1600" b="0"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249">
                <a:tc>
                  <a:txBody>
                    <a:bodyPr/>
                    <a:lstStyle/>
                    <a:p>
                      <a:pPr>
                        <a:spcAft>
                          <a:spcPts val="0"/>
                        </a:spcAft>
                      </a:pPr>
                      <a:r>
                        <a:rPr lang="en-GB" sz="1600" b="0" dirty="0" smtClean="0">
                          <a:solidFill>
                            <a:schemeClr val="tx1"/>
                          </a:solidFill>
                          <a:effectLst/>
                        </a:rPr>
                        <a:t>Construction, </a:t>
                      </a:r>
                      <a:r>
                        <a:rPr lang="en-GB" sz="1600" b="0" dirty="0">
                          <a:solidFill>
                            <a:schemeClr val="tx1"/>
                          </a:solidFill>
                          <a:effectLst/>
                        </a:rPr>
                        <a:t>Planning and the Built Environment</a:t>
                      </a:r>
                      <a:endParaRPr lang="en-GB" sz="1600" b="0"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600" b="0" dirty="0">
                          <a:solidFill>
                            <a:schemeClr val="tx1"/>
                          </a:solidFill>
                          <a:effectLst/>
                        </a:rPr>
                        <a:t> </a:t>
                      </a:r>
                      <a:endParaRPr lang="en-GB" sz="1600" b="0"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261">
                <a:tc>
                  <a:txBody>
                    <a:bodyPr/>
                    <a:lstStyle/>
                    <a:p>
                      <a:pPr>
                        <a:spcAft>
                          <a:spcPts val="0"/>
                        </a:spcAft>
                      </a:pPr>
                      <a:r>
                        <a:rPr lang="en-GB" sz="1600" b="0" dirty="0">
                          <a:solidFill>
                            <a:schemeClr val="tx1"/>
                          </a:solidFill>
                          <a:effectLst/>
                        </a:rPr>
                        <a:t>Education and Training</a:t>
                      </a:r>
                      <a:endParaRPr lang="en-GB" sz="1600" b="0"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600" b="0" dirty="0">
                          <a:solidFill>
                            <a:schemeClr val="tx1"/>
                          </a:solidFill>
                          <a:effectLst/>
                        </a:rPr>
                        <a:t> </a:t>
                      </a:r>
                      <a:endParaRPr lang="en-GB" sz="1600" b="0"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995">
                <a:tc>
                  <a:txBody>
                    <a:bodyPr/>
                    <a:lstStyle/>
                    <a:p>
                      <a:pPr>
                        <a:spcAft>
                          <a:spcPts val="0"/>
                        </a:spcAft>
                      </a:pPr>
                      <a:r>
                        <a:rPr lang="en-GB" sz="1600" b="0" dirty="0">
                          <a:solidFill>
                            <a:schemeClr val="tx1"/>
                          </a:solidFill>
                          <a:effectLst/>
                        </a:rPr>
                        <a:t>Engineering and Manufacturing Technologies</a:t>
                      </a:r>
                      <a:endParaRPr lang="en-GB" sz="1600" b="0"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600" b="0" dirty="0">
                          <a:solidFill>
                            <a:schemeClr val="tx1"/>
                          </a:solidFill>
                          <a:effectLst/>
                        </a:rPr>
                        <a:t> </a:t>
                      </a:r>
                      <a:endParaRPr lang="en-GB" sz="1600" b="0"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261">
                <a:tc>
                  <a:txBody>
                    <a:bodyPr/>
                    <a:lstStyle/>
                    <a:p>
                      <a:pPr>
                        <a:spcAft>
                          <a:spcPts val="0"/>
                        </a:spcAft>
                      </a:pPr>
                      <a:r>
                        <a:rPr lang="en-GB" sz="1600" b="0" dirty="0">
                          <a:solidFill>
                            <a:schemeClr val="tx1"/>
                          </a:solidFill>
                          <a:effectLst/>
                        </a:rPr>
                        <a:t>Health, Public Services and Care</a:t>
                      </a:r>
                      <a:endParaRPr lang="en-GB" sz="1600" b="0"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600" b="0" dirty="0">
                          <a:solidFill>
                            <a:schemeClr val="tx1"/>
                          </a:solidFill>
                          <a:effectLst/>
                        </a:rPr>
                        <a:t> </a:t>
                      </a:r>
                      <a:endParaRPr lang="en-GB" sz="1600" b="0"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3643">
                <a:tc>
                  <a:txBody>
                    <a:bodyPr/>
                    <a:lstStyle/>
                    <a:p>
                      <a:pPr>
                        <a:spcAft>
                          <a:spcPts val="0"/>
                        </a:spcAft>
                      </a:pPr>
                      <a:r>
                        <a:rPr lang="en-GB" sz="1600" b="0" dirty="0">
                          <a:solidFill>
                            <a:schemeClr val="tx1"/>
                          </a:solidFill>
                          <a:effectLst/>
                        </a:rPr>
                        <a:t>Information and Communication Technology</a:t>
                      </a:r>
                      <a:endParaRPr lang="en-GB" sz="1600" b="0"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600" b="0" dirty="0">
                          <a:solidFill>
                            <a:schemeClr val="tx1"/>
                          </a:solidFill>
                          <a:effectLst/>
                        </a:rPr>
                        <a:t> </a:t>
                      </a:r>
                      <a:endParaRPr lang="en-GB" sz="1600" b="0"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261">
                <a:tc>
                  <a:txBody>
                    <a:bodyPr/>
                    <a:lstStyle/>
                    <a:p>
                      <a:pPr>
                        <a:spcAft>
                          <a:spcPts val="0"/>
                        </a:spcAft>
                      </a:pPr>
                      <a:r>
                        <a:rPr lang="en-GB" sz="1600" b="0" dirty="0">
                          <a:solidFill>
                            <a:schemeClr val="tx1"/>
                          </a:solidFill>
                          <a:effectLst/>
                        </a:rPr>
                        <a:t>Leisure, Travel and Tourism</a:t>
                      </a:r>
                      <a:endParaRPr lang="en-GB" sz="1600" b="0"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600" b="0" dirty="0">
                          <a:solidFill>
                            <a:schemeClr val="tx1"/>
                          </a:solidFill>
                          <a:effectLst/>
                        </a:rPr>
                        <a:t> </a:t>
                      </a:r>
                      <a:endParaRPr lang="en-GB" sz="1600" b="0"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261">
                <a:tc>
                  <a:txBody>
                    <a:bodyPr/>
                    <a:lstStyle/>
                    <a:p>
                      <a:pPr>
                        <a:spcAft>
                          <a:spcPts val="0"/>
                        </a:spcAft>
                      </a:pPr>
                      <a:r>
                        <a:rPr lang="en-GB" sz="1600" b="0" dirty="0">
                          <a:solidFill>
                            <a:schemeClr val="tx1"/>
                          </a:solidFill>
                          <a:effectLst/>
                        </a:rPr>
                        <a:t>Retail and Commercial Enterprise</a:t>
                      </a:r>
                      <a:endParaRPr lang="en-GB" sz="1600" b="0"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600" b="0" dirty="0">
                          <a:solidFill>
                            <a:schemeClr val="tx1"/>
                          </a:solidFill>
                          <a:effectLst/>
                        </a:rPr>
                        <a:t> </a:t>
                      </a:r>
                      <a:endParaRPr lang="en-GB" sz="1600" b="0"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261">
                <a:tc>
                  <a:txBody>
                    <a:bodyPr/>
                    <a:lstStyle/>
                    <a:p>
                      <a:pPr>
                        <a:spcAft>
                          <a:spcPts val="0"/>
                        </a:spcAft>
                      </a:pPr>
                      <a:r>
                        <a:rPr lang="en-GB" sz="1600" b="0" dirty="0">
                          <a:solidFill>
                            <a:schemeClr val="tx1"/>
                          </a:solidFill>
                          <a:effectLst/>
                        </a:rPr>
                        <a:t>Science and Mathematics </a:t>
                      </a:r>
                      <a:endParaRPr lang="en-GB" sz="1600" b="0"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600" b="0" dirty="0">
                          <a:solidFill>
                            <a:schemeClr val="tx1"/>
                          </a:solidFill>
                          <a:effectLst/>
                        </a:rPr>
                        <a:t> </a:t>
                      </a:r>
                      <a:endParaRPr lang="en-GB" sz="1600" b="0"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5412665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9713" y="125760"/>
            <a:ext cx="8207375" cy="1143000"/>
          </a:xfrm>
        </p:spPr>
        <p:txBody>
          <a:bodyPr>
            <a:noAutofit/>
          </a:bodyPr>
          <a:lstStyle/>
          <a:p>
            <a:r>
              <a:rPr lang="en-GB" sz="3200" dirty="0" smtClean="0"/>
              <a:t>Apprenticeship Case Study:</a:t>
            </a:r>
            <a:br>
              <a:rPr lang="en-GB" sz="3200" dirty="0" smtClean="0"/>
            </a:br>
            <a:r>
              <a:rPr lang="en-GB" sz="3200" b="1" dirty="0" smtClean="0"/>
              <a:t>The Apprentice</a:t>
            </a:r>
            <a:endParaRPr lang="en-GB" sz="3200" b="1" dirty="0"/>
          </a:p>
        </p:txBody>
      </p:sp>
      <p:sp>
        <p:nvSpPr>
          <p:cNvPr id="3" name="Rectangle 2"/>
          <p:cNvSpPr/>
          <p:nvPr/>
        </p:nvSpPr>
        <p:spPr>
          <a:xfrm>
            <a:off x="539552" y="1844824"/>
            <a:ext cx="7704856" cy="3970318"/>
          </a:xfrm>
          <a:prstGeom prst="rect">
            <a:avLst/>
          </a:prstGeom>
        </p:spPr>
        <p:txBody>
          <a:bodyPr wrap="square">
            <a:spAutoFit/>
          </a:bodyPr>
          <a:lstStyle/>
          <a:p>
            <a:pPr eaLnBrk="0" hangingPunct="0"/>
            <a:r>
              <a:rPr lang="en-GB" altLang="en-US" sz="1800" b="1" dirty="0" smtClean="0">
                <a:solidFill>
                  <a:srgbClr val="000000"/>
                </a:solidFill>
                <a:latin typeface="+mn-lt"/>
                <a:ea typeface="Calibri" pitchFamily="34" charset="0"/>
              </a:rPr>
              <a:t>Input from the Apprentice to cover:</a:t>
            </a:r>
          </a:p>
          <a:p>
            <a:pPr eaLnBrk="0" hangingPunct="0">
              <a:buFontTx/>
              <a:buChar char="•"/>
            </a:pPr>
            <a:endParaRPr lang="en-GB" altLang="en-US" sz="1800" dirty="0">
              <a:solidFill>
                <a:srgbClr val="000000"/>
              </a:solidFill>
              <a:latin typeface="+mn-lt"/>
              <a:ea typeface="Calibri" pitchFamily="34" charset="0"/>
            </a:endParaRPr>
          </a:p>
          <a:p>
            <a:pPr eaLnBrk="0" hangingPunct="0"/>
            <a:r>
              <a:rPr lang="en-GB" altLang="en-US" sz="1800" dirty="0" smtClean="0">
                <a:solidFill>
                  <a:srgbClr val="000000"/>
                </a:solidFill>
                <a:latin typeface="+mn-lt"/>
                <a:ea typeface="Calibri" pitchFamily="34" charset="0"/>
              </a:rPr>
              <a:t>Why </a:t>
            </a:r>
            <a:r>
              <a:rPr lang="en-GB" altLang="en-US" sz="1800" dirty="0">
                <a:solidFill>
                  <a:srgbClr val="000000"/>
                </a:solidFill>
                <a:latin typeface="+mn-lt"/>
                <a:ea typeface="Calibri" pitchFamily="34" charset="0"/>
              </a:rPr>
              <a:t>you chose your apprenticeship and how you applied for it</a:t>
            </a:r>
            <a:r>
              <a:rPr lang="en-GB" altLang="en-US" sz="1800" dirty="0" smtClean="0">
                <a:solidFill>
                  <a:srgbClr val="000000"/>
                </a:solidFill>
                <a:latin typeface="+mn-lt"/>
                <a:ea typeface="Calibri" pitchFamily="34" charset="0"/>
              </a:rPr>
              <a:t>.</a:t>
            </a:r>
          </a:p>
          <a:p>
            <a:pPr eaLnBrk="0" hangingPunct="0">
              <a:buFontTx/>
              <a:buChar char="•"/>
            </a:pPr>
            <a:endParaRPr lang="en-GB" altLang="en-US" sz="1800" dirty="0">
              <a:solidFill>
                <a:srgbClr val="000000"/>
              </a:solidFill>
              <a:latin typeface="+mn-lt"/>
            </a:endParaRPr>
          </a:p>
          <a:p>
            <a:pPr eaLnBrk="0" hangingPunct="0">
              <a:buFontTx/>
              <a:buChar char="•"/>
            </a:pPr>
            <a:endParaRPr lang="en-GB" altLang="en-US" sz="1800" dirty="0">
              <a:solidFill>
                <a:prstClr val="black"/>
              </a:solidFill>
              <a:latin typeface="+mn-lt"/>
            </a:endParaRPr>
          </a:p>
          <a:p>
            <a:pPr eaLnBrk="0" hangingPunct="0"/>
            <a:r>
              <a:rPr lang="en-GB" altLang="en-US" sz="1800" dirty="0">
                <a:solidFill>
                  <a:srgbClr val="000000"/>
                </a:solidFill>
                <a:latin typeface="+mn-lt"/>
                <a:ea typeface="Calibri" pitchFamily="34" charset="0"/>
              </a:rPr>
              <a:t>An outline of your role (including key duties and responsibilities) and how it fits within the organisation</a:t>
            </a:r>
            <a:r>
              <a:rPr lang="en-GB" altLang="en-US" sz="1800" dirty="0" smtClean="0">
                <a:solidFill>
                  <a:srgbClr val="000000"/>
                </a:solidFill>
                <a:latin typeface="+mn-lt"/>
                <a:ea typeface="Calibri" pitchFamily="34" charset="0"/>
              </a:rPr>
              <a:t>.</a:t>
            </a:r>
          </a:p>
          <a:p>
            <a:pPr eaLnBrk="0" hangingPunct="0">
              <a:buFontTx/>
              <a:buChar char="•"/>
            </a:pPr>
            <a:endParaRPr lang="en-GB" altLang="en-US" sz="1800" dirty="0">
              <a:solidFill>
                <a:srgbClr val="000000"/>
              </a:solidFill>
              <a:latin typeface="+mn-lt"/>
            </a:endParaRPr>
          </a:p>
          <a:p>
            <a:pPr eaLnBrk="0" hangingPunct="0">
              <a:buFontTx/>
              <a:buChar char="•"/>
            </a:pPr>
            <a:endParaRPr lang="en-GB" altLang="en-US" sz="1800" dirty="0">
              <a:solidFill>
                <a:prstClr val="black"/>
              </a:solidFill>
              <a:latin typeface="+mn-lt"/>
            </a:endParaRPr>
          </a:p>
          <a:p>
            <a:pPr eaLnBrk="0" hangingPunct="0"/>
            <a:r>
              <a:rPr lang="en-GB" altLang="en-US" sz="1800" dirty="0">
                <a:solidFill>
                  <a:srgbClr val="000000"/>
                </a:solidFill>
                <a:latin typeface="+mn-lt"/>
                <a:ea typeface="Calibri" pitchFamily="34" charset="0"/>
              </a:rPr>
              <a:t>A description of the team you operate in </a:t>
            </a:r>
            <a:r>
              <a:rPr lang="en-GB" altLang="en-US" sz="1800" u="sng" dirty="0">
                <a:solidFill>
                  <a:srgbClr val="000000"/>
                </a:solidFill>
                <a:latin typeface="+mn-lt"/>
                <a:ea typeface="Calibri" pitchFamily="34" charset="0"/>
              </a:rPr>
              <a:t>and your personal contribution</a:t>
            </a:r>
            <a:r>
              <a:rPr lang="en-GB" altLang="en-US" sz="1800" dirty="0">
                <a:solidFill>
                  <a:srgbClr val="000000"/>
                </a:solidFill>
                <a:latin typeface="+mn-lt"/>
                <a:ea typeface="Calibri" pitchFamily="34" charset="0"/>
              </a:rPr>
              <a:t> to team objectives and performance</a:t>
            </a:r>
            <a:r>
              <a:rPr lang="en-GB" altLang="en-US" sz="1800" dirty="0" smtClean="0">
                <a:solidFill>
                  <a:srgbClr val="000000"/>
                </a:solidFill>
                <a:latin typeface="+mn-lt"/>
                <a:ea typeface="Calibri" pitchFamily="34" charset="0"/>
              </a:rPr>
              <a:t>.</a:t>
            </a:r>
          </a:p>
          <a:p>
            <a:pPr eaLnBrk="0" hangingPunct="0">
              <a:buFontTx/>
              <a:buChar char="•"/>
            </a:pPr>
            <a:endParaRPr lang="en-GB" altLang="en-US" sz="1800" dirty="0">
              <a:solidFill>
                <a:srgbClr val="000000"/>
              </a:solidFill>
              <a:latin typeface="+mn-lt"/>
            </a:endParaRPr>
          </a:p>
          <a:p>
            <a:pPr eaLnBrk="0" hangingPunct="0">
              <a:buFontTx/>
              <a:buChar char="•"/>
            </a:pPr>
            <a:endParaRPr lang="en-GB" altLang="en-US" sz="1800" dirty="0">
              <a:solidFill>
                <a:prstClr val="black"/>
              </a:solidFill>
              <a:latin typeface="+mn-lt"/>
            </a:endParaRPr>
          </a:p>
          <a:p>
            <a:pPr eaLnBrk="0" hangingPunct="0"/>
            <a:r>
              <a:rPr lang="en-GB" altLang="en-US" sz="1800" dirty="0">
                <a:solidFill>
                  <a:srgbClr val="000000"/>
                </a:solidFill>
                <a:latin typeface="+mn-lt"/>
                <a:ea typeface="Calibri" pitchFamily="34" charset="0"/>
              </a:rPr>
              <a:t>A summary of your personal aspirations and planned career path.</a:t>
            </a:r>
            <a:endParaRPr lang="en-GB" altLang="en-US" sz="1800" dirty="0">
              <a:solidFill>
                <a:prstClr val="black"/>
              </a:solidFill>
              <a:latin typeface="+mn-lt"/>
            </a:endParaRPr>
          </a:p>
        </p:txBody>
      </p:sp>
    </p:spTree>
    <p:extLst>
      <p:ext uri="{BB962C8B-B14F-4D97-AF65-F5344CB8AC3E}">
        <p14:creationId xmlns:p14="http://schemas.microsoft.com/office/powerpoint/2010/main" val="37474652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3690" y="26319"/>
            <a:ext cx="8207375" cy="1143000"/>
          </a:xfrm>
        </p:spPr>
        <p:txBody>
          <a:bodyPr>
            <a:normAutofit/>
          </a:bodyPr>
          <a:lstStyle/>
          <a:p>
            <a:r>
              <a:rPr lang="en-GB" sz="3600" dirty="0" smtClean="0"/>
              <a:t>Apprenticeship Case Study:</a:t>
            </a:r>
            <a:br>
              <a:rPr lang="en-GB" sz="3600" dirty="0" smtClean="0"/>
            </a:br>
            <a:r>
              <a:rPr lang="en-GB" sz="2800" b="1" dirty="0" smtClean="0"/>
              <a:t>Apprentice Personal Achievements</a:t>
            </a:r>
            <a:endParaRPr lang="en-GB" sz="2800" b="1" dirty="0"/>
          </a:p>
        </p:txBody>
      </p:sp>
      <p:sp>
        <p:nvSpPr>
          <p:cNvPr id="3" name="Rectangle 2"/>
          <p:cNvSpPr/>
          <p:nvPr/>
        </p:nvSpPr>
        <p:spPr>
          <a:xfrm>
            <a:off x="827584" y="1628800"/>
            <a:ext cx="7416824" cy="4832092"/>
          </a:xfrm>
          <a:prstGeom prst="rect">
            <a:avLst/>
          </a:prstGeom>
        </p:spPr>
        <p:txBody>
          <a:bodyPr wrap="square">
            <a:spAutoFit/>
          </a:bodyPr>
          <a:lstStyle/>
          <a:p>
            <a:pPr algn="ctr" eaLnBrk="0" hangingPunct="0"/>
            <a:r>
              <a:rPr lang="en-GB" altLang="en-US" sz="1800" b="1" dirty="0" smtClean="0">
                <a:solidFill>
                  <a:srgbClr val="000000"/>
                </a:solidFill>
                <a:latin typeface="+mn-lt"/>
                <a:ea typeface="Calibri" pitchFamily="34" charset="0"/>
              </a:rPr>
              <a:t>Prompts:</a:t>
            </a:r>
          </a:p>
          <a:p>
            <a:pPr eaLnBrk="0" hangingPunct="0"/>
            <a:endParaRPr lang="en-GB" altLang="en-US" sz="1800" dirty="0" smtClean="0">
              <a:solidFill>
                <a:srgbClr val="000000"/>
              </a:solidFill>
              <a:latin typeface="+mn-lt"/>
              <a:ea typeface="Calibri" pitchFamily="34" charset="0"/>
            </a:endParaRPr>
          </a:p>
          <a:p>
            <a:pPr eaLnBrk="0" hangingPunct="0"/>
            <a:r>
              <a:rPr lang="en-GB" altLang="en-US" sz="1800" dirty="0" smtClean="0">
                <a:solidFill>
                  <a:srgbClr val="000000"/>
                </a:solidFill>
                <a:latin typeface="+mn-lt"/>
                <a:ea typeface="Calibri" pitchFamily="34" charset="0"/>
              </a:rPr>
              <a:t>An </a:t>
            </a:r>
            <a:r>
              <a:rPr lang="en-GB" altLang="en-US" sz="1800" dirty="0">
                <a:solidFill>
                  <a:srgbClr val="000000"/>
                </a:solidFill>
                <a:latin typeface="+mn-lt"/>
                <a:ea typeface="Calibri" pitchFamily="34" charset="0"/>
              </a:rPr>
              <a:t>outline of the skills you have developed since you began your apprenticeship. </a:t>
            </a:r>
            <a:endParaRPr lang="en-GB" altLang="en-US" sz="1800" dirty="0">
              <a:solidFill>
                <a:prstClr val="black"/>
              </a:solidFill>
              <a:latin typeface="+mn-lt"/>
            </a:endParaRPr>
          </a:p>
          <a:p>
            <a:pPr eaLnBrk="0" hangingPunct="0"/>
            <a:endParaRPr lang="en-GB" altLang="en-US" sz="1800" dirty="0">
              <a:solidFill>
                <a:srgbClr val="000000"/>
              </a:solidFill>
              <a:latin typeface="+mn-lt"/>
              <a:ea typeface="Calibri" pitchFamily="34" charset="0"/>
            </a:endParaRPr>
          </a:p>
          <a:p>
            <a:pPr eaLnBrk="0" hangingPunct="0"/>
            <a:r>
              <a:rPr lang="en-GB" altLang="en-US" sz="1800" dirty="0" smtClean="0">
                <a:solidFill>
                  <a:srgbClr val="000000"/>
                </a:solidFill>
                <a:latin typeface="+mn-lt"/>
                <a:ea typeface="Calibri" pitchFamily="34" charset="0"/>
              </a:rPr>
              <a:t>How </a:t>
            </a:r>
            <a:r>
              <a:rPr lang="en-GB" altLang="en-US" sz="1800" dirty="0">
                <a:solidFill>
                  <a:srgbClr val="000000"/>
                </a:solidFill>
                <a:latin typeface="+mn-lt"/>
                <a:ea typeface="Calibri" pitchFamily="34" charset="0"/>
              </a:rPr>
              <a:t>your apprenticeship has impacted on you, especially in terms of your ambitions and motivation.</a:t>
            </a:r>
            <a:endParaRPr lang="en-GB" altLang="en-US" sz="1800" dirty="0">
              <a:solidFill>
                <a:prstClr val="black"/>
              </a:solidFill>
              <a:latin typeface="+mn-lt"/>
            </a:endParaRPr>
          </a:p>
          <a:p>
            <a:pPr eaLnBrk="0" hangingPunct="0"/>
            <a:endParaRPr lang="en-GB" altLang="en-US" sz="1800" dirty="0">
              <a:solidFill>
                <a:srgbClr val="000000"/>
              </a:solidFill>
              <a:latin typeface="+mn-lt"/>
              <a:ea typeface="Calibri" pitchFamily="34" charset="0"/>
            </a:endParaRPr>
          </a:p>
          <a:p>
            <a:pPr eaLnBrk="0" hangingPunct="0"/>
            <a:r>
              <a:rPr lang="en-GB" altLang="en-US" sz="1800" dirty="0" smtClean="0">
                <a:solidFill>
                  <a:srgbClr val="000000"/>
                </a:solidFill>
                <a:latin typeface="+mn-lt"/>
                <a:ea typeface="Calibri" pitchFamily="34" charset="0"/>
              </a:rPr>
              <a:t>Why </a:t>
            </a:r>
            <a:r>
              <a:rPr lang="en-GB" altLang="en-US" sz="1800" dirty="0">
                <a:solidFill>
                  <a:srgbClr val="000000"/>
                </a:solidFill>
                <a:latin typeface="+mn-lt"/>
                <a:ea typeface="Calibri" pitchFamily="34" charset="0"/>
              </a:rPr>
              <a:t>you believe that others can learn from your apprenticeship experiences.</a:t>
            </a:r>
            <a:endParaRPr lang="en-GB" altLang="en-US" sz="1800" dirty="0">
              <a:solidFill>
                <a:prstClr val="black"/>
              </a:solidFill>
              <a:latin typeface="+mn-lt"/>
            </a:endParaRPr>
          </a:p>
          <a:p>
            <a:pPr eaLnBrk="0" hangingPunct="0"/>
            <a:endParaRPr lang="en-GB" altLang="en-US" sz="1800" dirty="0">
              <a:solidFill>
                <a:srgbClr val="000000"/>
              </a:solidFill>
              <a:latin typeface="+mn-lt"/>
              <a:ea typeface="Calibri" pitchFamily="34" charset="0"/>
            </a:endParaRPr>
          </a:p>
          <a:p>
            <a:pPr eaLnBrk="0" hangingPunct="0"/>
            <a:r>
              <a:rPr lang="en-GB" altLang="en-US" sz="1800" dirty="0" smtClean="0">
                <a:solidFill>
                  <a:srgbClr val="000000"/>
                </a:solidFill>
                <a:latin typeface="+mn-lt"/>
                <a:ea typeface="Calibri" pitchFamily="34" charset="0"/>
              </a:rPr>
              <a:t>Details </a:t>
            </a:r>
            <a:r>
              <a:rPr lang="en-GB" altLang="en-US" sz="1800" dirty="0">
                <a:solidFill>
                  <a:srgbClr val="000000"/>
                </a:solidFill>
                <a:latin typeface="+mn-lt"/>
                <a:ea typeface="Calibri" pitchFamily="34" charset="0"/>
              </a:rPr>
              <a:t>of your activities as an ambassador for apprenticeships and vocational education both within, and outside, your organisation.</a:t>
            </a:r>
            <a:endParaRPr lang="en-GB" altLang="en-US" sz="1800" dirty="0">
              <a:solidFill>
                <a:prstClr val="black"/>
              </a:solidFill>
              <a:latin typeface="+mn-lt"/>
            </a:endParaRPr>
          </a:p>
          <a:p>
            <a:pPr eaLnBrk="0" hangingPunct="0"/>
            <a:endParaRPr lang="en-GB" altLang="en-US" sz="1800" dirty="0">
              <a:solidFill>
                <a:srgbClr val="000000"/>
              </a:solidFill>
              <a:latin typeface="+mn-lt"/>
              <a:ea typeface="Calibri" pitchFamily="34" charset="0"/>
            </a:endParaRPr>
          </a:p>
          <a:p>
            <a:pPr eaLnBrk="0" hangingPunct="0"/>
            <a:r>
              <a:rPr lang="en-GB" altLang="en-US" sz="1800" dirty="0" smtClean="0">
                <a:solidFill>
                  <a:srgbClr val="000000"/>
                </a:solidFill>
                <a:latin typeface="+mn-lt"/>
                <a:ea typeface="Calibri" pitchFamily="34" charset="0"/>
              </a:rPr>
              <a:t>Details </a:t>
            </a:r>
            <a:r>
              <a:rPr lang="en-GB" altLang="en-US" sz="1800" dirty="0">
                <a:solidFill>
                  <a:srgbClr val="000000"/>
                </a:solidFill>
                <a:latin typeface="+mn-lt"/>
                <a:ea typeface="Calibri" pitchFamily="34" charset="0"/>
              </a:rPr>
              <a:t>of your greatest personal achievements to date, and why you believe these are noteworthy.</a:t>
            </a:r>
            <a:endParaRPr lang="en-GB" altLang="en-US" sz="1800" dirty="0">
              <a:solidFill>
                <a:prstClr val="black"/>
              </a:solidFill>
              <a:latin typeface="+mn-lt"/>
            </a:endParaRPr>
          </a:p>
          <a:p>
            <a:pPr eaLnBrk="0" hangingPunct="0"/>
            <a:endParaRPr lang="en-GB" altLang="en-US" sz="2000" dirty="0">
              <a:solidFill>
                <a:prstClr val="black"/>
              </a:solidFill>
              <a:latin typeface="+mn-lt"/>
            </a:endParaRPr>
          </a:p>
        </p:txBody>
      </p:sp>
    </p:spTree>
    <p:extLst>
      <p:ext uri="{BB962C8B-B14F-4D97-AF65-F5344CB8AC3E}">
        <p14:creationId xmlns:p14="http://schemas.microsoft.com/office/powerpoint/2010/main" val="8445880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3690" y="260648"/>
            <a:ext cx="8207375" cy="1143000"/>
          </a:xfrm>
        </p:spPr>
        <p:txBody>
          <a:bodyPr>
            <a:noAutofit/>
          </a:bodyPr>
          <a:lstStyle/>
          <a:p>
            <a:r>
              <a:rPr lang="en-GB" sz="3600" dirty="0" smtClean="0"/>
              <a:t>Apprenticeship Case Study:</a:t>
            </a:r>
            <a:br>
              <a:rPr lang="en-GB" sz="3600" dirty="0" smtClean="0"/>
            </a:br>
            <a:r>
              <a:rPr lang="en-GB" altLang="en-US" sz="3600" b="1" dirty="0"/>
              <a:t>Impact on organisation</a:t>
            </a:r>
            <a:endParaRPr lang="en-GB" sz="3600" b="1" dirty="0"/>
          </a:p>
        </p:txBody>
      </p:sp>
      <p:sp>
        <p:nvSpPr>
          <p:cNvPr id="3" name="Rectangle 2"/>
          <p:cNvSpPr/>
          <p:nvPr/>
        </p:nvSpPr>
        <p:spPr>
          <a:xfrm>
            <a:off x="539552" y="1772816"/>
            <a:ext cx="7920880" cy="5878532"/>
          </a:xfrm>
          <a:prstGeom prst="rect">
            <a:avLst/>
          </a:prstGeom>
        </p:spPr>
        <p:txBody>
          <a:bodyPr wrap="square">
            <a:spAutoFit/>
          </a:bodyPr>
          <a:lstStyle/>
          <a:p>
            <a:pPr algn="ctr" eaLnBrk="0" hangingPunct="0"/>
            <a:r>
              <a:rPr lang="en-GB" altLang="en-US" sz="2000" b="1" dirty="0" smtClean="0">
                <a:solidFill>
                  <a:srgbClr val="000000"/>
                </a:solidFill>
                <a:latin typeface="+mj-lt"/>
                <a:ea typeface="Calibri" pitchFamily="34" charset="0"/>
              </a:rPr>
              <a:t>Prompts</a:t>
            </a:r>
            <a:r>
              <a:rPr lang="en-GB" altLang="en-US" sz="2000" dirty="0" smtClean="0">
                <a:solidFill>
                  <a:srgbClr val="000000"/>
                </a:solidFill>
                <a:latin typeface="+mj-lt"/>
                <a:ea typeface="Calibri" pitchFamily="34" charset="0"/>
              </a:rPr>
              <a:t>:</a:t>
            </a:r>
          </a:p>
          <a:p>
            <a:pPr algn="ctr" eaLnBrk="0" hangingPunct="0"/>
            <a:endParaRPr lang="en-GB" altLang="en-US" sz="2000" dirty="0" smtClean="0">
              <a:solidFill>
                <a:srgbClr val="000000"/>
              </a:solidFill>
              <a:latin typeface="+mj-lt"/>
              <a:ea typeface="Calibri" pitchFamily="34" charset="0"/>
            </a:endParaRPr>
          </a:p>
          <a:p>
            <a:pPr eaLnBrk="0" hangingPunct="0"/>
            <a:r>
              <a:rPr lang="en-GB" altLang="en-US" sz="2000" dirty="0" smtClean="0">
                <a:solidFill>
                  <a:srgbClr val="000000"/>
                </a:solidFill>
                <a:latin typeface="+mj-lt"/>
                <a:ea typeface="Calibri" pitchFamily="34" charset="0"/>
              </a:rPr>
              <a:t>How </a:t>
            </a:r>
            <a:r>
              <a:rPr lang="en-GB" altLang="en-US" sz="2000" dirty="0">
                <a:solidFill>
                  <a:srgbClr val="000000"/>
                </a:solidFill>
                <a:latin typeface="+mj-lt"/>
                <a:ea typeface="Calibri" pitchFamily="34" charset="0"/>
              </a:rPr>
              <a:t>your apprenticeship helps your employer meet organisational objectives/goals</a:t>
            </a:r>
            <a:r>
              <a:rPr lang="en-GB" altLang="en-US" sz="2000" dirty="0" smtClean="0">
                <a:solidFill>
                  <a:srgbClr val="000000"/>
                </a:solidFill>
                <a:latin typeface="+mj-lt"/>
                <a:ea typeface="Calibri" pitchFamily="34" charset="0"/>
              </a:rPr>
              <a:t>.</a:t>
            </a:r>
            <a:endParaRPr lang="en-GB" altLang="en-US" sz="1100" dirty="0">
              <a:solidFill>
                <a:prstClr val="black"/>
              </a:solidFill>
              <a:latin typeface="+mj-lt"/>
            </a:endParaRPr>
          </a:p>
          <a:p>
            <a:pPr eaLnBrk="0" hangingPunct="0">
              <a:buFontTx/>
              <a:buChar char="•"/>
            </a:pPr>
            <a:endParaRPr lang="en-GB" altLang="en-US" sz="1100" dirty="0" smtClean="0">
              <a:solidFill>
                <a:prstClr val="black"/>
              </a:solidFill>
              <a:latin typeface="+mj-lt"/>
            </a:endParaRPr>
          </a:p>
          <a:p>
            <a:pPr eaLnBrk="0" hangingPunct="0">
              <a:buFontTx/>
              <a:buChar char="•"/>
            </a:pPr>
            <a:endParaRPr lang="en-GB" altLang="en-US" sz="1100" dirty="0">
              <a:solidFill>
                <a:prstClr val="black"/>
              </a:solidFill>
              <a:latin typeface="+mj-lt"/>
            </a:endParaRPr>
          </a:p>
          <a:p>
            <a:pPr eaLnBrk="0" hangingPunct="0"/>
            <a:r>
              <a:rPr lang="en-GB" altLang="en-US" sz="2000" dirty="0" smtClean="0">
                <a:solidFill>
                  <a:srgbClr val="000000"/>
                </a:solidFill>
                <a:latin typeface="+mj-lt"/>
                <a:ea typeface="Calibri" pitchFamily="34" charset="0"/>
              </a:rPr>
              <a:t>What </a:t>
            </a:r>
            <a:r>
              <a:rPr lang="en-GB" altLang="en-US" sz="2000" dirty="0">
                <a:solidFill>
                  <a:srgbClr val="000000"/>
                </a:solidFill>
                <a:latin typeface="+mj-lt"/>
                <a:ea typeface="Calibri" pitchFamily="34" charset="0"/>
              </a:rPr>
              <a:t>specific skills have you developed that </a:t>
            </a:r>
            <a:r>
              <a:rPr lang="en-GB" altLang="en-US" sz="2000" dirty="0" smtClean="0">
                <a:solidFill>
                  <a:srgbClr val="000000"/>
                </a:solidFill>
                <a:latin typeface="+mj-lt"/>
                <a:ea typeface="Calibri" pitchFamily="34" charset="0"/>
              </a:rPr>
              <a:t>benefit </a:t>
            </a:r>
            <a:r>
              <a:rPr lang="en-GB" altLang="en-US" sz="2000" dirty="0">
                <a:solidFill>
                  <a:srgbClr val="000000"/>
                </a:solidFill>
                <a:latin typeface="+mj-lt"/>
                <a:ea typeface="Calibri" pitchFamily="34" charset="0"/>
              </a:rPr>
              <a:t>your </a:t>
            </a:r>
            <a:r>
              <a:rPr lang="en-GB" altLang="en-US" sz="2000" dirty="0" smtClean="0">
                <a:solidFill>
                  <a:srgbClr val="000000"/>
                </a:solidFill>
                <a:latin typeface="+mj-lt"/>
                <a:ea typeface="Calibri" pitchFamily="34" charset="0"/>
              </a:rPr>
              <a:t>employer?</a:t>
            </a:r>
          </a:p>
          <a:p>
            <a:pPr eaLnBrk="0" hangingPunct="0"/>
            <a:endParaRPr lang="en-GB" altLang="en-US" sz="1100" dirty="0">
              <a:solidFill>
                <a:prstClr val="black"/>
              </a:solidFill>
              <a:latin typeface="+mj-lt"/>
            </a:endParaRPr>
          </a:p>
          <a:p>
            <a:pPr eaLnBrk="0" hangingPunct="0"/>
            <a:endParaRPr lang="en-GB" altLang="en-US" sz="1100" dirty="0">
              <a:solidFill>
                <a:prstClr val="black"/>
              </a:solidFill>
              <a:latin typeface="+mj-lt"/>
              <a:ea typeface="Calibri" pitchFamily="34" charset="0"/>
            </a:endParaRPr>
          </a:p>
          <a:p>
            <a:pPr eaLnBrk="0" hangingPunct="0"/>
            <a:r>
              <a:rPr lang="en-GB" altLang="en-US" sz="2000" dirty="0" smtClean="0">
                <a:solidFill>
                  <a:srgbClr val="000000"/>
                </a:solidFill>
                <a:latin typeface="+mj-lt"/>
                <a:ea typeface="Calibri" pitchFamily="34" charset="0"/>
              </a:rPr>
              <a:t>Tangible </a:t>
            </a:r>
            <a:r>
              <a:rPr lang="en-GB" altLang="en-US" sz="2000" dirty="0">
                <a:solidFill>
                  <a:srgbClr val="000000"/>
                </a:solidFill>
                <a:latin typeface="+mj-lt"/>
                <a:ea typeface="Calibri" pitchFamily="34" charset="0"/>
              </a:rPr>
              <a:t>examples of ways in which you can demonstrate your personal impact and contribution.</a:t>
            </a:r>
            <a:endParaRPr lang="en-GB" altLang="en-US" sz="1100" dirty="0">
              <a:solidFill>
                <a:prstClr val="black"/>
              </a:solidFill>
              <a:latin typeface="+mj-lt"/>
            </a:endParaRPr>
          </a:p>
          <a:p>
            <a:pPr eaLnBrk="0" hangingPunct="0"/>
            <a:endParaRPr lang="en-GB" altLang="en-US" sz="2000" dirty="0" smtClean="0">
              <a:solidFill>
                <a:srgbClr val="000000"/>
              </a:solidFill>
              <a:latin typeface="+mj-lt"/>
              <a:ea typeface="Calibri" pitchFamily="34" charset="0"/>
            </a:endParaRPr>
          </a:p>
          <a:p>
            <a:pPr eaLnBrk="0" hangingPunct="0"/>
            <a:r>
              <a:rPr lang="en-GB" altLang="en-US" sz="2000" dirty="0" smtClean="0">
                <a:solidFill>
                  <a:srgbClr val="000000"/>
                </a:solidFill>
                <a:latin typeface="+mj-lt"/>
                <a:ea typeface="Calibri" pitchFamily="34" charset="0"/>
              </a:rPr>
              <a:t>How </a:t>
            </a:r>
            <a:r>
              <a:rPr lang="en-GB" altLang="en-US" sz="2000" dirty="0">
                <a:solidFill>
                  <a:srgbClr val="000000"/>
                </a:solidFill>
                <a:latin typeface="+mj-lt"/>
                <a:ea typeface="Calibri" pitchFamily="34" charset="0"/>
              </a:rPr>
              <a:t>your personal </a:t>
            </a:r>
            <a:r>
              <a:rPr lang="en-GB" altLang="en-US" sz="2000" i="1" dirty="0">
                <a:solidFill>
                  <a:srgbClr val="000000"/>
                </a:solidFill>
                <a:latin typeface="+mj-lt"/>
                <a:ea typeface="Calibri" pitchFamily="34" charset="0"/>
              </a:rPr>
              <a:t>performance</a:t>
            </a:r>
            <a:r>
              <a:rPr lang="en-GB" altLang="en-US" sz="2000" dirty="0">
                <a:solidFill>
                  <a:srgbClr val="000000"/>
                </a:solidFill>
                <a:latin typeface="+mj-lt"/>
                <a:ea typeface="Calibri" pitchFamily="34" charset="0"/>
              </a:rPr>
              <a:t> has benefited </a:t>
            </a:r>
            <a:r>
              <a:rPr lang="en-GB" altLang="en-US" sz="2000" i="1" dirty="0">
                <a:solidFill>
                  <a:srgbClr val="000000"/>
                </a:solidFill>
                <a:latin typeface="+mj-lt"/>
                <a:ea typeface="Calibri" pitchFamily="34" charset="0"/>
              </a:rPr>
              <a:t>others</a:t>
            </a:r>
            <a:r>
              <a:rPr lang="en-GB" altLang="en-US" sz="2000" dirty="0">
                <a:solidFill>
                  <a:srgbClr val="000000"/>
                </a:solidFill>
                <a:latin typeface="+mj-lt"/>
                <a:ea typeface="Calibri" pitchFamily="34" charset="0"/>
              </a:rPr>
              <a:t> in your employer’s organisation.</a:t>
            </a:r>
            <a:endParaRPr lang="en-GB" altLang="en-US" sz="1100" dirty="0">
              <a:solidFill>
                <a:prstClr val="black"/>
              </a:solidFill>
              <a:latin typeface="+mj-lt"/>
            </a:endParaRPr>
          </a:p>
          <a:p>
            <a:pPr eaLnBrk="0" hangingPunct="0"/>
            <a:endParaRPr lang="en-GB" altLang="en-US" sz="2000" i="1" dirty="0" smtClean="0">
              <a:solidFill>
                <a:srgbClr val="000000"/>
              </a:solidFill>
              <a:latin typeface="+mj-lt"/>
              <a:ea typeface="Calibri" pitchFamily="34" charset="0"/>
            </a:endParaRPr>
          </a:p>
          <a:p>
            <a:pPr eaLnBrk="0" hangingPunct="0"/>
            <a:r>
              <a:rPr lang="en-GB" altLang="en-US" sz="2000" i="1" dirty="0" smtClean="0">
                <a:solidFill>
                  <a:srgbClr val="000000"/>
                </a:solidFill>
                <a:latin typeface="+mj-lt"/>
                <a:ea typeface="Calibri" pitchFamily="34" charset="0"/>
              </a:rPr>
              <a:t>How </a:t>
            </a:r>
            <a:r>
              <a:rPr lang="en-GB" altLang="en-US" sz="2000" i="1" dirty="0">
                <a:solidFill>
                  <a:srgbClr val="000000"/>
                </a:solidFill>
                <a:latin typeface="+mj-lt"/>
                <a:ea typeface="Calibri" pitchFamily="34" charset="0"/>
              </a:rPr>
              <a:t>have you contributed to the success of your organisation</a:t>
            </a:r>
            <a:r>
              <a:rPr lang="en-GB" altLang="en-US" sz="2000" i="1" dirty="0" smtClean="0">
                <a:solidFill>
                  <a:srgbClr val="000000"/>
                </a:solidFill>
                <a:latin typeface="+mj-lt"/>
                <a:ea typeface="Calibri" pitchFamily="34" charset="0"/>
              </a:rPr>
              <a:t>?</a:t>
            </a:r>
          </a:p>
          <a:p>
            <a:pPr eaLnBrk="0" hangingPunct="0">
              <a:buFontTx/>
              <a:buChar char="•"/>
            </a:pPr>
            <a:endParaRPr lang="en-GB" altLang="en-US" sz="1600" i="1" dirty="0">
              <a:solidFill>
                <a:srgbClr val="000000"/>
              </a:solidFill>
              <a:latin typeface="Times New Roman" pitchFamily="18" charset="0"/>
            </a:endParaRPr>
          </a:p>
          <a:p>
            <a:pPr eaLnBrk="0" hangingPunct="0">
              <a:buFontTx/>
              <a:buChar char="•"/>
            </a:pPr>
            <a:endParaRPr lang="en-GB" altLang="en-US" sz="1600" i="1" dirty="0" smtClean="0">
              <a:solidFill>
                <a:srgbClr val="000000"/>
              </a:solidFill>
              <a:latin typeface="Times New Roman" pitchFamily="18" charset="0"/>
            </a:endParaRPr>
          </a:p>
          <a:p>
            <a:pPr eaLnBrk="0" hangingPunct="0">
              <a:buFontTx/>
              <a:buChar char="•"/>
            </a:pPr>
            <a:endParaRPr lang="en-GB" altLang="en-US" sz="1600" i="1" dirty="0">
              <a:solidFill>
                <a:srgbClr val="000000"/>
              </a:solidFill>
              <a:latin typeface="Times New Roman" pitchFamily="18" charset="0"/>
            </a:endParaRPr>
          </a:p>
          <a:p>
            <a:pPr eaLnBrk="0" hangingPunct="0">
              <a:buFontTx/>
              <a:buChar char="•"/>
            </a:pPr>
            <a:endParaRPr lang="en-GB" altLang="en-US" sz="1600" i="1" dirty="0" smtClean="0">
              <a:solidFill>
                <a:srgbClr val="000000"/>
              </a:solidFill>
              <a:latin typeface="Times New Roman" pitchFamily="18" charset="0"/>
            </a:endParaRPr>
          </a:p>
          <a:p>
            <a:pPr eaLnBrk="0" hangingPunct="0">
              <a:buFontTx/>
              <a:buChar char="•"/>
            </a:pPr>
            <a:endParaRPr lang="en-GB" altLang="en-US" sz="1000" dirty="0">
              <a:solidFill>
                <a:prstClr val="black"/>
              </a:solidFill>
            </a:endParaRPr>
          </a:p>
          <a:p>
            <a:pPr eaLnBrk="0" hangingPunct="0"/>
            <a:endParaRPr lang="en-GB" altLang="en-US" sz="1800" dirty="0">
              <a:solidFill>
                <a:prstClr val="black"/>
              </a:solidFill>
              <a:latin typeface="+mn-lt"/>
            </a:endParaRPr>
          </a:p>
        </p:txBody>
      </p:sp>
    </p:spTree>
    <p:extLst>
      <p:ext uri="{BB962C8B-B14F-4D97-AF65-F5344CB8AC3E}">
        <p14:creationId xmlns:p14="http://schemas.microsoft.com/office/powerpoint/2010/main" val="39218751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Pentagon 5"/>
          <p:cNvSpPr/>
          <p:nvPr/>
        </p:nvSpPr>
        <p:spPr>
          <a:xfrm rot="19471145">
            <a:off x="6623758" y="518761"/>
            <a:ext cx="1422322"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22" h="890290">
                <a:moveTo>
                  <a:pt x="0" y="47125"/>
                </a:moveTo>
                <a:cubicBezTo>
                  <a:pt x="86394" y="55738"/>
                  <a:pt x="306806" y="-6715"/>
                  <a:pt x="490892" y="61110"/>
                </a:cubicBezTo>
                <a:cubicBezTo>
                  <a:pt x="640611" y="50103"/>
                  <a:pt x="750013" y="-51799"/>
                  <a:pt x="896652" y="34236"/>
                </a:cubicBezTo>
                <a:cubicBezTo>
                  <a:pt x="1043291" y="120271"/>
                  <a:pt x="1540220" y="534342"/>
                  <a:pt x="1396532" y="668164"/>
                </a:cubicBezTo>
                <a:cubicBezTo>
                  <a:pt x="1365942" y="664073"/>
                  <a:pt x="671997" y="802941"/>
                  <a:pt x="732847"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7" name="TextBox 16"/>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2" name="TextBox 1"/>
          <p:cNvSpPr txBox="1"/>
          <p:nvPr/>
        </p:nvSpPr>
        <p:spPr>
          <a:xfrm>
            <a:off x="6876258" y="4653136"/>
            <a:ext cx="1704313" cy="1477328"/>
          </a:xfrm>
          <a:prstGeom prst="rect">
            <a:avLst/>
          </a:prstGeom>
          <a:noFill/>
        </p:spPr>
        <p:txBody>
          <a:bodyPr wrap="none" rtlCol="0">
            <a:spAutoFit/>
          </a:bodyPr>
          <a:lstStyle/>
          <a:p>
            <a:pPr fontAlgn="auto">
              <a:spcBef>
                <a:spcPts val="0"/>
              </a:spcBef>
              <a:spcAft>
                <a:spcPts val="0"/>
              </a:spcAft>
            </a:pPr>
            <a:r>
              <a:rPr lang="en-GB" sz="1800" b="1" dirty="0" smtClean="0">
                <a:solidFill>
                  <a:prstClr val="black"/>
                </a:solidFill>
                <a:latin typeface="Arial"/>
              </a:rPr>
              <a:t>Attendance</a:t>
            </a:r>
            <a:r>
              <a:rPr lang="en-GB" sz="1800" dirty="0" smtClean="0">
                <a:solidFill>
                  <a:prstClr val="black"/>
                </a:solidFill>
                <a:latin typeface="Arial"/>
              </a:rPr>
              <a:t>:</a:t>
            </a:r>
          </a:p>
          <a:p>
            <a:pPr fontAlgn="auto">
              <a:spcBef>
                <a:spcPts val="0"/>
              </a:spcBef>
              <a:spcAft>
                <a:spcPts val="0"/>
              </a:spcAft>
            </a:pPr>
            <a:endParaRPr lang="en-GB" sz="1800" dirty="0" smtClean="0">
              <a:solidFill>
                <a:prstClr val="black"/>
              </a:solidFill>
              <a:latin typeface="Arial"/>
            </a:endParaRPr>
          </a:p>
          <a:p>
            <a:pPr fontAlgn="auto">
              <a:spcBef>
                <a:spcPts val="0"/>
              </a:spcBef>
              <a:spcAft>
                <a:spcPts val="0"/>
              </a:spcAft>
            </a:pPr>
            <a:r>
              <a:rPr lang="en-GB" sz="1800" dirty="0" smtClean="0">
                <a:solidFill>
                  <a:prstClr val="black"/>
                </a:solidFill>
                <a:latin typeface="Arial"/>
              </a:rPr>
              <a:t>Day release:</a:t>
            </a:r>
          </a:p>
          <a:p>
            <a:pPr marL="285750" indent="-285750" fontAlgn="auto">
              <a:spcBef>
                <a:spcPts val="0"/>
              </a:spcBef>
              <a:spcAft>
                <a:spcPts val="0"/>
              </a:spcAft>
              <a:buFont typeface="Arial" panose="020B0604020202020204" pitchFamily="34" charset="0"/>
              <a:buChar char="•"/>
            </a:pPr>
            <a:r>
              <a:rPr lang="en-GB" sz="1800" dirty="0" smtClean="0">
                <a:solidFill>
                  <a:prstClr val="black"/>
                </a:solidFill>
                <a:latin typeface="Arial"/>
              </a:rPr>
              <a:t>Surveying</a:t>
            </a:r>
          </a:p>
          <a:p>
            <a:pPr marL="285750" indent="-285750" fontAlgn="auto">
              <a:spcBef>
                <a:spcPts val="0"/>
              </a:spcBef>
              <a:spcAft>
                <a:spcPts val="0"/>
              </a:spcAft>
              <a:buFont typeface="Arial" panose="020B0604020202020204" pitchFamily="34" charset="0"/>
              <a:buChar char="•"/>
            </a:pPr>
            <a:r>
              <a:rPr lang="en-GB" sz="1800" dirty="0" smtClean="0">
                <a:solidFill>
                  <a:prstClr val="black"/>
                </a:solidFill>
                <a:latin typeface="Arial"/>
              </a:rPr>
              <a:t>Engineering</a:t>
            </a:r>
            <a:endParaRPr lang="en-GB" sz="1800" dirty="0">
              <a:solidFill>
                <a:prstClr val="black"/>
              </a:solidFill>
              <a:latin typeface="Arial"/>
            </a:endParaRPr>
          </a:p>
        </p:txBody>
      </p:sp>
      <p:sp>
        <p:nvSpPr>
          <p:cNvPr id="3" name="Pentagon 2"/>
          <p:cNvSpPr/>
          <p:nvPr/>
        </p:nvSpPr>
        <p:spPr>
          <a:xfrm rot="19342833" flipV="1">
            <a:off x="2926286" y="3289753"/>
            <a:ext cx="5812121" cy="1025555"/>
          </a:xfrm>
          <a:custGeom>
            <a:avLst/>
            <a:gdLst>
              <a:gd name="connsiteX0" fmla="*/ 0 w 5598795"/>
              <a:gd name="connsiteY0" fmla="*/ 0 h 367731"/>
              <a:gd name="connsiteX1" fmla="*/ 5414930 w 5598795"/>
              <a:gd name="connsiteY1" fmla="*/ 0 h 367731"/>
              <a:gd name="connsiteX2" fmla="*/ 5598795 w 5598795"/>
              <a:gd name="connsiteY2" fmla="*/ 183866 h 367731"/>
              <a:gd name="connsiteX3" fmla="*/ 5414930 w 5598795"/>
              <a:gd name="connsiteY3" fmla="*/ 367731 h 367731"/>
              <a:gd name="connsiteX4" fmla="*/ 0 w 5598795"/>
              <a:gd name="connsiteY4" fmla="*/ 367731 h 367731"/>
              <a:gd name="connsiteX5" fmla="*/ 0 w 5598795"/>
              <a:gd name="connsiteY5" fmla="*/ 0 h 367731"/>
              <a:gd name="connsiteX0" fmla="*/ 0 w 5598795"/>
              <a:gd name="connsiteY0" fmla="*/ 0 h 875365"/>
              <a:gd name="connsiteX1" fmla="*/ 5414930 w 5598795"/>
              <a:gd name="connsiteY1" fmla="*/ 0 h 875365"/>
              <a:gd name="connsiteX2" fmla="*/ 5598795 w 5598795"/>
              <a:gd name="connsiteY2" fmla="*/ 183866 h 875365"/>
              <a:gd name="connsiteX3" fmla="*/ 5349175 w 5598795"/>
              <a:gd name="connsiteY3" fmla="*/ 875365 h 875365"/>
              <a:gd name="connsiteX4" fmla="*/ 0 w 5598795"/>
              <a:gd name="connsiteY4" fmla="*/ 367731 h 875365"/>
              <a:gd name="connsiteX5" fmla="*/ 0 w 5598795"/>
              <a:gd name="connsiteY5" fmla="*/ 0 h 875365"/>
              <a:gd name="connsiteX0" fmla="*/ 0 w 5598795"/>
              <a:gd name="connsiteY0" fmla="*/ 0 h 875365"/>
              <a:gd name="connsiteX1" fmla="*/ 5414930 w 5598795"/>
              <a:gd name="connsiteY1" fmla="*/ 0 h 875365"/>
              <a:gd name="connsiteX2" fmla="*/ 5598795 w 5598795"/>
              <a:gd name="connsiteY2" fmla="*/ 183866 h 875365"/>
              <a:gd name="connsiteX3" fmla="*/ 5349175 w 5598795"/>
              <a:gd name="connsiteY3" fmla="*/ 875365 h 875365"/>
              <a:gd name="connsiteX4" fmla="*/ 0 w 5598795"/>
              <a:gd name="connsiteY4" fmla="*/ 367731 h 875365"/>
              <a:gd name="connsiteX5" fmla="*/ 0 w 5598795"/>
              <a:gd name="connsiteY5" fmla="*/ 0 h 875365"/>
              <a:gd name="connsiteX0" fmla="*/ 0 w 5414930"/>
              <a:gd name="connsiteY0" fmla="*/ 0 h 875365"/>
              <a:gd name="connsiteX1" fmla="*/ 5414930 w 5414930"/>
              <a:gd name="connsiteY1" fmla="*/ 0 h 875365"/>
              <a:gd name="connsiteX2" fmla="*/ 5263373 w 5414930"/>
              <a:gd name="connsiteY2" fmla="*/ 466408 h 875365"/>
              <a:gd name="connsiteX3" fmla="*/ 5349175 w 5414930"/>
              <a:gd name="connsiteY3" fmla="*/ 875365 h 875365"/>
              <a:gd name="connsiteX4" fmla="*/ 0 w 5414930"/>
              <a:gd name="connsiteY4" fmla="*/ 367731 h 875365"/>
              <a:gd name="connsiteX5" fmla="*/ 0 w 5414930"/>
              <a:gd name="connsiteY5" fmla="*/ 0 h 875365"/>
              <a:gd name="connsiteX0" fmla="*/ 0 w 5591182"/>
              <a:gd name="connsiteY0" fmla="*/ 0 h 875365"/>
              <a:gd name="connsiteX1" fmla="*/ 5414930 w 5591182"/>
              <a:gd name="connsiteY1" fmla="*/ 0 h 875365"/>
              <a:gd name="connsiteX2" fmla="*/ 5591182 w 5591182"/>
              <a:gd name="connsiteY2" fmla="*/ 766946 h 875365"/>
              <a:gd name="connsiteX3" fmla="*/ 5349175 w 5591182"/>
              <a:gd name="connsiteY3" fmla="*/ 875365 h 875365"/>
              <a:gd name="connsiteX4" fmla="*/ 0 w 5591182"/>
              <a:gd name="connsiteY4" fmla="*/ 367731 h 875365"/>
              <a:gd name="connsiteX5" fmla="*/ 0 w 5591182"/>
              <a:gd name="connsiteY5" fmla="*/ 0 h 875365"/>
              <a:gd name="connsiteX0" fmla="*/ 0 w 5591182"/>
              <a:gd name="connsiteY0" fmla="*/ 0 h 984728"/>
              <a:gd name="connsiteX1" fmla="*/ 5414930 w 5591182"/>
              <a:gd name="connsiteY1" fmla="*/ 0 h 984728"/>
              <a:gd name="connsiteX2" fmla="*/ 5591182 w 5591182"/>
              <a:gd name="connsiteY2" fmla="*/ 766946 h 984728"/>
              <a:gd name="connsiteX3" fmla="*/ 5144848 w 5591182"/>
              <a:gd name="connsiteY3" fmla="*/ 984728 h 984728"/>
              <a:gd name="connsiteX4" fmla="*/ 0 w 5591182"/>
              <a:gd name="connsiteY4" fmla="*/ 367731 h 984728"/>
              <a:gd name="connsiteX5" fmla="*/ 0 w 5591182"/>
              <a:gd name="connsiteY5" fmla="*/ 0 h 984728"/>
              <a:gd name="connsiteX0" fmla="*/ 0 w 5787618"/>
              <a:gd name="connsiteY0" fmla="*/ 0 h 984728"/>
              <a:gd name="connsiteX1" fmla="*/ 5414930 w 5787618"/>
              <a:gd name="connsiteY1" fmla="*/ 0 h 984728"/>
              <a:gd name="connsiteX2" fmla="*/ 5787618 w 5787618"/>
              <a:gd name="connsiteY2" fmla="*/ 928219 h 984728"/>
              <a:gd name="connsiteX3" fmla="*/ 5144848 w 5787618"/>
              <a:gd name="connsiteY3" fmla="*/ 984728 h 984728"/>
              <a:gd name="connsiteX4" fmla="*/ 0 w 5787618"/>
              <a:gd name="connsiteY4" fmla="*/ 367731 h 984728"/>
              <a:gd name="connsiteX5" fmla="*/ 0 w 5787618"/>
              <a:gd name="connsiteY5" fmla="*/ 0 h 984728"/>
              <a:gd name="connsiteX0" fmla="*/ 0 w 5787618"/>
              <a:gd name="connsiteY0" fmla="*/ 0 h 984728"/>
              <a:gd name="connsiteX1" fmla="*/ 5374924 w 5787618"/>
              <a:gd name="connsiteY1" fmla="*/ 728296 h 984728"/>
              <a:gd name="connsiteX2" fmla="*/ 5787618 w 5787618"/>
              <a:gd name="connsiteY2" fmla="*/ 928219 h 984728"/>
              <a:gd name="connsiteX3" fmla="*/ 5144848 w 5787618"/>
              <a:gd name="connsiteY3" fmla="*/ 984728 h 984728"/>
              <a:gd name="connsiteX4" fmla="*/ 0 w 5787618"/>
              <a:gd name="connsiteY4" fmla="*/ 367731 h 984728"/>
              <a:gd name="connsiteX5" fmla="*/ 0 w 5787618"/>
              <a:gd name="connsiteY5" fmla="*/ 0 h 984728"/>
              <a:gd name="connsiteX0" fmla="*/ 0 w 5787618"/>
              <a:gd name="connsiteY0" fmla="*/ 0 h 984728"/>
              <a:gd name="connsiteX1" fmla="*/ 5374924 w 5787618"/>
              <a:gd name="connsiteY1" fmla="*/ 728296 h 984728"/>
              <a:gd name="connsiteX2" fmla="*/ 5787618 w 5787618"/>
              <a:gd name="connsiteY2" fmla="*/ 928219 h 984728"/>
              <a:gd name="connsiteX3" fmla="*/ 5144848 w 5787618"/>
              <a:gd name="connsiteY3" fmla="*/ 984728 h 984728"/>
              <a:gd name="connsiteX4" fmla="*/ 0 w 5787618"/>
              <a:gd name="connsiteY4" fmla="*/ 367731 h 984728"/>
              <a:gd name="connsiteX5" fmla="*/ 0 w 5787618"/>
              <a:gd name="connsiteY5" fmla="*/ 0 h 984728"/>
              <a:gd name="connsiteX0" fmla="*/ 0 w 5787618"/>
              <a:gd name="connsiteY0" fmla="*/ 0 h 984728"/>
              <a:gd name="connsiteX1" fmla="*/ 5374924 w 5787618"/>
              <a:gd name="connsiteY1" fmla="*/ 728296 h 984728"/>
              <a:gd name="connsiteX2" fmla="*/ 5787618 w 5787618"/>
              <a:gd name="connsiteY2" fmla="*/ 928219 h 984728"/>
              <a:gd name="connsiteX3" fmla="*/ 5144848 w 5787618"/>
              <a:gd name="connsiteY3" fmla="*/ 984728 h 984728"/>
              <a:gd name="connsiteX4" fmla="*/ 0 w 5787618"/>
              <a:gd name="connsiteY4" fmla="*/ 367731 h 984728"/>
              <a:gd name="connsiteX5" fmla="*/ 0 w 5787618"/>
              <a:gd name="connsiteY5" fmla="*/ 0 h 984728"/>
              <a:gd name="connsiteX0" fmla="*/ 0 w 5787618"/>
              <a:gd name="connsiteY0" fmla="*/ 0 h 984728"/>
              <a:gd name="connsiteX1" fmla="*/ 5374924 w 5787618"/>
              <a:gd name="connsiteY1" fmla="*/ 728296 h 984728"/>
              <a:gd name="connsiteX2" fmla="*/ 5787618 w 5787618"/>
              <a:gd name="connsiteY2" fmla="*/ 928219 h 984728"/>
              <a:gd name="connsiteX3" fmla="*/ 5144848 w 5787618"/>
              <a:gd name="connsiteY3" fmla="*/ 984728 h 984728"/>
              <a:gd name="connsiteX4" fmla="*/ 3357718 w 5787618"/>
              <a:gd name="connsiteY4" fmla="*/ 446297 h 984728"/>
              <a:gd name="connsiteX5" fmla="*/ 0 w 5787618"/>
              <a:gd name="connsiteY5" fmla="*/ 367731 h 984728"/>
              <a:gd name="connsiteX6" fmla="*/ 0 w 5787618"/>
              <a:gd name="connsiteY6" fmla="*/ 0 h 984728"/>
              <a:gd name="connsiteX0" fmla="*/ 0 w 5787618"/>
              <a:gd name="connsiteY0" fmla="*/ 2758 h 987486"/>
              <a:gd name="connsiteX1" fmla="*/ 3422504 w 5787618"/>
              <a:gd name="connsiteY1" fmla="*/ 158623 h 987486"/>
              <a:gd name="connsiteX2" fmla="*/ 5374924 w 5787618"/>
              <a:gd name="connsiteY2" fmla="*/ 731054 h 987486"/>
              <a:gd name="connsiteX3" fmla="*/ 5787618 w 5787618"/>
              <a:gd name="connsiteY3" fmla="*/ 930977 h 987486"/>
              <a:gd name="connsiteX4" fmla="*/ 5144848 w 5787618"/>
              <a:gd name="connsiteY4" fmla="*/ 987486 h 987486"/>
              <a:gd name="connsiteX5" fmla="*/ 3357718 w 5787618"/>
              <a:gd name="connsiteY5" fmla="*/ 449055 h 987486"/>
              <a:gd name="connsiteX6" fmla="*/ 0 w 5787618"/>
              <a:gd name="connsiteY6" fmla="*/ 370489 h 987486"/>
              <a:gd name="connsiteX7" fmla="*/ 0 w 5787618"/>
              <a:gd name="connsiteY7" fmla="*/ 2758 h 987486"/>
              <a:gd name="connsiteX0" fmla="*/ 0 w 5787618"/>
              <a:gd name="connsiteY0" fmla="*/ 2758 h 987486"/>
              <a:gd name="connsiteX1" fmla="*/ 3422504 w 5787618"/>
              <a:gd name="connsiteY1" fmla="*/ 158623 h 987486"/>
              <a:gd name="connsiteX2" fmla="*/ 5374924 w 5787618"/>
              <a:gd name="connsiteY2" fmla="*/ 731054 h 987486"/>
              <a:gd name="connsiteX3" fmla="*/ 5787618 w 5787618"/>
              <a:gd name="connsiteY3" fmla="*/ 930977 h 987486"/>
              <a:gd name="connsiteX4" fmla="*/ 5144848 w 5787618"/>
              <a:gd name="connsiteY4" fmla="*/ 987486 h 987486"/>
              <a:gd name="connsiteX5" fmla="*/ 3392603 w 5787618"/>
              <a:gd name="connsiteY5" fmla="*/ 494323 h 987486"/>
              <a:gd name="connsiteX6" fmla="*/ 0 w 5787618"/>
              <a:gd name="connsiteY6" fmla="*/ 370489 h 987486"/>
              <a:gd name="connsiteX7" fmla="*/ 0 w 5787618"/>
              <a:gd name="connsiteY7" fmla="*/ 2758 h 987486"/>
              <a:gd name="connsiteX0" fmla="*/ 0 w 5787618"/>
              <a:gd name="connsiteY0" fmla="*/ 2758 h 1046597"/>
              <a:gd name="connsiteX1" fmla="*/ 3422504 w 5787618"/>
              <a:gd name="connsiteY1" fmla="*/ 158623 h 1046597"/>
              <a:gd name="connsiteX2" fmla="*/ 5374924 w 5787618"/>
              <a:gd name="connsiteY2" fmla="*/ 731054 h 1046597"/>
              <a:gd name="connsiteX3" fmla="*/ 5787618 w 5787618"/>
              <a:gd name="connsiteY3" fmla="*/ 930977 h 1046597"/>
              <a:gd name="connsiteX4" fmla="*/ 5286603 w 5787618"/>
              <a:gd name="connsiteY4" fmla="*/ 1046597 h 1046597"/>
              <a:gd name="connsiteX5" fmla="*/ 3392603 w 5787618"/>
              <a:gd name="connsiteY5" fmla="*/ 494323 h 1046597"/>
              <a:gd name="connsiteX6" fmla="*/ 0 w 5787618"/>
              <a:gd name="connsiteY6" fmla="*/ 370489 h 1046597"/>
              <a:gd name="connsiteX7" fmla="*/ 0 w 5787618"/>
              <a:gd name="connsiteY7" fmla="*/ 2758 h 1046597"/>
              <a:gd name="connsiteX0" fmla="*/ 0 w 5787618"/>
              <a:gd name="connsiteY0" fmla="*/ 2758 h 1046597"/>
              <a:gd name="connsiteX1" fmla="*/ 3422504 w 5787618"/>
              <a:gd name="connsiteY1" fmla="*/ 158623 h 1046597"/>
              <a:gd name="connsiteX2" fmla="*/ 5565408 w 5787618"/>
              <a:gd name="connsiteY2" fmla="*/ 728562 h 1046597"/>
              <a:gd name="connsiteX3" fmla="*/ 5787618 w 5787618"/>
              <a:gd name="connsiteY3" fmla="*/ 930977 h 1046597"/>
              <a:gd name="connsiteX4" fmla="*/ 5286603 w 5787618"/>
              <a:gd name="connsiteY4" fmla="*/ 1046597 h 1046597"/>
              <a:gd name="connsiteX5" fmla="*/ 3392603 w 5787618"/>
              <a:gd name="connsiteY5" fmla="*/ 494323 h 1046597"/>
              <a:gd name="connsiteX6" fmla="*/ 0 w 5787618"/>
              <a:gd name="connsiteY6" fmla="*/ 370489 h 1046597"/>
              <a:gd name="connsiteX7" fmla="*/ 0 w 5787618"/>
              <a:gd name="connsiteY7" fmla="*/ 2758 h 1046597"/>
              <a:gd name="connsiteX0" fmla="*/ 0 w 5787618"/>
              <a:gd name="connsiteY0" fmla="*/ 2758 h 1093909"/>
              <a:gd name="connsiteX1" fmla="*/ 3422504 w 5787618"/>
              <a:gd name="connsiteY1" fmla="*/ 158623 h 1093909"/>
              <a:gd name="connsiteX2" fmla="*/ 5565408 w 5787618"/>
              <a:gd name="connsiteY2" fmla="*/ 728562 h 1093909"/>
              <a:gd name="connsiteX3" fmla="*/ 5787618 w 5787618"/>
              <a:gd name="connsiteY3" fmla="*/ 930977 h 1093909"/>
              <a:gd name="connsiteX4" fmla="*/ 5286603 w 5787618"/>
              <a:gd name="connsiteY4" fmla="*/ 1046597 h 1093909"/>
              <a:gd name="connsiteX5" fmla="*/ 5358351 w 5787618"/>
              <a:gd name="connsiteY5" fmla="*/ 1047775 h 1093909"/>
              <a:gd name="connsiteX6" fmla="*/ 3392603 w 5787618"/>
              <a:gd name="connsiteY6" fmla="*/ 494323 h 1093909"/>
              <a:gd name="connsiteX7" fmla="*/ 0 w 5787618"/>
              <a:gd name="connsiteY7" fmla="*/ 370489 h 1093909"/>
              <a:gd name="connsiteX8" fmla="*/ 0 w 5787618"/>
              <a:gd name="connsiteY8" fmla="*/ 2758 h 1093909"/>
              <a:gd name="connsiteX0" fmla="*/ 0 w 5787618"/>
              <a:gd name="connsiteY0" fmla="*/ 2758 h 1093909"/>
              <a:gd name="connsiteX1" fmla="*/ 3422504 w 5787618"/>
              <a:gd name="connsiteY1" fmla="*/ 158623 h 1093909"/>
              <a:gd name="connsiteX2" fmla="*/ 5565408 w 5787618"/>
              <a:gd name="connsiteY2" fmla="*/ 728562 h 1093909"/>
              <a:gd name="connsiteX3" fmla="*/ 5787618 w 5787618"/>
              <a:gd name="connsiteY3" fmla="*/ 930977 h 1093909"/>
              <a:gd name="connsiteX4" fmla="*/ 5286603 w 5787618"/>
              <a:gd name="connsiteY4" fmla="*/ 1046597 h 1093909"/>
              <a:gd name="connsiteX5" fmla="*/ 5358351 w 5787618"/>
              <a:gd name="connsiteY5" fmla="*/ 1047775 h 1093909"/>
              <a:gd name="connsiteX6" fmla="*/ 3392603 w 5787618"/>
              <a:gd name="connsiteY6" fmla="*/ 494323 h 1093909"/>
              <a:gd name="connsiteX7" fmla="*/ 0 w 5787618"/>
              <a:gd name="connsiteY7" fmla="*/ 370489 h 1093909"/>
              <a:gd name="connsiteX8" fmla="*/ 0 w 5787618"/>
              <a:gd name="connsiteY8" fmla="*/ 2758 h 1093909"/>
              <a:gd name="connsiteX0" fmla="*/ 24503 w 5812121"/>
              <a:gd name="connsiteY0" fmla="*/ 2758 h 1093909"/>
              <a:gd name="connsiteX1" fmla="*/ 3447007 w 5812121"/>
              <a:gd name="connsiteY1" fmla="*/ 158623 h 1093909"/>
              <a:gd name="connsiteX2" fmla="*/ 5589911 w 5812121"/>
              <a:gd name="connsiteY2" fmla="*/ 728562 h 1093909"/>
              <a:gd name="connsiteX3" fmla="*/ 5812121 w 5812121"/>
              <a:gd name="connsiteY3" fmla="*/ 930977 h 1093909"/>
              <a:gd name="connsiteX4" fmla="*/ 5311106 w 5812121"/>
              <a:gd name="connsiteY4" fmla="*/ 1046597 h 1093909"/>
              <a:gd name="connsiteX5" fmla="*/ 5382854 w 5812121"/>
              <a:gd name="connsiteY5" fmla="*/ 1047775 h 1093909"/>
              <a:gd name="connsiteX6" fmla="*/ 3417106 w 5812121"/>
              <a:gd name="connsiteY6" fmla="*/ 494323 h 1093909"/>
              <a:gd name="connsiteX7" fmla="*/ 0 w 5812121"/>
              <a:gd name="connsiteY7" fmla="*/ 245068 h 1093909"/>
              <a:gd name="connsiteX8" fmla="*/ 24503 w 5812121"/>
              <a:gd name="connsiteY8" fmla="*/ 2758 h 1093909"/>
              <a:gd name="connsiteX0" fmla="*/ 24503 w 5812121"/>
              <a:gd name="connsiteY0" fmla="*/ 2758 h 1093909"/>
              <a:gd name="connsiteX1" fmla="*/ 3447007 w 5812121"/>
              <a:gd name="connsiteY1" fmla="*/ 158623 h 1093909"/>
              <a:gd name="connsiteX2" fmla="*/ 5589911 w 5812121"/>
              <a:gd name="connsiteY2" fmla="*/ 728562 h 1093909"/>
              <a:gd name="connsiteX3" fmla="*/ 5812121 w 5812121"/>
              <a:gd name="connsiteY3" fmla="*/ 930977 h 1093909"/>
              <a:gd name="connsiteX4" fmla="*/ 5311106 w 5812121"/>
              <a:gd name="connsiteY4" fmla="*/ 1046597 h 1093909"/>
              <a:gd name="connsiteX5" fmla="*/ 5382854 w 5812121"/>
              <a:gd name="connsiteY5" fmla="*/ 1047775 h 1093909"/>
              <a:gd name="connsiteX6" fmla="*/ 3317157 w 5812121"/>
              <a:gd name="connsiteY6" fmla="*/ 427045 h 1093909"/>
              <a:gd name="connsiteX7" fmla="*/ 0 w 5812121"/>
              <a:gd name="connsiteY7" fmla="*/ 245068 h 1093909"/>
              <a:gd name="connsiteX8" fmla="*/ 24503 w 5812121"/>
              <a:gd name="connsiteY8" fmla="*/ 2758 h 1093909"/>
              <a:gd name="connsiteX0" fmla="*/ 24503 w 5812121"/>
              <a:gd name="connsiteY0" fmla="*/ 2758 h 1046597"/>
              <a:gd name="connsiteX1" fmla="*/ 3447007 w 5812121"/>
              <a:gd name="connsiteY1" fmla="*/ 158623 h 1046597"/>
              <a:gd name="connsiteX2" fmla="*/ 5589911 w 5812121"/>
              <a:gd name="connsiteY2" fmla="*/ 728562 h 1046597"/>
              <a:gd name="connsiteX3" fmla="*/ 5812121 w 5812121"/>
              <a:gd name="connsiteY3" fmla="*/ 930977 h 1046597"/>
              <a:gd name="connsiteX4" fmla="*/ 5311106 w 5812121"/>
              <a:gd name="connsiteY4" fmla="*/ 1046597 h 1046597"/>
              <a:gd name="connsiteX5" fmla="*/ 3317157 w 5812121"/>
              <a:gd name="connsiteY5" fmla="*/ 427045 h 1046597"/>
              <a:gd name="connsiteX6" fmla="*/ 0 w 5812121"/>
              <a:gd name="connsiteY6" fmla="*/ 245068 h 1046597"/>
              <a:gd name="connsiteX7" fmla="*/ 24503 w 5812121"/>
              <a:gd name="connsiteY7" fmla="*/ 2758 h 1046597"/>
              <a:gd name="connsiteX0" fmla="*/ 24503 w 5812121"/>
              <a:gd name="connsiteY0" fmla="*/ 2758 h 1025555"/>
              <a:gd name="connsiteX1" fmla="*/ 3447007 w 5812121"/>
              <a:gd name="connsiteY1" fmla="*/ 158623 h 1025555"/>
              <a:gd name="connsiteX2" fmla="*/ 5589911 w 5812121"/>
              <a:gd name="connsiteY2" fmla="*/ 728562 h 1025555"/>
              <a:gd name="connsiteX3" fmla="*/ 5812121 w 5812121"/>
              <a:gd name="connsiteY3" fmla="*/ 930977 h 1025555"/>
              <a:gd name="connsiteX4" fmla="*/ 5463244 w 5812121"/>
              <a:gd name="connsiteY4" fmla="*/ 1025555 h 1025555"/>
              <a:gd name="connsiteX5" fmla="*/ 3317157 w 5812121"/>
              <a:gd name="connsiteY5" fmla="*/ 427045 h 1025555"/>
              <a:gd name="connsiteX6" fmla="*/ 0 w 5812121"/>
              <a:gd name="connsiteY6" fmla="*/ 245068 h 1025555"/>
              <a:gd name="connsiteX7" fmla="*/ 24503 w 5812121"/>
              <a:gd name="connsiteY7" fmla="*/ 2758 h 10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2121" h="1025555">
                <a:moveTo>
                  <a:pt x="24503" y="2758"/>
                </a:moveTo>
                <a:cubicBezTo>
                  <a:pt x="590098" y="-12803"/>
                  <a:pt x="2551186" y="37240"/>
                  <a:pt x="3447007" y="158623"/>
                </a:cubicBezTo>
                <a:cubicBezTo>
                  <a:pt x="4342828" y="280006"/>
                  <a:pt x="5190903" y="619586"/>
                  <a:pt x="5589911" y="728562"/>
                </a:cubicBezTo>
                <a:lnTo>
                  <a:pt x="5812121" y="930977"/>
                </a:lnTo>
                <a:lnTo>
                  <a:pt x="5463244" y="1025555"/>
                </a:lnTo>
                <a:cubicBezTo>
                  <a:pt x="5047417" y="941566"/>
                  <a:pt x="4202341" y="560633"/>
                  <a:pt x="3317157" y="427045"/>
                </a:cubicBezTo>
                <a:cubicBezTo>
                  <a:pt x="2449455" y="310657"/>
                  <a:pt x="547253" y="345015"/>
                  <a:pt x="0" y="245068"/>
                </a:cubicBezTo>
                <a:lnTo>
                  <a:pt x="24503" y="275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5" name="Straight Connector 4"/>
          <p:cNvCxnSpPr/>
          <p:nvPr/>
        </p:nvCxnSpPr>
        <p:spPr>
          <a:xfrm flipV="1">
            <a:off x="3926194" y="3887229"/>
            <a:ext cx="2229982" cy="18460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156176" y="1873851"/>
            <a:ext cx="1572236" cy="20133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3" name="Picture 4" descr="Image result for lap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Image result fo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descr="Chiropractic Physiotherapy Acupuncture Massage Rehabilitation Health Medical Treatment Icon Sign Symbol Pictogram — Stock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29" name="Pentagon 28"/>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Tree>
    <p:extLst>
      <p:ext uri="{BB962C8B-B14F-4D97-AF65-F5344CB8AC3E}">
        <p14:creationId xmlns:p14="http://schemas.microsoft.com/office/powerpoint/2010/main" val="267325227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smtClean="0">
                <a:solidFill>
                  <a:schemeClr val="bg1"/>
                </a:solidFill>
              </a:rPr>
              <a:t>Batch XX</a:t>
            </a:r>
            <a:br>
              <a:rPr lang="en-GB" dirty="0" smtClean="0">
                <a:solidFill>
                  <a:schemeClr val="bg1"/>
                </a:solidFill>
              </a:rPr>
            </a:br>
            <a:r>
              <a:rPr lang="en-GB" dirty="0" smtClean="0">
                <a:solidFill>
                  <a:schemeClr val="bg1"/>
                </a:solidFill>
              </a:rPr>
              <a:t/>
            </a:r>
            <a:br>
              <a:rPr lang="en-GB" dirty="0" smtClean="0">
                <a:solidFill>
                  <a:schemeClr val="bg1"/>
                </a:solidFill>
              </a:rPr>
            </a:br>
            <a:r>
              <a:rPr lang="en-GB" sz="3200" dirty="0" smtClean="0">
                <a:solidFill>
                  <a:schemeClr val="bg1"/>
                </a:solidFill>
              </a:rPr>
              <a:t>For additional resources see:</a:t>
            </a:r>
            <a:br>
              <a:rPr lang="en-GB" sz="3200" dirty="0" smtClean="0">
                <a:solidFill>
                  <a:schemeClr val="bg1"/>
                </a:solidFill>
              </a:rPr>
            </a:br>
            <a:r>
              <a:rPr lang="en-GB" sz="3200" dirty="0">
                <a:solidFill>
                  <a:schemeClr val="bg1"/>
                </a:solidFill>
              </a:rPr>
              <a:t/>
            </a:r>
            <a:br>
              <a:rPr lang="en-GB" sz="3200" dirty="0">
                <a:solidFill>
                  <a:schemeClr val="bg1"/>
                </a:solidFill>
              </a:rPr>
            </a:br>
            <a:r>
              <a:rPr lang="en-GB" sz="3200" dirty="0" smtClean="0">
                <a:solidFill>
                  <a:schemeClr val="bg1"/>
                </a:solidFill>
              </a:rPr>
              <a:t>-	Apprenticeship Delivery Guide</a:t>
            </a:r>
            <a:br>
              <a:rPr lang="en-GB" sz="3200" dirty="0" smtClean="0">
                <a:solidFill>
                  <a:schemeClr val="bg1"/>
                </a:solidFill>
              </a:rPr>
            </a:br>
            <a:r>
              <a:rPr lang="en-GB" sz="3200" dirty="0" smtClean="0">
                <a:solidFill>
                  <a:schemeClr val="bg1"/>
                </a:solidFill>
              </a:rPr>
              <a:t>-	Embedding Apprenticeship Essentials</a:t>
            </a:r>
            <a:br>
              <a:rPr lang="en-GB" sz="3200" dirty="0" smtClean="0">
                <a:solidFill>
                  <a:schemeClr val="bg1"/>
                </a:solidFill>
              </a:rPr>
            </a:br>
            <a:r>
              <a:rPr lang="en-GB" sz="3200" dirty="0">
                <a:solidFill>
                  <a:schemeClr val="bg1"/>
                </a:solidFill>
              </a:rPr>
              <a:t/>
            </a:r>
            <a:br>
              <a:rPr lang="en-GB" sz="3200" dirty="0">
                <a:solidFill>
                  <a:schemeClr val="bg1"/>
                </a:solidFill>
              </a:rPr>
            </a:br>
            <a:r>
              <a:rPr lang="en-GB" sz="2800" dirty="0" smtClean="0">
                <a:solidFill>
                  <a:schemeClr val="bg1"/>
                </a:solidFill>
              </a:rPr>
              <a:t>(both found in Apprenticeships T&amp;AE web page</a:t>
            </a:r>
            <a:endParaRPr lang="en-GB" sz="2800" dirty="0">
              <a:solidFill>
                <a:schemeClr val="bg1"/>
              </a:solidFill>
            </a:endParaRPr>
          </a:p>
        </p:txBody>
      </p:sp>
    </p:spTree>
    <p:extLst>
      <p:ext uri="{BB962C8B-B14F-4D97-AF65-F5344CB8AC3E}">
        <p14:creationId xmlns:p14="http://schemas.microsoft.com/office/powerpoint/2010/main" val="3509573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Pentagon 5"/>
          <p:cNvSpPr/>
          <p:nvPr/>
        </p:nvSpPr>
        <p:spPr>
          <a:xfrm rot="19471145">
            <a:off x="6623758" y="518761"/>
            <a:ext cx="1422322"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22" h="890290">
                <a:moveTo>
                  <a:pt x="0" y="47125"/>
                </a:moveTo>
                <a:cubicBezTo>
                  <a:pt x="86394" y="55738"/>
                  <a:pt x="306806" y="-6715"/>
                  <a:pt x="490892" y="61110"/>
                </a:cubicBezTo>
                <a:cubicBezTo>
                  <a:pt x="640611" y="50103"/>
                  <a:pt x="750013" y="-51799"/>
                  <a:pt x="896652" y="34236"/>
                </a:cubicBezTo>
                <a:cubicBezTo>
                  <a:pt x="1043291" y="120271"/>
                  <a:pt x="1540220" y="534342"/>
                  <a:pt x="1396532" y="668164"/>
                </a:cubicBezTo>
                <a:cubicBezTo>
                  <a:pt x="1365942" y="664073"/>
                  <a:pt x="671997" y="802941"/>
                  <a:pt x="732847"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7" name="TextBox 16"/>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2" name="TextBox 1"/>
          <p:cNvSpPr txBox="1"/>
          <p:nvPr/>
        </p:nvSpPr>
        <p:spPr>
          <a:xfrm>
            <a:off x="6876258" y="4653136"/>
            <a:ext cx="1819729" cy="1477328"/>
          </a:xfrm>
          <a:prstGeom prst="rect">
            <a:avLst/>
          </a:prstGeom>
          <a:noFill/>
        </p:spPr>
        <p:txBody>
          <a:bodyPr wrap="none" rtlCol="0">
            <a:spAutoFit/>
          </a:bodyPr>
          <a:lstStyle/>
          <a:p>
            <a:pPr fontAlgn="auto">
              <a:spcBef>
                <a:spcPts val="0"/>
              </a:spcBef>
              <a:spcAft>
                <a:spcPts val="0"/>
              </a:spcAft>
            </a:pPr>
            <a:r>
              <a:rPr lang="en-GB" sz="1800" b="1" dirty="0" smtClean="0">
                <a:solidFill>
                  <a:prstClr val="black"/>
                </a:solidFill>
                <a:latin typeface="Arial"/>
              </a:rPr>
              <a:t>Attendance</a:t>
            </a:r>
            <a:r>
              <a:rPr lang="en-GB" sz="1800" dirty="0" smtClean="0">
                <a:solidFill>
                  <a:prstClr val="black"/>
                </a:solidFill>
                <a:latin typeface="Arial"/>
              </a:rPr>
              <a:t>:</a:t>
            </a:r>
          </a:p>
          <a:p>
            <a:pPr fontAlgn="auto">
              <a:spcBef>
                <a:spcPts val="0"/>
              </a:spcBef>
              <a:spcAft>
                <a:spcPts val="0"/>
              </a:spcAft>
            </a:pPr>
            <a:endParaRPr lang="en-GB" sz="1800" dirty="0" smtClean="0">
              <a:solidFill>
                <a:prstClr val="black"/>
              </a:solidFill>
              <a:latin typeface="Arial"/>
            </a:endParaRPr>
          </a:p>
          <a:p>
            <a:pPr fontAlgn="auto">
              <a:spcBef>
                <a:spcPts val="0"/>
              </a:spcBef>
              <a:spcAft>
                <a:spcPts val="0"/>
              </a:spcAft>
            </a:pPr>
            <a:r>
              <a:rPr lang="en-GB" sz="1800" dirty="0" smtClean="0">
                <a:solidFill>
                  <a:prstClr val="black"/>
                </a:solidFill>
                <a:latin typeface="Arial"/>
              </a:rPr>
              <a:t>Block release:</a:t>
            </a:r>
          </a:p>
          <a:p>
            <a:pPr marL="285750" indent="-285750" fontAlgn="auto">
              <a:spcBef>
                <a:spcPts val="0"/>
              </a:spcBef>
              <a:spcAft>
                <a:spcPts val="0"/>
              </a:spcAft>
              <a:buFont typeface="Arial" panose="020B0604020202020204" pitchFamily="34" charset="0"/>
              <a:buChar char="•"/>
            </a:pPr>
            <a:r>
              <a:rPr lang="en-GB" sz="1800" dirty="0" smtClean="0">
                <a:solidFill>
                  <a:prstClr val="black"/>
                </a:solidFill>
                <a:latin typeface="Arial"/>
              </a:rPr>
              <a:t>Management</a:t>
            </a:r>
          </a:p>
          <a:p>
            <a:pPr fontAlgn="auto">
              <a:spcBef>
                <a:spcPts val="0"/>
              </a:spcBef>
              <a:spcAft>
                <a:spcPts val="0"/>
              </a:spcAft>
            </a:pPr>
            <a:endParaRPr lang="en-GB" sz="1800" dirty="0">
              <a:solidFill>
                <a:prstClr val="black"/>
              </a:solidFill>
              <a:latin typeface="Arial"/>
            </a:endParaRPr>
          </a:p>
        </p:txBody>
      </p:sp>
      <p:sp>
        <p:nvSpPr>
          <p:cNvPr id="4" name="Pentagon 3"/>
          <p:cNvSpPr/>
          <p:nvPr/>
        </p:nvSpPr>
        <p:spPr>
          <a:xfrm rot="18951884">
            <a:off x="3815134" y="5706267"/>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3" name="Pentagon 22"/>
          <p:cNvSpPr/>
          <p:nvPr/>
        </p:nvSpPr>
        <p:spPr>
          <a:xfrm rot="18951884">
            <a:off x="4103166" y="5509713"/>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4" name="Pentagon 23"/>
          <p:cNvSpPr/>
          <p:nvPr/>
        </p:nvSpPr>
        <p:spPr>
          <a:xfrm rot="18951884">
            <a:off x="4573111" y="511268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Pentagon 24"/>
          <p:cNvSpPr/>
          <p:nvPr/>
        </p:nvSpPr>
        <p:spPr>
          <a:xfrm rot="18951884">
            <a:off x="4328351" y="5291251"/>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Pentagon 25"/>
          <p:cNvSpPr/>
          <p:nvPr/>
        </p:nvSpPr>
        <p:spPr>
          <a:xfrm rot="18951884">
            <a:off x="4787084" y="491417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7" name="Pentagon 26"/>
          <p:cNvSpPr/>
          <p:nvPr/>
        </p:nvSpPr>
        <p:spPr>
          <a:xfrm rot="18951884">
            <a:off x="5039270" y="4698155"/>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6" name="Pentagon 45"/>
          <p:cNvSpPr/>
          <p:nvPr/>
        </p:nvSpPr>
        <p:spPr>
          <a:xfrm rot="18415488">
            <a:off x="5448017" y="4334972"/>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7" name="Pentagon 46"/>
          <p:cNvSpPr/>
          <p:nvPr/>
        </p:nvSpPr>
        <p:spPr>
          <a:xfrm rot="18415488">
            <a:off x="5667364" y="403950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8" name="Pentagon 47"/>
          <p:cNvSpPr/>
          <p:nvPr/>
        </p:nvSpPr>
        <p:spPr>
          <a:xfrm rot="18415488">
            <a:off x="5880914" y="3751473"/>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9" name="Pentagon 48"/>
          <p:cNvSpPr/>
          <p:nvPr/>
        </p:nvSpPr>
        <p:spPr>
          <a:xfrm rot="18415488">
            <a:off x="6096938" y="3535449"/>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0" name="Pentagon 49"/>
          <p:cNvSpPr/>
          <p:nvPr/>
        </p:nvSpPr>
        <p:spPr>
          <a:xfrm rot="18415488">
            <a:off x="6312962" y="331942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1" name="Pentagon 50"/>
          <p:cNvSpPr/>
          <p:nvPr/>
        </p:nvSpPr>
        <p:spPr>
          <a:xfrm rot="18415488">
            <a:off x="6528986" y="304642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2" name="Pentagon 51"/>
          <p:cNvSpPr/>
          <p:nvPr/>
        </p:nvSpPr>
        <p:spPr>
          <a:xfrm rot="17701137">
            <a:off x="6869105" y="2666340"/>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4" name="Pentagon 53"/>
          <p:cNvSpPr/>
          <p:nvPr/>
        </p:nvSpPr>
        <p:spPr>
          <a:xfrm rot="17701137">
            <a:off x="7021505" y="2425629"/>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5" name="Pentagon 54"/>
          <p:cNvSpPr/>
          <p:nvPr/>
        </p:nvSpPr>
        <p:spPr>
          <a:xfrm rot="17701137">
            <a:off x="7173905" y="2209605"/>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6" name="Pentagon 55"/>
          <p:cNvSpPr/>
          <p:nvPr/>
        </p:nvSpPr>
        <p:spPr>
          <a:xfrm rot="17701137">
            <a:off x="7326305" y="1921573"/>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7" name="Pentagon 56"/>
          <p:cNvSpPr/>
          <p:nvPr/>
        </p:nvSpPr>
        <p:spPr>
          <a:xfrm rot="17701137">
            <a:off x="7478705" y="1633541"/>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8" name="Pentagon 57"/>
          <p:cNvSpPr/>
          <p:nvPr/>
        </p:nvSpPr>
        <p:spPr>
          <a:xfrm rot="17701137">
            <a:off x="7631105" y="1417517"/>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38" name="Picture 4" descr="Image result for lap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Image result fo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0" descr="Chiropractic Physiotherapy Acupuncture Massage Rehabilitation Health Medical Treatment Icon Sign Symbol Pictogram — Stock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42" name="Pentagon 41"/>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Tree>
    <p:extLst>
      <p:ext uri="{BB962C8B-B14F-4D97-AF65-F5344CB8AC3E}">
        <p14:creationId xmlns:p14="http://schemas.microsoft.com/office/powerpoint/2010/main" val="2666632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5" name="Pentagon 5"/>
          <p:cNvSpPr/>
          <p:nvPr/>
        </p:nvSpPr>
        <p:spPr>
          <a:xfrm rot="18860982">
            <a:off x="3417026" y="1221535"/>
            <a:ext cx="5157072"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361346 w 8628474"/>
              <a:gd name="connsiteY7" fmla="*/ 2395325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91236"/>
              <a:gd name="connsiteY0" fmla="*/ 0 h 2909141"/>
              <a:gd name="connsiteX1" fmla="*/ 2609872 w 8191236"/>
              <a:gd name="connsiteY1" fmla="*/ 776259 h 2909141"/>
              <a:gd name="connsiteX2" fmla="*/ 6065332 w 8191236"/>
              <a:gd name="connsiteY2" fmla="*/ 1212467 h 2909141"/>
              <a:gd name="connsiteX3" fmla="*/ 7539758 w 8191236"/>
              <a:gd name="connsiteY3" fmla="*/ 1025407 h 2909141"/>
              <a:gd name="connsiteX4" fmla="*/ 8165548 w 8191236"/>
              <a:gd name="connsiteY4" fmla="*/ 1036788 h 2909141"/>
              <a:gd name="connsiteX5" fmla="*/ 6737438 w 8191236"/>
              <a:gd name="connsiteY5" fmla="*/ 1930781 h 2909141"/>
              <a:gd name="connsiteX6" fmla="*/ 7269304 w 8191236"/>
              <a:gd name="connsiteY6" fmla="*/ 2014631 h 2909141"/>
              <a:gd name="connsiteX7" fmla="*/ 5361346 w 8191236"/>
              <a:gd name="connsiteY7" fmla="*/ 2395325 h 2909141"/>
              <a:gd name="connsiteX8" fmla="*/ 4881627 w 8191236"/>
              <a:gd name="connsiteY8" fmla="*/ 2594772 h 2909141"/>
              <a:gd name="connsiteX9" fmla="*/ 1751553 w 8191236"/>
              <a:gd name="connsiteY9" fmla="*/ 2909141 h 2909141"/>
              <a:gd name="connsiteX10" fmla="*/ 0 w 8191236"/>
              <a:gd name="connsiteY10" fmla="*/ 0 h 2909141"/>
              <a:gd name="connsiteX0" fmla="*/ 0 w 8178588"/>
              <a:gd name="connsiteY0" fmla="*/ 0 h 2909141"/>
              <a:gd name="connsiteX1" fmla="*/ 2609872 w 8178588"/>
              <a:gd name="connsiteY1" fmla="*/ 776259 h 2909141"/>
              <a:gd name="connsiteX2" fmla="*/ 6065332 w 8178588"/>
              <a:gd name="connsiteY2" fmla="*/ 1212467 h 2909141"/>
              <a:gd name="connsiteX3" fmla="*/ 7539758 w 8178588"/>
              <a:gd name="connsiteY3" fmla="*/ 1025407 h 2909141"/>
              <a:gd name="connsiteX4" fmla="*/ 5748493 w 8178588"/>
              <a:gd name="connsiteY4" fmla="*/ 1557975 h 2909141"/>
              <a:gd name="connsiteX5" fmla="*/ 8165548 w 8178588"/>
              <a:gd name="connsiteY5" fmla="*/ 1036788 h 2909141"/>
              <a:gd name="connsiteX6" fmla="*/ 6737438 w 8178588"/>
              <a:gd name="connsiteY6" fmla="*/ 1930781 h 2909141"/>
              <a:gd name="connsiteX7" fmla="*/ 7269304 w 8178588"/>
              <a:gd name="connsiteY7" fmla="*/ 2014631 h 2909141"/>
              <a:gd name="connsiteX8" fmla="*/ 5361346 w 8178588"/>
              <a:gd name="connsiteY8" fmla="*/ 2395325 h 2909141"/>
              <a:gd name="connsiteX9" fmla="*/ 4881627 w 8178588"/>
              <a:gd name="connsiteY9" fmla="*/ 2594772 h 2909141"/>
              <a:gd name="connsiteX10" fmla="*/ 1751553 w 8178588"/>
              <a:gd name="connsiteY10" fmla="*/ 2909141 h 2909141"/>
              <a:gd name="connsiteX11" fmla="*/ 0 w 8178588"/>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78588" h="2909141">
                <a:moveTo>
                  <a:pt x="0" y="0"/>
                </a:moveTo>
                <a:cubicBezTo>
                  <a:pt x="1019102" y="244318"/>
                  <a:pt x="1590770" y="531941"/>
                  <a:pt x="2609872" y="776259"/>
                </a:cubicBezTo>
                <a:lnTo>
                  <a:pt x="6065332" y="1212467"/>
                </a:lnTo>
                <a:cubicBezTo>
                  <a:pt x="6880207" y="1339722"/>
                  <a:pt x="7230703" y="944051"/>
                  <a:pt x="7539758" y="1025407"/>
                </a:cubicBezTo>
                <a:cubicBezTo>
                  <a:pt x="7858911" y="991355"/>
                  <a:pt x="5644195" y="1556078"/>
                  <a:pt x="5748493" y="1557975"/>
                </a:cubicBezTo>
                <a:cubicBezTo>
                  <a:pt x="5852791" y="1559872"/>
                  <a:pt x="8000724" y="974654"/>
                  <a:pt x="8165548" y="1036788"/>
                </a:cubicBezTo>
                <a:cubicBezTo>
                  <a:pt x="8330372" y="1098922"/>
                  <a:pt x="6881126" y="1796959"/>
                  <a:pt x="6737438" y="1930781"/>
                </a:cubicBezTo>
                <a:cubicBezTo>
                  <a:pt x="6706848" y="1926690"/>
                  <a:pt x="7299894" y="2018722"/>
                  <a:pt x="7269304" y="2014631"/>
                </a:cubicBezTo>
                <a:cubicBezTo>
                  <a:pt x="6596342" y="2217602"/>
                  <a:pt x="6034308" y="2192354"/>
                  <a:pt x="5361346" y="2395325"/>
                </a:cubicBezTo>
                <a:cubicBezTo>
                  <a:pt x="5337860" y="2390208"/>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342796" y="3718896"/>
            <a:ext cx="3554143"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dirty="0" smtClean="0">
                <a:solidFill>
                  <a:schemeClr val="tx1"/>
                </a:solidFill>
              </a:rPr>
              <a:t>EPA</a:t>
            </a:r>
            <a:endParaRPr lang="en-GB" sz="1800" dirty="0">
              <a:solidFill>
                <a:schemeClr val="tx1"/>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Pentagon 5"/>
          <p:cNvSpPr/>
          <p:nvPr/>
        </p:nvSpPr>
        <p:spPr>
          <a:xfrm rot="19471145">
            <a:off x="6623758" y="518761"/>
            <a:ext cx="1422322"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22" h="890290">
                <a:moveTo>
                  <a:pt x="0" y="47125"/>
                </a:moveTo>
                <a:cubicBezTo>
                  <a:pt x="86394" y="55738"/>
                  <a:pt x="306806" y="-6715"/>
                  <a:pt x="490892" y="61110"/>
                </a:cubicBezTo>
                <a:cubicBezTo>
                  <a:pt x="640611" y="50103"/>
                  <a:pt x="750013" y="-51799"/>
                  <a:pt x="896652" y="34236"/>
                </a:cubicBezTo>
                <a:cubicBezTo>
                  <a:pt x="1043291" y="120271"/>
                  <a:pt x="1540220" y="534342"/>
                  <a:pt x="1396532" y="668164"/>
                </a:cubicBezTo>
                <a:cubicBezTo>
                  <a:pt x="1365942" y="664073"/>
                  <a:pt x="671997" y="802941"/>
                  <a:pt x="732847"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7" name="TextBox 16"/>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4" name="Pentagon 3"/>
          <p:cNvSpPr/>
          <p:nvPr/>
        </p:nvSpPr>
        <p:spPr>
          <a:xfrm rot="18951884">
            <a:off x="3274916" y="6101333"/>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Pentagon 24"/>
          <p:cNvSpPr/>
          <p:nvPr/>
        </p:nvSpPr>
        <p:spPr>
          <a:xfrm rot="18951884">
            <a:off x="3562948" y="588530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Pentagon 25"/>
          <p:cNvSpPr/>
          <p:nvPr/>
        </p:nvSpPr>
        <p:spPr>
          <a:xfrm rot="18951884">
            <a:off x="3850980" y="5669285"/>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7" name="Pentagon 26"/>
          <p:cNvSpPr/>
          <p:nvPr/>
        </p:nvSpPr>
        <p:spPr>
          <a:xfrm rot="18951884">
            <a:off x="4139012" y="5418235"/>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6" name="Pentagon 45"/>
          <p:cNvSpPr/>
          <p:nvPr/>
        </p:nvSpPr>
        <p:spPr>
          <a:xfrm rot="18415488">
            <a:off x="5595356" y="4270561"/>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8" name="Pentagon 47"/>
          <p:cNvSpPr/>
          <p:nvPr/>
        </p:nvSpPr>
        <p:spPr>
          <a:xfrm rot="18415488">
            <a:off x="5808906" y="3982529"/>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0" name="Pentagon 49"/>
          <p:cNvSpPr/>
          <p:nvPr/>
        </p:nvSpPr>
        <p:spPr>
          <a:xfrm rot="18415488">
            <a:off x="6027404" y="3709527"/>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1" name="Pentagon 50"/>
          <p:cNvSpPr/>
          <p:nvPr/>
        </p:nvSpPr>
        <p:spPr>
          <a:xfrm rot="18415488">
            <a:off x="6243428" y="3421496"/>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38" name="Picture 4" descr="Image result for lap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Image result fo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0" descr="Chiropractic Physiotherapy Acupuncture Massage Rehabilitation Health Medical Treatment Icon Sign Symbol Pictogram — Stock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37" name="Pentagon 36"/>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1" name="Pentagon 30"/>
          <p:cNvSpPr/>
          <p:nvPr/>
        </p:nvSpPr>
        <p:spPr>
          <a:xfrm rot="18951884">
            <a:off x="4725054" y="495413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2" name="Pentagon 31"/>
          <p:cNvSpPr/>
          <p:nvPr/>
        </p:nvSpPr>
        <p:spPr>
          <a:xfrm rot="18951884">
            <a:off x="4425731" y="5173613"/>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3" name="Pentagon 32"/>
          <p:cNvSpPr/>
          <p:nvPr/>
        </p:nvSpPr>
        <p:spPr>
          <a:xfrm rot="18415488">
            <a:off x="6461926" y="3190441"/>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4" name="Pentagon 33"/>
          <p:cNvSpPr/>
          <p:nvPr/>
        </p:nvSpPr>
        <p:spPr>
          <a:xfrm rot="18415488">
            <a:off x="6646824" y="2974417"/>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5" name="Pentagon 34"/>
          <p:cNvSpPr/>
          <p:nvPr/>
        </p:nvSpPr>
        <p:spPr>
          <a:xfrm rot="17701137">
            <a:off x="5063803" y="4619501"/>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6" name="Pentagon 5"/>
          <p:cNvSpPr/>
          <p:nvPr/>
        </p:nvSpPr>
        <p:spPr>
          <a:xfrm rot="19471145">
            <a:off x="2846051" y="2904707"/>
            <a:ext cx="1826668" cy="2175384"/>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 name="connsiteX0" fmla="*/ 0 w 1471169"/>
              <a:gd name="connsiteY0" fmla="*/ 0 h 896975"/>
              <a:gd name="connsiteX1" fmla="*/ 539739 w 1471169"/>
              <a:gd name="connsiteY1" fmla="*/ 67795 h 896975"/>
              <a:gd name="connsiteX2" fmla="*/ 945499 w 1471169"/>
              <a:gd name="connsiteY2" fmla="*/ 40921 h 896975"/>
              <a:gd name="connsiteX3" fmla="*/ 1445379 w 1471169"/>
              <a:gd name="connsiteY3" fmla="*/ 674849 h 896975"/>
              <a:gd name="connsiteX4" fmla="*/ 781694 w 1471169"/>
              <a:gd name="connsiteY4" fmla="*/ 896975 h 896975"/>
              <a:gd name="connsiteX0" fmla="*/ 0 w 1470007"/>
              <a:gd name="connsiteY0" fmla="*/ 0 h 896975"/>
              <a:gd name="connsiteX1" fmla="*/ 539739 w 1470007"/>
              <a:gd name="connsiteY1" fmla="*/ 67795 h 896975"/>
              <a:gd name="connsiteX2" fmla="*/ 916783 w 1470007"/>
              <a:gd name="connsiteY2" fmla="*/ 71561 h 896975"/>
              <a:gd name="connsiteX3" fmla="*/ 1445379 w 1470007"/>
              <a:gd name="connsiteY3" fmla="*/ 674849 h 896975"/>
              <a:gd name="connsiteX4" fmla="*/ 781694 w 1470007"/>
              <a:gd name="connsiteY4" fmla="*/ 896975 h 896975"/>
              <a:gd name="connsiteX0" fmla="*/ 0 w 1623472"/>
              <a:gd name="connsiteY0" fmla="*/ 0 h 896975"/>
              <a:gd name="connsiteX1" fmla="*/ 539739 w 1623472"/>
              <a:gd name="connsiteY1" fmla="*/ 67795 h 896975"/>
              <a:gd name="connsiteX2" fmla="*/ 916783 w 1623472"/>
              <a:gd name="connsiteY2" fmla="*/ 71561 h 896975"/>
              <a:gd name="connsiteX3" fmla="*/ 1602976 w 1623472"/>
              <a:gd name="connsiteY3" fmla="*/ 829778 h 896975"/>
              <a:gd name="connsiteX4" fmla="*/ 781694 w 1623472"/>
              <a:gd name="connsiteY4" fmla="*/ 896975 h 896975"/>
              <a:gd name="connsiteX0" fmla="*/ 0 w 1620805"/>
              <a:gd name="connsiteY0" fmla="*/ 0 h 896975"/>
              <a:gd name="connsiteX1" fmla="*/ 539739 w 1620805"/>
              <a:gd name="connsiteY1" fmla="*/ 67795 h 896975"/>
              <a:gd name="connsiteX2" fmla="*/ 916783 w 1620805"/>
              <a:gd name="connsiteY2" fmla="*/ 71561 h 896975"/>
              <a:gd name="connsiteX3" fmla="*/ 1204328 w 1620805"/>
              <a:gd name="connsiteY3" fmla="*/ 390080 h 896975"/>
              <a:gd name="connsiteX4" fmla="*/ 1602976 w 1620805"/>
              <a:gd name="connsiteY4" fmla="*/ 829778 h 896975"/>
              <a:gd name="connsiteX5" fmla="*/ 781694 w 1620805"/>
              <a:gd name="connsiteY5" fmla="*/ 896975 h 896975"/>
              <a:gd name="connsiteX0" fmla="*/ 0 w 1620805"/>
              <a:gd name="connsiteY0" fmla="*/ 5098 h 902073"/>
              <a:gd name="connsiteX1" fmla="*/ 526373 w 1620805"/>
              <a:gd name="connsiteY1" fmla="*/ 39487 h 902073"/>
              <a:gd name="connsiteX2" fmla="*/ 916783 w 1620805"/>
              <a:gd name="connsiteY2" fmla="*/ 76659 h 902073"/>
              <a:gd name="connsiteX3" fmla="*/ 1204328 w 1620805"/>
              <a:gd name="connsiteY3" fmla="*/ 395178 h 902073"/>
              <a:gd name="connsiteX4" fmla="*/ 1602976 w 1620805"/>
              <a:gd name="connsiteY4" fmla="*/ 834876 h 902073"/>
              <a:gd name="connsiteX5" fmla="*/ 781694 w 1620805"/>
              <a:gd name="connsiteY5" fmla="*/ 902073 h 902073"/>
              <a:gd name="connsiteX0" fmla="*/ 0 w 1620805"/>
              <a:gd name="connsiteY0" fmla="*/ 0 h 896975"/>
              <a:gd name="connsiteX1" fmla="*/ 526373 w 1620805"/>
              <a:gd name="connsiteY1" fmla="*/ 34389 h 896975"/>
              <a:gd name="connsiteX2" fmla="*/ 916783 w 1620805"/>
              <a:gd name="connsiteY2" fmla="*/ 71561 h 896975"/>
              <a:gd name="connsiteX3" fmla="*/ 1204328 w 1620805"/>
              <a:gd name="connsiteY3" fmla="*/ 390080 h 896975"/>
              <a:gd name="connsiteX4" fmla="*/ 1602976 w 1620805"/>
              <a:gd name="connsiteY4" fmla="*/ 829778 h 896975"/>
              <a:gd name="connsiteX5" fmla="*/ 781694 w 1620805"/>
              <a:gd name="connsiteY5" fmla="*/ 896975 h 896975"/>
              <a:gd name="connsiteX0" fmla="*/ 0 w 1620805"/>
              <a:gd name="connsiteY0" fmla="*/ 0 h 896975"/>
              <a:gd name="connsiteX1" fmla="*/ 526373 w 1620805"/>
              <a:gd name="connsiteY1" fmla="*/ 34389 h 896975"/>
              <a:gd name="connsiteX2" fmla="*/ 668744 w 1620805"/>
              <a:gd name="connsiteY2" fmla="*/ 66095 h 896975"/>
              <a:gd name="connsiteX3" fmla="*/ 1204328 w 1620805"/>
              <a:gd name="connsiteY3" fmla="*/ 390080 h 896975"/>
              <a:gd name="connsiteX4" fmla="*/ 1602976 w 1620805"/>
              <a:gd name="connsiteY4" fmla="*/ 829778 h 896975"/>
              <a:gd name="connsiteX5" fmla="*/ 781694 w 1620805"/>
              <a:gd name="connsiteY5" fmla="*/ 896975 h 896975"/>
              <a:gd name="connsiteX0" fmla="*/ 0 w 1610869"/>
              <a:gd name="connsiteY0" fmla="*/ 0 h 896975"/>
              <a:gd name="connsiteX1" fmla="*/ 526373 w 1610869"/>
              <a:gd name="connsiteY1" fmla="*/ 34389 h 896975"/>
              <a:gd name="connsiteX2" fmla="*/ 668744 w 1610869"/>
              <a:gd name="connsiteY2" fmla="*/ 66095 h 896975"/>
              <a:gd name="connsiteX3" fmla="*/ 1204328 w 1610869"/>
              <a:gd name="connsiteY3" fmla="*/ 390080 h 896975"/>
              <a:gd name="connsiteX4" fmla="*/ 1042763 w 1610869"/>
              <a:gd name="connsiteY4" fmla="*/ 430057 h 896975"/>
              <a:gd name="connsiteX5" fmla="*/ 1602976 w 1610869"/>
              <a:gd name="connsiteY5" fmla="*/ 829778 h 896975"/>
              <a:gd name="connsiteX6" fmla="*/ 781694 w 1610869"/>
              <a:gd name="connsiteY6" fmla="*/ 896975 h 896975"/>
              <a:gd name="connsiteX0" fmla="*/ 0 w 1610869"/>
              <a:gd name="connsiteY0" fmla="*/ 0 h 896975"/>
              <a:gd name="connsiteX1" fmla="*/ 526373 w 1610869"/>
              <a:gd name="connsiteY1" fmla="*/ 34389 h 896975"/>
              <a:gd name="connsiteX2" fmla="*/ 668744 w 1610869"/>
              <a:gd name="connsiteY2" fmla="*/ 66095 h 896975"/>
              <a:gd name="connsiteX3" fmla="*/ 931703 w 1610869"/>
              <a:gd name="connsiteY3" fmla="*/ 289030 h 896975"/>
              <a:gd name="connsiteX4" fmla="*/ 1042763 w 1610869"/>
              <a:gd name="connsiteY4" fmla="*/ 430057 h 896975"/>
              <a:gd name="connsiteX5" fmla="*/ 1602976 w 1610869"/>
              <a:gd name="connsiteY5" fmla="*/ 829778 h 896975"/>
              <a:gd name="connsiteX6" fmla="*/ 781694 w 1610869"/>
              <a:gd name="connsiteY6" fmla="*/ 896975 h 896975"/>
              <a:gd name="connsiteX0" fmla="*/ 0 w 1825866"/>
              <a:gd name="connsiteY0" fmla="*/ 0 h 896975"/>
              <a:gd name="connsiteX1" fmla="*/ 526373 w 1825866"/>
              <a:gd name="connsiteY1" fmla="*/ 34389 h 896975"/>
              <a:gd name="connsiteX2" fmla="*/ 668744 w 1825866"/>
              <a:gd name="connsiteY2" fmla="*/ 66095 h 896975"/>
              <a:gd name="connsiteX3" fmla="*/ 931703 w 1825866"/>
              <a:gd name="connsiteY3" fmla="*/ 289030 h 896975"/>
              <a:gd name="connsiteX4" fmla="*/ 1042763 w 1825866"/>
              <a:gd name="connsiteY4" fmla="*/ 430057 h 896975"/>
              <a:gd name="connsiteX5" fmla="*/ 1819989 w 1825866"/>
              <a:gd name="connsiteY5" fmla="*/ 825976 h 896975"/>
              <a:gd name="connsiteX6" fmla="*/ 781694 w 1825866"/>
              <a:gd name="connsiteY6" fmla="*/ 896975 h 896975"/>
              <a:gd name="connsiteX0" fmla="*/ 0 w 1826668"/>
              <a:gd name="connsiteY0" fmla="*/ 0 h 896975"/>
              <a:gd name="connsiteX1" fmla="*/ 526373 w 1826668"/>
              <a:gd name="connsiteY1" fmla="*/ 34389 h 896975"/>
              <a:gd name="connsiteX2" fmla="*/ 668744 w 1826668"/>
              <a:gd name="connsiteY2" fmla="*/ 66095 h 896975"/>
              <a:gd name="connsiteX3" fmla="*/ 931703 w 1826668"/>
              <a:gd name="connsiteY3" fmla="*/ 289030 h 896975"/>
              <a:gd name="connsiteX4" fmla="*/ 1144748 w 1826668"/>
              <a:gd name="connsiteY4" fmla="*/ 480133 h 896975"/>
              <a:gd name="connsiteX5" fmla="*/ 1819989 w 1826668"/>
              <a:gd name="connsiteY5" fmla="*/ 825976 h 896975"/>
              <a:gd name="connsiteX6" fmla="*/ 781694 w 1826668"/>
              <a:gd name="connsiteY6" fmla="*/ 896975 h 896975"/>
              <a:gd name="connsiteX0" fmla="*/ 0 w 1826668"/>
              <a:gd name="connsiteY0" fmla="*/ 0 h 896975"/>
              <a:gd name="connsiteX1" fmla="*/ 404582 w 1826668"/>
              <a:gd name="connsiteY1" fmla="*/ 37224 h 896975"/>
              <a:gd name="connsiteX2" fmla="*/ 668744 w 1826668"/>
              <a:gd name="connsiteY2" fmla="*/ 66095 h 896975"/>
              <a:gd name="connsiteX3" fmla="*/ 931703 w 1826668"/>
              <a:gd name="connsiteY3" fmla="*/ 289030 h 896975"/>
              <a:gd name="connsiteX4" fmla="*/ 1144748 w 1826668"/>
              <a:gd name="connsiteY4" fmla="*/ 480133 h 896975"/>
              <a:gd name="connsiteX5" fmla="*/ 1819989 w 1826668"/>
              <a:gd name="connsiteY5" fmla="*/ 825976 h 896975"/>
              <a:gd name="connsiteX6" fmla="*/ 781694 w 1826668"/>
              <a:gd name="connsiteY6" fmla="*/ 896975 h 896975"/>
              <a:gd name="connsiteX0" fmla="*/ 0 w 1826668"/>
              <a:gd name="connsiteY0" fmla="*/ 0 h 896975"/>
              <a:gd name="connsiteX1" fmla="*/ 404582 w 1826668"/>
              <a:gd name="connsiteY1" fmla="*/ 37224 h 896975"/>
              <a:gd name="connsiteX2" fmla="*/ 569067 w 1826668"/>
              <a:gd name="connsiteY2" fmla="*/ 55927 h 896975"/>
              <a:gd name="connsiteX3" fmla="*/ 931703 w 1826668"/>
              <a:gd name="connsiteY3" fmla="*/ 289030 h 896975"/>
              <a:gd name="connsiteX4" fmla="*/ 1144748 w 1826668"/>
              <a:gd name="connsiteY4" fmla="*/ 480133 h 896975"/>
              <a:gd name="connsiteX5" fmla="*/ 1819989 w 1826668"/>
              <a:gd name="connsiteY5" fmla="*/ 825976 h 896975"/>
              <a:gd name="connsiteX6" fmla="*/ 781694 w 1826668"/>
              <a:gd name="connsiteY6" fmla="*/ 896975 h 896975"/>
              <a:gd name="connsiteX0" fmla="*/ 0 w 1826668"/>
              <a:gd name="connsiteY0" fmla="*/ 0 h 911709"/>
              <a:gd name="connsiteX1" fmla="*/ 404582 w 1826668"/>
              <a:gd name="connsiteY1" fmla="*/ 37224 h 911709"/>
              <a:gd name="connsiteX2" fmla="*/ 569067 w 1826668"/>
              <a:gd name="connsiteY2" fmla="*/ 55927 h 911709"/>
              <a:gd name="connsiteX3" fmla="*/ 931703 w 1826668"/>
              <a:gd name="connsiteY3" fmla="*/ 289030 h 911709"/>
              <a:gd name="connsiteX4" fmla="*/ 1144748 w 1826668"/>
              <a:gd name="connsiteY4" fmla="*/ 480133 h 911709"/>
              <a:gd name="connsiteX5" fmla="*/ 1819989 w 1826668"/>
              <a:gd name="connsiteY5" fmla="*/ 825976 h 911709"/>
              <a:gd name="connsiteX6" fmla="*/ 1060757 w 1826668"/>
              <a:gd name="connsiteY6" fmla="*/ 911709 h 91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668" h="911709">
                <a:moveTo>
                  <a:pt x="0" y="0"/>
                </a:moveTo>
                <a:cubicBezTo>
                  <a:pt x="86394" y="8613"/>
                  <a:pt x="187325" y="-11097"/>
                  <a:pt x="404582" y="37224"/>
                </a:cubicBezTo>
                <a:cubicBezTo>
                  <a:pt x="554301" y="26217"/>
                  <a:pt x="481214" y="13959"/>
                  <a:pt x="569067" y="55927"/>
                </a:cubicBezTo>
                <a:cubicBezTo>
                  <a:pt x="656920" y="97895"/>
                  <a:pt x="831355" y="230087"/>
                  <a:pt x="931703" y="289030"/>
                </a:cubicBezTo>
                <a:cubicBezTo>
                  <a:pt x="1032051" y="347973"/>
                  <a:pt x="1078307" y="406850"/>
                  <a:pt x="1144748" y="480133"/>
                </a:cubicBezTo>
                <a:cubicBezTo>
                  <a:pt x="1211189" y="553416"/>
                  <a:pt x="1901512" y="746439"/>
                  <a:pt x="1819989" y="825976"/>
                </a:cubicBezTo>
                <a:cubicBezTo>
                  <a:pt x="1789399" y="821885"/>
                  <a:pt x="999907" y="824360"/>
                  <a:pt x="1060757" y="911709"/>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49" name="Flowchart: Punched Tape 48"/>
          <p:cNvSpPr/>
          <p:nvPr/>
        </p:nvSpPr>
        <p:spPr>
          <a:xfrm rot="1200502" flipH="1">
            <a:off x="2828344" y="3291904"/>
            <a:ext cx="2197391" cy="297217"/>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dirty="0" smtClean="0">
                <a:solidFill>
                  <a:schemeClr val="tx1"/>
                </a:solidFill>
              </a:rPr>
              <a:t>EPA</a:t>
            </a:r>
            <a:endParaRPr lang="en-GB" sz="1800" dirty="0">
              <a:solidFill>
                <a:schemeClr val="tx1"/>
              </a:solidFill>
            </a:endParaRPr>
          </a:p>
        </p:txBody>
      </p:sp>
      <p:sp>
        <p:nvSpPr>
          <p:cNvPr id="42" name="Flowchart: Magnetic Disk 9"/>
          <p:cNvSpPr/>
          <p:nvPr/>
        </p:nvSpPr>
        <p:spPr>
          <a:xfrm>
            <a:off x="2854658" y="2897910"/>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7" name="Flowchart: Magnetic Disk 9"/>
          <p:cNvSpPr/>
          <p:nvPr/>
        </p:nvSpPr>
        <p:spPr>
          <a:xfrm>
            <a:off x="4935075" y="364056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9" name="Pentagon 58"/>
          <p:cNvSpPr/>
          <p:nvPr/>
        </p:nvSpPr>
        <p:spPr>
          <a:xfrm rot="18415488">
            <a:off x="6845669" y="2671353"/>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0" name="Pentagon 59"/>
          <p:cNvSpPr/>
          <p:nvPr/>
        </p:nvSpPr>
        <p:spPr>
          <a:xfrm rot="18415488">
            <a:off x="7033042" y="2470361"/>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1" name="Pentagon 60"/>
          <p:cNvSpPr/>
          <p:nvPr/>
        </p:nvSpPr>
        <p:spPr>
          <a:xfrm rot="18415488">
            <a:off x="7213063" y="2229509"/>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2" name="Pentagon 61"/>
          <p:cNvSpPr/>
          <p:nvPr/>
        </p:nvSpPr>
        <p:spPr>
          <a:xfrm rot="18415488">
            <a:off x="7370007" y="1992313"/>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3" name="Pentagon 62"/>
          <p:cNvSpPr/>
          <p:nvPr/>
        </p:nvSpPr>
        <p:spPr>
          <a:xfrm rot="18415488">
            <a:off x="7560726" y="1780564"/>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4" name="Pentagon 63"/>
          <p:cNvSpPr/>
          <p:nvPr/>
        </p:nvSpPr>
        <p:spPr>
          <a:xfrm rot="18415488">
            <a:off x="7717269" y="156510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 name="TextBox 1"/>
          <p:cNvSpPr txBox="1"/>
          <p:nvPr/>
        </p:nvSpPr>
        <p:spPr>
          <a:xfrm>
            <a:off x="4464687" y="5589242"/>
            <a:ext cx="1438214" cy="1015663"/>
          </a:xfrm>
          <a:prstGeom prst="rect">
            <a:avLst/>
          </a:prstGeom>
          <a:noFill/>
        </p:spPr>
        <p:txBody>
          <a:bodyPr wrap="none" rtlCol="0">
            <a:spAutoFit/>
          </a:bodyPr>
          <a:lstStyle/>
          <a:p>
            <a:r>
              <a:rPr lang="en-GB" sz="2000" dirty="0" smtClean="0"/>
              <a:t>120 credits</a:t>
            </a:r>
          </a:p>
          <a:p>
            <a:r>
              <a:rPr lang="en-GB" sz="2000" dirty="0" smtClean="0"/>
              <a:t>Level 4</a:t>
            </a:r>
          </a:p>
          <a:p>
            <a:r>
              <a:rPr lang="en-GB" sz="2000" dirty="0" smtClean="0"/>
              <a:t>18 months</a:t>
            </a:r>
            <a:endParaRPr lang="en-GB" sz="2000" dirty="0"/>
          </a:p>
        </p:txBody>
      </p:sp>
      <p:sp>
        <p:nvSpPr>
          <p:cNvPr id="43" name="TextBox 42"/>
          <p:cNvSpPr txBox="1"/>
          <p:nvPr/>
        </p:nvSpPr>
        <p:spPr>
          <a:xfrm>
            <a:off x="6732240" y="3356994"/>
            <a:ext cx="1438214" cy="1015663"/>
          </a:xfrm>
          <a:prstGeom prst="rect">
            <a:avLst/>
          </a:prstGeom>
          <a:noFill/>
        </p:spPr>
        <p:txBody>
          <a:bodyPr wrap="none" rtlCol="0">
            <a:spAutoFit/>
          </a:bodyPr>
          <a:lstStyle/>
          <a:p>
            <a:r>
              <a:rPr lang="en-GB" sz="2000" dirty="0"/>
              <a:t>120 credits</a:t>
            </a:r>
          </a:p>
          <a:p>
            <a:r>
              <a:rPr lang="en-GB" sz="2000" dirty="0"/>
              <a:t>Level </a:t>
            </a:r>
            <a:r>
              <a:rPr lang="en-GB" sz="2000" dirty="0" smtClean="0"/>
              <a:t>5</a:t>
            </a:r>
          </a:p>
          <a:p>
            <a:r>
              <a:rPr lang="en-GB" sz="2000" dirty="0" smtClean="0"/>
              <a:t>18 </a:t>
            </a:r>
            <a:r>
              <a:rPr lang="en-GB" sz="2000" dirty="0"/>
              <a:t>months</a:t>
            </a:r>
          </a:p>
        </p:txBody>
      </p:sp>
      <p:sp>
        <p:nvSpPr>
          <p:cNvPr id="45" name="TextBox 44"/>
          <p:cNvSpPr txBox="1"/>
          <p:nvPr/>
        </p:nvSpPr>
        <p:spPr>
          <a:xfrm rot="1187334">
            <a:off x="2555008" y="3809889"/>
            <a:ext cx="2319866" cy="400110"/>
          </a:xfrm>
          <a:prstGeom prst="rect">
            <a:avLst/>
          </a:prstGeom>
          <a:noFill/>
        </p:spPr>
        <p:txBody>
          <a:bodyPr wrap="none" rtlCol="0">
            <a:spAutoFit/>
          </a:bodyPr>
          <a:lstStyle/>
          <a:p>
            <a:r>
              <a:rPr lang="en-GB" sz="2000" dirty="0"/>
              <a:t>6</a:t>
            </a:r>
            <a:r>
              <a:rPr lang="en-GB" sz="2000" dirty="0" smtClean="0"/>
              <a:t> months Gateway</a:t>
            </a:r>
            <a:endParaRPr lang="en-GB" sz="2000" dirty="0"/>
          </a:p>
        </p:txBody>
      </p:sp>
      <p:sp>
        <p:nvSpPr>
          <p:cNvPr id="52" name="TextBox 51"/>
          <p:cNvSpPr txBox="1"/>
          <p:nvPr/>
        </p:nvSpPr>
        <p:spPr>
          <a:xfrm>
            <a:off x="6671579" y="609966"/>
            <a:ext cx="1095172" cy="646331"/>
          </a:xfrm>
          <a:prstGeom prst="rect">
            <a:avLst/>
          </a:prstGeom>
          <a:noFill/>
        </p:spPr>
        <p:txBody>
          <a:bodyPr wrap="none" rtlCol="0">
            <a:spAutoFit/>
          </a:bodyPr>
          <a:lstStyle/>
          <a:p>
            <a:r>
              <a:rPr lang="en-GB" sz="1800" dirty="0"/>
              <a:t>6</a:t>
            </a:r>
            <a:r>
              <a:rPr lang="en-GB" sz="1800" dirty="0" smtClean="0"/>
              <a:t> month</a:t>
            </a:r>
          </a:p>
          <a:p>
            <a:r>
              <a:rPr lang="en-GB" sz="1800" dirty="0" smtClean="0"/>
              <a:t>Gateway</a:t>
            </a:r>
            <a:endParaRPr lang="en-GB" sz="1800" dirty="0"/>
          </a:p>
        </p:txBody>
      </p:sp>
      <p:sp>
        <p:nvSpPr>
          <p:cNvPr id="3" name="Rectangle 2"/>
          <p:cNvSpPr/>
          <p:nvPr/>
        </p:nvSpPr>
        <p:spPr>
          <a:xfrm>
            <a:off x="7704856" y="2053298"/>
            <a:ext cx="4572000" cy="1015663"/>
          </a:xfrm>
          <a:prstGeom prst="rect">
            <a:avLst/>
          </a:prstGeom>
        </p:spPr>
        <p:txBody>
          <a:bodyPr>
            <a:spAutoFit/>
          </a:bodyPr>
          <a:lstStyle/>
          <a:p>
            <a:r>
              <a:rPr lang="en-GB" sz="2000" dirty="0"/>
              <a:t>120 credits</a:t>
            </a:r>
          </a:p>
          <a:p>
            <a:r>
              <a:rPr lang="en-GB" sz="2000" dirty="0"/>
              <a:t>Level </a:t>
            </a:r>
            <a:r>
              <a:rPr lang="en-GB" sz="2000" dirty="0" smtClean="0"/>
              <a:t>6</a:t>
            </a:r>
            <a:endParaRPr lang="en-GB" sz="2000" dirty="0"/>
          </a:p>
          <a:p>
            <a:r>
              <a:rPr lang="en-GB" sz="2000" dirty="0"/>
              <a:t>18 months</a:t>
            </a:r>
          </a:p>
        </p:txBody>
      </p:sp>
      <p:sp>
        <p:nvSpPr>
          <p:cNvPr id="54" name="TextBox 53"/>
          <p:cNvSpPr txBox="1"/>
          <p:nvPr/>
        </p:nvSpPr>
        <p:spPr>
          <a:xfrm>
            <a:off x="7020272" y="5469031"/>
            <a:ext cx="2005677" cy="1200329"/>
          </a:xfrm>
          <a:prstGeom prst="rect">
            <a:avLst/>
          </a:prstGeom>
          <a:noFill/>
        </p:spPr>
        <p:txBody>
          <a:bodyPr wrap="none" rtlCol="0">
            <a:spAutoFit/>
          </a:bodyPr>
          <a:lstStyle/>
          <a:p>
            <a:pPr fontAlgn="auto">
              <a:spcBef>
                <a:spcPts val="0"/>
              </a:spcBef>
              <a:spcAft>
                <a:spcPts val="0"/>
              </a:spcAft>
            </a:pPr>
            <a:r>
              <a:rPr lang="en-GB" sz="1800" b="1" dirty="0" smtClean="0">
                <a:solidFill>
                  <a:prstClr val="black"/>
                </a:solidFill>
                <a:latin typeface="Arial"/>
              </a:rPr>
              <a:t>Attendance</a:t>
            </a:r>
            <a:r>
              <a:rPr lang="en-GB" sz="1800" dirty="0" smtClean="0">
                <a:solidFill>
                  <a:prstClr val="black"/>
                </a:solidFill>
                <a:latin typeface="Arial"/>
              </a:rPr>
              <a:t>:</a:t>
            </a:r>
          </a:p>
          <a:p>
            <a:pPr fontAlgn="auto">
              <a:spcBef>
                <a:spcPts val="0"/>
              </a:spcBef>
              <a:spcAft>
                <a:spcPts val="0"/>
              </a:spcAft>
            </a:pPr>
            <a:endParaRPr lang="en-GB" sz="1800" dirty="0" smtClean="0">
              <a:solidFill>
                <a:prstClr val="black"/>
              </a:solidFill>
              <a:latin typeface="Arial"/>
            </a:endParaRPr>
          </a:p>
          <a:p>
            <a:pPr fontAlgn="auto">
              <a:spcBef>
                <a:spcPts val="0"/>
              </a:spcBef>
              <a:spcAft>
                <a:spcPts val="0"/>
              </a:spcAft>
            </a:pPr>
            <a:r>
              <a:rPr lang="en-GB" sz="1800" dirty="0" smtClean="0">
                <a:solidFill>
                  <a:prstClr val="black"/>
                </a:solidFill>
                <a:latin typeface="Arial"/>
              </a:rPr>
              <a:t>Blocks of learning</a:t>
            </a:r>
          </a:p>
          <a:p>
            <a:pPr fontAlgn="auto">
              <a:spcBef>
                <a:spcPts val="0"/>
              </a:spcBef>
              <a:spcAft>
                <a:spcPts val="0"/>
              </a:spcAft>
            </a:pPr>
            <a:r>
              <a:rPr lang="en-GB" sz="1800" dirty="0" smtClean="0">
                <a:solidFill>
                  <a:prstClr val="black"/>
                </a:solidFill>
                <a:latin typeface="Arial"/>
              </a:rPr>
              <a:t>Construction</a:t>
            </a:r>
          </a:p>
        </p:txBody>
      </p:sp>
    </p:spTree>
    <p:extLst>
      <p:ext uri="{BB962C8B-B14F-4D97-AF65-F5344CB8AC3E}">
        <p14:creationId xmlns:p14="http://schemas.microsoft.com/office/powerpoint/2010/main" val="1029675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
                                            <p:txEl>
                                              <p:pRg st="0" end="0"/>
                                            </p:txEl>
                                          </p:spTgt>
                                        </p:tgtEl>
                                        <p:attrNameLst>
                                          <p:attrName>style.visibility</p:attrName>
                                        </p:attrNameLst>
                                      </p:cBhvr>
                                      <p:to>
                                        <p:strVal val="visible"/>
                                      </p:to>
                                    </p:set>
                                    <p:animEffect transition="in" filter="fade">
                                      <p:cBhvr>
                                        <p:cTn id="17" dur="500"/>
                                        <p:tgtEl>
                                          <p:spTgt spid="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p:bldP spid="45" grpId="0"/>
      <p:bldP spid="5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Magnetic Disk 9"/>
          <p:cNvSpPr/>
          <p:nvPr/>
        </p:nvSpPr>
        <p:spPr>
          <a:xfrm>
            <a:off x="6660232" y="666935"/>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435222" y="782706"/>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Pentagon 5"/>
          <p:cNvSpPr/>
          <p:nvPr/>
        </p:nvSpPr>
        <p:spPr>
          <a:xfrm rot="19471145">
            <a:off x="6047951" y="1079837"/>
            <a:ext cx="1422322"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22" h="890290">
                <a:moveTo>
                  <a:pt x="0" y="47125"/>
                </a:moveTo>
                <a:cubicBezTo>
                  <a:pt x="86394" y="55738"/>
                  <a:pt x="306806" y="-6715"/>
                  <a:pt x="490892" y="61110"/>
                </a:cubicBezTo>
                <a:cubicBezTo>
                  <a:pt x="640611" y="50103"/>
                  <a:pt x="750013" y="-51799"/>
                  <a:pt x="896652" y="34236"/>
                </a:cubicBezTo>
                <a:cubicBezTo>
                  <a:pt x="1043291" y="120271"/>
                  <a:pt x="1540220" y="534342"/>
                  <a:pt x="1396532" y="668164"/>
                </a:cubicBezTo>
                <a:cubicBezTo>
                  <a:pt x="1365942" y="664073"/>
                  <a:pt x="671997" y="802941"/>
                  <a:pt x="732847"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7" name="TextBox 16"/>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2" name="TextBox 1"/>
          <p:cNvSpPr txBox="1"/>
          <p:nvPr/>
        </p:nvSpPr>
        <p:spPr>
          <a:xfrm>
            <a:off x="6876258" y="4653136"/>
            <a:ext cx="1864613" cy="1754326"/>
          </a:xfrm>
          <a:prstGeom prst="rect">
            <a:avLst/>
          </a:prstGeom>
          <a:noFill/>
        </p:spPr>
        <p:txBody>
          <a:bodyPr wrap="none" rtlCol="0">
            <a:spAutoFit/>
          </a:bodyPr>
          <a:lstStyle/>
          <a:p>
            <a:pPr fontAlgn="auto">
              <a:spcBef>
                <a:spcPts val="0"/>
              </a:spcBef>
              <a:spcAft>
                <a:spcPts val="0"/>
              </a:spcAft>
            </a:pPr>
            <a:r>
              <a:rPr lang="en-GB" sz="1800" b="1" dirty="0" smtClean="0">
                <a:solidFill>
                  <a:prstClr val="black"/>
                </a:solidFill>
                <a:latin typeface="Arial"/>
              </a:rPr>
              <a:t>Attendance</a:t>
            </a:r>
            <a:r>
              <a:rPr lang="en-GB" sz="1800" dirty="0" smtClean="0">
                <a:solidFill>
                  <a:prstClr val="black"/>
                </a:solidFill>
                <a:latin typeface="Arial"/>
              </a:rPr>
              <a:t>:</a:t>
            </a:r>
          </a:p>
          <a:p>
            <a:pPr fontAlgn="auto">
              <a:spcBef>
                <a:spcPts val="0"/>
              </a:spcBef>
              <a:spcAft>
                <a:spcPts val="0"/>
              </a:spcAft>
            </a:pPr>
            <a:endParaRPr lang="en-GB" sz="1800" dirty="0" smtClean="0">
              <a:solidFill>
                <a:prstClr val="black"/>
              </a:solidFill>
              <a:latin typeface="Arial"/>
            </a:endParaRPr>
          </a:p>
          <a:p>
            <a:pPr fontAlgn="auto">
              <a:spcBef>
                <a:spcPts val="0"/>
              </a:spcBef>
              <a:spcAft>
                <a:spcPts val="0"/>
              </a:spcAft>
            </a:pPr>
            <a:r>
              <a:rPr lang="en-GB" sz="1800" dirty="0" smtClean="0">
                <a:solidFill>
                  <a:prstClr val="black"/>
                </a:solidFill>
                <a:latin typeface="Arial"/>
              </a:rPr>
              <a:t>Accelerator then</a:t>
            </a:r>
          </a:p>
          <a:p>
            <a:pPr fontAlgn="auto">
              <a:spcBef>
                <a:spcPts val="0"/>
              </a:spcBef>
              <a:spcAft>
                <a:spcPts val="0"/>
              </a:spcAft>
            </a:pPr>
            <a:r>
              <a:rPr lang="en-GB" sz="1800" dirty="0" smtClean="0">
                <a:solidFill>
                  <a:prstClr val="black"/>
                </a:solidFill>
                <a:latin typeface="Arial"/>
              </a:rPr>
              <a:t>Block release:</a:t>
            </a:r>
          </a:p>
          <a:p>
            <a:pPr marL="285750" indent="-285750" fontAlgn="auto">
              <a:spcBef>
                <a:spcPts val="0"/>
              </a:spcBef>
              <a:spcAft>
                <a:spcPts val="0"/>
              </a:spcAft>
              <a:buFont typeface="Arial" panose="020B0604020202020204" pitchFamily="34" charset="0"/>
              <a:buChar char="•"/>
            </a:pPr>
            <a:r>
              <a:rPr lang="en-GB" sz="1800" dirty="0" smtClean="0">
                <a:solidFill>
                  <a:prstClr val="black"/>
                </a:solidFill>
                <a:latin typeface="Arial"/>
              </a:rPr>
              <a:t>Digital</a:t>
            </a:r>
          </a:p>
          <a:p>
            <a:pPr fontAlgn="auto">
              <a:spcBef>
                <a:spcPts val="0"/>
              </a:spcBef>
              <a:spcAft>
                <a:spcPts val="0"/>
              </a:spcAft>
            </a:pPr>
            <a:endParaRPr lang="en-GB" sz="1800" dirty="0">
              <a:solidFill>
                <a:prstClr val="black"/>
              </a:solidFill>
              <a:latin typeface="Arial"/>
            </a:endParaRPr>
          </a:p>
        </p:txBody>
      </p:sp>
      <p:sp>
        <p:nvSpPr>
          <p:cNvPr id="24" name="Pentagon 23"/>
          <p:cNvSpPr/>
          <p:nvPr/>
        </p:nvSpPr>
        <p:spPr>
          <a:xfrm rot="18951884">
            <a:off x="4573111" y="511268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Pentagon 25"/>
          <p:cNvSpPr/>
          <p:nvPr/>
        </p:nvSpPr>
        <p:spPr>
          <a:xfrm rot="18951884">
            <a:off x="4787084" y="491417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7" name="Pentagon 26"/>
          <p:cNvSpPr/>
          <p:nvPr/>
        </p:nvSpPr>
        <p:spPr>
          <a:xfrm rot="18951884">
            <a:off x="5039270" y="4698155"/>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6" name="Pentagon 45"/>
          <p:cNvSpPr/>
          <p:nvPr/>
        </p:nvSpPr>
        <p:spPr>
          <a:xfrm rot="18415488">
            <a:off x="5448017" y="4334972"/>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7" name="Pentagon 46"/>
          <p:cNvSpPr/>
          <p:nvPr/>
        </p:nvSpPr>
        <p:spPr>
          <a:xfrm rot="18415488">
            <a:off x="5667364" y="403950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8" name="Pentagon 47"/>
          <p:cNvSpPr/>
          <p:nvPr/>
        </p:nvSpPr>
        <p:spPr>
          <a:xfrm rot="18415488">
            <a:off x="5880914" y="3751473"/>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9" name="Pentagon 48"/>
          <p:cNvSpPr/>
          <p:nvPr/>
        </p:nvSpPr>
        <p:spPr>
          <a:xfrm rot="18415488">
            <a:off x="6096938" y="3535449"/>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0" name="Pentagon 49"/>
          <p:cNvSpPr/>
          <p:nvPr/>
        </p:nvSpPr>
        <p:spPr>
          <a:xfrm rot="18415488">
            <a:off x="6312962" y="331942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1" name="Pentagon 50"/>
          <p:cNvSpPr/>
          <p:nvPr/>
        </p:nvSpPr>
        <p:spPr>
          <a:xfrm rot="18415488">
            <a:off x="6528986" y="304642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2" name="Pentagon 51"/>
          <p:cNvSpPr/>
          <p:nvPr/>
        </p:nvSpPr>
        <p:spPr>
          <a:xfrm rot="17701137">
            <a:off x="6869105" y="2666340"/>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4" name="Pentagon 53"/>
          <p:cNvSpPr/>
          <p:nvPr/>
        </p:nvSpPr>
        <p:spPr>
          <a:xfrm rot="17701137">
            <a:off x="7021505" y="2425629"/>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5" name="Pentagon 54"/>
          <p:cNvSpPr/>
          <p:nvPr/>
        </p:nvSpPr>
        <p:spPr>
          <a:xfrm rot="17701137">
            <a:off x="7173905" y="2209605"/>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6" name="Pentagon 55"/>
          <p:cNvSpPr/>
          <p:nvPr/>
        </p:nvSpPr>
        <p:spPr>
          <a:xfrm rot="17701137">
            <a:off x="7326305" y="1921573"/>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7" name="Pentagon 56"/>
          <p:cNvSpPr/>
          <p:nvPr/>
        </p:nvSpPr>
        <p:spPr>
          <a:xfrm rot="17701137">
            <a:off x="7478705" y="1633541"/>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8" name="Pentagon 57"/>
          <p:cNvSpPr/>
          <p:nvPr/>
        </p:nvSpPr>
        <p:spPr>
          <a:xfrm rot="17701137">
            <a:off x="7631105" y="1417517"/>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7" name="Pentagon 36"/>
          <p:cNvSpPr/>
          <p:nvPr/>
        </p:nvSpPr>
        <p:spPr>
          <a:xfrm rot="18951884">
            <a:off x="3690930" y="5440245"/>
            <a:ext cx="841019" cy="455984"/>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38" name="Straight Connector 37"/>
          <p:cNvCxnSpPr>
            <a:stCxn id="37" idx="1"/>
            <a:endCxn id="37" idx="3"/>
          </p:cNvCxnSpPr>
          <p:nvPr/>
        </p:nvCxnSpPr>
        <p:spPr>
          <a:xfrm flipV="1">
            <a:off x="3809641" y="5375413"/>
            <a:ext cx="603597" cy="5856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6" name="Picture 4" descr="Image result for lap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Image result fo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0" descr="Chiropractic Physiotherapy Acupuncture Massage Rehabilitation Health Medical Treatment Icon Sign Symbol Pictogram — Stock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Punched Tape 10"/>
          <p:cNvSpPr/>
          <p:nvPr/>
        </p:nvSpPr>
        <p:spPr>
          <a:xfrm flipH="1">
            <a:off x="6715142" y="72498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Tree>
    <p:extLst>
      <p:ext uri="{BB962C8B-B14F-4D97-AF65-F5344CB8AC3E}">
        <p14:creationId xmlns:p14="http://schemas.microsoft.com/office/powerpoint/2010/main" val="2394208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548" y="836712"/>
            <a:ext cx="8229600" cy="1143000"/>
          </a:xfrm>
          <a:solidFill>
            <a:srgbClr val="99FF66"/>
          </a:solidFill>
        </p:spPr>
        <p:txBody>
          <a:bodyPr/>
          <a:lstStyle/>
          <a:p>
            <a:r>
              <a:rPr lang="en-GB" dirty="0" smtClean="0">
                <a:solidFill>
                  <a:schemeClr val="accent2">
                    <a:lumMod val="75000"/>
                  </a:schemeClr>
                </a:solidFill>
              </a:rPr>
              <a:t>FOR FURTHER CONSIDERATION...</a:t>
            </a:r>
            <a:endParaRPr lang="en-GB" dirty="0">
              <a:solidFill>
                <a:schemeClr val="accent2">
                  <a:lumMod val="75000"/>
                </a:schemeClr>
              </a:solidFill>
            </a:endParaRPr>
          </a:p>
        </p:txBody>
      </p:sp>
      <p:sp>
        <p:nvSpPr>
          <p:cNvPr id="4" name="Title 1"/>
          <p:cNvSpPr txBox="1">
            <a:spLocks/>
          </p:cNvSpPr>
          <p:nvPr/>
        </p:nvSpPr>
        <p:spPr bwMode="auto">
          <a:xfrm>
            <a:off x="395536" y="2492896"/>
            <a:ext cx="8229600" cy="3024336"/>
          </a:xfrm>
          <a:prstGeom prst="rect">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lvl1pPr algn="ctr" defTabSz="45668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680"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3368"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0060"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6744"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smtClean="0">
                <a:solidFill>
                  <a:srgbClr val="C0504D">
                    <a:lumMod val="75000"/>
                  </a:srgbClr>
                </a:solidFill>
              </a:rPr>
              <a:t>WHAT ABOUT TAE stuff?</a:t>
            </a:r>
          </a:p>
          <a:p>
            <a:r>
              <a:rPr lang="en-GB" dirty="0" smtClean="0">
                <a:solidFill>
                  <a:srgbClr val="C0504D">
                    <a:lumMod val="75000"/>
                  </a:srgbClr>
                </a:solidFill>
              </a:rPr>
              <a:t>EMPLOYER TRAING PLAN TOOOLKIT</a:t>
            </a:r>
            <a:br>
              <a:rPr lang="en-GB" dirty="0" smtClean="0">
                <a:solidFill>
                  <a:srgbClr val="C0504D">
                    <a:lumMod val="75000"/>
                  </a:srgbClr>
                </a:solidFill>
              </a:rPr>
            </a:br>
            <a:r>
              <a:rPr lang="en-GB" dirty="0" smtClean="0">
                <a:solidFill>
                  <a:srgbClr val="C0504D">
                    <a:lumMod val="75000"/>
                  </a:srgbClr>
                </a:solidFill>
              </a:rPr>
              <a:t>FAQ ON RPL...</a:t>
            </a:r>
            <a:endParaRPr lang="en-GB" dirty="0">
              <a:solidFill>
                <a:srgbClr val="C0504D">
                  <a:lumMod val="75000"/>
                </a:srgbClr>
              </a:solidFill>
            </a:endParaRPr>
          </a:p>
        </p:txBody>
      </p:sp>
    </p:spTree>
    <p:extLst>
      <p:ext uri="{BB962C8B-B14F-4D97-AF65-F5344CB8AC3E}">
        <p14:creationId xmlns:p14="http://schemas.microsoft.com/office/powerpoint/2010/main" val="2294055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Pentagon 5"/>
          <p:cNvSpPr/>
          <p:nvPr/>
        </p:nvSpPr>
        <p:spPr>
          <a:xfrm rot="19471145">
            <a:off x="6623758" y="518761"/>
            <a:ext cx="1422322"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22" h="890290">
                <a:moveTo>
                  <a:pt x="0" y="47125"/>
                </a:moveTo>
                <a:cubicBezTo>
                  <a:pt x="86394" y="55738"/>
                  <a:pt x="306806" y="-6715"/>
                  <a:pt x="490892" y="61110"/>
                </a:cubicBezTo>
                <a:cubicBezTo>
                  <a:pt x="640611" y="50103"/>
                  <a:pt x="750013" y="-51799"/>
                  <a:pt x="896652" y="34236"/>
                </a:cubicBezTo>
                <a:cubicBezTo>
                  <a:pt x="1043291" y="120271"/>
                  <a:pt x="1540220" y="534342"/>
                  <a:pt x="1396532" y="668164"/>
                </a:cubicBezTo>
                <a:cubicBezTo>
                  <a:pt x="1365942" y="664073"/>
                  <a:pt x="671997" y="802941"/>
                  <a:pt x="732847"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7" name="TextBox 16"/>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2" name="TextBox 1"/>
          <p:cNvSpPr txBox="1"/>
          <p:nvPr/>
        </p:nvSpPr>
        <p:spPr>
          <a:xfrm>
            <a:off x="6372202" y="4653136"/>
            <a:ext cx="2726067" cy="2308324"/>
          </a:xfrm>
          <a:prstGeom prst="rect">
            <a:avLst/>
          </a:prstGeom>
          <a:noFill/>
        </p:spPr>
        <p:txBody>
          <a:bodyPr wrap="none" rtlCol="0">
            <a:spAutoFit/>
          </a:bodyPr>
          <a:lstStyle/>
          <a:p>
            <a:pPr fontAlgn="auto">
              <a:spcBef>
                <a:spcPts val="0"/>
              </a:spcBef>
              <a:spcAft>
                <a:spcPts val="0"/>
              </a:spcAft>
            </a:pPr>
            <a:r>
              <a:rPr lang="en-GB" sz="1800" b="1" dirty="0" smtClean="0">
                <a:solidFill>
                  <a:prstClr val="black"/>
                </a:solidFill>
                <a:latin typeface="Arial"/>
              </a:rPr>
              <a:t>Attendance</a:t>
            </a:r>
            <a:r>
              <a:rPr lang="en-GB" sz="1800" dirty="0" smtClean="0">
                <a:solidFill>
                  <a:prstClr val="black"/>
                </a:solidFill>
                <a:latin typeface="Arial"/>
              </a:rPr>
              <a:t>:</a:t>
            </a:r>
          </a:p>
          <a:p>
            <a:pPr fontAlgn="auto">
              <a:spcBef>
                <a:spcPts val="0"/>
              </a:spcBef>
              <a:spcAft>
                <a:spcPts val="0"/>
              </a:spcAft>
            </a:pPr>
            <a:endParaRPr lang="en-GB" sz="1800" dirty="0" smtClean="0">
              <a:solidFill>
                <a:prstClr val="black"/>
              </a:solidFill>
              <a:latin typeface="Arial"/>
            </a:endParaRPr>
          </a:p>
          <a:p>
            <a:pPr fontAlgn="auto">
              <a:spcBef>
                <a:spcPts val="0"/>
              </a:spcBef>
              <a:spcAft>
                <a:spcPts val="0"/>
              </a:spcAft>
            </a:pPr>
            <a:r>
              <a:rPr lang="en-GB" sz="1800" dirty="0" smtClean="0">
                <a:solidFill>
                  <a:prstClr val="black"/>
                </a:solidFill>
                <a:latin typeface="Arial"/>
              </a:rPr>
              <a:t>Block release</a:t>
            </a:r>
          </a:p>
          <a:p>
            <a:pPr fontAlgn="auto">
              <a:spcBef>
                <a:spcPts val="0"/>
              </a:spcBef>
              <a:spcAft>
                <a:spcPts val="0"/>
              </a:spcAft>
            </a:pPr>
            <a:r>
              <a:rPr lang="en-GB" sz="1800" dirty="0" smtClean="0">
                <a:solidFill>
                  <a:prstClr val="black"/>
                </a:solidFill>
                <a:latin typeface="Arial"/>
              </a:rPr>
              <a:t>+</a:t>
            </a:r>
          </a:p>
          <a:p>
            <a:pPr fontAlgn="auto">
              <a:spcBef>
                <a:spcPts val="0"/>
              </a:spcBef>
              <a:spcAft>
                <a:spcPts val="0"/>
              </a:spcAft>
            </a:pPr>
            <a:r>
              <a:rPr lang="en-GB" sz="1800" dirty="0" smtClean="0">
                <a:solidFill>
                  <a:prstClr val="black"/>
                </a:solidFill>
                <a:latin typeface="Arial"/>
              </a:rPr>
              <a:t>Placement</a:t>
            </a:r>
          </a:p>
          <a:p>
            <a:pPr marL="285750" indent="-285750" fontAlgn="auto">
              <a:spcBef>
                <a:spcPts val="0"/>
              </a:spcBef>
              <a:spcAft>
                <a:spcPts val="0"/>
              </a:spcAft>
              <a:buFont typeface="Arial" panose="020B0604020202020204" pitchFamily="34" charset="0"/>
              <a:buChar char="•"/>
            </a:pPr>
            <a:r>
              <a:rPr lang="en-GB" sz="1800" dirty="0" smtClean="0">
                <a:solidFill>
                  <a:prstClr val="black"/>
                </a:solidFill>
                <a:latin typeface="Arial"/>
              </a:rPr>
              <a:t>Occupational Therapy</a:t>
            </a:r>
          </a:p>
          <a:p>
            <a:pPr marL="285750" indent="-285750" fontAlgn="auto">
              <a:spcBef>
                <a:spcPts val="0"/>
              </a:spcBef>
              <a:spcAft>
                <a:spcPts val="0"/>
              </a:spcAft>
              <a:buFont typeface="Arial" panose="020B0604020202020204" pitchFamily="34" charset="0"/>
              <a:buChar char="•"/>
            </a:pPr>
            <a:r>
              <a:rPr lang="en-GB" sz="1800" dirty="0" smtClean="0">
                <a:solidFill>
                  <a:prstClr val="black"/>
                </a:solidFill>
                <a:latin typeface="Arial"/>
              </a:rPr>
              <a:t>Physiotherapy</a:t>
            </a:r>
          </a:p>
          <a:p>
            <a:pPr fontAlgn="auto">
              <a:spcBef>
                <a:spcPts val="0"/>
              </a:spcBef>
              <a:spcAft>
                <a:spcPts val="0"/>
              </a:spcAft>
            </a:pPr>
            <a:endParaRPr lang="en-GB" sz="1800" dirty="0">
              <a:solidFill>
                <a:prstClr val="black"/>
              </a:solidFill>
              <a:latin typeface="Arial"/>
            </a:endParaRPr>
          </a:p>
        </p:txBody>
      </p:sp>
      <p:sp>
        <p:nvSpPr>
          <p:cNvPr id="24" name="Pentagon 23"/>
          <p:cNvSpPr/>
          <p:nvPr/>
        </p:nvSpPr>
        <p:spPr>
          <a:xfrm rot="18951884">
            <a:off x="4573111" y="511268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Pentagon 25"/>
          <p:cNvSpPr/>
          <p:nvPr/>
        </p:nvSpPr>
        <p:spPr>
          <a:xfrm rot="18951884">
            <a:off x="4787084" y="491417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7" name="Pentagon 26"/>
          <p:cNvSpPr/>
          <p:nvPr/>
        </p:nvSpPr>
        <p:spPr>
          <a:xfrm rot="18951884">
            <a:off x="5039270" y="4698155"/>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6" name="Pentagon 45"/>
          <p:cNvSpPr/>
          <p:nvPr/>
        </p:nvSpPr>
        <p:spPr>
          <a:xfrm rot="18415488">
            <a:off x="5448017" y="4334972"/>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7" name="Pentagon 46"/>
          <p:cNvSpPr/>
          <p:nvPr/>
        </p:nvSpPr>
        <p:spPr>
          <a:xfrm rot="18415488">
            <a:off x="5667364" y="403950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8" name="Pentagon 47"/>
          <p:cNvSpPr/>
          <p:nvPr/>
        </p:nvSpPr>
        <p:spPr>
          <a:xfrm rot="18415488">
            <a:off x="5880914" y="3751473"/>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9" name="Pentagon 48"/>
          <p:cNvSpPr/>
          <p:nvPr/>
        </p:nvSpPr>
        <p:spPr>
          <a:xfrm rot="18415488">
            <a:off x="6096938" y="3535449"/>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0" name="Pentagon 49"/>
          <p:cNvSpPr/>
          <p:nvPr/>
        </p:nvSpPr>
        <p:spPr>
          <a:xfrm rot="18415488">
            <a:off x="6312962" y="331942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1" name="Pentagon 50"/>
          <p:cNvSpPr/>
          <p:nvPr/>
        </p:nvSpPr>
        <p:spPr>
          <a:xfrm rot="18415488">
            <a:off x="6528986" y="304642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2" name="Pentagon 51"/>
          <p:cNvSpPr/>
          <p:nvPr/>
        </p:nvSpPr>
        <p:spPr>
          <a:xfrm rot="17701137">
            <a:off x="6869105" y="2666340"/>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4" name="Pentagon 53"/>
          <p:cNvSpPr/>
          <p:nvPr/>
        </p:nvSpPr>
        <p:spPr>
          <a:xfrm rot="17701137">
            <a:off x="7021505" y="2425629"/>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5" name="Pentagon 54"/>
          <p:cNvSpPr/>
          <p:nvPr/>
        </p:nvSpPr>
        <p:spPr>
          <a:xfrm rot="17701137">
            <a:off x="7173905" y="2209605"/>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6" name="Pentagon 55"/>
          <p:cNvSpPr/>
          <p:nvPr/>
        </p:nvSpPr>
        <p:spPr>
          <a:xfrm rot="17701137">
            <a:off x="7326305" y="1921573"/>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7" name="Pentagon 56"/>
          <p:cNvSpPr/>
          <p:nvPr/>
        </p:nvSpPr>
        <p:spPr>
          <a:xfrm rot="17701137">
            <a:off x="7478705" y="1633541"/>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8" name="Pentagon 57"/>
          <p:cNvSpPr/>
          <p:nvPr/>
        </p:nvSpPr>
        <p:spPr>
          <a:xfrm rot="17701137">
            <a:off x="7631105" y="1417517"/>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7" name="Pentagon 36"/>
          <p:cNvSpPr/>
          <p:nvPr/>
        </p:nvSpPr>
        <p:spPr>
          <a:xfrm rot="19514606">
            <a:off x="3935470" y="3253341"/>
            <a:ext cx="841019" cy="455984"/>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36" name="Picture 4" descr="Image result for lap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Image result fo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0" descr="Chiropractic Physiotherapy Acupuncture Massage Rehabilitation Health Medical Treatment Icon Sign Symbol Pictogram — Stock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42" name="Pentagon 41"/>
          <p:cNvSpPr/>
          <p:nvPr/>
        </p:nvSpPr>
        <p:spPr>
          <a:xfrm rot="18951884">
            <a:off x="3815134" y="5706267"/>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3" name="Pentagon 42"/>
          <p:cNvSpPr/>
          <p:nvPr/>
        </p:nvSpPr>
        <p:spPr>
          <a:xfrm rot="18951884">
            <a:off x="4103166" y="5509713"/>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5" name="Pentagon 44"/>
          <p:cNvSpPr/>
          <p:nvPr/>
        </p:nvSpPr>
        <p:spPr>
          <a:xfrm rot="18951884">
            <a:off x="4328351" y="5291251"/>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3" name="Pentagon 52"/>
          <p:cNvSpPr/>
          <p:nvPr/>
        </p:nvSpPr>
        <p:spPr>
          <a:xfrm rot="18951884">
            <a:off x="4964685" y="2534367"/>
            <a:ext cx="841019" cy="455984"/>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9" name="Pentagon 58"/>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Tree>
    <p:extLst>
      <p:ext uri="{BB962C8B-B14F-4D97-AF65-F5344CB8AC3E}">
        <p14:creationId xmlns:p14="http://schemas.microsoft.com/office/powerpoint/2010/main" val="659320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Pentagon 5"/>
          <p:cNvSpPr/>
          <p:nvPr/>
        </p:nvSpPr>
        <p:spPr>
          <a:xfrm rot="19471145">
            <a:off x="6623758" y="518761"/>
            <a:ext cx="1422322"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22" h="890290">
                <a:moveTo>
                  <a:pt x="0" y="47125"/>
                </a:moveTo>
                <a:cubicBezTo>
                  <a:pt x="86394" y="55738"/>
                  <a:pt x="306806" y="-6715"/>
                  <a:pt x="490892" y="61110"/>
                </a:cubicBezTo>
                <a:cubicBezTo>
                  <a:pt x="640611" y="50103"/>
                  <a:pt x="750013" y="-51799"/>
                  <a:pt x="896652" y="34236"/>
                </a:cubicBezTo>
                <a:cubicBezTo>
                  <a:pt x="1043291" y="120271"/>
                  <a:pt x="1540220" y="534342"/>
                  <a:pt x="1396532" y="668164"/>
                </a:cubicBezTo>
                <a:cubicBezTo>
                  <a:pt x="1365942" y="664073"/>
                  <a:pt x="671997" y="802941"/>
                  <a:pt x="732847"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7" name="TextBox 16"/>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ea typeface="+mn-ea"/>
              </a:rPr>
              <a:t>e</a:t>
            </a:r>
          </a:p>
        </p:txBody>
      </p:sp>
      <p:sp>
        <p:nvSpPr>
          <p:cNvPr id="2" name="TextBox 1"/>
          <p:cNvSpPr txBox="1"/>
          <p:nvPr/>
        </p:nvSpPr>
        <p:spPr>
          <a:xfrm>
            <a:off x="6372202" y="4653136"/>
            <a:ext cx="2726067" cy="2308324"/>
          </a:xfrm>
          <a:prstGeom prst="rect">
            <a:avLst/>
          </a:prstGeom>
          <a:noFill/>
        </p:spPr>
        <p:txBody>
          <a:bodyPr wrap="none" rtlCol="0">
            <a:spAutoFit/>
          </a:bodyPr>
          <a:lstStyle/>
          <a:p>
            <a:pPr fontAlgn="auto">
              <a:spcBef>
                <a:spcPts val="0"/>
              </a:spcBef>
              <a:spcAft>
                <a:spcPts val="0"/>
              </a:spcAft>
            </a:pPr>
            <a:r>
              <a:rPr lang="en-GB" sz="1800" b="1" dirty="0" smtClean="0">
                <a:solidFill>
                  <a:prstClr val="black"/>
                </a:solidFill>
                <a:latin typeface="Arial"/>
                <a:ea typeface="+mn-ea"/>
              </a:rPr>
              <a:t>Attendance</a:t>
            </a:r>
            <a:r>
              <a:rPr lang="en-GB" sz="1800" dirty="0" smtClean="0">
                <a:solidFill>
                  <a:prstClr val="black"/>
                </a:solidFill>
                <a:latin typeface="Arial"/>
                <a:ea typeface="+mn-ea"/>
              </a:rPr>
              <a:t>:</a:t>
            </a:r>
          </a:p>
          <a:p>
            <a:pPr fontAlgn="auto">
              <a:spcBef>
                <a:spcPts val="0"/>
              </a:spcBef>
              <a:spcAft>
                <a:spcPts val="0"/>
              </a:spcAft>
            </a:pPr>
            <a:endParaRPr lang="en-GB" sz="1800" dirty="0" smtClean="0">
              <a:solidFill>
                <a:prstClr val="black"/>
              </a:solidFill>
              <a:latin typeface="Arial"/>
              <a:ea typeface="+mn-ea"/>
            </a:endParaRPr>
          </a:p>
          <a:p>
            <a:pPr fontAlgn="auto">
              <a:spcBef>
                <a:spcPts val="0"/>
              </a:spcBef>
              <a:spcAft>
                <a:spcPts val="0"/>
              </a:spcAft>
            </a:pPr>
            <a:r>
              <a:rPr lang="en-GB" sz="1800" dirty="0" smtClean="0">
                <a:solidFill>
                  <a:prstClr val="black"/>
                </a:solidFill>
                <a:latin typeface="Arial"/>
                <a:ea typeface="+mn-ea"/>
              </a:rPr>
              <a:t>Block release</a:t>
            </a:r>
          </a:p>
          <a:p>
            <a:pPr fontAlgn="auto">
              <a:spcBef>
                <a:spcPts val="0"/>
              </a:spcBef>
              <a:spcAft>
                <a:spcPts val="0"/>
              </a:spcAft>
            </a:pPr>
            <a:r>
              <a:rPr lang="en-GB" sz="1800" dirty="0" smtClean="0">
                <a:solidFill>
                  <a:prstClr val="black"/>
                </a:solidFill>
                <a:latin typeface="Arial"/>
                <a:ea typeface="+mn-ea"/>
              </a:rPr>
              <a:t>+</a:t>
            </a:r>
          </a:p>
          <a:p>
            <a:pPr fontAlgn="auto">
              <a:spcBef>
                <a:spcPts val="0"/>
              </a:spcBef>
              <a:spcAft>
                <a:spcPts val="0"/>
              </a:spcAft>
            </a:pPr>
            <a:r>
              <a:rPr lang="en-GB" sz="1800" dirty="0" smtClean="0">
                <a:solidFill>
                  <a:prstClr val="black"/>
                </a:solidFill>
                <a:latin typeface="Arial"/>
                <a:ea typeface="+mn-ea"/>
              </a:rPr>
              <a:t>Placement</a:t>
            </a:r>
          </a:p>
          <a:p>
            <a:pPr marL="285750" indent="-285750" fontAlgn="auto">
              <a:spcBef>
                <a:spcPts val="0"/>
              </a:spcBef>
              <a:spcAft>
                <a:spcPts val="0"/>
              </a:spcAft>
              <a:buFont typeface="Arial" panose="020B0604020202020204" pitchFamily="34" charset="0"/>
              <a:buChar char="•"/>
            </a:pPr>
            <a:r>
              <a:rPr lang="en-GB" sz="1800" dirty="0" smtClean="0">
                <a:solidFill>
                  <a:prstClr val="black"/>
                </a:solidFill>
                <a:latin typeface="Arial"/>
                <a:ea typeface="+mn-ea"/>
              </a:rPr>
              <a:t>Occupational Therapy</a:t>
            </a:r>
          </a:p>
          <a:p>
            <a:pPr marL="285750" indent="-285750" fontAlgn="auto">
              <a:spcBef>
                <a:spcPts val="0"/>
              </a:spcBef>
              <a:spcAft>
                <a:spcPts val="0"/>
              </a:spcAft>
              <a:buFont typeface="Arial" panose="020B0604020202020204" pitchFamily="34" charset="0"/>
              <a:buChar char="•"/>
            </a:pPr>
            <a:r>
              <a:rPr lang="en-GB" sz="1800" dirty="0" smtClean="0">
                <a:solidFill>
                  <a:prstClr val="black"/>
                </a:solidFill>
                <a:latin typeface="Arial"/>
                <a:ea typeface="+mn-ea"/>
              </a:rPr>
              <a:t>Physiotherapy</a:t>
            </a:r>
          </a:p>
          <a:p>
            <a:pPr fontAlgn="auto">
              <a:spcBef>
                <a:spcPts val="0"/>
              </a:spcBef>
              <a:spcAft>
                <a:spcPts val="0"/>
              </a:spcAft>
            </a:pPr>
            <a:endParaRPr lang="en-GB" sz="1800" dirty="0">
              <a:solidFill>
                <a:prstClr val="black"/>
              </a:solidFill>
              <a:latin typeface="Arial"/>
              <a:ea typeface="+mn-ea"/>
            </a:endParaRPr>
          </a:p>
        </p:txBody>
      </p:sp>
      <p:sp>
        <p:nvSpPr>
          <p:cNvPr id="24" name="Pentagon 23"/>
          <p:cNvSpPr/>
          <p:nvPr/>
        </p:nvSpPr>
        <p:spPr>
          <a:xfrm rot="18951884">
            <a:off x="4573111" y="511268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Pentagon 25"/>
          <p:cNvSpPr/>
          <p:nvPr/>
        </p:nvSpPr>
        <p:spPr>
          <a:xfrm rot="18951884">
            <a:off x="4787084" y="4914179"/>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7" name="Pentagon 26"/>
          <p:cNvSpPr/>
          <p:nvPr/>
        </p:nvSpPr>
        <p:spPr>
          <a:xfrm rot="18951884">
            <a:off x="5039270" y="4698155"/>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6" name="Pentagon 45"/>
          <p:cNvSpPr/>
          <p:nvPr/>
        </p:nvSpPr>
        <p:spPr>
          <a:xfrm rot="18415488">
            <a:off x="5448017" y="4334972"/>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7" name="Pentagon 46"/>
          <p:cNvSpPr/>
          <p:nvPr/>
        </p:nvSpPr>
        <p:spPr>
          <a:xfrm rot="18415488">
            <a:off x="5667364" y="403950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8" name="Pentagon 47"/>
          <p:cNvSpPr/>
          <p:nvPr/>
        </p:nvSpPr>
        <p:spPr>
          <a:xfrm rot="18415488">
            <a:off x="5880914" y="3751473"/>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9" name="Pentagon 48"/>
          <p:cNvSpPr/>
          <p:nvPr/>
        </p:nvSpPr>
        <p:spPr>
          <a:xfrm rot="18415488">
            <a:off x="6096938" y="3535449"/>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0" name="Pentagon 49"/>
          <p:cNvSpPr/>
          <p:nvPr/>
        </p:nvSpPr>
        <p:spPr>
          <a:xfrm rot="18415488">
            <a:off x="6312962" y="331942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1" name="Pentagon 50"/>
          <p:cNvSpPr/>
          <p:nvPr/>
        </p:nvSpPr>
        <p:spPr>
          <a:xfrm rot="18415488">
            <a:off x="6528986" y="3046425"/>
            <a:ext cx="260020" cy="34813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2" name="Pentagon 51"/>
          <p:cNvSpPr/>
          <p:nvPr/>
        </p:nvSpPr>
        <p:spPr>
          <a:xfrm rot="17701137">
            <a:off x="6869105" y="2666340"/>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4" name="Pentagon 53"/>
          <p:cNvSpPr/>
          <p:nvPr/>
        </p:nvSpPr>
        <p:spPr>
          <a:xfrm rot="17701137">
            <a:off x="7021505" y="2425629"/>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5" name="Pentagon 54"/>
          <p:cNvSpPr/>
          <p:nvPr/>
        </p:nvSpPr>
        <p:spPr>
          <a:xfrm rot="17701137">
            <a:off x="7173905" y="2209605"/>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6" name="Pentagon 55"/>
          <p:cNvSpPr/>
          <p:nvPr/>
        </p:nvSpPr>
        <p:spPr>
          <a:xfrm rot="17701137">
            <a:off x="7326305" y="1921573"/>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7" name="Pentagon 56"/>
          <p:cNvSpPr/>
          <p:nvPr/>
        </p:nvSpPr>
        <p:spPr>
          <a:xfrm rot="17701137">
            <a:off x="7478705" y="1633541"/>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8" name="Pentagon 57"/>
          <p:cNvSpPr/>
          <p:nvPr/>
        </p:nvSpPr>
        <p:spPr>
          <a:xfrm rot="17701137">
            <a:off x="7631105" y="1417517"/>
            <a:ext cx="235776" cy="353803"/>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7" name="Pentagon 36"/>
          <p:cNvSpPr/>
          <p:nvPr/>
        </p:nvSpPr>
        <p:spPr>
          <a:xfrm rot="19514606">
            <a:off x="3935470" y="3253341"/>
            <a:ext cx="841019" cy="455984"/>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36" name="Picture 4" descr="Image result for lap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Image result fo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0" descr="Chiropractic Physiotherapy Acupuncture Massage Rehabilitation Health Medical Treatment Icon Sign Symbol Pictogram — Stock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42" name="Pentagon 41"/>
          <p:cNvSpPr/>
          <p:nvPr/>
        </p:nvSpPr>
        <p:spPr>
          <a:xfrm rot="18951884">
            <a:off x="3815134" y="5706267"/>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3" name="Pentagon 42"/>
          <p:cNvSpPr/>
          <p:nvPr/>
        </p:nvSpPr>
        <p:spPr>
          <a:xfrm rot="18951884">
            <a:off x="4103166" y="5509713"/>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5" name="Pentagon 44"/>
          <p:cNvSpPr/>
          <p:nvPr/>
        </p:nvSpPr>
        <p:spPr>
          <a:xfrm rot="18951884">
            <a:off x="4328351" y="5291251"/>
            <a:ext cx="253750" cy="3069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3" name="Pentagon 52"/>
          <p:cNvSpPr/>
          <p:nvPr/>
        </p:nvSpPr>
        <p:spPr>
          <a:xfrm rot="18951884">
            <a:off x="4964685" y="2534367"/>
            <a:ext cx="841019" cy="455984"/>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9" name="Pentagon 58"/>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Tree>
    <p:extLst>
      <p:ext uri="{BB962C8B-B14F-4D97-AF65-F5344CB8AC3E}">
        <p14:creationId xmlns:p14="http://schemas.microsoft.com/office/powerpoint/2010/main" val="2039236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Oval 12"/>
          <p:cNvSpPr/>
          <p:nvPr/>
        </p:nvSpPr>
        <p:spPr>
          <a:xfrm rot="838521">
            <a:off x="2007212" y="4515176"/>
            <a:ext cx="864324" cy="472635"/>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8" name="Oval 17"/>
          <p:cNvSpPr/>
          <p:nvPr/>
        </p:nvSpPr>
        <p:spPr>
          <a:xfrm>
            <a:off x="3121646" y="4005065"/>
            <a:ext cx="858952" cy="211923"/>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Oval 18"/>
          <p:cNvSpPr/>
          <p:nvPr/>
        </p:nvSpPr>
        <p:spPr>
          <a:xfrm rot="21155976">
            <a:off x="2630892" y="4199665"/>
            <a:ext cx="841813" cy="352207"/>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0" name="Oval 19"/>
          <p:cNvSpPr/>
          <p:nvPr/>
        </p:nvSpPr>
        <p:spPr>
          <a:xfrm>
            <a:off x="3413484" y="3815428"/>
            <a:ext cx="654460" cy="165689"/>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p:cNvSpPr/>
          <p:nvPr/>
        </p:nvSpPr>
        <p:spPr>
          <a:xfrm rot="21319619">
            <a:off x="4218621" y="3281705"/>
            <a:ext cx="574851" cy="186907"/>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4" name="Oval 23"/>
          <p:cNvSpPr/>
          <p:nvPr/>
        </p:nvSpPr>
        <p:spPr>
          <a:xfrm>
            <a:off x="4905759" y="2858915"/>
            <a:ext cx="614452" cy="113284"/>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Oval 24"/>
          <p:cNvSpPr/>
          <p:nvPr/>
        </p:nvSpPr>
        <p:spPr>
          <a:xfrm rot="259413">
            <a:off x="4463679" y="3023369"/>
            <a:ext cx="547702" cy="147313"/>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Oval 25"/>
          <p:cNvSpPr/>
          <p:nvPr/>
        </p:nvSpPr>
        <p:spPr>
          <a:xfrm>
            <a:off x="5241129" y="2564905"/>
            <a:ext cx="567114" cy="165689"/>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1" name="Oval 30"/>
          <p:cNvSpPr/>
          <p:nvPr/>
        </p:nvSpPr>
        <p:spPr>
          <a:xfrm rot="389266">
            <a:off x="5929237" y="1949289"/>
            <a:ext cx="581673" cy="126916"/>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2" name="Oval 31"/>
          <p:cNvSpPr/>
          <p:nvPr/>
        </p:nvSpPr>
        <p:spPr>
          <a:xfrm>
            <a:off x="6529083" y="1569837"/>
            <a:ext cx="580299" cy="56643"/>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3" name="Oval 32"/>
          <p:cNvSpPr/>
          <p:nvPr/>
        </p:nvSpPr>
        <p:spPr>
          <a:xfrm rot="259413">
            <a:off x="6672423" y="1363516"/>
            <a:ext cx="551683" cy="52651"/>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4" name="Oval 33"/>
          <p:cNvSpPr/>
          <p:nvPr/>
        </p:nvSpPr>
        <p:spPr>
          <a:xfrm>
            <a:off x="6269159" y="1772817"/>
            <a:ext cx="591289" cy="82844"/>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5" name="Oval 34"/>
          <p:cNvSpPr/>
          <p:nvPr/>
        </p:nvSpPr>
        <p:spPr>
          <a:xfrm>
            <a:off x="6969047" y="831579"/>
            <a:ext cx="591289" cy="82844"/>
          </a:xfrm>
          <a:prstGeom prst="ellipse">
            <a:avLst/>
          </a:prstGeom>
          <a:solidFill>
            <a:schemeClr val="accent3">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3" name="Pentagon 5"/>
          <p:cNvSpPr/>
          <p:nvPr/>
        </p:nvSpPr>
        <p:spPr>
          <a:xfrm rot="19471145">
            <a:off x="6623758" y="518761"/>
            <a:ext cx="1422322"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22" h="890290">
                <a:moveTo>
                  <a:pt x="0" y="47125"/>
                </a:moveTo>
                <a:cubicBezTo>
                  <a:pt x="86394" y="55738"/>
                  <a:pt x="306806" y="-6715"/>
                  <a:pt x="490892" y="61110"/>
                </a:cubicBezTo>
                <a:cubicBezTo>
                  <a:pt x="640611" y="50103"/>
                  <a:pt x="750013" y="-51799"/>
                  <a:pt x="896652" y="34236"/>
                </a:cubicBezTo>
                <a:cubicBezTo>
                  <a:pt x="1043291" y="120271"/>
                  <a:pt x="1540220" y="534342"/>
                  <a:pt x="1396532" y="668164"/>
                </a:cubicBezTo>
                <a:cubicBezTo>
                  <a:pt x="1365942" y="664073"/>
                  <a:pt x="671997" y="802941"/>
                  <a:pt x="732847"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0" name="TextBox 29"/>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2" name="TextBox 1"/>
          <p:cNvSpPr txBox="1"/>
          <p:nvPr/>
        </p:nvSpPr>
        <p:spPr>
          <a:xfrm>
            <a:off x="502260" y="562143"/>
            <a:ext cx="3048862" cy="1477328"/>
          </a:xfrm>
          <a:prstGeom prst="rect">
            <a:avLst/>
          </a:prstGeom>
          <a:noFill/>
        </p:spPr>
        <p:txBody>
          <a:bodyPr wrap="square" rtlCol="0">
            <a:spAutoFit/>
          </a:bodyPr>
          <a:lstStyle/>
          <a:p>
            <a:pPr fontAlgn="auto">
              <a:spcBef>
                <a:spcPts val="0"/>
              </a:spcBef>
              <a:spcAft>
                <a:spcPts val="0"/>
              </a:spcAft>
            </a:pPr>
            <a:r>
              <a:rPr lang="en-GB" sz="1800" dirty="0">
                <a:solidFill>
                  <a:prstClr val="black"/>
                </a:solidFill>
                <a:latin typeface="Arial"/>
              </a:rPr>
              <a:t>Quarterly reviews to support progress and find the links between your job role and the degree learning and assessment</a:t>
            </a:r>
          </a:p>
        </p:txBody>
      </p:sp>
      <p:pic>
        <p:nvPicPr>
          <p:cNvPr id="36" name="Picture 4" descr="Image result for lap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Image result fo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38" descr="Chiropractic Physiotherapy Acupuncture Massage Rehabilitation Health Medical Treatment Icon Sign Symbol Pictogram — Stock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880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Chiropractic Physiotherapy Acupuncture Massage Rehabilitation Health Medical Treatment Icon Sign Symbol Pictogram — Stock Vecto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Oval 12"/>
          <p:cNvSpPr/>
          <p:nvPr/>
        </p:nvSpPr>
        <p:spPr>
          <a:xfrm rot="838521">
            <a:off x="2007212" y="4515176"/>
            <a:ext cx="864324" cy="472635"/>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8" name="Oval 17"/>
          <p:cNvSpPr/>
          <p:nvPr/>
        </p:nvSpPr>
        <p:spPr>
          <a:xfrm>
            <a:off x="3121646" y="4005065"/>
            <a:ext cx="858952" cy="211923"/>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Oval 18"/>
          <p:cNvSpPr/>
          <p:nvPr/>
        </p:nvSpPr>
        <p:spPr>
          <a:xfrm rot="21155976">
            <a:off x="2630892" y="4199665"/>
            <a:ext cx="841813" cy="352207"/>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0" name="Oval 19"/>
          <p:cNvSpPr/>
          <p:nvPr/>
        </p:nvSpPr>
        <p:spPr>
          <a:xfrm>
            <a:off x="3413484" y="3815428"/>
            <a:ext cx="654460" cy="165689"/>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p:cNvSpPr/>
          <p:nvPr/>
        </p:nvSpPr>
        <p:spPr>
          <a:xfrm rot="21319619">
            <a:off x="4218621" y="3281705"/>
            <a:ext cx="574851" cy="186907"/>
          </a:xfrm>
          <a:prstGeom prst="ellipse">
            <a:avLst/>
          </a:prstGeom>
          <a:solidFill>
            <a:srgbClr val="FFC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4" name="Oval 23"/>
          <p:cNvSpPr/>
          <p:nvPr/>
        </p:nvSpPr>
        <p:spPr>
          <a:xfrm>
            <a:off x="4905759" y="2858915"/>
            <a:ext cx="614452" cy="113284"/>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Oval 24"/>
          <p:cNvSpPr/>
          <p:nvPr/>
        </p:nvSpPr>
        <p:spPr>
          <a:xfrm rot="259413">
            <a:off x="4463679" y="3023369"/>
            <a:ext cx="547702" cy="147313"/>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Oval 25"/>
          <p:cNvSpPr/>
          <p:nvPr/>
        </p:nvSpPr>
        <p:spPr>
          <a:xfrm>
            <a:off x="5241129" y="2564905"/>
            <a:ext cx="567114" cy="165689"/>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1" name="Oval 30"/>
          <p:cNvSpPr/>
          <p:nvPr/>
        </p:nvSpPr>
        <p:spPr>
          <a:xfrm rot="389266">
            <a:off x="5929237" y="1949289"/>
            <a:ext cx="581673" cy="126916"/>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2" name="Oval 31"/>
          <p:cNvSpPr/>
          <p:nvPr/>
        </p:nvSpPr>
        <p:spPr>
          <a:xfrm>
            <a:off x="6529083" y="1569837"/>
            <a:ext cx="580299" cy="56643"/>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3" name="Oval 32"/>
          <p:cNvSpPr/>
          <p:nvPr/>
        </p:nvSpPr>
        <p:spPr>
          <a:xfrm rot="259413">
            <a:off x="6672423" y="1363516"/>
            <a:ext cx="551683" cy="52651"/>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4" name="Oval 33"/>
          <p:cNvSpPr/>
          <p:nvPr/>
        </p:nvSpPr>
        <p:spPr>
          <a:xfrm>
            <a:off x="6269159" y="1772817"/>
            <a:ext cx="591289" cy="82844"/>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5" name="Oval 34"/>
          <p:cNvSpPr/>
          <p:nvPr/>
        </p:nvSpPr>
        <p:spPr>
          <a:xfrm>
            <a:off x="6969047" y="831579"/>
            <a:ext cx="591289" cy="82844"/>
          </a:xfrm>
          <a:prstGeom prst="ellipse">
            <a:avLst/>
          </a:prstGeom>
          <a:solidFill>
            <a:schemeClr val="accent3">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3" name="Pentagon 5"/>
          <p:cNvSpPr/>
          <p:nvPr/>
        </p:nvSpPr>
        <p:spPr>
          <a:xfrm rot="19471145">
            <a:off x="6622250" y="519244"/>
            <a:ext cx="1423984"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984" h="890290">
                <a:moveTo>
                  <a:pt x="0" y="100276"/>
                </a:moveTo>
                <a:cubicBezTo>
                  <a:pt x="86394" y="108889"/>
                  <a:pt x="308468" y="-6715"/>
                  <a:pt x="492554" y="61110"/>
                </a:cubicBezTo>
                <a:cubicBezTo>
                  <a:pt x="642273" y="50103"/>
                  <a:pt x="751675" y="-51799"/>
                  <a:pt x="898314" y="34236"/>
                </a:cubicBezTo>
                <a:cubicBezTo>
                  <a:pt x="1044953" y="120271"/>
                  <a:pt x="1541882" y="534342"/>
                  <a:pt x="1398194" y="668164"/>
                </a:cubicBezTo>
                <a:cubicBezTo>
                  <a:pt x="1367604" y="664073"/>
                  <a:pt x="673659" y="802941"/>
                  <a:pt x="734509"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0" name="TextBox 49"/>
          <p:cNvSpPr txBox="1"/>
          <p:nvPr/>
        </p:nvSpPr>
        <p:spPr>
          <a:xfrm>
            <a:off x="5724128" y="5517234"/>
            <a:ext cx="3348032" cy="646331"/>
          </a:xfrm>
          <a:prstGeom prst="rect">
            <a:avLst/>
          </a:prstGeom>
          <a:noFill/>
        </p:spPr>
        <p:txBody>
          <a:bodyPr wrap="none" rtlCol="0">
            <a:spAutoFit/>
          </a:bodyPr>
          <a:lstStyle/>
          <a:p>
            <a:pPr fontAlgn="auto">
              <a:spcBef>
                <a:spcPts val="0"/>
              </a:spcBef>
              <a:spcAft>
                <a:spcPts val="0"/>
              </a:spcAft>
            </a:pPr>
            <a:r>
              <a:rPr lang="en-GB" sz="1800" b="1" dirty="0" smtClean="0">
                <a:solidFill>
                  <a:prstClr val="black"/>
                </a:solidFill>
                <a:latin typeface="Arial"/>
              </a:rPr>
              <a:t>Work-</a:t>
            </a:r>
            <a:r>
              <a:rPr lang="en-GB" sz="1800" b="1" dirty="0">
                <a:solidFill>
                  <a:prstClr val="black"/>
                </a:solidFill>
                <a:latin typeface="Arial"/>
              </a:rPr>
              <a:t>B</a:t>
            </a:r>
            <a:r>
              <a:rPr lang="en-GB" sz="1800" b="1" dirty="0" smtClean="0">
                <a:solidFill>
                  <a:prstClr val="black"/>
                </a:solidFill>
                <a:latin typeface="Arial"/>
              </a:rPr>
              <a:t>ased-Learning </a:t>
            </a:r>
            <a:r>
              <a:rPr lang="en-GB" sz="1800" b="1" dirty="0">
                <a:solidFill>
                  <a:prstClr val="black"/>
                </a:solidFill>
                <a:latin typeface="Arial"/>
              </a:rPr>
              <a:t>Coach</a:t>
            </a:r>
          </a:p>
          <a:p>
            <a:pPr fontAlgn="auto">
              <a:spcBef>
                <a:spcPts val="0"/>
              </a:spcBef>
              <a:spcAft>
                <a:spcPts val="0"/>
              </a:spcAft>
            </a:pPr>
            <a:r>
              <a:rPr lang="en-GB" sz="1800" dirty="0">
                <a:solidFill>
                  <a:prstClr val="black"/>
                </a:solidFill>
                <a:latin typeface="Arial"/>
              </a:rPr>
              <a:t>(SHU)</a:t>
            </a:r>
          </a:p>
        </p:txBody>
      </p:sp>
      <p:sp>
        <p:nvSpPr>
          <p:cNvPr id="36" name="Pentagon 35"/>
          <p:cNvSpPr/>
          <p:nvPr/>
        </p:nvSpPr>
        <p:spPr>
          <a:xfrm rot="2482712" flipV="1">
            <a:off x="263442" y="1629284"/>
            <a:ext cx="4680517" cy="206501"/>
          </a:xfrm>
          <a:prstGeom prst="homePlate">
            <a:avLst/>
          </a:prstGeom>
          <a:solidFill>
            <a:schemeClr val="accent1">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7" name="TextBox 16"/>
          <p:cNvSpPr txBox="1"/>
          <p:nvPr/>
        </p:nvSpPr>
        <p:spPr>
          <a:xfrm>
            <a:off x="179514" y="1270502"/>
            <a:ext cx="3108543" cy="646331"/>
          </a:xfrm>
          <a:prstGeom prst="rect">
            <a:avLst/>
          </a:prstGeom>
          <a:noFill/>
        </p:spPr>
        <p:txBody>
          <a:bodyPr wrap="none" rtlCol="0">
            <a:spAutoFit/>
          </a:bodyPr>
          <a:lstStyle/>
          <a:p>
            <a:pPr fontAlgn="auto">
              <a:spcBef>
                <a:spcPts val="0"/>
              </a:spcBef>
              <a:spcAft>
                <a:spcPts val="0"/>
              </a:spcAft>
            </a:pPr>
            <a:r>
              <a:rPr lang="en-GB" sz="1800" b="1" dirty="0" smtClean="0">
                <a:solidFill>
                  <a:prstClr val="black"/>
                </a:solidFill>
                <a:latin typeface="Arial"/>
              </a:rPr>
              <a:t>Work-place Mentor</a:t>
            </a:r>
            <a:endParaRPr lang="en-GB" sz="1800" b="1" dirty="0">
              <a:solidFill>
                <a:prstClr val="black"/>
              </a:solidFill>
              <a:latin typeface="Arial"/>
            </a:endParaRPr>
          </a:p>
          <a:p>
            <a:pPr fontAlgn="auto">
              <a:spcBef>
                <a:spcPts val="0"/>
              </a:spcBef>
              <a:spcAft>
                <a:spcPts val="0"/>
              </a:spcAft>
            </a:pPr>
            <a:r>
              <a:rPr lang="en-GB" sz="1800" dirty="0" smtClean="0">
                <a:solidFill>
                  <a:prstClr val="black"/>
                </a:solidFill>
                <a:latin typeface="Arial"/>
              </a:rPr>
              <a:t>(Possibly </a:t>
            </a:r>
            <a:r>
              <a:rPr lang="en-GB" sz="1800" dirty="0">
                <a:solidFill>
                  <a:prstClr val="black"/>
                </a:solidFill>
                <a:latin typeface="Arial"/>
              </a:rPr>
              <a:t>your line manager)</a:t>
            </a:r>
          </a:p>
        </p:txBody>
      </p:sp>
      <p:pic>
        <p:nvPicPr>
          <p:cNvPr id="52" name="Picture 13" descr="Image result for co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41" y="61903"/>
            <a:ext cx="1208598" cy="1208599"/>
          </a:xfrm>
          <a:prstGeom prst="rect">
            <a:avLst/>
          </a:prstGeom>
          <a:noFill/>
          <a:extLst>
            <a:ext uri="{909E8E84-426E-40DD-AFC4-6F175D3DCCD1}">
              <a14:hiddenFill xmlns:a14="http://schemas.microsoft.com/office/drawing/2010/main">
                <a:solidFill>
                  <a:srgbClr val="FFFFFF"/>
                </a:solidFill>
              </a14:hiddenFill>
            </a:ext>
          </a:extLst>
        </p:spPr>
      </p:pic>
      <p:sp>
        <p:nvSpPr>
          <p:cNvPr id="55" name="Pentagon 54"/>
          <p:cNvSpPr/>
          <p:nvPr/>
        </p:nvSpPr>
        <p:spPr>
          <a:xfrm rot="11946166">
            <a:off x="4687751" y="4043943"/>
            <a:ext cx="4070415" cy="185556"/>
          </a:xfrm>
          <a:prstGeom prst="homePlate">
            <a:avLst/>
          </a:prstGeom>
          <a:solidFill>
            <a:schemeClr val="accent2">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37" name="Picture 13" descr="Image result for co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9452" y="4216987"/>
            <a:ext cx="1208598" cy="1208599"/>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pic>
        <p:nvPicPr>
          <p:cNvPr id="37" name="Picture 4" descr="Image result for lap t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Image result for meet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Pentagon 41"/>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Tree>
    <p:extLst>
      <p:ext uri="{BB962C8B-B14F-4D97-AF65-F5344CB8AC3E}">
        <p14:creationId xmlns:p14="http://schemas.microsoft.com/office/powerpoint/2010/main" val="147292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1000"/>
                                        <p:tgtEl>
                                          <p:spTgt spid="52"/>
                                        </p:tgtEl>
                                      </p:cBhvr>
                                    </p:animEffect>
                                    <p:anim calcmode="lin" valueType="num">
                                      <p:cBhvr>
                                        <p:cTn id="14" dur="1000" fill="hold"/>
                                        <p:tgtEl>
                                          <p:spTgt spid="52"/>
                                        </p:tgtEl>
                                        <p:attrNameLst>
                                          <p:attrName>ppt_x</p:attrName>
                                        </p:attrNameLst>
                                      </p:cBhvr>
                                      <p:tavLst>
                                        <p:tav tm="0">
                                          <p:val>
                                            <p:strVal val="#ppt_x"/>
                                          </p:val>
                                        </p:tav>
                                        <p:tav tm="100000">
                                          <p:val>
                                            <p:strVal val="#ppt_x"/>
                                          </p:val>
                                        </p:tav>
                                      </p:tavLst>
                                    </p:anim>
                                    <p:anim calcmode="lin" valueType="num">
                                      <p:cBhvr>
                                        <p:cTn id="15" dur="1000" fill="hold"/>
                                        <p:tgtEl>
                                          <p:spTgt spid="5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37"/>
                                        </p:tgtEl>
                                        <p:attrNameLst>
                                          <p:attrName>style.visibility</p:attrName>
                                        </p:attrNameLst>
                                      </p:cBhvr>
                                      <p:to>
                                        <p:strVal val="visible"/>
                                      </p:to>
                                    </p:set>
                                    <p:animEffect transition="in" filter="fade">
                                      <p:cBhvr>
                                        <p:cTn id="24" dur="1000"/>
                                        <p:tgtEl>
                                          <p:spTgt spid="1037"/>
                                        </p:tgtEl>
                                      </p:cBhvr>
                                    </p:animEffect>
                                    <p:anim calcmode="lin" valueType="num">
                                      <p:cBhvr>
                                        <p:cTn id="25" dur="1000" fill="hold"/>
                                        <p:tgtEl>
                                          <p:spTgt spid="1037"/>
                                        </p:tgtEl>
                                        <p:attrNameLst>
                                          <p:attrName>ppt_x</p:attrName>
                                        </p:attrNameLst>
                                      </p:cBhvr>
                                      <p:tavLst>
                                        <p:tav tm="0">
                                          <p:val>
                                            <p:strVal val="#ppt_x"/>
                                          </p:val>
                                        </p:tav>
                                        <p:tav tm="100000">
                                          <p:val>
                                            <p:strVal val="#ppt_x"/>
                                          </p:val>
                                        </p:tav>
                                      </p:tavLst>
                                    </p:anim>
                                    <p:anim calcmode="lin" valueType="num">
                                      <p:cBhvr>
                                        <p:cTn id="26" dur="1000" fill="hold"/>
                                        <p:tgtEl>
                                          <p:spTgt spid="103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down)">
                                      <p:cBhvr>
                                        <p:cTn id="3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36" grpId="0" animBg="1"/>
      <p:bldP spid="17" grpId="0"/>
      <p:bldP spid="5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4" descr="Image result for lap 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Image result for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46" descr="Chiropractic Physiotherapy Acupuncture Massage Rehabilitation Health Medical Treatment Icon Sign Symbol Pictogram — Stock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Oval 12"/>
          <p:cNvSpPr/>
          <p:nvPr/>
        </p:nvSpPr>
        <p:spPr>
          <a:xfrm rot="838521">
            <a:off x="2007212" y="4515176"/>
            <a:ext cx="864324" cy="472635"/>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8" name="Oval 17"/>
          <p:cNvSpPr/>
          <p:nvPr/>
        </p:nvSpPr>
        <p:spPr>
          <a:xfrm>
            <a:off x="3121646" y="4005065"/>
            <a:ext cx="858952" cy="211923"/>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Oval 18"/>
          <p:cNvSpPr/>
          <p:nvPr/>
        </p:nvSpPr>
        <p:spPr>
          <a:xfrm rot="21155976">
            <a:off x="2630892" y="4199665"/>
            <a:ext cx="841813" cy="352207"/>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0" name="Oval 19"/>
          <p:cNvSpPr/>
          <p:nvPr/>
        </p:nvSpPr>
        <p:spPr>
          <a:xfrm>
            <a:off x="3413484" y="3815428"/>
            <a:ext cx="654460" cy="165689"/>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p:cNvSpPr/>
          <p:nvPr/>
        </p:nvSpPr>
        <p:spPr>
          <a:xfrm rot="389266">
            <a:off x="5929237" y="1949289"/>
            <a:ext cx="581673" cy="126916"/>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2" name="Oval 31"/>
          <p:cNvSpPr/>
          <p:nvPr/>
        </p:nvSpPr>
        <p:spPr>
          <a:xfrm>
            <a:off x="6529083" y="1569837"/>
            <a:ext cx="580299" cy="56643"/>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3" name="Oval 32"/>
          <p:cNvSpPr/>
          <p:nvPr/>
        </p:nvSpPr>
        <p:spPr>
          <a:xfrm rot="259413">
            <a:off x="6672423" y="1363516"/>
            <a:ext cx="551683" cy="52651"/>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4" name="Oval 33"/>
          <p:cNvSpPr/>
          <p:nvPr/>
        </p:nvSpPr>
        <p:spPr>
          <a:xfrm>
            <a:off x="6269159" y="1772817"/>
            <a:ext cx="591289" cy="82844"/>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5" name="Oval 34"/>
          <p:cNvSpPr/>
          <p:nvPr/>
        </p:nvSpPr>
        <p:spPr>
          <a:xfrm>
            <a:off x="6969047" y="831579"/>
            <a:ext cx="591289" cy="82844"/>
          </a:xfrm>
          <a:prstGeom prst="ellipse">
            <a:avLst/>
          </a:prstGeom>
          <a:solidFill>
            <a:schemeClr val="accent3">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3" name="Pentagon 5"/>
          <p:cNvSpPr/>
          <p:nvPr/>
        </p:nvSpPr>
        <p:spPr>
          <a:xfrm rot="19471145">
            <a:off x="6622250" y="519244"/>
            <a:ext cx="1423984"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984" h="890290">
                <a:moveTo>
                  <a:pt x="0" y="100276"/>
                </a:moveTo>
                <a:cubicBezTo>
                  <a:pt x="86394" y="108889"/>
                  <a:pt x="308468" y="-6715"/>
                  <a:pt x="492554" y="61110"/>
                </a:cubicBezTo>
                <a:cubicBezTo>
                  <a:pt x="642273" y="50103"/>
                  <a:pt x="751675" y="-51799"/>
                  <a:pt x="898314" y="34236"/>
                </a:cubicBezTo>
                <a:cubicBezTo>
                  <a:pt x="1044953" y="120271"/>
                  <a:pt x="1541882" y="534342"/>
                  <a:pt x="1398194" y="668164"/>
                </a:cubicBezTo>
                <a:cubicBezTo>
                  <a:pt x="1367604" y="664073"/>
                  <a:pt x="673659" y="802941"/>
                  <a:pt x="734509"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0" name="TextBox 49"/>
          <p:cNvSpPr txBox="1"/>
          <p:nvPr/>
        </p:nvSpPr>
        <p:spPr>
          <a:xfrm>
            <a:off x="5791056" y="5517234"/>
            <a:ext cx="3348032" cy="646331"/>
          </a:xfrm>
          <a:prstGeom prst="rect">
            <a:avLst/>
          </a:prstGeom>
          <a:noFill/>
        </p:spPr>
        <p:txBody>
          <a:bodyPr wrap="none" rtlCol="0">
            <a:spAutoFit/>
          </a:bodyPr>
          <a:lstStyle/>
          <a:p>
            <a:pPr fontAlgn="auto">
              <a:spcBef>
                <a:spcPts val="0"/>
              </a:spcBef>
              <a:spcAft>
                <a:spcPts val="0"/>
              </a:spcAft>
            </a:pPr>
            <a:r>
              <a:rPr lang="en-GB" sz="1800" b="1" dirty="0" smtClean="0">
                <a:solidFill>
                  <a:prstClr val="black"/>
                </a:solidFill>
                <a:latin typeface="Arial"/>
              </a:rPr>
              <a:t>Work-Based-Learning </a:t>
            </a:r>
            <a:r>
              <a:rPr lang="en-GB" sz="1800" b="1" dirty="0">
                <a:solidFill>
                  <a:prstClr val="black"/>
                </a:solidFill>
                <a:latin typeface="Arial"/>
              </a:rPr>
              <a:t>Coach</a:t>
            </a:r>
          </a:p>
          <a:p>
            <a:pPr fontAlgn="auto">
              <a:spcBef>
                <a:spcPts val="0"/>
              </a:spcBef>
              <a:spcAft>
                <a:spcPts val="0"/>
              </a:spcAft>
            </a:pPr>
            <a:r>
              <a:rPr lang="en-GB" sz="1800" dirty="0">
                <a:solidFill>
                  <a:prstClr val="black"/>
                </a:solidFill>
                <a:latin typeface="Arial"/>
              </a:rPr>
              <a:t>(SHU)</a:t>
            </a:r>
          </a:p>
        </p:txBody>
      </p:sp>
      <p:sp>
        <p:nvSpPr>
          <p:cNvPr id="36" name="Pentagon 35"/>
          <p:cNvSpPr/>
          <p:nvPr/>
        </p:nvSpPr>
        <p:spPr>
          <a:xfrm rot="2482712" flipV="1">
            <a:off x="263442" y="1629284"/>
            <a:ext cx="4680517" cy="206501"/>
          </a:xfrm>
          <a:prstGeom prst="homePlate">
            <a:avLst/>
          </a:prstGeom>
          <a:solidFill>
            <a:schemeClr val="accent1">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7" name="TextBox 16"/>
          <p:cNvSpPr txBox="1"/>
          <p:nvPr/>
        </p:nvSpPr>
        <p:spPr>
          <a:xfrm>
            <a:off x="179513" y="1270501"/>
            <a:ext cx="1515799" cy="923330"/>
          </a:xfrm>
          <a:prstGeom prst="rect">
            <a:avLst/>
          </a:prstGeom>
          <a:noFill/>
        </p:spPr>
        <p:txBody>
          <a:bodyPr wrap="square" rtlCol="0">
            <a:spAutoFit/>
          </a:bodyPr>
          <a:lstStyle/>
          <a:p>
            <a:pPr fontAlgn="auto">
              <a:spcBef>
                <a:spcPts val="0"/>
              </a:spcBef>
              <a:spcAft>
                <a:spcPts val="0"/>
              </a:spcAft>
            </a:pPr>
            <a:r>
              <a:rPr lang="en-GB" sz="1800" b="1" dirty="0">
                <a:solidFill>
                  <a:prstClr val="black"/>
                </a:solidFill>
                <a:latin typeface="Arial"/>
              </a:rPr>
              <a:t>Work place </a:t>
            </a:r>
            <a:r>
              <a:rPr lang="en-GB" sz="1800" b="1" dirty="0" smtClean="0">
                <a:solidFill>
                  <a:prstClr val="black"/>
                </a:solidFill>
                <a:latin typeface="Arial"/>
              </a:rPr>
              <a:t>Mentor</a:t>
            </a:r>
            <a:endParaRPr lang="en-GB" sz="1800" b="1" dirty="0">
              <a:solidFill>
                <a:prstClr val="black"/>
              </a:solidFill>
              <a:latin typeface="Arial"/>
            </a:endParaRPr>
          </a:p>
          <a:p>
            <a:pPr fontAlgn="auto">
              <a:spcBef>
                <a:spcPts val="0"/>
              </a:spcBef>
              <a:spcAft>
                <a:spcPts val="0"/>
              </a:spcAft>
            </a:pPr>
            <a:endParaRPr lang="en-GB" sz="1800" dirty="0">
              <a:solidFill>
                <a:prstClr val="black"/>
              </a:solidFill>
              <a:latin typeface="Arial"/>
            </a:endParaRPr>
          </a:p>
        </p:txBody>
      </p:sp>
      <p:pic>
        <p:nvPicPr>
          <p:cNvPr id="52" name="Picture 13" descr="Image result for coa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441" y="61903"/>
            <a:ext cx="1208598" cy="1208599"/>
          </a:xfrm>
          <a:prstGeom prst="rect">
            <a:avLst/>
          </a:prstGeom>
          <a:noFill/>
          <a:extLst>
            <a:ext uri="{909E8E84-426E-40DD-AFC4-6F175D3DCCD1}">
              <a14:hiddenFill xmlns:a14="http://schemas.microsoft.com/office/drawing/2010/main">
                <a:solidFill>
                  <a:srgbClr val="FFFFFF"/>
                </a:solidFill>
              </a14:hiddenFill>
            </a:ext>
          </a:extLst>
        </p:spPr>
      </p:pic>
      <p:sp>
        <p:nvSpPr>
          <p:cNvPr id="55" name="Pentagon 54"/>
          <p:cNvSpPr/>
          <p:nvPr/>
        </p:nvSpPr>
        <p:spPr>
          <a:xfrm rot="11946166">
            <a:off x="4687751" y="4043943"/>
            <a:ext cx="4070415" cy="185556"/>
          </a:xfrm>
          <a:prstGeom prst="homePlate">
            <a:avLst/>
          </a:prstGeom>
          <a:solidFill>
            <a:schemeClr val="accent2">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37" name="Picture 13" descr="Image result for coa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9452" y="4216987"/>
            <a:ext cx="1208598" cy="1208599"/>
          </a:xfrm>
          <a:prstGeom prst="rect">
            <a:avLst/>
          </a:prstGeom>
          <a:noFill/>
          <a:extLst>
            <a:ext uri="{909E8E84-426E-40DD-AFC4-6F175D3DCCD1}">
              <a14:hiddenFill xmlns:a14="http://schemas.microsoft.com/office/drawing/2010/main">
                <a:solidFill>
                  <a:srgbClr val="FFFFFF"/>
                </a:solidFill>
              </a14:hiddenFill>
            </a:ext>
          </a:extLst>
        </p:spPr>
      </p:pic>
      <p:sp>
        <p:nvSpPr>
          <p:cNvPr id="38" name="Oval 37"/>
          <p:cNvSpPr/>
          <p:nvPr/>
        </p:nvSpPr>
        <p:spPr>
          <a:xfrm>
            <a:off x="189871" y="3140938"/>
            <a:ext cx="779218" cy="1296175"/>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9" name="TextBox 38"/>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41" name="Pentagon 40"/>
          <p:cNvSpPr/>
          <p:nvPr/>
        </p:nvSpPr>
        <p:spPr>
          <a:xfrm flipV="1">
            <a:off x="1695311" y="3285465"/>
            <a:ext cx="2372634" cy="206251"/>
          </a:xfrm>
          <a:prstGeom prst="homePlate">
            <a:avLst/>
          </a:prstGeom>
          <a:solidFill>
            <a:schemeClr val="tx1">
              <a:lumMod val="85000"/>
              <a:lumOff val="1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2" name="Pentagon 41"/>
          <p:cNvSpPr/>
          <p:nvPr/>
        </p:nvSpPr>
        <p:spPr>
          <a:xfrm rot="19335259" flipV="1">
            <a:off x="4341799" y="2790501"/>
            <a:ext cx="1709849" cy="167231"/>
          </a:xfrm>
          <a:prstGeom prst="homePlate">
            <a:avLst/>
          </a:prstGeom>
          <a:solidFill>
            <a:srgbClr val="92D05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3" name="Oval 22"/>
          <p:cNvSpPr/>
          <p:nvPr/>
        </p:nvSpPr>
        <p:spPr>
          <a:xfrm rot="21319619">
            <a:off x="4218621" y="3281705"/>
            <a:ext cx="574851" cy="186907"/>
          </a:xfrm>
          <a:prstGeom prst="ellipse">
            <a:avLst/>
          </a:prstGeom>
          <a:solidFill>
            <a:srgbClr val="FFC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Oval 24"/>
          <p:cNvSpPr/>
          <p:nvPr/>
        </p:nvSpPr>
        <p:spPr>
          <a:xfrm rot="259413">
            <a:off x="4463679" y="3023369"/>
            <a:ext cx="547702" cy="147313"/>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4" name="Oval 23"/>
          <p:cNvSpPr/>
          <p:nvPr/>
        </p:nvSpPr>
        <p:spPr>
          <a:xfrm>
            <a:off x="4905759" y="2858915"/>
            <a:ext cx="614452" cy="113284"/>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Oval 25"/>
          <p:cNvSpPr/>
          <p:nvPr/>
        </p:nvSpPr>
        <p:spPr>
          <a:xfrm>
            <a:off x="5241129" y="2564905"/>
            <a:ext cx="567114" cy="165689"/>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8" name="Pentagon 47"/>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Tree>
    <p:extLst>
      <p:ext uri="{BB962C8B-B14F-4D97-AF65-F5344CB8AC3E}">
        <p14:creationId xmlns:p14="http://schemas.microsoft.com/office/powerpoint/2010/main" val="61643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heel(1)">
                                      <p:cBhvr>
                                        <p:cTn id="11" dur="1000"/>
                                        <p:tgtEl>
                                          <p:spTgt spid="3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 name="Picture 4" descr="Image result for lap 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Image result for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46" descr="Chiropractic Physiotherapy Acupuncture Massage Rehabilitation Health Medical Treatment Icon Sign Symbol Pictogram — Stock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15" name="Pentagon 5"/>
          <p:cNvSpPr/>
          <p:nvPr/>
        </p:nvSpPr>
        <p:spPr>
          <a:xfrm rot="19471145">
            <a:off x="1093292" y="2432660"/>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296022"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Oval 12"/>
          <p:cNvSpPr/>
          <p:nvPr/>
        </p:nvSpPr>
        <p:spPr>
          <a:xfrm rot="838521">
            <a:off x="2007212" y="4515176"/>
            <a:ext cx="864324" cy="472635"/>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8" name="Oval 17"/>
          <p:cNvSpPr/>
          <p:nvPr/>
        </p:nvSpPr>
        <p:spPr>
          <a:xfrm>
            <a:off x="3121646" y="4005065"/>
            <a:ext cx="858952" cy="211923"/>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Oval 18"/>
          <p:cNvSpPr/>
          <p:nvPr/>
        </p:nvSpPr>
        <p:spPr>
          <a:xfrm rot="21155976">
            <a:off x="2630892" y="4199665"/>
            <a:ext cx="841813" cy="352207"/>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0" name="Oval 19"/>
          <p:cNvSpPr/>
          <p:nvPr/>
        </p:nvSpPr>
        <p:spPr>
          <a:xfrm>
            <a:off x="3413484" y="3815428"/>
            <a:ext cx="654460" cy="165689"/>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p:cNvSpPr/>
          <p:nvPr/>
        </p:nvSpPr>
        <p:spPr>
          <a:xfrm rot="389266">
            <a:off x="5929237" y="1949289"/>
            <a:ext cx="581673" cy="126916"/>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2" name="Oval 31"/>
          <p:cNvSpPr/>
          <p:nvPr/>
        </p:nvSpPr>
        <p:spPr>
          <a:xfrm>
            <a:off x="6529083" y="1569837"/>
            <a:ext cx="580299" cy="56643"/>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3" name="Oval 32"/>
          <p:cNvSpPr/>
          <p:nvPr/>
        </p:nvSpPr>
        <p:spPr>
          <a:xfrm rot="259413">
            <a:off x="6672423" y="1363516"/>
            <a:ext cx="551683" cy="52651"/>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4" name="Oval 33"/>
          <p:cNvSpPr/>
          <p:nvPr/>
        </p:nvSpPr>
        <p:spPr>
          <a:xfrm>
            <a:off x="6269159" y="1772817"/>
            <a:ext cx="591289" cy="82844"/>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5" name="Oval 34"/>
          <p:cNvSpPr/>
          <p:nvPr/>
        </p:nvSpPr>
        <p:spPr>
          <a:xfrm>
            <a:off x="6969047" y="831579"/>
            <a:ext cx="591289" cy="82844"/>
          </a:xfrm>
          <a:prstGeom prst="ellipse">
            <a:avLst/>
          </a:prstGeom>
          <a:solidFill>
            <a:schemeClr val="accent3">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3" name="Pentagon 5"/>
          <p:cNvSpPr/>
          <p:nvPr/>
        </p:nvSpPr>
        <p:spPr>
          <a:xfrm rot="19471145">
            <a:off x="6622250" y="519244"/>
            <a:ext cx="1423984"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984" h="890290">
                <a:moveTo>
                  <a:pt x="0" y="100276"/>
                </a:moveTo>
                <a:cubicBezTo>
                  <a:pt x="86394" y="108889"/>
                  <a:pt x="308468" y="-6715"/>
                  <a:pt x="492554" y="61110"/>
                </a:cubicBezTo>
                <a:cubicBezTo>
                  <a:pt x="642273" y="50103"/>
                  <a:pt x="751675" y="-51799"/>
                  <a:pt x="898314" y="34236"/>
                </a:cubicBezTo>
                <a:cubicBezTo>
                  <a:pt x="1044953" y="120271"/>
                  <a:pt x="1541882" y="534342"/>
                  <a:pt x="1398194" y="668164"/>
                </a:cubicBezTo>
                <a:cubicBezTo>
                  <a:pt x="1367604" y="664073"/>
                  <a:pt x="673659" y="802941"/>
                  <a:pt x="734509"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0" name="TextBox 49"/>
          <p:cNvSpPr txBox="1"/>
          <p:nvPr/>
        </p:nvSpPr>
        <p:spPr>
          <a:xfrm>
            <a:off x="5724128" y="5517234"/>
            <a:ext cx="3348032" cy="646331"/>
          </a:xfrm>
          <a:prstGeom prst="rect">
            <a:avLst/>
          </a:prstGeom>
          <a:noFill/>
        </p:spPr>
        <p:txBody>
          <a:bodyPr wrap="none" rtlCol="0">
            <a:spAutoFit/>
          </a:bodyPr>
          <a:lstStyle/>
          <a:p>
            <a:pPr fontAlgn="auto">
              <a:spcBef>
                <a:spcPts val="0"/>
              </a:spcBef>
              <a:spcAft>
                <a:spcPts val="0"/>
              </a:spcAft>
            </a:pPr>
            <a:r>
              <a:rPr lang="en-GB" sz="1800" b="1" dirty="0" smtClean="0">
                <a:solidFill>
                  <a:prstClr val="black"/>
                </a:solidFill>
                <a:latin typeface="Arial"/>
              </a:rPr>
              <a:t>Work-Based-Learning Coach</a:t>
            </a:r>
          </a:p>
          <a:p>
            <a:pPr fontAlgn="auto">
              <a:spcBef>
                <a:spcPts val="0"/>
              </a:spcBef>
              <a:spcAft>
                <a:spcPts val="0"/>
              </a:spcAft>
            </a:pPr>
            <a:r>
              <a:rPr lang="en-GB" sz="1800" dirty="0" smtClean="0">
                <a:solidFill>
                  <a:prstClr val="black"/>
                </a:solidFill>
                <a:latin typeface="Arial"/>
              </a:rPr>
              <a:t>(SHU)</a:t>
            </a:r>
            <a:endParaRPr lang="en-GB" sz="1800" dirty="0">
              <a:solidFill>
                <a:prstClr val="black"/>
              </a:solidFill>
              <a:latin typeface="Arial"/>
            </a:endParaRPr>
          </a:p>
        </p:txBody>
      </p:sp>
      <p:sp>
        <p:nvSpPr>
          <p:cNvPr id="36" name="Pentagon 35"/>
          <p:cNvSpPr/>
          <p:nvPr/>
        </p:nvSpPr>
        <p:spPr>
          <a:xfrm rot="2482712" flipV="1">
            <a:off x="263442" y="1629284"/>
            <a:ext cx="4680517" cy="206501"/>
          </a:xfrm>
          <a:prstGeom prst="homePlate">
            <a:avLst/>
          </a:prstGeom>
          <a:solidFill>
            <a:schemeClr val="accent1">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7" name="TextBox 16"/>
          <p:cNvSpPr txBox="1"/>
          <p:nvPr/>
        </p:nvSpPr>
        <p:spPr>
          <a:xfrm>
            <a:off x="179513" y="1270501"/>
            <a:ext cx="1515799" cy="923330"/>
          </a:xfrm>
          <a:prstGeom prst="rect">
            <a:avLst/>
          </a:prstGeom>
          <a:noFill/>
        </p:spPr>
        <p:txBody>
          <a:bodyPr wrap="square" rtlCol="0">
            <a:spAutoFit/>
          </a:bodyPr>
          <a:lstStyle/>
          <a:p>
            <a:pPr fontAlgn="auto">
              <a:spcBef>
                <a:spcPts val="0"/>
              </a:spcBef>
              <a:spcAft>
                <a:spcPts val="0"/>
              </a:spcAft>
            </a:pPr>
            <a:r>
              <a:rPr lang="en-GB" sz="1800" b="1" dirty="0" smtClean="0">
                <a:solidFill>
                  <a:prstClr val="black"/>
                </a:solidFill>
                <a:latin typeface="Arial"/>
              </a:rPr>
              <a:t>Work-place </a:t>
            </a:r>
            <a:r>
              <a:rPr lang="en-GB" sz="1800" b="1" dirty="0">
                <a:solidFill>
                  <a:prstClr val="black"/>
                </a:solidFill>
                <a:latin typeface="Arial"/>
              </a:rPr>
              <a:t>M</a:t>
            </a:r>
            <a:r>
              <a:rPr lang="en-GB" sz="1800" b="1" dirty="0" smtClean="0">
                <a:solidFill>
                  <a:prstClr val="black"/>
                </a:solidFill>
                <a:latin typeface="Arial"/>
              </a:rPr>
              <a:t>entor</a:t>
            </a:r>
          </a:p>
          <a:p>
            <a:pPr fontAlgn="auto">
              <a:spcBef>
                <a:spcPts val="0"/>
              </a:spcBef>
              <a:spcAft>
                <a:spcPts val="0"/>
              </a:spcAft>
            </a:pPr>
            <a:endParaRPr lang="en-GB" sz="1800" dirty="0">
              <a:solidFill>
                <a:prstClr val="black"/>
              </a:solidFill>
              <a:latin typeface="Arial"/>
            </a:endParaRPr>
          </a:p>
        </p:txBody>
      </p:sp>
      <p:pic>
        <p:nvPicPr>
          <p:cNvPr id="52" name="Picture 13" descr="Image result for coa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441" y="61903"/>
            <a:ext cx="1208598" cy="1208599"/>
          </a:xfrm>
          <a:prstGeom prst="rect">
            <a:avLst/>
          </a:prstGeom>
          <a:noFill/>
          <a:extLst>
            <a:ext uri="{909E8E84-426E-40DD-AFC4-6F175D3DCCD1}">
              <a14:hiddenFill xmlns:a14="http://schemas.microsoft.com/office/drawing/2010/main">
                <a:solidFill>
                  <a:srgbClr val="FFFFFF"/>
                </a:solidFill>
              </a14:hiddenFill>
            </a:ext>
          </a:extLst>
        </p:spPr>
      </p:pic>
      <p:sp>
        <p:nvSpPr>
          <p:cNvPr id="55" name="Pentagon 54"/>
          <p:cNvSpPr/>
          <p:nvPr/>
        </p:nvSpPr>
        <p:spPr>
          <a:xfrm rot="11946166">
            <a:off x="4687751" y="4043943"/>
            <a:ext cx="4070415" cy="185556"/>
          </a:xfrm>
          <a:prstGeom prst="homePlate">
            <a:avLst/>
          </a:prstGeom>
          <a:solidFill>
            <a:schemeClr val="accent2">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37" name="Picture 13" descr="Image result for coa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9452" y="4216987"/>
            <a:ext cx="1208598" cy="1208599"/>
          </a:xfrm>
          <a:prstGeom prst="rect">
            <a:avLst/>
          </a:prstGeom>
          <a:noFill/>
          <a:extLst>
            <a:ext uri="{909E8E84-426E-40DD-AFC4-6F175D3DCCD1}">
              <a14:hiddenFill xmlns:a14="http://schemas.microsoft.com/office/drawing/2010/main">
                <a:solidFill>
                  <a:srgbClr val="FFFFFF"/>
                </a:solidFill>
              </a14:hiddenFill>
            </a:ext>
          </a:extLst>
        </p:spPr>
      </p:pic>
      <p:sp>
        <p:nvSpPr>
          <p:cNvPr id="38" name="Oval 37"/>
          <p:cNvSpPr/>
          <p:nvPr/>
        </p:nvSpPr>
        <p:spPr>
          <a:xfrm>
            <a:off x="189871" y="3140938"/>
            <a:ext cx="779218" cy="1296175"/>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9" name="TextBox 38"/>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sp>
        <p:nvSpPr>
          <p:cNvPr id="41" name="Pentagon 40"/>
          <p:cNvSpPr/>
          <p:nvPr/>
        </p:nvSpPr>
        <p:spPr>
          <a:xfrm flipV="1">
            <a:off x="1695311" y="3285465"/>
            <a:ext cx="2372634" cy="206251"/>
          </a:xfrm>
          <a:prstGeom prst="homePlate">
            <a:avLst/>
          </a:prstGeom>
          <a:solidFill>
            <a:schemeClr val="tx1">
              <a:lumMod val="85000"/>
              <a:lumOff val="1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2" name="Pentagon 41"/>
          <p:cNvSpPr/>
          <p:nvPr/>
        </p:nvSpPr>
        <p:spPr>
          <a:xfrm rot="19335259" flipV="1">
            <a:off x="4341799" y="2790501"/>
            <a:ext cx="1709849" cy="167231"/>
          </a:xfrm>
          <a:prstGeom prst="homePlate">
            <a:avLst/>
          </a:prstGeom>
          <a:solidFill>
            <a:srgbClr val="92D05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3" name="Oval 22"/>
          <p:cNvSpPr/>
          <p:nvPr/>
        </p:nvSpPr>
        <p:spPr>
          <a:xfrm rot="21319619">
            <a:off x="4218621" y="3281705"/>
            <a:ext cx="574851" cy="186907"/>
          </a:xfrm>
          <a:prstGeom prst="ellipse">
            <a:avLst/>
          </a:prstGeom>
          <a:solidFill>
            <a:srgbClr val="FFC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Oval 24"/>
          <p:cNvSpPr/>
          <p:nvPr/>
        </p:nvSpPr>
        <p:spPr>
          <a:xfrm rot="259413">
            <a:off x="4463679" y="3023369"/>
            <a:ext cx="547702" cy="147313"/>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4" name="Oval 23"/>
          <p:cNvSpPr/>
          <p:nvPr/>
        </p:nvSpPr>
        <p:spPr>
          <a:xfrm>
            <a:off x="4905759" y="2858915"/>
            <a:ext cx="614452" cy="113284"/>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Oval 25"/>
          <p:cNvSpPr/>
          <p:nvPr/>
        </p:nvSpPr>
        <p:spPr>
          <a:xfrm>
            <a:off x="5241129" y="2564905"/>
            <a:ext cx="567114" cy="165689"/>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48" name="Picture 13" descr="Image result for coa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3030" y="61903"/>
            <a:ext cx="1208598" cy="1208599"/>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1652989" y="1268760"/>
            <a:ext cx="1515799" cy="923330"/>
          </a:xfrm>
          <a:prstGeom prst="rect">
            <a:avLst/>
          </a:prstGeom>
          <a:noFill/>
        </p:spPr>
        <p:txBody>
          <a:bodyPr wrap="square" rtlCol="0">
            <a:spAutoFit/>
          </a:bodyPr>
          <a:lstStyle/>
          <a:p>
            <a:pPr fontAlgn="auto">
              <a:spcBef>
                <a:spcPts val="0"/>
              </a:spcBef>
              <a:spcAft>
                <a:spcPts val="0"/>
              </a:spcAft>
            </a:pPr>
            <a:r>
              <a:rPr lang="en-GB" sz="1800" b="1" dirty="0" smtClean="0">
                <a:solidFill>
                  <a:prstClr val="black"/>
                </a:solidFill>
                <a:latin typeface="Arial"/>
              </a:rPr>
              <a:t>Placement Supervisor</a:t>
            </a:r>
          </a:p>
          <a:p>
            <a:pPr fontAlgn="auto">
              <a:spcBef>
                <a:spcPts val="0"/>
              </a:spcBef>
              <a:spcAft>
                <a:spcPts val="0"/>
              </a:spcAft>
            </a:pPr>
            <a:endParaRPr lang="en-GB" sz="1800" dirty="0">
              <a:solidFill>
                <a:prstClr val="black"/>
              </a:solidFill>
              <a:latin typeface="Arial"/>
            </a:endParaRPr>
          </a:p>
        </p:txBody>
      </p:sp>
      <p:sp>
        <p:nvSpPr>
          <p:cNvPr id="51" name="Pentagon 50"/>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Tree>
    <p:extLst>
      <p:ext uri="{BB962C8B-B14F-4D97-AF65-F5344CB8AC3E}">
        <p14:creationId xmlns:p14="http://schemas.microsoft.com/office/powerpoint/2010/main" val="4140241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heel(1)">
                                      <p:cBhvr>
                                        <p:cTn id="11" dur="1000"/>
                                        <p:tgtEl>
                                          <p:spTgt spid="3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5"/>
          <p:cNvSpPr/>
          <p:nvPr/>
        </p:nvSpPr>
        <p:spPr>
          <a:xfrm rot="19471145">
            <a:off x="1104434" y="2430404"/>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333264"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Oval 12"/>
          <p:cNvSpPr/>
          <p:nvPr/>
        </p:nvSpPr>
        <p:spPr>
          <a:xfrm rot="838521">
            <a:off x="2007212" y="4515176"/>
            <a:ext cx="864324" cy="472635"/>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8" name="Oval 17"/>
          <p:cNvSpPr/>
          <p:nvPr/>
        </p:nvSpPr>
        <p:spPr>
          <a:xfrm>
            <a:off x="3121646" y="4005065"/>
            <a:ext cx="858952" cy="211923"/>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Oval 18"/>
          <p:cNvSpPr/>
          <p:nvPr/>
        </p:nvSpPr>
        <p:spPr>
          <a:xfrm rot="21155976">
            <a:off x="2630892" y="4199665"/>
            <a:ext cx="841813" cy="352207"/>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0" name="Oval 19"/>
          <p:cNvSpPr/>
          <p:nvPr/>
        </p:nvSpPr>
        <p:spPr>
          <a:xfrm>
            <a:off x="3413484" y="3815428"/>
            <a:ext cx="654460" cy="165689"/>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p:cNvSpPr/>
          <p:nvPr/>
        </p:nvSpPr>
        <p:spPr>
          <a:xfrm rot="21319619">
            <a:off x="4218621" y="3281705"/>
            <a:ext cx="574851" cy="186907"/>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4" name="Oval 23"/>
          <p:cNvSpPr/>
          <p:nvPr/>
        </p:nvSpPr>
        <p:spPr>
          <a:xfrm>
            <a:off x="4905759" y="2858915"/>
            <a:ext cx="614452" cy="113284"/>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Oval 24"/>
          <p:cNvSpPr/>
          <p:nvPr/>
        </p:nvSpPr>
        <p:spPr>
          <a:xfrm rot="259413">
            <a:off x="4463679" y="3023369"/>
            <a:ext cx="547702" cy="147313"/>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Oval 25"/>
          <p:cNvSpPr/>
          <p:nvPr/>
        </p:nvSpPr>
        <p:spPr>
          <a:xfrm>
            <a:off x="5241129" y="2564905"/>
            <a:ext cx="567114" cy="165689"/>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1" name="Oval 30"/>
          <p:cNvSpPr/>
          <p:nvPr/>
        </p:nvSpPr>
        <p:spPr>
          <a:xfrm rot="389266">
            <a:off x="5929237" y="1949289"/>
            <a:ext cx="581673" cy="126916"/>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2" name="Oval 31"/>
          <p:cNvSpPr/>
          <p:nvPr/>
        </p:nvSpPr>
        <p:spPr>
          <a:xfrm>
            <a:off x="6529083" y="1569837"/>
            <a:ext cx="580299" cy="56643"/>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3" name="Oval 32"/>
          <p:cNvSpPr/>
          <p:nvPr/>
        </p:nvSpPr>
        <p:spPr>
          <a:xfrm rot="259413">
            <a:off x="6672423" y="1363516"/>
            <a:ext cx="551683" cy="52651"/>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4" name="Oval 33"/>
          <p:cNvSpPr/>
          <p:nvPr/>
        </p:nvSpPr>
        <p:spPr>
          <a:xfrm>
            <a:off x="6269159" y="1772817"/>
            <a:ext cx="591289" cy="82844"/>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5" name="Oval 34"/>
          <p:cNvSpPr/>
          <p:nvPr/>
        </p:nvSpPr>
        <p:spPr>
          <a:xfrm>
            <a:off x="6969047" y="831579"/>
            <a:ext cx="591289" cy="82844"/>
          </a:xfrm>
          <a:prstGeom prst="ellipse">
            <a:avLst/>
          </a:prstGeom>
          <a:solidFill>
            <a:schemeClr val="accent3">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3" name="Pentagon 5"/>
          <p:cNvSpPr/>
          <p:nvPr/>
        </p:nvSpPr>
        <p:spPr>
          <a:xfrm rot="19471145">
            <a:off x="6622250" y="519244"/>
            <a:ext cx="1423984"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984" h="890290">
                <a:moveTo>
                  <a:pt x="0" y="100276"/>
                </a:moveTo>
                <a:cubicBezTo>
                  <a:pt x="86394" y="108889"/>
                  <a:pt x="308468" y="-6715"/>
                  <a:pt x="492554" y="61110"/>
                </a:cubicBezTo>
                <a:cubicBezTo>
                  <a:pt x="642273" y="50103"/>
                  <a:pt x="751675" y="-51799"/>
                  <a:pt x="898314" y="34236"/>
                </a:cubicBezTo>
                <a:cubicBezTo>
                  <a:pt x="1044953" y="120271"/>
                  <a:pt x="1541882" y="534342"/>
                  <a:pt x="1398194" y="668164"/>
                </a:cubicBezTo>
                <a:cubicBezTo>
                  <a:pt x="1367604" y="664073"/>
                  <a:pt x="673659" y="802941"/>
                  <a:pt x="734509"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8" name="Straight Connector 7"/>
          <p:cNvCxnSpPr/>
          <p:nvPr/>
        </p:nvCxnSpPr>
        <p:spPr>
          <a:xfrm>
            <a:off x="2915816" y="3491718"/>
            <a:ext cx="824898" cy="1112900"/>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067944" y="4941169"/>
            <a:ext cx="360040" cy="48997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247964" y="2858917"/>
            <a:ext cx="716886" cy="890897"/>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212985" y="4005065"/>
            <a:ext cx="374106" cy="412737"/>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328085" y="2215634"/>
            <a:ext cx="530637" cy="531991"/>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220071" y="3068962"/>
            <a:ext cx="344730" cy="40657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129597" y="1600865"/>
            <a:ext cx="530637" cy="50779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832139" y="2266103"/>
            <a:ext cx="344730" cy="40657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189871" y="3140938"/>
            <a:ext cx="779218" cy="1296175"/>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4" name="AutoShape 2" descr="Image result for assignment"/>
          <p:cNvSpPr>
            <a:spLocks noChangeAspect="1" noChangeArrowheads="1"/>
          </p:cNvSpPr>
          <p:nvPr/>
        </p:nvSpPr>
        <p:spPr bwMode="auto">
          <a:xfrm>
            <a:off x="63500"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5" name="AutoShape 4" descr="Image result for assignment"/>
          <p:cNvSpPr>
            <a:spLocks noChangeAspect="1" noChangeArrowheads="1"/>
          </p:cNvSpPr>
          <p:nvPr/>
        </p:nvSpPr>
        <p:spPr bwMode="auto">
          <a:xfrm>
            <a:off x="2159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6" name="AutoShape 6" descr="Image result for assignment"/>
          <p:cNvSpPr>
            <a:spLocks noChangeAspect="1" noChangeArrowheads="1"/>
          </p:cNvSpPr>
          <p:nvPr/>
        </p:nvSpPr>
        <p:spPr bwMode="auto">
          <a:xfrm>
            <a:off x="3683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7" name="AutoShape 8" descr="Image result for assignment"/>
          <p:cNvSpPr>
            <a:spLocks noChangeAspect="1" noChangeArrowheads="1"/>
          </p:cNvSpPr>
          <p:nvPr/>
        </p:nvSpPr>
        <p:spPr bwMode="auto">
          <a:xfrm>
            <a:off x="520700"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71" name="AutoShape 12" descr="Image result for assignment"/>
          <p:cNvSpPr>
            <a:spLocks noChangeAspect="1" noChangeArrowheads="1"/>
          </p:cNvSpPr>
          <p:nvPr/>
        </p:nvSpPr>
        <p:spPr bwMode="auto">
          <a:xfrm>
            <a:off x="825500"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pic>
        <p:nvPicPr>
          <p:cNvPr id="3087"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5425586"/>
            <a:ext cx="854790" cy="69067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4801" y="4334642"/>
            <a:ext cx="750651" cy="606527"/>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2438" y="3339579"/>
            <a:ext cx="674993" cy="54539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783" y="2523966"/>
            <a:ext cx="529670" cy="427975"/>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pic>
        <p:nvPicPr>
          <p:cNvPr id="55" name="Picture 4" descr="Image result for lap 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Image result for mee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57" descr="Chiropractic Physiotherapy Acupuncture Massage Rehabilitation Health Medical Treatment Icon Sign Symbol Pictogram — Stock Vecto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59" name="Pentagon 58"/>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2" name="TextBox 61"/>
          <p:cNvSpPr txBox="1"/>
          <p:nvPr/>
        </p:nvSpPr>
        <p:spPr>
          <a:xfrm>
            <a:off x="6103110" y="5201905"/>
            <a:ext cx="3221418" cy="1323439"/>
          </a:xfrm>
          <a:prstGeom prst="rect">
            <a:avLst/>
          </a:prstGeom>
          <a:noFill/>
        </p:spPr>
        <p:txBody>
          <a:bodyPr wrap="square" rtlCol="0">
            <a:spAutoFit/>
          </a:bodyPr>
          <a:lstStyle/>
          <a:p>
            <a:r>
              <a:rPr lang="en-GB" sz="2000" dirty="0" smtClean="0"/>
              <a:t>Assessment is both theoretically rigorous</a:t>
            </a:r>
          </a:p>
          <a:p>
            <a:r>
              <a:rPr lang="en-GB" sz="2000" dirty="0" smtClean="0"/>
              <a:t>and integrated with your Work-Based Learning</a:t>
            </a:r>
            <a:endParaRPr lang="en-GB" sz="2000" dirty="0"/>
          </a:p>
        </p:txBody>
      </p:sp>
    </p:spTree>
    <p:extLst>
      <p:ext uri="{BB962C8B-B14F-4D97-AF65-F5344CB8AC3E}">
        <p14:creationId xmlns:p14="http://schemas.microsoft.com/office/powerpoint/2010/main" val="247344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heel(1)">
                                      <p:cBhvr>
                                        <p:cTn id="7"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5"/>
          <p:cNvSpPr/>
          <p:nvPr/>
        </p:nvSpPr>
        <p:spPr>
          <a:xfrm rot="19471145">
            <a:off x="1104434" y="2430404"/>
            <a:ext cx="7662678"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333264" y="3572688"/>
            <a:ext cx="4057941"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78662" y="1630572"/>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Oval 12"/>
          <p:cNvSpPr/>
          <p:nvPr/>
        </p:nvSpPr>
        <p:spPr>
          <a:xfrm rot="838521">
            <a:off x="2007212" y="4515176"/>
            <a:ext cx="864324" cy="472635"/>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8" name="Oval 17"/>
          <p:cNvSpPr/>
          <p:nvPr/>
        </p:nvSpPr>
        <p:spPr>
          <a:xfrm>
            <a:off x="3121646" y="4005065"/>
            <a:ext cx="858952" cy="211923"/>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Oval 18"/>
          <p:cNvSpPr/>
          <p:nvPr/>
        </p:nvSpPr>
        <p:spPr>
          <a:xfrm rot="21155976">
            <a:off x="2630892" y="4199665"/>
            <a:ext cx="841813" cy="352207"/>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0" name="Oval 19"/>
          <p:cNvSpPr/>
          <p:nvPr/>
        </p:nvSpPr>
        <p:spPr>
          <a:xfrm>
            <a:off x="3413484" y="3815428"/>
            <a:ext cx="654460" cy="165689"/>
          </a:xfrm>
          <a:prstGeom prst="ellipse">
            <a:avLst/>
          </a:prstGeom>
          <a:solidFill>
            <a:schemeClr val="accent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3" name="Oval 22"/>
          <p:cNvSpPr/>
          <p:nvPr/>
        </p:nvSpPr>
        <p:spPr>
          <a:xfrm rot="21319619">
            <a:off x="4218621" y="3281705"/>
            <a:ext cx="574851" cy="186907"/>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4" name="Oval 23"/>
          <p:cNvSpPr/>
          <p:nvPr/>
        </p:nvSpPr>
        <p:spPr>
          <a:xfrm>
            <a:off x="4905759" y="2858915"/>
            <a:ext cx="614452" cy="113284"/>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Oval 24"/>
          <p:cNvSpPr/>
          <p:nvPr/>
        </p:nvSpPr>
        <p:spPr>
          <a:xfrm rot="259413">
            <a:off x="4463679" y="3023369"/>
            <a:ext cx="547702" cy="147313"/>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Oval 25"/>
          <p:cNvSpPr/>
          <p:nvPr/>
        </p:nvSpPr>
        <p:spPr>
          <a:xfrm>
            <a:off x="5241129" y="2564905"/>
            <a:ext cx="567114" cy="165689"/>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1" name="Oval 30"/>
          <p:cNvSpPr/>
          <p:nvPr/>
        </p:nvSpPr>
        <p:spPr>
          <a:xfrm rot="389266">
            <a:off x="5929237" y="1949289"/>
            <a:ext cx="581673" cy="126916"/>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2" name="Oval 31"/>
          <p:cNvSpPr/>
          <p:nvPr/>
        </p:nvSpPr>
        <p:spPr>
          <a:xfrm>
            <a:off x="6529083" y="1569837"/>
            <a:ext cx="580299" cy="56643"/>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3" name="Oval 32"/>
          <p:cNvSpPr/>
          <p:nvPr/>
        </p:nvSpPr>
        <p:spPr>
          <a:xfrm rot="259413">
            <a:off x="6672423" y="1363516"/>
            <a:ext cx="551683" cy="52651"/>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4" name="Oval 33"/>
          <p:cNvSpPr/>
          <p:nvPr/>
        </p:nvSpPr>
        <p:spPr>
          <a:xfrm>
            <a:off x="6269159" y="1772817"/>
            <a:ext cx="591289" cy="82844"/>
          </a:xfrm>
          <a:prstGeom prst="ellipse">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5" name="Oval 34"/>
          <p:cNvSpPr/>
          <p:nvPr/>
        </p:nvSpPr>
        <p:spPr>
          <a:xfrm>
            <a:off x="6969047" y="831579"/>
            <a:ext cx="591289" cy="82844"/>
          </a:xfrm>
          <a:prstGeom prst="ellipse">
            <a:avLst/>
          </a:prstGeom>
          <a:solidFill>
            <a:schemeClr val="accent3">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3" name="Pentagon 5"/>
          <p:cNvSpPr/>
          <p:nvPr/>
        </p:nvSpPr>
        <p:spPr>
          <a:xfrm rot="19471145">
            <a:off x="6622250" y="519244"/>
            <a:ext cx="1423984"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984" h="890290">
                <a:moveTo>
                  <a:pt x="0" y="100276"/>
                </a:moveTo>
                <a:cubicBezTo>
                  <a:pt x="86394" y="108889"/>
                  <a:pt x="308468" y="-6715"/>
                  <a:pt x="492554" y="61110"/>
                </a:cubicBezTo>
                <a:cubicBezTo>
                  <a:pt x="642273" y="50103"/>
                  <a:pt x="751675" y="-51799"/>
                  <a:pt x="898314" y="34236"/>
                </a:cubicBezTo>
                <a:cubicBezTo>
                  <a:pt x="1044953" y="120271"/>
                  <a:pt x="1541882" y="534342"/>
                  <a:pt x="1398194" y="668164"/>
                </a:cubicBezTo>
                <a:cubicBezTo>
                  <a:pt x="1367604" y="664073"/>
                  <a:pt x="673659" y="802941"/>
                  <a:pt x="734509"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0" name="TextBox 49"/>
          <p:cNvSpPr txBox="1"/>
          <p:nvPr/>
        </p:nvSpPr>
        <p:spPr>
          <a:xfrm>
            <a:off x="5724128" y="5517234"/>
            <a:ext cx="3348032" cy="646331"/>
          </a:xfrm>
          <a:prstGeom prst="rect">
            <a:avLst/>
          </a:prstGeom>
          <a:noFill/>
        </p:spPr>
        <p:txBody>
          <a:bodyPr wrap="none" rtlCol="0">
            <a:spAutoFit/>
          </a:bodyPr>
          <a:lstStyle/>
          <a:p>
            <a:pPr fontAlgn="auto">
              <a:spcBef>
                <a:spcPts val="0"/>
              </a:spcBef>
              <a:spcAft>
                <a:spcPts val="0"/>
              </a:spcAft>
            </a:pPr>
            <a:r>
              <a:rPr lang="en-GB" sz="1800" b="1" dirty="0" smtClean="0">
                <a:solidFill>
                  <a:prstClr val="black"/>
                </a:solidFill>
                <a:latin typeface="Arial"/>
              </a:rPr>
              <a:t>Work-Based-Learning </a:t>
            </a:r>
            <a:r>
              <a:rPr lang="en-GB" sz="1800" b="1" dirty="0">
                <a:solidFill>
                  <a:prstClr val="black"/>
                </a:solidFill>
                <a:latin typeface="Arial"/>
              </a:rPr>
              <a:t>Coach</a:t>
            </a:r>
          </a:p>
          <a:p>
            <a:pPr fontAlgn="auto">
              <a:spcBef>
                <a:spcPts val="0"/>
              </a:spcBef>
              <a:spcAft>
                <a:spcPts val="0"/>
              </a:spcAft>
            </a:pPr>
            <a:r>
              <a:rPr lang="en-GB" sz="1800" dirty="0">
                <a:solidFill>
                  <a:prstClr val="black"/>
                </a:solidFill>
                <a:latin typeface="Arial"/>
              </a:rPr>
              <a:t>(SHU)</a:t>
            </a:r>
          </a:p>
        </p:txBody>
      </p:sp>
      <p:pic>
        <p:nvPicPr>
          <p:cNvPr id="52" name="Picture 13" descr="Image result for co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41" y="61903"/>
            <a:ext cx="1208598" cy="120859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Image result for co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9452" y="4216987"/>
            <a:ext cx="1208598" cy="120859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2915816" y="3491718"/>
            <a:ext cx="824898" cy="1112900"/>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067944" y="4941169"/>
            <a:ext cx="360040" cy="48997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247964" y="2858917"/>
            <a:ext cx="716886" cy="890897"/>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212985" y="4005065"/>
            <a:ext cx="374106" cy="412737"/>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328085" y="2215634"/>
            <a:ext cx="530637" cy="531991"/>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220071" y="3068962"/>
            <a:ext cx="344730" cy="40657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129597" y="1600865"/>
            <a:ext cx="530637" cy="50779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832139" y="2266103"/>
            <a:ext cx="344730" cy="406575"/>
          </a:xfrm>
          <a:prstGeom prst="line">
            <a:avLst/>
          </a:prstGeom>
          <a:ln w="133350">
            <a:solidFill>
              <a:schemeClr val="bg1">
                <a:lumMod val="50000"/>
                <a:alpha val="54000"/>
              </a:schemeClr>
            </a:solidFill>
          </a:ln>
        </p:spPr>
        <p:style>
          <a:lnRef idx="1">
            <a:schemeClr val="accent1"/>
          </a:lnRef>
          <a:fillRef idx="0">
            <a:schemeClr val="accent1"/>
          </a:fillRef>
          <a:effectRef idx="0">
            <a:schemeClr val="accent1"/>
          </a:effectRef>
          <a:fontRef idx="minor">
            <a:schemeClr val="tx1"/>
          </a:fontRef>
        </p:style>
      </p:cxnSp>
      <p:sp>
        <p:nvSpPr>
          <p:cNvPr id="64" name="AutoShape 2" descr="Image result for assignment"/>
          <p:cNvSpPr>
            <a:spLocks noChangeAspect="1" noChangeArrowheads="1"/>
          </p:cNvSpPr>
          <p:nvPr/>
        </p:nvSpPr>
        <p:spPr bwMode="auto">
          <a:xfrm>
            <a:off x="63500"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5" name="AutoShape 4" descr="Image result for assignment"/>
          <p:cNvSpPr>
            <a:spLocks noChangeAspect="1" noChangeArrowheads="1"/>
          </p:cNvSpPr>
          <p:nvPr/>
        </p:nvSpPr>
        <p:spPr bwMode="auto">
          <a:xfrm>
            <a:off x="2159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6" name="AutoShape 6" descr="Image result for assignment"/>
          <p:cNvSpPr>
            <a:spLocks noChangeAspect="1" noChangeArrowheads="1"/>
          </p:cNvSpPr>
          <p:nvPr/>
        </p:nvSpPr>
        <p:spPr bwMode="auto">
          <a:xfrm>
            <a:off x="3683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7" name="AutoShape 8" descr="Image result for assignment"/>
          <p:cNvSpPr>
            <a:spLocks noChangeAspect="1" noChangeArrowheads="1"/>
          </p:cNvSpPr>
          <p:nvPr/>
        </p:nvSpPr>
        <p:spPr bwMode="auto">
          <a:xfrm>
            <a:off x="520700"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8" name="AutoShape 10" descr="Image result for assignment"/>
          <p:cNvSpPr>
            <a:spLocks noChangeAspect="1" noChangeArrowheads="1"/>
          </p:cNvSpPr>
          <p:nvPr/>
        </p:nvSpPr>
        <p:spPr bwMode="auto">
          <a:xfrm>
            <a:off x="673100"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71" name="AutoShape 12" descr="Image result for assignment"/>
          <p:cNvSpPr>
            <a:spLocks noChangeAspect="1" noChangeArrowheads="1"/>
          </p:cNvSpPr>
          <p:nvPr/>
        </p:nvSpPr>
        <p:spPr bwMode="auto">
          <a:xfrm>
            <a:off x="825500"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pic>
        <p:nvPicPr>
          <p:cNvPr id="3087"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5425586"/>
            <a:ext cx="854790" cy="69067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4801" y="4334642"/>
            <a:ext cx="750651" cy="606527"/>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2438" y="3339579"/>
            <a:ext cx="674993" cy="54539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5" descr="Image result for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783" y="2523966"/>
            <a:ext cx="529670" cy="42797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uitcase, Business People, Businessman, people, walking, Silhouette, Business, portfolio, Ma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lap t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Image result for meet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58" descr="Chiropractic Physiotherapy Acupuncture Massage Rehabilitation Health Medical Treatment Icon Sign Symbol Pictogram — Stock Vecto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62" name="Pentagon 61"/>
          <p:cNvSpPr/>
          <p:nvPr/>
        </p:nvSpPr>
        <p:spPr>
          <a:xfrm rot="17701137">
            <a:off x="7939550" y="1080764"/>
            <a:ext cx="235776" cy="35380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3" name="TextBox 62"/>
          <p:cNvSpPr txBox="1"/>
          <p:nvPr/>
        </p:nvSpPr>
        <p:spPr>
          <a:xfrm>
            <a:off x="179514" y="1270502"/>
            <a:ext cx="1488549" cy="923330"/>
          </a:xfrm>
          <a:prstGeom prst="rect">
            <a:avLst/>
          </a:prstGeom>
          <a:noFill/>
        </p:spPr>
        <p:txBody>
          <a:bodyPr wrap="none" rtlCol="0">
            <a:spAutoFit/>
          </a:bodyPr>
          <a:lstStyle/>
          <a:p>
            <a:pPr fontAlgn="auto">
              <a:spcBef>
                <a:spcPts val="0"/>
              </a:spcBef>
              <a:spcAft>
                <a:spcPts val="0"/>
              </a:spcAft>
            </a:pPr>
            <a:r>
              <a:rPr lang="en-GB" sz="1800" b="1" dirty="0" smtClean="0">
                <a:solidFill>
                  <a:prstClr val="black"/>
                </a:solidFill>
                <a:latin typeface="Arial"/>
              </a:rPr>
              <a:t>Work-place </a:t>
            </a:r>
          </a:p>
          <a:p>
            <a:pPr fontAlgn="auto">
              <a:spcBef>
                <a:spcPts val="0"/>
              </a:spcBef>
              <a:spcAft>
                <a:spcPts val="0"/>
              </a:spcAft>
            </a:pPr>
            <a:r>
              <a:rPr lang="en-GB" sz="1800" b="1" dirty="0" smtClean="0">
                <a:solidFill>
                  <a:prstClr val="black"/>
                </a:solidFill>
                <a:latin typeface="Arial"/>
              </a:rPr>
              <a:t>Mentor</a:t>
            </a:r>
            <a:endParaRPr lang="en-GB" sz="1800" b="1" dirty="0">
              <a:solidFill>
                <a:prstClr val="black"/>
              </a:solidFill>
              <a:latin typeface="Arial"/>
            </a:endParaRPr>
          </a:p>
          <a:p>
            <a:pPr fontAlgn="auto">
              <a:spcBef>
                <a:spcPts val="0"/>
              </a:spcBef>
              <a:spcAft>
                <a:spcPts val="0"/>
              </a:spcAft>
            </a:pPr>
            <a:endParaRPr lang="en-GB" sz="1800" dirty="0">
              <a:solidFill>
                <a:prstClr val="black"/>
              </a:solidFill>
              <a:latin typeface="Arial"/>
            </a:endParaRPr>
          </a:p>
        </p:txBody>
      </p:sp>
    </p:spTree>
    <p:extLst>
      <p:ext uri="{BB962C8B-B14F-4D97-AF65-F5344CB8AC3E}">
        <p14:creationId xmlns:p14="http://schemas.microsoft.com/office/powerpoint/2010/main" val="254321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6"/>
                                        </p:tgtEl>
                                      </p:cBhvr>
                                      <p:by x="50000" y="50000"/>
                                    </p:animScale>
                                  </p:childTnLst>
                                </p:cTn>
                              </p:par>
                              <p:par>
                                <p:cTn id="7" presetID="42" presetClass="path" presetSubtype="0" accel="50000" decel="50000" fill="hold" nodeType="withEffect">
                                  <p:stCondLst>
                                    <p:cond delay="0"/>
                                  </p:stCondLst>
                                  <p:childTnLst>
                                    <p:animMotion origin="layout" path="M -0.03646 2.96296E-6 L 0.65156 -0.50903 " pathEditMode="relative" rAng="0" ptsTypes="AA">
                                      <p:cBhvr>
                                        <p:cTn id="8" dur="2000" fill="hold"/>
                                        <p:tgtEl>
                                          <p:spTgt spid="56"/>
                                        </p:tgtEl>
                                        <p:attrNameLst>
                                          <p:attrName>ppt_x</p:attrName>
                                          <p:attrName>ppt_y</p:attrName>
                                        </p:attrNameLst>
                                      </p:cBhvr>
                                      <p:rCtr x="34392" y="-25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0141"/>
            <a:ext cx="3203848" cy="4383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3203848" y="836714"/>
            <a:ext cx="2880320" cy="5619119"/>
            <a:chOff x="7958664" y="0"/>
            <a:chExt cx="3988090" cy="685800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8664" y="0"/>
              <a:ext cx="3988090" cy="526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664" y="5268036"/>
              <a:ext cx="3988090" cy="158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9" y="4941168"/>
            <a:ext cx="2842042" cy="191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08346"/>
            <a:ext cx="2842042" cy="158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890" y="1"/>
            <a:ext cx="3134622" cy="158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890" y="5281393"/>
            <a:ext cx="3134622" cy="158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19" y="5262917"/>
            <a:ext cx="3221768" cy="1595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19" y="-99392"/>
            <a:ext cx="3221768" cy="1595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6045893" y="1589965"/>
            <a:ext cx="3098109" cy="3691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893" y="1423684"/>
            <a:ext cx="3350645" cy="394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6461073" y="2276872"/>
            <a:ext cx="2304256" cy="1938992"/>
          </a:xfrm>
          <a:prstGeom prst="rect">
            <a:avLst/>
          </a:prstGeom>
          <a:noFill/>
        </p:spPr>
        <p:txBody>
          <a:bodyPr wrap="square" rtlCol="0">
            <a:spAutoFit/>
          </a:bodyPr>
          <a:lstStyle/>
          <a:p>
            <a:r>
              <a:rPr lang="en-GB" sz="2000" b="1" dirty="0">
                <a:solidFill>
                  <a:prstClr val="white"/>
                </a:solidFill>
                <a:latin typeface="Century Gothic" panose="020B0502020202020204" pitchFamily="34" charset="0"/>
                <a:cs typeface="Browallia New" panose="020B0604020202020204" pitchFamily="34" charset="-34"/>
              </a:rPr>
              <a:t>Work Based Learning</a:t>
            </a:r>
          </a:p>
          <a:p>
            <a:endParaRPr lang="en-GB" sz="2000" b="1" dirty="0">
              <a:solidFill>
                <a:prstClr val="white"/>
              </a:solidFill>
              <a:latin typeface="Century Gothic" panose="020B0502020202020204" pitchFamily="34" charset="0"/>
              <a:cs typeface="Browallia New" panose="020B0604020202020204" pitchFamily="34" charset="-34"/>
            </a:endParaRPr>
          </a:p>
          <a:p>
            <a:r>
              <a:rPr lang="en-GB" sz="2000" b="1" dirty="0">
                <a:solidFill>
                  <a:prstClr val="white"/>
                </a:solidFill>
                <a:latin typeface="Century Gothic" panose="020B0502020202020204" pitchFamily="34" charset="0"/>
                <a:cs typeface="Browallia New" panose="020B0604020202020204" pitchFamily="34" charset="-34"/>
              </a:rPr>
              <a:t>Higher and Degree Apprenticeships</a:t>
            </a:r>
          </a:p>
        </p:txBody>
      </p:sp>
      <p:sp>
        <p:nvSpPr>
          <p:cNvPr id="2" name="TextBox 1"/>
          <p:cNvSpPr txBox="1"/>
          <p:nvPr/>
        </p:nvSpPr>
        <p:spPr>
          <a:xfrm>
            <a:off x="2267744" y="4941168"/>
            <a:ext cx="5357236" cy="646331"/>
          </a:xfrm>
          <a:prstGeom prst="rect">
            <a:avLst/>
          </a:prstGeom>
          <a:noFill/>
        </p:spPr>
        <p:txBody>
          <a:bodyPr wrap="none" rtlCol="0">
            <a:spAutoFit/>
          </a:bodyPr>
          <a:lstStyle/>
          <a:p>
            <a:r>
              <a:rPr lang="en-GB" sz="3600" i="1" dirty="0" smtClean="0"/>
              <a:t>Welcome and Good Luck</a:t>
            </a:r>
            <a:endParaRPr lang="en-GB" sz="3600" i="1" dirty="0"/>
          </a:p>
        </p:txBody>
      </p:sp>
    </p:spTree>
    <p:extLst>
      <p:ext uri="{BB962C8B-B14F-4D97-AF65-F5344CB8AC3E}">
        <p14:creationId xmlns:p14="http://schemas.microsoft.com/office/powerpoint/2010/main" val="2643532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5444483" y="2852754"/>
            <a:ext cx="3375991" cy="135149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Oval 18"/>
          <p:cNvSpPr/>
          <p:nvPr/>
        </p:nvSpPr>
        <p:spPr>
          <a:xfrm>
            <a:off x="5508105" y="4518508"/>
            <a:ext cx="2950205" cy="150278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8" name="Oval 17"/>
          <p:cNvSpPr/>
          <p:nvPr/>
        </p:nvSpPr>
        <p:spPr>
          <a:xfrm>
            <a:off x="2780184" y="4855659"/>
            <a:ext cx="2583904" cy="170118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7" name="Oval 16"/>
          <p:cNvSpPr/>
          <p:nvPr/>
        </p:nvSpPr>
        <p:spPr>
          <a:xfrm>
            <a:off x="144016" y="4005064"/>
            <a:ext cx="2411760" cy="170118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Oval 15"/>
          <p:cNvSpPr/>
          <p:nvPr/>
        </p:nvSpPr>
        <p:spPr>
          <a:xfrm>
            <a:off x="288032" y="2852936"/>
            <a:ext cx="3707904" cy="100811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4" name="Oval 13"/>
          <p:cNvSpPr/>
          <p:nvPr/>
        </p:nvSpPr>
        <p:spPr>
          <a:xfrm>
            <a:off x="5292083" y="1556792"/>
            <a:ext cx="1584175" cy="100811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Oval 12"/>
          <p:cNvSpPr/>
          <p:nvPr/>
        </p:nvSpPr>
        <p:spPr>
          <a:xfrm>
            <a:off x="1814543" y="1700808"/>
            <a:ext cx="3045491" cy="100811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TextBox 4"/>
          <p:cNvSpPr txBox="1"/>
          <p:nvPr/>
        </p:nvSpPr>
        <p:spPr>
          <a:xfrm>
            <a:off x="3491880" y="3861048"/>
            <a:ext cx="2088232" cy="523220"/>
          </a:xfrm>
          <a:prstGeom prst="rect">
            <a:avLst/>
          </a:prstGeom>
          <a:noFill/>
        </p:spPr>
        <p:txBody>
          <a:bodyPr wrap="square" rtlCol="0">
            <a:spAutoFit/>
          </a:bodyPr>
          <a:lstStyle/>
          <a:p>
            <a:pPr fontAlgn="auto">
              <a:spcBef>
                <a:spcPts val="0"/>
              </a:spcBef>
              <a:spcAft>
                <a:spcPts val="0"/>
              </a:spcAft>
            </a:pPr>
            <a:r>
              <a:rPr lang="en-GB" sz="2800" b="1" dirty="0" smtClean="0">
                <a:solidFill>
                  <a:prstClr val="black"/>
                </a:solidFill>
                <a:latin typeface="Calibri"/>
              </a:rPr>
              <a:t>Apprentice</a:t>
            </a:r>
            <a:endParaRPr lang="en-GB" sz="2800" b="1" dirty="0">
              <a:solidFill>
                <a:prstClr val="black"/>
              </a:solidFill>
              <a:latin typeface="Calibri"/>
            </a:endParaRPr>
          </a:p>
        </p:txBody>
      </p:sp>
      <p:sp>
        <p:nvSpPr>
          <p:cNvPr id="6" name="TextBox 5"/>
          <p:cNvSpPr txBox="1"/>
          <p:nvPr/>
        </p:nvSpPr>
        <p:spPr>
          <a:xfrm>
            <a:off x="2205406" y="1879631"/>
            <a:ext cx="2654626" cy="523220"/>
          </a:xfrm>
          <a:prstGeom prst="rect">
            <a:avLst/>
          </a:prstGeom>
          <a:noFill/>
        </p:spPr>
        <p:txBody>
          <a:bodyPr wrap="square" rtlCol="0">
            <a:spAutoFit/>
          </a:bodyPr>
          <a:lstStyle/>
          <a:p>
            <a:pPr fontAlgn="auto">
              <a:spcBef>
                <a:spcPts val="0"/>
              </a:spcBef>
              <a:spcAft>
                <a:spcPts val="0"/>
              </a:spcAft>
            </a:pPr>
            <a:r>
              <a:rPr lang="en-GB" sz="2800" dirty="0" smtClean="0">
                <a:solidFill>
                  <a:prstClr val="black"/>
                </a:solidFill>
                <a:latin typeface="Calibri"/>
              </a:rPr>
              <a:t>Line Manager</a:t>
            </a:r>
            <a:endParaRPr lang="en-GB" sz="2800" dirty="0">
              <a:solidFill>
                <a:prstClr val="black"/>
              </a:solidFill>
              <a:latin typeface="Calibri"/>
            </a:endParaRPr>
          </a:p>
        </p:txBody>
      </p:sp>
      <p:sp>
        <p:nvSpPr>
          <p:cNvPr id="7" name="TextBox 6"/>
          <p:cNvSpPr txBox="1"/>
          <p:nvPr/>
        </p:nvSpPr>
        <p:spPr>
          <a:xfrm>
            <a:off x="6154053" y="3050958"/>
            <a:ext cx="2304256" cy="954107"/>
          </a:xfrm>
          <a:prstGeom prst="rect">
            <a:avLst/>
          </a:prstGeom>
          <a:noFill/>
        </p:spPr>
        <p:txBody>
          <a:bodyPr wrap="square" rtlCol="0">
            <a:spAutoFit/>
          </a:bodyPr>
          <a:lstStyle/>
          <a:p>
            <a:pPr fontAlgn="auto">
              <a:spcBef>
                <a:spcPts val="0"/>
              </a:spcBef>
              <a:spcAft>
                <a:spcPts val="0"/>
              </a:spcAft>
            </a:pPr>
            <a:r>
              <a:rPr lang="en-GB" sz="2800" dirty="0" smtClean="0">
                <a:solidFill>
                  <a:prstClr val="black"/>
                </a:solidFill>
                <a:latin typeface="Calibri"/>
              </a:rPr>
              <a:t>Friends, family (</a:t>
            </a:r>
            <a:r>
              <a:rPr lang="en-GB" sz="2800" dirty="0" err="1" smtClean="0">
                <a:solidFill>
                  <a:prstClr val="black"/>
                </a:solidFill>
                <a:latin typeface="Calibri"/>
              </a:rPr>
              <a:t>RotW</a:t>
            </a:r>
            <a:r>
              <a:rPr lang="en-GB" sz="2800" dirty="0" smtClean="0">
                <a:solidFill>
                  <a:prstClr val="black"/>
                </a:solidFill>
                <a:latin typeface="Calibri"/>
              </a:rPr>
              <a:t>)</a:t>
            </a:r>
            <a:endParaRPr lang="en-GB" sz="2800" dirty="0">
              <a:solidFill>
                <a:prstClr val="black"/>
              </a:solidFill>
              <a:latin typeface="Calibri"/>
            </a:endParaRPr>
          </a:p>
        </p:txBody>
      </p:sp>
      <p:sp>
        <p:nvSpPr>
          <p:cNvPr id="8" name="TextBox 7"/>
          <p:cNvSpPr txBox="1"/>
          <p:nvPr/>
        </p:nvSpPr>
        <p:spPr>
          <a:xfrm>
            <a:off x="5724128" y="1844824"/>
            <a:ext cx="828092" cy="523220"/>
          </a:xfrm>
          <a:prstGeom prst="rect">
            <a:avLst/>
          </a:prstGeom>
          <a:noFill/>
        </p:spPr>
        <p:txBody>
          <a:bodyPr wrap="square" rtlCol="0">
            <a:spAutoFit/>
          </a:bodyPr>
          <a:lstStyle/>
          <a:p>
            <a:pPr fontAlgn="auto">
              <a:spcBef>
                <a:spcPts val="0"/>
              </a:spcBef>
              <a:spcAft>
                <a:spcPts val="0"/>
              </a:spcAft>
            </a:pPr>
            <a:r>
              <a:rPr lang="en-GB" sz="2800" dirty="0" smtClean="0">
                <a:solidFill>
                  <a:prstClr val="black"/>
                </a:solidFill>
                <a:latin typeface="Calibri"/>
              </a:rPr>
              <a:t>HR</a:t>
            </a:r>
            <a:endParaRPr lang="en-GB" sz="2800" dirty="0">
              <a:solidFill>
                <a:prstClr val="black"/>
              </a:solidFill>
              <a:latin typeface="Calibri"/>
            </a:endParaRPr>
          </a:p>
        </p:txBody>
      </p:sp>
      <p:sp>
        <p:nvSpPr>
          <p:cNvPr id="9" name="TextBox 8"/>
          <p:cNvSpPr txBox="1"/>
          <p:nvPr/>
        </p:nvSpPr>
        <p:spPr>
          <a:xfrm>
            <a:off x="3249522" y="5229202"/>
            <a:ext cx="2258582" cy="954107"/>
          </a:xfrm>
          <a:prstGeom prst="rect">
            <a:avLst/>
          </a:prstGeom>
          <a:noFill/>
        </p:spPr>
        <p:txBody>
          <a:bodyPr wrap="square" rtlCol="0">
            <a:spAutoFit/>
          </a:bodyPr>
          <a:lstStyle/>
          <a:p>
            <a:pPr fontAlgn="auto">
              <a:spcBef>
                <a:spcPts val="0"/>
              </a:spcBef>
              <a:spcAft>
                <a:spcPts val="0"/>
              </a:spcAft>
            </a:pPr>
            <a:r>
              <a:rPr lang="en-GB" sz="2800" dirty="0" smtClean="0">
                <a:solidFill>
                  <a:prstClr val="black"/>
                </a:solidFill>
                <a:latin typeface="Calibri"/>
              </a:rPr>
              <a:t>WBL coach/tutor</a:t>
            </a:r>
            <a:endParaRPr lang="en-GB" sz="2800" dirty="0">
              <a:solidFill>
                <a:prstClr val="black"/>
              </a:solidFill>
              <a:latin typeface="Calibri"/>
            </a:endParaRPr>
          </a:p>
        </p:txBody>
      </p:sp>
      <p:sp>
        <p:nvSpPr>
          <p:cNvPr id="10" name="TextBox 9"/>
          <p:cNvSpPr txBox="1"/>
          <p:nvPr/>
        </p:nvSpPr>
        <p:spPr>
          <a:xfrm>
            <a:off x="657234" y="3121804"/>
            <a:ext cx="3194686" cy="523220"/>
          </a:xfrm>
          <a:prstGeom prst="rect">
            <a:avLst/>
          </a:prstGeom>
          <a:noFill/>
        </p:spPr>
        <p:txBody>
          <a:bodyPr wrap="square" rtlCol="0">
            <a:spAutoFit/>
          </a:bodyPr>
          <a:lstStyle/>
          <a:p>
            <a:pPr fontAlgn="auto">
              <a:spcBef>
                <a:spcPts val="0"/>
              </a:spcBef>
              <a:spcAft>
                <a:spcPts val="0"/>
              </a:spcAft>
            </a:pPr>
            <a:r>
              <a:rPr lang="en-GB" sz="2800" dirty="0" smtClean="0">
                <a:solidFill>
                  <a:prstClr val="black"/>
                </a:solidFill>
                <a:latin typeface="Calibri"/>
              </a:rPr>
              <a:t>Work based mentor</a:t>
            </a:r>
            <a:endParaRPr lang="en-GB" sz="2800" dirty="0">
              <a:solidFill>
                <a:prstClr val="black"/>
              </a:solidFill>
              <a:latin typeface="Calibri"/>
            </a:endParaRPr>
          </a:p>
        </p:txBody>
      </p:sp>
      <p:sp>
        <p:nvSpPr>
          <p:cNvPr id="11" name="TextBox 10"/>
          <p:cNvSpPr txBox="1"/>
          <p:nvPr/>
        </p:nvSpPr>
        <p:spPr>
          <a:xfrm>
            <a:off x="611560" y="4204246"/>
            <a:ext cx="1944216" cy="1384995"/>
          </a:xfrm>
          <a:prstGeom prst="rect">
            <a:avLst/>
          </a:prstGeom>
          <a:noFill/>
        </p:spPr>
        <p:txBody>
          <a:bodyPr wrap="square" rtlCol="0">
            <a:spAutoFit/>
          </a:bodyPr>
          <a:lstStyle/>
          <a:p>
            <a:pPr fontAlgn="auto">
              <a:spcBef>
                <a:spcPts val="0"/>
              </a:spcBef>
              <a:spcAft>
                <a:spcPts val="0"/>
              </a:spcAft>
            </a:pPr>
            <a:r>
              <a:rPr lang="en-GB" sz="2800" dirty="0" smtClean="0">
                <a:solidFill>
                  <a:prstClr val="black"/>
                </a:solidFill>
                <a:latin typeface="Calibri"/>
              </a:rPr>
              <a:t>Student </a:t>
            </a:r>
          </a:p>
          <a:p>
            <a:pPr fontAlgn="auto">
              <a:spcBef>
                <a:spcPts val="0"/>
              </a:spcBef>
              <a:spcAft>
                <a:spcPts val="0"/>
              </a:spcAft>
            </a:pPr>
            <a:r>
              <a:rPr lang="en-GB" sz="2800" dirty="0" smtClean="0">
                <a:solidFill>
                  <a:prstClr val="black"/>
                </a:solidFill>
                <a:latin typeface="Calibri"/>
              </a:rPr>
              <a:t>pastoral support</a:t>
            </a:r>
            <a:endParaRPr lang="en-GB" sz="2800" dirty="0">
              <a:solidFill>
                <a:prstClr val="black"/>
              </a:solidFill>
              <a:latin typeface="Calibri"/>
            </a:endParaRPr>
          </a:p>
        </p:txBody>
      </p:sp>
      <p:sp>
        <p:nvSpPr>
          <p:cNvPr id="12" name="TextBox 11"/>
          <p:cNvSpPr txBox="1"/>
          <p:nvPr/>
        </p:nvSpPr>
        <p:spPr>
          <a:xfrm>
            <a:off x="6154053" y="4892050"/>
            <a:ext cx="2258582" cy="954107"/>
          </a:xfrm>
          <a:prstGeom prst="rect">
            <a:avLst/>
          </a:prstGeom>
          <a:noFill/>
        </p:spPr>
        <p:txBody>
          <a:bodyPr wrap="square" rtlCol="0">
            <a:spAutoFit/>
          </a:bodyPr>
          <a:lstStyle/>
          <a:p>
            <a:pPr fontAlgn="auto">
              <a:spcBef>
                <a:spcPts val="0"/>
              </a:spcBef>
              <a:spcAft>
                <a:spcPts val="0"/>
              </a:spcAft>
            </a:pPr>
            <a:r>
              <a:rPr lang="en-GB" sz="2800" dirty="0" smtClean="0">
                <a:solidFill>
                  <a:prstClr val="black"/>
                </a:solidFill>
                <a:latin typeface="Calibri"/>
              </a:rPr>
              <a:t>Professional Body</a:t>
            </a:r>
            <a:endParaRPr lang="en-GB" sz="2800" dirty="0">
              <a:solidFill>
                <a:prstClr val="black"/>
              </a:solidFill>
              <a:latin typeface="Calibri"/>
            </a:endParaRPr>
          </a:p>
        </p:txBody>
      </p:sp>
      <p:sp>
        <p:nvSpPr>
          <p:cNvPr id="21" name="Rectangle 20"/>
          <p:cNvSpPr/>
          <p:nvPr/>
        </p:nvSpPr>
        <p:spPr>
          <a:xfrm>
            <a:off x="144018" y="5778261"/>
            <a:ext cx="1670525" cy="1035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Text Placeholder 2"/>
          <p:cNvSpPr>
            <a:spLocks noGrp="1"/>
          </p:cNvSpPr>
          <p:nvPr>
            <p:ph type="body" sz="quarter" idx="10"/>
          </p:nvPr>
        </p:nvSpPr>
        <p:spPr>
          <a:xfrm>
            <a:off x="360000" y="116632"/>
            <a:ext cx="8444176" cy="1152128"/>
          </a:xfrm>
        </p:spPr>
        <p:txBody>
          <a:bodyPr/>
          <a:lstStyle/>
          <a:p>
            <a:r>
              <a:rPr lang="en-GB" dirty="0" smtClean="0"/>
              <a:t>What does </a:t>
            </a:r>
            <a:r>
              <a:rPr lang="en-GB" i="1" dirty="0" smtClean="0"/>
              <a:t>great delivery </a:t>
            </a:r>
            <a:r>
              <a:rPr lang="en-GB" dirty="0" smtClean="0"/>
              <a:t>look like for an Apprentice?</a:t>
            </a:r>
            <a:endParaRPr lang="en-GB" dirty="0"/>
          </a:p>
        </p:txBody>
      </p:sp>
    </p:spTree>
    <p:extLst>
      <p:ext uri="{BB962C8B-B14F-4D97-AF65-F5344CB8AC3E}">
        <p14:creationId xmlns:p14="http://schemas.microsoft.com/office/powerpoint/2010/main" val="179149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7409" name="Title 1"/>
          <p:cNvSpPr>
            <a:spLocks noGrp="1"/>
          </p:cNvSpPr>
          <p:nvPr>
            <p:ph type="ctrTitle"/>
          </p:nvPr>
        </p:nvSpPr>
        <p:spPr>
          <a:xfrm>
            <a:off x="3779912" y="305221"/>
            <a:ext cx="4892080" cy="1755627"/>
          </a:xfrm>
        </p:spPr>
        <p:txBody>
          <a:bodyPr/>
          <a:lstStyle/>
          <a:p>
            <a:pPr algn="l"/>
            <a:r>
              <a:rPr lang="en-GB" altLang="en-US" sz="2800" b="1" dirty="0"/>
              <a:t/>
            </a:r>
            <a:br>
              <a:rPr lang="en-GB" altLang="en-US" sz="2800" b="1" dirty="0"/>
            </a:br>
            <a:r>
              <a:rPr lang="en-GB" altLang="en-US" sz="2800" b="1" dirty="0"/>
              <a:t>Mentor Induction</a:t>
            </a:r>
            <a:br>
              <a:rPr lang="en-GB" altLang="en-US" sz="2800" b="1" dirty="0"/>
            </a:br>
            <a:r>
              <a:rPr lang="en-GB" altLang="en-US" sz="2800" b="1" dirty="0"/>
              <a:t/>
            </a:r>
            <a:br>
              <a:rPr lang="en-GB" altLang="en-US" sz="2800" b="1" dirty="0"/>
            </a:br>
            <a:endParaRPr lang="en-GB" altLang="en-US" sz="2800" b="1" dirty="0"/>
          </a:p>
        </p:txBody>
      </p:sp>
      <p:sp>
        <p:nvSpPr>
          <p:cNvPr id="2" name="Subtitle 1"/>
          <p:cNvSpPr>
            <a:spLocks noGrp="1"/>
          </p:cNvSpPr>
          <p:nvPr>
            <p:ph type="subTitle" idx="1"/>
          </p:nvPr>
        </p:nvSpPr>
        <p:spPr>
          <a:xfrm>
            <a:off x="755576" y="1844824"/>
            <a:ext cx="7992888" cy="2160240"/>
          </a:xfrm>
        </p:spPr>
        <p:txBody>
          <a:bodyPr/>
          <a:lstStyle/>
          <a:p>
            <a:pPr lvl="0" algn="l"/>
            <a:r>
              <a:rPr lang="en-GB" altLang="en-US" sz="2800" b="1" dirty="0">
                <a:solidFill>
                  <a:srgbClr val="B70D50"/>
                </a:solidFill>
                <a:latin typeface="+mj-lt"/>
              </a:rPr>
              <a:t>Welcome</a:t>
            </a:r>
          </a:p>
          <a:p>
            <a:pPr marL="457200" lvl="0" indent="-457200" algn="l">
              <a:buFont typeface="Arial" panose="020B0604020202020204" pitchFamily="34" charset="0"/>
              <a:buChar char="•"/>
            </a:pPr>
            <a:r>
              <a:rPr lang="en-GB" sz="2400" dirty="0"/>
              <a:t>Apprenticeships</a:t>
            </a:r>
            <a:r>
              <a:rPr lang="en-GB" sz="2800" dirty="0"/>
              <a:t>	</a:t>
            </a:r>
          </a:p>
          <a:p>
            <a:pPr marL="1154113" lvl="0" indent="-457200" algn="l">
              <a:buFont typeface="Wingdings" panose="05000000000000000000" pitchFamily="2" charset="2"/>
              <a:buChar char="Ø"/>
            </a:pPr>
            <a:r>
              <a:rPr lang="en-GB" sz="2000" dirty="0"/>
              <a:t>What are they?</a:t>
            </a:r>
          </a:p>
          <a:p>
            <a:pPr marL="1154113" lvl="0" indent="-457200" algn="l">
              <a:buFont typeface="Wingdings" panose="05000000000000000000" pitchFamily="2" charset="2"/>
              <a:buChar char="Ø"/>
            </a:pPr>
            <a:r>
              <a:rPr lang="en-GB" sz="2000" dirty="0"/>
              <a:t>How do they work?</a:t>
            </a:r>
          </a:p>
          <a:p>
            <a:pPr marL="1154113" indent="-457200" algn="l">
              <a:buFont typeface="Wingdings" panose="05000000000000000000" pitchFamily="2" charset="2"/>
              <a:buChar char="Ø"/>
            </a:pPr>
            <a:r>
              <a:rPr lang="en-GB" sz="2000" dirty="0"/>
              <a:t>Structure of </a:t>
            </a:r>
            <a:r>
              <a:rPr lang="en-GB" sz="2000" dirty="0" smtClean="0"/>
              <a:t>Delivery</a:t>
            </a:r>
            <a:endParaRPr lang="en-GB" sz="2000" dirty="0">
              <a:solidFill>
                <a:srgbClr val="FF0000"/>
              </a:solidFill>
            </a:endParaRPr>
          </a:p>
          <a:p>
            <a:pPr marL="1154113" lvl="0" indent="-457200" algn="l">
              <a:buFont typeface="Wingdings" panose="05000000000000000000" pitchFamily="2" charset="2"/>
              <a:buChar char="Ø"/>
            </a:pPr>
            <a:r>
              <a:rPr lang="en-GB" sz="2000" dirty="0"/>
              <a:t>Roles and </a:t>
            </a:r>
            <a:r>
              <a:rPr lang="en-GB" sz="2000" dirty="0" smtClean="0"/>
              <a:t>responsibilities</a:t>
            </a:r>
          </a:p>
          <a:p>
            <a:pPr marL="1154113" lvl="0" indent="-457200" algn="l">
              <a:buFont typeface="Wingdings" panose="05000000000000000000" pitchFamily="2" charset="2"/>
              <a:buChar char="Ø"/>
            </a:pPr>
            <a:r>
              <a:rPr lang="en-GB" sz="2000" dirty="0" err="1" smtClean="0">
                <a:solidFill>
                  <a:srgbClr val="C00000"/>
                </a:solidFill>
              </a:rPr>
              <a:t>etc</a:t>
            </a:r>
            <a:endParaRPr lang="en-GB" sz="2000" dirty="0" smtClean="0">
              <a:solidFill>
                <a:srgbClr val="C00000"/>
              </a:solidFill>
            </a:endParaRPr>
          </a:p>
          <a:p>
            <a:pPr marL="1154113" lvl="0" indent="-457200" algn="l">
              <a:buFont typeface="Wingdings" panose="05000000000000000000" pitchFamily="2" charset="2"/>
              <a:buChar char="Ø"/>
            </a:pPr>
            <a:r>
              <a:rPr lang="en-GB" sz="2000" dirty="0" err="1" smtClean="0">
                <a:solidFill>
                  <a:srgbClr val="C00000"/>
                </a:solidFill>
              </a:rPr>
              <a:t>etc</a:t>
            </a:r>
            <a:endParaRPr lang="en-GB" sz="2000" dirty="0">
              <a:solidFill>
                <a:srgbClr val="C00000"/>
              </a:solidFill>
            </a:endParaRPr>
          </a:p>
          <a:p>
            <a:pPr marL="1154113" lvl="0" indent="-457200" algn="l">
              <a:buFont typeface="Wingdings" panose="05000000000000000000" pitchFamily="2" charset="2"/>
              <a:buChar char="Ø"/>
            </a:pPr>
            <a:r>
              <a:rPr lang="en-GB" sz="2000" dirty="0" smtClean="0"/>
              <a:t>Close</a:t>
            </a:r>
            <a:endParaRPr lang="en-GB" sz="2000" dirty="0"/>
          </a:p>
        </p:txBody>
      </p:sp>
      <p:sp>
        <p:nvSpPr>
          <p:cNvPr id="3" name="Rectangle 2"/>
          <p:cNvSpPr/>
          <p:nvPr/>
        </p:nvSpPr>
        <p:spPr>
          <a:xfrm rot="19177210">
            <a:off x="3878195" y="4396523"/>
            <a:ext cx="710217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Review content according to time and purpose</a:t>
            </a:r>
            <a:endParaRPr lang="en-GB" dirty="0"/>
          </a:p>
        </p:txBody>
      </p:sp>
    </p:spTree>
    <p:extLst>
      <p:ext uri="{BB962C8B-B14F-4D97-AF65-F5344CB8AC3E}">
        <p14:creationId xmlns:p14="http://schemas.microsoft.com/office/powerpoint/2010/main" val="30515898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79278" y="2106433"/>
            <a:ext cx="6833082" cy="373972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0" name="Oval 19"/>
          <p:cNvSpPr/>
          <p:nvPr/>
        </p:nvSpPr>
        <p:spPr>
          <a:xfrm>
            <a:off x="5444483" y="2852754"/>
            <a:ext cx="3375991" cy="1351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Oval 18"/>
          <p:cNvSpPr/>
          <p:nvPr/>
        </p:nvSpPr>
        <p:spPr>
          <a:xfrm>
            <a:off x="5508105" y="4518508"/>
            <a:ext cx="2950205" cy="15027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8" name="Oval 17"/>
          <p:cNvSpPr/>
          <p:nvPr/>
        </p:nvSpPr>
        <p:spPr>
          <a:xfrm>
            <a:off x="2780184" y="4855659"/>
            <a:ext cx="2583904" cy="17011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7" name="Oval 16"/>
          <p:cNvSpPr/>
          <p:nvPr/>
        </p:nvSpPr>
        <p:spPr>
          <a:xfrm>
            <a:off x="144016" y="4005064"/>
            <a:ext cx="2411760" cy="17011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Oval 15"/>
          <p:cNvSpPr/>
          <p:nvPr/>
        </p:nvSpPr>
        <p:spPr>
          <a:xfrm>
            <a:off x="288032" y="2852936"/>
            <a:ext cx="3707904"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4" name="Oval 13"/>
          <p:cNvSpPr/>
          <p:nvPr/>
        </p:nvSpPr>
        <p:spPr>
          <a:xfrm>
            <a:off x="5292083" y="1556792"/>
            <a:ext cx="1584175"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Oval 12"/>
          <p:cNvSpPr/>
          <p:nvPr/>
        </p:nvSpPr>
        <p:spPr>
          <a:xfrm>
            <a:off x="1814543" y="1700808"/>
            <a:ext cx="3045491"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TextBox 4"/>
          <p:cNvSpPr txBox="1"/>
          <p:nvPr/>
        </p:nvSpPr>
        <p:spPr>
          <a:xfrm>
            <a:off x="3491880" y="3861048"/>
            <a:ext cx="2088232" cy="523220"/>
          </a:xfrm>
          <a:prstGeom prst="rect">
            <a:avLst/>
          </a:prstGeom>
          <a:noFill/>
        </p:spPr>
        <p:txBody>
          <a:bodyPr wrap="square" rtlCol="0">
            <a:spAutoFit/>
          </a:bodyPr>
          <a:lstStyle/>
          <a:p>
            <a:pPr fontAlgn="auto">
              <a:spcBef>
                <a:spcPts val="0"/>
              </a:spcBef>
              <a:spcAft>
                <a:spcPts val="0"/>
              </a:spcAft>
            </a:pPr>
            <a:r>
              <a:rPr lang="en-GB" sz="2800" b="1" dirty="0" smtClean="0">
                <a:solidFill>
                  <a:prstClr val="black"/>
                </a:solidFill>
                <a:latin typeface="Calibri"/>
              </a:rPr>
              <a:t>This shape?</a:t>
            </a:r>
            <a:endParaRPr lang="en-GB" sz="2800" b="1" dirty="0">
              <a:solidFill>
                <a:prstClr val="black"/>
              </a:solidFill>
              <a:latin typeface="Calibri"/>
            </a:endParaRPr>
          </a:p>
        </p:txBody>
      </p:sp>
      <p:sp>
        <p:nvSpPr>
          <p:cNvPr id="21" name="Rectangle 20"/>
          <p:cNvSpPr/>
          <p:nvPr/>
        </p:nvSpPr>
        <p:spPr>
          <a:xfrm>
            <a:off x="144018" y="5778261"/>
            <a:ext cx="1670525" cy="1035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5" name="Text Placeholder 2"/>
          <p:cNvSpPr>
            <a:spLocks noGrp="1"/>
          </p:cNvSpPr>
          <p:nvPr>
            <p:ph type="body" sz="quarter" idx="10"/>
          </p:nvPr>
        </p:nvSpPr>
        <p:spPr>
          <a:xfrm>
            <a:off x="360000" y="116632"/>
            <a:ext cx="8444176" cy="1152128"/>
          </a:xfrm>
        </p:spPr>
        <p:txBody>
          <a:bodyPr/>
          <a:lstStyle/>
          <a:p>
            <a:r>
              <a:rPr lang="en-GB" dirty="0" smtClean="0"/>
              <a:t>What does </a:t>
            </a:r>
            <a:r>
              <a:rPr lang="en-GB" i="1" dirty="0" smtClean="0"/>
              <a:t>great delivery </a:t>
            </a:r>
            <a:r>
              <a:rPr lang="en-GB" dirty="0" smtClean="0"/>
              <a:t>look like for an Apprentice?</a:t>
            </a:r>
            <a:endParaRPr lang="en-GB" dirty="0"/>
          </a:p>
        </p:txBody>
      </p:sp>
    </p:spTree>
    <p:extLst>
      <p:ext uri="{BB962C8B-B14F-4D97-AF65-F5344CB8AC3E}">
        <p14:creationId xmlns:p14="http://schemas.microsoft.com/office/powerpoint/2010/main" val="318051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79278" y="2106433"/>
            <a:ext cx="6833082" cy="373972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0" name="Oval 19"/>
          <p:cNvSpPr/>
          <p:nvPr/>
        </p:nvSpPr>
        <p:spPr>
          <a:xfrm>
            <a:off x="5444483" y="2852754"/>
            <a:ext cx="3375991" cy="1351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Oval 18"/>
          <p:cNvSpPr/>
          <p:nvPr/>
        </p:nvSpPr>
        <p:spPr>
          <a:xfrm>
            <a:off x="5508105" y="4518508"/>
            <a:ext cx="2950205" cy="15027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8" name="Oval 17"/>
          <p:cNvSpPr/>
          <p:nvPr/>
        </p:nvSpPr>
        <p:spPr>
          <a:xfrm>
            <a:off x="2780184" y="4855659"/>
            <a:ext cx="2583904" cy="17011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7" name="Oval 16"/>
          <p:cNvSpPr/>
          <p:nvPr/>
        </p:nvSpPr>
        <p:spPr>
          <a:xfrm>
            <a:off x="144016" y="4005064"/>
            <a:ext cx="2411760" cy="17011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Oval 15"/>
          <p:cNvSpPr/>
          <p:nvPr/>
        </p:nvSpPr>
        <p:spPr>
          <a:xfrm>
            <a:off x="288032" y="2852936"/>
            <a:ext cx="3707904"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4" name="Oval 13"/>
          <p:cNvSpPr/>
          <p:nvPr/>
        </p:nvSpPr>
        <p:spPr>
          <a:xfrm>
            <a:off x="5292083" y="1556792"/>
            <a:ext cx="1584175"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3" name="Oval 12"/>
          <p:cNvSpPr/>
          <p:nvPr/>
        </p:nvSpPr>
        <p:spPr>
          <a:xfrm>
            <a:off x="1814543" y="1700808"/>
            <a:ext cx="3045491"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TextBox 4"/>
          <p:cNvSpPr txBox="1"/>
          <p:nvPr/>
        </p:nvSpPr>
        <p:spPr>
          <a:xfrm>
            <a:off x="3419872" y="3841884"/>
            <a:ext cx="2232248" cy="523220"/>
          </a:xfrm>
          <a:prstGeom prst="rect">
            <a:avLst/>
          </a:prstGeom>
          <a:noFill/>
        </p:spPr>
        <p:txBody>
          <a:bodyPr wrap="square" rtlCol="0">
            <a:spAutoFit/>
          </a:bodyPr>
          <a:lstStyle/>
          <a:p>
            <a:pPr fontAlgn="auto">
              <a:spcBef>
                <a:spcPts val="0"/>
              </a:spcBef>
              <a:spcAft>
                <a:spcPts val="0"/>
              </a:spcAft>
            </a:pPr>
            <a:r>
              <a:rPr lang="en-GB" sz="2800" b="1" dirty="0">
                <a:solidFill>
                  <a:prstClr val="black"/>
                </a:solidFill>
                <a:latin typeface="Calibri"/>
              </a:rPr>
              <a:t>Story telling</a:t>
            </a:r>
          </a:p>
        </p:txBody>
      </p:sp>
      <p:sp>
        <p:nvSpPr>
          <p:cNvPr id="21" name="Rectangle 20"/>
          <p:cNvSpPr/>
          <p:nvPr/>
        </p:nvSpPr>
        <p:spPr>
          <a:xfrm>
            <a:off x="144018" y="5778261"/>
            <a:ext cx="1670525" cy="1035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5" name="Oval 14"/>
          <p:cNvSpPr/>
          <p:nvPr/>
        </p:nvSpPr>
        <p:spPr>
          <a:xfrm>
            <a:off x="5444483" y="2852754"/>
            <a:ext cx="3375991" cy="135149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Oval 21"/>
          <p:cNvSpPr/>
          <p:nvPr/>
        </p:nvSpPr>
        <p:spPr>
          <a:xfrm>
            <a:off x="5508105" y="4518508"/>
            <a:ext cx="2950205" cy="150278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3" name="Oval 22"/>
          <p:cNvSpPr/>
          <p:nvPr/>
        </p:nvSpPr>
        <p:spPr>
          <a:xfrm>
            <a:off x="2780184" y="4855659"/>
            <a:ext cx="2583904" cy="170118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4" name="Oval 23"/>
          <p:cNvSpPr/>
          <p:nvPr/>
        </p:nvSpPr>
        <p:spPr>
          <a:xfrm>
            <a:off x="144016" y="4005064"/>
            <a:ext cx="2411760" cy="170118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Oval 24"/>
          <p:cNvSpPr/>
          <p:nvPr/>
        </p:nvSpPr>
        <p:spPr>
          <a:xfrm>
            <a:off x="288032" y="2852936"/>
            <a:ext cx="3707904" cy="100811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Oval 25"/>
          <p:cNvSpPr/>
          <p:nvPr/>
        </p:nvSpPr>
        <p:spPr>
          <a:xfrm>
            <a:off x="5292083" y="1628800"/>
            <a:ext cx="2376263" cy="108012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7" name="Oval 26"/>
          <p:cNvSpPr/>
          <p:nvPr/>
        </p:nvSpPr>
        <p:spPr>
          <a:xfrm>
            <a:off x="1814543" y="1700808"/>
            <a:ext cx="3045491" cy="100811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0" name="TextBox 29"/>
          <p:cNvSpPr txBox="1"/>
          <p:nvPr/>
        </p:nvSpPr>
        <p:spPr>
          <a:xfrm>
            <a:off x="2277414" y="1844824"/>
            <a:ext cx="2654626" cy="707886"/>
          </a:xfrm>
          <a:prstGeom prst="rect">
            <a:avLst/>
          </a:prstGeom>
          <a:noFill/>
        </p:spPr>
        <p:txBody>
          <a:bodyPr wrap="square" rtlCol="0">
            <a:spAutoFit/>
          </a:bodyPr>
          <a:lstStyle/>
          <a:p>
            <a:pPr fontAlgn="auto">
              <a:spcBef>
                <a:spcPts val="0"/>
              </a:spcBef>
              <a:spcAft>
                <a:spcPts val="0"/>
              </a:spcAft>
            </a:pPr>
            <a:r>
              <a:rPr lang="en-GB" sz="2000" dirty="0">
                <a:solidFill>
                  <a:prstClr val="black"/>
                </a:solidFill>
                <a:latin typeface="Calibri"/>
              </a:rPr>
              <a:t>I can discuss a target with my coach</a:t>
            </a:r>
          </a:p>
        </p:txBody>
      </p:sp>
      <p:sp>
        <p:nvSpPr>
          <p:cNvPr id="31" name="TextBox 30"/>
          <p:cNvSpPr txBox="1"/>
          <p:nvPr/>
        </p:nvSpPr>
        <p:spPr>
          <a:xfrm>
            <a:off x="5940152" y="2996954"/>
            <a:ext cx="2736304" cy="1015663"/>
          </a:xfrm>
          <a:prstGeom prst="rect">
            <a:avLst/>
          </a:prstGeom>
          <a:noFill/>
        </p:spPr>
        <p:txBody>
          <a:bodyPr wrap="square" rtlCol="0">
            <a:spAutoFit/>
          </a:bodyPr>
          <a:lstStyle/>
          <a:p>
            <a:pPr fontAlgn="auto">
              <a:spcBef>
                <a:spcPts val="0"/>
              </a:spcBef>
              <a:spcAft>
                <a:spcPts val="0"/>
              </a:spcAft>
            </a:pPr>
            <a:r>
              <a:rPr lang="en-GB" sz="2000" dirty="0">
                <a:solidFill>
                  <a:prstClr val="black"/>
                </a:solidFill>
                <a:latin typeface="Calibri"/>
              </a:rPr>
              <a:t>My experience compares to the theory and I can evaluate both</a:t>
            </a:r>
          </a:p>
        </p:txBody>
      </p:sp>
      <p:sp>
        <p:nvSpPr>
          <p:cNvPr id="32" name="TextBox 31"/>
          <p:cNvSpPr txBox="1"/>
          <p:nvPr/>
        </p:nvSpPr>
        <p:spPr>
          <a:xfrm>
            <a:off x="5724128" y="1857017"/>
            <a:ext cx="2520280" cy="707886"/>
          </a:xfrm>
          <a:prstGeom prst="rect">
            <a:avLst/>
          </a:prstGeom>
          <a:noFill/>
        </p:spPr>
        <p:txBody>
          <a:bodyPr wrap="square" rtlCol="0">
            <a:spAutoFit/>
          </a:bodyPr>
          <a:lstStyle/>
          <a:p>
            <a:pPr fontAlgn="auto">
              <a:spcBef>
                <a:spcPts val="0"/>
              </a:spcBef>
              <a:spcAft>
                <a:spcPts val="0"/>
              </a:spcAft>
            </a:pPr>
            <a:r>
              <a:rPr lang="en-GB" sz="2000" dirty="0">
                <a:solidFill>
                  <a:prstClr val="black"/>
                </a:solidFill>
                <a:latin typeface="Calibri"/>
              </a:rPr>
              <a:t>This tells me I am developing</a:t>
            </a:r>
          </a:p>
        </p:txBody>
      </p:sp>
      <p:sp>
        <p:nvSpPr>
          <p:cNvPr id="33" name="TextBox 32"/>
          <p:cNvSpPr txBox="1"/>
          <p:nvPr/>
        </p:nvSpPr>
        <p:spPr>
          <a:xfrm>
            <a:off x="3131840" y="5229202"/>
            <a:ext cx="2258582" cy="1015663"/>
          </a:xfrm>
          <a:prstGeom prst="rect">
            <a:avLst/>
          </a:prstGeom>
          <a:noFill/>
        </p:spPr>
        <p:txBody>
          <a:bodyPr wrap="square" rtlCol="0">
            <a:spAutoFit/>
          </a:bodyPr>
          <a:lstStyle/>
          <a:p>
            <a:pPr fontAlgn="auto">
              <a:spcBef>
                <a:spcPts val="0"/>
              </a:spcBef>
              <a:spcAft>
                <a:spcPts val="0"/>
              </a:spcAft>
            </a:pPr>
            <a:r>
              <a:rPr lang="en-GB" sz="2000" dirty="0">
                <a:solidFill>
                  <a:prstClr val="black"/>
                </a:solidFill>
                <a:latin typeface="Calibri"/>
              </a:rPr>
              <a:t>This gives me confidence to work with peers</a:t>
            </a:r>
          </a:p>
        </p:txBody>
      </p:sp>
      <p:sp>
        <p:nvSpPr>
          <p:cNvPr id="34" name="TextBox 33"/>
          <p:cNvSpPr txBox="1"/>
          <p:nvPr/>
        </p:nvSpPr>
        <p:spPr>
          <a:xfrm>
            <a:off x="657234" y="2996952"/>
            <a:ext cx="3194686" cy="707886"/>
          </a:xfrm>
          <a:prstGeom prst="rect">
            <a:avLst/>
          </a:prstGeom>
          <a:noFill/>
        </p:spPr>
        <p:txBody>
          <a:bodyPr wrap="square" rtlCol="0">
            <a:spAutoFit/>
          </a:bodyPr>
          <a:lstStyle/>
          <a:p>
            <a:pPr fontAlgn="auto">
              <a:spcBef>
                <a:spcPts val="0"/>
              </a:spcBef>
              <a:spcAft>
                <a:spcPts val="0"/>
              </a:spcAft>
            </a:pPr>
            <a:r>
              <a:rPr lang="en-GB" sz="2000" dirty="0">
                <a:solidFill>
                  <a:prstClr val="black"/>
                </a:solidFill>
                <a:latin typeface="Calibri"/>
              </a:rPr>
              <a:t>I can negotiate some new experience with my mentor</a:t>
            </a:r>
          </a:p>
        </p:txBody>
      </p:sp>
      <p:sp>
        <p:nvSpPr>
          <p:cNvPr id="35" name="TextBox 34"/>
          <p:cNvSpPr txBox="1"/>
          <p:nvPr/>
        </p:nvSpPr>
        <p:spPr>
          <a:xfrm>
            <a:off x="251520" y="4149082"/>
            <a:ext cx="2232248" cy="1323439"/>
          </a:xfrm>
          <a:prstGeom prst="rect">
            <a:avLst/>
          </a:prstGeom>
          <a:noFill/>
        </p:spPr>
        <p:txBody>
          <a:bodyPr wrap="square" rtlCol="0">
            <a:spAutoFit/>
          </a:bodyPr>
          <a:lstStyle/>
          <a:p>
            <a:pPr algn="ctr" fontAlgn="auto">
              <a:spcBef>
                <a:spcPts val="0"/>
              </a:spcBef>
              <a:spcAft>
                <a:spcPts val="0"/>
              </a:spcAft>
            </a:pPr>
            <a:r>
              <a:rPr lang="en-GB" sz="2000" dirty="0">
                <a:solidFill>
                  <a:prstClr val="black"/>
                </a:solidFill>
                <a:latin typeface="Calibri"/>
              </a:rPr>
              <a:t>I can make mistakes, learn and form better judgements</a:t>
            </a:r>
            <a:endParaRPr lang="en-GB" sz="1800" dirty="0">
              <a:solidFill>
                <a:prstClr val="black"/>
              </a:solidFill>
              <a:latin typeface="Calibri"/>
            </a:endParaRPr>
          </a:p>
        </p:txBody>
      </p:sp>
      <p:sp>
        <p:nvSpPr>
          <p:cNvPr id="36" name="TextBox 35"/>
          <p:cNvSpPr txBox="1"/>
          <p:nvPr/>
        </p:nvSpPr>
        <p:spPr>
          <a:xfrm>
            <a:off x="5940154" y="4789602"/>
            <a:ext cx="2522403" cy="1015663"/>
          </a:xfrm>
          <a:prstGeom prst="rect">
            <a:avLst/>
          </a:prstGeom>
          <a:noFill/>
        </p:spPr>
        <p:txBody>
          <a:bodyPr wrap="square" rtlCol="0">
            <a:spAutoFit/>
          </a:bodyPr>
          <a:lstStyle/>
          <a:p>
            <a:pPr fontAlgn="auto">
              <a:spcBef>
                <a:spcPts val="0"/>
              </a:spcBef>
              <a:spcAft>
                <a:spcPts val="0"/>
              </a:spcAft>
            </a:pPr>
            <a:r>
              <a:rPr lang="en-GB" sz="2000" dirty="0">
                <a:solidFill>
                  <a:prstClr val="black"/>
                </a:solidFill>
                <a:latin typeface="Calibri"/>
              </a:rPr>
              <a:t>I can see my KSBs, their evidence and am confident about EPA</a:t>
            </a:r>
          </a:p>
        </p:txBody>
      </p:sp>
      <p:sp>
        <p:nvSpPr>
          <p:cNvPr id="37" name="Rectangle 36"/>
          <p:cNvSpPr/>
          <p:nvPr/>
        </p:nvSpPr>
        <p:spPr>
          <a:xfrm>
            <a:off x="144018" y="5778261"/>
            <a:ext cx="1670525" cy="1035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8" name="Text Placeholder 2"/>
          <p:cNvSpPr>
            <a:spLocks noGrp="1"/>
          </p:cNvSpPr>
          <p:nvPr>
            <p:ph type="body" sz="quarter" idx="10"/>
          </p:nvPr>
        </p:nvSpPr>
        <p:spPr>
          <a:xfrm>
            <a:off x="360000" y="116632"/>
            <a:ext cx="8444176" cy="1152128"/>
          </a:xfrm>
        </p:spPr>
        <p:txBody>
          <a:bodyPr/>
          <a:lstStyle/>
          <a:p>
            <a:r>
              <a:rPr lang="en-GB" dirty="0"/>
              <a:t>Agile and flexible facilitation </a:t>
            </a:r>
          </a:p>
          <a:p>
            <a:r>
              <a:rPr lang="en-GB" dirty="0"/>
              <a:t>for </a:t>
            </a:r>
            <a:r>
              <a:rPr lang="en-GB" i="1" dirty="0"/>
              <a:t>great delivery...</a:t>
            </a:r>
            <a:endParaRPr lang="en-GB" dirty="0"/>
          </a:p>
        </p:txBody>
      </p:sp>
    </p:spTree>
    <p:extLst>
      <p:ext uri="{BB962C8B-B14F-4D97-AF65-F5344CB8AC3E}">
        <p14:creationId xmlns:p14="http://schemas.microsoft.com/office/powerpoint/2010/main" val="132067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22" grpId="0" animBg="1"/>
      <p:bldP spid="23" grpId="0" animBg="1"/>
      <p:bldP spid="24" grpId="0" animBg="1"/>
      <p:bldP spid="25" grpId="0" animBg="1"/>
      <p:bldP spid="26" grpId="0" animBg="1"/>
      <p:bldP spid="27" grpId="0" animBg="1"/>
      <p:bldP spid="30" grpId="0"/>
      <p:bldP spid="31" grpId="0"/>
      <p:bldP spid="32" grpId="0"/>
      <p:bldP spid="33" grpId="0"/>
      <p:bldP spid="34" grpId="0"/>
      <p:bldP spid="35" grpId="0"/>
      <p:bldP spid="3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Batch 3: </a:t>
            </a:r>
            <a:br>
              <a:rPr lang="en-GB" dirty="0" smtClean="0">
                <a:solidFill>
                  <a:schemeClr val="bg1"/>
                </a:solidFill>
              </a:rPr>
            </a:br>
            <a:r>
              <a:rPr lang="en-GB" dirty="0" smtClean="0">
                <a:solidFill>
                  <a:schemeClr val="bg1"/>
                </a:solidFill>
              </a:rPr>
              <a:t>Apprenticeship Compliance</a:t>
            </a:r>
            <a:br>
              <a:rPr lang="en-GB" dirty="0" smtClean="0">
                <a:solidFill>
                  <a:schemeClr val="bg1"/>
                </a:solidFill>
              </a:rPr>
            </a:br>
            <a:r>
              <a:rPr lang="en-GB" dirty="0" smtClean="0">
                <a:solidFill>
                  <a:schemeClr val="bg1"/>
                </a:solidFill>
              </a:rPr>
              <a:t/>
            </a:r>
            <a:br>
              <a:rPr lang="en-GB" dirty="0" smtClean="0">
                <a:solidFill>
                  <a:schemeClr val="bg1"/>
                </a:solidFill>
              </a:rPr>
            </a:br>
            <a:r>
              <a:rPr lang="en-GB" dirty="0" smtClean="0">
                <a:solidFill>
                  <a:schemeClr val="bg1"/>
                </a:solidFill>
              </a:rPr>
              <a:t>DO NOT REMOVE FROM INDUCTION</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1393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1371" y="269776"/>
            <a:ext cx="7271271" cy="1143000"/>
          </a:xfrm>
        </p:spPr>
        <p:txBody>
          <a:bodyPr/>
          <a:lstStyle/>
          <a:p>
            <a:pPr algn="l"/>
            <a:r>
              <a:rPr lang="en-GB" dirty="0"/>
              <a:t>E-Portfolios Support</a:t>
            </a:r>
            <a:br>
              <a:rPr lang="en-GB" dirty="0"/>
            </a:br>
            <a:r>
              <a:rPr lang="en-GB" dirty="0"/>
              <a:t>Gateway requirements</a:t>
            </a:r>
          </a:p>
        </p:txBody>
      </p:sp>
      <p:sp>
        <p:nvSpPr>
          <p:cNvPr id="3" name="Content Placeholder 2"/>
          <p:cNvSpPr>
            <a:spLocks noGrp="1"/>
          </p:cNvSpPr>
          <p:nvPr>
            <p:ph idx="1"/>
          </p:nvPr>
        </p:nvSpPr>
        <p:spPr>
          <a:xfrm>
            <a:off x="457200" y="2099989"/>
            <a:ext cx="8229600" cy="4281339"/>
          </a:xfrm>
        </p:spPr>
        <p:txBody>
          <a:bodyPr/>
          <a:lstStyle/>
          <a:p>
            <a:r>
              <a:rPr lang="en-GB" sz="2800" dirty="0"/>
              <a:t>Specific to Apprenticeship (KSBs /Case Studies)</a:t>
            </a:r>
          </a:p>
          <a:p>
            <a:r>
              <a:rPr lang="en-GB" sz="2800" dirty="0"/>
              <a:t>Employer and Provider (SHU) sign off readiness</a:t>
            </a:r>
          </a:p>
          <a:p>
            <a:r>
              <a:rPr lang="en-GB" sz="2800" dirty="0"/>
              <a:t>Incudes:</a:t>
            </a:r>
          </a:p>
          <a:p>
            <a:endParaRPr lang="en-GB" sz="2800" dirty="0"/>
          </a:p>
          <a:p>
            <a:pPr marL="1530350" indent="-546100">
              <a:buFont typeface="Wingdings" panose="05000000000000000000" pitchFamily="2" charset="2"/>
              <a:buChar char="ü"/>
            </a:pPr>
            <a:r>
              <a:rPr lang="en-GB" sz="2800" dirty="0"/>
              <a:t>Safeguarding obligations</a:t>
            </a:r>
          </a:p>
          <a:p>
            <a:pPr marL="1530350" indent="-546100">
              <a:buFont typeface="Wingdings" panose="05000000000000000000" pitchFamily="2" charset="2"/>
              <a:buChar char="ü"/>
            </a:pPr>
            <a:r>
              <a:rPr lang="en-GB" sz="2800" dirty="0"/>
              <a:t>Prevent Duty</a:t>
            </a:r>
          </a:p>
          <a:p>
            <a:pPr marL="1530350" indent="-546100">
              <a:buFont typeface="Wingdings" panose="05000000000000000000" pitchFamily="2" charset="2"/>
              <a:buChar char="ü"/>
            </a:pPr>
            <a:r>
              <a:rPr lang="en-GB" sz="2800" dirty="0"/>
              <a:t>British </a:t>
            </a:r>
            <a:r>
              <a:rPr lang="en-GB" sz="2800" dirty="0" smtClean="0"/>
              <a:t>Values</a:t>
            </a:r>
          </a:p>
          <a:p>
            <a:pPr marL="1530350" indent="-546100">
              <a:buFont typeface="Wingdings" panose="05000000000000000000" pitchFamily="2" charset="2"/>
              <a:buChar char="ü"/>
            </a:pPr>
            <a:r>
              <a:rPr lang="en-GB" sz="2800" dirty="0" smtClean="0"/>
              <a:t>English and Maths Certificates</a:t>
            </a:r>
          </a:p>
          <a:p>
            <a:pPr marL="1530350" indent="-546100">
              <a:buFont typeface="Wingdings" panose="05000000000000000000" pitchFamily="2" charset="2"/>
              <a:buChar char="ü"/>
            </a:pPr>
            <a:r>
              <a:rPr lang="en-GB" sz="2800" dirty="0" smtClean="0"/>
              <a:t>20% off the job learning</a:t>
            </a:r>
            <a:endParaRPr lang="en-GB" sz="2800" dirty="0"/>
          </a:p>
          <a:p>
            <a:endParaRPr lang="en-GB" dirty="0"/>
          </a:p>
        </p:txBody>
      </p:sp>
    </p:spTree>
    <p:extLst>
      <p:ext uri="{BB962C8B-B14F-4D97-AF65-F5344CB8AC3E}">
        <p14:creationId xmlns:p14="http://schemas.microsoft.com/office/powerpoint/2010/main" val="4206522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1371" y="269776"/>
            <a:ext cx="7271271" cy="1143000"/>
          </a:xfrm>
        </p:spPr>
        <p:txBody>
          <a:bodyPr/>
          <a:lstStyle/>
          <a:p>
            <a:pPr algn="l"/>
            <a:r>
              <a:rPr lang="en-GB" dirty="0"/>
              <a:t>E-Portfolios Support</a:t>
            </a:r>
            <a:br>
              <a:rPr lang="en-GB" dirty="0"/>
            </a:br>
            <a:r>
              <a:rPr lang="en-GB" dirty="0"/>
              <a:t>Gateway requirements</a:t>
            </a:r>
          </a:p>
        </p:txBody>
      </p:sp>
      <p:sp>
        <p:nvSpPr>
          <p:cNvPr id="3" name="Content Placeholder 2"/>
          <p:cNvSpPr>
            <a:spLocks noGrp="1"/>
          </p:cNvSpPr>
          <p:nvPr>
            <p:ph idx="1"/>
          </p:nvPr>
        </p:nvSpPr>
        <p:spPr>
          <a:xfrm>
            <a:off x="457200" y="2099989"/>
            <a:ext cx="8229600" cy="4281339"/>
          </a:xfrm>
        </p:spPr>
        <p:txBody>
          <a:bodyPr/>
          <a:lstStyle/>
          <a:p>
            <a:pPr marL="1530350" indent="-546100">
              <a:buFont typeface="Wingdings" panose="05000000000000000000" pitchFamily="2" charset="2"/>
              <a:buChar char="ü"/>
            </a:pPr>
            <a:r>
              <a:rPr lang="en-GB" sz="2800" dirty="0"/>
              <a:t>Safeguarding obligations</a:t>
            </a:r>
          </a:p>
          <a:p>
            <a:endParaRPr lang="en-GB" sz="2400" dirty="0"/>
          </a:p>
          <a:p>
            <a:pPr marL="0" indent="0">
              <a:spcAft>
                <a:spcPts val="1200"/>
              </a:spcAft>
              <a:buNone/>
            </a:pPr>
            <a:r>
              <a:rPr lang="en-GB" sz="2400" dirty="0"/>
              <a:t>Safeguarding is about knowing how to keep yourself and others safe from physical, psychological, emotional and sexual harm and free from bullying and intimidation (including on-line).</a:t>
            </a:r>
          </a:p>
          <a:p>
            <a:pPr marL="0" indent="0">
              <a:buNone/>
            </a:pPr>
            <a:r>
              <a:rPr lang="en-GB" sz="2400" dirty="0"/>
              <a:t>You can contact: your employer safeguarding officer, your WBL Coach, an academic, your course leader or student support services...</a:t>
            </a:r>
          </a:p>
          <a:p>
            <a:pPr marL="0" indent="0">
              <a:buNone/>
            </a:pPr>
            <a:r>
              <a:rPr lang="en-GB" sz="2400" dirty="0"/>
              <a:t>Staying Safe On-Line - Information in Induction</a:t>
            </a:r>
          </a:p>
        </p:txBody>
      </p:sp>
    </p:spTree>
    <p:extLst>
      <p:ext uri="{BB962C8B-B14F-4D97-AF65-F5344CB8AC3E}">
        <p14:creationId xmlns:p14="http://schemas.microsoft.com/office/powerpoint/2010/main" val="473399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1371" y="269776"/>
            <a:ext cx="7271271" cy="1143000"/>
          </a:xfrm>
        </p:spPr>
        <p:txBody>
          <a:bodyPr/>
          <a:lstStyle/>
          <a:p>
            <a:pPr algn="l"/>
            <a:r>
              <a:rPr lang="en-GB" dirty="0"/>
              <a:t>E-Portfolios Support</a:t>
            </a:r>
            <a:br>
              <a:rPr lang="en-GB" dirty="0"/>
            </a:br>
            <a:r>
              <a:rPr lang="en-GB" dirty="0"/>
              <a:t>Gateway requirements</a:t>
            </a:r>
          </a:p>
        </p:txBody>
      </p:sp>
      <p:sp>
        <p:nvSpPr>
          <p:cNvPr id="3" name="Content Placeholder 2"/>
          <p:cNvSpPr>
            <a:spLocks noGrp="1"/>
          </p:cNvSpPr>
          <p:nvPr>
            <p:ph idx="1"/>
          </p:nvPr>
        </p:nvSpPr>
        <p:spPr>
          <a:xfrm>
            <a:off x="457200" y="2099989"/>
            <a:ext cx="8229600" cy="4281339"/>
          </a:xfrm>
        </p:spPr>
        <p:txBody>
          <a:bodyPr/>
          <a:lstStyle/>
          <a:p>
            <a:pPr marL="1530350" indent="-546100">
              <a:buFont typeface="Wingdings" panose="05000000000000000000" pitchFamily="2" charset="2"/>
              <a:buChar char="ü"/>
            </a:pPr>
            <a:r>
              <a:rPr lang="en-GB" sz="2800" dirty="0"/>
              <a:t>Safeguarding obligations</a:t>
            </a:r>
          </a:p>
          <a:p>
            <a:endParaRPr lang="en-GB" sz="2400" dirty="0"/>
          </a:p>
          <a:p>
            <a:pPr marL="0" indent="0">
              <a:buNone/>
            </a:pPr>
            <a:r>
              <a:rPr lang="en-GB" sz="2400" dirty="0"/>
              <a:t>An employer is legally responsible for Health and Safety at work.</a:t>
            </a:r>
          </a:p>
          <a:p>
            <a:pPr marL="0" indent="0">
              <a:buNone/>
            </a:pPr>
            <a:r>
              <a:rPr lang="en-GB" sz="2400" dirty="0"/>
              <a:t>In some instances ("vulnerable adults") (or for any other reason) SHU will exercise a </a:t>
            </a:r>
            <a:r>
              <a:rPr lang="en-GB" sz="2400" i="1" dirty="0"/>
              <a:t>duty of care </a:t>
            </a:r>
            <a:r>
              <a:rPr lang="en-GB" sz="2400" dirty="0"/>
              <a:t>and is required to ensure the employer has the appropriate measures in place, offering the apprentice the opportunity to raise any concerns.</a:t>
            </a:r>
          </a:p>
          <a:p>
            <a:pPr marL="0" indent="0">
              <a:buNone/>
            </a:pPr>
            <a:r>
              <a:rPr lang="en-GB" sz="2400" i="1" dirty="0"/>
              <a:t>Stay safe on-line - Guidance in your induction</a:t>
            </a:r>
          </a:p>
        </p:txBody>
      </p:sp>
    </p:spTree>
    <p:extLst>
      <p:ext uri="{BB962C8B-B14F-4D97-AF65-F5344CB8AC3E}">
        <p14:creationId xmlns:p14="http://schemas.microsoft.com/office/powerpoint/2010/main" val="3633315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1371" y="269776"/>
            <a:ext cx="7271271" cy="1143000"/>
          </a:xfrm>
        </p:spPr>
        <p:txBody>
          <a:bodyPr/>
          <a:lstStyle/>
          <a:p>
            <a:pPr algn="l"/>
            <a:r>
              <a:rPr lang="en-GB" dirty="0"/>
              <a:t>E-Portfolios Support</a:t>
            </a:r>
            <a:br>
              <a:rPr lang="en-GB" dirty="0"/>
            </a:br>
            <a:r>
              <a:rPr lang="en-GB" dirty="0"/>
              <a:t>Gateway requirements</a:t>
            </a:r>
          </a:p>
        </p:txBody>
      </p:sp>
      <p:sp>
        <p:nvSpPr>
          <p:cNvPr id="3" name="Content Placeholder 2"/>
          <p:cNvSpPr>
            <a:spLocks noGrp="1"/>
          </p:cNvSpPr>
          <p:nvPr>
            <p:ph idx="1"/>
          </p:nvPr>
        </p:nvSpPr>
        <p:spPr>
          <a:xfrm>
            <a:off x="457200" y="1844825"/>
            <a:ext cx="8229600" cy="4281339"/>
          </a:xfrm>
        </p:spPr>
        <p:txBody>
          <a:bodyPr/>
          <a:lstStyle/>
          <a:p>
            <a:pPr marL="2233613" indent="-546100">
              <a:buFont typeface="Wingdings" panose="05000000000000000000" pitchFamily="2" charset="2"/>
              <a:buChar char="ü"/>
            </a:pPr>
            <a:r>
              <a:rPr lang="en-GB" dirty="0"/>
              <a:t>Prevent Duty</a:t>
            </a:r>
          </a:p>
          <a:p>
            <a:endParaRPr lang="en-GB" sz="2800" dirty="0"/>
          </a:p>
          <a:p>
            <a:pPr marL="0" indent="0">
              <a:buNone/>
            </a:pPr>
            <a:r>
              <a:rPr lang="en-GB" sz="2800" dirty="0"/>
              <a:t>Apprenticeship funding requires all parties to work together in support of the Prevent Agenda.  This is a Government initiative to address extremist behaviour and radicalisation of people to consider, encourage or commit illegal an violent acts against other people in society.</a:t>
            </a:r>
          </a:p>
          <a:p>
            <a:pPr marL="0" indent="0">
              <a:buNone/>
            </a:pPr>
            <a:r>
              <a:rPr lang="en-GB" sz="2800" dirty="0"/>
              <a:t>This is not limited to any single group in society, but extends to all "hate crimes".</a:t>
            </a:r>
          </a:p>
        </p:txBody>
      </p:sp>
    </p:spTree>
    <p:extLst>
      <p:ext uri="{BB962C8B-B14F-4D97-AF65-F5344CB8AC3E}">
        <p14:creationId xmlns:p14="http://schemas.microsoft.com/office/powerpoint/2010/main" val="18524490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1371" y="269776"/>
            <a:ext cx="7271271" cy="1143000"/>
          </a:xfrm>
        </p:spPr>
        <p:txBody>
          <a:bodyPr/>
          <a:lstStyle/>
          <a:p>
            <a:pPr algn="l"/>
            <a:r>
              <a:rPr lang="en-GB" dirty="0"/>
              <a:t>E-Portfolios Support</a:t>
            </a:r>
            <a:br>
              <a:rPr lang="en-GB" dirty="0"/>
            </a:br>
            <a:r>
              <a:rPr lang="en-GB" dirty="0"/>
              <a:t>Gateway requirements</a:t>
            </a:r>
          </a:p>
        </p:txBody>
      </p:sp>
      <p:sp>
        <p:nvSpPr>
          <p:cNvPr id="3" name="Content Placeholder 2"/>
          <p:cNvSpPr>
            <a:spLocks noGrp="1"/>
          </p:cNvSpPr>
          <p:nvPr>
            <p:ph idx="1"/>
          </p:nvPr>
        </p:nvSpPr>
        <p:spPr>
          <a:xfrm>
            <a:off x="251520" y="2099989"/>
            <a:ext cx="8686800" cy="4281339"/>
          </a:xfrm>
        </p:spPr>
        <p:txBody>
          <a:bodyPr/>
          <a:lstStyle/>
          <a:p>
            <a:pPr marL="2601913" indent="-546100">
              <a:buFont typeface="Wingdings" panose="05000000000000000000" pitchFamily="2" charset="2"/>
              <a:buChar char="ü"/>
            </a:pPr>
            <a:r>
              <a:rPr lang="en-GB" sz="2800" dirty="0"/>
              <a:t>British Values</a:t>
            </a:r>
          </a:p>
          <a:p>
            <a:pPr marL="2055813" indent="0">
              <a:buNone/>
            </a:pPr>
            <a:endParaRPr lang="en-GB" sz="2800" dirty="0"/>
          </a:p>
          <a:p>
            <a:pPr marL="0" indent="0">
              <a:buNone/>
            </a:pPr>
            <a:r>
              <a:rPr lang="en-GB" sz="2400" dirty="0"/>
              <a:t>...underpin the principles of a democratic and free society:</a:t>
            </a:r>
          </a:p>
          <a:p>
            <a:pPr marL="0" indent="0">
              <a:buNone/>
            </a:pPr>
            <a:endParaRPr lang="en-GB" sz="2400" dirty="0"/>
          </a:p>
          <a:p>
            <a:r>
              <a:rPr lang="en-GB" sz="2800" dirty="0"/>
              <a:t>Recognition and respect for the democratic process</a:t>
            </a:r>
          </a:p>
          <a:p>
            <a:r>
              <a:rPr lang="en-GB" sz="2800" dirty="0"/>
              <a:t>Respect for the rule of law</a:t>
            </a:r>
          </a:p>
          <a:p>
            <a:r>
              <a:rPr lang="en-GB" sz="2800" dirty="0"/>
              <a:t>Freedom of speech</a:t>
            </a:r>
          </a:p>
          <a:p>
            <a:r>
              <a:rPr lang="en-GB" sz="2800" dirty="0"/>
              <a:t>Respect and tolerance of others</a:t>
            </a:r>
          </a:p>
          <a:p>
            <a:endParaRPr lang="en-GB" dirty="0"/>
          </a:p>
        </p:txBody>
      </p:sp>
    </p:spTree>
    <p:extLst>
      <p:ext uri="{BB962C8B-B14F-4D97-AF65-F5344CB8AC3E}">
        <p14:creationId xmlns:p14="http://schemas.microsoft.com/office/powerpoint/2010/main" val="13182853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90" y="188640"/>
            <a:ext cx="8207375" cy="1143000"/>
          </a:xfrm>
        </p:spPr>
        <p:txBody>
          <a:bodyPr/>
          <a:lstStyle/>
          <a:p>
            <a:r>
              <a:rPr lang="en-GB" sz="3600" dirty="0" smtClean="0"/>
              <a:t>Equality Diversity &amp; Inclusion</a:t>
            </a:r>
            <a:endParaRPr lang="en-GB" sz="3600" dirty="0"/>
          </a:p>
        </p:txBody>
      </p:sp>
      <p:sp>
        <p:nvSpPr>
          <p:cNvPr id="3" name="Content Placeholder 2"/>
          <p:cNvSpPr>
            <a:spLocks noGrp="1"/>
          </p:cNvSpPr>
          <p:nvPr>
            <p:ph idx="1"/>
          </p:nvPr>
        </p:nvSpPr>
        <p:spPr>
          <a:xfrm>
            <a:off x="611560" y="1700810"/>
            <a:ext cx="8075240" cy="3344863"/>
          </a:xfrm>
        </p:spPr>
        <p:txBody>
          <a:bodyPr/>
          <a:lstStyle/>
          <a:p>
            <a:r>
              <a:rPr lang="en-GB" sz="2400" dirty="0">
                <a:hlinkClick r:id="rId2"/>
              </a:rPr>
              <a:t>https://</a:t>
            </a:r>
            <a:r>
              <a:rPr lang="en-GB" sz="2400" dirty="0" smtClean="0">
                <a:hlinkClick r:id="rId2"/>
              </a:rPr>
              <a:t>www.shu.ac.uk/about-us/equality-and-diversity</a:t>
            </a:r>
            <a:endParaRPr lang="en-GB" sz="2400" dirty="0" smtClean="0"/>
          </a:p>
          <a:p>
            <a:r>
              <a:rPr lang="en-GB" sz="2400" dirty="0">
                <a:hlinkClick r:id="rId3"/>
              </a:rPr>
              <a:t>https://</a:t>
            </a:r>
            <a:r>
              <a:rPr lang="en-GB" sz="2400" dirty="0" smtClean="0">
                <a:hlinkClick r:id="rId3"/>
              </a:rPr>
              <a:t>www.shu.ac.uk/about-us/governance-and-strategy/governance/our-student-charter</a:t>
            </a:r>
            <a:endParaRPr lang="en-GB" sz="2400" dirty="0" smtClean="0"/>
          </a:p>
          <a:p>
            <a:pPr marL="0" indent="0">
              <a:buNone/>
            </a:pPr>
            <a:endParaRPr lang="en-GB" dirty="0" smtClean="0"/>
          </a:p>
          <a:p>
            <a:pPr marL="0" indent="0">
              <a:buNone/>
            </a:pPr>
            <a:endParaRPr lang="en-GB" dirty="0"/>
          </a:p>
          <a:p>
            <a:pPr marL="0" indent="0">
              <a:buNone/>
            </a:pPr>
            <a:endParaRPr lang="en-GB" dirty="0"/>
          </a:p>
          <a:p>
            <a:pPr marL="0" indent="0">
              <a:buNone/>
            </a:pPr>
            <a:r>
              <a:rPr lang="en-GB" sz="2400" dirty="0"/>
              <a:t>Our Equality Objectives </a:t>
            </a:r>
            <a:r>
              <a:rPr lang="en-GB" sz="2400" dirty="0" smtClean="0"/>
              <a:t>set </a:t>
            </a:r>
            <a:r>
              <a:rPr lang="en-GB" sz="2400" dirty="0"/>
              <a:t>our vision to be recognised as a University that adds value to the futures of all our students, staff and partners by drawing on their unique and diverse talents and providing an environment that allows everyone to flourish and succeed</a:t>
            </a:r>
          </a:p>
          <a:p>
            <a:pPr marL="0" indent="0">
              <a:buNone/>
            </a:pPr>
            <a:endParaRPr lang="en-GB" dirty="0"/>
          </a:p>
        </p:txBody>
      </p:sp>
      <p:pic>
        <p:nvPicPr>
          <p:cNvPr id="29698" name="Picture 2" descr="Race Equality Char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267274"/>
            <a:ext cx="2095500" cy="1019175"/>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s://www.shu.ac.uk/~/media/home/about-us/equality-and-diversity/images/as-bronze-award.jpg?h=82&amp;w=150&amp;hash=8C465A477D1D749566F904ED2C17B4A761E0A933&amp;la=e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3267274"/>
            <a:ext cx="1864342" cy="1019175"/>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descr="Working Familie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986" y="3145036"/>
            <a:ext cx="12858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29706" name="Picture 10" descr="Disability Confident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176" y="3321247"/>
            <a:ext cx="1943100" cy="933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3977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90" y="188640"/>
            <a:ext cx="8207375" cy="1143000"/>
          </a:xfrm>
        </p:spPr>
        <p:txBody>
          <a:bodyPr/>
          <a:lstStyle/>
          <a:p>
            <a:r>
              <a:rPr lang="en-GB" sz="3600" dirty="0" smtClean="0"/>
              <a:t>Equality Diversity &amp; Inclusion</a:t>
            </a:r>
            <a:endParaRPr lang="en-GB" sz="3600" dirty="0"/>
          </a:p>
        </p:txBody>
      </p:sp>
      <p:sp>
        <p:nvSpPr>
          <p:cNvPr id="3" name="Content Placeholder 2"/>
          <p:cNvSpPr>
            <a:spLocks noGrp="1"/>
          </p:cNvSpPr>
          <p:nvPr>
            <p:ph idx="1"/>
          </p:nvPr>
        </p:nvSpPr>
        <p:spPr>
          <a:xfrm>
            <a:off x="611560" y="1700810"/>
            <a:ext cx="8075240" cy="3344863"/>
          </a:xfrm>
        </p:spPr>
        <p:txBody>
          <a:bodyPr/>
          <a:lstStyle/>
          <a:p>
            <a:pPr marL="0" indent="0">
              <a:buNone/>
            </a:pPr>
            <a:r>
              <a:rPr lang="en-GB" sz="2800" b="1" dirty="0" smtClean="0"/>
              <a:t>Learning Opportunities:</a:t>
            </a:r>
          </a:p>
          <a:p>
            <a:pPr marL="0" indent="0">
              <a:buNone/>
            </a:pPr>
            <a:endParaRPr lang="en-GB" sz="2800" b="1" dirty="0" smtClean="0"/>
          </a:p>
          <a:p>
            <a:r>
              <a:rPr lang="en-GB" sz="2800" dirty="0" smtClean="0"/>
              <a:t>Read the SHU Student Charter</a:t>
            </a:r>
          </a:p>
          <a:p>
            <a:r>
              <a:rPr lang="en-GB" sz="2800" dirty="0" smtClean="0"/>
              <a:t>Research and discuss Barratt policies</a:t>
            </a:r>
          </a:p>
          <a:p>
            <a:r>
              <a:rPr lang="en-GB" sz="2800" dirty="0"/>
              <a:t>Awareness: The Equality Act in construction</a:t>
            </a:r>
          </a:p>
          <a:p>
            <a:r>
              <a:rPr lang="en-GB" sz="2800" dirty="0" smtClean="0"/>
              <a:t>Quarterly Review: Behaviours in the standard...</a:t>
            </a:r>
          </a:p>
          <a:p>
            <a:pPr marL="361950" indent="-361950">
              <a:buNone/>
            </a:pPr>
            <a:r>
              <a:rPr lang="en-GB" sz="2800" dirty="0"/>
              <a:t>	</a:t>
            </a:r>
            <a:r>
              <a:rPr lang="en-GB" sz="2800" dirty="0" smtClean="0"/>
              <a:t>When have you felt challenged?</a:t>
            </a:r>
            <a:endParaRPr lang="en-GB" sz="2800" dirty="0"/>
          </a:p>
          <a:p>
            <a:r>
              <a:rPr lang="en-GB" sz="2800" dirty="0" smtClean="0"/>
              <a:t>WBL Module: Unconscious bias</a:t>
            </a:r>
          </a:p>
        </p:txBody>
      </p:sp>
    </p:spTree>
    <p:extLst>
      <p:ext uri="{BB962C8B-B14F-4D97-AF65-F5344CB8AC3E}">
        <p14:creationId xmlns:p14="http://schemas.microsoft.com/office/powerpoint/2010/main" val="1606121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0141"/>
            <a:ext cx="3203848" cy="4383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3203848" y="836714"/>
            <a:ext cx="2880320" cy="5619119"/>
            <a:chOff x="7958664" y="0"/>
            <a:chExt cx="3988090" cy="685800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8664" y="0"/>
              <a:ext cx="3988090" cy="526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664" y="5268036"/>
              <a:ext cx="3988090" cy="158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890" y="1412777"/>
            <a:ext cx="3134622" cy="433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9" y="4941168"/>
            <a:ext cx="2842042" cy="191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08346"/>
            <a:ext cx="2842042" cy="158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5890" y="1"/>
            <a:ext cx="3134622" cy="158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5890" y="5281393"/>
            <a:ext cx="3134622" cy="158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19" y="5262917"/>
            <a:ext cx="3221768" cy="1595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19" y="-99392"/>
            <a:ext cx="3221768" cy="1595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8669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6" y="1196752"/>
            <a:ext cx="8207375" cy="863997"/>
          </a:xfrm>
        </p:spPr>
        <p:txBody>
          <a:bodyPr/>
          <a:lstStyle/>
          <a:p>
            <a:pPr algn="l"/>
            <a:r>
              <a:rPr lang="en-GB" sz="2800" dirty="0" smtClean="0"/>
              <a:t>Behaviours in the Standard:</a:t>
            </a:r>
            <a:endParaRPr lang="en-GB" sz="2800" dirty="0"/>
          </a:p>
        </p:txBody>
      </p:sp>
      <p:sp>
        <p:nvSpPr>
          <p:cNvPr id="3" name="Content Placeholder 2"/>
          <p:cNvSpPr>
            <a:spLocks noGrp="1"/>
          </p:cNvSpPr>
          <p:nvPr>
            <p:ph idx="1"/>
          </p:nvPr>
        </p:nvSpPr>
        <p:spPr>
          <a:xfrm>
            <a:off x="457200" y="1988840"/>
            <a:ext cx="8229600" cy="4752528"/>
          </a:xfrm>
        </p:spPr>
        <p:txBody>
          <a:bodyPr/>
          <a:lstStyle/>
          <a:p>
            <a:pPr>
              <a:spcAft>
                <a:spcPts val="1200"/>
              </a:spcAft>
            </a:pPr>
            <a:r>
              <a:rPr lang="en-GB" sz="2000" dirty="0" smtClean="0">
                <a:solidFill>
                  <a:srgbClr val="B70D50"/>
                </a:solidFill>
              </a:rPr>
              <a:t>INSERT</a:t>
            </a:r>
          </a:p>
          <a:p>
            <a:pPr>
              <a:spcAft>
                <a:spcPts val="1200"/>
              </a:spcAft>
            </a:pPr>
            <a:r>
              <a:rPr lang="en-GB" sz="2000" dirty="0" smtClean="0">
                <a:solidFill>
                  <a:srgbClr val="B70D50"/>
                </a:solidFill>
              </a:rPr>
              <a:t>INSERT</a:t>
            </a:r>
          </a:p>
          <a:p>
            <a:pPr>
              <a:spcAft>
                <a:spcPts val="1200"/>
              </a:spcAft>
            </a:pPr>
            <a:r>
              <a:rPr lang="en-GB" sz="2000" dirty="0" smtClean="0">
                <a:solidFill>
                  <a:srgbClr val="B70D50"/>
                </a:solidFill>
              </a:rPr>
              <a:t>INSERT</a:t>
            </a:r>
          </a:p>
          <a:p>
            <a:pPr>
              <a:spcAft>
                <a:spcPts val="1200"/>
              </a:spcAft>
            </a:pPr>
            <a:endParaRPr lang="en-GB" sz="2000" dirty="0"/>
          </a:p>
          <a:p>
            <a:pPr>
              <a:spcAft>
                <a:spcPts val="1200"/>
              </a:spcAft>
            </a:pPr>
            <a:endParaRPr lang="en-GB" sz="2000" dirty="0" smtClean="0"/>
          </a:p>
          <a:p>
            <a:pPr marL="0" indent="0">
              <a:spcAft>
                <a:spcPts val="1200"/>
              </a:spcAft>
              <a:buNone/>
            </a:pPr>
            <a:r>
              <a:rPr lang="en-GB" sz="2000" b="1" dirty="0" smtClean="0"/>
              <a:t>Quarterly Review: </a:t>
            </a:r>
          </a:p>
          <a:p>
            <a:pPr marL="0" indent="0">
              <a:spcAft>
                <a:spcPts val="1200"/>
              </a:spcAft>
              <a:buNone/>
            </a:pPr>
            <a:r>
              <a:rPr lang="en-GB" sz="2000" dirty="0" smtClean="0"/>
              <a:t>Discuss a situation when judgement was needed... How did you feel?... What did you do?...  What was the impact?...                                    What evidence for E-portfolio?... What plans/targets for development?</a:t>
            </a:r>
            <a:endParaRPr lang="en-GB" sz="2000" dirty="0"/>
          </a:p>
        </p:txBody>
      </p:sp>
      <p:sp>
        <p:nvSpPr>
          <p:cNvPr id="4" name="Title 1"/>
          <p:cNvSpPr txBox="1">
            <a:spLocks/>
          </p:cNvSpPr>
          <p:nvPr/>
        </p:nvSpPr>
        <p:spPr bwMode="auto">
          <a:xfrm>
            <a:off x="1763689" y="188640"/>
            <a:ext cx="820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r>
              <a:rPr lang="en-GB" sz="3600" dirty="0" smtClean="0"/>
              <a:t>Equality Diversity &amp; Inclusion</a:t>
            </a:r>
            <a:endParaRPr lang="en-GB" sz="3600" dirty="0"/>
          </a:p>
        </p:txBody>
      </p:sp>
      <p:sp>
        <p:nvSpPr>
          <p:cNvPr id="5" name="Rectangle 4"/>
          <p:cNvSpPr/>
          <p:nvPr/>
        </p:nvSpPr>
        <p:spPr>
          <a:xfrm rot="19425914">
            <a:off x="989490" y="2733527"/>
            <a:ext cx="7560840" cy="5851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WORK TO DO</a:t>
            </a:r>
            <a:endParaRPr lang="en-GB" dirty="0">
              <a:solidFill>
                <a:prstClr val="black"/>
              </a:solidFill>
            </a:endParaRPr>
          </a:p>
        </p:txBody>
      </p:sp>
    </p:spTree>
    <p:extLst>
      <p:ext uri="{BB962C8B-B14F-4D97-AF65-F5344CB8AC3E}">
        <p14:creationId xmlns:p14="http://schemas.microsoft.com/office/powerpoint/2010/main" val="24353705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93"/>
          <a:stretch/>
        </p:blipFill>
        <p:spPr bwMode="auto">
          <a:xfrm>
            <a:off x="5574471" y="1240160"/>
            <a:ext cx="4760876" cy="5549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9512" y="1268761"/>
            <a:ext cx="5184576" cy="5816977"/>
          </a:xfrm>
          <a:prstGeom prst="rect">
            <a:avLst/>
          </a:prstGeom>
          <a:noFill/>
        </p:spPr>
        <p:txBody>
          <a:bodyPr wrap="square" rtlCol="0">
            <a:spAutoFit/>
          </a:bodyPr>
          <a:lstStyle/>
          <a:p>
            <a:r>
              <a:rPr lang="en-GB" sz="2000" dirty="0" smtClean="0">
                <a:solidFill>
                  <a:prstClr val="black"/>
                </a:solidFill>
              </a:rPr>
              <a:t>At the start:</a:t>
            </a:r>
            <a:endParaRPr lang="en-GB" sz="2000" dirty="0">
              <a:solidFill>
                <a:prstClr val="black"/>
              </a:solidFill>
            </a:endParaRPr>
          </a:p>
          <a:p>
            <a:pPr marL="342900" indent="-342900">
              <a:buFont typeface="Arial" panose="020B0604020202020204" pitchFamily="34" charset="0"/>
              <a:buChar char="•"/>
            </a:pPr>
            <a:r>
              <a:rPr lang="en-GB" sz="2000" dirty="0" smtClean="0">
                <a:solidFill>
                  <a:prstClr val="black"/>
                </a:solidFill>
              </a:rPr>
              <a:t>Build on your Suitability Interview (Skills Scan and career aspirations...)</a:t>
            </a:r>
          </a:p>
          <a:p>
            <a:endParaRPr lang="en-GB" sz="2000" dirty="0" smtClean="0">
              <a:solidFill>
                <a:prstClr val="black"/>
              </a:solidFill>
            </a:endParaRPr>
          </a:p>
          <a:p>
            <a:r>
              <a:rPr lang="en-GB" sz="2000" dirty="0" smtClean="0">
                <a:solidFill>
                  <a:prstClr val="black"/>
                </a:solidFill>
              </a:rPr>
              <a:t>During the Apprenticeship</a:t>
            </a:r>
            <a:endParaRPr lang="en-GB" sz="2000" dirty="0">
              <a:solidFill>
                <a:prstClr val="black"/>
              </a:solidFill>
            </a:endParaRPr>
          </a:p>
          <a:p>
            <a:pPr marL="342900" indent="-342900">
              <a:buFont typeface="Arial" panose="020B0604020202020204" pitchFamily="34" charset="0"/>
              <a:buChar char="•"/>
            </a:pPr>
            <a:r>
              <a:rPr lang="en-GB" sz="2000" dirty="0" smtClean="0">
                <a:solidFill>
                  <a:prstClr val="black"/>
                </a:solidFill>
              </a:rPr>
              <a:t>Development of KSBs &amp; PPD modules</a:t>
            </a:r>
          </a:p>
          <a:p>
            <a:pPr marL="342900" indent="-342900">
              <a:buFont typeface="Arial" panose="020B0604020202020204" pitchFamily="34" charset="0"/>
              <a:buChar char="•"/>
            </a:pPr>
            <a:r>
              <a:rPr lang="en-GB" sz="2000" dirty="0" smtClean="0">
                <a:solidFill>
                  <a:prstClr val="black"/>
                </a:solidFill>
              </a:rPr>
              <a:t>Sector leading careers guidance:</a:t>
            </a:r>
          </a:p>
          <a:p>
            <a:pPr marL="361950"/>
            <a:r>
              <a:rPr lang="en-GB" sz="2000" dirty="0">
                <a:solidFill>
                  <a:prstClr val="black"/>
                </a:solidFill>
                <a:hlinkClick r:id="rId4"/>
              </a:rPr>
              <a:t>https://</a:t>
            </a:r>
            <a:r>
              <a:rPr lang="en-GB" sz="2000" dirty="0" smtClean="0">
                <a:solidFill>
                  <a:prstClr val="black"/>
                </a:solidFill>
                <a:hlinkClick r:id=""/>
              </a:rPr>
              <a:t>www.shu.ac.uk/current-</a:t>
            </a:r>
          </a:p>
          <a:p>
            <a:pPr marL="361950"/>
            <a:r>
              <a:rPr lang="en-GB" sz="2000" dirty="0" smtClean="0">
                <a:solidFill>
                  <a:prstClr val="black"/>
                </a:solidFill>
                <a:hlinkClick r:id=""/>
              </a:rPr>
              <a:t>students/careers-and-employability</a:t>
            </a:r>
            <a:endParaRPr lang="en-GB" sz="2000" dirty="0" smtClean="0">
              <a:solidFill>
                <a:prstClr val="black"/>
              </a:solidFill>
            </a:endParaRPr>
          </a:p>
          <a:p>
            <a:pPr marL="342900" indent="-342900">
              <a:buFont typeface="Arial" panose="020B0604020202020204" pitchFamily="34" charset="0"/>
              <a:buChar char="•"/>
            </a:pPr>
            <a:r>
              <a:rPr lang="en-GB" sz="2000" dirty="0" smtClean="0">
                <a:solidFill>
                  <a:prstClr val="black"/>
                </a:solidFill>
              </a:rPr>
              <a:t>Bespoke Apprenticeship resource: </a:t>
            </a:r>
            <a:r>
              <a:rPr lang="en-GB" sz="1600" u="sng" dirty="0">
                <a:solidFill>
                  <a:prstClr val="black"/>
                </a:solidFill>
                <a:hlinkClick r:id="rId5"/>
              </a:rPr>
              <a:t>https://</a:t>
            </a:r>
            <a:r>
              <a:rPr lang="en-GB" sz="1600" u="sng" dirty="0" smtClean="0">
                <a:solidFill>
                  <a:prstClr val="black"/>
                </a:solidFill>
                <a:hlinkClick r:id="rId5"/>
              </a:rPr>
              <a:t>www.abintegro.com/u/rbrzg7ou</a:t>
            </a:r>
            <a:endParaRPr lang="en-GB" sz="2000" dirty="0">
              <a:solidFill>
                <a:prstClr val="black"/>
              </a:solidFill>
            </a:endParaRPr>
          </a:p>
          <a:p>
            <a:endParaRPr lang="en-GB" sz="2000" dirty="0" smtClean="0">
              <a:solidFill>
                <a:prstClr val="black"/>
              </a:solidFill>
            </a:endParaRPr>
          </a:p>
          <a:p>
            <a:r>
              <a:rPr lang="en-GB" sz="2000" dirty="0" smtClean="0">
                <a:solidFill>
                  <a:prstClr val="black"/>
                </a:solidFill>
              </a:rPr>
              <a:t>At the end</a:t>
            </a:r>
          </a:p>
          <a:p>
            <a:pPr marL="342900" indent="-342900">
              <a:buFont typeface="Arial" panose="020B0604020202020204" pitchFamily="34" charset="0"/>
              <a:buChar char="•"/>
            </a:pPr>
            <a:r>
              <a:rPr lang="en-GB" sz="2000" dirty="0" smtClean="0">
                <a:solidFill>
                  <a:prstClr val="black"/>
                </a:solidFill>
              </a:rPr>
              <a:t>WBL2 Project submission: Organisational context and aspirations</a:t>
            </a:r>
          </a:p>
          <a:p>
            <a:pPr marL="342900" indent="-342900">
              <a:buFont typeface="Arial" panose="020B0604020202020204" pitchFamily="34" charset="0"/>
              <a:buChar char="•"/>
            </a:pPr>
            <a:r>
              <a:rPr lang="en-GB" sz="2000" dirty="0" smtClean="0">
                <a:solidFill>
                  <a:prstClr val="black"/>
                </a:solidFill>
              </a:rPr>
              <a:t>Adviser workshop (1:1 bookings...</a:t>
            </a:r>
          </a:p>
          <a:p>
            <a:pPr marL="342900" indent="-342900">
              <a:buFont typeface="Arial" panose="020B0604020202020204" pitchFamily="34" charset="0"/>
              <a:buChar char="•"/>
            </a:pPr>
            <a:r>
              <a:rPr lang="en-GB" sz="2000" dirty="0" smtClean="0">
                <a:solidFill>
                  <a:prstClr val="black"/>
                </a:solidFill>
              </a:rPr>
              <a:t>Alumni access to support for 5 years:</a:t>
            </a:r>
          </a:p>
          <a:p>
            <a:pPr marL="361950"/>
            <a:r>
              <a:rPr lang="en-GB" sz="1600" dirty="0">
                <a:solidFill>
                  <a:prstClr val="black"/>
                </a:solidFill>
                <a:hlinkClick r:id="rId6"/>
              </a:rPr>
              <a:t>https://www.shu.ac.uk/alumni/careers-support</a:t>
            </a:r>
            <a:endParaRPr lang="en-GB" dirty="0">
              <a:solidFill>
                <a:prstClr val="black"/>
              </a:solidFill>
            </a:endParaRPr>
          </a:p>
          <a:p>
            <a:endParaRPr lang="en-GB" sz="2000" dirty="0">
              <a:solidFill>
                <a:prstClr val="black"/>
              </a:solidFill>
            </a:endParaRPr>
          </a:p>
        </p:txBody>
      </p:sp>
      <p:sp>
        <p:nvSpPr>
          <p:cNvPr id="7" name="Rectangle 6"/>
          <p:cNvSpPr/>
          <p:nvPr/>
        </p:nvSpPr>
        <p:spPr>
          <a:xfrm>
            <a:off x="3506278" y="246908"/>
            <a:ext cx="2068195" cy="461665"/>
          </a:xfrm>
          <a:prstGeom prst="rect">
            <a:avLst/>
          </a:prstGeom>
        </p:spPr>
        <p:txBody>
          <a:bodyPr wrap="none">
            <a:spAutoFit/>
          </a:bodyPr>
          <a:lstStyle/>
          <a:p>
            <a:r>
              <a:rPr lang="en-GB" b="1" dirty="0">
                <a:solidFill>
                  <a:srgbClr val="B70D50"/>
                </a:solidFill>
              </a:rPr>
              <a:t>Careers IAG:</a:t>
            </a:r>
            <a:endParaRPr lang="en-GB" sz="2000" dirty="0">
              <a:solidFill>
                <a:prstClr val="black"/>
              </a:solidFill>
              <a:hlinkClick r:id="rId6"/>
            </a:endParaRPr>
          </a:p>
        </p:txBody>
      </p:sp>
    </p:spTree>
    <p:extLst>
      <p:ext uri="{BB962C8B-B14F-4D97-AF65-F5344CB8AC3E}">
        <p14:creationId xmlns:p14="http://schemas.microsoft.com/office/powerpoint/2010/main" val="3689481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20% off the job learning</a:t>
            </a:r>
            <a:br>
              <a:rPr lang="en-GB" sz="4000" dirty="0" smtClean="0"/>
            </a:br>
            <a:r>
              <a:rPr lang="en-GB" sz="4000" dirty="0" smtClean="0"/>
              <a:t>Formal Guidance from Government</a:t>
            </a:r>
            <a:endParaRPr lang="en-GB" sz="4000" dirty="0"/>
          </a:p>
        </p:txBody>
      </p:sp>
      <p:sp>
        <p:nvSpPr>
          <p:cNvPr id="3" name="Content Placeholder 2"/>
          <p:cNvSpPr>
            <a:spLocks noGrp="1"/>
          </p:cNvSpPr>
          <p:nvPr>
            <p:ph idx="1"/>
          </p:nvPr>
        </p:nvSpPr>
        <p:spPr/>
        <p:txBody>
          <a:bodyPr/>
          <a:lstStyle/>
          <a:p>
            <a:pPr marL="0" indent="0">
              <a:buNone/>
            </a:pPr>
            <a:endParaRPr lang="en-GB" sz="1600" u="sng" dirty="0" smtClean="0">
              <a:hlinkClick r:id="rId2"/>
            </a:endParaRPr>
          </a:p>
          <a:p>
            <a:pPr marL="0" indent="0">
              <a:buNone/>
            </a:pPr>
            <a:r>
              <a:rPr lang="en-GB" sz="1600" u="sng" dirty="0" smtClean="0">
                <a:hlinkClick r:id="rId2"/>
              </a:rPr>
              <a:t>Flowchart PDF</a:t>
            </a:r>
            <a:endParaRPr lang="en-GB" sz="1600" dirty="0"/>
          </a:p>
          <a:p>
            <a:pPr marL="0" indent="0">
              <a:buNone/>
            </a:pPr>
            <a:r>
              <a:rPr lang="en-GB" sz="1600" u="sng" dirty="0" smtClean="0">
                <a:hlinkClick r:id="rId3"/>
              </a:rPr>
              <a:t>Off-the-job-Myths-Facts-130919.pdf</a:t>
            </a:r>
            <a:r>
              <a:rPr lang="en-GB" sz="1600" b="1" dirty="0" smtClean="0"/>
              <a:t> </a:t>
            </a:r>
          </a:p>
          <a:p>
            <a:pPr marL="0" indent="0">
              <a:buNone/>
            </a:pPr>
            <a:r>
              <a:rPr lang="en-GB" sz="1600" u="sng" dirty="0" smtClean="0">
                <a:hlinkClick r:id="rId4"/>
              </a:rPr>
              <a:t>20% Government Guidance and Examples</a:t>
            </a:r>
            <a:endParaRPr lang="en-GB" sz="1600" u="sng" dirty="0" smtClean="0"/>
          </a:p>
          <a:p>
            <a:pPr marL="0" indent="0">
              <a:buNone/>
            </a:pPr>
            <a:endParaRPr lang="en-GB" sz="1600" u="sng" dirty="0"/>
          </a:p>
          <a:p>
            <a:pPr marL="0" indent="0">
              <a:buNone/>
            </a:pPr>
            <a:endParaRPr lang="en-GB" sz="1600" dirty="0"/>
          </a:p>
          <a:p>
            <a:endParaRPr lang="en-GB"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366221"/>
            <a:ext cx="8820472"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1316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Batch 4: </a:t>
            </a:r>
            <a:br>
              <a:rPr lang="en-GB" dirty="0" smtClean="0">
                <a:solidFill>
                  <a:schemeClr val="bg1"/>
                </a:solidFill>
              </a:rPr>
            </a:br>
            <a:r>
              <a:rPr lang="en-GB" dirty="0" smtClean="0">
                <a:solidFill>
                  <a:schemeClr val="bg1"/>
                </a:solidFill>
              </a:rPr>
              <a:t>Explanation / Illustrations for 20% Off the Job training</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13939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548" y="836712"/>
            <a:ext cx="8229600" cy="1143000"/>
          </a:xfrm>
          <a:solidFill>
            <a:srgbClr val="99FF66"/>
          </a:solidFill>
        </p:spPr>
        <p:txBody>
          <a:bodyPr/>
          <a:lstStyle/>
          <a:p>
            <a:r>
              <a:rPr lang="en-GB" dirty="0" smtClean="0">
                <a:solidFill>
                  <a:schemeClr val="accent2">
                    <a:lumMod val="75000"/>
                  </a:schemeClr>
                </a:solidFill>
              </a:rPr>
              <a:t>DATA COLLECTION FORM...</a:t>
            </a:r>
            <a:br>
              <a:rPr lang="en-GB" dirty="0" smtClean="0">
                <a:solidFill>
                  <a:schemeClr val="accent2">
                    <a:lumMod val="75000"/>
                  </a:schemeClr>
                </a:solidFill>
              </a:rPr>
            </a:br>
            <a:r>
              <a:rPr lang="en-GB" dirty="0" smtClean="0">
                <a:solidFill>
                  <a:schemeClr val="accent2">
                    <a:lumMod val="75000"/>
                  </a:schemeClr>
                </a:solidFill>
              </a:rPr>
              <a:t>UNDER CONSTRUCTION</a:t>
            </a:r>
            <a:endParaRPr lang="en-GB" dirty="0">
              <a:solidFill>
                <a:schemeClr val="accent2">
                  <a:lumMod val="75000"/>
                </a:schemeClr>
              </a:solidFill>
            </a:endParaRPr>
          </a:p>
        </p:txBody>
      </p:sp>
      <p:sp>
        <p:nvSpPr>
          <p:cNvPr id="4" name="Title 1"/>
          <p:cNvSpPr txBox="1">
            <a:spLocks/>
          </p:cNvSpPr>
          <p:nvPr/>
        </p:nvSpPr>
        <p:spPr bwMode="auto">
          <a:xfrm>
            <a:off x="395536" y="2492896"/>
            <a:ext cx="8229600" cy="3024336"/>
          </a:xfrm>
          <a:prstGeom prst="rect">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lvl1pPr algn="ctr" defTabSz="45668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680"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3368"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0060"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6744"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dirty="0" smtClean="0">
                <a:solidFill>
                  <a:srgbClr val="C0504D">
                    <a:lumMod val="75000"/>
                  </a:srgbClr>
                </a:solidFill>
              </a:rPr>
              <a:t>STANDARD INDUCTION APPROACH SEE DELIVERY GUIDE</a:t>
            </a:r>
            <a:br>
              <a:rPr lang="en-GB" dirty="0" smtClean="0">
                <a:solidFill>
                  <a:srgbClr val="C0504D">
                    <a:lumMod val="75000"/>
                  </a:srgbClr>
                </a:solidFill>
              </a:rPr>
            </a:br>
            <a:r>
              <a:rPr lang="en-GB" dirty="0" smtClean="0">
                <a:solidFill>
                  <a:srgbClr val="C0504D">
                    <a:lumMod val="75000"/>
                  </a:srgbClr>
                </a:solidFill>
              </a:rPr>
              <a:t/>
            </a:r>
            <a:br>
              <a:rPr lang="en-GB" dirty="0" smtClean="0">
                <a:solidFill>
                  <a:srgbClr val="C0504D">
                    <a:lumMod val="75000"/>
                  </a:srgbClr>
                </a:solidFill>
              </a:rPr>
            </a:br>
            <a:r>
              <a:rPr lang="en-GB" dirty="0" smtClean="0">
                <a:solidFill>
                  <a:srgbClr val="C0504D">
                    <a:lumMod val="75000"/>
                  </a:srgbClr>
                </a:solidFill>
              </a:rPr>
              <a:t>SLIDES AVAILABEL ON TAE</a:t>
            </a:r>
            <a:endParaRPr lang="en-GB" dirty="0">
              <a:solidFill>
                <a:srgbClr val="C0504D">
                  <a:lumMod val="75000"/>
                </a:srgbClr>
              </a:solidFill>
            </a:endParaRPr>
          </a:p>
        </p:txBody>
      </p:sp>
    </p:spTree>
    <p:extLst>
      <p:ext uri="{BB962C8B-B14F-4D97-AF65-F5344CB8AC3E}">
        <p14:creationId xmlns:p14="http://schemas.microsoft.com/office/powerpoint/2010/main" val="24866503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835696" y="1628800"/>
            <a:ext cx="6768752" cy="1143000"/>
          </a:xfrm>
        </p:spPr>
        <p:txBody>
          <a:bodyPr/>
          <a:lstStyle/>
          <a:p>
            <a:pPr algn="l"/>
            <a:r>
              <a:rPr lang="en-GB" sz="3600" dirty="0" smtClean="0"/>
              <a:t>Off the Job Training -</a:t>
            </a:r>
            <a:br>
              <a:rPr lang="en-GB" sz="3600" dirty="0" smtClean="0"/>
            </a:br>
            <a:r>
              <a:rPr lang="en-GB" sz="3600" dirty="0" smtClean="0"/>
              <a:t>Standard Assumptions</a:t>
            </a:r>
            <a:endParaRPr lang="en-GB" sz="3600" dirty="0"/>
          </a:p>
        </p:txBody>
      </p:sp>
      <p:sp>
        <p:nvSpPr>
          <p:cNvPr id="17" name="Content Placeholder 4"/>
          <p:cNvSpPr>
            <a:spLocks noGrp="1"/>
          </p:cNvSpPr>
          <p:nvPr>
            <p:ph idx="1"/>
          </p:nvPr>
        </p:nvSpPr>
        <p:spPr>
          <a:xfrm>
            <a:off x="1115616" y="4044578"/>
            <a:ext cx="8229600" cy="3344863"/>
          </a:xfrm>
        </p:spPr>
        <p:txBody>
          <a:bodyPr/>
          <a:lstStyle/>
          <a:p>
            <a:pPr marL="0" indent="0">
              <a:buNone/>
            </a:pPr>
            <a:r>
              <a:rPr lang="en-GB" dirty="0" smtClean="0"/>
              <a:t>Where and when (and how?) </a:t>
            </a:r>
          </a:p>
          <a:p>
            <a:pPr marL="0" indent="0">
              <a:buNone/>
            </a:pPr>
            <a:r>
              <a:rPr lang="en-GB" dirty="0" smtClean="0"/>
              <a:t>will this take place?</a:t>
            </a:r>
            <a:endParaRPr lang="en-GB" dirty="0"/>
          </a:p>
        </p:txBody>
      </p:sp>
    </p:spTree>
    <p:extLst>
      <p:ext uri="{BB962C8B-B14F-4D97-AF65-F5344CB8AC3E}">
        <p14:creationId xmlns:p14="http://schemas.microsoft.com/office/powerpoint/2010/main" val="9001584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9795" y="1277888"/>
            <a:ext cx="4248471" cy="1143000"/>
          </a:xfrm>
        </p:spPr>
        <p:txBody>
          <a:bodyPr/>
          <a:lstStyle/>
          <a:p>
            <a:r>
              <a:rPr lang="en-GB" sz="2400" dirty="0" smtClean="0"/>
              <a:t>20% Off the Job Learning Breakdown</a:t>
            </a:r>
            <a:endParaRPr lang="en-GB" sz="24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651"/>
          <a:stretch/>
        </p:blipFill>
        <p:spPr bwMode="auto">
          <a:xfrm>
            <a:off x="-900608" y="2245897"/>
            <a:ext cx="11872859" cy="543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 descr="image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222490"/>
            <a:ext cx="1656184" cy="11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11960" y="2492896"/>
            <a:ext cx="493204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rot="19425914">
            <a:off x="989490" y="2733527"/>
            <a:ext cx="7560840" cy="5851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WORK TO DO - EXAMPLE ONLY</a:t>
            </a:r>
            <a:endParaRPr lang="en-GB" dirty="0">
              <a:solidFill>
                <a:prstClr val="black"/>
              </a:solidFill>
            </a:endParaRPr>
          </a:p>
        </p:txBody>
      </p:sp>
    </p:spTree>
    <p:extLst>
      <p:ext uri="{BB962C8B-B14F-4D97-AF65-F5344CB8AC3E}">
        <p14:creationId xmlns:p14="http://schemas.microsoft.com/office/powerpoint/2010/main" val="6083242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entagon 18"/>
          <p:cNvSpPr/>
          <p:nvPr/>
        </p:nvSpPr>
        <p:spPr>
          <a:xfrm>
            <a:off x="2411760" y="5661248"/>
            <a:ext cx="4248472" cy="360040"/>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Rectangle 17"/>
          <p:cNvSpPr/>
          <p:nvPr/>
        </p:nvSpPr>
        <p:spPr>
          <a:xfrm>
            <a:off x="323528" y="5517232"/>
            <a:ext cx="2114618" cy="6480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p:nvSpPr>
        <p:spPr>
          <a:xfrm>
            <a:off x="315144" y="4725144"/>
            <a:ext cx="2114618" cy="6480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Pentagon 13"/>
          <p:cNvSpPr/>
          <p:nvPr/>
        </p:nvSpPr>
        <p:spPr>
          <a:xfrm>
            <a:off x="2429762" y="4869160"/>
            <a:ext cx="4230470" cy="360040"/>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p:nvSpPr>
        <p:spPr>
          <a:xfrm>
            <a:off x="315144" y="3789040"/>
            <a:ext cx="8577336" cy="6480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323528" y="2924944"/>
            <a:ext cx="4212468" cy="6480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323528" y="2132856"/>
            <a:ext cx="8577336" cy="6480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itle 1"/>
          <p:cNvSpPr>
            <a:spLocks noGrp="1"/>
          </p:cNvSpPr>
          <p:nvPr>
            <p:ph type="title"/>
          </p:nvPr>
        </p:nvSpPr>
        <p:spPr>
          <a:xfrm>
            <a:off x="3059832" y="404664"/>
            <a:ext cx="6768752" cy="1143000"/>
          </a:xfrm>
        </p:spPr>
        <p:txBody>
          <a:bodyPr/>
          <a:lstStyle/>
          <a:p>
            <a:pPr algn="l"/>
            <a:r>
              <a:rPr lang="en-GB" sz="3600" dirty="0" smtClean="0"/>
              <a:t>Off the Job Training -</a:t>
            </a:r>
            <a:br>
              <a:rPr lang="en-GB" sz="3600" dirty="0" smtClean="0"/>
            </a:br>
            <a:r>
              <a:rPr lang="en-GB" sz="3600" dirty="0" smtClean="0"/>
              <a:t>Standard Assumptions</a:t>
            </a:r>
            <a:endParaRPr lang="en-GB" sz="3600" dirty="0"/>
          </a:p>
        </p:txBody>
      </p:sp>
      <p:sp>
        <p:nvSpPr>
          <p:cNvPr id="16" name="Content Placeholder 2"/>
          <p:cNvSpPr>
            <a:spLocks noGrp="1"/>
          </p:cNvSpPr>
          <p:nvPr>
            <p:ph idx="1"/>
          </p:nvPr>
        </p:nvSpPr>
        <p:spPr>
          <a:xfrm>
            <a:off x="467544" y="2172370"/>
            <a:ext cx="8496944" cy="3344863"/>
          </a:xfrm>
        </p:spPr>
        <p:txBody>
          <a:bodyPr/>
          <a:lstStyle/>
          <a:p>
            <a:pPr marL="0" indent="0">
              <a:buNone/>
              <a:tabLst>
                <a:tab pos="7445375" algn="l"/>
              </a:tabLst>
            </a:pPr>
            <a:r>
              <a:rPr lang="en-GB" sz="2400" dirty="0" smtClean="0"/>
              <a:t>Attendance based</a:t>
            </a:r>
            <a:r>
              <a:rPr lang="en-GB" sz="2400" dirty="0"/>
              <a:t>	</a:t>
            </a:r>
            <a:r>
              <a:rPr lang="en-GB" sz="2400" dirty="0" smtClean="0"/>
              <a:t>100%</a:t>
            </a:r>
          </a:p>
          <a:p>
            <a:pPr marL="0" indent="0">
              <a:buNone/>
            </a:pPr>
            <a:endParaRPr lang="en-GB" sz="2400" dirty="0" smtClean="0"/>
          </a:p>
          <a:p>
            <a:pPr marL="0" indent="0">
              <a:buNone/>
              <a:tabLst>
                <a:tab pos="7445375" algn="l"/>
                <a:tab pos="7532688" algn="l"/>
              </a:tabLst>
            </a:pPr>
            <a:r>
              <a:rPr lang="en-GB" sz="2400" dirty="0" smtClean="0"/>
              <a:t>WBL Project activity		50%</a:t>
            </a:r>
          </a:p>
          <a:p>
            <a:pPr marL="0" indent="0">
              <a:buNone/>
            </a:pPr>
            <a:endParaRPr lang="en-GB" sz="2400" dirty="0" smtClean="0"/>
          </a:p>
          <a:p>
            <a:pPr marL="0" indent="0" defTabSz="1044575">
              <a:buNone/>
              <a:tabLst>
                <a:tab pos="7445375" algn="l"/>
              </a:tabLst>
            </a:pPr>
            <a:r>
              <a:rPr lang="en-GB" sz="2000" dirty="0" smtClean="0"/>
              <a:t>Planned Training or shadowing dedicated to KSBs	100%</a:t>
            </a:r>
          </a:p>
          <a:p>
            <a:pPr marL="0" indent="0">
              <a:buNone/>
            </a:pPr>
            <a:endParaRPr lang="en-GB" sz="2400" dirty="0" smtClean="0"/>
          </a:p>
          <a:p>
            <a:pPr marL="0" indent="0">
              <a:buNone/>
            </a:pPr>
            <a:r>
              <a:rPr lang="en-GB" sz="2000" dirty="0" smtClean="0"/>
              <a:t>Planned experience (deeper/broader than getting job done)	25-75%</a:t>
            </a:r>
          </a:p>
          <a:p>
            <a:pPr marL="0" indent="0">
              <a:buNone/>
            </a:pPr>
            <a:endParaRPr lang="en-GB" sz="2400" dirty="0" smtClean="0"/>
          </a:p>
          <a:p>
            <a:pPr marL="0" indent="0">
              <a:buNone/>
            </a:pPr>
            <a:r>
              <a:rPr lang="en-GB" sz="2000" dirty="0" smtClean="0"/>
              <a:t>Incidental and responsive experience (breadth and depth)	25-75%</a:t>
            </a:r>
            <a:endParaRPr lang="en-GB" sz="2000" dirty="0"/>
          </a:p>
        </p:txBody>
      </p:sp>
      <p:sp>
        <p:nvSpPr>
          <p:cNvPr id="7" name="Rectangle 6"/>
          <p:cNvSpPr/>
          <p:nvPr/>
        </p:nvSpPr>
        <p:spPr>
          <a:xfrm>
            <a:off x="323528" y="2924944"/>
            <a:ext cx="8577336" cy="64807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p:nvSpPr>
        <p:spPr>
          <a:xfrm>
            <a:off x="323528" y="4725144"/>
            <a:ext cx="8577336" cy="64807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323528" y="5517232"/>
            <a:ext cx="8577336" cy="64807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2385208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317429" y="5589240"/>
            <a:ext cx="8577336" cy="6480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lstStyle/>
          <a:p>
            <a:pPr algn="l"/>
            <a:r>
              <a:rPr lang="en-GB" sz="3600" dirty="0" smtClean="0"/>
              <a:t>Off the Job Training, Category 1</a:t>
            </a:r>
            <a:br>
              <a:rPr lang="en-GB" sz="3600" dirty="0" smtClean="0"/>
            </a:br>
            <a:r>
              <a:rPr lang="en-GB" sz="3600" i="1" dirty="0" smtClean="0">
                <a:solidFill>
                  <a:srgbClr val="92D050"/>
                </a:solidFill>
              </a:rPr>
              <a:t>Attendance / Study Based</a:t>
            </a:r>
            <a:endParaRPr lang="en-GB" sz="3600" i="1" dirty="0">
              <a:solidFill>
                <a:srgbClr val="92D050"/>
              </a:solidFill>
            </a:endParaRPr>
          </a:p>
        </p:txBody>
      </p:sp>
      <p:sp>
        <p:nvSpPr>
          <p:cNvPr id="5" name="Content Placeholder 4"/>
          <p:cNvSpPr>
            <a:spLocks noGrp="1"/>
          </p:cNvSpPr>
          <p:nvPr>
            <p:ph idx="1"/>
          </p:nvPr>
        </p:nvSpPr>
        <p:spPr/>
        <p:txBody>
          <a:bodyPr/>
          <a:lstStyle/>
          <a:p>
            <a:pPr marL="0" indent="0">
              <a:buNone/>
            </a:pPr>
            <a:r>
              <a:rPr lang="en-GB" sz="2800" dirty="0" smtClean="0"/>
              <a:t>Attendance at the Provider, including lectures, seminars, use of library, 1:1 tutor activity. Also time set aside to work on assignments</a:t>
            </a:r>
          </a:p>
          <a:p>
            <a:pPr marL="0" indent="0">
              <a:buNone/>
            </a:pPr>
            <a:endParaRPr lang="en-GB" sz="2800" dirty="0"/>
          </a:p>
          <a:p>
            <a:pPr marL="0" indent="0">
              <a:buNone/>
            </a:pPr>
            <a:r>
              <a:rPr lang="en-GB" sz="2800" b="1" dirty="0" smtClean="0"/>
              <a:t>Assumption</a:t>
            </a:r>
            <a:r>
              <a:rPr lang="en-GB" sz="2800" dirty="0" smtClean="0"/>
              <a:t>:</a:t>
            </a:r>
          </a:p>
          <a:p>
            <a:pPr marL="0" indent="0">
              <a:buNone/>
            </a:pPr>
            <a:endParaRPr lang="en-GB" sz="2800" dirty="0" smtClean="0"/>
          </a:p>
          <a:p>
            <a:pPr marL="0" indent="0">
              <a:buNone/>
            </a:pPr>
            <a:r>
              <a:rPr lang="en-GB" sz="2800" dirty="0" smtClean="0"/>
              <a:t>Log 100% of time in attendance and learning.</a:t>
            </a:r>
            <a:endParaRPr lang="en-GB" sz="2800" dirty="0"/>
          </a:p>
        </p:txBody>
      </p:sp>
    </p:spTree>
    <p:extLst>
      <p:ext uri="{BB962C8B-B14F-4D97-AF65-F5344CB8AC3E}">
        <p14:creationId xmlns:p14="http://schemas.microsoft.com/office/powerpoint/2010/main" val="16413516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dirty="0" smtClean="0"/>
              <a:t>Off the Job Training, Category 1</a:t>
            </a:r>
            <a:br>
              <a:rPr lang="en-GB" sz="3600" dirty="0" smtClean="0"/>
            </a:br>
            <a:r>
              <a:rPr lang="en-GB" sz="3600" i="1" dirty="0">
                <a:solidFill>
                  <a:srgbClr val="92D050"/>
                </a:solidFill>
              </a:rPr>
              <a:t>Attendance / Study Based</a:t>
            </a:r>
            <a:endParaRPr lang="en-GB" sz="3600" i="1" dirty="0"/>
          </a:p>
        </p:txBody>
      </p:sp>
      <p:sp>
        <p:nvSpPr>
          <p:cNvPr id="5" name="Content Placeholder 4"/>
          <p:cNvSpPr>
            <a:spLocks noGrp="1"/>
          </p:cNvSpPr>
          <p:nvPr>
            <p:ph idx="1"/>
          </p:nvPr>
        </p:nvSpPr>
        <p:spPr/>
        <p:txBody>
          <a:bodyPr/>
          <a:lstStyle/>
          <a:p>
            <a:pPr marL="0" indent="0">
              <a:buNone/>
            </a:pPr>
            <a:r>
              <a:rPr lang="en-GB" sz="2800" dirty="0" smtClean="0"/>
              <a:t>Attendance at the Provider, including lectures, seminars, use of library, 1:1 tutor activity. Also time set aside to work on assignments</a:t>
            </a:r>
          </a:p>
          <a:p>
            <a:pPr marL="0" indent="0">
              <a:buNone/>
            </a:pPr>
            <a:endParaRPr lang="en-GB" sz="2800" dirty="0"/>
          </a:p>
          <a:p>
            <a:pPr marL="0" indent="0">
              <a:buNone/>
            </a:pPr>
            <a:r>
              <a:rPr lang="en-GB" sz="2800" b="1" dirty="0" smtClean="0"/>
              <a:t>Example</a:t>
            </a:r>
            <a:r>
              <a:rPr lang="en-GB" sz="2800" dirty="0" smtClean="0"/>
              <a:t>:</a:t>
            </a:r>
          </a:p>
          <a:p>
            <a:pPr marL="0" indent="0">
              <a:spcBef>
                <a:spcPct val="0"/>
              </a:spcBef>
              <a:buNone/>
            </a:pPr>
            <a:r>
              <a:rPr lang="en-GB" sz="2000" dirty="0">
                <a:solidFill>
                  <a:srgbClr val="B70D50"/>
                </a:solidFill>
                <a:latin typeface="+mj-lt"/>
              </a:rPr>
              <a:t>Following a lecture (1 hour) several learners met independently to talk about a group project (30 mins). Later in the </a:t>
            </a:r>
            <a:r>
              <a:rPr lang="en-GB" sz="2000" dirty="0" smtClean="0">
                <a:solidFill>
                  <a:srgbClr val="B70D50"/>
                </a:solidFill>
                <a:latin typeface="+mj-lt"/>
              </a:rPr>
              <a:t>working week </a:t>
            </a:r>
            <a:r>
              <a:rPr lang="en-GB" sz="2000" dirty="0">
                <a:solidFill>
                  <a:srgbClr val="B70D50"/>
                </a:solidFill>
                <a:latin typeface="+mj-lt"/>
              </a:rPr>
              <a:t>the apprentice was allowed 1 hour to draw up an assignment structure and engage in a collaborate session with </a:t>
            </a:r>
            <a:r>
              <a:rPr lang="en-GB" sz="2000" dirty="0" smtClean="0">
                <a:solidFill>
                  <a:srgbClr val="B70D50"/>
                </a:solidFill>
                <a:latin typeface="+mj-lt"/>
              </a:rPr>
              <a:t>peers </a:t>
            </a:r>
            <a:r>
              <a:rPr lang="en-GB" sz="2000" dirty="0">
                <a:solidFill>
                  <a:srgbClr val="B70D50"/>
                </a:solidFill>
                <a:latin typeface="+mj-lt"/>
              </a:rPr>
              <a:t>(1 hour)</a:t>
            </a:r>
          </a:p>
        </p:txBody>
      </p:sp>
    </p:spTree>
    <p:extLst>
      <p:ext uri="{BB962C8B-B14F-4D97-AF65-F5344CB8AC3E}">
        <p14:creationId xmlns:p14="http://schemas.microsoft.com/office/powerpoint/2010/main" val="1859930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0141"/>
            <a:ext cx="3203848" cy="4383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3203848" y="836714"/>
            <a:ext cx="2880320" cy="5619119"/>
            <a:chOff x="7958664" y="0"/>
            <a:chExt cx="3988090" cy="685800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8664" y="0"/>
              <a:ext cx="3988090" cy="526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664" y="5268036"/>
              <a:ext cx="3988090" cy="158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9" y="4941168"/>
            <a:ext cx="2842042" cy="191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08346"/>
            <a:ext cx="2842042" cy="158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890" y="1"/>
            <a:ext cx="3134622" cy="158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890" y="5281393"/>
            <a:ext cx="3134622" cy="158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19" y="5262917"/>
            <a:ext cx="3221768" cy="1595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19" y="-99392"/>
            <a:ext cx="3221768" cy="1595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6045893" y="1589965"/>
            <a:ext cx="3098109" cy="3691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893" y="1423684"/>
            <a:ext cx="3350645" cy="394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6461073" y="2276872"/>
            <a:ext cx="2304256" cy="1938992"/>
          </a:xfrm>
          <a:prstGeom prst="rect">
            <a:avLst/>
          </a:prstGeom>
          <a:noFill/>
        </p:spPr>
        <p:txBody>
          <a:bodyPr wrap="square" rtlCol="0">
            <a:spAutoFit/>
          </a:bodyPr>
          <a:lstStyle/>
          <a:p>
            <a:r>
              <a:rPr lang="en-GB" sz="2000" b="1" dirty="0">
                <a:solidFill>
                  <a:prstClr val="white"/>
                </a:solidFill>
                <a:latin typeface="Century Gothic" panose="020B0502020202020204" pitchFamily="34" charset="0"/>
                <a:cs typeface="Browallia New" panose="020B0604020202020204" pitchFamily="34" charset="-34"/>
              </a:rPr>
              <a:t>Work Based Learning</a:t>
            </a:r>
          </a:p>
          <a:p>
            <a:endParaRPr lang="en-GB" sz="2000" b="1" dirty="0">
              <a:solidFill>
                <a:prstClr val="white"/>
              </a:solidFill>
              <a:latin typeface="Century Gothic" panose="020B0502020202020204" pitchFamily="34" charset="0"/>
              <a:cs typeface="Browallia New" panose="020B0604020202020204" pitchFamily="34" charset="-34"/>
            </a:endParaRPr>
          </a:p>
          <a:p>
            <a:r>
              <a:rPr lang="en-GB" sz="2000" b="1" dirty="0">
                <a:solidFill>
                  <a:prstClr val="white"/>
                </a:solidFill>
                <a:latin typeface="Century Gothic" panose="020B0502020202020204" pitchFamily="34" charset="0"/>
                <a:cs typeface="Browallia New" panose="020B0604020202020204" pitchFamily="34" charset="-34"/>
              </a:rPr>
              <a:t>Higher and Degree Apprenticeships</a:t>
            </a:r>
          </a:p>
        </p:txBody>
      </p:sp>
    </p:spTree>
    <p:extLst>
      <p:ext uri="{BB962C8B-B14F-4D97-AF65-F5344CB8AC3E}">
        <p14:creationId xmlns:p14="http://schemas.microsoft.com/office/powerpoint/2010/main" val="5784075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23528" y="5589240"/>
            <a:ext cx="4212468" cy="6480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323528" y="5589240"/>
            <a:ext cx="8577336" cy="64807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lstStyle/>
          <a:p>
            <a:pPr algn="l"/>
            <a:r>
              <a:rPr lang="en-GB" sz="3600" dirty="0" smtClean="0"/>
              <a:t>Off the Job Training, Category 2</a:t>
            </a:r>
            <a:br>
              <a:rPr lang="en-GB" sz="3600" dirty="0" smtClean="0"/>
            </a:br>
            <a:r>
              <a:rPr lang="en-GB" sz="3600" i="1" dirty="0" smtClean="0">
                <a:solidFill>
                  <a:srgbClr val="92D050"/>
                </a:solidFill>
              </a:rPr>
              <a:t>WBL Project Activity</a:t>
            </a:r>
            <a:endParaRPr lang="en-GB" sz="3600" i="1" dirty="0">
              <a:solidFill>
                <a:srgbClr val="92D050"/>
              </a:solidFill>
            </a:endParaRPr>
          </a:p>
        </p:txBody>
      </p:sp>
      <p:sp>
        <p:nvSpPr>
          <p:cNvPr id="5" name="Content Placeholder 4"/>
          <p:cNvSpPr>
            <a:spLocks noGrp="1"/>
          </p:cNvSpPr>
          <p:nvPr>
            <p:ph idx="1"/>
          </p:nvPr>
        </p:nvSpPr>
        <p:spPr/>
        <p:txBody>
          <a:bodyPr/>
          <a:lstStyle/>
          <a:p>
            <a:pPr marL="0" indent="0">
              <a:buNone/>
            </a:pPr>
            <a:r>
              <a:rPr lang="en-GB" sz="2800" dirty="0"/>
              <a:t>Projects that are undertaken in the work place that are a key feature of a work based learning </a:t>
            </a:r>
            <a:r>
              <a:rPr lang="en-GB" sz="2800" i="1" dirty="0"/>
              <a:t>module</a:t>
            </a:r>
            <a:r>
              <a:rPr lang="en-GB" sz="2800" dirty="0"/>
              <a:t> with the </a:t>
            </a:r>
            <a:r>
              <a:rPr lang="en-GB" sz="2800" dirty="0" smtClean="0"/>
              <a:t>Provider.</a:t>
            </a:r>
          </a:p>
          <a:p>
            <a:endParaRPr lang="en-GB" sz="2800" dirty="0"/>
          </a:p>
          <a:p>
            <a:pPr marL="0" indent="0">
              <a:buNone/>
            </a:pPr>
            <a:r>
              <a:rPr lang="en-GB" sz="2800" b="1" dirty="0" smtClean="0"/>
              <a:t>Assumption</a:t>
            </a:r>
            <a:r>
              <a:rPr lang="en-GB" sz="2800" dirty="0" smtClean="0"/>
              <a:t>:</a:t>
            </a:r>
          </a:p>
          <a:p>
            <a:pPr marL="0" indent="0">
              <a:buNone/>
            </a:pPr>
            <a:endParaRPr lang="en-GB" sz="2800" dirty="0" smtClean="0"/>
          </a:p>
          <a:p>
            <a:pPr marL="0" indent="0">
              <a:buNone/>
            </a:pPr>
            <a:r>
              <a:rPr lang="en-GB" sz="2400" dirty="0" smtClean="0"/>
              <a:t>Log </a:t>
            </a:r>
            <a:r>
              <a:rPr lang="en-GB" sz="2400" dirty="0"/>
              <a:t>50% of work place time engaged with the work project. </a:t>
            </a:r>
          </a:p>
        </p:txBody>
      </p:sp>
    </p:spTree>
    <p:extLst>
      <p:ext uri="{BB962C8B-B14F-4D97-AF65-F5344CB8AC3E}">
        <p14:creationId xmlns:p14="http://schemas.microsoft.com/office/powerpoint/2010/main" val="31309057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dirty="0" smtClean="0"/>
              <a:t>Off the Job Training, Category 2</a:t>
            </a:r>
            <a:br>
              <a:rPr lang="en-GB" sz="3600" dirty="0" smtClean="0"/>
            </a:br>
            <a:r>
              <a:rPr lang="en-GB" sz="3600" i="1" dirty="0" smtClean="0">
                <a:solidFill>
                  <a:srgbClr val="92D050"/>
                </a:solidFill>
              </a:rPr>
              <a:t>WBL Project Activity</a:t>
            </a:r>
            <a:endParaRPr lang="en-GB" sz="3600" i="1" dirty="0">
              <a:solidFill>
                <a:srgbClr val="92D050"/>
              </a:solidFill>
            </a:endParaRPr>
          </a:p>
        </p:txBody>
      </p:sp>
      <p:sp>
        <p:nvSpPr>
          <p:cNvPr id="5" name="Content Placeholder 4"/>
          <p:cNvSpPr>
            <a:spLocks noGrp="1"/>
          </p:cNvSpPr>
          <p:nvPr>
            <p:ph idx="1"/>
          </p:nvPr>
        </p:nvSpPr>
        <p:spPr/>
        <p:txBody>
          <a:bodyPr/>
          <a:lstStyle/>
          <a:p>
            <a:pPr marL="0" indent="0">
              <a:buNone/>
            </a:pPr>
            <a:r>
              <a:rPr lang="en-GB" sz="2800" dirty="0"/>
              <a:t>Projects that are undertaken in the work place that are a key feature of a work based learning </a:t>
            </a:r>
            <a:r>
              <a:rPr lang="en-GB" sz="2800" i="1" dirty="0"/>
              <a:t>module</a:t>
            </a:r>
            <a:r>
              <a:rPr lang="en-GB" sz="2800" dirty="0"/>
              <a:t> with the </a:t>
            </a:r>
            <a:r>
              <a:rPr lang="en-GB" sz="2800" dirty="0" smtClean="0"/>
              <a:t>Provider.</a:t>
            </a:r>
          </a:p>
          <a:p>
            <a:endParaRPr lang="en-GB" sz="1100" dirty="0" smtClean="0"/>
          </a:p>
          <a:p>
            <a:pPr marL="0" indent="0">
              <a:buNone/>
            </a:pPr>
            <a:r>
              <a:rPr lang="en-GB" sz="2800" b="1" dirty="0"/>
              <a:t>Example</a:t>
            </a:r>
            <a:r>
              <a:rPr lang="en-GB" sz="2800" dirty="0"/>
              <a:t>:</a:t>
            </a:r>
          </a:p>
          <a:p>
            <a:pPr marL="0" indent="0">
              <a:spcBef>
                <a:spcPct val="0"/>
              </a:spcBef>
              <a:buNone/>
            </a:pPr>
            <a:r>
              <a:rPr lang="en-GB" sz="2000" dirty="0" smtClean="0">
                <a:solidFill>
                  <a:srgbClr val="B70D50"/>
                </a:solidFill>
              </a:rPr>
              <a:t>A construction apprentice is conducting an academic project to evaluate the impact of a new process to engage subcontractors in a </a:t>
            </a:r>
            <a:r>
              <a:rPr lang="en-GB" sz="2000" i="1" dirty="0" smtClean="0">
                <a:solidFill>
                  <a:srgbClr val="B70D50"/>
                </a:solidFill>
              </a:rPr>
              <a:t>considerate construction </a:t>
            </a:r>
            <a:r>
              <a:rPr lang="en-GB" sz="2000" dirty="0" smtClean="0">
                <a:solidFill>
                  <a:srgbClr val="B70D50"/>
                </a:solidFill>
              </a:rPr>
              <a:t>scheme. During the week the apprentice reviews responses to a consultation survey. These will have an impact on the employer's process to manage site activities. Of the ten hours spent on this activity 50% (5 hours) are logged as </a:t>
            </a:r>
            <a:r>
              <a:rPr lang="en-GB" sz="2000" i="1" dirty="0" smtClean="0">
                <a:solidFill>
                  <a:srgbClr val="B70D50"/>
                </a:solidFill>
              </a:rPr>
              <a:t>off the job learning</a:t>
            </a:r>
            <a:r>
              <a:rPr lang="en-GB" sz="2000" dirty="0" smtClean="0">
                <a:solidFill>
                  <a:srgbClr val="B70D50"/>
                </a:solidFill>
              </a:rPr>
              <a:t>.</a:t>
            </a:r>
            <a:endParaRPr lang="en-GB" sz="2000" dirty="0">
              <a:solidFill>
                <a:srgbClr val="B70D50"/>
              </a:solidFill>
            </a:endParaRPr>
          </a:p>
        </p:txBody>
      </p:sp>
    </p:spTree>
    <p:extLst>
      <p:ext uri="{BB962C8B-B14F-4D97-AF65-F5344CB8AC3E}">
        <p14:creationId xmlns:p14="http://schemas.microsoft.com/office/powerpoint/2010/main" val="5334367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17429" y="5589240"/>
            <a:ext cx="8577336" cy="6480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lstStyle/>
          <a:p>
            <a:pPr algn="l"/>
            <a:r>
              <a:rPr lang="en-GB" sz="3600" dirty="0" smtClean="0"/>
              <a:t>Off the Job Training, Category 3</a:t>
            </a:r>
            <a:br>
              <a:rPr lang="en-GB" sz="3600" dirty="0" smtClean="0"/>
            </a:br>
            <a:r>
              <a:rPr lang="en-GB" sz="3600" i="1" dirty="0" smtClean="0">
                <a:solidFill>
                  <a:srgbClr val="92D050"/>
                </a:solidFill>
              </a:rPr>
              <a:t>Planned Training or Shadowing</a:t>
            </a:r>
            <a:endParaRPr lang="en-GB" sz="3600" i="1" dirty="0">
              <a:solidFill>
                <a:srgbClr val="92D050"/>
              </a:solidFill>
            </a:endParaRPr>
          </a:p>
        </p:txBody>
      </p:sp>
      <p:sp>
        <p:nvSpPr>
          <p:cNvPr id="5" name="Content Placeholder 4"/>
          <p:cNvSpPr>
            <a:spLocks noGrp="1"/>
          </p:cNvSpPr>
          <p:nvPr>
            <p:ph idx="1"/>
          </p:nvPr>
        </p:nvSpPr>
        <p:spPr/>
        <p:txBody>
          <a:bodyPr/>
          <a:lstStyle/>
          <a:p>
            <a:pPr marL="0" indent="0">
              <a:buNone/>
            </a:pPr>
            <a:r>
              <a:rPr lang="en-GB" sz="2400" dirty="0" smtClean="0"/>
              <a:t>The </a:t>
            </a:r>
            <a:r>
              <a:rPr lang="en-GB" sz="2400" dirty="0"/>
              <a:t>activity would not have taken place at all in the job role if the activity was not helpful in addressing some </a:t>
            </a:r>
            <a:r>
              <a:rPr lang="en-GB" sz="2400" dirty="0" smtClean="0"/>
              <a:t>competence area of </a:t>
            </a:r>
            <a:r>
              <a:rPr lang="en-GB" sz="2400" dirty="0"/>
              <a:t>the </a:t>
            </a:r>
            <a:r>
              <a:rPr lang="en-GB" sz="2400" dirty="0" smtClean="0"/>
              <a:t>standard </a:t>
            </a:r>
            <a:r>
              <a:rPr lang="en-GB" sz="2400" dirty="0"/>
              <a:t>(knowledge, skills, behaviours</a:t>
            </a:r>
            <a:r>
              <a:rPr lang="en-GB" sz="2400" dirty="0" smtClean="0"/>
              <a:t>).</a:t>
            </a:r>
            <a:endParaRPr lang="en-GB" sz="2400" dirty="0"/>
          </a:p>
          <a:p>
            <a:pPr marL="0" indent="0">
              <a:buNone/>
            </a:pPr>
            <a:endParaRPr lang="en-GB" sz="2400" dirty="0" smtClean="0"/>
          </a:p>
          <a:p>
            <a:pPr marL="0" indent="0">
              <a:buNone/>
            </a:pPr>
            <a:r>
              <a:rPr lang="en-GB" sz="2400" b="1" dirty="0" smtClean="0"/>
              <a:t>Assumption</a:t>
            </a:r>
            <a:r>
              <a:rPr lang="en-GB" sz="2400" dirty="0" smtClean="0"/>
              <a:t>:</a:t>
            </a:r>
          </a:p>
          <a:p>
            <a:pPr marL="0" indent="0">
              <a:buNone/>
            </a:pPr>
            <a:endParaRPr lang="en-GB" sz="2400" dirty="0" smtClean="0"/>
          </a:p>
          <a:p>
            <a:pPr marL="0" indent="0">
              <a:buNone/>
            </a:pPr>
            <a:r>
              <a:rPr lang="en-GB" sz="2400" dirty="0" smtClean="0"/>
              <a:t>Log 100</a:t>
            </a:r>
            <a:r>
              <a:rPr lang="en-GB" sz="2400" dirty="0"/>
              <a:t>% of work place time engaged with the </a:t>
            </a:r>
            <a:r>
              <a:rPr lang="en-GB" sz="2400" dirty="0" smtClean="0"/>
              <a:t>activity.</a:t>
            </a:r>
            <a:endParaRPr lang="en-GB" sz="2400" dirty="0"/>
          </a:p>
        </p:txBody>
      </p:sp>
    </p:spTree>
    <p:extLst>
      <p:ext uri="{BB962C8B-B14F-4D97-AF65-F5344CB8AC3E}">
        <p14:creationId xmlns:p14="http://schemas.microsoft.com/office/powerpoint/2010/main" val="42508723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dirty="0" smtClean="0"/>
              <a:t>Off the Job Training, Category 3</a:t>
            </a:r>
            <a:br>
              <a:rPr lang="en-GB" sz="3600" dirty="0" smtClean="0"/>
            </a:br>
            <a:r>
              <a:rPr lang="en-GB" sz="3600" i="1" dirty="0" smtClean="0">
                <a:solidFill>
                  <a:srgbClr val="92D050"/>
                </a:solidFill>
              </a:rPr>
              <a:t>Planned Training or Shadowing</a:t>
            </a:r>
            <a:endParaRPr lang="en-GB" sz="3600" i="1" dirty="0">
              <a:solidFill>
                <a:srgbClr val="92D050"/>
              </a:solidFill>
            </a:endParaRPr>
          </a:p>
        </p:txBody>
      </p:sp>
      <p:sp>
        <p:nvSpPr>
          <p:cNvPr id="5" name="Content Placeholder 4"/>
          <p:cNvSpPr>
            <a:spLocks noGrp="1"/>
          </p:cNvSpPr>
          <p:nvPr>
            <p:ph idx="1"/>
          </p:nvPr>
        </p:nvSpPr>
        <p:spPr/>
        <p:txBody>
          <a:bodyPr/>
          <a:lstStyle/>
          <a:p>
            <a:pPr marL="0" indent="0">
              <a:buNone/>
            </a:pPr>
            <a:r>
              <a:rPr lang="en-GB" sz="2400" dirty="0" smtClean="0"/>
              <a:t>The </a:t>
            </a:r>
            <a:r>
              <a:rPr lang="en-GB" sz="2400" dirty="0"/>
              <a:t>activity would not have taken place at all in the job role if the activity was not helpful in addressing some </a:t>
            </a:r>
            <a:r>
              <a:rPr lang="en-GB" sz="2400" dirty="0" smtClean="0"/>
              <a:t>competence area of </a:t>
            </a:r>
            <a:r>
              <a:rPr lang="en-GB" sz="2400" dirty="0"/>
              <a:t>the </a:t>
            </a:r>
            <a:r>
              <a:rPr lang="en-GB" sz="2400" dirty="0" smtClean="0"/>
              <a:t>standard </a:t>
            </a:r>
            <a:r>
              <a:rPr lang="en-GB" sz="2400" dirty="0"/>
              <a:t>(knowledge, skills, behaviours</a:t>
            </a:r>
            <a:r>
              <a:rPr lang="en-GB" sz="2400" dirty="0" smtClean="0"/>
              <a:t>).</a:t>
            </a:r>
            <a:endParaRPr lang="en-GB" sz="2400" dirty="0"/>
          </a:p>
          <a:p>
            <a:pPr marL="0" indent="0">
              <a:buNone/>
            </a:pPr>
            <a:endParaRPr lang="en-GB" sz="2400" dirty="0" smtClean="0"/>
          </a:p>
          <a:p>
            <a:pPr marL="0" indent="0">
              <a:buNone/>
            </a:pPr>
            <a:r>
              <a:rPr lang="en-GB" sz="2400" b="1" dirty="0" smtClean="0"/>
              <a:t>Example</a:t>
            </a:r>
            <a:r>
              <a:rPr lang="en-GB" sz="2400" dirty="0" smtClean="0"/>
              <a:t>:</a:t>
            </a:r>
          </a:p>
          <a:p>
            <a:pPr marL="0" indent="0">
              <a:buNone/>
            </a:pPr>
            <a:r>
              <a:rPr lang="en-GB" sz="2000" dirty="0">
                <a:solidFill>
                  <a:srgbClr val="B70D50"/>
                </a:solidFill>
              </a:rPr>
              <a:t>A </a:t>
            </a:r>
            <a:r>
              <a:rPr lang="en-GB" sz="2000" dirty="0" smtClean="0">
                <a:solidFill>
                  <a:srgbClr val="B70D50"/>
                </a:solidFill>
              </a:rPr>
              <a:t>health care professional takes time out from his duties to observe a procedure and the way in which colleagues are able to use skills and behaviours to support the medical team. The whole two hours are attributed as time spent learning critical skills and behaviours to progress towards the End Point Assessment</a:t>
            </a:r>
            <a:endParaRPr lang="en-GB" sz="2000" dirty="0"/>
          </a:p>
        </p:txBody>
      </p:sp>
    </p:spTree>
    <p:extLst>
      <p:ext uri="{BB962C8B-B14F-4D97-AF65-F5344CB8AC3E}">
        <p14:creationId xmlns:p14="http://schemas.microsoft.com/office/powerpoint/2010/main" val="22415988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467544" y="5157192"/>
            <a:ext cx="2114618" cy="6480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Pentagon 5"/>
          <p:cNvSpPr/>
          <p:nvPr/>
        </p:nvSpPr>
        <p:spPr>
          <a:xfrm>
            <a:off x="2582162" y="5301208"/>
            <a:ext cx="4230470" cy="360040"/>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lstStyle/>
          <a:p>
            <a:pPr algn="l"/>
            <a:r>
              <a:rPr lang="en-GB" sz="3600" dirty="0" smtClean="0"/>
              <a:t>Off the Job Training, Category 4</a:t>
            </a:r>
            <a:br>
              <a:rPr lang="en-GB" sz="3600" dirty="0" smtClean="0"/>
            </a:br>
            <a:r>
              <a:rPr lang="en-GB" sz="3600" i="1" dirty="0" smtClean="0">
                <a:solidFill>
                  <a:srgbClr val="92D050"/>
                </a:solidFill>
              </a:rPr>
              <a:t>Planned Experiential Learning</a:t>
            </a:r>
            <a:endParaRPr lang="en-GB" sz="3600" i="1" dirty="0">
              <a:solidFill>
                <a:srgbClr val="92D050"/>
              </a:solidFill>
            </a:endParaRPr>
          </a:p>
        </p:txBody>
      </p:sp>
      <p:sp>
        <p:nvSpPr>
          <p:cNvPr id="5" name="Content Placeholder 4"/>
          <p:cNvSpPr>
            <a:spLocks noGrp="1"/>
          </p:cNvSpPr>
          <p:nvPr>
            <p:ph idx="1"/>
          </p:nvPr>
        </p:nvSpPr>
        <p:spPr/>
        <p:txBody>
          <a:bodyPr/>
          <a:lstStyle/>
          <a:p>
            <a:pPr marL="0" indent="0">
              <a:buNone/>
            </a:pPr>
            <a:r>
              <a:rPr lang="en-GB" sz="2400" dirty="0" smtClean="0"/>
              <a:t>The activity </a:t>
            </a:r>
            <a:r>
              <a:rPr lang="en-GB" sz="2400" dirty="0"/>
              <a:t>has been made available in a planned way, to a greater depth and scope than would have normally occurred in the role, so the apprentice can ensure </a:t>
            </a:r>
            <a:r>
              <a:rPr lang="en-GB" sz="2400" dirty="0" smtClean="0"/>
              <a:t>one or more knowledge, skills and/or behaviours are </a:t>
            </a:r>
            <a:r>
              <a:rPr lang="en-GB" sz="2400" dirty="0"/>
              <a:t>progressed.   </a:t>
            </a:r>
          </a:p>
          <a:p>
            <a:pPr marL="0" indent="0">
              <a:buNone/>
            </a:pPr>
            <a:endParaRPr lang="en-GB" sz="1800" dirty="0" smtClean="0"/>
          </a:p>
          <a:p>
            <a:pPr marL="0" indent="0">
              <a:spcAft>
                <a:spcPts val="1200"/>
              </a:spcAft>
              <a:buNone/>
            </a:pPr>
            <a:r>
              <a:rPr lang="en-GB" sz="2400" b="1" dirty="0" smtClean="0"/>
              <a:t>Assumption</a:t>
            </a:r>
            <a:r>
              <a:rPr lang="en-GB" sz="2400" dirty="0" smtClean="0"/>
              <a:t>:</a:t>
            </a:r>
          </a:p>
          <a:p>
            <a:pPr marL="0" indent="0">
              <a:buNone/>
            </a:pPr>
            <a:r>
              <a:rPr lang="en-GB" sz="2400" dirty="0" smtClean="0"/>
              <a:t>Log </a:t>
            </a:r>
            <a:r>
              <a:rPr lang="en-GB" sz="2400" dirty="0"/>
              <a:t>between 25% and 75% of the hours </a:t>
            </a:r>
            <a:endParaRPr lang="en-GB" sz="2400" dirty="0" smtClean="0"/>
          </a:p>
          <a:p>
            <a:pPr marL="0" indent="0">
              <a:buNone/>
            </a:pPr>
            <a:endParaRPr lang="en-GB" sz="1400" dirty="0" smtClean="0"/>
          </a:p>
          <a:p>
            <a:pPr marL="0" indent="0">
              <a:buNone/>
            </a:pPr>
            <a:r>
              <a:rPr lang="en-GB" sz="2400" dirty="0" smtClean="0"/>
              <a:t>depending </a:t>
            </a:r>
            <a:r>
              <a:rPr lang="en-GB" sz="2400" dirty="0"/>
              <a:t>on how much additionality took place beyond simply getting the job done.</a:t>
            </a:r>
          </a:p>
        </p:txBody>
      </p:sp>
      <p:sp>
        <p:nvSpPr>
          <p:cNvPr id="3" name="Rectangle 2"/>
          <p:cNvSpPr/>
          <p:nvPr/>
        </p:nvSpPr>
        <p:spPr>
          <a:xfrm>
            <a:off x="467544" y="5157192"/>
            <a:ext cx="8136904" cy="648072"/>
          </a:xfrm>
          <a:prstGeom prst="rect">
            <a:avLst/>
          </a:prstGeom>
          <a:no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5340833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dirty="0" smtClean="0"/>
              <a:t>Off the Job Training, Category 4</a:t>
            </a:r>
            <a:br>
              <a:rPr lang="en-GB" sz="3600" dirty="0" smtClean="0"/>
            </a:br>
            <a:r>
              <a:rPr lang="en-GB" sz="3600" i="1" dirty="0" smtClean="0">
                <a:solidFill>
                  <a:srgbClr val="92D050"/>
                </a:solidFill>
              </a:rPr>
              <a:t>Planned Experiential Learning</a:t>
            </a:r>
            <a:endParaRPr lang="en-GB" sz="3600" i="1" dirty="0">
              <a:solidFill>
                <a:srgbClr val="92D050"/>
              </a:solidFill>
            </a:endParaRPr>
          </a:p>
        </p:txBody>
      </p:sp>
      <p:sp>
        <p:nvSpPr>
          <p:cNvPr id="5" name="Content Placeholder 4"/>
          <p:cNvSpPr>
            <a:spLocks noGrp="1"/>
          </p:cNvSpPr>
          <p:nvPr>
            <p:ph idx="1"/>
          </p:nvPr>
        </p:nvSpPr>
        <p:spPr/>
        <p:txBody>
          <a:bodyPr/>
          <a:lstStyle/>
          <a:p>
            <a:pPr marL="0" indent="0">
              <a:buNone/>
            </a:pPr>
            <a:r>
              <a:rPr lang="en-GB" sz="2400" dirty="0" smtClean="0"/>
              <a:t>The activity </a:t>
            </a:r>
            <a:r>
              <a:rPr lang="en-GB" sz="2400" dirty="0"/>
              <a:t>has been made available in a planned way, to a greater depth and scope than would have normally occurred in the role, so the apprentice can ensure </a:t>
            </a:r>
            <a:r>
              <a:rPr lang="en-GB" sz="2400" dirty="0" smtClean="0"/>
              <a:t>one or more knowledge, skills and/or behaviours are </a:t>
            </a:r>
            <a:r>
              <a:rPr lang="en-GB" sz="2400" dirty="0"/>
              <a:t>progressed.   </a:t>
            </a:r>
          </a:p>
          <a:p>
            <a:pPr marL="0" indent="0">
              <a:buNone/>
            </a:pPr>
            <a:endParaRPr lang="en-GB" sz="2400" dirty="0" smtClean="0"/>
          </a:p>
          <a:p>
            <a:pPr marL="0" indent="0">
              <a:buNone/>
            </a:pPr>
            <a:r>
              <a:rPr lang="en-GB" sz="2400" b="1" dirty="0" smtClean="0"/>
              <a:t>Example</a:t>
            </a:r>
            <a:r>
              <a:rPr lang="en-GB" sz="2400" dirty="0" smtClean="0"/>
              <a:t>:</a:t>
            </a:r>
          </a:p>
          <a:p>
            <a:pPr marL="0" indent="0">
              <a:buNone/>
            </a:pPr>
            <a:r>
              <a:rPr lang="en-GB" sz="1600" dirty="0" smtClean="0">
                <a:solidFill>
                  <a:srgbClr val="C00000"/>
                </a:solidFill>
              </a:rPr>
              <a:t>An engineering apprentice spends one day of her week on a rotation scheme working with colleagues in the design team to understand and gain knowledge of how the business commercialises its product development. 40% of the time is judged to be getting the job done, so 60% is attributed to off the job learning as the activity is wider in scope than the apprentice's day job. They progress towards the End Point Assessment.</a:t>
            </a:r>
            <a:endParaRPr lang="en-GB" sz="1600" dirty="0">
              <a:solidFill>
                <a:srgbClr val="C00000"/>
              </a:solidFill>
            </a:endParaRPr>
          </a:p>
        </p:txBody>
      </p:sp>
    </p:spTree>
    <p:extLst>
      <p:ext uri="{BB962C8B-B14F-4D97-AF65-F5344CB8AC3E}">
        <p14:creationId xmlns:p14="http://schemas.microsoft.com/office/powerpoint/2010/main" val="8729642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467544" y="4941168"/>
            <a:ext cx="2114618" cy="6480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Pentagon 5"/>
          <p:cNvSpPr/>
          <p:nvPr/>
        </p:nvSpPr>
        <p:spPr>
          <a:xfrm>
            <a:off x="2582162" y="5085184"/>
            <a:ext cx="4230470" cy="360040"/>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467544" y="4941168"/>
            <a:ext cx="8136904" cy="648072"/>
          </a:xfrm>
          <a:prstGeom prst="rect">
            <a:avLst/>
          </a:prstGeom>
          <a:no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lstStyle/>
          <a:p>
            <a:pPr algn="l"/>
            <a:r>
              <a:rPr lang="en-GB" sz="3600" dirty="0" smtClean="0"/>
              <a:t>Off the Job Training, Category 5</a:t>
            </a:r>
            <a:br>
              <a:rPr lang="en-GB" sz="3600" dirty="0" smtClean="0"/>
            </a:br>
            <a:r>
              <a:rPr lang="en-GB" sz="3600" i="1" dirty="0" smtClean="0">
                <a:solidFill>
                  <a:srgbClr val="92D050"/>
                </a:solidFill>
              </a:rPr>
              <a:t>Incidental Experiential Learning</a:t>
            </a:r>
            <a:endParaRPr lang="en-GB" sz="3600" i="1" dirty="0">
              <a:solidFill>
                <a:srgbClr val="92D050"/>
              </a:solidFill>
            </a:endParaRPr>
          </a:p>
        </p:txBody>
      </p:sp>
      <p:sp>
        <p:nvSpPr>
          <p:cNvPr id="5" name="Content Placeholder 4"/>
          <p:cNvSpPr>
            <a:spLocks noGrp="1"/>
          </p:cNvSpPr>
          <p:nvPr>
            <p:ph idx="1"/>
          </p:nvPr>
        </p:nvSpPr>
        <p:spPr/>
        <p:txBody>
          <a:bodyPr/>
          <a:lstStyle/>
          <a:p>
            <a:pPr marL="0" indent="0">
              <a:buNone/>
            </a:pPr>
            <a:r>
              <a:rPr lang="en-GB" sz="2400" dirty="0"/>
              <a:t>The activity was responsively extended beyond what was necessary to get the job done, to ensure that naturally occurring attainment of KSBs was enhanced and </a:t>
            </a:r>
            <a:r>
              <a:rPr lang="en-GB" sz="2400" dirty="0" smtClean="0"/>
              <a:t>assured.</a:t>
            </a:r>
          </a:p>
          <a:p>
            <a:pPr marL="0" indent="0">
              <a:buNone/>
            </a:pPr>
            <a:endParaRPr lang="en-GB" sz="2400" dirty="0" smtClean="0"/>
          </a:p>
          <a:p>
            <a:pPr marL="0" indent="0">
              <a:spcAft>
                <a:spcPts val="1200"/>
              </a:spcAft>
              <a:buNone/>
            </a:pPr>
            <a:r>
              <a:rPr lang="en-GB" sz="2400" b="1" dirty="0" smtClean="0"/>
              <a:t>Assumption</a:t>
            </a:r>
            <a:r>
              <a:rPr lang="en-GB" sz="2400" dirty="0" smtClean="0"/>
              <a:t>:</a:t>
            </a:r>
          </a:p>
          <a:p>
            <a:pPr marL="0" indent="0">
              <a:buNone/>
            </a:pPr>
            <a:r>
              <a:rPr lang="en-GB" sz="2400" dirty="0"/>
              <a:t>Log between 25% and 75% of the hours </a:t>
            </a:r>
            <a:endParaRPr lang="en-GB" sz="2400" dirty="0" smtClean="0"/>
          </a:p>
          <a:p>
            <a:pPr marL="0" indent="0">
              <a:buNone/>
            </a:pPr>
            <a:endParaRPr lang="en-GB" sz="2400" dirty="0"/>
          </a:p>
          <a:p>
            <a:pPr marL="0" indent="0">
              <a:buNone/>
            </a:pPr>
            <a:r>
              <a:rPr lang="en-GB" sz="2400" dirty="0" smtClean="0"/>
              <a:t>depending </a:t>
            </a:r>
            <a:r>
              <a:rPr lang="en-GB" sz="2400" dirty="0"/>
              <a:t>on how much additionality took place beyond simply getting the job done.</a:t>
            </a:r>
          </a:p>
        </p:txBody>
      </p:sp>
    </p:spTree>
    <p:extLst>
      <p:ext uri="{BB962C8B-B14F-4D97-AF65-F5344CB8AC3E}">
        <p14:creationId xmlns:p14="http://schemas.microsoft.com/office/powerpoint/2010/main" val="7303257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dirty="0" smtClean="0"/>
              <a:t>Off the Job Training, Category 5</a:t>
            </a:r>
            <a:br>
              <a:rPr lang="en-GB" sz="3600" dirty="0" smtClean="0"/>
            </a:br>
            <a:r>
              <a:rPr lang="en-GB" sz="3600" i="1" dirty="0" smtClean="0">
                <a:solidFill>
                  <a:srgbClr val="92D050"/>
                </a:solidFill>
              </a:rPr>
              <a:t>Incidental Experiential Learning</a:t>
            </a:r>
            <a:endParaRPr lang="en-GB" sz="3600" i="1" dirty="0">
              <a:solidFill>
                <a:srgbClr val="92D050"/>
              </a:solidFill>
            </a:endParaRPr>
          </a:p>
        </p:txBody>
      </p:sp>
      <p:sp>
        <p:nvSpPr>
          <p:cNvPr id="5" name="Content Placeholder 4"/>
          <p:cNvSpPr>
            <a:spLocks noGrp="1"/>
          </p:cNvSpPr>
          <p:nvPr>
            <p:ph idx="1"/>
          </p:nvPr>
        </p:nvSpPr>
        <p:spPr/>
        <p:txBody>
          <a:bodyPr/>
          <a:lstStyle/>
          <a:p>
            <a:pPr marL="0" indent="0">
              <a:buNone/>
            </a:pPr>
            <a:r>
              <a:rPr lang="en-GB" sz="2400" dirty="0" smtClean="0"/>
              <a:t>The activity was responsively extended beyond what was necessary to get the job done, to ensure that naturally occurring attainment of KSBs was enhanced and assured.</a:t>
            </a:r>
          </a:p>
          <a:p>
            <a:pPr marL="0" indent="0">
              <a:buNone/>
            </a:pPr>
            <a:endParaRPr lang="en-GB" sz="2000" dirty="0" smtClean="0"/>
          </a:p>
          <a:p>
            <a:pPr marL="0" indent="0">
              <a:buNone/>
            </a:pPr>
            <a:r>
              <a:rPr lang="en-GB" sz="2400" b="1" dirty="0" smtClean="0"/>
              <a:t>Example</a:t>
            </a:r>
            <a:r>
              <a:rPr lang="en-GB" sz="2400" dirty="0" smtClean="0"/>
              <a:t>:</a:t>
            </a:r>
          </a:p>
          <a:p>
            <a:pPr marL="0" indent="0">
              <a:buNone/>
            </a:pPr>
            <a:r>
              <a:rPr lang="en-GB" sz="1800" dirty="0" smtClean="0">
                <a:solidFill>
                  <a:srgbClr val="C00000"/>
                </a:solidFill>
              </a:rPr>
              <a:t>A management apprentice conducts financial analysis of a restructure. His manager spontaneously invites the apprentice to join her at a senior management team where the data will be reported and discussed. It is not necessary to attend, but the apprentice is able to continue his ongoing analysis with a deeper knowledge of the context in which he is to conduct his work. He records 75% of the 2 hour meeting as off the job learning. (25% was spent reviewing the data he produced in the first place!)</a:t>
            </a:r>
            <a:endParaRPr lang="en-GB" sz="1800" dirty="0">
              <a:solidFill>
                <a:srgbClr val="C00000"/>
              </a:solidFill>
            </a:endParaRPr>
          </a:p>
        </p:txBody>
      </p:sp>
    </p:spTree>
    <p:extLst>
      <p:ext uri="{BB962C8B-B14F-4D97-AF65-F5344CB8AC3E}">
        <p14:creationId xmlns:p14="http://schemas.microsoft.com/office/powerpoint/2010/main" val="15512986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Batch 5: </a:t>
            </a:r>
            <a:br>
              <a:rPr lang="en-GB" dirty="0" smtClean="0">
                <a:solidFill>
                  <a:schemeClr val="bg1"/>
                </a:solidFill>
              </a:rPr>
            </a:br>
            <a:r>
              <a:rPr lang="en-GB" dirty="0" smtClean="0">
                <a:solidFill>
                  <a:schemeClr val="bg1"/>
                </a:solidFill>
              </a:rPr>
              <a:t>What to expect from SHU </a:t>
            </a:r>
            <a:br>
              <a:rPr lang="en-GB" dirty="0" smtClean="0">
                <a:solidFill>
                  <a:schemeClr val="bg1"/>
                </a:solidFill>
              </a:rPr>
            </a:br>
            <a:r>
              <a:rPr lang="en-GB" dirty="0">
                <a:solidFill>
                  <a:schemeClr val="bg1"/>
                </a:solidFill>
              </a:rPr>
              <a:t/>
            </a:r>
            <a:br>
              <a:rPr lang="en-GB" dirty="0">
                <a:solidFill>
                  <a:schemeClr val="bg1"/>
                </a:solidFill>
              </a:rPr>
            </a:br>
            <a:r>
              <a:rPr lang="en-GB" dirty="0" smtClean="0">
                <a:solidFill>
                  <a:schemeClr val="bg1"/>
                </a:solidFill>
              </a:rPr>
              <a:t>(Generic)</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13939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2" y="188640"/>
            <a:ext cx="5831903" cy="1143000"/>
          </a:xfrm>
        </p:spPr>
        <p:txBody>
          <a:bodyPr/>
          <a:lstStyle/>
          <a:p>
            <a:pPr algn="l"/>
            <a:r>
              <a:rPr lang="en-GB" sz="2800" dirty="0"/>
              <a:t>Your Apprenticeship -</a:t>
            </a:r>
            <a:br>
              <a:rPr lang="en-GB" sz="2800" dirty="0"/>
            </a:br>
            <a:r>
              <a:rPr lang="en-GB" sz="2800" dirty="0"/>
              <a:t>What to expect from SHU</a:t>
            </a:r>
          </a:p>
        </p:txBody>
      </p:sp>
      <p:sp>
        <p:nvSpPr>
          <p:cNvPr id="3" name="Content Placeholder 2"/>
          <p:cNvSpPr>
            <a:spLocks noGrp="1"/>
          </p:cNvSpPr>
          <p:nvPr>
            <p:ph idx="1"/>
          </p:nvPr>
        </p:nvSpPr>
        <p:spPr>
          <a:xfrm>
            <a:off x="457200" y="1700808"/>
            <a:ext cx="8229600" cy="4752528"/>
          </a:xfrm>
        </p:spPr>
        <p:txBody>
          <a:bodyPr/>
          <a:lstStyle/>
          <a:p>
            <a:pPr>
              <a:spcAft>
                <a:spcPts val="600"/>
              </a:spcAft>
            </a:pPr>
            <a:r>
              <a:rPr lang="en-GB" sz="2000" dirty="0"/>
              <a:t>Access to our excellent facilities and expert staff - an excellent experience</a:t>
            </a:r>
          </a:p>
          <a:p>
            <a:pPr>
              <a:spcAft>
                <a:spcPts val="600"/>
              </a:spcAft>
            </a:pPr>
            <a:r>
              <a:rPr lang="en-GB" sz="2000" dirty="0"/>
              <a:t>Sector focussed Work Based Learning  Coaches</a:t>
            </a:r>
          </a:p>
          <a:p>
            <a:pPr>
              <a:spcAft>
                <a:spcPts val="600"/>
              </a:spcAft>
            </a:pPr>
            <a:r>
              <a:rPr lang="en-GB" sz="2000" dirty="0"/>
              <a:t>Regular Information events to discuss how we can work together </a:t>
            </a:r>
          </a:p>
          <a:p>
            <a:pPr>
              <a:spcAft>
                <a:spcPts val="600"/>
              </a:spcAft>
            </a:pPr>
            <a:r>
              <a:rPr lang="en-GB" sz="2000" dirty="0"/>
              <a:t>Our Work Based Learning Approach:</a:t>
            </a:r>
          </a:p>
          <a:p>
            <a:pPr marL="981075" indent="-341313">
              <a:spcAft>
                <a:spcPts val="600"/>
              </a:spcAft>
              <a:buFont typeface="Courier New" panose="02070309020205020404" pitchFamily="49" charset="0"/>
              <a:buChar char="o"/>
            </a:pPr>
            <a:r>
              <a:rPr lang="en-GB" sz="2000" dirty="0"/>
              <a:t>Personal and Professional Development embedded combined with 3-way review to embed portfolio work for the End Point Assessment </a:t>
            </a:r>
          </a:p>
          <a:p>
            <a:pPr marL="981075" indent="-341313">
              <a:spcAft>
                <a:spcPts val="600"/>
              </a:spcAft>
              <a:buFont typeface="Courier New" panose="02070309020205020404" pitchFamily="49" charset="0"/>
              <a:buChar char="o"/>
            </a:pPr>
            <a:r>
              <a:rPr lang="en-GB" sz="2000" dirty="0"/>
              <a:t>Project based learning to help learners gain additional off-the job training through their work role and to encourage early work-place impact</a:t>
            </a:r>
          </a:p>
        </p:txBody>
      </p:sp>
    </p:spTree>
    <p:extLst>
      <p:ext uri="{BB962C8B-B14F-4D97-AF65-F5344CB8AC3E}">
        <p14:creationId xmlns:p14="http://schemas.microsoft.com/office/powerpoint/2010/main" val="1069108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95000" contrast="-60000"/>
                    </a14:imgEffect>
                  </a14:imgLayer>
                </a14:imgProps>
              </a:ext>
              <a:ext uri="{28A0092B-C50C-407E-A947-70E740481C1C}">
                <a14:useLocalDpi xmlns:a14="http://schemas.microsoft.com/office/drawing/2010/main" val="0"/>
              </a:ext>
            </a:extLst>
          </a:blip>
          <a:stretch>
            <a:fillRect/>
          </a:stretch>
        </p:blipFill>
        <p:spPr>
          <a:xfrm>
            <a:off x="-10078" y="-80626"/>
            <a:ext cx="9288016" cy="6966012"/>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438" y="116632"/>
            <a:ext cx="1980059" cy="1118778"/>
          </a:xfrm>
          <a:prstGeom prst="rect">
            <a:avLst/>
          </a:prstGeom>
          <a:solidFill>
            <a:schemeClr val="accent1">
              <a:alpha val="0"/>
            </a:schemeClr>
          </a:solidFill>
          <a:ln>
            <a:noFill/>
          </a:ln>
        </p:spPr>
      </p:pic>
      <p:sp>
        <p:nvSpPr>
          <p:cNvPr id="2" name="Title 1"/>
          <p:cNvSpPr>
            <a:spLocks noGrp="1"/>
          </p:cNvSpPr>
          <p:nvPr>
            <p:ph type="title"/>
          </p:nvPr>
        </p:nvSpPr>
        <p:spPr>
          <a:xfrm>
            <a:off x="5508104" y="-243408"/>
            <a:ext cx="3672408" cy="1296140"/>
          </a:xfrm>
        </p:spPr>
        <p:txBody>
          <a:bodyPr>
            <a:noAutofit/>
          </a:bodyPr>
          <a:lstStyle/>
          <a:p>
            <a:pPr algn="r"/>
            <a:r>
              <a:rPr lang="en-GB" sz="2000" b="1" dirty="0">
                <a:solidFill>
                  <a:schemeClr val="bg1"/>
                </a:solidFill>
                <a:latin typeface="Arial Narrow" panose="020B0606020202030204" pitchFamily="34" charset="0"/>
                <a:cs typeface="Arial" panose="020B0604020202020204" pitchFamily="34" charset="0"/>
              </a:rPr>
              <a:t>What's available?</a:t>
            </a:r>
          </a:p>
        </p:txBody>
      </p:sp>
      <p:sp>
        <p:nvSpPr>
          <p:cNvPr id="5" name="TextBox 4"/>
          <p:cNvSpPr txBox="1"/>
          <p:nvPr/>
        </p:nvSpPr>
        <p:spPr>
          <a:xfrm>
            <a:off x="6897428" y="5441156"/>
            <a:ext cx="2499108" cy="2308324"/>
          </a:xfrm>
          <a:prstGeom prst="rect">
            <a:avLst/>
          </a:prstGeom>
          <a:noFill/>
        </p:spPr>
        <p:txBody>
          <a:bodyPr wrap="square" rtlCol="0">
            <a:spAutoFit/>
          </a:bodyPr>
          <a:lstStyle/>
          <a:p>
            <a:r>
              <a:rPr lang="en-GB" sz="1600" b="1" dirty="0">
                <a:solidFill>
                  <a:srgbClr val="FFC000"/>
                </a:solidFill>
                <a:latin typeface="Arial Narrow" panose="020B0606020202030204" pitchFamily="34" charset="0"/>
                <a:cs typeface="Calibri" panose="020F0502020204030204" pitchFamily="34" charset="0"/>
              </a:rPr>
              <a:t>Under development</a:t>
            </a:r>
          </a:p>
          <a:p>
            <a:r>
              <a:rPr lang="en-GB" sz="1600" b="1" dirty="0">
                <a:solidFill>
                  <a:srgbClr val="FFC000"/>
                </a:solidFill>
                <a:latin typeface="Arial Narrow" panose="020B0606020202030204" pitchFamily="34" charset="0"/>
                <a:cs typeface="Calibri" panose="020F0502020204030204" pitchFamily="34" charset="0"/>
              </a:rPr>
              <a:t>(subject to approval</a:t>
            </a:r>
            <a:r>
              <a:rPr lang="en-GB" sz="1600" b="1" dirty="0" smtClean="0">
                <a:solidFill>
                  <a:srgbClr val="FFC000"/>
                </a:solidFill>
                <a:latin typeface="Arial Narrow" panose="020B0606020202030204" pitchFamily="34" charset="0"/>
                <a:cs typeface="Calibri" panose="020F0502020204030204" pitchFamily="34" charset="0"/>
              </a:rPr>
              <a:t>)</a:t>
            </a:r>
            <a:endParaRPr lang="en-GB" sz="1600" dirty="0">
              <a:solidFill>
                <a:srgbClr val="FFC000"/>
              </a:solidFill>
              <a:latin typeface="Arial Narrow" panose="020B0606020202030204" pitchFamily="34" charset="0"/>
              <a:cs typeface="Calibri" panose="020F0502020204030204" pitchFamily="34" charset="0"/>
            </a:endParaRPr>
          </a:p>
          <a:p>
            <a:pPr marL="285750" indent="-285750">
              <a:buFont typeface="Arial" panose="020B0604020202020204" pitchFamily="34" charset="0"/>
              <a:buChar char="•"/>
            </a:pPr>
            <a:r>
              <a:rPr lang="en-US" altLang="en-US" sz="1600" dirty="0" smtClean="0">
                <a:solidFill>
                  <a:srgbClr val="FFC000"/>
                </a:solidFill>
                <a:latin typeface="Arial Narrow" panose="020B0606020202030204" pitchFamily="34" charset="0"/>
                <a:ea typeface="ＭＳ Ｐゴシック" pitchFamily="34" charset="-128"/>
                <a:cs typeface="Calibri" panose="020F0502020204030204" pitchFamily="34" charset="0"/>
              </a:rPr>
              <a:t>Paramedic </a:t>
            </a:r>
            <a:r>
              <a:rPr lang="en-US" altLang="en-US" sz="1600" dirty="0">
                <a:solidFill>
                  <a:srgbClr val="FFC000"/>
                </a:solidFill>
                <a:latin typeface="Arial Narrow" panose="020B0606020202030204" pitchFamily="34" charset="0"/>
                <a:ea typeface="ＭＳ Ｐゴシック" pitchFamily="34" charset="-128"/>
                <a:cs typeface="Calibri" panose="020F0502020204030204" pitchFamily="34" charset="0"/>
              </a:rPr>
              <a:t>Practice</a:t>
            </a:r>
          </a:p>
          <a:p>
            <a:pPr marL="285750" indent="-285750">
              <a:buFont typeface="Arial" panose="020B0604020202020204" pitchFamily="34" charset="0"/>
              <a:buChar char="•"/>
            </a:pPr>
            <a:r>
              <a:rPr lang="en-US" altLang="en-US" sz="1600" dirty="0" smtClean="0">
                <a:solidFill>
                  <a:srgbClr val="FFC000"/>
                </a:solidFill>
                <a:latin typeface="Arial Narrow" panose="020B0606020202030204" pitchFamily="34" charset="0"/>
                <a:ea typeface="ＭＳ Ｐゴシック" pitchFamily="34" charset="-128"/>
                <a:cs typeface="Calibri" panose="020F0502020204030204" pitchFamily="34" charset="0"/>
              </a:rPr>
              <a:t>Registered Nurse</a:t>
            </a:r>
          </a:p>
          <a:p>
            <a:pPr marL="285750" indent="-285750">
              <a:buFont typeface="Arial" panose="020B0604020202020204" pitchFamily="34" charset="0"/>
              <a:buChar char="•"/>
            </a:pPr>
            <a:r>
              <a:rPr lang="en-US" altLang="en-US" sz="1600" dirty="0" smtClean="0">
                <a:solidFill>
                  <a:srgbClr val="FFC000"/>
                </a:solidFill>
                <a:latin typeface="Arial Narrow" panose="020B0606020202030204" pitchFamily="34" charset="0"/>
                <a:ea typeface="ＭＳ Ｐゴシック" pitchFamily="34" charset="-128"/>
                <a:cs typeface="Calibri" panose="020F0502020204030204" pitchFamily="34" charset="0"/>
              </a:rPr>
              <a:t>Teacher</a:t>
            </a:r>
            <a:endParaRPr lang="en-US" altLang="en-US" sz="1600" dirty="0">
              <a:solidFill>
                <a:srgbClr val="FFC000"/>
              </a:solidFill>
              <a:latin typeface="Arial Narrow" panose="020B0606020202030204" pitchFamily="34" charset="0"/>
              <a:ea typeface="ＭＳ Ｐゴシック" pitchFamily="34" charset="-128"/>
              <a:cs typeface="Calibri" panose="020F0502020204030204" pitchFamily="34" charset="0"/>
            </a:endParaRPr>
          </a:p>
          <a:p>
            <a:pPr marL="261938"/>
            <a:endParaRPr lang="en-US" altLang="en-US" sz="1600" i="1" dirty="0">
              <a:solidFill>
                <a:srgbClr val="FFC000"/>
              </a:solidFill>
              <a:latin typeface="Arial Narrow" panose="020B0606020202030204" pitchFamily="34" charset="0"/>
              <a:ea typeface="ＭＳ Ｐゴシック" pitchFamily="34" charset="-128"/>
              <a:cs typeface="Calibri" panose="020F0502020204030204" pitchFamily="34" charset="0"/>
            </a:endParaRPr>
          </a:p>
          <a:p>
            <a:pPr marL="261938"/>
            <a:endParaRPr lang="en-GB" sz="1600" dirty="0">
              <a:solidFill>
                <a:srgbClr val="FFC000"/>
              </a:solidFill>
              <a:latin typeface="Arial Narrow" panose="020B0606020202030204" pitchFamily="34" charset="0"/>
              <a:cs typeface="Calibri" panose="020F0502020204030204" pitchFamily="34" charset="0"/>
            </a:endParaRPr>
          </a:p>
          <a:p>
            <a:endParaRPr lang="en-GB" sz="1600" dirty="0">
              <a:solidFill>
                <a:srgbClr val="FFC000"/>
              </a:solidFill>
              <a:latin typeface="Arial Narrow" panose="020B0606020202030204" pitchFamily="34" charset="0"/>
            </a:endParaRPr>
          </a:p>
          <a:p>
            <a:endParaRPr lang="en-GB" sz="1600" dirty="0">
              <a:solidFill>
                <a:prstClr val="black"/>
              </a:solidFill>
              <a:latin typeface="Arial Narrow" panose="020B0606020202030204" pitchFamily="34" charset="0"/>
            </a:endParaRPr>
          </a:p>
        </p:txBody>
      </p:sp>
      <p:sp>
        <p:nvSpPr>
          <p:cNvPr id="6" name="Content Placeholder 5"/>
          <p:cNvSpPr>
            <a:spLocks noGrp="1"/>
          </p:cNvSpPr>
          <p:nvPr>
            <p:ph idx="1"/>
          </p:nvPr>
        </p:nvSpPr>
        <p:spPr>
          <a:xfrm>
            <a:off x="179512" y="1485162"/>
            <a:ext cx="4042792" cy="2015846"/>
          </a:xfrm>
        </p:spPr>
        <p:txBody>
          <a:bodyPr/>
          <a:lstStyle/>
          <a:p>
            <a:pPr marL="0" indent="0">
              <a:buNone/>
            </a:pPr>
            <a:r>
              <a:rPr lang="en-US" altLang="en-US" sz="1600" b="1" dirty="0">
                <a:solidFill>
                  <a:schemeClr val="bg1"/>
                </a:solidFill>
                <a:latin typeface="Arial Narrow" panose="020B0606020202030204" pitchFamily="34" charset="0"/>
                <a:ea typeface="ＭＳ Ｐゴシック" pitchFamily="34" charset="-128"/>
                <a:cs typeface="Calibri" panose="020F0502020204030204" pitchFamily="34" charset="0"/>
              </a:rPr>
              <a:t>Leadership &amp; Management</a:t>
            </a:r>
          </a:p>
          <a:p>
            <a:pPr>
              <a:spcBef>
                <a:spcPts val="0"/>
              </a:spcBef>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Operations/Departmental </a:t>
            </a:r>
            <a:r>
              <a:rPr lang="en-US" altLang="en-US" sz="1600" dirty="0" err="1">
                <a:solidFill>
                  <a:schemeClr val="bg1"/>
                </a:solidFill>
                <a:latin typeface="Arial Narrow" panose="020B0606020202030204" pitchFamily="34" charset="0"/>
                <a:ea typeface="ＭＳ Ｐゴシック" pitchFamily="34" charset="-128"/>
                <a:cs typeface="Calibri" panose="020F0502020204030204" pitchFamily="34" charset="0"/>
              </a:rPr>
              <a:t>Mgr</a:t>
            </a:r>
            <a:endPar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endParaRPr>
          </a:p>
          <a:p>
            <a:pPr>
              <a:spcBef>
                <a:spcPts val="0"/>
              </a:spcBef>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Chartered Manager</a:t>
            </a:r>
          </a:p>
          <a:p>
            <a:pPr>
              <a:spcBef>
                <a:spcPts val="0"/>
              </a:spcBef>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Senior Leader</a:t>
            </a:r>
          </a:p>
          <a:p>
            <a:pPr>
              <a:spcBef>
                <a:spcPts val="0"/>
              </a:spcBef>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Supply Chain  Leader</a:t>
            </a:r>
          </a:p>
          <a:p>
            <a:endParaRPr lang="en-GB" sz="1600" dirty="0">
              <a:latin typeface="Arial Narrow" panose="020B0606020202030204" pitchFamily="34" charset="0"/>
            </a:endParaRPr>
          </a:p>
        </p:txBody>
      </p:sp>
      <p:sp>
        <p:nvSpPr>
          <p:cNvPr id="7" name="TextBox 6"/>
          <p:cNvSpPr txBox="1"/>
          <p:nvPr/>
        </p:nvSpPr>
        <p:spPr>
          <a:xfrm>
            <a:off x="156380" y="3798326"/>
            <a:ext cx="2958759" cy="3447098"/>
          </a:xfrm>
          <a:prstGeom prst="rect">
            <a:avLst/>
          </a:prstGeom>
          <a:noFill/>
        </p:spPr>
        <p:txBody>
          <a:bodyPr wrap="none" rtlCol="0">
            <a:spAutoFit/>
          </a:bodyPr>
          <a:lstStyle/>
          <a:p>
            <a:r>
              <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rPr>
              <a:t>Digital &amp; Technology</a:t>
            </a:r>
          </a:p>
          <a:p>
            <a:pPr>
              <a:spcAft>
                <a:spcPts val="600"/>
              </a:spcAft>
            </a:pPr>
            <a:r>
              <a:rPr lang="en-US" altLang="en-US" sz="1600" dirty="0" smtClean="0">
                <a:solidFill>
                  <a:prstClr val="white"/>
                </a:solidFill>
                <a:latin typeface="Arial Narrow" panose="020B0606020202030204" pitchFamily="34" charset="0"/>
                <a:ea typeface="ＭＳ Ｐゴシック" pitchFamily="34" charset="-128"/>
                <a:cs typeface="Calibri" panose="020F0502020204030204" pitchFamily="34" charset="0"/>
              </a:rPr>
              <a:t>Digital </a:t>
            </a: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&amp; </a:t>
            </a:r>
            <a:r>
              <a:rPr lang="en-US" altLang="en-US" sz="1600" dirty="0" smtClean="0">
                <a:solidFill>
                  <a:prstClr val="white"/>
                </a:solidFill>
                <a:latin typeface="Arial Narrow" panose="020B0606020202030204" pitchFamily="34" charset="0"/>
                <a:ea typeface="ＭＳ Ｐゴシック" pitchFamily="34" charset="-128"/>
                <a:cs typeface="Calibri" panose="020F0502020204030204" pitchFamily="34" charset="0"/>
              </a:rPr>
              <a:t>Tech Solutions </a:t>
            </a: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Professional </a:t>
            </a:r>
          </a:p>
          <a:p>
            <a:pPr marL="357188" indent="-357188">
              <a:spcBef>
                <a:spcPts val="0"/>
              </a:spcBef>
              <a:buFont typeface="Arial" panose="020B0604020202020204" pitchFamily="34" charset="0"/>
              <a:buChar char="•"/>
            </a:pPr>
            <a:r>
              <a:rPr lang="en-US" altLang="en-US" sz="1600" dirty="0" smtClean="0">
                <a:solidFill>
                  <a:prstClr val="white"/>
                </a:solidFill>
                <a:latin typeface="Arial Narrow" panose="020B0606020202030204" pitchFamily="34" charset="0"/>
                <a:ea typeface="ＭＳ Ｐゴシック" pitchFamily="34" charset="-128"/>
                <a:cs typeface="Calibri" panose="020F0502020204030204" pitchFamily="34" charset="0"/>
              </a:rPr>
              <a:t>Software </a:t>
            </a: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Engineer</a:t>
            </a:r>
          </a:p>
          <a:p>
            <a:pPr marL="357188" indent="-357188">
              <a:spcBef>
                <a:spcPts val="0"/>
              </a:spcBef>
              <a:buFont typeface="Arial" panose="020B0604020202020204" pitchFamily="34" charset="0"/>
              <a:buChar char="•"/>
            </a:pPr>
            <a:r>
              <a:rPr lang="en-US" altLang="en-US" sz="1600" dirty="0" smtClean="0">
                <a:solidFill>
                  <a:prstClr val="white"/>
                </a:solidFill>
                <a:latin typeface="Arial Narrow" panose="020B0606020202030204" pitchFamily="34" charset="0"/>
                <a:ea typeface="ＭＳ Ｐゴシック" pitchFamily="34" charset="-128"/>
                <a:cs typeface="Calibri" panose="020F0502020204030204" pitchFamily="34" charset="0"/>
              </a:rPr>
              <a:t>Business </a:t>
            </a: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Analyst</a:t>
            </a:r>
          </a:p>
          <a:p>
            <a:pPr marL="357188" indent="-357188">
              <a:spcBef>
                <a:spcPts val="0"/>
              </a:spcBef>
              <a:buFont typeface="Arial" panose="020B0604020202020204" pitchFamily="34" charset="0"/>
              <a:buChar char="•"/>
            </a:pPr>
            <a:r>
              <a:rPr lang="en-US" altLang="en-US" sz="1600" dirty="0" smtClean="0">
                <a:solidFill>
                  <a:prstClr val="white"/>
                </a:solidFill>
                <a:latin typeface="Arial Narrow" panose="020B0606020202030204" pitchFamily="34" charset="0"/>
                <a:ea typeface="ＭＳ Ｐゴシック" pitchFamily="34" charset="-128"/>
                <a:cs typeface="Calibri" panose="020F0502020204030204" pitchFamily="34" charset="0"/>
              </a:rPr>
              <a:t>Cyber </a:t>
            </a: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Security Analyst</a:t>
            </a:r>
          </a:p>
          <a:p>
            <a:pPr marL="357188" indent="-357188">
              <a:spcBef>
                <a:spcPts val="0"/>
              </a:spcBef>
              <a:buFont typeface="Arial" panose="020B0604020202020204" pitchFamily="34" charset="0"/>
              <a:buChar char="•"/>
            </a:pPr>
            <a:r>
              <a:rPr lang="en-US" altLang="en-US" sz="1600" dirty="0" smtClean="0">
                <a:solidFill>
                  <a:prstClr val="white"/>
                </a:solidFill>
                <a:latin typeface="Arial Narrow" panose="020B0606020202030204" pitchFamily="34" charset="0"/>
                <a:ea typeface="ＭＳ Ｐゴシック" pitchFamily="34" charset="-128"/>
                <a:cs typeface="Calibri" panose="020F0502020204030204" pitchFamily="34" charset="0"/>
              </a:rPr>
              <a:t>Data </a:t>
            </a: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Analyst</a:t>
            </a:r>
          </a:p>
          <a:p>
            <a:pPr marL="357188" indent="-357188">
              <a:spcBef>
                <a:spcPts val="0"/>
              </a:spcBef>
              <a:buFont typeface="Arial" panose="020B0604020202020204" pitchFamily="34" charset="0"/>
              <a:buChar char="•"/>
            </a:pPr>
            <a:r>
              <a:rPr lang="en-US" altLang="en-US" sz="1600" dirty="0" smtClean="0">
                <a:solidFill>
                  <a:prstClr val="white"/>
                </a:solidFill>
                <a:latin typeface="Arial Narrow" panose="020B0606020202030204" pitchFamily="34" charset="0"/>
                <a:ea typeface="ＭＳ Ｐゴシック" pitchFamily="34" charset="-128"/>
                <a:cs typeface="Calibri" panose="020F0502020204030204" pitchFamily="34" charset="0"/>
              </a:rPr>
              <a:t>IT </a:t>
            </a: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Consultant</a:t>
            </a:r>
          </a:p>
          <a:p>
            <a:pPr marL="357188" indent="-357188">
              <a:spcBef>
                <a:spcPts val="0"/>
              </a:spcBef>
              <a:buFont typeface="Arial" panose="020B0604020202020204" pitchFamily="34" charset="0"/>
              <a:buChar char="•"/>
            </a:pPr>
            <a:r>
              <a:rPr lang="en-US" altLang="en-US" sz="1600" dirty="0" smtClean="0">
                <a:solidFill>
                  <a:prstClr val="white"/>
                </a:solidFill>
                <a:latin typeface="Arial Narrow" panose="020B0606020202030204" pitchFamily="34" charset="0"/>
                <a:ea typeface="ＭＳ Ｐゴシック" pitchFamily="34" charset="-128"/>
                <a:cs typeface="Calibri" panose="020F0502020204030204" pitchFamily="34" charset="0"/>
              </a:rPr>
              <a:t>Network Engineer</a:t>
            </a:r>
          </a:p>
          <a:p>
            <a:pPr>
              <a:spcBef>
                <a:spcPts val="600"/>
              </a:spcBef>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Digital &amp; Tech Solutions Specialist </a:t>
            </a:r>
          </a:p>
          <a:p>
            <a:pPr marL="357188" indent="-357188">
              <a:buFont typeface="Arial" panose="020B0604020202020204" pitchFamily="34" charset="0"/>
              <a:buChar cha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Software </a:t>
            </a:r>
            <a:r>
              <a:rPr lang="en-US" altLang="en-US" sz="1600" dirty="0" smtClean="0">
                <a:solidFill>
                  <a:prstClr val="white"/>
                </a:solidFill>
                <a:latin typeface="Arial Narrow" panose="020B0606020202030204" pitchFamily="34" charset="0"/>
                <a:ea typeface="ＭＳ Ｐゴシック" pitchFamily="34" charset="-128"/>
                <a:cs typeface="Calibri" panose="020F0502020204030204" pitchFamily="34" charset="0"/>
              </a:rPr>
              <a:t>Engineer</a:t>
            </a:r>
          </a:p>
          <a:p>
            <a:pPr marL="357188" indent="-357188">
              <a:buFont typeface="Arial" panose="020B0604020202020204" pitchFamily="34" charset="0"/>
              <a:buChar char="•"/>
            </a:pPr>
            <a:r>
              <a:rPr lang="en-US" altLang="en-US" sz="1600" dirty="0" smtClean="0">
                <a:solidFill>
                  <a:prstClr val="white"/>
                </a:solidFill>
                <a:latin typeface="Arial Narrow" panose="020B0606020202030204" pitchFamily="34" charset="0"/>
                <a:ea typeface="ＭＳ Ｐゴシック" pitchFamily="34" charset="-128"/>
                <a:cs typeface="Calibri" panose="020F0502020204030204" pitchFamily="34" charset="0"/>
              </a:rPr>
              <a:t>Data Analyst</a:t>
            </a:r>
          </a:p>
          <a:p>
            <a:pPr marL="357188" indent="-357188">
              <a:buFont typeface="Arial" panose="020B0604020202020204" pitchFamily="34" charset="0"/>
              <a:buChar char="•"/>
            </a:pPr>
            <a:endPar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endParaRPr>
          </a:p>
          <a:p>
            <a:endParaRPr lang="en-GB" sz="1600" dirty="0">
              <a:solidFill>
                <a:prstClr val="black"/>
              </a:solidFill>
              <a:latin typeface="Arial Narrow" panose="020B0606020202030204" pitchFamily="34" charset="0"/>
            </a:endParaRPr>
          </a:p>
        </p:txBody>
      </p:sp>
      <p:sp>
        <p:nvSpPr>
          <p:cNvPr id="8" name="Rectangle 7"/>
          <p:cNvSpPr/>
          <p:nvPr/>
        </p:nvSpPr>
        <p:spPr>
          <a:xfrm>
            <a:off x="6660232" y="3933056"/>
            <a:ext cx="4572000" cy="1323439"/>
          </a:xfrm>
          <a:prstGeom prst="rect">
            <a:avLst/>
          </a:prstGeom>
        </p:spPr>
        <p:txBody>
          <a:bodyPr>
            <a:spAutoFit/>
          </a:bodyPr>
          <a:lstStyle/>
          <a:p>
            <a:pPr marL="633413" indent="-368300"/>
            <a:endParaRPr lang="en-US" altLang="en-US" sz="1600" b="1" dirty="0" smtClean="0">
              <a:solidFill>
                <a:prstClr val="white"/>
              </a:solidFill>
              <a:latin typeface="Arial Narrow" panose="020B0606020202030204" pitchFamily="34" charset="0"/>
              <a:ea typeface="ＭＳ Ｐゴシック" pitchFamily="34" charset="-128"/>
              <a:cs typeface="Calibri" panose="020F0502020204030204" pitchFamily="34" charset="0"/>
            </a:endParaRPr>
          </a:p>
          <a:p>
            <a:pPr marL="633413" indent="-368300"/>
            <a:r>
              <a:rPr lang="en-US" altLang="en-US" sz="1600" b="1" dirty="0" smtClean="0">
                <a:solidFill>
                  <a:prstClr val="white"/>
                </a:solidFill>
                <a:latin typeface="Arial Narrow" panose="020B0606020202030204" pitchFamily="34" charset="0"/>
                <a:ea typeface="ＭＳ Ｐゴシック" pitchFamily="34" charset="-128"/>
                <a:cs typeface="Calibri" panose="020F0502020204030204" pitchFamily="34" charset="0"/>
              </a:rPr>
              <a:t>Food </a:t>
            </a:r>
            <a:r>
              <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rPr>
              <a:t>&amp; Drink Sectors</a:t>
            </a:r>
          </a:p>
          <a:p>
            <a:pPr marL="633413" indent="-368300">
              <a:buFont typeface="Arial" panose="020B0604020202020204" pitchFamily="34" charset="0"/>
              <a:buChar cha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Food Technologist</a:t>
            </a:r>
          </a:p>
          <a:p>
            <a:pPr marL="633413" indent="-368300">
              <a:buFont typeface="Arial" panose="020B0604020202020204" pitchFamily="34" charset="0"/>
              <a:buChar cha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Food Engineering</a:t>
            </a:r>
          </a:p>
          <a:p>
            <a:pPr marL="633413" indent="-368300">
              <a:buFont typeface="Arial" panose="020B0604020202020204" pitchFamily="34" charset="0"/>
              <a:buChar cha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Packaging Professional</a:t>
            </a:r>
          </a:p>
        </p:txBody>
      </p:sp>
      <p:sp>
        <p:nvSpPr>
          <p:cNvPr id="10" name="Content Placeholder 5"/>
          <p:cNvSpPr txBox="1">
            <a:spLocks/>
          </p:cNvSpPr>
          <p:nvPr/>
        </p:nvSpPr>
        <p:spPr bwMode="auto">
          <a:xfrm>
            <a:off x="157291" y="2996952"/>
            <a:ext cx="2957848" cy="37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altLang="en-US" sz="1600" b="1" dirty="0" smtClean="0">
                <a:solidFill>
                  <a:prstClr val="white"/>
                </a:solidFill>
                <a:latin typeface="Arial Narrow" panose="020B0606020202030204" pitchFamily="34" charset="0"/>
                <a:ea typeface="ＭＳ Ｐゴシック" pitchFamily="34" charset="-128"/>
                <a:cs typeface="Calibri" panose="020F0502020204030204" pitchFamily="34" charset="0"/>
              </a:rPr>
              <a:t>Academic Professional</a:t>
            </a:r>
            <a:endParaRPr lang="en-US" altLang="en-US" sz="1600" dirty="0" smtClean="0">
              <a:solidFill>
                <a:prstClr val="white"/>
              </a:solidFill>
              <a:latin typeface="Arial Narrow" panose="020B0606020202030204" pitchFamily="34" charset="0"/>
              <a:ea typeface="ＭＳ Ｐゴシック" pitchFamily="34" charset="-128"/>
              <a:cs typeface="Calibri" panose="020F0502020204030204" pitchFamily="34" charset="0"/>
            </a:endParaRPr>
          </a:p>
          <a:p>
            <a:r>
              <a:rPr lang="en-GB" sz="1600" dirty="0" smtClean="0">
                <a:solidFill>
                  <a:prstClr val="white"/>
                </a:solidFill>
                <a:latin typeface="Arial Narrow" panose="020B0606020202030204" pitchFamily="34" charset="0"/>
              </a:rPr>
              <a:t>Post Graduate Academic Award</a:t>
            </a:r>
            <a:endParaRPr lang="en-GB" sz="1600" dirty="0">
              <a:solidFill>
                <a:prstClr val="white"/>
              </a:solidFill>
              <a:latin typeface="Arial Narrow" panose="020B0606020202030204" pitchFamily="34" charset="0"/>
            </a:endParaRPr>
          </a:p>
        </p:txBody>
      </p:sp>
      <p:sp>
        <p:nvSpPr>
          <p:cNvPr id="11" name="Content Placeholder 5"/>
          <p:cNvSpPr txBox="1">
            <a:spLocks/>
          </p:cNvSpPr>
          <p:nvPr/>
        </p:nvSpPr>
        <p:spPr bwMode="auto">
          <a:xfrm>
            <a:off x="3707904" y="4365104"/>
            <a:ext cx="2661931" cy="37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altLang="en-US" sz="1600" b="1" dirty="0" smtClean="0">
                <a:solidFill>
                  <a:prstClr val="white"/>
                </a:solidFill>
                <a:latin typeface="Arial Narrow" panose="020B0606020202030204" pitchFamily="34" charset="0"/>
                <a:ea typeface="ＭＳ Ｐゴシック" pitchFamily="34" charset="-128"/>
                <a:cs typeface="Calibri" panose="020F0502020204030204" pitchFamily="34" charset="0"/>
              </a:rPr>
              <a:t>Policing</a:t>
            </a:r>
          </a:p>
          <a:p>
            <a:r>
              <a:rPr lang="en-US" altLang="en-US" sz="1600" dirty="0" smtClean="0">
                <a:solidFill>
                  <a:prstClr val="white"/>
                </a:solidFill>
                <a:latin typeface="Arial Narrow" panose="020B0606020202030204" pitchFamily="34" charset="0"/>
                <a:ea typeface="ＭＳ Ｐゴシック" pitchFamily="34" charset="-128"/>
                <a:cs typeface="Calibri" panose="020F0502020204030204" pitchFamily="34" charset="0"/>
              </a:rPr>
              <a:t>Police Constable DA</a:t>
            </a:r>
          </a:p>
          <a:p>
            <a:endParaRPr lang="en-GB" sz="1600" dirty="0">
              <a:solidFill>
                <a:prstClr val="black"/>
              </a:solidFill>
              <a:latin typeface="Arial Narrow" panose="020B0606020202030204" pitchFamily="34" charset="0"/>
            </a:endParaRPr>
          </a:p>
        </p:txBody>
      </p:sp>
      <p:sp>
        <p:nvSpPr>
          <p:cNvPr id="9" name="Rectangle 8"/>
          <p:cNvSpPr/>
          <p:nvPr/>
        </p:nvSpPr>
        <p:spPr>
          <a:xfrm>
            <a:off x="3707904" y="1420321"/>
            <a:ext cx="2786847" cy="2800767"/>
          </a:xfrm>
          <a:prstGeom prst="rect">
            <a:avLst/>
          </a:prstGeom>
        </p:spPr>
        <p:txBody>
          <a:bodyPr wrap="square">
            <a:spAutoFit/>
          </a:bodyPr>
          <a:lstStyle/>
          <a:p>
            <a:pPr marL="265113" indent="-265113"/>
            <a:r>
              <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rPr>
              <a:t>Building &amp; Surveying</a:t>
            </a:r>
          </a:p>
          <a:p>
            <a:pPr marL="285750" indent="-285750">
              <a:buFont typeface="Arial" panose="020B0604020202020204" pitchFamily="34" charset="0"/>
              <a:buChar cha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Quantity Surveyor</a:t>
            </a:r>
          </a:p>
          <a:p>
            <a:pPr marL="285750" indent="-285750">
              <a:buFont typeface="Arial" panose="020B0604020202020204" pitchFamily="34" charset="0"/>
              <a:buChar cha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Building Surveyor</a:t>
            </a:r>
          </a:p>
          <a:p>
            <a:pPr marL="285750" indent="-285750">
              <a:buFont typeface="Arial" panose="020B0604020202020204" pitchFamily="34" charset="0"/>
              <a:buChar cha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Commercial Property  /        Valuation Surveyor</a:t>
            </a:r>
          </a:p>
          <a:p>
            <a:pPr marL="285750" indent="-285750">
              <a:buFont typeface="Arial" panose="020B0604020202020204" pitchFamily="34" charset="0"/>
              <a:buChar cha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Chartered Town Planner</a:t>
            </a:r>
          </a:p>
          <a:p>
            <a:pPr marL="285750" indent="-285750">
              <a:buFont typeface="Arial" panose="020B0604020202020204" pitchFamily="34" charset="0"/>
              <a:buChar cha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Construction Site Supervisor &amp; </a:t>
            </a:r>
            <a:r>
              <a:rPr lang="en-US" altLang="en-US" sz="1600" dirty="0" smtClean="0">
                <a:solidFill>
                  <a:prstClr val="white"/>
                </a:solidFill>
                <a:latin typeface="Arial Narrow" panose="020B0606020202030204" pitchFamily="34" charset="0"/>
                <a:ea typeface="ＭＳ Ｐゴシック" pitchFamily="34" charset="-128"/>
                <a:cs typeface="Calibri" panose="020F0502020204030204" pitchFamily="34" charset="0"/>
              </a:rPr>
              <a:t>Manager</a:t>
            </a:r>
          </a:p>
          <a:p>
            <a:pPr marL="285750" indent="-285750">
              <a:buFont typeface="Arial" panose="020B0604020202020204" pitchFamily="34" charset="0"/>
              <a:buChar char="•"/>
            </a:pPr>
            <a:r>
              <a:rPr lang="en-US" altLang="en-US" sz="1600" dirty="0" smtClean="0">
                <a:solidFill>
                  <a:prstClr val="white"/>
                </a:solidFill>
                <a:latin typeface="Arial Narrow" panose="020B0606020202030204" pitchFamily="34" charset="0"/>
                <a:ea typeface="ＭＳ Ｐゴシック" pitchFamily="34" charset="-128"/>
                <a:cs typeface="Calibri" panose="020F0502020204030204" pitchFamily="34" charset="0"/>
              </a:rPr>
              <a:t>Construction Design Manager</a:t>
            </a:r>
            <a:endPar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endParaRPr>
          </a:p>
          <a:p>
            <a:pPr marL="285750" indent="-285750">
              <a:buFont typeface="Arial" panose="020B0604020202020204" pitchFamily="34" charset="0"/>
              <a:buChar char="•"/>
            </a:pPr>
            <a:r>
              <a:rPr lang="en-US" altLang="en-US" sz="1600" dirty="0" smtClean="0">
                <a:solidFill>
                  <a:prstClr val="white"/>
                </a:solidFill>
                <a:latin typeface="Arial Narrow" panose="020B0606020202030204" pitchFamily="34" charset="0"/>
                <a:ea typeface="ＭＳ Ｐゴシック" pitchFamily="34" charset="-128"/>
                <a:cs typeface="Calibri" panose="020F0502020204030204" pitchFamily="34" charset="0"/>
              </a:rPr>
              <a:t>Architect</a:t>
            </a:r>
          </a:p>
          <a:p>
            <a:pPr marL="285750" indent="-285750">
              <a:buFont typeface="Arial" panose="020B0604020202020204" pitchFamily="34" charset="0"/>
              <a:buChar char="•"/>
            </a:pPr>
            <a:r>
              <a:rPr lang="en-US" altLang="en-US" sz="1600" dirty="0" smtClean="0">
                <a:solidFill>
                  <a:prstClr val="white"/>
                </a:solidFill>
                <a:latin typeface="Arial Narrow" panose="020B0606020202030204" pitchFamily="34" charset="0"/>
                <a:ea typeface="ＭＳ Ｐゴシック" pitchFamily="34" charset="-128"/>
                <a:cs typeface="Calibri" panose="020F0502020204030204" pitchFamily="34" charset="0"/>
              </a:rPr>
              <a:t>Town Planner</a:t>
            </a:r>
            <a:endPar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endParaRPr>
          </a:p>
        </p:txBody>
      </p:sp>
      <p:sp>
        <p:nvSpPr>
          <p:cNvPr id="12" name="Rectangle 11"/>
          <p:cNvSpPr/>
          <p:nvPr/>
        </p:nvSpPr>
        <p:spPr>
          <a:xfrm>
            <a:off x="3507868" y="5171708"/>
            <a:ext cx="4572000" cy="1569660"/>
          </a:xfrm>
          <a:prstGeom prst="rect">
            <a:avLst/>
          </a:prstGeom>
        </p:spPr>
        <p:txBody>
          <a:bodyPr>
            <a:spAutoFit/>
          </a:bodyPr>
          <a:lstStyle/>
          <a:p>
            <a:pPr marL="633413" indent="-368300"/>
            <a:r>
              <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rPr>
              <a:t>Engineering</a:t>
            </a:r>
          </a:p>
          <a:p>
            <a:pPr marL="633413" indent="-368300">
              <a:buFont typeface="Arial" panose="020B0604020202020204" pitchFamily="34" charset="0"/>
              <a:buChar cha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Mechanical</a:t>
            </a:r>
          </a:p>
          <a:p>
            <a:pPr marL="633413" indent="-368300">
              <a:buFont typeface="Arial" panose="020B0604020202020204" pitchFamily="34" charset="0"/>
              <a:buChar cha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Electrical</a:t>
            </a:r>
          </a:p>
          <a:p>
            <a:pPr marL="633413" indent="-368300">
              <a:buFont typeface="Arial" panose="020B0604020202020204" pitchFamily="34" charset="0"/>
              <a:buChar cha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Manufacturing </a:t>
            </a:r>
          </a:p>
          <a:p>
            <a:pPr marL="633413" indent="-368300">
              <a:buFont typeface="Arial" panose="020B0604020202020204" pitchFamily="34" charset="0"/>
              <a:buChar cha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Materials</a:t>
            </a:r>
          </a:p>
          <a:p>
            <a:pPr marL="633413" indent="-368300">
              <a:buFont typeface="Arial" panose="020B0604020202020204" pitchFamily="34" charset="0"/>
              <a:buChar cha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Rail Engineering</a:t>
            </a:r>
          </a:p>
        </p:txBody>
      </p:sp>
      <p:sp>
        <p:nvSpPr>
          <p:cNvPr id="13" name="Rectangle 12"/>
          <p:cNvSpPr/>
          <p:nvPr/>
        </p:nvSpPr>
        <p:spPr>
          <a:xfrm>
            <a:off x="6638767" y="1412776"/>
            <a:ext cx="2613753" cy="2800767"/>
          </a:xfrm>
          <a:prstGeom prst="rect">
            <a:avLst/>
          </a:prstGeom>
        </p:spPr>
        <p:txBody>
          <a:bodyPr wrap="square">
            <a:spAutoFit/>
          </a:bodyPr>
          <a:lstStyle/>
          <a:p>
            <a:pPr marL="633413" indent="-368300"/>
            <a:r>
              <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rPr>
              <a:t>Health &amp; Social Care</a:t>
            </a:r>
          </a:p>
          <a:p>
            <a:pPr marL="550863" indent="-285750">
              <a:buFont typeface="Arial" panose="020B0604020202020204" pitchFamily="34" charset="0"/>
              <a:buChar cha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Health and Social Care</a:t>
            </a:r>
          </a:p>
          <a:p>
            <a:pPr marL="550863" indent="-285750">
              <a:buFont typeface="Arial" panose="020B0604020202020204" pitchFamily="34" charset="0"/>
              <a:buChar cha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Social Worker</a:t>
            </a:r>
          </a:p>
          <a:p>
            <a:pPr marL="550863" indent="-285750">
              <a:buFont typeface="Arial" panose="020B0604020202020204" pitchFamily="34" charset="0"/>
              <a:buChar cha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Occupational Therapy </a:t>
            </a:r>
          </a:p>
          <a:p>
            <a:pPr marL="550863" indent="-285750">
              <a:buFont typeface="Arial" panose="020B0604020202020204" pitchFamily="34" charset="0"/>
              <a:buChar cha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Physiotherapy</a:t>
            </a:r>
          </a:p>
          <a:p>
            <a:pPr marL="550863" indent="-285750">
              <a:buFont typeface="Arial" panose="020B0604020202020204" pitchFamily="34" charset="0"/>
              <a:buChar cha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Healthcare Science </a:t>
            </a:r>
            <a:r>
              <a:rPr lang="en-US" altLang="en-US" sz="1600" dirty="0" smtClean="0">
                <a:solidFill>
                  <a:prstClr val="white"/>
                </a:solidFill>
                <a:latin typeface="Arial Narrow" panose="020B0606020202030204" pitchFamily="34" charset="0"/>
                <a:ea typeface="ＭＳ Ｐゴシック" pitchFamily="34" charset="-128"/>
                <a:cs typeface="Calibri" panose="020F0502020204030204" pitchFamily="34" charset="0"/>
              </a:rPr>
              <a:t>Practitioner</a:t>
            </a:r>
          </a:p>
          <a:p>
            <a:pPr marL="550863" indent="-285750">
              <a:buFont typeface="Arial" panose="020B0604020202020204" pitchFamily="34" charset="0"/>
              <a:buChar char="•"/>
            </a:pPr>
            <a:r>
              <a:rPr lang="en-US" altLang="en-US" sz="1600" dirty="0" smtClean="0">
                <a:solidFill>
                  <a:prstClr val="white"/>
                </a:solidFill>
                <a:latin typeface="Arial Narrow" panose="020B0606020202030204" pitchFamily="34" charset="0"/>
                <a:ea typeface="ＭＳ Ｐゴシック" pitchFamily="34" charset="-128"/>
                <a:cs typeface="Calibri" panose="020F0502020204030204" pitchFamily="34" charset="0"/>
              </a:rPr>
              <a:t>Advanced Clinical Practitioner</a:t>
            </a:r>
          </a:p>
          <a:p>
            <a:pPr marL="550863" indent="-285750">
              <a:buFont typeface="Arial" panose="020B0604020202020204" pitchFamily="34" charset="0"/>
              <a:buChar cha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Diagnostic Radiography </a:t>
            </a:r>
          </a:p>
          <a:p>
            <a:pPr marL="265113"/>
            <a:endPar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endParaRPr>
          </a:p>
        </p:txBody>
      </p:sp>
    </p:spTree>
    <p:extLst>
      <p:ext uri="{BB962C8B-B14F-4D97-AF65-F5344CB8AC3E}">
        <p14:creationId xmlns:p14="http://schemas.microsoft.com/office/powerpoint/2010/main" val="714700205"/>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2" y="188640"/>
            <a:ext cx="5831903" cy="1143000"/>
          </a:xfrm>
        </p:spPr>
        <p:txBody>
          <a:bodyPr/>
          <a:lstStyle/>
          <a:p>
            <a:pPr algn="l"/>
            <a:r>
              <a:rPr lang="en-GB" sz="2800" dirty="0"/>
              <a:t>Your Apprenticeship -</a:t>
            </a:r>
            <a:br>
              <a:rPr lang="en-GB" sz="2800" dirty="0"/>
            </a:br>
            <a:r>
              <a:rPr lang="en-GB" sz="2800" dirty="0"/>
              <a:t>What to expect from SHU</a:t>
            </a:r>
          </a:p>
        </p:txBody>
      </p:sp>
      <p:sp>
        <p:nvSpPr>
          <p:cNvPr id="3" name="Content Placeholder 2"/>
          <p:cNvSpPr>
            <a:spLocks noGrp="1"/>
          </p:cNvSpPr>
          <p:nvPr>
            <p:ph idx="1"/>
          </p:nvPr>
        </p:nvSpPr>
        <p:spPr>
          <a:xfrm>
            <a:off x="457200" y="1772816"/>
            <a:ext cx="8229600" cy="4752528"/>
          </a:xfrm>
        </p:spPr>
        <p:txBody>
          <a:bodyPr/>
          <a:lstStyle/>
          <a:p>
            <a:pPr>
              <a:spcAft>
                <a:spcPts val="600"/>
              </a:spcAft>
            </a:pPr>
            <a:r>
              <a:rPr lang="en-GB" sz="2000"/>
              <a:t>E-Portfolios </a:t>
            </a:r>
            <a:r>
              <a:rPr lang="en-GB" sz="2000" dirty="0"/>
              <a:t>bespoke to each apprenticeship to record evidence of progress</a:t>
            </a:r>
          </a:p>
          <a:p>
            <a:pPr>
              <a:spcAft>
                <a:spcPts val="600"/>
              </a:spcAft>
            </a:pPr>
            <a:r>
              <a:rPr lang="en-GB" sz="2000" dirty="0"/>
              <a:t>We will provide advice and guidance to help identify 20% off the job learning </a:t>
            </a:r>
          </a:p>
          <a:p>
            <a:pPr>
              <a:spcAft>
                <a:spcPts val="600"/>
              </a:spcAft>
            </a:pPr>
            <a:r>
              <a:rPr lang="en-GB" sz="2000" dirty="0"/>
              <a:t>Free on-line mentor development resource to support your apprenticeship supervisors</a:t>
            </a:r>
          </a:p>
          <a:p>
            <a:pPr>
              <a:spcAft>
                <a:spcPts val="600"/>
              </a:spcAft>
            </a:pPr>
            <a:r>
              <a:rPr lang="en-GB" sz="2000" dirty="0"/>
              <a:t>Join our Apprenticeship Ambassador scheme to support engagement and reputation </a:t>
            </a:r>
          </a:p>
          <a:p>
            <a:pPr>
              <a:spcAft>
                <a:spcPts val="600"/>
              </a:spcAft>
            </a:pPr>
            <a:r>
              <a:rPr lang="en-GB" sz="2000" dirty="0">
                <a:solidFill>
                  <a:schemeClr val="bg1">
                    <a:lumMod val="50000"/>
                  </a:schemeClr>
                </a:solidFill>
              </a:rPr>
              <a:t>For employers, Expertise on funding and support to agree our apprenticeship contract and commitment statement as well as support recruiting your next Apprentice, or other skills/ business needs</a:t>
            </a:r>
          </a:p>
        </p:txBody>
      </p:sp>
    </p:spTree>
    <p:extLst>
      <p:ext uri="{BB962C8B-B14F-4D97-AF65-F5344CB8AC3E}">
        <p14:creationId xmlns:p14="http://schemas.microsoft.com/office/powerpoint/2010/main" val="11837511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5496" y="692696"/>
            <a:ext cx="8964488" cy="5976664"/>
          </a:xfrm>
          <a:prstGeom prst="rect">
            <a:avLst/>
          </a:prstGeom>
          <a:noFill/>
        </p:spPr>
      </p:pic>
      <p:sp>
        <p:nvSpPr>
          <p:cNvPr id="2" name="Title 1"/>
          <p:cNvSpPr>
            <a:spLocks noGrp="1"/>
          </p:cNvSpPr>
          <p:nvPr>
            <p:ph type="title"/>
          </p:nvPr>
        </p:nvSpPr>
        <p:spPr>
          <a:xfrm>
            <a:off x="253059" y="1709936"/>
            <a:ext cx="3958903" cy="1143000"/>
          </a:xfrm>
        </p:spPr>
        <p:txBody>
          <a:bodyPr/>
          <a:lstStyle/>
          <a:p>
            <a:pPr algn="l"/>
            <a:r>
              <a:rPr lang="en-GB" sz="2800" dirty="0" smtClean="0"/>
              <a:t>Help is there</a:t>
            </a:r>
            <a:br>
              <a:rPr lang="en-GB" sz="2800" dirty="0" smtClean="0"/>
            </a:br>
            <a:r>
              <a:rPr lang="en-GB" sz="2800" dirty="0" smtClean="0"/>
              <a:t/>
            </a:r>
            <a:br>
              <a:rPr lang="en-GB" sz="2800" dirty="0" smtClean="0"/>
            </a:br>
            <a:r>
              <a:rPr lang="en-GB" sz="2000" dirty="0" smtClean="0">
                <a:solidFill>
                  <a:schemeClr val="bg1">
                    <a:lumMod val="50000"/>
                  </a:schemeClr>
                </a:solidFill>
              </a:rPr>
              <a:t>(Information </a:t>
            </a:r>
            <a:br>
              <a:rPr lang="en-GB" sz="2000" dirty="0" smtClean="0">
                <a:solidFill>
                  <a:schemeClr val="bg1">
                    <a:lumMod val="50000"/>
                  </a:schemeClr>
                </a:solidFill>
              </a:rPr>
            </a:br>
            <a:r>
              <a:rPr lang="en-GB" sz="2000" dirty="0" smtClean="0">
                <a:solidFill>
                  <a:schemeClr val="bg1">
                    <a:lumMod val="50000"/>
                  </a:schemeClr>
                </a:solidFill>
              </a:rPr>
              <a:t>Advice and </a:t>
            </a:r>
            <a:br>
              <a:rPr lang="en-GB" sz="2000" dirty="0" smtClean="0">
                <a:solidFill>
                  <a:schemeClr val="bg1">
                    <a:lumMod val="50000"/>
                  </a:schemeClr>
                </a:solidFill>
              </a:rPr>
            </a:br>
            <a:r>
              <a:rPr lang="en-GB" sz="2000" dirty="0" smtClean="0">
                <a:solidFill>
                  <a:schemeClr val="bg1">
                    <a:lumMod val="50000"/>
                  </a:schemeClr>
                </a:solidFill>
              </a:rPr>
              <a:t>Guidance)</a:t>
            </a:r>
            <a:endParaRPr lang="en-GB" sz="2000" dirty="0">
              <a:solidFill>
                <a:schemeClr val="bg1">
                  <a:lumMod val="50000"/>
                </a:schemeClr>
              </a:solidFill>
            </a:endParaRPr>
          </a:p>
        </p:txBody>
      </p:sp>
      <p:sp>
        <p:nvSpPr>
          <p:cNvPr id="3" name="Rectangle 2"/>
          <p:cNvSpPr/>
          <p:nvPr/>
        </p:nvSpPr>
        <p:spPr>
          <a:xfrm>
            <a:off x="6228184" y="721183"/>
            <a:ext cx="2915816" cy="1569660"/>
          </a:xfrm>
          <a:prstGeom prst="rect">
            <a:avLst/>
          </a:prstGeom>
        </p:spPr>
        <p:txBody>
          <a:bodyPr wrap="square">
            <a:spAutoFit/>
          </a:bodyPr>
          <a:lstStyle/>
          <a:p>
            <a:r>
              <a:rPr lang="en-GB" u="sng" dirty="0">
                <a:solidFill>
                  <a:prstClr val="black"/>
                </a:solidFill>
                <a:hlinkClick r:id="rId4"/>
              </a:rPr>
              <a:t>https://students.shu.ac.uk/lits/it/documents/pdf/Staying%20Safe%20Online.pdf</a:t>
            </a:r>
            <a:endParaRPr lang="en-GB" dirty="0">
              <a:solidFill>
                <a:prstClr val="black"/>
              </a:solidFill>
            </a:endParaRPr>
          </a:p>
        </p:txBody>
      </p:sp>
      <p:sp>
        <p:nvSpPr>
          <p:cNvPr id="5" name="Arc 4"/>
          <p:cNvSpPr/>
          <p:nvPr/>
        </p:nvSpPr>
        <p:spPr>
          <a:xfrm rot="3559655">
            <a:off x="3632780" y="671086"/>
            <a:ext cx="3814899" cy="7374262"/>
          </a:xfrm>
          <a:prstGeom prst="arc">
            <a:avLst>
              <a:gd name="adj1" fmla="val 16092394"/>
              <a:gd name="adj2" fmla="val 591936"/>
            </a:avLst>
          </a:prstGeom>
          <a:ln w="28575">
            <a:solidFill>
              <a:srgbClr val="621B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22638687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FF66"/>
          </a:solidFill>
        </p:spPr>
        <p:txBody>
          <a:bodyPr/>
          <a:lstStyle/>
          <a:p>
            <a:r>
              <a:rPr lang="en-GB" dirty="0" smtClean="0"/>
              <a:t>NOTE:  NEW DIAGRAM UNDER PRODUCTION</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2380846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008212" y="841080"/>
            <a:ext cx="3995836" cy="5688632"/>
          </a:xfrm>
          <a:prstGeom prst="roundRect">
            <a:avLst/>
          </a:prstGeom>
          <a:solidFill>
            <a:schemeClr val="accent3">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320480" y="476673"/>
            <a:ext cx="8460432" cy="5665988"/>
          </a:xfrm>
          <a:prstGeom prst="rect">
            <a:avLst/>
          </a:prstGeom>
          <a:noFill/>
        </p:spPr>
      </p:pic>
      <p:sp>
        <p:nvSpPr>
          <p:cNvPr id="3" name="Rectangle 2"/>
          <p:cNvSpPr/>
          <p:nvPr/>
        </p:nvSpPr>
        <p:spPr>
          <a:xfrm>
            <a:off x="1343744" y="1556792"/>
            <a:ext cx="2915816" cy="4154984"/>
          </a:xfrm>
          <a:prstGeom prst="rect">
            <a:avLst/>
          </a:prstGeom>
        </p:spPr>
        <p:txBody>
          <a:bodyPr wrap="square">
            <a:spAutoFit/>
          </a:bodyPr>
          <a:lstStyle/>
          <a:p>
            <a:pPr marL="342900" indent="-342900">
              <a:buFont typeface="Arial" panose="020B0604020202020204" pitchFamily="34" charset="0"/>
              <a:buChar char="•"/>
            </a:pPr>
            <a:r>
              <a:rPr lang="en-GB" dirty="0" smtClean="0">
                <a:solidFill>
                  <a:prstClr val="black"/>
                </a:solidFill>
              </a:rPr>
              <a:t>INSERT EMPLOYER LOGO,</a:t>
            </a:r>
          </a:p>
          <a:p>
            <a:pPr marL="342900" indent="-342900">
              <a:buFont typeface="Arial" panose="020B0604020202020204" pitchFamily="34" charset="0"/>
              <a:buChar char="•"/>
            </a:pPr>
            <a:endParaRPr lang="en-GB" dirty="0">
              <a:solidFill>
                <a:prstClr val="black"/>
              </a:solidFill>
            </a:endParaRPr>
          </a:p>
          <a:p>
            <a:pPr marL="342900" indent="-342900">
              <a:buFont typeface="Arial" panose="020B0604020202020204" pitchFamily="34" charset="0"/>
              <a:buChar char="•"/>
            </a:pPr>
            <a:r>
              <a:rPr lang="en-GB" dirty="0" smtClean="0">
                <a:solidFill>
                  <a:prstClr val="black"/>
                </a:solidFill>
              </a:rPr>
              <a:t>KEY ROLES AND NAMES</a:t>
            </a:r>
          </a:p>
          <a:p>
            <a:pPr marL="342900" indent="-342900">
              <a:buFont typeface="Arial" panose="020B0604020202020204" pitchFamily="34" charset="0"/>
              <a:buChar char="•"/>
            </a:pPr>
            <a:endParaRPr lang="en-GB" dirty="0" smtClean="0">
              <a:solidFill>
                <a:prstClr val="black"/>
              </a:solidFill>
            </a:endParaRPr>
          </a:p>
          <a:p>
            <a:pPr marL="342900" indent="-342900">
              <a:buFont typeface="Arial" panose="020B0604020202020204" pitchFamily="34" charset="0"/>
              <a:buChar char="•"/>
            </a:pPr>
            <a:r>
              <a:rPr lang="en-GB" dirty="0" smtClean="0">
                <a:solidFill>
                  <a:prstClr val="black"/>
                </a:solidFill>
              </a:rPr>
              <a:t>People Managers</a:t>
            </a:r>
          </a:p>
          <a:p>
            <a:pPr marL="342900" indent="-342900">
              <a:buFont typeface="Arial" panose="020B0604020202020204" pitchFamily="34" charset="0"/>
              <a:buChar char="•"/>
            </a:pPr>
            <a:endParaRPr lang="en-GB" dirty="0">
              <a:solidFill>
                <a:prstClr val="black"/>
              </a:solidFill>
            </a:endParaRPr>
          </a:p>
          <a:p>
            <a:pPr marL="342900" indent="-342900">
              <a:buFont typeface="Arial" panose="020B0604020202020204" pitchFamily="34" charset="0"/>
              <a:buChar char="•"/>
            </a:pPr>
            <a:r>
              <a:rPr lang="en-GB" dirty="0" smtClean="0">
                <a:solidFill>
                  <a:prstClr val="black"/>
                </a:solidFill>
              </a:rPr>
              <a:t>Line Managers</a:t>
            </a:r>
            <a:endParaRPr lang="en-GB" dirty="0">
              <a:solidFill>
                <a:prstClr val="black"/>
              </a:solidFill>
            </a:endParaRPr>
          </a:p>
        </p:txBody>
      </p:sp>
      <p:sp>
        <p:nvSpPr>
          <p:cNvPr id="6" name="Rectangle 5"/>
          <p:cNvSpPr/>
          <p:nvPr/>
        </p:nvSpPr>
        <p:spPr>
          <a:xfrm rot="19425914">
            <a:off x="989490" y="2733527"/>
            <a:ext cx="7560840" cy="5851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WORK TO DO</a:t>
            </a:r>
            <a:endParaRPr lang="en-GB" dirty="0">
              <a:solidFill>
                <a:prstClr val="black"/>
              </a:solidFill>
            </a:endParaRPr>
          </a:p>
        </p:txBody>
      </p:sp>
    </p:spTree>
    <p:extLst>
      <p:ext uri="{BB962C8B-B14F-4D97-AF65-F5344CB8AC3E}">
        <p14:creationId xmlns:p14="http://schemas.microsoft.com/office/powerpoint/2010/main" val="32299775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008212" y="841080"/>
            <a:ext cx="3995836" cy="5688632"/>
          </a:xfrm>
          <a:prstGeom prst="roundRect">
            <a:avLst/>
          </a:prstGeom>
          <a:solidFill>
            <a:schemeClr val="accent3">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320480" y="476673"/>
            <a:ext cx="8460432" cy="5665988"/>
          </a:xfrm>
          <a:prstGeom prst="rect">
            <a:avLst/>
          </a:prstGeom>
          <a:noFill/>
        </p:spPr>
      </p:pic>
      <p:sp>
        <p:nvSpPr>
          <p:cNvPr id="6" name="Arc 5"/>
          <p:cNvSpPr/>
          <p:nvPr/>
        </p:nvSpPr>
        <p:spPr>
          <a:xfrm rot="17670448">
            <a:off x="2673440" y="1070200"/>
            <a:ext cx="8095947" cy="7492525"/>
          </a:xfrm>
          <a:prstGeom prst="arc">
            <a:avLst>
              <a:gd name="adj1" fmla="val 17666476"/>
              <a:gd name="adj2" fmla="val 20862689"/>
            </a:avLst>
          </a:prstGeom>
          <a:ln w="57150">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7" name="Arc 6"/>
          <p:cNvSpPr/>
          <p:nvPr/>
        </p:nvSpPr>
        <p:spPr>
          <a:xfrm rot="10800000">
            <a:off x="3174744" y="5046305"/>
            <a:ext cx="2477377" cy="1050716"/>
          </a:xfrm>
          <a:prstGeom prst="arc">
            <a:avLst>
              <a:gd name="adj1" fmla="val 12320622"/>
              <a:gd name="adj2" fmla="val 20719189"/>
            </a:avLst>
          </a:prstGeom>
          <a:ln w="57150">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10" name="Arc 9"/>
          <p:cNvSpPr/>
          <p:nvPr/>
        </p:nvSpPr>
        <p:spPr>
          <a:xfrm rot="7778964">
            <a:off x="5843442" y="4363327"/>
            <a:ext cx="1490649" cy="411780"/>
          </a:xfrm>
          <a:prstGeom prst="arc">
            <a:avLst>
              <a:gd name="adj1" fmla="val 11400379"/>
              <a:gd name="adj2" fmla="val 21263930"/>
            </a:avLst>
          </a:prstGeom>
          <a:ln w="57150">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11" name="Arc 10"/>
          <p:cNvSpPr/>
          <p:nvPr/>
        </p:nvSpPr>
        <p:spPr>
          <a:xfrm rot="7633381">
            <a:off x="6494183" y="1689000"/>
            <a:ext cx="2682385" cy="1456395"/>
          </a:xfrm>
          <a:prstGeom prst="arc">
            <a:avLst>
              <a:gd name="adj1" fmla="val 10818223"/>
              <a:gd name="adj2" fmla="val 20132412"/>
            </a:avLst>
          </a:prstGeom>
          <a:ln w="57150">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15" name="Rectangle 14"/>
          <p:cNvSpPr/>
          <p:nvPr/>
        </p:nvSpPr>
        <p:spPr>
          <a:xfrm>
            <a:off x="1343744" y="1556792"/>
            <a:ext cx="2915816" cy="4154984"/>
          </a:xfrm>
          <a:prstGeom prst="rect">
            <a:avLst/>
          </a:prstGeom>
        </p:spPr>
        <p:txBody>
          <a:bodyPr wrap="square">
            <a:spAutoFit/>
          </a:bodyPr>
          <a:lstStyle/>
          <a:p>
            <a:pPr marL="342900" indent="-342900">
              <a:buFont typeface="Arial" panose="020B0604020202020204" pitchFamily="34" charset="0"/>
              <a:buChar char="•"/>
            </a:pPr>
            <a:r>
              <a:rPr lang="en-GB" dirty="0" smtClean="0">
                <a:solidFill>
                  <a:prstClr val="black"/>
                </a:solidFill>
              </a:rPr>
              <a:t>INSERT EMPLOYER LOGO,</a:t>
            </a:r>
          </a:p>
          <a:p>
            <a:pPr marL="342900" indent="-342900">
              <a:buFont typeface="Arial" panose="020B0604020202020204" pitchFamily="34" charset="0"/>
              <a:buChar char="•"/>
            </a:pPr>
            <a:endParaRPr lang="en-GB" dirty="0">
              <a:solidFill>
                <a:prstClr val="black"/>
              </a:solidFill>
            </a:endParaRPr>
          </a:p>
          <a:p>
            <a:pPr marL="342900" indent="-342900">
              <a:buFont typeface="Arial" panose="020B0604020202020204" pitchFamily="34" charset="0"/>
              <a:buChar char="•"/>
            </a:pPr>
            <a:r>
              <a:rPr lang="en-GB" dirty="0" smtClean="0">
                <a:solidFill>
                  <a:prstClr val="black"/>
                </a:solidFill>
              </a:rPr>
              <a:t>KEY ROLES AND NAMES</a:t>
            </a:r>
          </a:p>
          <a:p>
            <a:pPr marL="342900" indent="-342900">
              <a:buFont typeface="Arial" panose="020B0604020202020204" pitchFamily="34" charset="0"/>
              <a:buChar char="•"/>
            </a:pPr>
            <a:endParaRPr lang="en-GB" dirty="0" smtClean="0">
              <a:solidFill>
                <a:prstClr val="black"/>
              </a:solidFill>
            </a:endParaRPr>
          </a:p>
          <a:p>
            <a:pPr marL="342900" indent="-342900">
              <a:buFont typeface="Arial" panose="020B0604020202020204" pitchFamily="34" charset="0"/>
              <a:buChar char="•"/>
            </a:pPr>
            <a:r>
              <a:rPr lang="en-GB" dirty="0" smtClean="0">
                <a:solidFill>
                  <a:prstClr val="black"/>
                </a:solidFill>
              </a:rPr>
              <a:t>People Managers</a:t>
            </a:r>
          </a:p>
          <a:p>
            <a:pPr marL="342900" indent="-342900">
              <a:buFont typeface="Arial" panose="020B0604020202020204" pitchFamily="34" charset="0"/>
              <a:buChar char="•"/>
            </a:pPr>
            <a:endParaRPr lang="en-GB" dirty="0">
              <a:solidFill>
                <a:prstClr val="black"/>
              </a:solidFill>
            </a:endParaRPr>
          </a:p>
          <a:p>
            <a:pPr marL="342900" indent="-342900">
              <a:buFont typeface="Arial" panose="020B0604020202020204" pitchFamily="34" charset="0"/>
              <a:buChar char="•"/>
            </a:pPr>
            <a:r>
              <a:rPr lang="en-GB" dirty="0" smtClean="0">
                <a:solidFill>
                  <a:prstClr val="black"/>
                </a:solidFill>
              </a:rPr>
              <a:t>Line Managers</a:t>
            </a:r>
            <a:endParaRPr lang="en-GB" dirty="0">
              <a:solidFill>
                <a:prstClr val="black"/>
              </a:solidFill>
            </a:endParaRPr>
          </a:p>
        </p:txBody>
      </p:sp>
      <p:sp>
        <p:nvSpPr>
          <p:cNvPr id="16" name="Rectangle 15"/>
          <p:cNvSpPr/>
          <p:nvPr/>
        </p:nvSpPr>
        <p:spPr>
          <a:xfrm rot="19425914">
            <a:off x="989490" y="2733527"/>
            <a:ext cx="7560840" cy="5851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WORK TO DO</a:t>
            </a:r>
            <a:endParaRPr lang="en-GB" dirty="0">
              <a:solidFill>
                <a:prstClr val="black"/>
              </a:solidFill>
            </a:endParaRPr>
          </a:p>
        </p:txBody>
      </p:sp>
    </p:spTree>
    <p:extLst>
      <p:ext uri="{BB962C8B-B14F-4D97-AF65-F5344CB8AC3E}">
        <p14:creationId xmlns:p14="http://schemas.microsoft.com/office/powerpoint/2010/main" val="130568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Special Educational Needs</a:t>
            </a:r>
            <a:endParaRPr lang="en-GB" dirty="0"/>
          </a:p>
        </p:txBody>
      </p:sp>
      <p:sp>
        <p:nvSpPr>
          <p:cNvPr id="3" name="Content Placeholder 2"/>
          <p:cNvSpPr>
            <a:spLocks noGrp="1"/>
          </p:cNvSpPr>
          <p:nvPr>
            <p:ph idx="1"/>
          </p:nvPr>
        </p:nvSpPr>
        <p:spPr/>
        <p:txBody>
          <a:bodyPr/>
          <a:lstStyle/>
          <a:p>
            <a:r>
              <a:rPr lang="en-GB" dirty="0" smtClean="0"/>
              <a:t>INSERT FROM DELIVERY GUIDE</a:t>
            </a:r>
            <a:endParaRPr lang="en-GB" dirty="0"/>
          </a:p>
        </p:txBody>
      </p:sp>
    </p:spTree>
    <p:extLst>
      <p:ext uri="{BB962C8B-B14F-4D97-AF65-F5344CB8AC3E}">
        <p14:creationId xmlns:p14="http://schemas.microsoft.com/office/powerpoint/2010/main" val="4789467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60648"/>
            <a:ext cx="5904656" cy="1143000"/>
          </a:xfrm>
        </p:spPr>
        <p:txBody>
          <a:bodyPr/>
          <a:lstStyle/>
          <a:p>
            <a:pPr algn="l"/>
            <a:r>
              <a:rPr lang="en-GB" sz="3600" dirty="0"/>
              <a:t>Your role as Mentor ...</a:t>
            </a:r>
            <a:br>
              <a:rPr lang="en-GB" sz="3600" dirty="0"/>
            </a:br>
            <a:r>
              <a:rPr lang="en-GB" sz="3600" dirty="0"/>
              <a:t>Free Resource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00809"/>
            <a:ext cx="7848872" cy="3992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PebblePad"/>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6503" y="4797152"/>
            <a:ext cx="1885950" cy="685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00392" y="890830"/>
            <a:ext cx="1080120" cy="461665"/>
          </a:xfrm>
          <a:prstGeom prst="rect">
            <a:avLst/>
          </a:prstGeom>
          <a:solidFill>
            <a:schemeClr val="accent2">
              <a:alpha val="36000"/>
            </a:schemeClr>
          </a:solidFill>
          <a:effectLst>
            <a:glow rad="63500">
              <a:schemeClr val="accent2">
                <a:satMod val="175000"/>
                <a:alpha val="40000"/>
              </a:schemeClr>
            </a:glow>
            <a:softEdge rad="635000"/>
          </a:effectLst>
        </p:spPr>
        <p:txBody>
          <a:bodyPr wrap="square">
            <a:spAutoFit/>
          </a:bodyPr>
          <a:lstStyle/>
          <a:p>
            <a:r>
              <a:rPr lang="en-GB" u="sng" dirty="0">
                <a:solidFill>
                  <a:prstClr val="black"/>
                </a:solidFill>
                <a:hlinkClick r:id="rId6"/>
              </a:rPr>
              <a:t>Link</a:t>
            </a:r>
            <a:endParaRPr lang="en-GB" dirty="0">
              <a:solidFill>
                <a:prstClr val="black"/>
              </a:solidFill>
            </a:endParaRPr>
          </a:p>
        </p:txBody>
      </p:sp>
      <p:sp>
        <p:nvSpPr>
          <p:cNvPr id="7" name="Title 1"/>
          <p:cNvSpPr txBox="1">
            <a:spLocks/>
          </p:cNvSpPr>
          <p:nvPr/>
        </p:nvSpPr>
        <p:spPr bwMode="auto">
          <a:xfrm>
            <a:off x="2339752" y="5335488"/>
            <a:ext cx="6912768" cy="154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6" tIns="45668" rIns="91336" bIns="45668"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668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3368"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006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6744"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3200" i="1" dirty="0"/>
              <a:t>Please complete the feedback form</a:t>
            </a:r>
          </a:p>
          <a:p>
            <a:pPr algn="l"/>
            <a:r>
              <a:rPr lang="en-GB" sz="3200" i="1" dirty="0"/>
              <a:t>to receive an email from </a:t>
            </a:r>
            <a:r>
              <a:rPr lang="en-GB" sz="3200" i="1" dirty="0" err="1"/>
              <a:t>Pebblepad</a:t>
            </a:r>
            <a:endParaRPr lang="en-GB" sz="3200" i="1" dirty="0"/>
          </a:p>
        </p:txBody>
      </p:sp>
    </p:spTree>
    <p:extLst>
      <p:ext uri="{BB962C8B-B14F-4D97-AF65-F5344CB8AC3E}">
        <p14:creationId xmlns:p14="http://schemas.microsoft.com/office/powerpoint/2010/main" val="256227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3" y="404664"/>
            <a:ext cx="8207375" cy="1143000"/>
          </a:xfrm>
        </p:spPr>
        <p:txBody>
          <a:bodyPr/>
          <a:lstStyle/>
          <a:p>
            <a:r>
              <a:rPr lang="en-GB" sz="4000" dirty="0"/>
              <a:t>SHU Apprenticeship </a:t>
            </a:r>
            <a:br>
              <a:rPr lang="en-GB" sz="4000" dirty="0"/>
            </a:br>
            <a:r>
              <a:rPr lang="en-GB" sz="4000" dirty="0"/>
              <a:t>Ambassador Scheme</a:t>
            </a:r>
          </a:p>
        </p:txBody>
      </p:sp>
      <p:sp>
        <p:nvSpPr>
          <p:cNvPr id="3" name="Content Placeholder 2"/>
          <p:cNvSpPr>
            <a:spLocks noGrp="1"/>
          </p:cNvSpPr>
          <p:nvPr>
            <p:ph idx="1"/>
          </p:nvPr>
        </p:nvSpPr>
        <p:spPr>
          <a:xfrm>
            <a:off x="467544" y="1916833"/>
            <a:ext cx="8424936" cy="1008112"/>
          </a:xfrm>
        </p:spPr>
        <p:txBody>
          <a:bodyPr/>
          <a:lstStyle/>
          <a:p>
            <a:pPr marL="0" indent="0">
              <a:buNone/>
            </a:pPr>
            <a:r>
              <a:rPr lang="en-GB" sz="2800" dirty="0"/>
              <a:t>Celebrating and promoting Apprenticeships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381" r="10117"/>
          <a:stretch/>
        </p:blipFill>
        <p:spPr>
          <a:xfrm>
            <a:off x="477646" y="2780928"/>
            <a:ext cx="1819275" cy="1800200"/>
          </a:xfrm>
          <a:prstGeom prst="rect">
            <a:avLst/>
          </a:prstGeom>
        </p:spPr>
      </p:pic>
      <p:pic>
        <p:nvPicPr>
          <p:cNvPr id="5" name="Picture 4"/>
          <p:cNvPicPr>
            <a:picLocks noChangeAspect="1"/>
          </p:cNvPicPr>
          <p:nvPr/>
        </p:nvPicPr>
        <p:blipFill rotWithShape="1">
          <a:blip r:embed="rId3"/>
          <a:srcRect l="5798"/>
          <a:stretch/>
        </p:blipFill>
        <p:spPr>
          <a:xfrm>
            <a:off x="2717702" y="2780929"/>
            <a:ext cx="2543735" cy="1800201"/>
          </a:xfrm>
          <a:prstGeom prst="rect">
            <a:avLst/>
          </a:prstGeom>
          <a:effectLst>
            <a:glow rad="101600">
              <a:schemeClr val="accent1">
                <a:satMod val="175000"/>
                <a:alpha val="40000"/>
              </a:schemeClr>
            </a:glow>
          </a:effectLst>
        </p:spPr>
      </p:pic>
      <p:pic>
        <p:nvPicPr>
          <p:cNvPr id="6" name="Picture 5" descr="CToyMilWcAAKBAO.jpg-larg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2780929"/>
            <a:ext cx="3031782" cy="1800201"/>
          </a:xfrm>
          <a:prstGeom prst="rect">
            <a:avLst/>
          </a:prstGeom>
        </p:spPr>
      </p:pic>
      <p:sp>
        <p:nvSpPr>
          <p:cNvPr id="7" name="Content Placeholder 2"/>
          <p:cNvSpPr txBox="1">
            <a:spLocks/>
          </p:cNvSpPr>
          <p:nvPr/>
        </p:nvSpPr>
        <p:spPr bwMode="auto">
          <a:xfrm>
            <a:off x="462786" y="5311714"/>
            <a:ext cx="8424936" cy="85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GB" sz="2400" dirty="0">
                <a:solidFill>
                  <a:prstClr val="black"/>
                </a:solidFill>
              </a:rPr>
              <a:t>Your input can contribute towards </a:t>
            </a:r>
            <a:r>
              <a:rPr lang="en-GB" sz="2400" b="1" dirty="0">
                <a:solidFill>
                  <a:prstClr val="black"/>
                </a:solidFill>
              </a:rPr>
              <a:t>20% </a:t>
            </a:r>
            <a:r>
              <a:rPr lang="en-GB" sz="2400" dirty="0">
                <a:solidFill>
                  <a:prstClr val="black"/>
                </a:solidFill>
              </a:rPr>
              <a:t>off-the-job learning</a:t>
            </a:r>
          </a:p>
          <a:p>
            <a:pPr marL="0" indent="0">
              <a:buFont typeface="Arial" charset="0"/>
              <a:buNone/>
            </a:pPr>
            <a:r>
              <a:rPr lang="en-GB" sz="2400" dirty="0">
                <a:solidFill>
                  <a:prstClr val="black"/>
                </a:solidFill>
              </a:rPr>
              <a:t>We can support applications for Apprenticeship awards</a:t>
            </a:r>
          </a:p>
        </p:txBody>
      </p:sp>
    </p:spTree>
    <p:extLst>
      <p:ext uri="{BB962C8B-B14F-4D97-AF65-F5344CB8AC3E}">
        <p14:creationId xmlns:p14="http://schemas.microsoft.com/office/powerpoint/2010/main" val="6588564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3" y="404664"/>
            <a:ext cx="8207375" cy="1143000"/>
          </a:xfrm>
        </p:spPr>
        <p:txBody>
          <a:bodyPr/>
          <a:lstStyle/>
          <a:p>
            <a:r>
              <a:rPr lang="en-GB" sz="4000" dirty="0"/>
              <a:t>SHU Apprenticeship </a:t>
            </a:r>
            <a:br>
              <a:rPr lang="en-GB" sz="4000" dirty="0"/>
            </a:br>
            <a:r>
              <a:rPr lang="en-GB" sz="4000" dirty="0"/>
              <a:t>Ambassador Scheme</a:t>
            </a:r>
          </a:p>
        </p:txBody>
      </p:sp>
      <p:sp>
        <p:nvSpPr>
          <p:cNvPr id="3" name="Content Placeholder 2"/>
          <p:cNvSpPr>
            <a:spLocks noGrp="1"/>
          </p:cNvSpPr>
          <p:nvPr>
            <p:ph idx="1"/>
          </p:nvPr>
        </p:nvSpPr>
        <p:spPr>
          <a:xfrm>
            <a:off x="467544" y="1916832"/>
            <a:ext cx="8424936" cy="4941168"/>
          </a:xfrm>
        </p:spPr>
        <p:txBody>
          <a:bodyPr/>
          <a:lstStyle/>
          <a:p>
            <a:pPr marL="0" indent="0">
              <a:buNone/>
            </a:pPr>
            <a:r>
              <a:rPr lang="en-GB" sz="2400" dirty="0"/>
              <a:t>This work could include:</a:t>
            </a:r>
          </a:p>
          <a:p>
            <a:pPr marL="0" indent="0">
              <a:buNone/>
            </a:pPr>
            <a:endParaRPr lang="en-GB" sz="2400" dirty="0"/>
          </a:p>
          <a:p>
            <a:pPr lvl="0"/>
            <a:r>
              <a:rPr lang="en-GB" sz="2400" dirty="0"/>
              <a:t>Being interviewed for the local press/social media</a:t>
            </a:r>
          </a:p>
          <a:p>
            <a:r>
              <a:rPr lang="en-GB" sz="2400" dirty="0"/>
              <a:t>Talking to Y13 students at a sixth form</a:t>
            </a:r>
          </a:p>
          <a:p>
            <a:pPr lvl="0"/>
            <a:r>
              <a:rPr lang="en-GB" sz="2400" dirty="0"/>
              <a:t>Talking to employers at a business event</a:t>
            </a:r>
          </a:p>
          <a:p>
            <a:pPr lvl="0"/>
            <a:endParaRPr lang="en-GB" sz="2400" dirty="0"/>
          </a:p>
          <a:p>
            <a:pPr marL="0" indent="0">
              <a:buNone/>
            </a:pPr>
            <a:r>
              <a:rPr lang="en-GB" sz="2400" b="1" dirty="0"/>
              <a:t>Is it a regular commitment?</a:t>
            </a:r>
          </a:p>
          <a:p>
            <a:pPr marL="0" indent="0">
              <a:buNone/>
            </a:pPr>
            <a:endParaRPr lang="en-GB" sz="2400" dirty="0"/>
          </a:p>
          <a:p>
            <a:pPr marL="0" indent="0">
              <a:buNone/>
            </a:pPr>
            <a:r>
              <a:rPr lang="en-GB" sz="2400" b="1" dirty="0"/>
              <a:t>How do I register my interest?</a:t>
            </a:r>
            <a:endParaRPr lang="en-GB" sz="2400" dirty="0"/>
          </a:p>
        </p:txBody>
      </p:sp>
    </p:spTree>
    <p:extLst>
      <p:ext uri="{BB962C8B-B14F-4D97-AF65-F5344CB8AC3E}">
        <p14:creationId xmlns:p14="http://schemas.microsoft.com/office/powerpoint/2010/main" val="1141845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90" y="-99392"/>
            <a:ext cx="8207375" cy="1143000"/>
          </a:xfrm>
        </p:spPr>
        <p:txBody>
          <a:bodyPr/>
          <a:lstStyle/>
          <a:p>
            <a:r>
              <a:rPr lang="en-GB" sz="3200" dirty="0" smtClean="0"/>
              <a:t>Planning Apprenticeship Progress</a:t>
            </a:r>
            <a:endParaRPr lang="en-GB" sz="3200" dirty="0"/>
          </a:p>
        </p:txBody>
      </p:sp>
      <p:pic>
        <p:nvPicPr>
          <p:cNvPr id="26676" name="Picture 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708921"/>
            <a:ext cx="8788650" cy="324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19425914">
            <a:off x="989490" y="2733527"/>
            <a:ext cx="7560840" cy="5851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WORK TO DO - EXAMPLE ONLY</a:t>
            </a:r>
            <a:endParaRPr lang="en-GB" dirty="0">
              <a:solidFill>
                <a:prstClr val="black"/>
              </a:solidFill>
            </a:endParaRPr>
          </a:p>
        </p:txBody>
      </p:sp>
    </p:spTree>
    <p:extLst>
      <p:ext uri="{BB962C8B-B14F-4D97-AF65-F5344CB8AC3E}">
        <p14:creationId xmlns:p14="http://schemas.microsoft.com/office/powerpoint/2010/main" val="1325193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9792" y="-27384"/>
            <a:ext cx="8208912"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0" fontAlgn="base" hangingPunct="0">
              <a:spcAft>
                <a:spcPct val="0"/>
              </a:spcAft>
            </a:pPr>
            <a:r>
              <a:rPr lang="en-GB" sz="2800" b="1" dirty="0">
                <a:solidFill>
                  <a:srgbClr val="B70D50"/>
                </a:solidFill>
                <a:ea typeface="ＭＳ Ｐゴシック" pitchFamily="-105" charset="-128"/>
                <a:cs typeface="ＭＳ Ｐゴシック" pitchFamily="-105" charset="-128"/>
              </a:rPr>
              <a:t>The Apprenticeship Landscape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0652501"/>
              </p:ext>
            </p:extLst>
          </p:nvPr>
        </p:nvGraphicFramePr>
        <p:xfrm>
          <a:off x="107504" y="1484784"/>
          <a:ext cx="897483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3275853" y="4437112"/>
            <a:ext cx="5688635" cy="720080"/>
            <a:chOff x="52171" y="1085109"/>
            <a:chExt cx="1131721" cy="1146761"/>
          </a:xfrm>
        </p:grpSpPr>
        <p:sp>
          <p:nvSpPr>
            <p:cNvPr id="7" name="Rounded Rectangle 6"/>
            <p:cNvSpPr/>
            <p:nvPr/>
          </p:nvSpPr>
          <p:spPr>
            <a:xfrm>
              <a:off x="52171" y="1085109"/>
              <a:ext cx="1131721" cy="114676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115497" y="1118256"/>
              <a:ext cx="1065427" cy="10804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defTabSz="711200">
                <a:lnSpc>
                  <a:spcPct val="90000"/>
                </a:lnSpc>
                <a:spcAft>
                  <a:spcPct val="35000"/>
                </a:spcAft>
              </a:pPr>
              <a:r>
                <a:rPr lang="en-GB" sz="1600" dirty="0">
                  <a:solidFill>
                    <a:prstClr val="white"/>
                  </a:solidFill>
                </a:rPr>
                <a:t>Higher Apprenticeship</a:t>
              </a:r>
            </a:p>
          </p:txBody>
        </p:sp>
      </p:grpSp>
      <p:grpSp>
        <p:nvGrpSpPr>
          <p:cNvPr id="9" name="Group 8"/>
          <p:cNvGrpSpPr/>
          <p:nvPr/>
        </p:nvGrpSpPr>
        <p:grpSpPr>
          <a:xfrm>
            <a:off x="6228185" y="5301208"/>
            <a:ext cx="2736303" cy="720080"/>
            <a:chOff x="82350" y="1085109"/>
            <a:chExt cx="1137846" cy="1146761"/>
          </a:xfrm>
        </p:grpSpPr>
        <p:sp>
          <p:nvSpPr>
            <p:cNvPr id="10" name="Rounded Rectangle 9"/>
            <p:cNvSpPr/>
            <p:nvPr/>
          </p:nvSpPr>
          <p:spPr>
            <a:xfrm>
              <a:off x="82350" y="1085109"/>
              <a:ext cx="1131721" cy="114676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154769" y="1118256"/>
              <a:ext cx="1065427" cy="10804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algn="ctr" defTabSz="711200">
                <a:lnSpc>
                  <a:spcPct val="90000"/>
                </a:lnSpc>
                <a:spcAft>
                  <a:spcPct val="35000"/>
                </a:spcAft>
              </a:pPr>
              <a:r>
                <a:rPr lang="en-GB" sz="1600" dirty="0">
                  <a:solidFill>
                    <a:prstClr val="white"/>
                  </a:solidFill>
                </a:rPr>
                <a:t>Degree Apprenticeship</a:t>
              </a:r>
            </a:p>
          </p:txBody>
        </p:sp>
      </p:grpSp>
      <p:grpSp>
        <p:nvGrpSpPr>
          <p:cNvPr id="12" name="Group 11"/>
          <p:cNvGrpSpPr/>
          <p:nvPr/>
        </p:nvGrpSpPr>
        <p:grpSpPr>
          <a:xfrm>
            <a:off x="1753567" y="4463234"/>
            <a:ext cx="1214016" cy="720080"/>
            <a:chOff x="52171" y="1085109"/>
            <a:chExt cx="1131721" cy="1146761"/>
          </a:xfrm>
        </p:grpSpPr>
        <p:sp>
          <p:nvSpPr>
            <p:cNvPr id="13" name="Rounded Rectangle 12"/>
            <p:cNvSpPr/>
            <p:nvPr/>
          </p:nvSpPr>
          <p:spPr>
            <a:xfrm>
              <a:off x="52171" y="1085109"/>
              <a:ext cx="1131721" cy="1146761"/>
            </a:xfrm>
            <a:prstGeom prst="roundRect">
              <a:avLst>
                <a:gd name="adj" fmla="val 10000"/>
              </a:avLst>
            </a:pr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115497" y="1118256"/>
              <a:ext cx="1065427" cy="10804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defTabSz="711200">
                <a:lnSpc>
                  <a:spcPct val="90000"/>
                </a:lnSpc>
                <a:spcAft>
                  <a:spcPct val="35000"/>
                </a:spcAft>
              </a:pPr>
              <a:r>
                <a:rPr lang="en-GB" sz="1200" dirty="0" smtClean="0">
                  <a:solidFill>
                    <a:prstClr val="white"/>
                  </a:solidFill>
                </a:rPr>
                <a:t>Advanced Apprenticeship</a:t>
              </a:r>
              <a:endParaRPr lang="en-GB" sz="1200" dirty="0">
                <a:solidFill>
                  <a:prstClr val="white"/>
                </a:solidFill>
              </a:endParaRPr>
            </a:p>
          </p:txBody>
        </p:sp>
      </p:grpSp>
      <p:grpSp>
        <p:nvGrpSpPr>
          <p:cNvPr id="16" name="Group 15"/>
          <p:cNvGrpSpPr/>
          <p:nvPr/>
        </p:nvGrpSpPr>
        <p:grpSpPr>
          <a:xfrm>
            <a:off x="251520" y="4484048"/>
            <a:ext cx="1212385" cy="720080"/>
            <a:chOff x="52171" y="1085109"/>
            <a:chExt cx="1131721" cy="1146761"/>
          </a:xfrm>
        </p:grpSpPr>
        <p:sp>
          <p:nvSpPr>
            <p:cNvPr id="17" name="Rounded Rectangle 16"/>
            <p:cNvSpPr/>
            <p:nvPr/>
          </p:nvSpPr>
          <p:spPr>
            <a:xfrm>
              <a:off x="52171" y="1085109"/>
              <a:ext cx="1131721" cy="1146761"/>
            </a:xfrm>
            <a:prstGeom prst="roundRect">
              <a:avLst>
                <a:gd name="adj" fmla="val 10000"/>
              </a:avLst>
            </a:pr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p:nvPr/>
          </p:nvSpPr>
          <p:spPr>
            <a:xfrm>
              <a:off x="115496" y="1118256"/>
              <a:ext cx="1068395" cy="10804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defTabSz="711200">
                <a:lnSpc>
                  <a:spcPct val="90000"/>
                </a:lnSpc>
                <a:spcAft>
                  <a:spcPct val="35000"/>
                </a:spcAft>
              </a:pPr>
              <a:r>
                <a:rPr lang="en-GB" sz="1200" dirty="0" smtClean="0">
                  <a:solidFill>
                    <a:prstClr val="white"/>
                  </a:solidFill>
                </a:rPr>
                <a:t>intermediate Apprenticeship</a:t>
              </a:r>
              <a:endParaRPr lang="en-GB" sz="1200" dirty="0">
                <a:solidFill>
                  <a:prstClr val="white"/>
                </a:solidFill>
              </a:endParaRPr>
            </a:p>
          </p:txBody>
        </p:sp>
      </p:grpSp>
    </p:spTree>
    <p:extLst>
      <p:ext uri="{BB962C8B-B14F-4D97-AF65-F5344CB8AC3E}">
        <p14:creationId xmlns:p14="http://schemas.microsoft.com/office/powerpoint/2010/main" val="3650333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90" y="-99392"/>
            <a:ext cx="8207375" cy="1143000"/>
          </a:xfrm>
        </p:spPr>
        <p:txBody>
          <a:bodyPr/>
          <a:lstStyle/>
          <a:p>
            <a:r>
              <a:rPr lang="en-GB" sz="3200" dirty="0" smtClean="0"/>
              <a:t>Planning Apprenticeship Progress</a:t>
            </a:r>
            <a:endParaRPr lang="en-GB" sz="3200" dirty="0"/>
          </a:p>
        </p:txBody>
      </p:sp>
      <p:pic>
        <p:nvPicPr>
          <p:cNvPr id="26676" name="Picture 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708921"/>
            <a:ext cx="8788650" cy="324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19425914">
            <a:off x="989490" y="2733527"/>
            <a:ext cx="7560840" cy="5851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WORK TO DO - EXAMPLE ONLY</a:t>
            </a:r>
            <a:endParaRPr lang="en-GB" dirty="0">
              <a:solidFill>
                <a:prstClr val="black"/>
              </a:solidFill>
            </a:endParaRPr>
          </a:p>
        </p:txBody>
      </p:sp>
    </p:spTree>
    <p:extLst>
      <p:ext uri="{BB962C8B-B14F-4D97-AF65-F5344CB8AC3E}">
        <p14:creationId xmlns:p14="http://schemas.microsoft.com/office/powerpoint/2010/main" val="9270590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Batch 6: </a:t>
            </a:r>
            <a:br>
              <a:rPr lang="en-GB" dirty="0" smtClean="0">
                <a:solidFill>
                  <a:schemeClr val="bg1"/>
                </a:solidFill>
              </a:rPr>
            </a:br>
            <a:r>
              <a:rPr lang="en-GB" dirty="0" smtClean="0">
                <a:solidFill>
                  <a:schemeClr val="bg1"/>
                </a:solidFill>
              </a:rPr>
              <a:t>What to expect from the programme </a:t>
            </a:r>
            <a:br>
              <a:rPr lang="en-GB" dirty="0" smtClean="0">
                <a:solidFill>
                  <a:schemeClr val="bg1"/>
                </a:solidFill>
              </a:rPr>
            </a:br>
            <a:r>
              <a:rPr lang="en-GB" dirty="0">
                <a:solidFill>
                  <a:schemeClr val="bg1"/>
                </a:solidFill>
              </a:rPr>
              <a:t/>
            </a:r>
            <a:br>
              <a:rPr lang="en-GB" dirty="0">
                <a:solidFill>
                  <a:schemeClr val="bg1"/>
                </a:solidFill>
              </a:rPr>
            </a:br>
            <a:r>
              <a:rPr lang="en-GB" dirty="0" smtClean="0">
                <a:solidFill>
                  <a:schemeClr val="bg1"/>
                </a:solidFill>
              </a:rPr>
              <a:t>(AMMEND </a:t>
            </a:r>
            <a:br>
              <a:rPr lang="en-GB" dirty="0" smtClean="0">
                <a:solidFill>
                  <a:schemeClr val="bg1"/>
                </a:solidFill>
              </a:rPr>
            </a:br>
            <a:r>
              <a:rPr lang="en-GB" dirty="0" smtClean="0">
                <a:solidFill>
                  <a:schemeClr val="bg1"/>
                </a:solidFill>
              </a:rPr>
              <a:t>for Apprenticeship Standard)</a:t>
            </a:r>
            <a:endParaRPr lang="en-GB" dirty="0">
              <a:solidFill>
                <a:schemeClr val="bg1"/>
              </a:solidFill>
            </a:endParaRPr>
          </a:p>
        </p:txBody>
      </p:sp>
    </p:spTree>
    <p:extLst>
      <p:ext uri="{BB962C8B-B14F-4D97-AF65-F5344CB8AC3E}">
        <p14:creationId xmlns:p14="http://schemas.microsoft.com/office/powerpoint/2010/main" val="3959074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96B2EC-E3F1-44C4-BE30-E7702963F093}"/>
              </a:ext>
            </a:extLst>
          </p:cNvPr>
          <p:cNvSpPr>
            <a:spLocks noGrp="1"/>
          </p:cNvSpPr>
          <p:nvPr>
            <p:ph type="title"/>
          </p:nvPr>
        </p:nvSpPr>
        <p:spPr/>
        <p:txBody>
          <a:bodyPr/>
          <a:lstStyle/>
          <a:p>
            <a:r>
              <a:rPr lang="en-GB" dirty="0"/>
              <a:t>The Standard:</a:t>
            </a:r>
          </a:p>
        </p:txBody>
      </p:sp>
      <p:sp>
        <p:nvSpPr>
          <p:cNvPr id="3" name="Content Placeholder 2">
            <a:extLst>
              <a:ext uri="{FF2B5EF4-FFF2-40B4-BE49-F238E27FC236}">
                <a16:creationId xmlns="" xmlns:a16="http://schemas.microsoft.com/office/drawing/2014/main" id="{9A9F5218-39AE-4D68-B702-0A299EBB255C}"/>
              </a:ext>
            </a:extLst>
          </p:cNvPr>
          <p:cNvSpPr>
            <a:spLocks noGrp="1"/>
          </p:cNvSpPr>
          <p:nvPr>
            <p:ph idx="1"/>
          </p:nvPr>
        </p:nvSpPr>
        <p:spPr/>
        <p:txBody>
          <a:bodyPr>
            <a:noAutofit/>
          </a:bodyPr>
          <a:lstStyle/>
          <a:p>
            <a:r>
              <a:rPr lang="en-GB" sz="2800" dirty="0">
                <a:hlinkClick r:id="rId2"/>
              </a:rPr>
              <a:t>https://www.instituteforapprenticeships.org/apprenticeship-standards/academic-professional/</a:t>
            </a:r>
            <a:endParaRPr lang="en-GB" sz="2800" dirty="0"/>
          </a:p>
          <a:p>
            <a:pPr marL="0" indent="0">
              <a:buNone/>
            </a:pPr>
            <a:endParaRPr lang="en-GB" sz="2800" dirty="0"/>
          </a:p>
          <a:p>
            <a:pPr marL="0" indent="0">
              <a:buNone/>
            </a:pPr>
            <a:r>
              <a:rPr lang="en-GB" sz="2800" dirty="0"/>
              <a:t>End-point Assessment Methods The EPA uses the following assessment methods and should be undertaken in this order: </a:t>
            </a:r>
          </a:p>
          <a:p>
            <a:pPr marL="0" indent="0">
              <a:buNone/>
            </a:pPr>
            <a:endParaRPr lang="en-GB" sz="2800" dirty="0"/>
          </a:p>
          <a:p>
            <a:r>
              <a:rPr lang="en-GB" sz="2800" dirty="0"/>
              <a:t>Academic Professional Practice Assessment </a:t>
            </a:r>
          </a:p>
          <a:p>
            <a:r>
              <a:rPr lang="en-GB" sz="2800" dirty="0"/>
              <a:t>Professional Conversation</a:t>
            </a:r>
          </a:p>
          <a:p>
            <a:r>
              <a:rPr lang="en-GB" sz="2800" dirty="0"/>
              <a:t>Written Submission</a:t>
            </a:r>
          </a:p>
        </p:txBody>
      </p:sp>
      <p:sp>
        <p:nvSpPr>
          <p:cNvPr id="4" name="Rectangle 3"/>
          <p:cNvSpPr/>
          <p:nvPr/>
        </p:nvSpPr>
        <p:spPr>
          <a:xfrm rot="19997434">
            <a:off x="437993" y="3272166"/>
            <a:ext cx="8040052" cy="892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INSERT Link and INFO FOR SPECIFIC APPRENTICESHIP</a:t>
            </a:r>
            <a:endParaRPr lang="en-GB" dirty="0"/>
          </a:p>
        </p:txBody>
      </p:sp>
    </p:spTree>
    <p:extLst>
      <p:ext uri="{BB962C8B-B14F-4D97-AF65-F5344CB8AC3E}">
        <p14:creationId xmlns:p14="http://schemas.microsoft.com/office/powerpoint/2010/main" val="37580407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79"/>
          <p:cNvSpPr txBox="1">
            <a:spLocks noChangeArrowheads="1"/>
          </p:cNvSpPr>
          <p:nvPr/>
        </p:nvSpPr>
        <p:spPr bwMode="auto">
          <a:xfrm>
            <a:off x="6474592" y="5896250"/>
            <a:ext cx="1854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hangingPunct="0"/>
            <a:r>
              <a:rPr lang="en-GB" altLang="en-US" sz="1200" dirty="0">
                <a:solidFill>
                  <a:srgbClr val="000000"/>
                </a:solidFill>
                <a:latin typeface="Calibri" pitchFamily="34" charset="0"/>
                <a:ea typeface="Times New Roman" pitchFamily="18" charset="0"/>
                <a:cs typeface="Times New Roman" pitchFamily="18" charset="0"/>
              </a:rPr>
              <a:t>Progress Check Points</a:t>
            </a:r>
            <a:endParaRPr lang="en-GB" altLang="en-US" sz="1800" dirty="0">
              <a:solidFill>
                <a:prstClr val="black"/>
              </a:solidFill>
              <a:latin typeface="Arial" pitchFamily="34" charset="0"/>
              <a:cs typeface="Arial" pitchFamily="34" charset="0"/>
            </a:endParaRPr>
          </a:p>
        </p:txBody>
      </p:sp>
      <p:sp>
        <p:nvSpPr>
          <p:cNvPr id="49" name="TextBox 59"/>
          <p:cNvSpPr txBox="1">
            <a:spLocks noChangeArrowheads="1"/>
          </p:cNvSpPr>
          <p:nvPr/>
        </p:nvSpPr>
        <p:spPr bwMode="auto">
          <a:xfrm>
            <a:off x="6497859" y="6040569"/>
            <a:ext cx="2151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hangingPunct="0"/>
            <a:endParaRPr lang="en-GB" altLang="en-US" sz="1200" dirty="0">
              <a:solidFill>
                <a:srgbClr val="000000"/>
              </a:solidFill>
              <a:latin typeface="Calibri" pitchFamily="34" charset="0"/>
              <a:ea typeface="Times New Roman" pitchFamily="18" charset="0"/>
              <a:cs typeface="Times New Roman" pitchFamily="18" charset="0"/>
            </a:endParaRPr>
          </a:p>
          <a:p>
            <a:pPr eaLnBrk="0" hangingPunct="0"/>
            <a:r>
              <a:rPr lang="en-GB" altLang="en-US" sz="1200" dirty="0">
                <a:solidFill>
                  <a:srgbClr val="000000"/>
                </a:solidFill>
                <a:latin typeface="Calibri" pitchFamily="34" charset="0"/>
                <a:ea typeface="Times New Roman" pitchFamily="18" charset="0"/>
                <a:cs typeface="Times New Roman" pitchFamily="18" charset="0"/>
              </a:rPr>
              <a:t>Three way review</a:t>
            </a:r>
            <a:endParaRPr lang="en-GB" altLang="en-US" sz="1800" dirty="0">
              <a:solidFill>
                <a:prstClr val="black"/>
              </a:solidFill>
              <a:latin typeface="Arial" pitchFamily="34" charset="0"/>
              <a:cs typeface="Arial" pitchFamily="34" charset="0"/>
            </a:endParaRPr>
          </a:p>
        </p:txBody>
      </p:sp>
      <p:sp>
        <p:nvSpPr>
          <p:cNvPr id="50" name="Diamond 49">
            <a:extLst>
              <a:ext uri="{FF2B5EF4-FFF2-40B4-BE49-F238E27FC236}">
                <a16:creationId xmlns="" xmlns:a16="http://schemas.microsoft.com/office/drawing/2014/main" id="{FFCBF534-D5FE-4059-BE55-A02BC7BDB8D1}"/>
              </a:ext>
            </a:extLst>
          </p:cNvPr>
          <p:cNvSpPr/>
          <p:nvPr/>
        </p:nvSpPr>
        <p:spPr>
          <a:xfrm>
            <a:off x="6034856" y="5907852"/>
            <a:ext cx="281305" cy="269240"/>
          </a:xfrm>
          <a:prstGeom prst="diamond">
            <a:avLst/>
          </a:prstGeom>
          <a:ln/>
        </p:spPr>
        <p:style>
          <a:lnRef idx="0">
            <a:schemeClr val="accent3"/>
          </a:lnRef>
          <a:fillRef idx="3">
            <a:schemeClr val="accent3"/>
          </a:fillRef>
          <a:effectRef idx="3">
            <a:schemeClr val="accent3"/>
          </a:effectRef>
          <a:fontRef idx="minor">
            <a:schemeClr val="lt1"/>
          </a:fontRef>
        </p:style>
        <p:txBody>
          <a:bodyPr rtlCol="0" anchor="ctr"/>
          <a:lstStyle/>
          <a:p>
            <a:pPr fontAlgn="auto">
              <a:spcBef>
                <a:spcPts val="0"/>
              </a:spcBef>
              <a:spcAft>
                <a:spcPts val="0"/>
              </a:spcAft>
            </a:pPr>
            <a:endParaRPr lang="en-GB" sz="1800">
              <a:solidFill>
                <a:prstClr val="white"/>
              </a:solidFill>
            </a:endParaRPr>
          </a:p>
        </p:txBody>
      </p:sp>
      <p:sp>
        <p:nvSpPr>
          <p:cNvPr id="51" name="Pentagon 50"/>
          <p:cNvSpPr/>
          <p:nvPr/>
        </p:nvSpPr>
        <p:spPr>
          <a:xfrm>
            <a:off x="539554" y="3000073"/>
            <a:ext cx="985535" cy="781051"/>
          </a:xfrm>
          <a:prstGeom prst="homePlate">
            <a:avLst/>
          </a:prstGeom>
          <a:solidFill>
            <a:schemeClr val="bg1">
              <a:lumMod val="8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sz="700">
              <a:solidFill>
                <a:prstClr val="white"/>
              </a:solidFill>
            </a:endParaRPr>
          </a:p>
        </p:txBody>
      </p:sp>
      <p:cxnSp>
        <p:nvCxnSpPr>
          <p:cNvPr id="52" name="Straight Connector 51">
            <a:extLst>
              <a:ext uri="{FF2B5EF4-FFF2-40B4-BE49-F238E27FC236}">
                <a16:creationId xmlns="" xmlns:a16="http://schemas.microsoft.com/office/drawing/2014/main" id="{E318D223-BF4F-476E-9A3B-90864966AF72}"/>
              </a:ext>
            </a:extLst>
          </p:cNvPr>
          <p:cNvCxnSpPr>
            <a:cxnSpLocks/>
          </p:cNvCxnSpPr>
          <p:nvPr/>
        </p:nvCxnSpPr>
        <p:spPr>
          <a:xfrm flipH="1">
            <a:off x="8035650" y="1252554"/>
            <a:ext cx="7384" cy="37752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Pentagon 52"/>
          <p:cNvSpPr/>
          <p:nvPr/>
        </p:nvSpPr>
        <p:spPr>
          <a:xfrm>
            <a:off x="539554" y="1372569"/>
            <a:ext cx="985535" cy="1393825"/>
          </a:xfrm>
          <a:prstGeom prst="homePlate">
            <a:avLst/>
          </a:prstGeom>
          <a:solidFill>
            <a:schemeClr val="bg1">
              <a:lumMod val="8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sz="1000">
              <a:solidFill>
                <a:prstClr val="white"/>
              </a:solidFill>
            </a:endParaRPr>
          </a:p>
        </p:txBody>
      </p:sp>
      <p:sp>
        <p:nvSpPr>
          <p:cNvPr id="54" name="TextBox 40"/>
          <p:cNvSpPr txBox="1">
            <a:spLocks noChangeArrowheads="1"/>
          </p:cNvSpPr>
          <p:nvPr/>
        </p:nvSpPr>
        <p:spPr bwMode="auto">
          <a:xfrm>
            <a:off x="682067" y="3188352"/>
            <a:ext cx="8442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en-US" altLang="en-US" sz="700" b="1" dirty="0">
                <a:solidFill>
                  <a:srgbClr val="000000"/>
                </a:solidFill>
                <a:latin typeface="Arial"/>
                <a:ea typeface="Times New Roman" pitchFamily="18" charset="0"/>
                <a:cs typeface="Times New Roman" pitchFamily="18" charset="0"/>
              </a:rPr>
              <a:t>Dept. Based Learning</a:t>
            </a:r>
            <a:endParaRPr lang="en-US" altLang="en-US" sz="700" dirty="0">
              <a:solidFill>
                <a:prstClr val="black"/>
              </a:solidFill>
              <a:latin typeface="Arial"/>
              <a:cs typeface="Arial" pitchFamily="34" charset="0"/>
            </a:endParaRPr>
          </a:p>
        </p:txBody>
      </p:sp>
      <p:cxnSp>
        <p:nvCxnSpPr>
          <p:cNvPr id="56" name="Straight Arrow Connector 55"/>
          <p:cNvCxnSpPr>
            <a:cxnSpLocks/>
          </p:cNvCxnSpPr>
          <p:nvPr/>
        </p:nvCxnSpPr>
        <p:spPr>
          <a:xfrm>
            <a:off x="5178402" y="1224852"/>
            <a:ext cx="0" cy="1672024"/>
          </a:xfrm>
          <a:prstGeom prst="straightConnector1">
            <a:avLst/>
          </a:prstGeom>
          <a:ln w="571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60" name="Chevron 37"/>
          <p:cNvSpPr>
            <a:spLocks noChangeArrowheads="1"/>
          </p:cNvSpPr>
          <p:nvPr/>
        </p:nvSpPr>
        <p:spPr bwMode="auto">
          <a:xfrm>
            <a:off x="7225703" y="4066239"/>
            <a:ext cx="792088" cy="763588"/>
          </a:xfrm>
          <a:prstGeom prst="chevron">
            <a:avLst>
              <a:gd name="adj" fmla="val 45572"/>
            </a:avLst>
          </a:prstGeo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algn="r"/>
            <a:r>
              <a:rPr lang="en-US" altLang="en-US" sz="900" b="1" dirty="0">
                <a:solidFill>
                  <a:srgbClr val="FFFFFF"/>
                </a:solidFill>
                <a:ea typeface="Times New Roman" pitchFamily="18" charset="0"/>
                <a:cs typeface="Times New Roman" pitchFamily="18" charset="0"/>
              </a:rPr>
              <a:t>EPA</a:t>
            </a:r>
            <a:endParaRPr lang="en-US" altLang="en-US" sz="900" dirty="0">
              <a:solidFill>
                <a:prstClr val="black"/>
              </a:solidFill>
              <a:cs typeface="Arial" pitchFamily="34" charset="0"/>
            </a:endParaRPr>
          </a:p>
        </p:txBody>
      </p:sp>
      <p:sp>
        <p:nvSpPr>
          <p:cNvPr id="61" name="Chevron 13"/>
          <p:cNvSpPr>
            <a:spLocks noChangeArrowheads="1"/>
          </p:cNvSpPr>
          <p:nvPr/>
        </p:nvSpPr>
        <p:spPr bwMode="auto">
          <a:xfrm>
            <a:off x="6382369" y="4066239"/>
            <a:ext cx="1214660" cy="763588"/>
          </a:xfrm>
          <a:prstGeom prst="chevron">
            <a:avLst>
              <a:gd name="adj" fmla="val 49986"/>
            </a:avLst>
          </a:prstGeo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algn="r"/>
            <a:r>
              <a:rPr lang="en-US" altLang="en-US" sz="900" b="1" dirty="0">
                <a:solidFill>
                  <a:srgbClr val="FFFFFF"/>
                </a:solidFill>
                <a:ea typeface="Times New Roman" pitchFamily="18" charset="0"/>
                <a:cs typeface="Times New Roman" pitchFamily="18" charset="0"/>
              </a:rPr>
              <a:t>Gateway</a:t>
            </a:r>
            <a:endParaRPr lang="en-US" altLang="en-US" sz="900" dirty="0">
              <a:solidFill>
                <a:prstClr val="black"/>
              </a:solidFill>
              <a:cs typeface="Arial" pitchFamily="34" charset="0"/>
            </a:endParaRPr>
          </a:p>
        </p:txBody>
      </p:sp>
      <p:sp>
        <p:nvSpPr>
          <p:cNvPr id="62" name="Chevron 61"/>
          <p:cNvSpPr>
            <a:spLocks noChangeArrowheads="1"/>
          </p:cNvSpPr>
          <p:nvPr/>
        </p:nvSpPr>
        <p:spPr bwMode="auto">
          <a:xfrm>
            <a:off x="2155201" y="4066239"/>
            <a:ext cx="4601791" cy="763588"/>
          </a:xfrm>
          <a:prstGeom prst="chevron">
            <a:avLst>
              <a:gd name="adj" fmla="val 49964"/>
            </a:avLst>
          </a:prstGeo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algn="r"/>
            <a:r>
              <a:rPr lang="en-US" altLang="en-US" sz="1000" b="1" dirty="0">
                <a:solidFill>
                  <a:srgbClr val="FFFFFF"/>
                </a:solidFill>
                <a:ea typeface="Times New Roman" pitchFamily="18" charset="0"/>
                <a:cs typeface="Times New Roman" pitchFamily="18" charset="0"/>
              </a:rPr>
              <a:t>Three Way Reviews and E-portfolio completion</a:t>
            </a:r>
            <a:endParaRPr lang="en-US" altLang="en-US" sz="1000" dirty="0">
              <a:solidFill>
                <a:prstClr val="black"/>
              </a:solidFill>
              <a:cs typeface="Arial" pitchFamily="34" charset="0"/>
            </a:endParaRPr>
          </a:p>
        </p:txBody>
      </p:sp>
      <p:sp>
        <p:nvSpPr>
          <p:cNvPr id="63" name="Diamond 62"/>
          <p:cNvSpPr/>
          <p:nvPr/>
        </p:nvSpPr>
        <p:spPr>
          <a:xfrm>
            <a:off x="3009706" y="4694888"/>
            <a:ext cx="276745" cy="269240"/>
          </a:xfrm>
          <a:prstGeom prst="diamond">
            <a:avLst/>
          </a:prstGeom>
          <a:ln/>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endParaRPr lang="en-GB" sz="1000">
              <a:solidFill>
                <a:prstClr val="white"/>
              </a:solidFill>
            </a:endParaRPr>
          </a:p>
        </p:txBody>
      </p:sp>
      <p:sp>
        <p:nvSpPr>
          <p:cNvPr id="64" name="Diamond 63"/>
          <p:cNvSpPr/>
          <p:nvPr/>
        </p:nvSpPr>
        <p:spPr>
          <a:xfrm>
            <a:off x="4319650" y="4694888"/>
            <a:ext cx="276745" cy="269240"/>
          </a:xfrm>
          <a:prstGeom prst="diamond">
            <a:avLst/>
          </a:prstGeom>
          <a:ln/>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endParaRPr lang="en-GB" sz="1000">
              <a:solidFill>
                <a:prstClr val="white"/>
              </a:solidFill>
            </a:endParaRPr>
          </a:p>
        </p:txBody>
      </p:sp>
      <p:sp>
        <p:nvSpPr>
          <p:cNvPr id="65" name="Pentagon 20"/>
          <p:cNvSpPr>
            <a:spLocks noChangeArrowheads="1"/>
          </p:cNvSpPr>
          <p:nvPr/>
        </p:nvSpPr>
        <p:spPr bwMode="auto">
          <a:xfrm>
            <a:off x="2155199" y="3000073"/>
            <a:ext cx="4519088" cy="781051"/>
          </a:xfrm>
          <a:prstGeom prst="homePlate">
            <a:avLst>
              <a:gd name="adj" fmla="val 42707"/>
            </a:avLst>
          </a:prstGeo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algn="ctr"/>
            <a:r>
              <a:rPr lang="en-US" altLang="en-US" sz="1000" b="1" dirty="0">
                <a:solidFill>
                  <a:srgbClr val="FFFFFF"/>
                </a:solidFill>
                <a:ea typeface="Times New Roman" pitchFamily="18" charset="0"/>
                <a:cs typeface="Times New Roman" pitchFamily="18" charset="0"/>
              </a:rPr>
              <a:t>Dept. Based Learning and Project(s)</a:t>
            </a:r>
            <a:endParaRPr lang="en-US" altLang="en-US" sz="1000" dirty="0">
              <a:solidFill>
                <a:prstClr val="black"/>
              </a:solidFill>
              <a:ea typeface="Times New Roman" pitchFamily="18" charset="0"/>
              <a:cs typeface="Arial" pitchFamily="34" charset="0"/>
            </a:endParaRPr>
          </a:p>
          <a:p>
            <a:pPr algn="ctr" eaLnBrk="0" hangingPunct="0"/>
            <a:r>
              <a:rPr lang="en-US" altLang="en-US" sz="800" b="1" dirty="0">
                <a:solidFill>
                  <a:srgbClr val="FFFFFF"/>
                </a:solidFill>
                <a:ea typeface="Times New Roman" pitchFamily="18" charset="0"/>
                <a:cs typeface="Times New Roman" pitchFamily="18" charset="0"/>
              </a:rPr>
              <a:t>(supporting resources, mentoring, leadership development, conferences, specialist development)</a:t>
            </a:r>
            <a:endParaRPr lang="en-US" altLang="en-US" sz="800" dirty="0">
              <a:solidFill>
                <a:prstClr val="black"/>
              </a:solidFill>
              <a:cs typeface="Arial" pitchFamily="34" charset="0"/>
            </a:endParaRPr>
          </a:p>
        </p:txBody>
      </p:sp>
      <p:cxnSp>
        <p:nvCxnSpPr>
          <p:cNvPr id="66" name="Straight Connector 65"/>
          <p:cNvCxnSpPr>
            <a:cxnSpLocks/>
          </p:cNvCxnSpPr>
          <p:nvPr/>
        </p:nvCxnSpPr>
        <p:spPr>
          <a:xfrm>
            <a:off x="539552" y="2881328"/>
            <a:ext cx="8198318" cy="0"/>
          </a:xfrm>
          <a:prstGeom prst="line">
            <a:avLst/>
          </a:prstGeom>
          <a:ln w="57150">
            <a:solidFill>
              <a:schemeClr val="tx1">
                <a:lumMod val="95000"/>
                <a:lumOff val="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a:off x="539552" y="3925268"/>
            <a:ext cx="7496098" cy="0"/>
          </a:xfrm>
          <a:prstGeom prst="line">
            <a:avLst/>
          </a:prstGeom>
          <a:ln w="57150">
            <a:solidFill>
              <a:schemeClr val="tx1">
                <a:lumMod val="95000"/>
                <a:lumOff val="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p:cNvCxnSpPr>
          <p:nvPr/>
        </p:nvCxnSpPr>
        <p:spPr>
          <a:xfrm>
            <a:off x="539552" y="1248025"/>
            <a:ext cx="8198318" cy="4529"/>
          </a:xfrm>
          <a:prstGeom prst="line">
            <a:avLst/>
          </a:prstGeom>
          <a:ln w="57150">
            <a:solidFill>
              <a:schemeClr val="tx1">
                <a:lumMod val="95000"/>
                <a:lumOff val="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1510319" y="1252554"/>
            <a:ext cx="14768" cy="3811895"/>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sp>
        <p:nvSpPr>
          <p:cNvPr id="70" name="TextBox 39"/>
          <p:cNvSpPr txBox="1">
            <a:spLocks noChangeArrowheads="1"/>
          </p:cNvSpPr>
          <p:nvPr/>
        </p:nvSpPr>
        <p:spPr bwMode="auto">
          <a:xfrm>
            <a:off x="683296" y="1938037"/>
            <a:ext cx="643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en-US" altLang="en-US" sz="700" b="1" dirty="0">
                <a:solidFill>
                  <a:srgbClr val="000000"/>
                </a:solidFill>
                <a:latin typeface="Arial"/>
                <a:ea typeface="Times New Roman" pitchFamily="18" charset="0"/>
                <a:cs typeface="Times New Roman" pitchFamily="18" charset="0"/>
              </a:rPr>
              <a:t>Taught Provision</a:t>
            </a:r>
            <a:endParaRPr lang="en-US" altLang="en-US" sz="700" dirty="0">
              <a:solidFill>
                <a:prstClr val="black"/>
              </a:solidFill>
              <a:latin typeface="Arial"/>
              <a:cs typeface="Arial" pitchFamily="34" charset="0"/>
            </a:endParaRPr>
          </a:p>
        </p:txBody>
      </p:sp>
      <p:sp>
        <p:nvSpPr>
          <p:cNvPr id="71" name="Diamond 70"/>
          <p:cNvSpPr/>
          <p:nvPr/>
        </p:nvSpPr>
        <p:spPr>
          <a:xfrm>
            <a:off x="4892659" y="4694888"/>
            <a:ext cx="276745" cy="269240"/>
          </a:xfrm>
          <a:prstGeom prst="diamond">
            <a:avLst/>
          </a:prstGeom>
          <a:ln/>
        </p:spPr>
        <p:style>
          <a:lnRef idx="0">
            <a:schemeClr val="accent3"/>
          </a:lnRef>
          <a:fillRef idx="3">
            <a:schemeClr val="accent3"/>
          </a:fillRef>
          <a:effectRef idx="3">
            <a:schemeClr val="accent3"/>
          </a:effectRef>
          <a:fontRef idx="minor">
            <a:schemeClr val="lt1"/>
          </a:fontRef>
        </p:style>
        <p:txBody>
          <a:bodyPr rtlCol="0" anchor="ctr"/>
          <a:lstStyle/>
          <a:p>
            <a:pPr fontAlgn="auto">
              <a:spcBef>
                <a:spcPts val="0"/>
              </a:spcBef>
              <a:spcAft>
                <a:spcPts val="0"/>
              </a:spcAft>
            </a:pPr>
            <a:endParaRPr lang="en-GB" sz="1000">
              <a:solidFill>
                <a:prstClr val="white"/>
              </a:solidFill>
            </a:endParaRPr>
          </a:p>
        </p:txBody>
      </p:sp>
      <p:sp>
        <p:nvSpPr>
          <p:cNvPr id="72" name="Diamond 71">
            <a:extLst>
              <a:ext uri="{FF2B5EF4-FFF2-40B4-BE49-F238E27FC236}">
                <a16:creationId xmlns="" xmlns:a16="http://schemas.microsoft.com/office/drawing/2014/main" id="{FFCBF534-D5FE-4059-BE55-A02BC7BDB8D1}"/>
              </a:ext>
            </a:extLst>
          </p:cNvPr>
          <p:cNvSpPr/>
          <p:nvPr/>
        </p:nvSpPr>
        <p:spPr>
          <a:xfrm>
            <a:off x="6115021" y="4676651"/>
            <a:ext cx="276745" cy="269240"/>
          </a:xfrm>
          <a:prstGeom prst="diamond">
            <a:avLst/>
          </a:prstGeom>
          <a:ln/>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endParaRPr lang="en-GB" sz="1000">
              <a:solidFill>
                <a:prstClr val="white"/>
              </a:solidFill>
            </a:endParaRPr>
          </a:p>
        </p:txBody>
      </p:sp>
      <p:sp>
        <p:nvSpPr>
          <p:cNvPr id="73" name="Pentagon 43"/>
          <p:cNvSpPr>
            <a:spLocks noChangeArrowheads="1"/>
          </p:cNvSpPr>
          <p:nvPr/>
        </p:nvSpPr>
        <p:spPr bwMode="auto">
          <a:xfrm>
            <a:off x="3995315" y="2420840"/>
            <a:ext cx="648695" cy="346075"/>
          </a:xfrm>
          <a:prstGeom prst="homePlate">
            <a:avLst>
              <a:gd name="adj" fmla="val 66425"/>
            </a:avLst>
          </a:prstGeo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a:r>
              <a:rPr lang="en-US" altLang="en-US" sz="600" b="1" dirty="0">
                <a:solidFill>
                  <a:srgbClr val="FFFFFF"/>
                </a:solidFill>
                <a:ea typeface="Times New Roman" pitchFamily="18" charset="0"/>
                <a:cs typeface="Arial" pitchFamily="34" charset="0"/>
              </a:rPr>
              <a:t>Research+ </a:t>
            </a:r>
          </a:p>
          <a:p>
            <a:pPr algn="ctr"/>
            <a:r>
              <a:rPr lang="en-US" altLang="en-US" sz="600" b="1" dirty="0">
                <a:solidFill>
                  <a:srgbClr val="FFFFFF"/>
                </a:solidFill>
                <a:ea typeface="Times New Roman" pitchFamily="18" charset="0"/>
                <a:cs typeface="Arial" pitchFamily="34" charset="0"/>
              </a:rPr>
              <a:t>CPD Unit</a:t>
            </a:r>
            <a:endParaRPr lang="en-US" altLang="en-US" sz="600" dirty="0">
              <a:solidFill>
                <a:prstClr val="black"/>
              </a:solidFill>
              <a:cs typeface="Arial" pitchFamily="34" charset="0"/>
            </a:endParaRPr>
          </a:p>
        </p:txBody>
      </p:sp>
      <p:cxnSp>
        <p:nvCxnSpPr>
          <p:cNvPr id="74" name="Straight Connector 73"/>
          <p:cNvCxnSpPr>
            <a:cxnSpLocks/>
          </p:cNvCxnSpPr>
          <p:nvPr/>
        </p:nvCxnSpPr>
        <p:spPr>
          <a:xfrm>
            <a:off x="539552" y="5064448"/>
            <a:ext cx="7496098" cy="0"/>
          </a:xfrm>
          <a:prstGeom prst="line">
            <a:avLst/>
          </a:prstGeom>
          <a:ln w="57150">
            <a:solidFill>
              <a:schemeClr val="tx1">
                <a:lumMod val="95000"/>
                <a:lumOff val="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5" name="Pentagon 62"/>
          <p:cNvSpPr>
            <a:spLocks noChangeArrowheads="1"/>
          </p:cNvSpPr>
          <p:nvPr/>
        </p:nvSpPr>
        <p:spPr bwMode="auto">
          <a:xfrm>
            <a:off x="1605082" y="4066239"/>
            <a:ext cx="940100" cy="765175"/>
          </a:xfrm>
          <a:prstGeom prst="homePlate">
            <a:avLst>
              <a:gd name="adj" fmla="val 50069"/>
            </a:avLst>
          </a:prstGeo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r>
              <a:rPr lang="en-US" altLang="en-US" sz="1000" b="1" dirty="0">
                <a:solidFill>
                  <a:srgbClr val="FFFFFF"/>
                </a:solidFill>
                <a:ea typeface="Times New Roman" pitchFamily="18" charset="0"/>
                <a:cs typeface="Times New Roman" pitchFamily="18" charset="0"/>
              </a:rPr>
              <a:t>On-boarding</a:t>
            </a:r>
            <a:endParaRPr lang="en-US" altLang="en-US" sz="1000" dirty="0">
              <a:solidFill>
                <a:prstClr val="black"/>
              </a:solidFill>
              <a:cs typeface="Arial" pitchFamily="34" charset="0"/>
            </a:endParaRPr>
          </a:p>
        </p:txBody>
      </p:sp>
      <p:sp>
        <p:nvSpPr>
          <p:cNvPr id="76" name="Pentagon 81"/>
          <p:cNvSpPr>
            <a:spLocks noChangeArrowheads="1"/>
          </p:cNvSpPr>
          <p:nvPr/>
        </p:nvSpPr>
        <p:spPr bwMode="auto">
          <a:xfrm>
            <a:off x="2217972" y="1332972"/>
            <a:ext cx="660690" cy="1039813"/>
          </a:xfrm>
          <a:prstGeom prst="homePlate">
            <a:avLst>
              <a:gd name="adj" fmla="val 50046"/>
            </a:avLst>
          </a:prstGeo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pPr algn="ctr"/>
            <a:r>
              <a:rPr lang="en-US" altLang="en-US" sz="1000" b="1">
                <a:solidFill>
                  <a:srgbClr val="FFFFFF"/>
                </a:solidFill>
                <a:ea typeface="Times New Roman" pitchFamily="18" charset="0"/>
                <a:cs typeface="Times New Roman" pitchFamily="18" charset="0"/>
              </a:rPr>
              <a:t>Pg Cert</a:t>
            </a:r>
            <a:endParaRPr lang="en-US" altLang="en-US" sz="1000">
              <a:solidFill>
                <a:prstClr val="black"/>
              </a:solidFill>
              <a:cs typeface="Arial" pitchFamily="34" charset="0"/>
            </a:endParaRPr>
          </a:p>
        </p:txBody>
      </p:sp>
      <p:sp>
        <p:nvSpPr>
          <p:cNvPr id="77" name="Pentagon 82"/>
          <p:cNvSpPr>
            <a:spLocks noChangeArrowheads="1"/>
          </p:cNvSpPr>
          <p:nvPr/>
        </p:nvSpPr>
        <p:spPr bwMode="auto">
          <a:xfrm>
            <a:off x="2992910" y="1330982"/>
            <a:ext cx="660690" cy="1039813"/>
          </a:xfrm>
          <a:prstGeom prst="homePlate">
            <a:avLst>
              <a:gd name="adj" fmla="val 50046"/>
            </a:avLst>
          </a:prstGeo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pPr algn="ctr"/>
            <a:r>
              <a:rPr lang="en-US" altLang="en-US" sz="1000" b="1">
                <a:solidFill>
                  <a:srgbClr val="FFFFFF"/>
                </a:solidFill>
                <a:ea typeface="Times New Roman" pitchFamily="18" charset="0"/>
                <a:cs typeface="Times New Roman" pitchFamily="18" charset="0"/>
              </a:rPr>
              <a:t>Pg Cert</a:t>
            </a:r>
            <a:endParaRPr lang="en-US" altLang="en-US" sz="1000">
              <a:solidFill>
                <a:prstClr val="black"/>
              </a:solidFill>
              <a:cs typeface="Arial" pitchFamily="34" charset="0"/>
            </a:endParaRPr>
          </a:p>
        </p:txBody>
      </p:sp>
      <p:sp>
        <p:nvSpPr>
          <p:cNvPr id="78" name="Pentagon 85"/>
          <p:cNvSpPr>
            <a:spLocks noChangeArrowheads="1"/>
          </p:cNvSpPr>
          <p:nvPr/>
        </p:nvSpPr>
        <p:spPr bwMode="auto">
          <a:xfrm>
            <a:off x="5232688" y="1352382"/>
            <a:ext cx="660690" cy="1039813"/>
          </a:xfrm>
          <a:prstGeom prst="homePlate">
            <a:avLst>
              <a:gd name="adj" fmla="val 50046"/>
            </a:avLst>
          </a:prstGeo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pPr algn="ctr"/>
            <a:r>
              <a:rPr lang="en-US" altLang="en-US" sz="1000" b="1" dirty="0" err="1">
                <a:solidFill>
                  <a:srgbClr val="FFFFFF"/>
                </a:solidFill>
                <a:ea typeface="Times New Roman" pitchFamily="18" charset="0"/>
                <a:cs typeface="Times New Roman" pitchFamily="18" charset="0"/>
              </a:rPr>
              <a:t>Pg</a:t>
            </a:r>
            <a:r>
              <a:rPr lang="en-US" altLang="en-US" sz="1000" b="1" dirty="0">
                <a:solidFill>
                  <a:srgbClr val="FFFFFF"/>
                </a:solidFill>
                <a:ea typeface="Times New Roman" pitchFamily="18" charset="0"/>
                <a:cs typeface="Times New Roman" pitchFamily="18" charset="0"/>
              </a:rPr>
              <a:t> Dip</a:t>
            </a:r>
            <a:endParaRPr lang="en-US" altLang="en-US" sz="1000" dirty="0">
              <a:solidFill>
                <a:prstClr val="black"/>
              </a:solidFill>
              <a:cs typeface="Arial" pitchFamily="34" charset="0"/>
            </a:endParaRPr>
          </a:p>
        </p:txBody>
      </p:sp>
      <p:sp>
        <p:nvSpPr>
          <p:cNvPr id="79" name="Pentagon 86"/>
          <p:cNvSpPr>
            <a:spLocks noChangeArrowheads="1"/>
          </p:cNvSpPr>
          <p:nvPr/>
        </p:nvSpPr>
        <p:spPr bwMode="auto">
          <a:xfrm>
            <a:off x="8128084" y="1340520"/>
            <a:ext cx="660690" cy="1039813"/>
          </a:xfrm>
          <a:prstGeom prst="homePlate">
            <a:avLst>
              <a:gd name="adj" fmla="val 50040"/>
            </a:avLst>
          </a:prstGeo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pPr algn="ctr"/>
            <a:r>
              <a:rPr lang="en-US" altLang="en-US" sz="1000" b="1">
                <a:solidFill>
                  <a:srgbClr val="FFFFFF"/>
                </a:solidFill>
                <a:ea typeface="Times New Roman" pitchFamily="18" charset="0"/>
                <a:cs typeface="Times New Roman" pitchFamily="18" charset="0"/>
              </a:rPr>
              <a:t>Pg Dip</a:t>
            </a:r>
            <a:endParaRPr lang="en-US" altLang="en-US" sz="1000">
              <a:solidFill>
                <a:prstClr val="black"/>
              </a:solidFill>
              <a:cs typeface="Arial" pitchFamily="34" charset="0"/>
            </a:endParaRPr>
          </a:p>
        </p:txBody>
      </p:sp>
      <p:sp>
        <p:nvSpPr>
          <p:cNvPr id="80" name="TextBox 78"/>
          <p:cNvSpPr txBox="1">
            <a:spLocks noChangeArrowheads="1"/>
          </p:cNvSpPr>
          <p:nvPr/>
        </p:nvSpPr>
        <p:spPr bwMode="auto">
          <a:xfrm>
            <a:off x="2211340" y="1372568"/>
            <a:ext cx="4778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en-US" altLang="en-US" sz="900" b="1" dirty="0">
                <a:solidFill>
                  <a:srgbClr val="FFFFFF"/>
                </a:solidFill>
                <a:latin typeface="Arial"/>
                <a:ea typeface="Times New Roman" pitchFamily="18" charset="0"/>
                <a:cs typeface="Arial" pitchFamily="34" charset="0"/>
              </a:rPr>
              <a:t>M1</a:t>
            </a:r>
            <a:endParaRPr lang="en-US" altLang="en-US" sz="900" dirty="0">
              <a:solidFill>
                <a:prstClr val="black"/>
              </a:solidFill>
              <a:latin typeface="Arial"/>
              <a:ea typeface="Times New Roman" pitchFamily="18" charset="0"/>
              <a:cs typeface="Arial" pitchFamily="34" charset="0"/>
            </a:endParaRPr>
          </a:p>
        </p:txBody>
      </p:sp>
      <p:sp>
        <p:nvSpPr>
          <p:cNvPr id="81" name="Pentagon 80"/>
          <p:cNvSpPr/>
          <p:nvPr/>
        </p:nvSpPr>
        <p:spPr>
          <a:xfrm>
            <a:off x="539554" y="4066238"/>
            <a:ext cx="985535" cy="763271"/>
          </a:xfrm>
          <a:prstGeom prst="homePlate">
            <a:avLst/>
          </a:prstGeom>
          <a:solidFill>
            <a:schemeClr val="bg1">
              <a:lumMod val="8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sz="700">
              <a:solidFill>
                <a:prstClr val="white"/>
              </a:solidFill>
            </a:endParaRPr>
          </a:p>
        </p:txBody>
      </p:sp>
      <p:sp>
        <p:nvSpPr>
          <p:cNvPr id="82" name="TextBox 73"/>
          <p:cNvSpPr txBox="1">
            <a:spLocks noChangeArrowheads="1"/>
          </p:cNvSpPr>
          <p:nvPr/>
        </p:nvSpPr>
        <p:spPr bwMode="auto">
          <a:xfrm>
            <a:off x="683296" y="4326653"/>
            <a:ext cx="9217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en-US" altLang="en-US" sz="700" b="1" dirty="0">
                <a:solidFill>
                  <a:srgbClr val="000000"/>
                </a:solidFill>
                <a:latin typeface="Arial"/>
                <a:ea typeface="Times New Roman" pitchFamily="18" charset="0"/>
                <a:cs typeface="Times New Roman" pitchFamily="18" charset="0"/>
              </a:rPr>
              <a:t>Apprenticeship Mechanisms</a:t>
            </a:r>
            <a:endParaRPr lang="en-US" altLang="en-US" sz="700" dirty="0">
              <a:solidFill>
                <a:prstClr val="black"/>
              </a:solidFill>
              <a:latin typeface="Arial"/>
              <a:cs typeface="Arial" pitchFamily="34" charset="0"/>
            </a:endParaRPr>
          </a:p>
        </p:txBody>
      </p:sp>
      <p:sp>
        <p:nvSpPr>
          <p:cNvPr id="83" name="Left-Right Arrow 95"/>
          <p:cNvSpPr>
            <a:spLocks noChangeArrowheads="1"/>
          </p:cNvSpPr>
          <p:nvPr/>
        </p:nvSpPr>
        <p:spPr bwMode="auto">
          <a:xfrm>
            <a:off x="2211341" y="692696"/>
            <a:ext cx="6577435" cy="431800"/>
          </a:xfrm>
          <a:prstGeom prst="leftRightArrow">
            <a:avLst>
              <a:gd name="adj1" fmla="val 50000"/>
              <a:gd name="adj2" fmla="val 49962"/>
            </a:avLst>
          </a:prstGeom>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algn="ctr"/>
            <a:r>
              <a:rPr lang="en-US" altLang="en-US" sz="1000" b="1">
                <a:solidFill>
                  <a:srgbClr val="FFFFFF"/>
                </a:solidFill>
                <a:ea typeface="Times New Roman" pitchFamily="18" charset="0"/>
                <a:cs typeface="Times New Roman" pitchFamily="18" charset="0"/>
              </a:rPr>
              <a:t>Academic Practice Postgraduate Diploma</a:t>
            </a:r>
            <a:endParaRPr lang="en-US" altLang="en-US" sz="1000">
              <a:solidFill>
                <a:prstClr val="black"/>
              </a:solidFill>
              <a:cs typeface="Arial" pitchFamily="34" charset="0"/>
            </a:endParaRPr>
          </a:p>
        </p:txBody>
      </p:sp>
      <p:sp>
        <p:nvSpPr>
          <p:cNvPr id="84" name="Left-Right Arrow 96"/>
          <p:cNvSpPr>
            <a:spLocks noChangeArrowheads="1"/>
          </p:cNvSpPr>
          <p:nvPr/>
        </p:nvSpPr>
        <p:spPr bwMode="auto">
          <a:xfrm>
            <a:off x="1605084" y="5280472"/>
            <a:ext cx="6412709" cy="431800"/>
          </a:xfrm>
          <a:prstGeom prst="leftRightArrow">
            <a:avLst>
              <a:gd name="adj1" fmla="val 50000"/>
              <a:gd name="adj2" fmla="val 50004"/>
            </a:avLst>
          </a:pr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r>
              <a:rPr lang="en-US" altLang="en-US" sz="1000" b="1" dirty="0">
                <a:solidFill>
                  <a:srgbClr val="FFFFFF"/>
                </a:solidFill>
                <a:ea typeface="Times New Roman" pitchFamily="18" charset="0"/>
                <a:cs typeface="Times New Roman" pitchFamily="18" charset="0"/>
              </a:rPr>
              <a:t>Hallam Academic Programme Apprenticeship</a:t>
            </a:r>
            <a:endParaRPr lang="en-US" altLang="en-US" sz="1000" dirty="0">
              <a:solidFill>
                <a:prstClr val="black"/>
              </a:solidFill>
              <a:cs typeface="Arial" pitchFamily="34" charset="0"/>
            </a:endParaRPr>
          </a:p>
        </p:txBody>
      </p:sp>
      <p:sp>
        <p:nvSpPr>
          <p:cNvPr id="85" name="Diamond 84"/>
          <p:cNvSpPr/>
          <p:nvPr/>
        </p:nvSpPr>
        <p:spPr>
          <a:xfrm>
            <a:off x="3653600" y="4699333"/>
            <a:ext cx="276745" cy="269240"/>
          </a:xfrm>
          <a:prstGeom prst="diamond">
            <a:avLst/>
          </a:prstGeom>
          <a:ln/>
        </p:spPr>
        <p:style>
          <a:lnRef idx="0">
            <a:schemeClr val="accent3"/>
          </a:lnRef>
          <a:fillRef idx="3">
            <a:schemeClr val="accent3"/>
          </a:fillRef>
          <a:effectRef idx="3">
            <a:schemeClr val="accent3"/>
          </a:effectRef>
          <a:fontRef idx="minor">
            <a:schemeClr val="lt1"/>
          </a:fontRef>
        </p:style>
        <p:txBody>
          <a:bodyPr rtlCol="0" anchor="ctr"/>
          <a:lstStyle/>
          <a:p>
            <a:pPr fontAlgn="auto">
              <a:spcBef>
                <a:spcPts val="0"/>
              </a:spcBef>
              <a:spcAft>
                <a:spcPts val="0"/>
              </a:spcAft>
            </a:pPr>
            <a:endParaRPr lang="en-GB" sz="1000">
              <a:solidFill>
                <a:prstClr val="white"/>
              </a:solidFill>
            </a:endParaRPr>
          </a:p>
        </p:txBody>
      </p:sp>
      <p:sp>
        <p:nvSpPr>
          <p:cNvPr id="86" name="Diamond 85"/>
          <p:cNvSpPr/>
          <p:nvPr/>
        </p:nvSpPr>
        <p:spPr>
          <a:xfrm>
            <a:off x="5495694" y="4703143"/>
            <a:ext cx="276745" cy="269240"/>
          </a:xfrm>
          <a:prstGeom prst="diamond">
            <a:avLst/>
          </a:prstGeom>
          <a:ln/>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endParaRPr lang="en-GB" sz="1000">
              <a:solidFill>
                <a:prstClr val="white"/>
              </a:solidFill>
            </a:endParaRPr>
          </a:p>
        </p:txBody>
      </p:sp>
      <p:sp>
        <p:nvSpPr>
          <p:cNvPr id="87" name="Diamond 86">
            <a:extLst>
              <a:ext uri="{FF2B5EF4-FFF2-40B4-BE49-F238E27FC236}">
                <a16:creationId xmlns="" xmlns:a16="http://schemas.microsoft.com/office/drawing/2014/main" id="{FFCBF534-D5FE-4059-BE55-A02BC7BDB8D1}"/>
              </a:ext>
            </a:extLst>
          </p:cNvPr>
          <p:cNvSpPr/>
          <p:nvPr/>
        </p:nvSpPr>
        <p:spPr>
          <a:xfrm>
            <a:off x="6497861" y="4311640"/>
            <a:ext cx="276745" cy="269240"/>
          </a:xfrm>
          <a:prstGeom prst="diamond">
            <a:avLst/>
          </a:prstGeom>
          <a:ln/>
        </p:spPr>
        <p:style>
          <a:lnRef idx="0">
            <a:schemeClr val="accent3"/>
          </a:lnRef>
          <a:fillRef idx="3">
            <a:schemeClr val="accent3"/>
          </a:fillRef>
          <a:effectRef idx="3">
            <a:schemeClr val="accent3"/>
          </a:effectRef>
          <a:fontRef idx="minor">
            <a:schemeClr val="lt1"/>
          </a:fontRef>
        </p:style>
        <p:txBody>
          <a:bodyPr rtlCol="0" anchor="ctr"/>
          <a:lstStyle/>
          <a:p>
            <a:pPr fontAlgn="auto">
              <a:spcBef>
                <a:spcPts val="0"/>
              </a:spcBef>
              <a:spcAft>
                <a:spcPts val="0"/>
              </a:spcAft>
            </a:pPr>
            <a:endParaRPr lang="en-GB" sz="1000">
              <a:solidFill>
                <a:prstClr val="white"/>
              </a:solidFill>
            </a:endParaRPr>
          </a:p>
        </p:txBody>
      </p:sp>
      <p:sp>
        <p:nvSpPr>
          <p:cNvPr id="88" name="Diamond 87">
            <a:extLst>
              <a:ext uri="{FF2B5EF4-FFF2-40B4-BE49-F238E27FC236}">
                <a16:creationId xmlns="" xmlns:a16="http://schemas.microsoft.com/office/drawing/2014/main" id="{FFCBF534-D5FE-4059-BE55-A02BC7BDB8D1}"/>
              </a:ext>
            </a:extLst>
          </p:cNvPr>
          <p:cNvSpPr/>
          <p:nvPr/>
        </p:nvSpPr>
        <p:spPr>
          <a:xfrm>
            <a:off x="2263276" y="4313253"/>
            <a:ext cx="276745" cy="269240"/>
          </a:xfrm>
          <a:prstGeom prst="diamond">
            <a:avLst/>
          </a:prstGeom>
          <a:ln/>
        </p:spPr>
        <p:style>
          <a:lnRef idx="0">
            <a:schemeClr val="accent3"/>
          </a:lnRef>
          <a:fillRef idx="3">
            <a:schemeClr val="accent3"/>
          </a:fillRef>
          <a:effectRef idx="3">
            <a:schemeClr val="accent3"/>
          </a:effectRef>
          <a:fontRef idx="minor">
            <a:schemeClr val="lt1"/>
          </a:fontRef>
        </p:style>
        <p:txBody>
          <a:bodyPr rtlCol="0" anchor="ctr"/>
          <a:lstStyle/>
          <a:p>
            <a:pPr fontAlgn="auto">
              <a:spcBef>
                <a:spcPts val="0"/>
              </a:spcBef>
              <a:spcAft>
                <a:spcPts val="0"/>
              </a:spcAft>
            </a:pPr>
            <a:endParaRPr lang="en-GB" sz="1000">
              <a:solidFill>
                <a:prstClr val="white"/>
              </a:solidFill>
            </a:endParaRPr>
          </a:p>
        </p:txBody>
      </p:sp>
      <p:sp>
        <p:nvSpPr>
          <p:cNvPr id="89" name="Diamond 88">
            <a:extLst>
              <a:ext uri="{FF2B5EF4-FFF2-40B4-BE49-F238E27FC236}">
                <a16:creationId xmlns="" xmlns:a16="http://schemas.microsoft.com/office/drawing/2014/main" id="{FFCBF534-D5FE-4059-BE55-A02BC7BDB8D1}"/>
              </a:ext>
            </a:extLst>
          </p:cNvPr>
          <p:cNvSpPr/>
          <p:nvPr/>
        </p:nvSpPr>
        <p:spPr>
          <a:xfrm>
            <a:off x="7320285" y="4311869"/>
            <a:ext cx="276745" cy="269240"/>
          </a:xfrm>
          <a:prstGeom prst="diamond">
            <a:avLst/>
          </a:prstGeom>
          <a:ln/>
        </p:spPr>
        <p:style>
          <a:lnRef idx="0">
            <a:schemeClr val="accent3"/>
          </a:lnRef>
          <a:fillRef idx="3">
            <a:schemeClr val="accent3"/>
          </a:fillRef>
          <a:effectRef idx="3">
            <a:schemeClr val="accent3"/>
          </a:effectRef>
          <a:fontRef idx="minor">
            <a:schemeClr val="lt1"/>
          </a:fontRef>
        </p:style>
        <p:txBody>
          <a:bodyPr rtlCol="0" anchor="ctr"/>
          <a:lstStyle/>
          <a:p>
            <a:pPr fontAlgn="auto">
              <a:spcBef>
                <a:spcPts val="0"/>
              </a:spcBef>
              <a:spcAft>
                <a:spcPts val="0"/>
              </a:spcAft>
            </a:pPr>
            <a:endParaRPr lang="en-GB" sz="1000">
              <a:solidFill>
                <a:prstClr val="white"/>
              </a:solidFill>
            </a:endParaRPr>
          </a:p>
        </p:txBody>
      </p:sp>
      <p:sp>
        <p:nvSpPr>
          <p:cNvPr id="90" name="Diamond 89">
            <a:extLst>
              <a:ext uri="{FF2B5EF4-FFF2-40B4-BE49-F238E27FC236}">
                <a16:creationId xmlns="" xmlns:a16="http://schemas.microsoft.com/office/drawing/2014/main" id="{FFCBF534-D5FE-4059-BE55-A02BC7BDB8D1}"/>
              </a:ext>
            </a:extLst>
          </p:cNvPr>
          <p:cNvSpPr/>
          <p:nvPr/>
        </p:nvSpPr>
        <p:spPr>
          <a:xfrm>
            <a:off x="7741048" y="4313412"/>
            <a:ext cx="276745" cy="269240"/>
          </a:xfrm>
          <a:prstGeom prst="diamond">
            <a:avLst/>
          </a:prstGeom>
          <a:ln/>
        </p:spPr>
        <p:style>
          <a:lnRef idx="0">
            <a:schemeClr val="accent3"/>
          </a:lnRef>
          <a:fillRef idx="3">
            <a:schemeClr val="accent3"/>
          </a:fillRef>
          <a:effectRef idx="3">
            <a:schemeClr val="accent3"/>
          </a:effectRef>
          <a:fontRef idx="minor">
            <a:schemeClr val="lt1"/>
          </a:fontRef>
        </p:style>
        <p:txBody>
          <a:bodyPr rtlCol="0" anchor="ctr"/>
          <a:lstStyle/>
          <a:p>
            <a:pPr fontAlgn="auto">
              <a:spcBef>
                <a:spcPts val="0"/>
              </a:spcBef>
              <a:spcAft>
                <a:spcPts val="0"/>
              </a:spcAft>
            </a:pPr>
            <a:endParaRPr lang="en-GB" sz="1000">
              <a:solidFill>
                <a:prstClr val="white"/>
              </a:solidFill>
            </a:endParaRPr>
          </a:p>
        </p:txBody>
      </p:sp>
      <p:sp>
        <p:nvSpPr>
          <p:cNvPr id="91" name="Diamond 90"/>
          <p:cNvSpPr/>
          <p:nvPr/>
        </p:nvSpPr>
        <p:spPr>
          <a:xfrm>
            <a:off x="6039416" y="6237064"/>
            <a:ext cx="276745" cy="269240"/>
          </a:xfrm>
          <a:prstGeom prst="diamond">
            <a:avLst/>
          </a:prstGeom>
          <a:ln/>
        </p:spPr>
        <p:style>
          <a:lnRef idx="0">
            <a:schemeClr val="accent6"/>
          </a:lnRef>
          <a:fillRef idx="3">
            <a:schemeClr val="accent6"/>
          </a:fillRef>
          <a:effectRef idx="3">
            <a:schemeClr val="accent6"/>
          </a:effectRef>
          <a:fontRef idx="minor">
            <a:schemeClr val="lt1"/>
          </a:fontRef>
        </p:style>
        <p:txBody>
          <a:bodyPr rtlCol="0" anchor="ctr"/>
          <a:lstStyle/>
          <a:p>
            <a:pPr fontAlgn="auto">
              <a:spcBef>
                <a:spcPts val="0"/>
              </a:spcBef>
              <a:spcAft>
                <a:spcPts val="0"/>
              </a:spcAft>
            </a:pPr>
            <a:endParaRPr lang="en-GB" sz="1000">
              <a:solidFill>
                <a:prstClr val="white"/>
              </a:solidFill>
            </a:endParaRPr>
          </a:p>
        </p:txBody>
      </p:sp>
      <p:sp>
        <p:nvSpPr>
          <p:cNvPr id="92" name="TextBox 78"/>
          <p:cNvSpPr txBox="1">
            <a:spLocks noChangeArrowheads="1"/>
          </p:cNvSpPr>
          <p:nvPr/>
        </p:nvSpPr>
        <p:spPr bwMode="auto">
          <a:xfrm>
            <a:off x="3009706" y="1360707"/>
            <a:ext cx="4778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en-US" altLang="en-US" sz="900" b="1" dirty="0">
                <a:solidFill>
                  <a:srgbClr val="FFFFFF"/>
                </a:solidFill>
                <a:latin typeface="Arial"/>
                <a:ea typeface="Times New Roman" pitchFamily="18" charset="0"/>
                <a:cs typeface="Arial" pitchFamily="34" charset="0"/>
              </a:rPr>
              <a:t>M2</a:t>
            </a:r>
            <a:endParaRPr lang="en-US" altLang="en-US" sz="900" dirty="0">
              <a:solidFill>
                <a:prstClr val="black"/>
              </a:solidFill>
              <a:latin typeface="Arial"/>
              <a:ea typeface="Times New Roman" pitchFamily="18" charset="0"/>
              <a:cs typeface="Arial" pitchFamily="34" charset="0"/>
            </a:endParaRPr>
          </a:p>
        </p:txBody>
      </p:sp>
      <p:sp>
        <p:nvSpPr>
          <p:cNvPr id="93" name="TextBox 78"/>
          <p:cNvSpPr txBox="1">
            <a:spLocks noChangeArrowheads="1"/>
          </p:cNvSpPr>
          <p:nvPr/>
        </p:nvSpPr>
        <p:spPr bwMode="auto">
          <a:xfrm>
            <a:off x="5232690" y="1360707"/>
            <a:ext cx="4778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en-US" altLang="en-US" sz="900" b="1" dirty="0">
                <a:solidFill>
                  <a:srgbClr val="FFFFFF"/>
                </a:solidFill>
                <a:latin typeface="Arial"/>
                <a:ea typeface="Times New Roman" pitchFamily="18" charset="0"/>
                <a:cs typeface="Arial" pitchFamily="34" charset="0"/>
              </a:rPr>
              <a:t>M3</a:t>
            </a:r>
            <a:endParaRPr lang="en-US" altLang="en-US" sz="900" dirty="0">
              <a:solidFill>
                <a:prstClr val="black"/>
              </a:solidFill>
              <a:latin typeface="Arial"/>
              <a:ea typeface="Times New Roman" pitchFamily="18" charset="0"/>
              <a:cs typeface="Arial" pitchFamily="34" charset="0"/>
            </a:endParaRPr>
          </a:p>
        </p:txBody>
      </p:sp>
      <p:sp>
        <p:nvSpPr>
          <p:cNvPr id="94" name="TextBox 78"/>
          <p:cNvSpPr txBox="1">
            <a:spLocks noChangeArrowheads="1"/>
          </p:cNvSpPr>
          <p:nvPr/>
        </p:nvSpPr>
        <p:spPr bwMode="auto">
          <a:xfrm>
            <a:off x="8124654" y="1369567"/>
            <a:ext cx="4778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en-US" altLang="en-US" sz="900" b="1" dirty="0">
                <a:solidFill>
                  <a:srgbClr val="FFFFFF"/>
                </a:solidFill>
                <a:latin typeface="Arial"/>
                <a:ea typeface="Times New Roman" pitchFamily="18" charset="0"/>
                <a:cs typeface="Arial" pitchFamily="34" charset="0"/>
              </a:rPr>
              <a:t>M4</a:t>
            </a:r>
            <a:endParaRPr lang="en-US" altLang="en-US" sz="900" dirty="0">
              <a:solidFill>
                <a:prstClr val="black"/>
              </a:solidFill>
              <a:latin typeface="Arial"/>
              <a:ea typeface="Times New Roman" pitchFamily="18" charset="0"/>
              <a:cs typeface="Arial" pitchFamily="34" charset="0"/>
            </a:endParaRPr>
          </a:p>
        </p:txBody>
      </p:sp>
      <p:sp>
        <p:nvSpPr>
          <p:cNvPr id="2" name="Rectangle 1"/>
          <p:cNvSpPr/>
          <p:nvPr/>
        </p:nvSpPr>
        <p:spPr>
          <a:xfrm rot="19997434">
            <a:off x="437993" y="3272166"/>
            <a:ext cx="8040052" cy="892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INSERT DIAGRAM FOR SPECIFIC APPRENTICESHIP</a:t>
            </a:r>
            <a:endParaRPr lang="en-GB" dirty="0"/>
          </a:p>
        </p:txBody>
      </p:sp>
    </p:spTree>
    <p:extLst>
      <p:ext uri="{BB962C8B-B14F-4D97-AF65-F5344CB8AC3E}">
        <p14:creationId xmlns:p14="http://schemas.microsoft.com/office/powerpoint/2010/main" val="29698494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xmlns="" id="{70E6AEDC-E89F-4F55-B2D9-874B5CE993BA}"/>
              </a:ext>
            </a:extLst>
          </p:cNvPr>
          <p:cNvSpPr/>
          <p:nvPr/>
        </p:nvSpPr>
        <p:spPr>
          <a:xfrm>
            <a:off x="6156176" y="2009408"/>
            <a:ext cx="432048" cy="187220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Rectangle 2"/>
          <p:cNvSpPr/>
          <p:nvPr/>
        </p:nvSpPr>
        <p:spPr>
          <a:xfrm>
            <a:off x="1907704" y="2060848"/>
            <a:ext cx="432048" cy="187220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 name="Rectangle 3"/>
          <p:cNvSpPr/>
          <p:nvPr/>
        </p:nvSpPr>
        <p:spPr>
          <a:xfrm>
            <a:off x="1907704" y="1772816"/>
            <a:ext cx="4680520" cy="44043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1" fontAlgn="auto">
              <a:spcBef>
                <a:spcPts val="0"/>
              </a:spcBef>
              <a:spcAft>
                <a:spcPts val="0"/>
              </a:spcAft>
            </a:pPr>
            <a:r>
              <a:rPr lang="en-GB" sz="1100" b="1" dirty="0">
                <a:solidFill>
                  <a:prstClr val="black"/>
                </a:solidFill>
              </a:rPr>
              <a:t>Digitally Supported </a:t>
            </a:r>
          </a:p>
          <a:p>
            <a:pPr marL="457200" lvl="1" fontAlgn="auto">
              <a:spcBef>
                <a:spcPts val="0"/>
              </a:spcBef>
              <a:spcAft>
                <a:spcPts val="0"/>
              </a:spcAft>
            </a:pPr>
            <a:r>
              <a:rPr lang="en-GB" sz="1100" b="1" dirty="0">
                <a:solidFill>
                  <a:prstClr val="black"/>
                </a:solidFill>
              </a:rPr>
              <a:t>Blended Delivery</a:t>
            </a:r>
          </a:p>
        </p:txBody>
      </p:sp>
      <p:sp>
        <p:nvSpPr>
          <p:cNvPr id="20" name="Rectangle 19"/>
          <p:cNvSpPr/>
          <p:nvPr/>
        </p:nvSpPr>
        <p:spPr>
          <a:xfrm>
            <a:off x="3883352" y="2213248"/>
            <a:ext cx="432048" cy="265591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760401013"/>
              </p:ext>
            </p:extLst>
          </p:nvPr>
        </p:nvGraphicFramePr>
        <p:xfrm>
          <a:off x="3875867" y="4786352"/>
          <a:ext cx="1175792" cy="370840"/>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tblGrid>
              <a:tr h="370840">
                <a:tc>
                  <a:txBody>
                    <a:bodyPr/>
                    <a:lstStyle/>
                    <a:p>
                      <a:pPr algn="ctr"/>
                      <a:r>
                        <a:rPr lang="en-GB" sz="1600" dirty="0">
                          <a:solidFill>
                            <a:schemeClr val="tx1"/>
                          </a:solidFill>
                        </a:rPr>
                        <a:t>EPA</a:t>
                      </a: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sp>
        <p:nvSpPr>
          <p:cNvPr id="12" name="Pentagon 11"/>
          <p:cNvSpPr/>
          <p:nvPr/>
        </p:nvSpPr>
        <p:spPr>
          <a:xfrm rot="5400000">
            <a:off x="2803232" y="2852936"/>
            <a:ext cx="3528392" cy="504056"/>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159224315"/>
              </p:ext>
            </p:extLst>
          </p:nvPr>
        </p:nvGraphicFramePr>
        <p:xfrm>
          <a:off x="1507088" y="2539752"/>
          <a:ext cx="7025352" cy="457200"/>
        </p:xfrm>
        <a:graphic>
          <a:graphicData uri="http://schemas.openxmlformats.org/drawingml/2006/table">
            <a:tbl>
              <a:tblPr firstRow="1" bandRow="1">
                <a:tableStyleId>{5C22544A-7EE6-4342-B048-85BDC9FD1C3A}</a:tableStyleId>
              </a:tblPr>
              <a:tblGrid>
                <a:gridCol w="1170892">
                  <a:extLst>
                    <a:ext uri="{9D8B030D-6E8A-4147-A177-3AD203B41FA5}">
                      <a16:colId xmlns:a16="http://schemas.microsoft.com/office/drawing/2014/main" xmlns="" val="20000"/>
                    </a:ext>
                  </a:extLst>
                </a:gridCol>
                <a:gridCol w="1170892">
                  <a:extLst>
                    <a:ext uri="{9D8B030D-6E8A-4147-A177-3AD203B41FA5}">
                      <a16:colId xmlns:a16="http://schemas.microsoft.com/office/drawing/2014/main" xmlns="" val="20001"/>
                    </a:ext>
                  </a:extLst>
                </a:gridCol>
                <a:gridCol w="1170892">
                  <a:extLst>
                    <a:ext uri="{9D8B030D-6E8A-4147-A177-3AD203B41FA5}">
                      <a16:colId xmlns:a16="http://schemas.microsoft.com/office/drawing/2014/main" xmlns="" val="20002"/>
                    </a:ext>
                  </a:extLst>
                </a:gridCol>
                <a:gridCol w="2341784">
                  <a:extLst>
                    <a:ext uri="{9D8B030D-6E8A-4147-A177-3AD203B41FA5}">
                      <a16:colId xmlns:a16="http://schemas.microsoft.com/office/drawing/2014/main" xmlns="" val="20003"/>
                    </a:ext>
                  </a:extLst>
                </a:gridCol>
                <a:gridCol w="1170892">
                  <a:extLst>
                    <a:ext uri="{9D8B030D-6E8A-4147-A177-3AD203B41FA5}">
                      <a16:colId xmlns:a16="http://schemas.microsoft.com/office/drawing/2014/main" xmlns="" val="20004"/>
                    </a:ext>
                  </a:extLst>
                </a:gridCol>
              </a:tblGrid>
              <a:tr h="457200">
                <a:tc>
                  <a:txBody>
                    <a:bodyPr/>
                    <a:lstStyle/>
                    <a:p>
                      <a:r>
                        <a:rPr lang="en-GB" sz="1200" dirty="0"/>
                        <a:t>Intro</a:t>
                      </a:r>
                      <a:r>
                        <a:rPr lang="en-GB" sz="1200" baseline="0" dirty="0"/>
                        <a:t> </a:t>
                      </a:r>
                      <a:r>
                        <a:rPr lang="en-GB" sz="1200" dirty="0" smtClean="0"/>
                        <a:t>Module</a:t>
                      </a:r>
                      <a:endParaRPr lang="en-GB" sz="1200" dirty="0"/>
                    </a:p>
                  </a:txBody>
                  <a:tcPr>
                    <a:solidFill>
                      <a:schemeClr val="bg1">
                        <a:lumMod val="65000"/>
                      </a:schemeClr>
                    </a:solidFill>
                  </a:tcPr>
                </a:tc>
                <a:tc>
                  <a:txBody>
                    <a:bodyPr/>
                    <a:lstStyle/>
                    <a:p>
                      <a:r>
                        <a:rPr lang="en-GB" sz="1200" dirty="0"/>
                        <a:t>Intro</a:t>
                      </a:r>
                      <a:r>
                        <a:rPr lang="en-GB" sz="1200" baseline="0" dirty="0"/>
                        <a:t> </a:t>
                      </a:r>
                      <a:r>
                        <a:rPr lang="en-GB" sz="1200" baseline="0" dirty="0" smtClean="0"/>
                        <a:t>Module</a:t>
                      </a:r>
                      <a:endParaRPr lang="en-GB" sz="1200" baseline="0" dirty="0"/>
                    </a:p>
                  </a:txBody>
                  <a:tcPr>
                    <a:solidFill>
                      <a:schemeClr val="bg1">
                        <a:lumMod val="65000"/>
                      </a:schemeClr>
                    </a:solidFill>
                  </a:tcPr>
                </a:tc>
                <a:tc>
                  <a:txBody>
                    <a:bodyPr/>
                    <a:lstStyle/>
                    <a:p>
                      <a:r>
                        <a:rPr lang="en-GB" sz="1200" dirty="0"/>
                        <a:t>   PPD </a:t>
                      </a:r>
                      <a:r>
                        <a:rPr lang="en-GB" sz="1200" dirty="0" smtClean="0"/>
                        <a:t>WBL</a:t>
                      </a:r>
                      <a:endParaRPr lang="en-GB" sz="1200" dirty="0"/>
                    </a:p>
                  </a:txBody>
                  <a:tcPr>
                    <a:gradFill flip="none" rotWithShape="1">
                      <a:gsLst>
                        <a:gs pos="0">
                          <a:srgbClr val="C00000"/>
                        </a:gs>
                        <a:gs pos="50000">
                          <a:srgbClr val="C00000">
                            <a:tint val="44500"/>
                            <a:satMod val="160000"/>
                          </a:srgbClr>
                        </a:gs>
                        <a:gs pos="100000">
                          <a:srgbClr val="C00000">
                            <a:tint val="23500"/>
                            <a:satMod val="160000"/>
                          </a:srgbClr>
                        </a:gs>
                      </a:gsLst>
                      <a:lin ang="2700000" scaled="1"/>
                      <a:tileRect/>
                    </a:gradFill>
                  </a:tcPr>
                </a:tc>
                <a:tc>
                  <a:txBody>
                    <a:bodyPr/>
                    <a:lstStyle/>
                    <a:p>
                      <a:r>
                        <a:rPr lang="en-GB" sz="1200" dirty="0"/>
                        <a:t>Project</a:t>
                      </a:r>
                      <a:r>
                        <a:rPr lang="en-GB" sz="1200" baseline="0" dirty="0"/>
                        <a:t> WBL </a:t>
                      </a:r>
                    </a:p>
                    <a:p>
                      <a:r>
                        <a:rPr lang="en-GB" sz="1200" baseline="0" dirty="0"/>
                        <a:t>Discipline Focus      </a:t>
                      </a:r>
                      <a:endParaRPr lang="en-GB" sz="1200" dirty="0"/>
                    </a:p>
                  </a:txBody>
                  <a:tcPr>
                    <a:gradFill flip="none" rotWithShape="1">
                      <a:gsLst>
                        <a:gs pos="0">
                          <a:srgbClr val="DDEBCF"/>
                        </a:gs>
                        <a:gs pos="47000">
                          <a:srgbClr val="00B050"/>
                        </a:gs>
                        <a:gs pos="100000">
                          <a:srgbClr val="156B13"/>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Discipline Mod</a:t>
                      </a:r>
                      <a:r>
                        <a:rPr lang="en-GB" sz="1200" baseline="0" dirty="0"/>
                        <a:t> </a:t>
                      </a:r>
                      <a:endParaRPr lang="en-GB" sz="1200" dirty="0"/>
                    </a:p>
                  </a:txBody>
                  <a:tcPr/>
                </a:tc>
                <a:extLst>
                  <a:ext uri="{0D108BD9-81ED-4DB2-BD59-A6C34878D82A}">
                    <a16:rowId xmlns:a16="http://schemas.microsoft.com/office/drawing/2014/main" xmlns=""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34258461"/>
              </p:ext>
            </p:extLst>
          </p:nvPr>
        </p:nvGraphicFramePr>
        <p:xfrm>
          <a:off x="1507088" y="3115816"/>
          <a:ext cx="7025352" cy="457200"/>
        </p:xfrm>
        <a:graphic>
          <a:graphicData uri="http://schemas.openxmlformats.org/drawingml/2006/table">
            <a:tbl>
              <a:tblPr firstRow="1" bandRow="1">
                <a:tableStyleId>{5C22544A-7EE6-4342-B048-85BDC9FD1C3A}</a:tableStyleId>
              </a:tblPr>
              <a:tblGrid>
                <a:gridCol w="1170892">
                  <a:extLst>
                    <a:ext uri="{9D8B030D-6E8A-4147-A177-3AD203B41FA5}">
                      <a16:colId xmlns:a16="http://schemas.microsoft.com/office/drawing/2014/main" xmlns="" val="20000"/>
                    </a:ext>
                  </a:extLst>
                </a:gridCol>
                <a:gridCol w="1170892">
                  <a:extLst>
                    <a:ext uri="{9D8B030D-6E8A-4147-A177-3AD203B41FA5}">
                      <a16:colId xmlns:a16="http://schemas.microsoft.com/office/drawing/2014/main" xmlns="" val="20001"/>
                    </a:ext>
                  </a:extLst>
                </a:gridCol>
                <a:gridCol w="1170892">
                  <a:extLst>
                    <a:ext uri="{9D8B030D-6E8A-4147-A177-3AD203B41FA5}">
                      <a16:colId xmlns:a16="http://schemas.microsoft.com/office/drawing/2014/main" xmlns="" val="20002"/>
                    </a:ext>
                  </a:extLst>
                </a:gridCol>
                <a:gridCol w="2341784">
                  <a:extLst>
                    <a:ext uri="{9D8B030D-6E8A-4147-A177-3AD203B41FA5}">
                      <a16:colId xmlns:a16="http://schemas.microsoft.com/office/drawing/2014/main" xmlns="" val="20003"/>
                    </a:ext>
                  </a:extLst>
                </a:gridCol>
                <a:gridCol w="1170892">
                  <a:extLst>
                    <a:ext uri="{9D8B030D-6E8A-4147-A177-3AD203B41FA5}">
                      <a16:colId xmlns:a16="http://schemas.microsoft.com/office/drawing/2014/main" xmlns="" val="20004"/>
                    </a:ext>
                  </a:extLst>
                </a:gridCol>
              </a:tblGrid>
              <a:tr h="457200">
                <a:tc>
                  <a:txBody>
                    <a:bodyPr/>
                    <a:lstStyle/>
                    <a:p>
                      <a:r>
                        <a:rPr lang="en-GB" sz="1200" dirty="0"/>
                        <a:t>Specialist  Module    </a:t>
                      </a:r>
                    </a:p>
                  </a:txBody>
                  <a:tcPr>
                    <a:solidFill>
                      <a:schemeClr val="accent4">
                        <a:lumMod val="50000"/>
                      </a:schemeClr>
                    </a:solidFill>
                  </a:tcPr>
                </a:tc>
                <a:tc>
                  <a:txBody>
                    <a:bodyPr/>
                    <a:lstStyle/>
                    <a:p>
                      <a:r>
                        <a:rPr lang="en-GB" sz="1200" dirty="0"/>
                        <a:t>Specialist  Module  </a:t>
                      </a:r>
                    </a:p>
                  </a:txBody>
                  <a:tcPr>
                    <a:solidFill>
                      <a:schemeClr val="accent4">
                        <a:lumMod val="50000"/>
                      </a:schemeClr>
                    </a:solidFill>
                  </a:tcPr>
                </a:tc>
                <a:tc>
                  <a:txBody>
                    <a:bodyPr/>
                    <a:lstStyle/>
                    <a:p>
                      <a:pPr algn="ctr"/>
                      <a:r>
                        <a:rPr lang="en-GB" sz="1200" dirty="0"/>
                        <a:t>PPD </a:t>
                      </a:r>
                      <a:r>
                        <a:rPr lang="en-GB" sz="1200" dirty="0" smtClean="0"/>
                        <a:t>WBL</a:t>
                      </a:r>
                      <a:endParaRPr lang="en-GB" sz="1200" dirty="0"/>
                    </a:p>
                  </a:txBody>
                  <a:tcPr>
                    <a:gradFill flip="none" rotWithShape="1">
                      <a:gsLst>
                        <a:gs pos="0">
                          <a:srgbClr val="C00000"/>
                        </a:gs>
                        <a:gs pos="50000">
                          <a:srgbClr val="C00000">
                            <a:tint val="44500"/>
                            <a:satMod val="160000"/>
                          </a:srgbClr>
                        </a:gs>
                        <a:gs pos="100000">
                          <a:srgbClr val="C00000">
                            <a:tint val="23500"/>
                            <a:satMod val="160000"/>
                          </a:srgbClr>
                        </a:gs>
                      </a:gsLst>
                      <a:lin ang="2700000" scaled="1"/>
                      <a:tileRect/>
                    </a:gradFill>
                  </a:tcPr>
                </a:tc>
                <a:tc>
                  <a:txBody>
                    <a:bodyPr/>
                    <a:lstStyle/>
                    <a:p>
                      <a:pPr marL="0" indent="0" algn="l"/>
                      <a:r>
                        <a:rPr lang="en-GB" sz="1200" dirty="0"/>
                        <a:t>Project</a:t>
                      </a:r>
                      <a:r>
                        <a:rPr lang="en-GB" sz="1200" baseline="0" dirty="0"/>
                        <a:t> WBL</a:t>
                      </a:r>
                    </a:p>
                    <a:p>
                      <a:pPr marL="0" indent="0" algn="l"/>
                      <a:r>
                        <a:rPr lang="en-GB" sz="1200" baseline="0" dirty="0"/>
                        <a:t>Discipline Focus        </a:t>
                      </a:r>
                      <a:endParaRPr lang="en-GB" sz="1200" dirty="0"/>
                    </a:p>
                  </a:txBody>
                  <a:tcPr>
                    <a:gradFill flip="none" rotWithShape="1">
                      <a:gsLst>
                        <a:gs pos="0">
                          <a:srgbClr val="DDEBCF"/>
                        </a:gs>
                        <a:gs pos="47000">
                          <a:srgbClr val="00B050"/>
                        </a:gs>
                        <a:gs pos="100000">
                          <a:srgbClr val="156B13"/>
                        </a:gs>
                      </a:gsLst>
                      <a:lin ang="2700000" scaled="1"/>
                      <a:tileRect/>
                    </a:gradFill>
                  </a:tcPr>
                </a:tc>
                <a:tc>
                  <a:txBody>
                    <a:bodyPr/>
                    <a:lstStyle/>
                    <a:p>
                      <a:r>
                        <a:rPr lang="en-GB" sz="1200" dirty="0"/>
                        <a:t>Discipline</a:t>
                      </a:r>
                      <a:r>
                        <a:rPr lang="en-GB" sz="1200" baseline="0" dirty="0"/>
                        <a:t> </a:t>
                      </a:r>
                      <a:r>
                        <a:rPr lang="en-GB" sz="1200" dirty="0"/>
                        <a:t>Mod</a:t>
                      </a:r>
                      <a:r>
                        <a:rPr lang="en-GB" sz="1200" baseline="0" dirty="0"/>
                        <a:t>     </a:t>
                      </a:r>
                      <a:endParaRPr lang="en-GB" sz="1200" dirty="0"/>
                    </a:p>
                  </a:txBody>
                  <a:tcPr>
                    <a:solidFill>
                      <a:schemeClr val="accent1"/>
                    </a:solidFill>
                  </a:tcPr>
                </a:tc>
                <a:extLst>
                  <a:ext uri="{0D108BD9-81ED-4DB2-BD59-A6C34878D82A}">
                    <a16:rowId xmlns:a16="http://schemas.microsoft.com/office/drawing/2014/main" xmlns=""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384543771"/>
              </p:ext>
            </p:extLst>
          </p:nvPr>
        </p:nvGraphicFramePr>
        <p:xfrm>
          <a:off x="1507088" y="3691880"/>
          <a:ext cx="7025352" cy="457200"/>
        </p:xfrm>
        <a:graphic>
          <a:graphicData uri="http://schemas.openxmlformats.org/drawingml/2006/table">
            <a:tbl>
              <a:tblPr firstRow="1" bandRow="1">
                <a:tableStyleId>{5C22544A-7EE6-4342-B048-85BDC9FD1C3A}</a:tableStyleId>
              </a:tblPr>
              <a:tblGrid>
                <a:gridCol w="1170892">
                  <a:extLst>
                    <a:ext uri="{9D8B030D-6E8A-4147-A177-3AD203B41FA5}">
                      <a16:colId xmlns:a16="http://schemas.microsoft.com/office/drawing/2014/main" xmlns="" val="20000"/>
                    </a:ext>
                  </a:extLst>
                </a:gridCol>
                <a:gridCol w="1170892">
                  <a:extLst>
                    <a:ext uri="{9D8B030D-6E8A-4147-A177-3AD203B41FA5}">
                      <a16:colId xmlns:a16="http://schemas.microsoft.com/office/drawing/2014/main" xmlns="" val="20001"/>
                    </a:ext>
                  </a:extLst>
                </a:gridCol>
                <a:gridCol w="1170892">
                  <a:extLst>
                    <a:ext uri="{9D8B030D-6E8A-4147-A177-3AD203B41FA5}">
                      <a16:colId xmlns:a16="http://schemas.microsoft.com/office/drawing/2014/main" xmlns="" val="20002"/>
                    </a:ext>
                  </a:extLst>
                </a:gridCol>
                <a:gridCol w="3512676">
                  <a:extLst>
                    <a:ext uri="{9D8B030D-6E8A-4147-A177-3AD203B41FA5}">
                      <a16:colId xmlns:a16="http://schemas.microsoft.com/office/drawing/2014/main" xmlns="" val="20003"/>
                    </a:ext>
                  </a:extLst>
                </a:gridCol>
              </a:tblGrid>
              <a:tr h="457200">
                <a:tc>
                  <a:txBody>
                    <a:bodyPr/>
                    <a:lstStyle/>
                    <a:p>
                      <a:r>
                        <a:rPr lang="en-GB" sz="1200" dirty="0"/>
                        <a:t>Specialist  Module  </a:t>
                      </a:r>
                    </a:p>
                  </a:txBody>
                  <a:tcPr>
                    <a:solidFill>
                      <a:schemeClr val="accent4">
                        <a:lumMod val="50000"/>
                      </a:schemeClr>
                    </a:solidFill>
                  </a:tcPr>
                </a:tc>
                <a:tc>
                  <a:txBody>
                    <a:bodyPr/>
                    <a:lstStyle/>
                    <a:p>
                      <a:r>
                        <a:rPr lang="en-GB" sz="1200" dirty="0"/>
                        <a:t>Specialist  Module </a:t>
                      </a:r>
                    </a:p>
                  </a:txBody>
                  <a:tcPr>
                    <a:solidFill>
                      <a:schemeClr val="accent4">
                        <a:lumMod val="50000"/>
                      </a:schemeClr>
                    </a:solidFill>
                  </a:tcPr>
                </a:tc>
                <a:tc>
                  <a:txBody>
                    <a:bodyPr/>
                    <a:lstStyle/>
                    <a:p>
                      <a:pPr algn="ctr"/>
                      <a:r>
                        <a:rPr lang="en-GB" sz="1200" dirty="0"/>
                        <a:t>PPD WBL</a:t>
                      </a:r>
                    </a:p>
                    <a:p>
                      <a:pPr algn="ctr"/>
                      <a:endParaRPr lang="en-GB" sz="1200" dirty="0"/>
                    </a:p>
                  </a:txBody>
                  <a:tcPr>
                    <a:gradFill flip="none" rotWithShape="1">
                      <a:gsLst>
                        <a:gs pos="0">
                          <a:srgbClr val="C00000"/>
                        </a:gs>
                        <a:gs pos="50000">
                          <a:srgbClr val="C00000">
                            <a:tint val="44500"/>
                            <a:satMod val="160000"/>
                          </a:srgbClr>
                        </a:gs>
                        <a:gs pos="100000">
                          <a:srgbClr val="C00000">
                            <a:tint val="23500"/>
                            <a:satMod val="160000"/>
                          </a:srgbClr>
                        </a:gs>
                      </a:gsLst>
                      <a:lin ang="27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Project</a:t>
                      </a:r>
                      <a:r>
                        <a:rPr lang="en-GB" sz="1200" baseline="0" dirty="0"/>
                        <a:t> </a:t>
                      </a:r>
                      <a:r>
                        <a:rPr lang="en-GB" sz="1200" baseline="0" dirty="0" smtClean="0"/>
                        <a:t>WBL</a:t>
                      </a:r>
                      <a:endParaRPr lang="en-GB" sz="1200" baseline="0" dirty="0"/>
                    </a:p>
                  </a:txBody>
                  <a:tcPr>
                    <a:gradFill flip="none" rotWithShape="1">
                      <a:gsLst>
                        <a:gs pos="0">
                          <a:srgbClr val="DDEBCF"/>
                        </a:gs>
                        <a:gs pos="47000">
                          <a:srgbClr val="00B050"/>
                        </a:gs>
                        <a:gs pos="100000">
                          <a:srgbClr val="156B13"/>
                        </a:gs>
                      </a:gsLst>
                      <a:lin ang="2700000" scaled="1"/>
                      <a:tileRect/>
                    </a:gradFill>
                  </a:tcPr>
                </a:tc>
                <a:extLst>
                  <a:ext uri="{0D108BD9-81ED-4DB2-BD59-A6C34878D82A}">
                    <a16:rowId xmlns:a16="http://schemas.microsoft.com/office/drawing/2014/main" xmlns="" val="10000"/>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124691121"/>
              </p:ext>
            </p:extLst>
          </p:nvPr>
        </p:nvGraphicFramePr>
        <p:xfrm>
          <a:off x="3900264" y="1027584"/>
          <a:ext cx="1175792" cy="457200"/>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tblGrid>
              <a:tr h="457200">
                <a:tc>
                  <a:txBody>
                    <a:bodyPr/>
                    <a:lstStyle/>
                    <a:p>
                      <a:pPr algn="ctr"/>
                      <a:r>
                        <a:rPr lang="en-GB" sz="1200" dirty="0">
                          <a:solidFill>
                            <a:schemeClr val="tx1"/>
                          </a:solidFill>
                        </a:rPr>
                        <a:t>Commitment Statement</a:t>
                      </a: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129353794"/>
              </p:ext>
            </p:extLst>
          </p:nvPr>
        </p:nvGraphicFramePr>
        <p:xfrm>
          <a:off x="3871520" y="4221088"/>
          <a:ext cx="1175792" cy="370840"/>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tblGrid>
              <a:tr h="370840">
                <a:tc>
                  <a:txBody>
                    <a:bodyPr/>
                    <a:lstStyle/>
                    <a:p>
                      <a:pPr algn="ctr"/>
                      <a:r>
                        <a:rPr lang="en-GB" sz="1500" dirty="0">
                          <a:solidFill>
                            <a:schemeClr val="tx1"/>
                          </a:solidFill>
                        </a:rPr>
                        <a:t>Gateway</a:t>
                      </a:r>
                      <a:endParaRPr lang="en-GB" sz="16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657100105"/>
              </p:ext>
            </p:extLst>
          </p:nvPr>
        </p:nvGraphicFramePr>
        <p:xfrm>
          <a:off x="611560" y="2564904"/>
          <a:ext cx="708330" cy="432048"/>
        </p:xfrm>
        <a:graphic>
          <a:graphicData uri="http://schemas.openxmlformats.org/drawingml/2006/table">
            <a:tbl>
              <a:tblPr firstRow="1" bandRow="1">
                <a:tableStyleId>{5C22544A-7EE6-4342-B048-85BDC9FD1C3A}</a:tableStyleId>
              </a:tblPr>
              <a:tblGrid>
                <a:gridCol w="708330">
                  <a:extLst>
                    <a:ext uri="{9D8B030D-6E8A-4147-A177-3AD203B41FA5}">
                      <a16:colId xmlns:a16="http://schemas.microsoft.com/office/drawing/2014/main" xmlns="" val="20000"/>
                    </a:ext>
                  </a:extLst>
                </a:gridCol>
              </a:tblGrid>
              <a:tr h="432048">
                <a:tc>
                  <a:txBody>
                    <a:bodyPr/>
                    <a:lstStyle/>
                    <a:p>
                      <a:pPr algn="ctr"/>
                      <a:r>
                        <a:rPr lang="en-GB" sz="1200" dirty="0">
                          <a:solidFill>
                            <a:schemeClr val="tx1"/>
                          </a:solidFill>
                        </a:rPr>
                        <a:t>Level 4</a:t>
                      </a:r>
                      <a:endParaRPr lang="en-GB" sz="15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742297262"/>
              </p:ext>
            </p:extLst>
          </p:nvPr>
        </p:nvGraphicFramePr>
        <p:xfrm>
          <a:off x="611560" y="3140968"/>
          <a:ext cx="708330" cy="432048"/>
        </p:xfrm>
        <a:graphic>
          <a:graphicData uri="http://schemas.openxmlformats.org/drawingml/2006/table">
            <a:tbl>
              <a:tblPr firstRow="1" bandRow="1">
                <a:tableStyleId>{5C22544A-7EE6-4342-B048-85BDC9FD1C3A}</a:tableStyleId>
              </a:tblPr>
              <a:tblGrid>
                <a:gridCol w="708330">
                  <a:extLst>
                    <a:ext uri="{9D8B030D-6E8A-4147-A177-3AD203B41FA5}">
                      <a16:colId xmlns:a16="http://schemas.microsoft.com/office/drawing/2014/main" xmlns="" val="20000"/>
                    </a:ext>
                  </a:extLst>
                </a:gridCol>
              </a:tblGrid>
              <a:tr h="432048">
                <a:tc>
                  <a:txBody>
                    <a:bodyPr/>
                    <a:lstStyle/>
                    <a:p>
                      <a:pPr algn="ctr"/>
                      <a:r>
                        <a:rPr lang="en-GB" sz="1200" dirty="0">
                          <a:solidFill>
                            <a:schemeClr val="tx1"/>
                          </a:solidFill>
                        </a:rPr>
                        <a:t>Level 5</a:t>
                      </a:r>
                      <a:endParaRPr lang="en-GB" sz="15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840058870"/>
              </p:ext>
            </p:extLst>
          </p:nvPr>
        </p:nvGraphicFramePr>
        <p:xfrm>
          <a:off x="611560" y="3717032"/>
          <a:ext cx="708330" cy="432048"/>
        </p:xfrm>
        <a:graphic>
          <a:graphicData uri="http://schemas.openxmlformats.org/drawingml/2006/table">
            <a:tbl>
              <a:tblPr firstRow="1" bandRow="1">
                <a:tableStyleId>{5C22544A-7EE6-4342-B048-85BDC9FD1C3A}</a:tableStyleId>
              </a:tblPr>
              <a:tblGrid>
                <a:gridCol w="708330">
                  <a:extLst>
                    <a:ext uri="{9D8B030D-6E8A-4147-A177-3AD203B41FA5}">
                      <a16:colId xmlns:a16="http://schemas.microsoft.com/office/drawing/2014/main" xmlns="" val="20000"/>
                    </a:ext>
                  </a:extLst>
                </a:gridCol>
              </a:tblGrid>
              <a:tr h="432048">
                <a:tc>
                  <a:txBody>
                    <a:bodyPr/>
                    <a:lstStyle/>
                    <a:p>
                      <a:pPr algn="ctr"/>
                      <a:r>
                        <a:rPr lang="en-GB" sz="1200" dirty="0">
                          <a:solidFill>
                            <a:schemeClr val="tx1"/>
                          </a:solidFill>
                        </a:rPr>
                        <a:t>Level 6</a:t>
                      </a:r>
                      <a:endParaRPr lang="en-GB" sz="15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8767509"/>
              </p:ext>
            </p:extLst>
          </p:nvPr>
        </p:nvGraphicFramePr>
        <p:xfrm>
          <a:off x="3923928" y="1597929"/>
          <a:ext cx="1175792" cy="497271"/>
        </p:xfrm>
        <a:graphic>
          <a:graphicData uri="http://schemas.openxmlformats.org/drawingml/2006/table">
            <a:tbl>
              <a:tblPr firstRow="1" bandRow="1">
                <a:tableStyleId>{5C22544A-7EE6-4342-B048-85BDC9FD1C3A}</a:tableStyleId>
              </a:tblPr>
              <a:tblGrid>
                <a:gridCol w="1175792">
                  <a:extLst>
                    <a:ext uri="{9D8B030D-6E8A-4147-A177-3AD203B41FA5}">
                      <a16:colId xmlns:a16="http://schemas.microsoft.com/office/drawing/2014/main" xmlns="" val="20000"/>
                    </a:ext>
                  </a:extLst>
                </a:gridCol>
              </a:tblGrid>
              <a:tr h="497271">
                <a:tc>
                  <a:txBody>
                    <a:bodyPr/>
                    <a:lstStyle/>
                    <a:p>
                      <a:pPr algn="ctr"/>
                      <a:r>
                        <a:rPr lang="en-GB" sz="1200" dirty="0">
                          <a:solidFill>
                            <a:schemeClr val="tx1"/>
                          </a:solidFill>
                        </a:rPr>
                        <a:t>WBL </a:t>
                      </a:r>
                      <a:r>
                        <a:rPr lang="en-GB" sz="1200" dirty="0" smtClean="0">
                          <a:solidFill>
                            <a:schemeClr val="tx1"/>
                          </a:solidFill>
                        </a:rPr>
                        <a:t>Coaches</a:t>
                      </a:r>
                      <a:endParaRPr lang="en-GB" sz="1200" dirty="0">
                        <a:solidFill>
                          <a:schemeClr val="tx1"/>
                        </a:solidFill>
                      </a:endParaRPr>
                    </a:p>
                  </a:txBody>
                  <a:tcPr>
                    <a:solidFill>
                      <a:schemeClr val="bg1">
                        <a:lumMod val="95000"/>
                      </a:schemeClr>
                    </a:solidFill>
                  </a:tcPr>
                </a:tc>
                <a:extLst>
                  <a:ext uri="{0D108BD9-81ED-4DB2-BD59-A6C34878D82A}">
                    <a16:rowId xmlns:a16="http://schemas.microsoft.com/office/drawing/2014/main" xmlns="" val="10000"/>
                  </a:ext>
                </a:extLst>
              </a:tr>
            </a:tbl>
          </a:graphicData>
        </a:graphic>
      </p:graphicFrame>
      <p:sp>
        <p:nvSpPr>
          <p:cNvPr id="21" name="Rectangle 20"/>
          <p:cNvSpPr/>
          <p:nvPr/>
        </p:nvSpPr>
        <p:spPr>
          <a:xfrm rot="19997434">
            <a:off x="437993" y="3272166"/>
            <a:ext cx="8040052" cy="892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INSERT DIAGRAM FOR SPECIFIC APPRENTICESHIP</a:t>
            </a:r>
            <a:endParaRPr lang="en-GB" dirty="0"/>
          </a:p>
        </p:txBody>
      </p:sp>
    </p:spTree>
    <p:extLst>
      <p:ext uri="{BB962C8B-B14F-4D97-AF65-F5344CB8AC3E}">
        <p14:creationId xmlns:p14="http://schemas.microsoft.com/office/powerpoint/2010/main" val="2984046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6" y="2204864"/>
            <a:ext cx="3959671" cy="2451032"/>
          </a:xfrm>
        </p:spPr>
        <p:txBody>
          <a:bodyPr/>
          <a:lstStyle/>
          <a:p>
            <a:pPr algn="l"/>
            <a:r>
              <a:rPr lang="en-GB" dirty="0"/>
              <a:t>Delivery Schedule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6" y="1340769"/>
            <a:ext cx="2887217" cy="5046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19997434">
            <a:off x="887305" y="3281294"/>
            <a:ext cx="8040052" cy="892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INSERT DIAGRAM FOR SPECIFIC APPRENTICESHIP</a:t>
            </a:r>
            <a:endParaRPr lang="en-GB" dirty="0"/>
          </a:p>
        </p:txBody>
      </p:sp>
    </p:spTree>
    <p:extLst>
      <p:ext uri="{BB962C8B-B14F-4D97-AF65-F5344CB8AC3E}">
        <p14:creationId xmlns:p14="http://schemas.microsoft.com/office/powerpoint/2010/main" val="13313753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8" y="116632"/>
            <a:ext cx="8207375" cy="1143000"/>
          </a:xfrm>
        </p:spPr>
        <p:txBody>
          <a:bodyPr/>
          <a:lstStyle/>
          <a:p>
            <a:r>
              <a:rPr lang="en-GB" dirty="0"/>
              <a:t>Core Knowledge</a:t>
            </a:r>
          </a:p>
        </p:txBody>
      </p:sp>
      <p:sp>
        <p:nvSpPr>
          <p:cNvPr id="3" name="Content Placeholder 2"/>
          <p:cNvSpPr>
            <a:spLocks noGrp="1"/>
          </p:cNvSpPr>
          <p:nvPr>
            <p:ph idx="1"/>
          </p:nvPr>
        </p:nvSpPr>
        <p:spPr>
          <a:xfrm>
            <a:off x="457200" y="1412777"/>
            <a:ext cx="8229600" cy="4713387"/>
          </a:xfrm>
        </p:spPr>
        <p:txBody>
          <a:bodyPr/>
          <a:lstStyle/>
          <a:p>
            <a:pPr marL="261938" indent="-261938">
              <a:buNone/>
              <a:tabLst>
                <a:tab pos="261938" algn="l"/>
              </a:tabLst>
            </a:pPr>
            <a:r>
              <a:rPr lang="en-GB" sz="1600" dirty="0"/>
              <a:t>1.	A range of teaching, assessment and feedback methods used in higher education to support learning and achievement</a:t>
            </a:r>
          </a:p>
          <a:p>
            <a:pPr marL="261938" indent="-261938">
              <a:buNone/>
              <a:tabLst>
                <a:tab pos="261938" algn="l"/>
              </a:tabLst>
            </a:pPr>
            <a:r>
              <a:rPr lang="en-GB" sz="1600" dirty="0"/>
              <a:t>2. 	How students learn and how research is conducted, within their own and related disciplines and in inter-disciplinary or transdisciplinary contexts.</a:t>
            </a:r>
          </a:p>
          <a:p>
            <a:pPr marL="261938" indent="-261938">
              <a:buNone/>
              <a:tabLst>
                <a:tab pos="261938" algn="l"/>
              </a:tabLst>
            </a:pPr>
            <a:r>
              <a:rPr lang="en-GB" sz="1600" dirty="0"/>
              <a:t>3. 	The regulatory, administrative, financial and planning procedures, risk management, quality assurance and enhancement, and technological processes associated with effectiveness in their role in higher education.</a:t>
            </a:r>
          </a:p>
          <a:p>
            <a:pPr marL="261938" indent="-261938">
              <a:buNone/>
              <a:tabLst>
                <a:tab pos="261938" algn="l"/>
              </a:tabLst>
            </a:pPr>
            <a:r>
              <a:rPr lang="en-GB" sz="1600" dirty="0"/>
              <a:t>4. 	Methods for evaluating the effectiveness of academic activities, such as teaching or the quality and impact of research. </a:t>
            </a:r>
          </a:p>
          <a:p>
            <a:pPr marL="261938" indent="-261938">
              <a:buNone/>
              <a:tabLst>
                <a:tab pos="261938" algn="l"/>
              </a:tabLst>
            </a:pPr>
            <a:r>
              <a:rPr lang="en-GB" sz="1600" dirty="0"/>
              <a:t>5. 	How to engage with relevant professional bodies and other external organisations to support their work.</a:t>
            </a:r>
          </a:p>
          <a:p>
            <a:pPr marL="261938" indent="-261938">
              <a:buNone/>
              <a:tabLst>
                <a:tab pos="261938" algn="l"/>
              </a:tabLst>
            </a:pPr>
            <a:r>
              <a:rPr lang="en-GB" sz="1600" dirty="0"/>
              <a:t>6.	Innovative approaches to undertaking their work to create interest, understanding and enthusiasm among their students, funders or stakeholders</a:t>
            </a:r>
          </a:p>
          <a:p>
            <a:pPr marL="261938" indent="-261938">
              <a:buNone/>
              <a:tabLst>
                <a:tab pos="261938" algn="l"/>
              </a:tabLst>
            </a:pPr>
            <a:r>
              <a:rPr lang="en-GB" sz="1600" dirty="0"/>
              <a:t>7. 	The application of technological processes associated with effectiveness in their role within the HE sector.</a:t>
            </a:r>
          </a:p>
          <a:p>
            <a:pPr marL="261938" indent="-261938">
              <a:buNone/>
              <a:tabLst>
                <a:tab pos="261938" algn="l"/>
              </a:tabLst>
            </a:pPr>
            <a:r>
              <a:rPr lang="en-GB" sz="1600" dirty="0"/>
              <a:t>8. 	How to adapt delivery methods to support a range of needs.</a:t>
            </a:r>
          </a:p>
          <a:p>
            <a:pPr marL="261938" indent="-261938">
              <a:buNone/>
              <a:tabLst>
                <a:tab pos="261938" algn="l"/>
              </a:tabLst>
            </a:pPr>
            <a:r>
              <a:rPr lang="en-GB" sz="1600" dirty="0"/>
              <a:t>9. 	The principles of reflective practice and the methods for applying reflective practice to their own professional development.</a:t>
            </a:r>
          </a:p>
          <a:p>
            <a:pPr marL="261938" indent="-261938">
              <a:buNone/>
              <a:tabLst>
                <a:tab pos="261938" algn="l"/>
              </a:tabLst>
            </a:pPr>
            <a:endParaRPr lang="en-GB" sz="1600" dirty="0"/>
          </a:p>
          <a:p>
            <a:endParaRPr lang="en-GB" sz="1600" dirty="0"/>
          </a:p>
        </p:txBody>
      </p:sp>
      <p:sp>
        <p:nvSpPr>
          <p:cNvPr id="4" name="Rectangle 3"/>
          <p:cNvSpPr/>
          <p:nvPr/>
        </p:nvSpPr>
        <p:spPr>
          <a:xfrm rot="19997434">
            <a:off x="113356" y="3254907"/>
            <a:ext cx="9049746" cy="892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INSERT CORRECT KSBs IF REQUIRED FOR REFERENCE</a:t>
            </a:r>
            <a:endParaRPr lang="en-GB" dirty="0"/>
          </a:p>
        </p:txBody>
      </p:sp>
    </p:spTree>
    <p:extLst>
      <p:ext uri="{BB962C8B-B14F-4D97-AF65-F5344CB8AC3E}">
        <p14:creationId xmlns:p14="http://schemas.microsoft.com/office/powerpoint/2010/main" val="430450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4" y="188640"/>
            <a:ext cx="8207375" cy="1143000"/>
          </a:xfrm>
        </p:spPr>
        <p:txBody>
          <a:bodyPr/>
          <a:lstStyle/>
          <a:p>
            <a:r>
              <a:rPr lang="en-GB" dirty="0"/>
              <a:t>Core Skills</a:t>
            </a:r>
          </a:p>
        </p:txBody>
      </p:sp>
      <p:sp>
        <p:nvSpPr>
          <p:cNvPr id="3" name="Content Placeholder 2"/>
          <p:cNvSpPr>
            <a:spLocks noGrp="1"/>
          </p:cNvSpPr>
          <p:nvPr>
            <p:ph idx="1"/>
          </p:nvPr>
        </p:nvSpPr>
        <p:spPr>
          <a:xfrm>
            <a:off x="457200" y="1340769"/>
            <a:ext cx="8229600" cy="4641379"/>
          </a:xfrm>
        </p:spPr>
        <p:txBody>
          <a:bodyPr/>
          <a:lstStyle/>
          <a:p>
            <a:pPr marL="363538" indent="-363538">
              <a:buNone/>
            </a:pPr>
            <a:r>
              <a:rPr lang="en-GB" sz="1600" dirty="0"/>
              <a:t>1.  	Deliver higher education teaching of high quality through lectures, tutorials, </a:t>
            </a:r>
            <a:r>
              <a:rPr lang="en-GB" sz="1600" dirty="0" err="1"/>
              <a:t>practicals</a:t>
            </a:r>
            <a:r>
              <a:rPr lang="en-GB" sz="1600" dirty="0"/>
              <a:t> or seminars.</a:t>
            </a:r>
          </a:p>
          <a:p>
            <a:pPr marL="363538" indent="-363538">
              <a:buNone/>
            </a:pPr>
            <a:r>
              <a:rPr lang="en-GB" sz="1600" dirty="0"/>
              <a:t>2. 	Use varying teaching styles depending on the learning environment and students’ needs.</a:t>
            </a:r>
          </a:p>
          <a:p>
            <a:pPr marL="363538" indent="-363538">
              <a:buNone/>
            </a:pPr>
            <a:r>
              <a:rPr lang="en-GB" sz="1600" dirty="0"/>
              <a:t>3. 	Developing research questions and hypotheses prior to undertaking research.</a:t>
            </a:r>
          </a:p>
          <a:p>
            <a:pPr marL="363538" indent="-363538">
              <a:buNone/>
            </a:pPr>
            <a:r>
              <a:rPr lang="en-GB" sz="1600" dirty="0"/>
              <a:t>4.  	Analysing, synthesising and using critical thinking in the conduct of research.</a:t>
            </a:r>
          </a:p>
          <a:p>
            <a:pPr marL="363538" indent="-363538">
              <a:buNone/>
            </a:pPr>
            <a:r>
              <a:rPr lang="en-GB" sz="1600" dirty="0"/>
              <a:t>5. 	Supervision and mentoring of students and peers to develop knowledge in their subject discipline.</a:t>
            </a:r>
          </a:p>
          <a:p>
            <a:pPr marL="363538" indent="-363538">
              <a:buNone/>
            </a:pPr>
            <a:r>
              <a:rPr lang="en-GB" sz="1600" dirty="0"/>
              <a:t>6. 	Manage their own continuing professional development (CPD) in subject disciplines and pedagogy, incorporating research, scholarship and professional practices.</a:t>
            </a:r>
          </a:p>
          <a:p>
            <a:pPr marL="363538" indent="-363538">
              <a:buNone/>
            </a:pPr>
            <a:r>
              <a:rPr lang="en-GB" sz="1600" dirty="0"/>
              <a:t>7. Self-management through preparation and prioritisation, time management, responsiveness to change, and achieving a work-life balance.</a:t>
            </a:r>
          </a:p>
          <a:p>
            <a:pPr marL="363538" indent="-363538">
              <a:buNone/>
            </a:pPr>
            <a:r>
              <a:rPr lang="en-GB" sz="1600" dirty="0"/>
              <a:t>8.  Communicate orally and in writing and collaborate effectively, </a:t>
            </a:r>
            <a:r>
              <a:rPr lang="en-GB" sz="1600" b="1" dirty="0"/>
              <a:t>to manage people, processes or teams.</a:t>
            </a:r>
            <a:endParaRPr lang="en-GB" sz="1600" dirty="0"/>
          </a:p>
          <a:p>
            <a:pPr marL="363538" indent="-363538">
              <a:buNone/>
            </a:pPr>
            <a:r>
              <a:rPr lang="en-GB" sz="1600" dirty="0"/>
              <a:t>9.  Use digital technologies effectively to develop and disseminate knowledge and understanding of subject disciplines.</a:t>
            </a:r>
          </a:p>
          <a:p>
            <a:pPr marL="363538" indent="-363538">
              <a:buNone/>
            </a:pPr>
            <a:r>
              <a:rPr lang="en-GB" sz="1600" dirty="0"/>
              <a:t>10. 	Share ideas and evidence with students, peers, policy makers, private and public organisations, as well as collecting evidence of the impact of their work.</a:t>
            </a:r>
          </a:p>
          <a:p>
            <a:pPr marL="363538" indent="-363538">
              <a:buNone/>
            </a:pPr>
            <a:r>
              <a:rPr lang="en-GB" sz="1600" dirty="0"/>
              <a:t>11. 	Implementing approaches to academic practice informed by equality and diversity.</a:t>
            </a:r>
          </a:p>
          <a:p>
            <a:pPr marL="363538" indent="-363538">
              <a:buNone/>
            </a:pPr>
            <a:endParaRPr lang="en-GB" sz="1600" dirty="0"/>
          </a:p>
          <a:p>
            <a:pPr marL="363538" indent="-363538">
              <a:buNone/>
            </a:pPr>
            <a:endParaRPr lang="en-GB" sz="1600" dirty="0"/>
          </a:p>
          <a:p>
            <a:endParaRPr lang="en-GB" sz="1600" dirty="0"/>
          </a:p>
        </p:txBody>
      </p:sp>
      <p:sp>
        <p:nvSpPr>
          <p:cNvPr id="4" name="Rectangle 3"/>
          <p:cNvSpPr/>
          <p:nvPr/>
        </p:nvSpPr>
        <p:spPr>
          <a:xfrm rot="19997434">
            <a:off x="113356" y="3254907"/>
            <a:ext cx="9049746" cy="892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INSERT CORRECT KSBs IF REQUIRED FOR REFERENCE</a:t>
            </a:r>
            <a:endParaRPr lang="en-GB" dirty="0"/>
          </a:p>
        </p:txBody>
      </p:sp>
    </p:spTree>
    <p:extLst>
      <p:ext uri="{BB962C8B-B14F-4D97-AF65-F5344CB8AC3E}">
        <p14:creationId xmlns:p14="http://schemas.microsoft.com/office/powerpoint/2010/main" val="2523745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8" y="116632"/>
            <a:ext cx="8207375" cy="1143000"/>
          </a:xfrm>
        </p:spPr>
        <p:txBody>
          <a:bodyPr/>
          <a:lstStyle/>
          <a:p>
            <a:r>
              <a:rPr lang="en-GB" sz="3600" dirty="0"/>
              <a:t>Core Values &amp; Behaviours</a:t>
            </a:r>
          </a:p>
        </p:txBody>
      </p:sp>
      <p:sp>
        <p:nvSpPr>
          <p:cNvPr id="3" name="Content Placeholder 2"/>
          <p:cNvSpPr>
            <a:spLocks noGrp="1"/>
          </p:cNvSpPr>
          <p:nvPr>
            <p:ph idx="1"/>
          </p:nvPr>
        </p:nvSpPr>
        <p:spPr>
          <a:xfrm>
            <a:off x="457200" y="1556793"/>
            <a:ext cx="8229600" cy="4569371"/>
          </a:xfrm>
        </p:spPr>
        <p:txBody>
          <a:bodyPr/>
          <a:lstStyle/>
          <a:p>
            <a:pPr marL="363538" indent="-363538">
              <a:buNone/>
            </a:pPr>
            <a:r>
              <a:rPr lang="en-GB" sz="1600" dirty="0"/>
              <a:t>1. 	Consider ethical, sustainable and inclusive practices and equality of opportunity to a professional standard.</a:t>
            </a:r>
          </a:p>
          <a:p>
            <a:pPr marL="363538" indent="-363538">
              <a:buNone/>
            </a:pPr>
            <a:r>
              <a:rPr lang="en-GB" sz="1600" dirty="0"/>
              <a:t>2. 	Be mindful of one’s CPD in relation to career management, responsiveness to opportunities, networking, reputation and esteem.</a:t>
            </a:r>
          </a:p>
          <a:p>
            <a:pPr marL="363538" indent="-363538">
              <a:buNone/>
            </a:pPr>
            <a:r>
              <a:rPr lang="en-GB" sz="1600" dirty="0"/>
              <a:t>3. 	Commit to CPD in relation to relevant contemporary issues such as: student employability and graduate employment destinations; ethics and sustainability, academic integrity, legal compliance and intellectual property, respect and confidentiality, and health and safety.</a:t>
            </a:r>
          </a:p>
          <a:p>
            <a:pPr marL="363538" indent="-363538">
              <a:buNone/>
            </a:pPr>
            <a:r>
              <a:rPr lang="en-GB" sz="1600" dirty="0"/>
              <a:t>4. 	Consider evidence- informed approaches and the outcomes from research, scholarship and CPD to inform their own professional practice.</a:t>
            </a:r>
          </a:p>
          <a:p>
            <a:pPr marL="363538" indent="-363538">
              <a:buNone/>
            </a:pPr>
            <a:r>
              <a:rPr lang="en-GB" sz="1600" dirty="0"/>
              <a:t>5. 	Be mindful of the wider context (policy, economic, societal, technological, legal, cultural and environmental) in which higher education operates, recognising the implications for professional practice.</a:t>
            </a:r>
          </a:p>
          <a:p>
            <a:pPr marL="363538" indent="-363538">
              <a:buNone/>
            </a:pPr>
            <a:r>
              <a:rPr lang="en-GB" sz="1600" dirty="0"/>
              <a:t>6. 	Seek opportunities to network, to practise public engagement and to communicate effectively.</a:t>
            </a:r>
          </a:p>
          <a:p>
            <a:pPr marL="363538" indent="-363538">
              <a:buNone/>
            </a:pPr>
            <a:r>
              <a:rPr lang="en-GB" sz="1600" dirty="0"/>
              <a:t>7. 	Be enthusiastic, self- confident, and self-reflective.</a:t>
            </a:r>
          </a:p>
          <a:p>
            <a:pPr marL="363538" indent="-363538">
              <a:buNone/>
            </a:pPr>
            <a:r>
              <a:rPr lang="en-GB" sz="1600" dirty="0"/>
              <a:t>8. 	Persevere, have integrity, be prepared to take responsibility, to lead, mentor and supervise.</a:t>
            </a:r>
          </a:p>
          <a:p>
            <a:pPr marL="363538" indent="-363538">
              <a:buNone/>
            </a:pPr>
            <a:endParaRPr lang="en-GB" sz="1600" dirty="0"/>
          </a:p>
          <a:p>
            <a:endParaRPr lang="en-GB" sz="1600" dirty="0"/>
          </a:p>
        </p:txBody>
      </p:sp>
      <p:sp>
        <p:nvSpPr>
          <p:cNvPr id="4" name="Rectangle 3"/>
          <p:cNvSpPr/>
          <p:nvPr/>
        </p:nvSpPr>
        <p:spPr>
          <a:xfrm rot="19997434">
            <a:off x="113356" y="3254907"/>
            <a:ext cx="9049746" cy="892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INSERT CORRECT KSBs IF REQUIRED FOR REFERENCE</a:t>
            </a:r>
            <a:endParaRPr lang="en-GB" dirty="0"/>
          </a:p>
        </p:txBody>
      </p:sp>
    </p:spTree>
    <p:extLst>
      <p:ext uri="{BB962C8B-B14F-4D97-AF65-F5344CB8AC3E}">
        <p14:creationId xmlns:p14="http://schemas.microsoft.com/office/powerpoint/2010/main" val="680215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338" y="1346201"/>
            <a:ext cx="6678215" cy="1604963"/>
          </a:xfrm>
        </p:spPr>
        <p:txBody>
          <a:bodyPr>
            <a:noAutofit/>
          </a:bodyPr>
          <a:lstStyle/>
          <a:p>
            <a:r>
              <a:rPr lang="en-GB" sz="1800" dirty="0"/>
              <a:t>Apprenticeship:  </a:t>
            </a:r>
            <a:br>
              <a:rPr lang="en-GB" sz="1800" dirty="0"/>
            </a:br>
            <a:r>
              <a:rPr lang="en-GB" sz="2000" dirty="0"/>
              <a:t>Rail and Rail Systems Senior Engineer (Degree)</a:t>
            </a:r>
            <a:br>
              <a:rPr lang="en-GB" sz="2000" dirty="0"/>
            </a:br>
            <a:r>
              <a:rPr lang="en-GB" sz="2000" dirty="0"/>
              <a:t/>
            </a:r>
            <a:br>
              <a:rPr lang="en-GB" sz="2000" dirty="0"/>
            </a:br>
            <a:r>
              <a:rPr lang="en-GB" sz="2000" dirty="0"/>
              <a:t>All routes - Your choice of project and WBL assessments will provide focus and flavour during Level 4</a:t>
            </a:r>
            <a:endParaRPr lang="en-GB" sz="18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6" t="44555" r="1926"/>
          <a:stretch/>
        </p:blipFill>
        <p:spPr bwMode="auto">
          <a:xfrm>
            <a:off x="142878" y="2933701"/>
            <a:ext cx="9047377" cy="353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19997434">
            <a:off x="113356" y="3254907"/>
            <a:ext cx="9049746" cy="892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INSERT CORRECT KSBs IF REQUIRED FOR REFERENCE</a:t>
            </a:r>
            <a:endParaRPr lang="en-GB" dirty="0"/>
          </a:p>
        </p:txBody>
      </p:sp>
    </p:spTree>
    <p:extLst>
      <p:ext uri="{BB962C8B-B14F-4D97-AF65-F5344CB8AC3E}">
        <p14:creationId xmlns:p14="http://schemas.microsoft.com/office/powerpoint/2010/main" val="3990376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27384"/>
            <a:ext cx="8208912"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0" fontAlgn="base" hangingPunct="0">
              <a:spcAft>
                <a:spcPct val="0"/>
              </a:spcAft>
            </a:pPr>
            <a:r>
              <a:rPr lang="en-GB" sz="2800" b="1" dirty="0">
                <a:solidFill>
                  <a:srgbClr val="B70D50"/>
                </a:solidFill>
                <a:ea typeface="ＭＳ Ｐゴシック" pitchFamily="-105" charset="-128"/>
                <a:cs typeface="ＭＳ Ｐゴシック" pitchFamily="-105" charset="-128"/>
              </a:rPr>
              <a:t>The Apprenticeship Landscape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3992532"/>
              </p:ext>
            </p:extLst>
          </p:nvPr>
        </p:nvGraphicFramePr>
        <p:xfrm>
          <a:off x="107504" y="1484784"/>
          <a:ext cx="897483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3275853" y="4437112"/>
            <a:ext cx="5688635" cy="720080"/>
            <a:chOff x="52171" y="1085109"/>
            <a:chExt cx="1131721" cy="1146761"/>
          </a:xfrm>
        </p:grpSpPr>
        <p:sp>
          <p:nvSpPr>
            <p:cNvPr id="7" name="Rounded Rectangle 6"/>
            <p:cNvSpPr/>
            <p:nvPr/>
          </p:nvSpPr>
          <p:spPr>
            <a:xfrm>
              <a:off x="52171" y="1085109"/>
              <a:ext cx="1131721" cy="114676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115497" y="1118256"/>
              <a:ext cx="1065427" cy="10804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defTabSz="711200">
                <a:lnSpc>
                  <a:spcPct val="90000"/>
                </a:lnSpc>
                <a:spcAft>
                  <a:spcPct val="35000"/>
                </a:spcAft>
              </a:pPr>
              <a:r>
                <a:rPr lang="en-GB" sz="1600" dirty="0">
                  <a:solidFill>
                    <a:prstClr val="white"/>
                  </a:solidFill>
                </a:rPr>
                <a:t>Higher Apprenticeship</a:t>
              </a:r>
            </a:p>
          </p:txBody>
        </p:sp>
      </p:grpSp>
      <p:grpSp>
        <p:nvGrpSpPr>
          <p:cNvPr id="9" name="Group 8"/>
          <p:cNvGrpSpPr/>
          <p:nvPr/>
        </p:nvGrpSpPr>
        <p:grpSpPr>
          <a:xfrm>
            <a:off x="6228185" y="5301208"/>
            <a:ext cx="2736303" cy="720080"/>
            <a:chOff x="82350" y="1085109"/>
            <a:chExt cx="1137846" cy="1146761"/>
          </a:xfrm>
        </p:grpSpPr>
        <p:sp>
          <p:nvSpPr>
            <p:cNvPr id="10" name="Rounded Rectangle 9"/>
            <p:cNvSpPr/>
            <p:nvPr/>
          </p:nvSpPr>
          <p:spPr>
            <a:xfrm>
              <a:off x="82350" y="1085109"/>
              <a:ext cx="1131721" cy="114676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154769" y="1118256"/>
              <a:ext cx="1065427" cy="10804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algn="ctr" defTabSz="711200">
                <a:lnSpc>
                  <a:spcPct val="90000"/>
                </a:lnSpc>
                <a:spcAft>
                  <a:spcPct val="35000"/>
                </a:spcAft>
              </a:pPr>
              <a:r>
                <a:rPr lang="en-GB" sz="1600" dirty="0">
                  <a:solidFill>
                    <a:prstClr val="white"/>
                  </a:solidFill>
                </a:rPr>
                <a:t>Degree Apprenticeship</a:t>
              </a:r>
            </a:p>
          </p:txBody>
        </p:sp>
      </p:grpSp>
      <p:grpSp>
        <p:nvGrpSpPr>
          <p:cNvPr id="12" name="Group 11"/>
          <p:cNvGrpSpPr/>
          <p:nvPr/>
        </p:nvGrpSpPr>
        <p:grpSpPr>
          <a:xfrm>
            <a:off x="1753567" y="4463234"/>
            <a:ext cx="1214016" cy="720080"/>
            <a:chOff x="52171" y="1085109"/>
            <a:chExt cx="1131721" cy="1146761"/>
          </a:xfrm>
        </p:grpSpPr>
        <p:sp>
          <p:nvSpPr>
            <p:cNvPr id="13" name="Rounded Rectangle 12"/>
            <p:cNvSpPr/>
            <p:nvPr/>
          </p:nvSpPr>
          <p:spPr>
            <a:xfrm>
              <a:off x="52171" y="1085109"/>
              <a:ext cx="1131721" cy="1146761"/>
            </a:xfrm>
            <a:prstGeom prst="roundRect">
              <a:avLst>
                <a:gd name="adj" fmla="val 10000"/>
              </a:avLst>
            </a:pr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115497" y="1118256"/>
              <a:ext cx="1065427" cy="10804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defTabSz="711200">
                <a:lnSpc>
                  <a:spcPct val="90000"/>
                </a:lnSpc>
                <a:spcAft>
                  <a:spcPct val="35000"/>
                </a:spcAft>
              </a:pPr>
              <a:r>
                <a:rPr lang="en-GB" sz="1200" dirty="0" smtClean="0">
                  <a:solidFill>
                    <a:prstClr val="white"/>
                  </a:solidFill>
                </a:rPr>
                <a:t>Advanced Apprenticeship</a:t>
              </a:r>
              <a:endParaRPr lang="en-GB" sz="1200" dirty="0">
                <a:solidFill>
                  <a:prstClr val="white"/>
                </a:solidFill>
              </a:endParaRPr>
            </a:p>
          </p:txBody>
        </p:sp>
      </p:grpSp>
      <p:grpSp>
        <p:nvGrpSpPr>
          <p:cNvPr id="16" name="Group 15"/>
          <p:cNvGrpSpPr/>
          <p:nvPr/>
        </p:nvGrpSpPr>
        <p:grpSpPr>
          <a:xfrm>
            <a:off x="251520" y="4484048"/>
            <a:ext cx="1212385" cy="720080"/>
            <a:chOff x="52171" y="1085109"/>
            <a:chExt cx="1131721" cy="1146761"/>
          </a:xfrm>
        </p:grpSpPr>
        <p:sp>
          <p:nvSpPr>
            <p:cNvPr id="17" name="Rounded Rectangle 16"/>
            <p:cNvSpPr/>
            <p:nvPr/>
          </p:nvSpPr>
          <p:spPr>
            <a:xfrm>
              <a:off x="52171" y="1085109"/>
              <a:ext cx="1131721" cy="1146761"/>
            </a:xfrm>
            <a:prstGeom prst="roundRect">
              <a:avLst>
                <a:gd name="adj" fmla="val 10000"/>
              </a:avLst>
            </a:pr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p:nvPr/>
          </p:nvSpPr>
          <p:spPr>
            <a:xfrm>
              <a:off x="115496" y="1118256"/>
              <a:ext cx="1068395" cy="10804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defTabSz="711200">
                <a:lnSpc>
                  <a:spcPct val="90000"/>
                </a:lnSpc>
                <a:spcAft>
                  <a:spcPct val="35000"/>
                </a:spcAft>
              </a:pPr>
              <a:r>
                <a:rPr lang="en-GB" sz="1200" dirty="0" smtClean="0">
                  <a:solidFill>
                    <a:prstClr val="white"/>
                  </a:solidFill>
                </a:rPr>
                <a:t>intermediate Apprenticeship</a:t>
              </a:r>
              <a:endParaRPr lang="en-GB" sz="1200" dirty="0">
                <a:solidFill>
                  <a:prstClr val="white"/>
                </a:solidFill>
              </a:endParaRPr>
            </a:p>
          </p:txBody>
        </p:sp>
      </p:grpSp>
    </p:spTree>
    <p:extLst>
      <p:ext uri="{BB962C8B-B14F-4D97-AF65-F5344CB8AC3E}">
        <p14:creationId xmlns:p14="http://schemas.microsoft.com/office/powerpoint/2010/main" val="2298553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endParaRPr lang="en-GB"/>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5" t="1256" r="1845"/>
          <a:stretch/>
        </p:blipFill>
        <p:spPr bwMode="auto">
          <a:xfrm>
            <a:off x="4076703" y="760906"/>
            <a:ext cx="4867275" cy="5919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160736" y="1816100"/>
            <a:ext cx="3620689" cy="2794000"/>
          </a:xfrm>
        </p:spPr>
        <p:txBody>
          <a:bodyPr>
            <a:normAutofit/>
          </a:bodyPr>
          <a:lstStyle/>
          <a:p>
            <a:r>
              <a:rPr lang="en-GB" sz="1400" dirty="0"/>
              <a:t>Apprenticeship:  </a:t>
            </a:r>
            <a:br>
              <a:rPr lang="en-GB" sz="1400" dirty="0"/>
            </a:br>
            <a:r>
              <a:rPr lang="en-GB" sz="1400" dirty="0"/>
              <a:t/>
            </a:r>
            <a:br>
              <a:rPr lang="en-GB" sz="1400" dirty="0"/>
            </a:br>
            <a:r>
              <a:rPr lang="en-GB" sz="1400" b="1" dirty="0"/>
              <a:t>Rail and Rail Systems Senior Engineer (Degree)</a:t>
            </a:r>
            <a:r>
              <a:rPr lang="en-GB" sz="1600" dirty="0"/>
              <a:t/>
            </a:r>
            <a:br>
              <a:rPr lang="en-GB" sz="1600" dirty="0"/>
            </a:br>
            <a:r>
              <a:rPr lang="en-GB" sz="1600" dirty="0"/>
              <a:t/>
            </a:r>
            <a:br>
              <a:rPr lang="en-GB" sz="1600" dirty="0"/>
            </a:br>
            <a:r>
              <a:rPr lang="en-GB" sz="1600" dirty="0"/>
              <a:t/>
            </a:r>
            <a:br>
              <a:rPr lang="en-GB" sz="1600" dirty="0"/>
            </a:br>
            <a:r>
              <a:rPr lang="en-GB" sz="1600" dirty="0"/>
              <a:t>Route:	</a:t>
            </a:r>
            <a:br>
              <a:rPr lang="en-GB" sz="1600" dirty="0"/>
            </a:br>
            <a:r>
              <a:rPr lang="en-GB" sz="1600" dirty="0"/>
              <a:t/>
            </a:r>
            <a:br>
              <a:rPr lang="en-GB" sz="1600" dirty="0"/>
            </a:br>
            <a:r>
              <a:rPr lang="en-GB" sz="1600" b="1" dirty="0"/>
              <a:t>Electrical and Plant</a:t>
            </a:r>
            <a:br>
              <a:rPr lang="en-GB" sz="1600" b="1" dirty="0"/>
            </a:br>
            <a:r>
              <a:rPr lang="en-GB" sz="1600" b="1" dirty="0"/>
              <a:t>(Includes Mechanical focus)</a:t>
            </a:r>
          </a:p>
        </p:txBody>
      </p:sp>
      <p:sp>
        <p:nvSpPr>
          <p:cNvPr id="5" name="Rectangle 4"/>
          <p:cNvSpPr/>
          <p:nvPr/>
        </p:nvSpPr>
        <p:spPr>
          <a:xfrm rot="19997434">
            <a:off x="113356" y="3254907"/>
            <a:ext cx="9049746" cy="892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INSERT CORRECT KSBs IF REQUIRED FOR REFERENCE</a:t>
            </a:r>
            <a:endParaRPr lang="en-GB" dirty="0"/>
          </a:p>
        </p:txBody>
      </p:sp>
    </p:spTree>
    <p:extLst>
      <p:ext uri="{BB962C8B-B14F-4D97-AF65-F5344CB8AC3E}">
        <p14:creationId xmlns:p14="http://schemas.microsoft.com/office/powerpoint/2010/main" val="307581844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endParaRPr lang="en-GB"/>
          </a:p>
        </p:txBody>
      </p:sp>
      <p:sp>
        <p:nvSpPr>
          <p:cNvPr id="7" name="Title 1"/>
          <p:cNvSpPr>
            <a:spLocks noGrp="1"/>
          </p:cNvSpPr>
          <p:nvPr>
            <p:ph type="title"/>
          </p:nvPr>
        </p:nvSpPr>
        <p:spPr>
          <a:xfrm>
            <a:off x="160736" y="1905001"/>
            <a:ext cx="3620689" cy="2501899"/>
          </a:xfrm>
        </p:spPr>
        <p:txBody>
          <a:bodyPr>
            <a:normAutofit/>
          </a:bodyPr>
          <a:lstStyle/>
          <a:p>
            <a:r>
              <a:rPr lang="en-GB" sz="1400" dirty="0"/>
              <a:t>Apprenticeship:  </a:t>
            </a:r>
            <a:br>
              <a:rPr lang="en-GB" sz="1400" dirty="0"/>
            </a:br>
            <a:r>
              <a:rPr lang="en-GB" sz="1400" dirty="0"/>
              <a:t/>
            </a:r>
            <a:br>
              <a:rPr lang="en-GB" sz="1400" dirty="0"/>
            </a:br>
            <a:r>
              <a:rPr lang="en-GB" sz="1400" b="1" dirty="0"/>
              <a:t>Rail and Rail Systems Senior Engineer (Degree)</a:t>
            </a:r>
            <a:r>
              <a:rPr lang="en-GB" sz="1600" dirty="0"/>
              <a:t/>
            </a:r>
            <a:br>
              <a:rPr lang="en-GB" sz="1600" dirty="0"/>
            </a:br>
            <a:r>
              <a:rPr lang="en-GB" sz="1600" dirty="0"/>
              <a:t/>
            </a:r>
            <a:br>
              <a:rPr lang="en-GB" sz="1600" dirty="0"/>
            </a:br>
            <a:r>
              <a:rPr lang="en-GB" sz="1600" dirty="0"/>
              <a:t/>
            </a:r>
            <a:br>
              <a:rPr lang="en-GB" sz="1600" dirty="0"/>
            </a:br>
            <a:r>
              <a:rPr lang="en-GB" sz="1600" dirty="0"/>
              <a:t>Route:	</a:t>
            </a:r>
            <a:br>
              <a:rPr lang="en-GB" sz="1600" dirty="0"/>
            </a:br>
            <a:r>
              <a:rPr lang="en-GB" sz="1600" dirty="0"/>
              <a:t/>
            </a:r>
            <a:br>
              <a:rPr lang="en-GB" sz="1600" dirty="0"/>
            </a:br>
            <a:r>
              <a:rPr lang="en-GB" sz="1400" b="1" dirty="0"/>
              <a:t>Signalling &amp;Telecommunications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3627" y="942262"/>
            <a:ext cx="5101786" cy="6004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19997434">
            <a:off x="113356" y="3254907"/>
            <a:ext cx="9049746" cy="892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INSERT CORRECT KSBs IF REQUIRED FOR REFERENCE</a:t>
            </a:r>
            <a:endParaRPr lang="en-GB" dirty="0"/>
          </a:p>
        </p:txBody>
      </p:sp>
    </p:spTree>
    <p:extLst>
      <p:ext uri="{BB962C8B-B14F-4D97-AF65-F5344CB8AC3E}">
        <p14:creationId xmlns:p14="http://schemas.microsoft.com/office/powerpoint/2010/main" val="2139832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0736" y="1816101"/>
            <a:ext cx="3620689" cy="2806699"/>
          </a:xfrm>
        </p:spPr>
        <p:txBody>
          <a:bodyPr>
            <a:normAutofit/>
          </a:bodyPr>
          <a:lstStyle/>
          <a:p>
            <a:r>
              <a:rPr lang="en-GB" sz="1400" dirty="0"/>
              <a:t>Apprenticeship:  </a:t>
            </a:r>
            <a:br>
              <a:rPr lang="en-GB" sz="1400" dirty="0"/>
            </a:br>
            <a:r>
              <a:rPr lang="en-GB" sz="1400" dirty="0"/>
              <a:t/>
            </a:r>
            <a:br>
              <a:rPr lang="en-GB" sz="1400" dirty="0"/>
            </a:br>
            <a:r>
              <a:rPr lang="en-GB" sz="1400" b="1" dirty="0"/>
              <a:t>Rail and Rail Systems Senior Engineer (Degree)</a:t>
            </a:r>
            <a:r>
              <a:rPr lang="en-GB" sz="1600" dirty="0"/>
              <a:t/>
            </a:r>
            <a:br>
              <a:rPr lang="en-GB" sz="1600" dirty="0"/>
            </a:br>
            <a:r>
              <a:rPr lang="en-GB" sz="1600" dirty="0"/>
              <a:t/>
            </a:r>
            <a:br>
              <a:rPr lang="en-GB" sz="1600" dirty="0"/>
            </a:br>
            <a:r>
              <a:rPr lang="en-GB" sz="1600" dirty="0"/>
              <a:t/>
            </a:r>
            <a:br>
              <a:rPr lang="en-GB" sz="1600" dirty="0"/>
            </a:br>
            <a:r>
              <a:rPr lang="en-GB" sz="1600" dirty="0"/>
              <a:t>Route:</a:t>
            </a:r>
            <a:br>
              <a:rPr lang="en-GB" sz="1600" dirty="0"/>
            </a:br>
            <a:r>
              <a:rPr lang="en-GB" sz="1600" dirty="0"/>
              <a:t/>
            </a:r>
            <a:br>
              <a:rPr lang="en-GB" sz="1600" dirty="0"/>
            </a:br>
            <a:r>
              <a:rPr lang="en-GB" sz="1600" b="1" dirty="0"/>
              <a:t>Track Pathway / Civil Pathway </a:t>
            </a:r>
            <a:r>
              <a:rPr lang="en-GB" sz="1600" dirty="0"/>
              <a:t>(</a:t>
            </a:r>
            <a:r>
              <a:rPr lang="en-GB" sz="1600" dirty="0" err="1"/>
              <a:t>Amey</a:t>
            </a:r>
            <a:r>
              <a:rPr lang="en-GB" sz="1600" dirty="0"/>
              <a:t> to confirm)</a:t>
            </a: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1220469"/>
            <a:ext cx="4762500" cy="497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19997434">
            <a:off x="113356" y="3254907"/>
            <a:ext cx="9049746" cy="892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INSERT CORRECT KSBs IF REQUIRED FOR REFERENCE</a:t>
            </a:r>
            <a:endParaRPr lang="en-GB" dirty="0"/>
          </a:p>
        </p:txBody>
      </p:sp>
    </p:spTree>
    <p:extLst>
      <p:ext uri="{BB962C8B-B14F-4D97-AF65-F5344CB8AC3E}">
        <p14:creationId xmlns:p14="http://schemas.microsoft.com/office/powerpoint/2010/main" val="22835517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77168" y="-293928"/>
            <a:ext cx="7794170" cy="2252664"/>
          </a:xfrm>
        </p:spPr>
        <p:txBody>
          <a:bodyPr>
            <a:noAutofit/>
          </a:bodyPr>
          <a:lstStyle/>
          <a:p>
            <a:r>
              <a:rPr lang="en-GB" sz="1600" dirty="0"/>
              <a:t>Apprenticeship:  Rail and Rail Systems Senior Engineer (Degree)</a:t>
            </a:r>
            <a:br>
              <a:rPr lang="en-GB" sz="1600" dirty="0"/>
            </a:br>
            <a:r>
              <a:rPr lang="en-GB" sz="1600" dirty="0"/>
              <a:t/>
            </a:r>
            <a:br>
              <a:rPr lang="en-GB" sz="1600" dirty="0"/>
            </a:br>
            <a:r>
              <a:rPr lang="en-GB" sz="1600" dirty="0"/>
              <a:t>Level 4: Your choice of project and WBL assessments will provide focus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8" t="22864"/>
          <a:stretch/>
        </p:blipFill>
        <p:spPr bwMode="auto">
          <a:xfrm>
            <a:off x="185061" y="2171421"/>
            <a:ext cx="8966991" cy="474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19997434">
            <a:off x="113356" y="3254907"/>
            <a:ext cx="9049746" cy="892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INSERT CORRECT KSBs IF REQUIRED FOR REFERENCE</a:t>
            </a:r>
            <a:endParaRPr lang="en-GB" dirty="0"/>
          </a:p>
        </p:txBody>
      </p:sp>
    </p:spTree>
    <p:extLst>
      <p:ext uri="{BB962C8B-B14F-4D97-AF65-F5344CB8AC3E}">
        <p14:creationId xmlns:p14="http://schemas.microsoft.com/office/powerpoint/2010/main" val="425444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Batch 7a: </a:t>
            </a:r>
            <a:br>
              <a:rPr lang="en-GB" dirty="0" smtClean="0">
                <a:solidFill>
                  <a:schemeClr val="bg1"/>
                </a:solidFill>
              </a:rPr>
            </a:br>
            <a:r>
              <a:rPr lang="en-GB" dirty="0" smtClean="0">
                <a:solidFill>
                  <a:schemeClr val="bg1"/>
                </a:solidFill>
              </a:rPr>
              <a:t>Role of the Coach:</a:t>
            </a:r>
            <a:br>
              <a:rPr lang="en-GB" dirty="0" smtClean="0">
                <a:solidFill>
                  <a:schemeClr val="bg1"/>
                </a:solidFill>
              </a:rPr>
            </a:br>
            <a:endParaRPr lang="en-GB" dirty="0">
              <a:solidFill>
                <a:schemeClr val="bg1"/>
              </a:solidFill>
            </a:endParaRP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5942106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utoShape 4" descr="Image result for mentor"/>
          <p:cNvSpPr>
            <a:spLocks noChangeAspect="1" noChangeArrowheads="1"/>
          </p:cNvSpPr>
          <p:nvPr/>
        </p:nvSpPr>
        <p:spPr bwMode="auto">
          <a:xfrm>
            <a:off x="0"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5" name="AutoShape 6" descr="Image result for mentor"/>
          <p:cNvSpPr>
            <a:spLocks noChangeAspect="1" noChangeArrowheads="1"/>
          </p:cNvSpPr>
          <p:nvPr/>
        </p:nvSpPr>
        <p:spPr bwMode="auto">
          <a:xfrm>
            <a:off x="152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sp>
        <p:nvSpPr>
          <p:cNvPr id="6" name="AutoShape 8" descr="Image result for mentor"/>
          <p:cNvSpPr>
            <a:spLocks noChangeAspect="1" noChangeArrowheads="1"/>
          </p:cNvSpPr>
          <p:nvPr/>
        </p:nvSpPr>
        <p:spPr bwMode="auto">
          <a:xfrm>
            <a:off x="3048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prstClr val="black"/>
              </a:solidFill>
              <a:latin typeface="Arial"/>
            </a:endParaRPr>
          </a:p>
        </p:txBody>
      </p:sp>
      <p:pic>
        <p:nvPicPr>
          <p:cNvPr id="2058" name="Picture 10" descr="Image result for mento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2320233"/>
            <a:ext cx="6797468" cy="453776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457200" y="12058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3600" dirty="0">
                <a:solidFill>
                  <a:prstClr val="black"/>
                </a:solidFill>
              </a:rPr>
              <a:t>Work Based Learning Coaches</a:t>
            </a:r>
          </a:p>
        </p:txBody>
      </p:sp>
    </p:spTree>
    <p:extLst>
      <p:ext uri="{BB962C8B-B14F-4D97-AF65-F5344CB8AC3E}">
        <p14:creationId xmlns:p14="http://schemas.microsoft.com/office/powerpoint/2010/main" val="10954122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1210" y="341784"/>
            <a:ext cx="8207375" cy="1143000"/>
          </a:xfrm>
        </p:spPr>
        <p:txBody>
          <a:bodyPr>
            <a:normAutofit/>
          </a:bodyPr>
          <a:lstStyle/>
          <a:p>
            <a:r>
              <a:rPr lang="en-GB" sz="2800" dirty="0"/>
              <a:t>Work Based Learning </a:t>
            </a:r>
            <a:r>
              <a:rPr lang="en-GB" sz="2800" dirty="0" smtClean="0"/>
              <a:t>Coaches (SHU)</a:t>
            </a:r>
            <a:endParaRPr lang="en-GB" sz="2800" dirty="0"/>
          </a:p>
        </p:txBody>
      </p:sp>
      <p:sp>
        <p:nvSpPr>
          <p:cNvPr id="3" name="Content Placeholder 2"/>
          <p:cNvSpPr>
            <a:spLocks noGrp="1"/>
          </p:cNvSpPr>
          <p:nvPr>
            <p:ph idx="1"/>
          </p:nvPr>
        </p:nvSpPr>
        <p:spPr>
          <a:xfrm>
            <a:off x="432048" y="1772816"/>
            <a:ext cx="8532440" cy="5445224"/>
          </a:xfrm>
        </p:spPr>
        <p:txBody>
          <a:bodyPr>
            <a:noAutofit/>
          </a:bodyPr>
          <a:lstStyle/>
          <a:p>
            <a:pPr>
              <a:spcBef>
                <a:spcPts val="600"/>
              </a:spcBef>
              <a:spcAft>
                <a:spcPts val="600"/>
              </a:spcAft>
            </a:pPr>
            <a:r>
              <a:rPr lang="en-GB" sz="1800" dirty="0" smtClean="0"/>
              <a:t>Supporting the quality and efficiency of our Apprenticeship portfolio</a:t>
            </a:r>
          </a:p>
          <a:p>
            <a:pPr>
              <a:spcBef>
                <a:spcPts val="600"/>
              </a:spcBef>
              <a:spcAft>
                <a:spcPts val="600"/>
              </a:spcAft>
            </a:pPr>
            <a:r>
              <a:rPr lang="en-GB" sz="1800" dirty="0" smtClean="0"/>
              <a:t>Works with </a:t>
            </a:r>
            <a:r>
              <a:rPr lang="en-GB" sz="1800" dirty="0"/>
              <a:t>colleagues in </a:t>
            </a:r>
            <a:r>
              <a:rPr lang="en-GB" sz="1800" dirty="0" smtClean="0"/>
              <a:t>departments </a:t>
            </a:r>
            <a:r>
              <a:rPr lang="en-GB" sz="1800" dirty="0"/>
              <a:t>to support sector-focussed </a:t>
            </a:r>
            <a:r>
              <a:rPr lang="en-GB" sz="1800" dirty="0" smtClean="0"/>
              <a:t>programmes</a:t>
            </a:r>
          </a:p>
          <a:p>
            <a:pPr>
              <a:spcBef>
                <a:spcPts val="600"/>
              </a:spcBef>
              <a:spcAft>
                <a:spcPts val="600"/>
              </a:spcAft>
            </a:pPr>
            <a:r>
              <a:rPr lang="en-GB" sz="1800" dirty="0" smtClean="0"/>
              <a:t>Pre-join suitability interview: skills scan; career discussion - Is this the right programme?</a:t>
            </a:r>
          </a:p>
          <a:p>
            <a:pPr>
              <a:spcBef>
                <a:spcPts val="600"/>
              </a:spcBef>
              <a:spcAft>
                <a:spcPts val="600"/>
              </a:spcAft>
            </a:pPr>
            <a:r>
              <a:rPr lang="en-GB" sz="1800" dirty="0" smtClean="0"/>
              <a:t>The Skills Scan informs the starting position - Feeds PPD module  + Review 1</a:t>
            </a:r>
            <a:endParaRPr lang="en-GB" sz="1800" dirty="0"/>
          </a:p>
          <a:p>
            <a:pPr>
              <a:spcBef>
                <a:spcPts val="600"/>
              </a:spcBef>
              <a:spcAft>
                <a:spcPts val="600"/>
              </a:spcAft>
            </a:pPr>
            <a:r>
              <a:rPr lang="en-GB" sz="1800" dirty="0"/>
              <a:t>Manage </a:t>
            </a:r>
            <a:r>
              <a:rPr lang="en-GB" sz="1800" dirty="0" smtClean="0"/>
              <a:t>Progress </a:t>
            </a:r>
            <a:r>
              <a:rPr lang="en-GB" sz="1800" dirty="0"/>
              <a:t>Reviews - </a:t>
            </a:r>
            <a:r>
              <a:rPr lang="en-GB" sz="1800" dirty="0" smtClean="0"/>
              <a:t>three-way </a:t>
            </a:r>
            <a:r>
              <a:rPr lang="en-GB" sz="1800" dirty="0"/>
              <a:t>discussions to support </a:t>
            </a:r>
            <a:r>
              <a:rPr lang="en-GB" sz="1800" dirty="0" smtClean="0"/>
              <a:t>and plan</a:t>
            </a:r>
            <a:endParaRPr lang="en-GB" sz="1800" dirty="0"/>
          </a:p>
          <a:p>
            <a:pPr>
              <a:spcBef>
                <a:spcPts val="600"/>
              </a:spcBef>
              <a:spcAft>
                <a:spcPts val="600"/>
              </a:spcAft>
            </a:pPr>
            <a:r>
              <a:rPr lang="en-GB" sz="1800" dirty="0" smtClean="0"/>
              <a:t>E-Portfolios: Focus </a:t>
            </a:r>
            <a:r>
              <a:rPr lang="en-GB" sz="1800" dirty="0"/>
              <a:t>on </a:t>
            </a:r>
            <a:r>
              <a:rPr lang="en-GB" sz="1800" dirty="0" smtClean="0"/>
              <a:t>evidence of impact, targets </a:t>
            </a:r>
            <a:r>
              <a:rPr lang="en-GB" sz="1800" dirty="0"/>
              <a:t>for </a:t>
            </a:r>
            <a:r>
              <a:rPr lang="en-GB" sz="1800" dirty="0" smtClean="0"/>
              <a:t>EPA and development </a:t>
            </a:r>
            <a:endParaRPr lang="en-GB" sz="1800" dirty="0"/>
          </a:p>
          <a:p>
            <a:pPr>
              <a:spcBef>
                <a:spcPts val="600"/>
              </a:spcBef>
              <a:spcAft>
                <a:spcPts val="600"/>
              </a:spcAft>
            </a:pPr>
            <a:r>
              <a:rPr lang="en-GB" sz="1800" dirty="0"/>
              <a:t>Negotiation, planning and monitoring of WBL Projects</a:t>
            </a:r>
            <a:endParaRPr lang="en-GB" sz="1800" i="1" dirty="0"/>
          </a:p>
          <a:p>
            <a:pPr>
              <a:spcBef>
                <a:spcPts val="600"/>
              </a:spcBef>
              <a:spcAft>
                <a:spcPts val="600"/>
              </a:spcAft>
            </a:pPr>
            <a:r>
              <a:rPr lang="en-GB" sz="1800" dirty="0" smtClean="0"/>
              <a:t>Help </a:t>
            </a:r>
            <a:r>
              <a:rPr lang="en-GB" sz="1800" dirty="0"/>
              <a:t>employers to understand and meet their obligations </a:t>
            </a:r>
          </a:p>
          <a:p>
            <a:pPr>
              <a:spcBef>
                <a:spcPts val="600"/>
              </a:spcBef>
              <a:spcAft>
                <a:spcPts val="600"/>
              </a:spcAft>
            </a:pPr>
            <a:r>
              <a:rPr lang="en-GB" sz="1800" dirty="0" smtClean="0"/>
              <a:t>Feedback </a:t>
            </a:r>
            <a:r>
              <a:rPr lang="en-GB" sz="1800" dirty="0"/>
              <a:t>into academic practise and work place </a:t>
            </a:r>
            <a:r>
              <a:rPr lang="en-GB" sz="1800" dirty="0" smtClean="0"/>
              <a:t>impact</a:t>
            </a:r>
          </a:p>
          <a:p>
            <a:endParaRPr lang="en-GB" sz="1800" dirty="0"/>
          </a:p>
          <a:p>
            <a:pPr marL="0" indent="0">
              <a:buNone/>
            </a:pPr>
            <a:endParaRPr lang="en-GB" sz="1800" dirty="0"/>
          </a:p>
        </p:txBody>
      </p:sp>
    </p:spTree>
    <p:extLst>
      <p:ext uri="{BB962C8B-B14F-4D97-AF65-F5344CB8AC3E}">
        <p14:creationId xmlns:p14="http://schemas.microsoft.com/office/powerpoint/2010/main" val="32114089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61" y="260648"/>
            <a:ext cx="8207375" cy="1143000"/>
          </a:xfrm>
        </p:spPr>
        <p:txBody>
          <a:bodyPr/>
          <a:lstStyle/>
          <a:p>
            <a:pPr algn="l"/>
            <a:r>
              <a:rPr lang="en-GB" sz="4000" dirty="0" smtClean="0"/>
              <a:t>WBL Coaches </a:t>
            </a:r>
            <a:br>
              <a:rPr lang="en-GB" sz="4000" dirty="0" smtClean="0"/>
            </a:br>
            <a:r>
              <a:rPr lang="en-GB" sz="4000" dirty="0" smtClean="0"/>
              <a:t>- </a:t>
            </a:r>
            <a:r>
              <a:rPr lang="en-GB" sz="2800" dirty="0" smtClean="0"/>
              <a:t>Apprenticeship Progress Reviews</a:t>
            </a:r>
            <a:endParaRPr lang="en-GB" sz="2800" dirty="0"/>
          </a:p>
        </p:txBody>
      </p:sp>
      <p:sp>
        <p:nvSpPr>
          <p:cNvPr id="3" name="Content Placeholder 2"/>
          <p:cNvSpPr>
            <a:spLocks noGrp="1"/>
          </p:cNvSpPr>
          <p:nvPr>
            <p:ph idx="1"/>
          </p:nvPr>
        </p:nvSpPr>
        <p:spPr>
          <a:xfrm>
            <a:off x="467544" y="1844824"/>
            <a:ext cx="8229600" cy="3344863"/>
          </a:xfrm>
        </p:spPr>
        <p:txBody>
          <a:bodyPr/>
          <a:lstStyle/>
          <a:p>
            <a:pPr marL="628650" indent="-457200">
              <a:spcAft>
                <a:spcPts val="600"/>
              </a:spcAft>
              <a:buFont typeface="Wingdings" panose="05000000000000000000" pitchFamily="2" charset="2"/>
              <a:buChar char="ü"/>
            </a:pPr>
            <a:r>
              <a:rPr lang="en-GB" sz="2000" dirty="0" smtClean="0">
                <a:latin typeface="Calibri" panose="020F0502020204030204" pitchFamily="34" charset="0"/>
                <a:ea typeface="Tahoma" panose="020B0604030504040204" pitchFamily="34" charset="0"/>
                <a:cs typeface="Calibri" panose="020F0502020204030204" pitchFamily="34" charset="0"/>
              </a:rPr>
              <a:t>We </a:t>
            </a:r>
            <a:r>
              <a:rPr lang="en-GB" sz="2000" dirty="0">
                <a:latin typeface="Calibri" panose="020F0502020204030204" pitchFamily="34" charset="0"/>
                <a:ea typeface="Tahoma" panose="020B0604030504040204" pitchFamily="34" charset="0"/>
                <a:cs typeface="Calibri" panose="020F0502020204030204" pitchFamily="34" charset="0"/>
              </a:rPr>
              <a:t>understand your starting point (Skills Scan)</a:t>
            </a:r>
          </a:p>
          <a:p>
            <a:pPr marL="628650" indent="-457200">
              <a:spcAft>
                <a:spcPts val="600"/>
              </a:spcAft>
              <a:buFont typeface="Wingdings" panose="05000000000000000000" pitchFamily="2" charset="2"/>
              <a:buChar char="ü"/>
            </a:pPr>
            <a:r>
              <a:rPr lang="en-GB" sz="2000" dirty="0">
                <a:latin typeface="Calibri" panose="020F0502020204030204" pitchFamily="34" charset="0"/>
                <a:ea typeface="Tahoma" panose="020B0604030504040204" pitchFamily="34" charset="0"/>
                <a:cs typeface="Calibri" panose="020F0502020204030204" pitchFamily="34" charset="0"/>
              </a:rPr>
              <a:t>We plan for and monitoring 20% Off The Job Training</a:t>
            </a:r>
          </a:p>
          <a:p>
            <a:pPr marL="628650" indent="-457200">
              <a:spcAft>
                <a:spcPts val="600"/>
              </a:spcAft>
              <a:buFont typeface="Wingdings" panose="05000000000000000000" pitchFamily="2" charset="2"/>
              <a:buChar char="ü"/>
            </a:pPr>
            <a:r>
              <a:rPr lang="en-GB" sz="2000" dirty="0">
                <a:latin typeface="Calibri" panose="020F0502020204030204" pitchFamily="34" charset="0"/>
                <a:ea typeface="Tahoma" panose="020B0604030504040204" pitchFamily="34" charset="0"/>
                <a:cs typeface="Calibri" panose="020F0502020204030204" pitchFamily="34" charset="0"/>
              </a:rPr>
              <a:t>Reviews set appropriately challenging targets (individualised SMART action plans).</a:t>
            </a:r>
          </a:p>
          <a:p>
            <a:pPr marL="628650" indent="-457200">
              <a:spcAft>
                <a:spcPts val="600"/>
              </a:spcAft>
              <a:buFont typeface="Wingdings" panose="05000000000000000000" pitchFamily="2" charset="2"/>
              <a:buChar char="ü"/>
            </a:pPr>
            <a:r>
              <a:rPr lang="en-GB" sz="2000" dirty="0">
                <a:latin typeface="Calibri" panose="020F0502020204030204" pitchFamily="34" charset="0"/>
                <a:ea typeface="Tahoma" panose="020B0604030504040204" pitchFamily="34" charset="0"/>
                <a:cs typeface="Calibri" panose="020F0502020204030204" pitchFamily="34" charset="0"/>
              </a:rPr>
              <a:t>linking up to careers advice in the employer and SHU (</a:t>
            </a:r>
            <a:r>
              <a:rPr lang="en-GB" sz="2000" dirty="0" err="1">
                <a:latin typeface="Calibri" panose="020F0502020204030204" pitchFamily="34" charset="0"/>
                <a:ea typeface="Tahoma" panose="020B0604030504040204" pitchFamily="34" charset="0"/>
                <a:cs typeface="Calibri" panose="020F0502020204030204" pitchFamily="34" charset="0"/>
              </a:rPr>
              <a:t>Abintegro</a:t>
            </a:r>
            <a:r>
              <a:rPr lang="en-GB" sz="2000" dirty="0">
                <a:latin typeface="Calibri" panose="020F0502020204030204" pitchFamily="34" charset="0"/>
                <a:ea typeface="Tahoma" panose="020B0604030504040204" pitchFamily="34" charset="0"/>
                <a:cs typeface="Calibri" panose="020F0502020204030204" pitchFamily="34" charset="0"/>
              </a:rPr>
              <a:t>)</a:t>
            </a:r>
          </a:p>
          <a:p>
            <a:pPr marL="628650" indent="-457200">
              <a:spcAft>
                <a:spcPts val="600"/>
              </a:spcAft>
              <a:buFont typeface="Wingdings" panose="05000000000000000000" pitchFamily="2" charset="2"/>
              <a:buChar char="ü"/>
            </a:pPr>
            <a:r>
              <a:rPr lang="en-GB" sz="2000" dirty="0">
                <a:latin typeface="Calibri" panose="020F0502020204030204" pitchFamily="34" charset="0"/>
                <a:ea typeface="Tahoma" panose="020B0604030504040204" pitchFamily="34" charset="0"/>
                <a:cs typeface="Calibri" panose="020F0502020204030204" pitchFamily="34" charset="0"/>
              </a:rPr>
              <a:t>welfare support, including attendance, safeguarding, staying safe online - referrals</a:t>
            </a:r>
          </a:p>
          <a:p>
            <a:pPr marL="628650" indent="-457200">
              <a:spcAft>
                <a:spcPts val="600"/>
              </a:spcAft>
              <a:buFont typeface="Wingdings" panose="05000000000000000000" pitchFamily="2" charset="2"/>
              <a:buChar char="ü"/>
            </a:pPr>
            <a:r>
              <a:rPr lang="en-GB" sz="2000" dirty="0">
                <a:latin typeface="Calibri" panose="020F0502020204030204" pitchFamily="34" charset="0"/>
                <a:ea typeface="Tahoma" panose="020B0604030504040204" pitchFamily="34" charset="0"/>
                <a:cs typeface="Calibri" panose="020F0502020204030204" pitchFamily="34" charset="0"/>
              </a:rPr>
              <a:t>opportunity for literacy and numeracy development</a:t>
            </a:r>
          </a:p>
          <a:p>
            <a:pPr marL="628650" indent="-457200">
              <a:spcAft>
                <a:spcPts val="600"/>
              </a:spcAft>
              <a:buFont typeface="Wingdings" panose="05000000000000000000" pitchFamily="2" charset="2"/>
              <a:buChar char="ü"/>
            </a:pPr>
            <a:r>
              <a:rPr lang="en-GB" sz="2000" dirty="0">
                <a:latin typeface="Calibri" panose="020F0502020204030204" pitchFamily="34" charset="0"/>
                <a:ea typeface="Tahoma" panose="020B0604030504040204" pitchFamily="34" charset="0"/>
                <a:cs typeface="Calibri" panose="020F0502020204030204" pitchFamily="34" charset="0"/>
              </a:rPr>
              <a:t>engagement with British Values, Prevent, Equality Diversity &amp; Inclusion </a:t>
            </a:r>
          </a:p>
          <a:p>
            <a:pPr marL="628650" indent="-457200">
              <a:spcAft>
                <a:spcPts val="600"/>
              </a:spcAft>
              <a:buFont typeface="Wingdings" panose="05000000000000000000" pitchFamily="2" charset="2"/>
              <a:buChar char="ü"/>
            </a:pPr>
            <a:r>
              <a:rPr lang="en-GB" sz="2000" dirty="0">
                <a:latin typeface="Calibri" panose="020F0502020204030204" pitchFamily="34" charset="0"/>
                <a:ea typeface="Tahoma" panose="020B0604030504040204" pitchFamily="34" charset="0"/>
                <a:cs typeface="Calibri" panose="020F0502020204030204" pitchFamily="34" charset="0"/>
              </a:rPr>
              <a:t>E-portfolio supports progress to EPA</a:t>
            </a:r>
          </a:p>
        </p:txBody>
      </p:sp>
    </p:spTree>
    <p:extLst>
      <p:ext uri="{BB962C8B-B14F-4D97-AF65-F5344CB8AC3E}">
        <p14:creationId xmlns:p14="http://schemas.microsoft.com/office/powerpoint/2010/main" val="9386190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433" y="629816"/>
            <a:ext cx="8207375" cy="1143000"/>
          </a:xfrm>
        </p:spPr>
        <p:txBody>
          <a:bodyPr/>
          <a:lstStyle/>
          <a:p>
            <a:r>
              <a:rPr lang="en-GB" sz="3600" dirty="0"/>
              <a:t>Discussion</a:t>
            </a:r>
            <a:r>
              <a:rPr lang="en-GB" dirty="0"/>
              <a:t/>
            </a:r>
            <a:br>
              <a:rPr lang="en-GB" dirty="0"/>
            </a:br>
            <a:endParaRPr lang="en-GB" dirty="0"/>
          </a:p>
        </p:txBody>
      </p:sp>
      <p:sp>
        <p:nvSpPr>
          <p:cNvPr id="3" name="Content Placeholder 2"/>
          <p:cNvSpPr>
            <a:spLocks noGrp="1"/>
          </p:cNvSpPr>
          <p:nvPr>
            <p:ph idx="1"/>
          </p:nvPr>
        </p:nvSpPr>
        <p:spPr>
          <a:xfrm>
            <a:off x="456431" y="1772818"/>
            <a:ext cx="8229600" cy="3344863"/>
          </a:xfrm>
        </p:spPr>
        <p:txBody>
          <a:bodyPr/>
          <a:lstStyle/>
          <a:p>
            <a:pPr marL="0" indent="0">
              <a:buNone/>
            </a:pPr>
            <a:r>
              <a:rPr lang="en-GB" sz="2400" b="1" dirty="0"/>
              <a:t>The Journey to End Point Assessment</a:t>
            </a:r>
          </a:p>
          <a:p>
            <a:pPr marL="0" indent="0">
              <a:buNone/>
            </a:pPr>
            <a:endParaRPr lang="en-GB" sz="2400" dirty="0"/>
          </a:p>
          <a:p>
            <a:r>
              <a:rPr lang="en-GB" sz="2400" dirty="0"/>
              <a:t>Chart progress against your Commitment Statement</a:t>
            </a:r>
          </a:p>
          <a:p>
            <a:r>
              <a:rPr lang="en-GB" sz="2400" dirty="0"/>
              <a:t>Review progress of KSBs and actions at 3-way review</a:t>
            </a:r>
          </a:p>
          <a:p>
            <a:r>
              <a:rPr lang="en-GB" sz="2400" dirty="0"/>
              <a:t>Support from SHU WBL Coach and work place mentor</a:t>
            </a:r>
          </a:p>
          <a:p>
            <a:r>
              <a:rPr lang="en-GB" sz="2400" dirty="0"/>
              <a:t>Review at the Gateway period</a:t>
            </a:r>
          </a:p>
          <a:p>
            <a:r>
              <a:rPr lang="en-GB" sz="2400" dirty="0"/>
              <a:t>Submit E-Portfolio for End Point Assessment</a:t>
            </a:r>
          </a:p>
          <a:p>
            <a:r>
              <a:rPr lang="en-GB" sz="2400" dirty="0"/>
              <a:t>Some specific differences in each sector</a:t>
            </a:r>
          </a:p>
        </p:txBody>
      </p:sp>
      <p:sp>
        <p:nvSpPr>
          <p:cNvPr id="4" name="Title 1"/>
          <p:cNvSpPr txBox="1">
            <a:spLocks/>
          </p:cNvSpPr>
          <p:nvPr/>
        </p:nvSpPr>
        <p:spPr bwMode="auto">
          <a:xfrm>
            <a:off x="467546" y="5517232"/>
            <a:ext cx="820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r>
              <a:rPr lang="en-GB" sz="3600" i="1" dirty="0"/>
              <a:t>What does good evidence look like?</a:t>
            </a:r>
            <a:endParaRPr lang="en-GB" i="1" dirty="0"/>
          </a:p>
        </p:txBody>
      </p:sp>
    </p:spTree>
    <p:extLst>
      <p:ext uri="{BB962C8B-B14F-4D97-AF65-F5344CB8AC3E}">
        <p14:creationId xmlns:p14="http://schemas.microsoft.com/office/powerpoint/2010/main" val="169166473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Batch 7b: </a:t>
            </a:r>
            <a:br>
              <a:rPr lang="en-GB" dirty="0" smtClean="0">
                <a:solidFill>
                  <a:schemeClr val="bg1"/>
                </a:solidFill>
              </a:rPr>
            </a:br>
            <a:r>
              <a:rPr lang="en-GB" dirty="0" smtClean="0">
                <a:solidFill>
                  <a:schemeClr val="bg1"/>
                </a:solidFill>
              </a:rPr>
              <a:t/>
            </a:r>
            <a:br>
              <a:rPr lang="en-GB" dirty="0" smtClean="0">
                <a:solidFill>
                  <a:schemeClr val="bg1"/>
                </a:solidFill>
              </a:rPr>
            </a:br>
            <a:r>
              <a:rPr lang="en-GB" dirty="0">
                <a:solidFill>
                  <a:schemeClr val="bg1"/>
                </a:solidFill>
              </a:rPr>
              <a:t/>
            </a:r>
            <a:br>
              <a:rPr lang="en-GB" dirty="0">
                <a:solidFill>
                  <a:schemeClr val="bg1"/>
                </a:solidFill>
              </a:rPr>
            </a:br>
            <a:r>
              <a:rPr lang="en-GB" dirty="0" smtClean="0">
                <a:solidFill>
                  <a:schemeClr val="bg1"/>
                </a:solidFill>
              </a:rPr>
              <a:t>Discussing Evidence, Projects  and E-portfolios for EPA</a:t>
            </a:r>
            <a:endParaRPr lang="en-GB" dirty="0">
              <a:solidFill>
                <a:schemeClr val="bg1"/>
              </a:solidFill>
            </a:endParaRP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084207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098" name="45476129-0224-48D8-8AFA-3BF3F9F33107" descr="image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6" y="6271"/>
            <a:ext cx="9182286" cy="70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8286" y="0"/>
            <a:ext cx="9182286" cy="7029400"/>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Box 4"/>
          <p:cNvSpPr txBox="1"/>
          <p:nvPr/>
        </p:nvSpPr>
        <p:spPr>
          <a:xfrm>
            <a:off x="611560" y="1340768"/>
            <a:ext cx="8064896" cy="7848302"/>
          </a:xfrm>
          <a:prstGeom prst="rect">
            <a:avLst/>
          </a:prstGeom>
          <a:noFill/>
        </p:spPr>
        <p:txBody>
          <a:bodyPr wrap="square" rtlCol="0">
            <a:spAutoFit/>
          </a:bodyPr>
          <a:lstStyle/>
          <a:p>
            <a:pPr marL="285750" indent="-285750" fontAlgn="auto">
              <a:spcBef>
                <a:spcPts val="0"/>
              </a:spcBef>
              <a:spcAft>
                <a:spcPts val="1200"/>
              </a:spcAft>
              <a:buFont typeface="Arial" panose="020B0604020202020204" pitchFamily="34" charset="0"/>
              <a:buChar char="•"/>
            </a:pPr>
            <a:r>
              <a:rPr lang="en-GB" sz="2000" dirty="0" smtClean="0">
                <a:solidFill>
                  <a:prstClr val="black"/>
                </a:solidFill>
                <a:latin typeface="Arial"/>
              </a:rPr>
              <a:t>Apprenticeships estimated to have started in the 12</a:t>
            </a:r>
            <a:r>
              <a:rPr lang="en-GB" sz="2000" baseline="30000" dirty="0" smtClean="0">
                <a:solidFill>
                  <a:prstClr val="black"/>
                </a:solidFill>
                <a:latin typeface="Arial"/>
              </a:rPr>
              <a:t>th</a:t>
            </a:r>
            <a:r>
              <a:rPr lang="en-GB" sz="2000" dirty="0" smtClean="0">
                <a:solidFill>
                  <a:prstClr val="black"/>
                </a:solidFill>
                <a:latin typeface="Arial"/>
              </a:rPr>
              <a:t> Century in Britain, </a:t>
            </a:r>
            <a:r>
              <a:rPr lang="en-GB" sz="1200" dirty="0" err="1" smtClean="0">
                <a:solidFill>
                  <a:prstClr val="black"/>
                </a:solidFill>
                <a:latin typeface="Arial"/>
              </a:rPr>
              <a:t>Wikapaedia</a:t>
            </a:r>
            <a:endParaRPr lang="en-GB" sz="1200" dirty="0" smtClean="0">
              <a:solidFill>
                <a:prstClr val="black"/>
              </a:solidFill>
              <a:latin typeface="Arial"/>
            </a:endParaRPr>
          </a:p>
          <a:p>
            <a:pPr marL="285750" indent="-285750" fontAlgn="auto">
              <a:spcBef>
                <a:spcPts val="0"/>
              </a:spcBef>
              <a:spcAft>
                <a:spcPts val="1200"/>
              </a:spcAft>
              <a:buFont typeface="Arial" panose="020B0604020202020204" pitchFamily="34" charset="0"/>
              <a:buChar char="•"/>
            </a:pPr>
            <a:r>
              <a:rPr lang="en-GB" sz="2000" dirty="0" smtClean="0">
                <a:solidFill>
                  <a:prstClr val="black"/>
                </a:solidFill>
                <a:latin typeface="Arial"/>
              </a:rPr>
              <a:t>Born in 1475 Michelangelo considered to be one of the greatest artists of all time learned his craft as an apprentice, </a:t>
            </a:r>
            <a:r>
              <a:rPr lang="en-GB" sz="1200" dirty="0" smtClean="0">
                <a:solidFill>
                  <a:prstClr val="black"/>
                </a:solidFill>
                <a:latin typeface="Arial"/>
              </a:rPr>
              <a:t>Britannica</a:t>
            </a:r>
          </a:p>
          <a:p>
            <a:pPr marL="285750" indent="-285750" fontAlgn="auto">
              <a:spcBef>
                <a:spcPts val="0"/>
              </a:spcBef>
              <a:spcAft>
                <a:spcPts val="1200"/>
              </a:spcAft>
              <a:buFont typeface="Arial" panose="020B0604020202020204" pitchFamily="34" charset="0"/>
              <a:buChar char="•"/>
            </a:pPr>
            <a:r>
              <a:rPr lang="en-GB" sz="2000" dirty="0" smtClean="0">
                <a:solidFill>
                  <a:prstClr val="black"/>
                </a:solidFill>
                <a:latin typeface="Arial"/>
              </a:rPr>
              <a:t>England's National Apprenticeship System was introduced in 1563</a:t>
            </a:r>
          </a:p>
          <a:p>
            <a:pPr marL="285750" indent="-285750" fontAlgn="auto">
              <a:spcBef>
                <a:spcPts val="0"/>
              </a:spcBef>
              <a:spcAft>
                <a:spcPts val="1200"/>
              </a:spcAft>
              <a:buFont typeface="Arial" panose="020B0604020202020204" pitchFamily="34" charset="0"/>
              <a:buChar char="•"/>
            </a:pPr>
            <a:r>
              <a:rPr lang="en-GB" sz="2000" dirty="0" smtClean="0">
                <a:solidFill>
                  <a:prstClr val="black"/>
                </a:solidFill>
                <a:latin typeface="Arial"/>
              </a:rPr>
              <a:t>Various re-purposing and rebranding during 20</a:t>
            </a:r>
            <a:r>
              <a:rPr lang="en-GB" sz="2000" baseline="30000" dirty="0" smtClean="0">
                <a:solidFill>
                  <a:prstClr val="black"/>
                </a:solidFill>
                <a:latin typeface="Arial"/>
              </a:rPr>
              <a:t>th</a:t>
            </a:r>
            <a:r>
              <a:rPr lang="en-GB" sz="2000" dirty="0" smtClean="0">
                <a:solidFill>
                  <a:prstClr val="black"/>
                </a:solidFill>
                <a:latin typeface="Arial"/>
              </a:rPr>
              <a:t> century moving into "modern apprenticeships, 1993.</a:t>
            </a:r>
            <a:r>
              <a:rPr lang="en-GB" sz="2000" dirty="0">
                <a:solidFill>
                  <a:prstClr val="black"/>
                </a:solidFill>
                <a:latin typeface="Arial"/>
              </a:rPr>
              <a:t> </a:t>
            </a:r>
            <a:r>
              <a:rPr lang="en-GB" sz="1200" dirty="0" smtClean="0">
                <a:solidFill>
                  <a:prstClr val="black"/>
                </a:solidFill>
                <a:latin typeface="Arial"/>
              </a:rPr>
              <a:t>Commonslibrary.parliament.uk</a:t>
            </a:r>
          </a:p>
          <a:p>
            <a:pPr marL="285750" indent="-285750" fontAlgn="auto">
              <a:spcBef>
                <a:spcPts val="0"/>
              </a:spcBef>
              <a:spcAft>
                <a:spcPts val="1200"/>
              </a:spcAft>
              <a:buFont typeface="Arial" panose="020B0604020202020204" pitchFamily="34" charset="0"/>
              <a:buChar char="•"/>
            </a:pPr>
            <a:r>
              <a:rPr lang="en-GB" sz="2000" dirty="0" smtClean="0">
                <a:solidFill>
                  <a:prstClr val="black"/>
                </a:solidFill>
                <a:latin typeface="Arial"/>
              </a:rPr>
              <a:t>Germany consistently outperforms </a:t>
            </a:r>
            <a:r>
              <a:rPr lang="en-GB" sz="2000" dirty="0" err="1" smtClean="0">
                <a:solidFill>
                  <a:prstClr val="black"/>
                </a:solidFill>
                <a:latin typeface="Arial"/>
              </a:rPr>
              <a:t>Euriopean</a:t>
            </a:r>
            <a:r>
              <a:rPr lang="en-GB" sz="2000" dirty="0" smtClean="0">
                <a:solidFill>
                  <a:prstClr val="black"/>
                </a:solidFill>
                <a:latin typeface="Arial"/>
              </a:rPr>
              <a:t> neighbours in terms of productivity and employment rates - nearly two </a:t>
            </a:r>
            <a:r>
              <a:rPr lang="en-GB" sz="2000" dirty="0" err="1" smtClean="0">
                <a:solidFill>
                  <a:prstClr val="black"/>
                </a:solidFill>
                <a:latin typeface="Arial"/>
              </a:rPr>
              <a:t>thids</a:t>
            </a:r>
            <a:r>
              <a:rPr lang="en-GB" sz="2000" dirty="0" smtClean="0">
                <a:solidFill>
                  <a:prstClr val="black"/>
                </a:solidFill>
                <a:latin typeface="Arial"/>
              </a:rPr>
              <a:t> of </a:t>
            </a:r>
            <a:r>
              <a:rPr lang="en-GB" sz="2000" dirty="0" err="1" smtClean="0">
                <a:solidFill>
                  <a:prstClr val="black"/>
                </a:solidFill>
                <a:latin typeface="Arial"/>
              </a:rPr>
              <a:t>shool</a:t>
            </a:r>
            <a:r>
              <a:rPr lang="en-GB" sz="2000" dirty="0" smtClean="0">
                <a:solidFill>
                  <a:prstClr val="black"/>
                </a:solidFill>
                <a:latin typeface="Arial"/>
              </a:rPr>
              <a:t> leavers progress through Apprenticeships, </a:t>
            </a:r>
            <a:r>
              <a:rPr lang="en-GB" sz="1200" dirty="0" smtClean="0">
                <a:solidFill>
                  <a:prstClr val="black"/>
                </a:solidFill>
                <a:latin typeface="Arial"/>
              </a:rPr>
              <a:t>BBC News 2011</a:t>
            </a:r>
          </a:p>
          <a:p>
            <a:pPr marL="285750" indent="-285750" fontAlgn="auto">
              <a:spcBef>
                <a:spcPts val="0"/>
              </a:spcBef>
              <a:spcAft>
                <a:spcPts val="1200"/>
              </a:spcAft>
              <a:buFont typeface="Arial" panose="020B0604020202020204" pitchFamily="34" charset="0"/>
              <a:buChar char="•"/>
            </a:pPr>
            <a:r>
              <a:rPr lang="en-GB" sz="2000" dirty="0" smtClean="0">
                <a:solidFill>
                  <a:prstClr val="black"/>
                </a:solidFill>
                <a:latin typeface="Arial"/>
              </a:rPr>
              <a:t> Higher Apprenticeships 2010-11 ... and then Degree apprenticeships introduced in 2015 </a:t>
            </a:r>
            <a:r>
              <a:rPr lang="en-GB" sz="1200" dirty="0" smtClean="0">
                <a:solidFill>
                  <a:prstClr val="black"/>
                </a:solidFill>
                <a:latin typeface="Arial"/>
              </a:rPr>
              <a:t>IFATE</a:t>
            </a:r>
          </a:p>
          <a:p>
            <a:pPr marL="285750" indent="-285750" fontAlgn="auto">
              <a:spcBef>
                <a:spcPts val="0"/>
              </a:spcBef>
              <a:spcAft>
                <a:spcPts val="0"/>
              </a:spcAft>
              <a:buFont typeface="Arial" panose="020B0604020202020204" pitchFamily="34" charset="0"/>
              <a:buChar char="•"/>
            </a:pPr>
            <a:endParaRPr lang="en-GB" dirty="0">
              <a:solidFill>
                <a:prstClr val="black"/>
              </a:solidFill>
              <a:latin typeface="Arial"/>
            </a:endParaRPr>
          </a:p>
          <a:p>
            <a:pPr marL="285750" indent="-285750" fontAlgn="auto">
              <a:spcBef>
                <a:spcPts val="0"/>
              </a:spcBef>
              <a:spcAft>
                <a:spcPts val="0"/>
              </a:spcAft>
              <a:buFont typeface="Arial" panose="020B0604020202020204" pitchFamily="34" charset="0"/>
              <a:buChar char="•"/>
            </a:pPr>
            <a:endParaRPr lang="en-GB" dirty="0" smtClean="0">
              <a:solidFill>
                <a:prstClr val="black"/>
              </a:solidFill>
              <a:latin typeface="Arial"/>
            </a:endParaRPr>
          </a:p>
          <a:p>
            <a:pPr marL="285750" indent="-285750" fontAlgn="auto">
              <a:spcBef>
                <a:spcPts val="0"/>
              </a:spcBef>
              <a:spcAft>
                <a:spcPts val="0"/>
              </a:spcAft>
              <a:buFont typeface="Arial" panose="020B0604020202020204" pitchFamily="34" charset="0"/>
              <a:buChar char="•"/>
            </a:pPr>
            <a:endParaRPr lang="en-GB" dirty="0">
              <a:solidFill>
                <a:prstClr val="black"/>
              </a:solidFill>
              <a:latin typeface="Arial"/>
            </a:endParaRPr>
          </a:p>
          <a:p>
            <a:pPr marL="285750" indent="-285750" fontAlgn="auto">
              <a:spcBef>
                <a:spcPts val="0"/>
              </a:spcBef>
              <a:spcAft>
                <a:spcPts val="0"/>
              </a:spcAft>
              <a:buFont typeface="Arial" panose="020B0604020202020204" pitchFamily="34" charset="0"/>
              <a:buChar char="•"/>
            </a:pPr>
            <a:endParaRPr lang="en-GB" dirty="0">
              <a:solidFill>
                <a:prstClr val="black"/>
              </a:solidFill>
            </a:endParaRPr>
          </a:p>
          <a:p>
            <a:endParaRPr lang="en-GB" sz="1800" dirty="0">
              <a:solidFill>
                <a:prstClr val="black"/>
              </a:solidFill>
            </a:endParaRPr>
          </a:p>
          <a:p>
            <a:pPr marL="285750" indent="-285750" fontAlgn="auto">
              <a:spcBef>
                <a:spcPts val="0"/>
              </a:spcBef>
              <a:spcAft>
                <a:spcPts val="0"/>
              </a:spcAft>
              <a:buFont typeface="Arial" panose="020B0604020202020204" pitchFamily="34" charset="0"/>
              <a:buChar char="•"/>
            </a:pPr>
            <a:endParaRPr lang="en-GB" sz="1800" dirty="0">
              <a:solidFill>
                <a:prstClr val="black"/>
              </a:solidFill>
              <a:latin typeface="Arial"/>
            </a:endParaRPr>
          </a:p>
          <a:p>
            <a:pPr marL="285750" indent="-285750" fontAlgn="auto">
              <a:spcBef>
                <a:spcPts val="0"/>
              </a:spcBef>
              <a:spcAft>
                <a:spcPts val="0"/>
              </a:spcAft>
              <a:buFont typeface="Arial" panose="020B0604020202020204" pitchFamily="34" charset="0"/>
              <a:buChar char="•"/>
            </a:pPr>
            <a:endParaRPr lang="en-GB" sz="1800" dirty="0">
              <a:solidFill>
                <a:prstClr val="black"/>
              </a:solidFill>
              <a:latin typeface="Arial"/>
            </a:endParaRPr>
          </a:p>
          <a:p>
            <a:pPr marL="285750" indent="-285750" fontAlgn="auto">
              <a:spcBef>
                <a:spcPts val="0"/>
              </a:spcBef>
              <a:spcAft>
                <a:spcPts val="0"/>
              </a:spcAft>
              <a:buFont typeface="Arial" panose="020B0604020202020204" pitchFamily="34" charset="0"/>
              <a:buChar char="•"/>
            </a:pPr>
            <a:endParaRPr lang="en-GB" sz="1800" dirty="0">
              <a:solidFill>
                <a:prstClr val="black"/>
              </a:solidFill>
              <a:latin typeface="Arial"/>
            </a:endParaRPr>
          </a:p>
          <a:p>
            <a:pPr marL="285750" indent="-285750" fontAlgn="auto">
              <a:spcBef>
                <a:spcPts val="0"/>
              </a:spcBef>
              <a:spcAft>
                <a:spcPts val="0"/>
              </a:spcAft>
              <a:buFont typeface="Arial" panose="020B0604020202020204" pitchFamily="34" charset="0"/>
              <a:buChar char="•"/>
            </a:pPr>
            <a:endParaRPr lang="en-GB" sz="1800" dirty="0">
              <a:solidFill>
                <a:prstClr val="black"/>
              </a:solidFill>
              <a:latin typeface="Arial"/>
            </a:endParaRPr>
          </a:p>
          <a:p>
            <a:pPr fontAlgn="auto">
              <a:spcBef>
                <a:spcPts val="0"/>
              </a:spcBef>
              <a:spcAft>
                <a:spcPts val="0"/>
              </a:spcAft>
            </a:pPr>
            <a:endParaRPr lang="en-GB" sz="1800" dirty="0">
              <a:solidFill>
                <a:prstClr val="black"/>
              </a:solidFill>
              <a:latin typeface="Arial"/>
            </a:endParaRPr>
          </a:p>
        </p:txBody>
      </p:sp>
      <p:sp>
        <p:nvSpPr>
          <p:cNvPr id="6" name="Title 1"/>
          <p:cNvSpPr>
            <a:spLocks noGrp="1"/>
          </p:cNvSpPr>
          <p:nvPr>
            <p:ph type="ctrTitle"/>
          </p:nvPr>
        </p:nvSpPr>
        <p:spPr>
          <a:xfrm>
            <a:off x="2627784" y="548680"/>
            <a:ext cx="4892080" cy="602929"/>
          </a:xfrm>
        </p:spPr>
        <p:txBody>
          <a:bodyPr/>
          <a:lstStyle/>
          <a:p>
            <a:pPr algn="l"/>
            <a:r>
              <a:rPr lang="en-GB" altLang="en-US" sz="2800" b="1" dirty="0"/>
              <a:t/>
            </a:r>
            <a:br>
              <a:rPr lang="en-GB" altLang="en-US" sz="2800" b="1" dirty="0"/>
            </a:br>
            <a:endParaRPr lang="en-GB" altLang="en-US" sz="2800" b="1" dirty="0"/>
          </a:p>
        </p:txBody>
      </p:sp>
      <p:sp>
        <p:nvSpPr>
          <p:cNvPr id="7" name="Title 1"/>
          <p:cNvSpPr txBox="1">
            <a:spLocks/>
          </p:cNvSpPr>
          <p:nvPr/>
        </p:nvSpPr>
        <p:spPr bwMode="auto">
          <a:xfrm>
            <a:off x="2915816" y="188640"/>
            <a:ext cx="4892080" cy="175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altLang="en-US" sz="2800" b="1" dirty="0" smtClean="0"/>
              <a:t>Apprenticeships</a:t>
            </a:r>
            <a:br>
              <a:rPr lang="en-GB" altLang="en-US" sz="2800" b="1" dirty="0" smtClean="0"/>
            </a:br>
            <a:r>
              <a:rPr lang="en-GB" altLang="en-US" sz="2800" b="1" dirty="0" smtClean="0"/>
              <a:t/>
            </a:r>
            <a:br>
              <a:rPr lang="en-GB" altLang="en-US" sz="2800" b="1" dirty="0" smtClean="0"/>
            </a:br>
            <a:endParaRPr lang="en-GB" altLang="en-US" sz="2800" b="1" dirty="0"/>
          </a:p>
        </p:txBody>
      </p:sp>
    </p:spTree>
    <p:extLst>
      <p:ext uri="{BB962C8B-B14F-4D97-AF65-F5344CB8AC3E}">
        <p14:creationId xmlns:p14="http://schemas.microsoft.com/office/powerpoint/2010/main" val="1783839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up)">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up)">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up)">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627786" y="188640"/>
            <a:ext cx="8207375" cy="1143000"/>
          </a:xfrm>
        </p:spPr>
        <p:txBody>
          <a:bodyPr/>
          <a:lstStyle/>
          <a:p>
            <a:pPr algn="l"/>
            <a:r>
              <a:rPr lang="en-GB" sz="2400" b="1" dirty="0"/>
              <a:t>What does good evidence look like?</a:t>
            </a:r>
            <a:r>
              <a:rPr lang="en-GB" sz="2400" dirty="0"/>
              <a:t/>
            </a:r>
            <a:br>
              <a:rPr lang="en-GB" sz="2400" dirty="0"/>
            </a:br>
            <a:r>
              <a:rPr lang="en-GB" sz="2000" dirty="0"/>
              <a:t>Addressing each competency  (KSB) in the standard:</a:t>
            </a:r>
            <a:r>
              <a:rPr lang="en-GB" sz="3200" dirty="0"/>
              <a:t/>
            </a:r>
            <a:br>
              <a:rPr lang="en-GB" sz="3200" dirty="0"/>
            </a:br>
            <a:endParaRPr lang="en-GB" sz="3200" dirty="0"/>
          </a:p>
        </p:txBody>
      </p:sp>
      <p:sp>
        <p:nvSpPr>
          <p:cNvPr id="6" name="Oval 5"/>
          <p:cNvSpPr/>
          <p:nvPr/>
        </p:nvSpPr>
        <p:spPr>
          <a:xfrm>
            <a:off x="179512" y="1475656"/>
            <a:ext cx="1872208" cy="18002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white"/>
                </a:solidFill>
              </a:rPr>
              <a:t>Artefact 1</a:t>
            </a:r>
          </a:p>
        </p:txBody>
      </p:sp>
      <p:sp>
        <p:nvSpPr>
          <p:cNvPr id="7" name="Oval 6"/>
          <p:cNvSpPr/>
          <p:nvPr/>
        </p:nvSpPr>
        <p:spPr>
          <a:xfrm>
            <a:off x="2483768" y="1475656"/>
            <a:ext cx="1872208" cy="1800200"/>
          </a:xfrm>
          <a:prstGeom prst="ellipse">
            <a:avLst/>
          </a:prstGeom>
          <a:solidFill>
            <a:srgbClr val="B70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white"/>
                </a:solidFill>
              </a:rPr>
              <a:t>Thing 2</a:t>
            </a:r>
          </a:p>
        </p:txBody>
      </p:sp>
      <p:sp>
        <p:nvSpPr>
          <p:cNvPr id="8" name="Oval 7"/>
          <p:cNvSpPr/>
          <p:nvPr/>
        </p:nvSpPr>
        <p:spPr>
          <a:xfrm>
            <a:off x="6948264" y="1475656"/>
            <a:ext cx="1872208" cy="18002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rPr>
              <a:t>Critical Reflection</a:t>
            </a:r>
          </a:p>
        </p:txBody>
      </p:sp>
      <p:sp>
        <p:nvSpPr>
          <p:cNvPr id="9" name="Oval 8"/>
          <p:cNvSpPr/>
          <p:nvPr/>
        </p:nvSpPr>
        <p:spPr>
          <a:xfrm>
            <a:off x="4716016" y="1475656"/>
            <a:ext cx="1872208" cy="18002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white"/>
                </a:solidFill>
              </a:rPr>
              <a:t>Stuff 3</a:t>
            </a:r>
          </a:p>
        </p:txBody>
      </p:sp>
      <p:sp>
        <p:nvSpPr>
          <p:cNvPr id="10" name="TextBox 9"/>
          <p:cNvSpPr txBox="1"/>
          <p:nvPr/>
        </p:nvSpPr>
        <p:spPr>
          <a:xfrm>
            <a:off x="2051720" y="2021812"/>
            <a:ext cx="484428" cy="707886"/>
          </a:xfrm>
          <a:prstGeom prst="rect">
            <a:avLst/>
          </a:prstGeom>
          <a:noFill/>
        </p:spPr>
        <p:txBody>
          <a:bodyPr wrap="none" rtlCol="0">
            <a:spAutoFit/>
          </a:bodyPr>
          <a:lstStyle/>
          <a:p>
            <a:r>
              <a:rPr lang="en-GB" sz="4000" dirty="0">
                <a:solidFill>
                  <a:prstClr val="black"/>
                </a:solidFill>
              </a:rPr>
              <a:t>+</a:t>
            </a:r>
          </a:p>
        </p:txBody>
      </p:sp>
      <p:sp>
        <p:nvSpPr>
          <p:cNvPr id="11" name="TextBox 10"/>
          <p:cNvSpPr txBox="1"/>
          <p:nvPr/>
        </p:nvSpPr>
        <p:spPr>
          <a:xfrm>
            <a:off x="4303596" y="1979712"/>
            <a:ext cx="484428" cy="707886"/>
          </a:xfrm>
          <a:prstGeom prst="rect">
            <a:avLst/>
          </a:prstGeom>
          <a:noFill/>
        </p:spPr>
        <p:txBody>
          <a:bodyPr wrap="none" rtlCol="0">
            <a:spAutoFit/>
          </a:bodyPr>
          <a:lstStyle/>
          <a:p>
            <a:r>
              <a:rPr lang="en-GB" sz="4000" dirty="0">
                <a:solidFill>
                  <a:prstClr val="black"/>
                </a:solidFill>
              </a:rPr>
              <a:t>+</a:t>
            </a:r>
          </a:p>
        </p:txBody>
      </p:sp>
      <p:sp>
        <p:nvSpPr>
          <p:cNvPr id="12" name="TextBox 11"/>
          <p:cNvSpPr txBox="1"/>
          <p:nvPr/>
        </p:nvSpPr>
        <p:spPr>
          <a:xfrm>
            <a:off x="6535844" y="1979712"/>
            <a:ext cx="484428" cy="707886"/>
          </a:xfrm>
          <a:prstGeom prst="rect">
            <a:avLst/>
          </a:prstGeom>
          <a:noFill/>
        </p:spPr>
        <p:txBody>
          <a:bodyPr wrap="none" rtlCol="0">
            <a:spAutoFit/>
          </a:bodyPr>
          <a:lstStyle/>
          <a:p>
            <a:r>
              <a:rPr lang="en-GB" sz="4000" dirty="0">
                <a:solidFill>
                  <a:prstClr val="black"/>
                </a:solidFill>
              </a:rPr>
              <a:t>+</a:t>
            </a:r>
          </a:p>
        </p:txBody>
      </p:sp>
      <p:sp>
        <p:nvSpPr>
          <p:cNvPr id="13" name="Right Brace 12"/>
          <p:cNvSpPr/>
          <p:nvPr/>
        </p:nvSpPr>
        <p:spPr>
          <a:xfrm rot="5400000">
            <a:off x="4139952" y="-82336"/>
            <a:ext cx="864096" cy="7724495"/>
          </a:xfrm>
          <a:prstGeom prst="rightBrace">
            <a:avLst/>
          </a:prstGeom>
          <a:ln>
            <a:solidFill>
              <a:srgbClr val="B70D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14" name="Rounded Rectangle 13"/>
          <p:cNvSpPr/>
          <p:nvPr/>
        </p:nvSpPr>
        <p:spPr>
          <a:xfrm>
            <a:off x="1691680" y="4221088"/>
            <a:ext cx="5688632" cy="86409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E- Portfolio</a:t>
            </a:r>
          </a:p>
        </p:txBody>
      </p:sp>
      <p:sp>
        <p:nvSpPr>
          <p:cNvPr id="15" name="Rounded Rectangle 14"/>
          <p:cNvSpPr/>
          <p:nvPr/>
        </p:nvSpPr>
        <p:spPr>
          <a:xfrm>
            <a:off x="1691680" y="5517232"/>
            <a:ext cx="5688632" cy="864096"/>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End Point Assessment</a:t>
            </a:r>
          </a:p>
        </p:txBody>
      </p:sp>
      <p:sp>
        <p:nvSpPr>
          <p:cNvPr id="16" name="Pentagon 15"/>
          <p:cNvSpPr/>
          <p:nvPr/>
        </p:nvSpPr>
        <p:spPr>
          <a:xfrm rot="5400000">
            <a:off x="4283968" y="5157192"/>
            <a:ext cx="576064" cy="43204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Pentagon 16"/>
          <p:cNvSpPr/>
          <p:nvPr/>
        </p:nvSpPr>
        <p:spPr>
          <a:xfrm rot="5400000">
            <a:off x="4283968" y="3851919"/>
            <a:ext cx="576064" cy="43204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60522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P spid="1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948264" y="1475656"/>
            <a:ext cx="1872208" cy="18002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rPr>
              <a:t>Critical Reflection</a:t>
            </a:r>
          </a:p>
        </p:txBody>
      </p:sp>
      <p:sp>
        <p:nvSpPr>
          <p:cNvPr id="10" name="TextBox 9"/>
          <p:cNvSpPr txBox="1"/>
          <p:nvPr/>
        </p:nvSpPr>
        <p:spPr>
          <a:xfrm>
            <a:off x="2051720" y="2021812"/>
            <a:ext cx="484428" cy="707886"/>
          </a:xfrm>
          <a:prstGeom prst="rect">
            <a:avLst/>
          </a:prstGeom>
          <a:noFill/>
        </p:spPr>
        <p:txBody>
          <a:bodyPr wrap="none" rtlCol="0">
            <a:spAutoFit/>
          </a:bodyPr>
          <a:lstStyle/>
          <a:p>
            <a:r>
              <a:rPr lang="en-GB" sz="4000" dirty="0">
                <a:solidFill>
                  <a:prstClr val="black"/>
                </a:solidFill>
              </a:rPr>
              <a:t>+</a:t>
            </a:r>
          </a:p>
        </p:txBody>
      </p:sp>
      <p:sp>
        <p:nvSpPr>
          <p:cNvPr id="11" name="TextBox 10"/>
          <p:cNvSpPr txBox="1"/>
          <p:nvPr/>
        </p:nvSpPr>
        <p:spPr>
          <a:xfrm>
            <a:off x="4303596" y="1979712"/>
            <a:ext cx="484428" cy="707886"/>
          </a:xfrm>
          <a:prstGeom prst="rect">
            <a:avLst/>
          </a:prstGeom>
          <a:noFill/>
        </p:spPr>
        <p:txBody>
          <a:bodyPr wrap="none" rtlCol="0">
            <a:spAutoFit/>
          </a:bodyPr>
          <a:lstStyle/>
          <a:p>
            <a:r>
              <a:rPr lang="en-GB" sz="4000" dirty="0">
                <a:solidFill>
                  <a:prstClr val="black"/>
                </a:solidFill>
              </a:rPr>
              <a:t>+</a:t>
            </a:r>
          </a:p>
        </p:txBody>
      </p:sp>
      <p:sp>
        <p:nvSpPr>
          <p:cNvPr id="12" name="TextBox 11"/>
          <p:cNvSpPr txBox="1"/>
          <p:nvPr/>
        </p:nvSpPr>
        <p:spPr>
          <a:xfrm>
            <a:off x="6535844" y="1979712"/>
            <a:ext cx="484428" cy="707886"/>
          </a:xfrm>
          <a:prstGeom prst="rect">
            <a:avLst/>
          </a:prstGeom>
          <a:noFill/>
        </p:spPr>
        <p:txBody>
          <a:bodyPr wrap="none" rtlCol="0">
            <a:spAutoFit/>
          </a:bodyPr>
          <a:lstStyle/>
          <a:p>
            <a:r>
              <a:rPr lang="en-GB" sz="4000" dirty="0">
                <a:solidFill>
                  <a:prstClr val="black"/>
                </a:solidFill>
              </a:rPr>
              <a:t>+</a:t>
            </a:r>
          </a:p>
        </p:txBody>
      </p:sp>
      <p:sp>
        <p:nvSpPr>
          <p:cNvPr id="18" name="Oval 17"/>
          <p:cNvSpPr/>
          <p:nvPr/>
        </p:nvSpPr>
        <p:spPr>
          <a:xfrm>
            <a:off x="179512" y="3429000"/>
            <a:ext cx="1872208" cy="1800200"/>
          </a:xfrm>
          <a:prstGeom prst="ellipse">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prstClr val="black">
                    <a:lumMod val="65000"/>
                    <a:lumOff val="35000"/>
                  </a:prstClr>
                </a:solidFill>
              </a:rPr>
              <a:t>Annotated Module Review form</a:t>
            </a:r>
          </a:p>
        </p:txBody>
      </p:sp>
      <p:sp>
        <p:nvSpPr>
          <p:cNvPr id="19" name="Oval 18"/>
          <p:cNvSpPr/>
          <p:nvPr/>
        </p:nvSpPr>
        <p:spPr>
          <a:xfrm>
            <a:off x="4663636" y="3573016"/>
            <a:ext cx="1872208" cy="1800200"/>
          </a:xfrm>
          <a:prstGeom prst="ellipse">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black">
                    <a:lumMod val="65000"/>
                    <a:lumOff val="35000"/>
                  </a:prstClr>
                </a:solidFill>
              </a:rPr>
              <a:t>Department (WBL) Project to address problem module</a:t>
            </a:r>
          </a:p>
        </p:txBody>
      </p:sp>
      <p:sp>
        <p:nvSpPr>
          <p:cNvPr id="20" name="Oval 19"/>
          <p:cNvSpPr/>
          <p:nvPr/>
        </p:nvSpPr>
        <p:spPr>
          <a:xfrm>
            <a:off x="2431794" y="3500137"/>
            <a:ext cx="1872208" cy="1800200"/>
          </a:xfrm>
          <a:prstGeom prst="ellipse">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black">
                    <a:lumMod val="65000"/>
                    <a:lumOff val="35000"/>
                  </a:prstClr>
                </a:solidFill>
              </a:rPr>
              <a:t>HAP Assignment on LTA design</a:t>
            </a:r>
          </a:p>
        </p:txBody>
      </p:sp>
      <p:sp>
        <p:nvSpPr>
          <p:cNvPr id="21" name="Oval 20"/>
          <p:cNvSpPr/>
          <p:nvPr/>
        </p:nvSpPr>
        <p:spPr>
          <a:xfrm>
            <a:off x="6948264" y="3501008"/>
            <a:ext cx="1872208" cy="1800200"/>
          </a:xfrm>
          <a:prstGeom prst="ellipse">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prstClr val="black">
                    <a:lumMod val="65000"/>
                    <a:lumOff val="35000"/>
                  </a:prstClr>
                </a:solidFill>
              </a:rPr>
              <a:t>Discussion of learning and future action</a:t>
            </a:r>
          </a:p>
        </p:txBody>
      </p:sp>
      <p:sp>
        <p:nvSpPr>
          <p:cNvPr id="2" name="TextBox 1"/>
          <p:cNvSpPr txBox="1"/>
          <p:nvPr/>
        </p:nvSpPr>
        <p:spPr>
          <a:xfrm>
            <a:off x="395536" y="5554105"/>
            <a:ext cx="1728192" cy="923330"/>
          </a:xfrm>
          <a:prstGeom prst="rect">
            <a:avLst/>
          </a:prstGeom>
          <a:noFill/>
        </p:spPr>
        <p:txBody>
          <a:bodyPr wrap="square" rtlCol="0">
            <a:spAutoFit/>
          </a:bodyPr>
          <a:lstStyle/>
          <a:p>
            <a:r>
              <a:rPr lang="en-GB" sz="1800" dirty="0">
                <a:solidFill>
                  <a:prstClr val="black"/>
                </a:solidFill>
              </a:rPr>
              <a:t>Problems  were made in delivery!?</a:t>
            </a:r>
          </a:p>
        </p:txBody>
      </p:sp>
      <p:sp>
        <p:nvSpPr>
          <p:cNvPr id="23" name="TextBox 22"/>
          <p:cNvSpPr txBox="1"/>
          <p:nvPr/>
        </p:nvSpPr>
        <p:spPr>
          <a:xfrm>
            <a:off x="2699792" y="5517232"/>
            <a:ext cx="1728192" cy="923330"/>
          </a:xfrm>
          <a:prstGeom prst="rect">
            <a:avLst/>
          </a:prstGeom>
          <a:noFill/>
        </p:spPr>
        <p:txBody>
          <a:bodyPr wrap="square" rtlCol="0">
            <a:spAutoFit/>
          </a:bodyPr>
          <a:lstStyle/>
          <a:p>
            <a:r>
              <a:rPr lang="en-GB" sz="1800" dirty="0">
                <a:solidFill>
                  <a:prstClr val="black"/>
                </a:solidFill>
              </a:rPr>
              <a:t>E.g. 65% mark for 30 credits on </a:t>
            </a:r>
            <a:r>
              <a:rPr lang="en-GB" sz="1800" dirty="0" err="1">
                <a:solidFill>
                  <a:prstClr val="black"/>
                </a:solidFill>
              </a:rPr>
              <a:t>PGCert</a:t>
            </a:r>
            <a:r>
              <a:rPr lang="en-GB" sz="1800" dirty="0">
                <a:solidFill>
                  <a:prstClr val="black"/>
                </a:solidFill>
              </a:rPr>
              <a:t>.</a:t>
            </a:r>
          </a:p>
        </p:txBody>
      </p:sp>
      <p:sp>
        <p:nvSpPr>
          <p:cNvPr id="24" name="TextBox 23"/>
          <p:cNvSpPr txBox="1"/>
          <p:nvPr/>
        </p:nvSpPr>
        <p:spPr>
          <a:xfrm>
            <a:off x="4644008" y="5517231"/>
            <a:ext cx="2572660" cy="1077218"/>
          </a:xfrm>
          <a:prstGeom prst="rect">
            <a:avLst/>
          </a:prstGeom>
          <a:noFill/>
        </p:spPr>
        <p:txBody>
          <a:bodyPr wrap="square" rtlCol="0">
            <a:spAutoFit/>
          </a:bodyPr>
          <a:lstStyle/>
          <a:p>
            <a:r>
              <a:rPr lang="en-GB" sz="1600" dirty="0">
                <a:solidFill>
                  <a:prstClr val="black"/>
                </a:solidFill>
              </a:rPr>
              <a:t>Evidence of further development and application in work ; showing leadership.</a:t>
            </a:r>
          </a:p>
        </p:txBody>
      </p:sp>
      <p:sp>
        <p:nvSpPr>
          <p:cNvPr id="25" name="TextBox 24"/>
          <p:cNvSpPr txBox="1"/>
          <p:nvPr/>
        </p:nvSpPr>
        <p:spPr>
          <a:xfrm>
            <a:off x="6778058" y="5417930"/>
            <a:ext cx="2365942" cy="1323439"/>
          </a:xfrm>
          <a:prstGeom prst="rect">
            <a:avLst/>
          </a:prstGeom>
          <a:noFill/>
        </p:spPr>
        <p:txBody>
          <a:bodyPr wrap="square" rtlCol="0">
            <a:spAutoFit/>
          </a:bodyPr>
          <a:lstStyle/>
          <a:p>
            <a:r>
              <a:rPr lang="en-GB" sz="1600" dirty="0">
                <a:solidFill>
                  <a:prstClr val="black"/>
                </a:solidFill>
              </a:rPr>
              <a:t>Reflective evaluation of own competence and sector issues; using material from WBL;</a:t>
            </a:r>
          </a:p>
          <a:p>
            <a:r>
              <a:rPr lang="en-GB" sz="1600" dirty="0">
                <a:solidFill>
                  <a:prstClr val="black"/>
                </a:solidFill>
              </a:rPr>
              <a:t>uploaded to E-Portfolio</a:t>
            </a:r>
          </a:p>
        </p:txBody>
      </p:sp>
      <p:sp>
        <p:nvSpPr>
          <p:cNvPr id="29" name="Oval 28"/>
          <p:cNvSpPr/>
          <p:nvPr/>
        </p:nvSpPr>
        <p:spPr>
          <a:xfrm>
            <a:off x="179512" y="1475656"/>
            <a:ext cx="1872208" cy="18002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white"/>
                </a:solidFill>
              </a:rPr>
              <a:t>Artefact 1</a:t>
            </a:r>
          </a:p>
        </p:txBody>
      </p:sp>
      <p:sp>
        <p:nvSpPr>
          <p:cNvPr id="30" name="Oval 29"/>
          <p:cNvSpPr/>
          <p:nvPr/>
        </p:nvSpPr>
        <p:spPr>
          <a:xfrm>
            <a:off x="2483768" y="1475656"/>
            <a:ext cx="1872208" cy="1800200"/>
          </a:xfrm>
          <a:prstGeom prst="ellipse">
            <a:avLst/>
          </a:prstGeom>
          <a:solidFill>
            <a:srgbClr val="B70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white"/>
                </a:solidFill>
              </a:rPr>
              <a:t>Thing 2</a:t>
            </a:r>
          </a:p>
        </p:txBody>
      </p:sp>
      <p:sp>
        <p:nvSpPr>
          <p:cNvPr id="31" name="Oval 30"/>
          <p:cNvSpPr/>
          <p:nvPr/>
        </p:nvSpPr>
        <p:spPr>
          <a:xfrm>
            <a:off x="4716016" y="1475656"/>
            <a:ext cx="1872208" cy="18002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white"/>
                </a:solidFill>
              </a:rPr>
              <a:t>Stuff 3</a:t>
            </a:r>
          </a:p>
        </p:txBody>
      </p:sp>
      <p:sp>
        <p:nvSpPr>
          <p:cNvPr id="26" name="Title 1"/>
          <p:cNvSpPr>
            <a:spLocks noGrp="1"/>
          </p:cNvSpPr>
          <p:nvPr>
            <p:ph type="title"/>
          </p:nvPr>
        </p:nvSpPr>
        <p:spPr>
          <a:xfrm>
            <a:off x="2627786" y="188640"/>
            <a:ext cx="8207375" cy="1143000"/>
          </a:xfrm>
        </p:spPr>
        <p:txBody>
          <a:bodyPr/>
          <a:lstStyle/>
          <a:p>
            <a:pPr algn="l"/>
            <a:r>
              <a:rPr lang="en-GB" sz="2400" b="1" dirty="0"/>
              <a:t>What does good evidence look like?</a:t>
            </a:r>
            <a:r>
              <a:rPr lang="en-GB" sz="2400" dirty="0"/>
              <a:t/>
            </a:r>
            <a:br>
              <a:rPr lang="en-GB" sz="2400" dirty="0"/>
            </a:br>
            <a:r>
              <a:rPr lang="en-GB" sz="2000" dirty="0"/>
              <a:t>Addressing each competency  (KSB) in the standard:</a:t>
            </a:r>
            <a:r>
              <a:rPr lang="en-GB" sz="3200" dirty="0"/>
              <a:t/>
            </a:r>
            <a:br>
              <a:rPr lang="en-GB" sz="3200" dirty="0"/>
            </a:br>
            <a:endParaRPr lang="en-GB" sz="3200" dirty="0"/>
          </a:p>
        </p:txBody>
      </p:sp>
    </p:spTree>
    <p:extLst>
      <p:ext uri="{BB962C8B-B14F-4D97-AF65-F5344CB8AC3E}">
        <p14:creationId xmlns:p14="http://schemas.microsoft.com/office/powerpoint/2010/main" val="279782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 grpId="0"/>
      <p:bldP spid="23" grpId="0"/>
      <p:bldP spid="24" grpId="0"/>
      <p:bldP spid="2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948264" y="1475656"/>
            <a:ext cx="1872208" cy="18002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Critical Reflection</a:t>
            </a:r>
            <a:endParaRPr lang="en-GB" sz="2000" dirty="0">
              <a:solidFill>
                <a:schemeClr val="tx1"/>
              </a:solidFill>
            </a:endParaRPr>
          </a:p>
        </p:txBody>
      </p:sp>
      <p:sp>
        <p:nvSpPr>
          <p:cNvPr id="10" name="TextBox 9"/>
          <p:cNvSpPr txBox="1"/>
          <p:nvPr/>
        </p:nvSpPr>
        <p:spPr>
          <a:xfrm>
            <a:off x="2051720" y="2021812"/>
            <a:ext cx="484428" cy="707886"/>
          </a:xfrm>
          <a:prstGeom prst="rect">
            <a:avLst/>
          </a:prstGeom>
          <a:noFill/>
        </p:spPr>
        <p:txBody>
          <a:bodyPr wrap="none" rtlCol="0">
            <a:spAutoFit/>
          </a:bodyPr>
          <a:lstStyle/>
          <a:p>
            <a:r>
              <a:rPr lang="en-GB" sz="4000" dirty="0" smtClean="0"/>
              <a:t>+</a:t>
            </a:r>
            <a:endParaRPr lang="en-GB" sz="4000" dirty="0"/>
          </a:p>
        </p:txBody>
      </p:sp>
      <p:sp>
        <p:nvSpPr>
          <p:cNvPr id="11" name="TextBox 10"/>
          <p:cNvSpPr txBox="1"/>
          <p:nvPr/>
        </p:nvSpPr>
        <p:spPr>
          <a:xfrm>
            <a:off x="4303596" y="1979712"/>
            <a:ext cx="484428" cy="707886"/>
          </a:xfrm>
          <a:prstGeom prst="rect">
            <a:avLst/>
          </a:prstGeom>
          <a:noFill/>
        </p:spPr>
        <p:txBody>
          <a:bodyPr wrap="none" rtlCol="0">
            <a:spAutoFit/>
          </a:bodyPr>
          <a:lstStyle/>
          <a:p>
            <a:r>
              <a:rPr lang="en-GB" sz="4000" dirty="0" smtClean="0"/>
              <a:t>+</a:t>
            </a:r>
            <a:endParaRPr lang="en-GB" sz="4000" dirty="0"/>
          </a:p>
        </p:txBody>
      </p:sp>
      <p:sp>
        <p:nvSpPr>
          <p:cNvPr id="12" name="TextBox 11"/>
          <p:cNvSpPr txBox="1"/>
          <p:nvPr/>
        </p:nvSpPr>
        <p:spPr>
          <a:xfrm>
            <a:off x="6535844" y="1979712"/>
            <a:ext cx="484428" cy="707886"/>
          </a:xfrm>
          <a:prstGeom prst="rect">
            <a:avLst/>
          </a:prstGeom>
          <a:noFill/>
        </p:spPr>
        <p:txBody>
          <a:bodyPr wrap="none" rtlCol="0">
            <a:spAutoFit/>
          </a:bodyPr>
          <a:lstStyle/>
          <a:p>
            <a:r>
              <a:rPr lang="en-GB" sz="4000" dirty="0" smtClean="0"/>
              <a:t>+</a:t>
            </a:r>
            <a:endParaRPr lang="en-GB" sz="4000" dirty="0"/>
          </a:p>
        </p:txBody>
      </p:sp>
      <p:sp>
        <p:nvSpPr>
          <p:cNvPr id="18" name="Oval 17"/>
          <p:cNvSpPr/>
          <p:nvPr/>
        </p:nvSpPr>
        <p:spPr>
          <a:xfrm>
            <a:off x="179512" y="3429000"/>
            <a:ext cx="1872208" cy="1800200"/>
          </a:xfrm>
          <a:prstGeom prst="ellipse">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solidFill>
                  <a:schemeClr val="tx1">
                    <a:lumMod val="65000"/>
                    <a:lumOff val="35000"/>
                  </a:schemeClr>
                </a:solidFill>
              </a:rPr>
              <a:t>Annotated photo of H&amp;S on site</a:t>
            </a:r>
            <a:endParaRPr lang="en-GB" sz="1800" dirty="0">
              <a:solidFill>
                <a:schemeClr val="tx1">
                  <a:lumMod val="65000"/>
                  <a:lumOff val="35000"/>
                </a:schemeClr>
              </a:solidFill>
            </a:endParaRPr>
          </a:p>
        </p:txBody>
      </p:sp>
      <p:sp>
        <p:nvSpPr>
          <p:cNvPr id="19" name="Oval 18"/>
          <p:cNvSpPr/>
          <p:nvPr/>
        </p:nvSpPr>
        <p:spPr>
          <a:xfrm>
            <a:off x="4663636" y="3500137"/>
            <a:ext cx="1872208" cy="1800200"/>
          </a:xfrm>
          <a:prstGeom prst="ellipse">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65000"/>
                    <a:lumOff val="35000"/>
                  </a:schemeClr>
                </a:solidFill>
              </a:rPr>
              <a:t>Apprentice Designed Training Programme</a:t>
            </a:r>
            <a:endParaRPr lang="en-GB" sz="1600" dirty="0">
              <a:solidFill>
                <a:schemeClr val="tx1">
                  <a:lumMod val="65000"/>
                  <a:lumOff val="35000"/>
                </a:schemeClr>
              </a:solidFill>
            </a:endParaRPr>
          </a:p>
        </p:txBody>
      </p:sp>
      <p:sp>
        <p:nvSpPr>
          <p:cNvPr id="20" name="Oval 19"/>
          <p:cNvSpPr/>
          <p:nvPr/>
        </p:nvSpPr>
        <p:spPr>
          <a:xfrm>
            <a:off x="2431794" y="3500137"/>
            <a:ext cx="1872208" cy="1800200"/>
          </a:xfrm>
          <a:prstGeom prst="ellipse">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65000"/>
                    <a:lumOff val="35000"/>
                  </a:schemeClr>
                </a:solidFill>
              </a:rPr>
              <a:t>SHU Assignment e.g. H&amp;S law &amp; practice</a:t>
            </a:r>
            <a:endParaRPr lang="en-GB" sz="1600" dirty="0">
              <a:solidFill>
                <a:schemeClr val="tx1">
                  <a:lumMod val="65000"/>
                  <a:lumOff val="35000"/>
                </a:schemeClr>
              </a:solidFill>
            </a:endParaRPr>
          </a:p>
        </p:txBody>
      </p:sp>
      <p:sp>
        <p:nvSpPr>
          <p:cNvPr id="21" name="Oval 20"/>
          <p:cNvSpPr/>
          <p:nvPr/>
        </p:nvSpPr>
        <p:spPr>
          <a:xfrm>
            <a:off x="6948264" y="3501008"/>
            <a:ext cx="1872208" cy="1800200"/>
          </a:xfrm>
          <a:prstGeom prst="ellipse">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solidFill>
                  <a:schemeClr val="tx1">
                    <a:lumMod val="65000"/>
                    <a:lumOff val="35000"/>
                  </a:schemeClr>
                </a:solidFill>
              </a:rPr>
              <a:t>Discussion of learning and future action</a:t>
            </a:r>
            <a:endParaRPr lang="en-GB" sz="1800" dirty="0">
              <a:solidFill>
                <a:schemeClr val="tx1">
                  <a:lumMod val="65000"/>
                  <a:lumOff val="35000"/>
                </a:schemeClr>
              </a:solidFill>
            </a:endParaRPr>
          </a:p>
        </p:txBody>
      </p:sp>
      <p:sp>
        <p:nvSpPr>
          <p:cNvPr id="2" name="TextBox 1"/>
          <p:cNvSpPr txBox="1"/>
          <p:nvPr/>
        </p:nvSpPr>
        <p:spPr>
          <a:xfrm>
            <a:off x="395536" y="5554107"/>
            <a:ext cx="1728192" cy="646331"/>
          </a:xfrm>
          <a:prstGeom prst="rect">
            <a:avLst/>
          </a:prstGeom>
          <a:noFill/>
        </p:spPr>
        <p:txBody>
          <a:bodyPr wrap="square" rtlCol="0">
            <a:spAutoFit/>
          </a:bodyPr>
          <a:lstStyle/>
          <a:p>
            <a:r>
              <a:rPr lang="en-GB" sz="1800" dirty="0" smtClean="0"/>
              <a:t>Possibly errors were made!?</a:t>
            </a:r>
            <a:endParaRPr lang="en-GB" sz="1800" dirty="0"/>
          </a:p>
        </p:txBody>
      </p:sp>
      <p:sp>
        <p:nvSpPr>
          <p:cNvPr id="23" name="TextBox 22"/>
          <p:cNvSpPr txBox="1"/>
          <p:nvPr/>
        </p:nvSpPr>
        <p:spPr>
          <a:xfrm>
            <a:off x="2699792" y="5517232"/>
            <a:ext cx="1728192" cy="923330"/>
          </a:xfrm>
          <a:prstGeom prst="rect">
            <a:avLst/>
          </a:prstGeom>
          <a:noFill/>
        </p:spPr>
        <p:txBody>
          <a:bodyPr wrap="square" rtlCol="0">
            <a:spAutoFit/>
          </a:bodyPr>
          <a:lstStyle/>
          <a:p>
            <a:r>
              <a:rPr lang="en-GB" sz="1800" dirty="0" smtClean="0"/>
              <a:t>E.g. 65% mark for 20 credits at Level 5.</a:t>
            </a:r>
            <a:endParaRPr lang="en-GB" sz="1800" dirty="0"/>
          </a:p>
        </p:txBody>
      </p:sp>
      <p:sp>
        <p:nvSpPr>
          <p:cNvPr id="24" name="TextBox 23"/>
          <p:cNvSpPr txBox="1"/>
          <p:nvPr/>
        </p:nvSpPr>
        <p:spPr>
          <a:xfrm>
            <a:off x="4644008" y="5517231"/>
            <a:ext cx="2572660" cy="1077218"/>
          </a:xfrm>
          <a:prstGeom prst="rect">
            <a:avLst/>
          </a:prstGeom>
          <a:noFill/>
        </p:spPr>
        <p:txBody>
          <a:bodyPr wrap="square" rtlCol="0">
            <a:spAutoFit/>
          </a:bodyPr>
          <a:lstStyle/>
          <a:p>
            <a:r>
              <a:rPr lang="en-GB" sz="1600" dirty="0" smtClean="0"/>
              <a:t>Evidence of further development and application in work ; showing leadership.</a:t>
            </a:r>
            <a:endParaRPr lang="en-GB" sz="1600" dirty="0"/>
          </a:p>
        </p:txBody>
      </p:sp>
      <p:sp>
        <p:nvSpPr>
          <p:cNvPr id="25" name="TextBox 24"/>
          <p:cNvSpPr txBox="1"/>
          <p:nvPr/>
        </p:nvSpPr>
        <p:spPr>
          <a:xfrm>
            <a:off x="6778058" y="5417930"/>
            <a:ext cx="2365942" cy="1323439"/>
          </a:xfrm>
          <a:prstGeom prst="rect">
            <a:avLst/>
          </a:prstGeom>
          <a:noFill/>
        </p:spPr>
        <p:txBody>
          <a:bodyPr wrap="square" rtlCol="0">
            <a:spAutoFit/>
          </a:bodyPr>
          <a:lstStyle/>
          <a:p>
            <a:r>
              <a:rPr lang="en-GB" sz="1600" dirty="0" smtClean="0"/>
              <a:t>Reflective evaluation of own competence and sector issues; using material from WBL;</a:t>
            </a:r>
          </a:p>
          <a:p>
            <a:r>
              <a:rPr lang="en-GB" sz="1600" dirty="0" smtClean="0"/>
              <a:t>uploaded to E-Portfolio</a:t>
            </a:r>
            <a:endParaRPr lang="en-GB" sz="1600" dirty="0"/>
          </a:p>
        </p:txBody>
      </p:sp>
      <p:sp>
        <p:nvSpPr>
          <p:cNvPr id="29" name="Oval 28"/>
          <p:cNvSpPr/>
          <p:nvPr/>
        </p:nvSpPr>
        <p:spPr>
          <a:xfrm>
            <a:off x="179512" y="1475656"/>
            <a:ext cx="1872208" cy="18002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Artefact 1</a:t>
            </a:r>
            <a:endParaRPr lang="en-GB" sz="2000" dirty="0"/>
          </a:p>
        </p:txBody>
      </p:sp>
      <p:sp>
        <p:nvSpPr>
          <p:cNvPr id="30" name="Oval 29"/>
          <p:cNvSpPr/>
          <p:nvPr/>
        </p:nvSpPr>
        <p:spPr>
          <a:xfrm>
            <a:off x="2483768" y="1475656"/>
            <a:ext cx="1872208" cy="1800200"/>
          </a:xfrm>
          <a:prstGeom prst="ellipse">
            <a:avLst/>
          </a:prstGeom>
          <a:solidFill>
            <a:srgbClr val="B70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Thing 2</a:t>
            </a:r>
            <a:endParaRPr lang="en-GB" sz="2000" dirty="0"/>
          </a:p>
        </p:txBody>
      </p:sp>
      <p:sp>
        <p:nvSpPr>
          <p:cNvPr id="31" name="Oval 30"/>
          <p:cNvSpPr/>
          <p:nvPr/>
        </p:nvSpPr>
        <p:spPr>
          <a:xfrm>
            <a:off x="4716016" y="1475656"/>
            <a:ext cx="1872208" cy="18002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Stuff 3</a:t>
            </a:r>
            <a:endParaRPr lang="en-GB" sz="2000" dirty="0"/>
          </a:p>
        </p:txBody>
      </p:sp>
      <p:sp>
        <p:nvSpPr>
          <p:cNvPr id="26" name="Title 1"/>
          <p:cNvSpPr>
            <a:spLocks noGrp="1"/>
          </p:cNvSpPr>
          <p:nvPr>
            <p:ph type="title"/>
          </p:nvPr>
        </p:nvSpPr>
        <p:spPr>
          <a:xfrm>
            <a:off x="2627786" y="188640"/>
            <a:ext cx="8207375" cy="1143000"/>
          </a:xfrm>
        </p:spPr>
        <p:txBody>
          <a:bodyPr/>
          <a:lstStyle/>
          <a:p>
            <a:pPr algn="l"/>
            <a:r>
              <a:rPr lang="en-GB" sz="2400" b="1" dirty="0" smtClean="0"/>
              <a:t>What does good evidence look like?</a:t>
            </a:r>
            <a:r>
              <a:rPr lang="en-GB" sz="2400" dirty="0" smtClean="0"/>
              <a:t/>
            </a:r>
            <a:br>
              <a:rPr lang="en-GB" sz="2400" dirty="0" smtClean="0"/>
            </a:br>
            <a:r>
              <a:rPr lang="en-GB" sz="2000" dirty="0" smtClean="0"/>
              <a:t>Addressing each competency  (KSB) in the standard:</a:t>
            </a:r>
            <a:r>
              <a:rPr lang="en-GB" sz="3200" dirty="0" smtClean="0"/>
              <a:t/>
            </a:r>
            <a:br>
              <a:rPr lang="en-GB" sz="3200" dirty="0" smtClean="0"/>
            </a:br>
            <a:endParaRPr lang="en-GB" sz="3200" dirty="0"/>
          </a:p>
        </p:txBody>
      </p:sp>
    </p:spTree>
    <p:extLst>
      <p:ext uri="{BB962C8B-B14F-4D97-AF65-F5344CB8AC3E}">
        <p14:creationId xmlns:p14="http://schemas.microsoft.com/office/powerpoint/2010/main" val="190527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 grpId="0"/>
      <p:bldP spid="23" grpId="0"/>
      <p:bldP spid="24" grpId="0"/>
      <p:bldP spid="2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53"/>
          <p:cNvSpPr txBox="1">
            <a:spLocks noGrp="1"/>
          </p:cNvSpPr>
          <p:nvPr>
            <p:ph type="title"/>
          </p:nvPr>
        </p:nvSpPr>
        <p:spPr>
          <a:xfrm>
            <a:off x="2987824" y="404664"/>
            <a:ext cx="6768752" cy="834574"/>
          </a:xfrm>
          <a:prstGeom prst="rect">
            <a:avLst/>
          </a:prstGeom>
        </p:spPr>
        <p:txBody>
          <a:bodyPr spcFirstLastPara="1" wrap="square" lIns="91425" tIns="91425" rIns="91425" bIns="91425" anchor="t" anchorCtr="0">
            <a:noAutofit/>
          </a:bodyPr>
          <a:lstStyle/>
          <a:p>
            <a:pPr marL="0" lvl="0" indent="0" rtl="0">
              <a:lnSpc>
                <a:spcPct val="113636"/>
              </a:lnSpc>
              <a:spcBef>
                <a:spcPts val="0"/>
              </a:spcBef>
              <a:spcAft>
                <a:spcPts val="0"/>
              </a:spcAft>
              <a:buClr>
                <a:schemeClr val="lt1"/>
              </a:buClr>
              <a:buSzPts val="4400"/>
              <a:buFont typeface="Arial"/>
              <a:buNone/>
            </a:pPr>
            <a:r>
              <a:rPr lang="en-GB" sz="3200" dirty="0" smtClean="0"/>
              <a:t>Using STARE to </a:t>
            </a:r>
            <a:r>
              <a:rPr lang="en-GB" sz="3200" dirty="0"/>
              <a:t>E</a:t>
            </a:r>
            <a:r>
              <a:rPr lang="en-GB" sz="3200" dirty="0" smtClean="0"/>
              <a:t>valuate </a:t>
            </a:r>
            <a:r>
              <a:rPr lang="en-GB" sz="3200" dirty="0"/>
              <a:t>E</a:t>
            </a:r>
            <a:r>
              <a:rPr lang="en-GB" sz="3200" dirty="0" smtClean="0"/>
              <a:t>xperience and Evidence</a:t>
            </a:r>
            <a:endParaRPr sz="3200" dirty="0"/>
          </a:p>
        </p:txBody>
      </p:sp>
      <p:sp>
        <p:nvSpPr>
          <p:cNvPr id="247" name="Google Shape;247;p53"/>
          <p:cNvSpPr txBox="1">
            <a:spLocks noGrp="1"/>
          </p:cNvSpPr>
          <p:nvPr>
            <p:ph idx="1"/>
          </p:nvPr>
        </p:nvSpPr>
        <p:spPr>
          <a:xfrm>
            <a:off x="593725" y="1839514"/>
            <a:ext cx="8153400" cy="4322763"/>
          </a:xfrm>
          <a:prstGeom prst="rect">
            <a:avLst/>
          </a:prstGeom>
        </p:spPr>
        <p:txBody>
          <a:bodyPr spcFirstLastPara="1" wrap="square" lIns="91425" tIns="91425" rIns="91425" bIns="91425" anchor="t" anchorCtr="0">
            <a:noAutofit/>
          </a:bodyPr>
          <a:lstStyle/>
          <a:p>
            <a:pPr marL="76200" lvl="0" indent="0">
              <a:spcBef>
                <a:spcPts val="0"/>
              </a:spcBef>
              <a:buClrTx/>
              <a:buSzPts val="2400"/>
              <a:buNone/>
            </a:pPr>
            <a:r>
              <a:rPr lang="en-GB" sz="2800" b="1" dirty="0">
                <a:latin typeface="Arial" panose="020B0604020202020204" pitchFamily="34" charset="0"/>
                <a:cs typeface="Arial" panose="020B0604020202020204" pitchFamily="34" charset="0"/>
              </a:rPr>
              <a:t>STARE</a:t>
            </a:r>
            <a:r>
              <a:rPr lang="en-GB" sz="2800" dirty="0">
                <a:latin typeface="Calibri" panose="020F0502020204030204" pitchFamily="34" charset="0"/>
              </a:rPr>
              <a:t> stands for: </a:t>
            </a:r>
            <a:r>
              <a:rPr lang="en-GB" sz="2800" b="1" dirty="0">
                <a:latin typeface="Arial" panose="020B0604020202020204" pitchFamily="34" charset="0"/>
                <a:cs typeface="Arial" panose="020B0604020202020204" pitchFamily="34" charset="0"/>
              </a:rPr>
              <a:t>Situation, Task, Action, Result </a:t>
            </a:r>
            <a:r>
              <a:rPr lang="en-GB" sz="2800" dirty="0">
                <a:latin typeface="Arial" panose="020B0604020202020204" pitchFamily="34" charset="0"/>
                <a:cs typeface="Arial" panose="020B0604020202020204" pitchFamily="34" charset="0"/>
              </a:rPr>
              <a:t>and</a:t>
            </a:r>
            <a:r>
              <a:rPr lang="en-GB" sz="2800" b="1" dirty="0">
                <a:latin typeface="Arial" panose="020B0604020202020204" pitchFamily="34" charset="0"/>
                <a:cs typeface="Arial" panose="020B0604020202020204" pitchFamily="34" charset="0"/>
              </a:rPr>
              <a:t> Evaluation</a:t>
            </a:r>
            <a:endParaRPr lang="en-GB" sz="2800" dirty="0">
              <a:latin typeface="Calibri" panose="020F0502020204030204" pitchFamily="34" charset="0"/>
            </a:endParaRPr>
          </a:p>
          <a:p>
            <a:pPr>
              <a:buFont typeface="Arial" panose="020B0604020202020204" pitchFamily="34" charset="0"/>
              <a:buChar char="•"/>
            </a:pPr>
            <a:endParaRPr lang="en-GB" sz="2000" b="1"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Situation</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 sets the context within which you performed a job or faced a challenge</a:t>
            </a:r>
          </a:p>
          <a:p>
            <a:pPr>
              <a:buFont typeface="Arial" panose="020B0604020202020204" pitchFamily="34" charset="0"/>
              <a:buChar char="•"/>
            </a:pPr>
            <a:r>
              <a:rPr lang="en-GB" sz="2000" b="1" dirty="0">
                <a:latin typeface="Arial" panose="020B0604020202020204" pitchFamily="34" charset="0"/>
                <a:cs typeface="Arial" panose="020B0604020202020204" pitchFamily="34" charset="0"/>
              </a:rPr>
              <a:t>Task</a:t>
            </a:r>
            <a:r>
              <a:rPr lang="en-GB" sz="2000" dirty="0">
                <a:latin typeface="Arial" panose="020B0604020202020204" pitchFamily="34" charset="0"/>
                <a:cs typeface="Arial" panose="020B0604020202020204" pitchFamily="34" charset="0"/>
              </a:rPr>
              <a:t> - describes your responsibility in the situation.  What was required?  What was the aim?</a:t>
            </a:r>
          </a:p>
          <a:p>
            <a:pPr>
              <a:buFont typeface="Arial" panose="020B0604020202020204" pitchFamily="34" charset="0"/>
              <a:buChar char="•"/>
            </a:pPr>
            <a:r>
              <a:rPr lang="en-GB" sz="2000" b="1" dirty="0">
                <a:latin typeface="Arial" panose="020B0604020202020204" pitchFamily="34" charset="0"/>
                <a:cs typeface="Arial" panose="020B0604020202020204" pitchFamily="34" charset="0"/>
              </a:rPr>
              <a:t>Actions</a:t>
            </a:r>
            <a:r>
              <a:rPr lang="en-GB" sz="2000" dirty="0">
                <a:latin typeface="Arial" panose="020B0604020202020204" pitchFamily="34" charset="0"/>
                <a:cs typeface="Arial" panose="020B0604020202020204" pitchFamily="34" charset="0"/>
              </a:rPr>
              <a:t> - what did YOU do?  Describe how you completed the task or endeavoured to meet the challenge</a:t>
            </a:r>
          </a:p>
          <a:p>
            <a:pPr>
              <a:buFont typeface="Arial" panose="020B0604020202020204" pitchFamily="34" charset="0"/>
              <a:buChar char="•"/>
            </a:pPr>
            <a:r>
              <a:rPr lang="en-GB" sz="2000" b="1" dirty="0">
                <a:latin typeface="Arial" panose="020B0604020202020204" pitchFamily="34" charset="0"/>
                <a:cs typeface="Arial" panose="020B0604020202020204" pitchFamily="34" charset="0"/>
              </a:rPr>
              <a:t>Results</a:t>
            </a:r>
            <a:r>
              <a:rPr lang="en-GB" sz="2000" dirty="0">
                <a:latin typeface="Arial" panose="020B0604020202020204" pitchFamily="34" charset="0"/>
                <a:cs typeface="Arial" panose="020B0604020202020204" pitchFamily="34" charset="0"/>
              </a:rPr>
              <a:t> - what was the impact/outcome as a result of YOUR actions? </a:t>
            </a:r>
          </a:p>
          <a:p>
            <a:pPr>
              <a:buFont typeface="Arial" panose="020B0604020202020204" pitchFamily="34" charset="0"/>
              <a:buChar char="•"/>
            </a:pPr>
            <a:r>
              <a:rPr lang="en-GB" sz="2000" b="1" dirty="0">
                <a:latin typeface="Arial" panose="020B0604020202020204" pitchFamily="34" charset="0"/>
                <a:cs typeface="Arial" panose="020B0604020202020204" pitchFamily="34" charset="0"/>
              </a:rPr>
              <a:t>Evaluation </a:t>
            </a:r>
            <a:r>
              <a:rPr lang="en-GB" sz="2000" dirty="0">
                <a:latin typeface="Arial" panose="020B0604020202020204" pitchFamily="34" charset="0"/>
                <a:cs typeface="Arial" panose="020B0604020202020204" pitchFamily="34" charset="0"/>
              </a:rPr>
              <a:t>-</a:t>
            </a:r>
            <a:r>
              <a:rPr lang="en-GB"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how does this meet the criteria for the learning </a:t>
            </a:r>
            <a:r>
              <a:rPr lang="en-GB" sz="2000" dirty="0" smtClean="0">
                <a:latin typeface="Arial" panose="020B0604020202020204" pitchFamily="34" charset="0"/>
                <a:cs typeface="Arial" panose="020B0604020202020204" pitchFamily="34" charset="0"/>
              </a:rPr>
              <a:t>outcomes (Knowledge, Skills, Behaviours)</a:t>
            </a:r>
            <a:endParaRPr lang="en-GB" sz="2000" b="1" dirty="0">
              <a:latin typeface="Arial" panose="020B0604020202020204" pitchFamily="34" charset="0"/>
              <a:cs typeface="Arial" panose="020B0604020202020204" pitchFamily="34" charset="0"/>
            </a:endParaRPr>
          </a:p>
          <a:p>
            <a:pPr marL="76200" lvl="0" indent="0">
              <a:spcBef>
                <a:spcPts val="0"/>
              </a:spcBef>
              <a:buClrTx/>
              <a:buSzPts val="2400"/>
              <a:buNone/>
            </a:pPr>
            <a:endParaRPr lang="en-GB" sz="2800" dirty="0">
              <a:latin typeface="Calibri" panose="020F0502020204030204" pitchFamily="34" charset="0"/>
            </a:endParaRPr>
          </a:p>
          <a:p>
            <a:pPr marL="76200" lvl="0" indent="0">
              <a:spcBef>
                <a:spcPts val="0"/>
              </a:spcBef>
              <a:buClrTx/>
              <a:buSzPts val="2400"/>
              <a:buNone/>
            </a:pPr>
            <a:endParaRPr lang="en-GB" sz="2800" dirty="0">
              <a:latin typeface="Calibri" panose="020F0502020204030204" pitchFamily="34" charset="0"/>
            </a:endParaRPr>
          </a:p>
          <a:p>
            <a:pPr marL="76200" lvl="0" indent="0">
              <a:spcBef>
                <a:spcPts val="0"/>
              </a:spcBef>
              <a:buClrTx/>
              <a:buSzPts val="2400"/>
              <a:buNone/>
            </a:pPr>
            <a:endParaRPr lang="en-GB" sz="2800" dirty="0">
              <a:latin typeface="Calibri" panose="020F0502020204030204" pitchFamily="34" charset="0"/>
            </a:endParaRPr>
          </a:p>
          <a:p>
            <a:pPr marL="76200" lvl="0" indent="0">
              <a:spcBef>
                <a:spcPts val="0"/>
              </a:spcBef>
              <a:buClrTx/>
              <a:buSzPts val="2400"/>
              <a:buNone/>
            </a:pPr>
            <a:r>
              <a:rPr lang="en-GB" sz="2200" dirty="0">
                <a:latin typeface="Calibri" panose="020F0502020204030204" pitchFamily="34" charset="0"/>
              </a:rPr>
              <a:t/>
            </a:r>
            <a:br>
              <a:rPr lang="en-GB" sz="2200" dirty="0">
                <a:latin typeface="Calibri" panose="020F0502020204030204" pitchFamily="34" charset="0"/>
              </a:rPr>
            </a:br>
            <a:r>
              <a:rPr lang="en-GB" sz="2200" dirty="0">
                <a:latin typeface="Calibri" panose="020F0502020204030204" pitchFamily="34" charset="0"/>
              </a:rPr>
              <a:t> </a:t>
            </a:r>
          </a:p>
          <a:p>
            <a:pPr marL="76200" indent="0">
              <a:spcBef>
                <a:spcPts val="0"/>
              </a:spcBef>
              <a:buClrTx/>
              <a:buSzPts val="2400"/>
              <a:buNone/>
            </a:pPr>
            <a:endParaRPr lang="en-GB" sz="2800" dirty="0">
              <a:solidFill>
                <a:srgbClr val="B0083E"/>
              </a:solidFill>
              <a:latin typeface="Calibri" panose="020F0502020204030204" pitchFamily="34" charset="0"/>
            </a:endParaRPr>
          </a:p>
          <a:p>
            <a:pPr marL="671512" lvl="2" indent="0">
              <a:spcBef>
                <a:spcPts val="0"/>
              </a:spcBef>
              <a:buClrTx/>
              <a:buSzPts val="2400"/>
            </a:pPr>
            <a:endParaRPr lang="en-GB" sz="2800" dirty="0">
              <a:solidFill>
                <a:srgbClr val="B0083E"/>
              </a:solidFill>
              <a:latin typeface="Calibri" panose="020F0502020204030204" pitchFamily="34" charset="0"/>
            </a:endParaRPr>
          </a:p>
          <a:p>
            <a:pPr marL="671512" lvl="2" indent="0">
              <a:spcBef>
                <a:spcPts val="0"/>
              </a:spcBef>
              <a:buClrTx/>
              <a:buSzPts val="2400"/>
            </a:pPr>
            <a:endParaRPr dirty="0">
              <a:solidFill>
                <a:schemeClr val="tx1"/>
              </a:solidFill>
            </a:endParaRPr>
          </a:p>
          <a:p>
            <a:pPr marL="0" lvl="0" indent="0" algn="l" rtl="0">
              <a:spcBef>
                <a:spcPts val="0"/>
              </a:spcBef>
              <a:spcAft>
                <a:spcPts val="0"/>
              </a:spcAft>
              <a:buNone/>
            </a:pPr>
            <a:endParaRPr sz="2800" dirty="0">
              <a:solidFill>
                <a:srgbClr val="B0083E"/>
              </a:solidFill>
              <a:latin typeface="Calibri" panose="020F0502020204030204" pitchFamily="34" charset="0"/>
            </a:endParaRPr>
          </a:p>
        </p:txBody>
      </p:sp>
    </p:spTree>
    <p:extLst>
      <p:ext uri="{BB962C8B-B14F-4D97-AF65-F5344CB8AC3E}">
        <p14:creationId xmlns:p14="http://schemas.microsoft.com/office/powerpoint/2010/main" val="315423937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9"/>
          <p:cNvSpPr txBox="1">
            <a:spLocks noGrp="1"/>
          </p:cNvSpPr>
          <p:nvPr>
            <p:ph type="title"/>
          </p:nvPr>
        </p:nvSpPr>
        <p:spPr>
          <a:xfrm>
            <a:off x="885731" y="721275"/>
            <a:ext cx="8153400" cy="1039291"/>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FE4AAD"/>
              </a:buClr>
              <a:buSzPts val="5000"/>
              <a:buFont typeface="Arial"/>
              <a:buNone/>
            </a:pPr>
            <a:r>
              <a:rPr lang="en-GB" sz="4000" dirty="0"/>
              <a:t>STARE Analysis</a:t>
            </a:r>
            <a:r>
              <a:rPr lang="en-GB" sz="4000" dirty="0">
                <a:solidFill>
                  <a:srgbClr val="FFFFFF"/>
                </a:solidFill>
              </a:rPr>
              <a:t>?</a:t>
            </a:r>
            <a:endParaRPr sz="4000" dirty="0">
              <a:solidFill>
                <a:srgbClr val="FFFFFF"/>
              </a:solidFill>
            </a:endParaRPr>
          </a:p>
        </p:txBody>
      </p:sp>
      <p:graphicFrame>
        <p:nvGraphicFramePr>
          <p:cNvPr id="3" name="Table 2">
            <a:extLst>
              <a:ext uri="{FF2B5EF4-FFF2-40B4-BE49-F238E27FC236}">
                <a16:creationId xmlns="" xmlns:a16="http://schemas.microsoft.com/office/drawing/2014/main" id="{6D4545BD-2B6E-41D7-A30F-2F952CA2C853}"/>
              </a:ext>
            </a:extLst>
          </p:cNvPr>
          <p:cNvGraphicFramePr>
            <a:graphicFrameLocks noGrp="1"/>
          </p:cNvGraphicFramePr>
          <p:nvPr/>
        </p:nvGraphicFramePr>
        <p:xfrm>
          <a:off x="1151138" y="2613241"/>
          <a:ext cx="6096000" cy="2225040"/>
        </p:xfrm>
        <a:graphic>
          <a:graphicData uri="http://schemas.openxmlformats.org/drawingml/2006/table">
            <a:tbl>
              <a:tblPr firstRow="1" bandRow="1">
                <a:tableStyleId>{2D5ABB26-0587-4C30-8999-92F81FD0307C}</a:tableStyleId>
              </a:tblPr>
              <a:tblGrid>
                <a:gridCol w="2032000">
                  <a:extLst>
                    <a:ext uri="{9D8B030D-6E8A-4147-A177-3AD203B41FA5}">
                      <a16:colId xmlns="" xmlns:a16="http://schemas.microsoft.com/office/drawing/2014/main" val="3965097906"/>
                    </a:ext>
                  </a:extLst>
                </a:gridCol>
                <a:gridCol w="2032000">
                  <a:extLst>
                    <a:ext uri="{9D8B030D-6E8A-4147-A177-3AD203B41FA5}">
                      <a16:colId xmlns="" xmlns:a16="http://schemas.microsoft.com/office/drawing/2014/main" val="1312179165"/>
                    </a:ext>
                  </a:extLst>
                </a:gridCol>
                <a:gridCol w="2032000">
                  <a:extLst>
                    <a:ext uri="{9D8B030D-6E8A-4147-A177-3AD203B41FA5}">
                      <a16:colId xmlns="" xmlns:a16="http://schemas.microsoft.com/office/drawing/2014/main" val="1799982720"/>
                    </a:ext>
                  </a:extLst>
                </a:gridCol>
              </a:tblGrid>
              <a:tr h="370840">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 xmlns:a16="http://schemas.microsoft.com/office/drawing/2014/main" val="1910027847"/>
                  </a:ext>
                </a:extLst>
              </a:tr>
              <a:tr h="370840">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 xmlns:a16="http://schemas.microsoft.com/office/drawing/2014/main" val="388349238"/>
                  </a:ext>
                </a:extLst>
              </a:tr>
              <a:tr h="370840">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 xmlns:a16="http://schemas.microsoft.com/office/drawing/2014/main" val="3187183046"/>
                  </a:ext>
                </a:extLst>
              </a:tr>
              <a:tr h="370840">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 xmlns:a16="http://schemas.microsoft.com/office/drawing/2014/main" val="1010052536"/>
                  </a:ext>
                </a:extLst>
              </a:tr>
              <a:tr h="37084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 xmlns:a16="http://schemas.microsoft.com/office/drawing/2014/main" val="2914492463"/>
                  </a:ext>
                </a:extLst>
              </a:tr>
              <a:tr h="37084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 xmlns:a16="http://schemas.microsoft.com/office/drawing/2014/main" val="2266073781"/>
                  </a:ext>
                </a:extLst>
              </a:tr>
            </a:tbl>
          </a:graphicData>
        </a:graphic>
      </p:graphicFrame>
      <p:graphicFrame>
        <p:nvGraphicFramePr>
          <p:cNvPr id="5" name="Table 4">
            <a:extLst>
              <a:ext uri="{FF2B5EF4-FFF2-40B4-BE49-F238E27FC236}">
                <a16:creationId xmlns="" xmlns:a16="http://schemas.microsoft.com/office/drawing/2014/main" id="{37E38DA5-9ADF-4B60-9AF5-7A946E0F0111}"/>
              </a:ext>
            </a:extLst>
          </p:cNvPr>
          <p:cNvGraphicFramePr>
            <a:graphicFrameLocks noGrp="1"/>
          </p:cNvGraphicFramePr>
          <p:nvPr/>
        </p:nvGraphicFramePr>
        <p:xfrm>
          <a:off x="299545" y="1914079"/>
          <a:ext cx="8153400" cy="4612844"/>
        </p:xfrm>
        <a:graphic>
          <a:graphicData uri="http://schemas.openxmlformats.org/drawingml/2006/table">
            <a:tbl>
              <a:tblPr firstRow="1" firstCol="1" bandRow="1"/>
              <a:tblGrid>
                <a:gridCol w="1277812">
                  <a:extLst>
                    <a:ext uri="{9D8B030D-6E8A-4147-A177-3AD203B41FA5}">
                      <a16:colId xmlns="" xmlns:a16="http://schemas.microsoft.com/office/drawing/2014/main" val="2693891168"/>
                    </a:ext>
                  </a:extLst>
                </a:gridCol>
                <a:gridCol w="6875588">
                  <a:extLst>
                    <a:ext uri="{9D8B030D-6E8A-4147-A177-3AD203B41FA5}">
                      <a16:colId xmlns="" xmlns:a16="http://schemas.microsoft.com/office/drawing/2014/main" val="3412780354"/>
                    </a:ext>
                  </a:extLst>
                </a:gridCol>
              </a:tblGrid>
              <a:tr h="718879">
                <a:tc gridSpan="2">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Evidence Overview</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 xmlns:a16="http://schemas.microsoft.com/office/drawing/2014/main" val="2143446441"/>
                  </a:ext>
                </a:extLst>
              </a:tr>
              <a:tr h="718879">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Situation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63265771"/>
                  </a:ext>
                </a:extLst>
              </a:tr>
              <a:tr h="718879">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Task</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94154885"/>
                  </a:ext>
                </a:extLst>
              </a:tr>
              <a:tr h="718879">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Action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4153257"/>
                  </a:ext>
                </a:extLst>
              </a:tr>
              <a:tr h="718879">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Result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05438701"/>
                  </a:ext>
                </a:extLst>
              </a:tr>
              <a:tr h="1018449">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Evaluation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26590427"/>
                  </a:ext>
                </a:extLst>
              </a:tr>
            </a:tbl>
          </a:graphicData>
        </a:graphic>
      </p:graphicFrame>
    </p:spTree>
    <p:extLst>
      <p:ext uri="{BB962C8B-B14F-4D97-AF65-F5344CB8AC3E}">
        <p14:creationId xmlns:p14="http://schemas.microsoft.com/office/powerpoint/2010/main" val="62647386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9"/>
          <p:cNvSpPr txBox="1">
            <a:spLocks noGrp="1"/>
          </p:cNvSpPr>
          <p:nvPr>
            <p:ph type="title"/>
          </p:nvPr>
        </p:nvSpPr>
        <p:spPr>
          <a:xfrm>
            <a:off x="885731" y="721275"/>
            <a:ext cx="8153400" cy="1039291"/>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FE4AAD"/>
              </a:buClr>
              <a:buSzPts val="5000"/>
              <a:buFont typeface="Arial"/>
              <a:buNone/>
            </a:pPr>
            <a:r>
              <a:rPr lang="en-GB" sz="4000" dirty="0"/>
              <a:t>STARE Analysis</a:t>
            </a:r>
            <a:r>
              <a:rPr lang="en-GB" sz="4000" dirty="0">
                <a:solidFill>
                  <a:srgbClr val="FFFFFF"/>
                </a:solidFill>
              </a:rPr>
              <a:t>?</a:t>
            </a:r>
            <a:endParaRPr sz="4000" dirty="0">
              <a:solidFill>
                <a:srgbClr val="FFFFFF"/>
              </a:solidFill>
            </a:endParaRPr>
          </a:p>
        </p:txBody>
      </p:sp>
      <p:graphicFrame>
        <p:nvGraphicFramePr>
          <p:cNvPr id="3" name="Table 2">
            <a:extLst>
              <a:ext uri="{FF2B5EF4-FFF2-40B4-BE49-F238E27FC236}">
                <a16:creationId xmlns="" xmlns:a16="http://schemas.microsoft.com/office/drawing/2014/main" id="{6D4545BD-2B6E-41D7-A30F-2F952CA2C853}"/>
              </a:ext>
            </a:extLst>
          </p:cNvPr>
          <p:cNvGraphicFramePr>
            <a:graphicFrameLocks noGrp="1"/>
          </p:cNvGraphicFramePr>
          <p:nvPr/>
        </p:nvGraphicFramePr>
        <p:xfrm>
          <a:off x="1151138" y="2613241"/>
          <a:ext cx="6096000" cy="2225040"/>
        </p:xfrm>
        <a:graphic>
          <a:graphicData uri="http://schemas.openxmlformats.org/drawingml/2006/table">
            <a:tbl>
              <a:tblPr firstRow="1" bandRow="1">
                <a:tableStyleId>{2D5ABB26-0587-4C30-8999-92F81FD0307C}</a:tableStyleId>
              </a:tblPr>
              <a:tblGrid>
                <a:gridCol w="2032000">
                  <a:extLst>
                    <a:ext uri="{9D8B030D-6E8A-4147-A177-3AD203B41FA5}">
                      <a16:colId xmlns="" xmlns:a16="http://schemas.microsoft.com/office/drawing/2014/main" val="3965097906"/>
                    </a:ext>
                  </a:extLst>
                </a:gridCol>
                <a:gridCol w="2032000">
                  <a:extLst>
                    <a:ext uri="{9D8B030D-6E8A-4147-A177-3AD203B41FA5}">
                      <a16:colId xmlns="" xmlns:a16="http://schemas.microsoft.com/office/drawing/2014/main" val="1312179165"/>
                    </a:ext>
                  </a:extLst>
                </a:gridCol>
                <a:gridCol w="2032000">
                  <a:extLst>
                    <a:ext uri="{9D8B030D-6E8A-4147-A177-3AD203B41FA5}">
                      <a16:colId xmlns="" xmlns:a16="http://schemas.microsoft.com/office/drawing/2014/main" val="1799982720"/>
                    </a:ext>
                  </a:extLst>
                </a:gridCol>
              </a:tblGrid>
              <a:tr h="370840">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 xmlns:a16="http://schemas.microsoft.com/office/drawing/2014/main" val="1910027847"/>
                  </a:ext>
                </a:extLst>
              </a:tr>
              <a:tr h="370840">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 xmlns:a16="http://schemas.microsoft.com/office/drawing/2014/main" val="388349238"/>
                  </a:ext>
                </a:extLst>
              </a:tr>
              <a:tr h="370840">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 xmlns:a16="http://schemas.microsoft.com/office/drawing/2014/main" val="3187183046"/>
                  </a:ext>
                </a:extLst>
              </a:tr>
              <a:tr h="370840">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 xmlns:a16="http://schemas.microsoft.com/office/drawing/2014/main" val="1010052536"/>
                  </a:ext>
                </a:extLst>
              </a:tr>
              <a:tr h="37084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 xmlns:a16="http://schemas.microsoft.com/office/drawing/2014/main" val="2914492463"/>
                  </a:ext>
                </a:extLst>
              </a:tr>
              <a:tr h="37084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 xmlns:a16="http://schemas.microsoft.com/office/drawing/2014/main" val="2266073781"/>
                  </a:ext>
                </a:extLst>
              </a:tr>
            </a:tbl>
          </a:graphicData>
        </a:graphic>
      </p:graphicFrame>
      <p:graphicFrame>
        <p:nvGraphicFramePr>
          <p:cNvPr id="5" name="Table 4">
            <a:extLst>
              <a:ext uri="{FF2B5EF4-FFF2-40B4-BE49-F238E27FC236}">
                <a16:creationId xmlns="" xmlns:a16="http://schemas.microsoft.com/office/drawing/2014/main" id="{37E38DA5-9ADF-4B60-9AF5-7A946E0F0111}"/>
              </a:ext>
            </a:extLst>
          </p:cNvPr>
          <p:cNvGraphicFramePr>
            <a:graphicFrameLocks noGrp="1"/>
          </p:cNvGraphicFramePr>
          <p:nvPr>
            <p:extLst>
              <p:ext uri="{D42A27DB-BD31-4B8C-83A1-F6EECF244321}">
                <p14:modId xmlns:p14="http://schemas.microsoft.com/office/powerpoint/2010/main" val="784567061"/>
              </p:ext>
            </p:extLst>
          </p:nvPr>
        </p:nvGraphicFramePr>
        <p:xfrm>
          <a:off x="299545" y="1914079"/>
          <a:ext cx="8153400" cy="4612844"/>
        </p:xfrm>
        <a:graphic>
          <a:graphicData uri="http://schemas.openxmlformats.org/drawingml/2006/table">
            <a:tbl>
              <a:tblPr firstRow="1" firstCol="1" bandRow="1"/>
              <a:tblGrid>
                <a:gridCol w="1277812">
                  <a:extLst>
                    <a:ext uri="{9D8B030D-6E8A-4147-A177-3AD203B41FA5}">
                      <a16:colId xmlns="" xmlns:a16="http://schemas.microsoft.com/office/drawing/2014/main" val="2693891168"/>
                    </a:ext>
                  </a:extLst>
                </a:gridCol>
                <a:gridCol w="6875588">
                  <a:extLst>
                    <a:ext uri="{9D8B030D-6E8A-4147-A177-3AD203B41FA5}">
                      <a16:colId xmlns="" xmlns:a16="http://schemas.microsoft.com/office/drawing/2014/main" val="3412780354"/>
                    </a:ext>
                  </a:extLst>
                </a:gridCol>
              </a:tblGrid>
              <a:tr h="718879">
                <a:tc gridSpan="2">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Evidence Overview</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 xmlns:a16="http://schemas.microsoft.com/office/drawing/2014/main" val="2143446441"/>
                  </a:ext>
                </a:extLst>
              </a:tr>
              <a:tr h="718879">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Situation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63265771"/>
                  </a:ext>
                </a:extLst>
              </a:tr>
              <a:tr h="718879">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Task</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INSERT PANTOMIME</a:t>
                      </a:r>
                      <a:r>
                        <a:rPr lang="en-GB" sz="1000" baseline="0" dirty="0" smtClean="0">
                          <a:effectLst/>
                          <a:latin typeface="Calibri" panose="020F0502020204030204" pitchFamily="34" charset="0"/>
                          <a:ea typeface="Calibri" panose="020F0502020204030204" pitchFamily="34" charset="0"/>
                          <a:cs typeface="Times New Roman" panose="02020603050405020304" pitchFamily="18" charset="0"/>
                        </a:rPr>
                        <a:t> PICTURE!!!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994154885"/>
                  </a:ext>
                </a:extLst>
              </a:tr>
              <a:tr h="718879">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Action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4153257"/>
                  </a:ext>
                </a:extLst>
              </a:tr>
              <a:tr h="718879">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Result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05438701"/>
                  </a:ext>
                </a:extLst>
              </a:tr>
              <a:tr h="1018449">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Evaluation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26590427"/>
                  </a:ext>
                </a:extLst>
              </a:tr>
            </a:tbl>
          </a:graphicData>
        </a:graphic>
      </p:graphicFrame>
    </p:spTree>
    <p:extLst>
      <p:ext uri="{BB962C8B-B14F-4D97-AF65-F5344CB8AC3E}">
        <p14:creationId xmlns:p14="http://schemas.microsoft.com/office/powerpoint/2010/main" val="297715536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9"/>
          <p:cNvSpPr txBox="1">
            <a:spLocks noGrp="1"/>
          </p:cNvSpPr>
          <p:nvPr>
            <p:ph type="title"/>
          </p:nvPr>
        </p:nvSpPr>
        <p:spPr>
          <a:xfrm>
            <a:off x="2555776" y="229469"/>
            <a:ext cx="6984776" cy="1039291"/>
          </a:xfrm>
          <a:prstGeom prst="rect">
            <a:avLst/>
          </a:prstGeom>
        </p:spPr>
        <p:txBody>
          <a:bodyPr spcFirstLastPara="1" wrap="square" lIns="91425" tIns="91425" rIns="91425" bIns="91425" anchor="t" anchorCtr="0">
            <a:noAutofit/>
          </a:bodyPr>
          <a:lstStyle/>
          <a:p>
            <a:pPr algn="l">
              <a:spcBef>
                <a:spcPts val="0"/>
              </a:spcBef>
              <a:spcAft>
                <a:spcPts val="0"/>
              </a:spcAft>
              <a:buClr>
                <a:srgbClr val="FE4AAD"/>
              </a:buClr>
              <a:buSzPts val="5000"/>
            </a:pPr>
            <a:r>
              <a:rPr lang="en-GB" sz="2000" dirty="0"/>
              <a:t>STARE </a:t>
            </a:r>
            <a:r>
              <a:rPr lang="en-GB" sz="2000" dirty="0" smtClean="0"/>
              <a:t>Analysis Example:  </a:t>
            </a:r>
            <a:br>
              <a:rPr lang="en-GB" sz="2000" dirty="0" smtClean="0"/>
            </a:br>
            <a:r>
              <a:rPr lang="en-GB" sz="2000" dirty="0" smtClean="0">
                <a:latin typeface="Calibri" panose="020F0502020204030204" pitchFamily="34" charset="0"/>
                <a:ea typeface="Calibri" panose="020F0502020204030204" pitchFamily="34" charset="0"/>
                <a:cs typeface="Times New Roman" panose="02020603050405020304" pitchFamily="18" charset="0"/>
              </a:rPr>
              <a:t>Apprenticeship </a:t>
            </a:r>
            <a:r>
              <a:rPr lang="en-GB" sz="2000" dirty="0">
                <a:latin typeface="Calibri" panose="020F0502020204030204" pitchFamily="34" charset="0"/>
                <a:ea typeface="Calibri" panose="020F0502020204030204" pitchFamily="34" charset="0"/>
                <a:cs typeface="Times New Roman" panose="02020603050405020304" pitchFamily="18" charset="0"/>
              </a:rPr>
              <a:t>Standard:  Pantomime Musical Director</a:t>
            </a:r>
            <a:br>
              <a:rPr lang="en-GB" sz="2000" dirty="0">
                <a:latin typeface="Calibri" panose="020F0502020204030204" pitchFamily="34" charset="0"/>
                <a:ea typeface="Calibri" panose="020F0502020204030204" pitchFamily="34" charset="0"/>
                <a:cs typeface="Times New Roman" panose="02020603050405020304" pitchFamily="18" charset="0"/>
              </a:rPr>
            </a:br>
            <a:r>
              <a:rPr lang="en-GB" sz="2000" dirty="0" smtClean="0">
                <a:solidFill>
                  <a:srgbClr val="FFFFFF"/>
                </a:solidFill>
              </a:rPr>
              <a:t>?</a:t>
            </a:r>
            <a:endParaRPr sz="2000" dirty="0">
              <a:solidFill>
                <a:srgbClr val="FFFFFF"/>
              </a:solidFill>
            </a:endParaRPr>
          </a:p>
        </p:txBody>
      </p:sp>
      <p:graphicFrame>
        <p:nvGraphicFramePr>
          <p:cNvPr id="3" name="Table 2">
            <a:extLst>
              <a:ext uri="{FF2B5EF4-FFF2-40B4-BE49-F238E27FC236}">
                <a16:creationId xmlns="" xmlns:a16="http://schemas.microsoft.com/office/drawing/2014/main" id="{6D4545BD-2B6E-41D7-A30F-2F952CA2C853}"/>
              </a:ext>
            </a:extLst>
          </p:cNvPr>
          <p:cNvGraphicFramePr>
            <a:graphicFrameLocks noGrp="1"/>
          </p:cNvGraphicFramePr>
          <p:nvPr/>
        </p:nvGraphicFramePr>
        <p:xfrm>
          <a:off x="1151138" y="2613241"/>
          <a:ext cx="6096000" cy="2225040"/>
        </p:xfrm>
        <a:graphic>
          <a:graphicData uri="http://schemas.openxmlformats.org/drawingml/2006/table">
            <a:tbl>
              <a:tblPr firstRow="1" bandRow="1">
                <a:tableStyleId>{2D5ABB26-0587-4C30-8999-92F81FD0307C}</a:tableStyleId>
              </a:tblPr>
              <a:tblGrid>
                <a:gridCol w="2032000">
                  <a:extLst>
                    <a:ext uri="{9D8B030D-6E8A-4147-A177-3AD203B41FA5}">
                      <a16:colId xmlns="" xmlns:a16="http://schemas.microsoft.com/office/drawing/2014/main" val="3965097906"/>
                    </a:ext>
                  </a:extLst>
                </a:gridCol>
                <a:gridCol w="2032000">
                  <a:extLst>
                    <a:ext uri="{9D8B030D-6E8A-4147-A177-3AD203B41FA5}">
                      <a16:colId xmlns="" xmlns:a16="http://schemas.microsoft.com/office/drawing/2014/main" val="1312179165"/>
                    </a:ext>
                  </a:extLst>
                </a:gridCol>
                <a:gridCol w="2032000">
                  <a:extLst>
                    <a:ext uri="{9D8B030D-6E8A-4147-A177-3AD203B41FA5}">
                      <a16:colId xmlns="" xmlns:a16="http://schemas.microsoft.com/office/drawing/2014/main" val="1799982720"/>
                    </a:ext>
                  </a:extLst>
                </a:gridCol>
              </a:tblGrid>
              <a:tr h="370840">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 xmlns:a16="http://schemas.microsoft.com/office/drawing/2014/main" val="1910027847"/>
                  </a:ext>
                </a:extLst>
              </a:tr>
              <a:tr h="370840">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 xmlns:a16="http://schemas.microsoft.com/office/drawing/2014/main" val="388349238"/>
                  </a:ext>
                </a:extLst>
              </a:tr>
              <a:tr h="370840">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 xmlns:a16="http://schemas.microsoft.com/office/drawing/2014/main" val="3187183046"/>
                  </a:ext>
                </a:extLst>
              </a:tr>
              <a:tr h="370840">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 xmlns:a16="http://schemas.microsoft.com/office/drawing/2014/main" val="1010052536"/>
                  </a:ext>
                </a:extLst>
              </a:tr>
              <a:tr h="37084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 xmlns:a16="http://schemas.microsoft.com/office/drawing/2014/main" val="2914492463"/>
                  </a:ext>
                </a:extLst>
              </a:tr>
              <a:tr h="37084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 xmlns:a16="http://schemas.microsoft.com/office/drawing/2014/main" val="2266073781"/>
                  </a:ext>
                </a:extLst>
              </a:tr>
            </a:tbl>
          </a:graphicData>
        </a:graphic>
      </p:graphicFrame>
      <p:graphicFrame>
        <p:nvGraphicFramePr>
          <p:cNvPr id="5" name="Table 4">
            <a:extLst>
              <a:ext uri="{FF2B5EF4-FFF2-40B4-BE49-F238E27FC236}">
                <a16:creationId xmlns="" xmlns:a16="http://schemas.microsoft.com/office/drawing/2014/main" id="{37E38DA5-9ADF-4B60-9AF5-7A946E0F0111}"/>
              </a:ext>
            </a:extLst>
          </p:cNvPr>
          <p:cNvGraphicFramePr>
            <a:graphicFrameLocks noGrp="1"/>
          </p:cNvGraphicFramePr>
          <p:nvPr>
            <p:extLst>
              <p:ext uri="{D42A27DB-BD31-4B8C-83A1-F6EECF244321}">
                <p14:modId xmlns:p14="http://schemas.microsoft.com/office/powerpoint/2010/main" val="650054758"/>
              </p:ext>
            </p:extLst>
          </p:nvPr>
        </p:nvGraphicFramePr>
        <p:xfrm>
          <a:off x="107504" y="1249989"/>
          <a:ext cx="8928992" cy="5491528"/>
        </p:xfrm>
        <a:graphic>
          <a:graphicData uri="http://schemas.openxmlformats.org/drawingml/2006/table">
            <a:tbl>
              <a:tblPr firstRow="1" firstCol="1" bandRow="1"/>
              <a:tblGrid>
                <a:gridCol w="648072">
                  <a:extLst>
                    <a:ext uri="{9D8B030D-6E8A-4147-A177-3AD203B41FA5}">
                      <a16:colId xmlns="" xmlns:a16="http://schemas.microsoft.com/office/drawing/2014/main" val="2693891168"/>
                    </a:ext>
                  </a:extLst>
                </a:gridCol>
                <a:gridCol w="8280920">
                  <a:extLst>
                    <a:ext uri="{9D8B030D-6E8A-4147-A177-3AD203B41FA5}">
                      <a16:colId xmlns="" xmlns:a16="http://schemas.microsoft.com/office/drawing/2014/main" val="3412780354"/>
                    </a:ext>
                  </a:extLst>
                </a:gridCol>
              </a:tblGrid>
              <a:tr h="1119926">
                <a:tc gridSpan="2">
                  <a:txBody>
                    <a:bodyPr/>
                    <a:lstStyle/>
                    <a:p>
                      <a:pPr>
                        <a:lnSpc>
                          <a:spcPct val="107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 </a:t>
                      </a:r>
                    </a:p>
                    <a:p>
                      <a:pPr marL="1168400" indent="-1079500">
                        <a:lnSpc>
                          <a:spcPct val="107000"/>
                        </a:lnSpc>
                        <a:spcAft>
                          <a:spcPts val="0"/>
                        </a:spcAft>
                        <a:tabLst>
                          <a:tab pos="1168400" algn="l"/>
                        </a:tabLst>
                      </a:pPr>
                      <a:r>
                        <a:rPr lang="en-GB" sz="700" dirty="0">
                          <a:effectLst/>
                          <a:latin typeface="Calibri" panose="020F0502020204030204" pitchFamily="34" charset="0"/>
                          <a:ea typeface="Calibri" panose="020F0502020204030204" pitchFamily="34" charset="0"/>
                          <a:cs typeface="Times New Roman" panose="02020603050405020304" pitchFamily="18" charset="0"/>
                        </a:rPr>
                        <a:t>Evidence </a:t>
                      </a:r>
                      <a:r>
                        <a:rPr lang="en-GB" sz="700" dirty="0" smtClean="0">
                          <a:effectLst/>
                          <a:latin typeface="Calibri" panose="020F0502020204030204" pitchFamily="34" charset="0"/>
                          <a:ea typeface="Calibri" panose="020F0502020204030204" pitchFamily="34" charset="0"/>
                          <a:cs typeface="Times New Roman" panose="02020603050405020304" pitchFamily="18" charset="0"/>
                        </a:rPr>
                        <a:t>Overview	</a:t>
                      </a: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Note:  This Case Study may be useful for EPA, combined with future experience to demonstrate KSBs to Level 4 or 5.</a:t>
                      </a:r>
                      <a:endParaRPr lang="en-GB" sz="700" baseline="0" dirty="0">
                        <a:effectLst/>
                        <a:latin typeface="Calibri" panose="020F0502020204030204" pitchFamily="34" charset="0"/>
                        <a:ea typeface="Calibri" panose="020F0502020204030204" pitchFamily="34" charset="0"/>
                        <a:cs typeface="Times New Roman" panose="02020603050405020304" pitchFamily="18" charset="0"/>
                      </a:endParaRPr>
                    </a:p>
                    <a:p>
                      <a:pPr marL="1168400" indent="-1079500">
                        <a:lnSpc>
                          <a:spcPct val="107000"/>
                        </a:lnSpc>
                        <a:spcAft>
                          <a:spcPts val="0"/>
                        </a:spcAft>
                        <a:tabLst>
                          <a:tab pos="1168400" algn="l"/>
                        </a:tabLst>
                      </a:pP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	Evidence Appended to upload to E-portfolio:</a:t>
                      </a:r>
                    </a:p>
                    <a:p>
                      <a:pPr marL="1524000" indent="0">
                        <a:lnSpc>
                          <a:spcPct val="107000"/>
                        </a:lnSpc>
                        <a:spcAft>
                          <a:spcPts val="0"/>
                        </a:spcAft>
                        <a:buFont typeface="Arial" panose="020B0604020202020204" pitchFamily="34" charset="0"/>
                        <a:buChar char="•"/>
                        <a:tabLst>
                          <a:tab pos="1790700" algn="l"/>
                        </a:tabLst>
                      </a:pP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	Emails sent to chorus and responses from individuals</a:t>
                      </a:r>
                    </a:p>
                    <a:p>
                      <a:pPr marL="1524000" indent="0">
                        <a:lnSpc>
                          <a:spcPct val="107000"/>
                        </a:lnSpc>
                        <a:spcAft>
                          <a:spcPts val="0"/>
                        </a:spcAft>
                        <a:buFont typeface="Arial" panose="020B0604020202020204" pitchFamily="34" charset="0"/>
                        <a:buChar char="•"/>
                        <a:tabLst>
                          <a:tab pos="1790700" algn="l"/>
                        </a:tabLst>
                      </a:pP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	Proactive schedules from last 5 rehearsals</a:t>
                      </a:r>
                    </a:p>
                    <a:p>
                      <a:pPr marL="1524000" indent="0">
                        <a:lnSpc>
                          <a:spcPct val="107000"/>
                        </a:lnSpc>
                        <a:spcAft>
                          <a:spcPts val="0"/>
                        </a:spcAft>
                        <a:buFont typeface="Arial" panose="020B0604020202020204" pitchFamily="34" charset="0"/>
                        <a:buChar char="•"/>
                        <a:tabLst>
                          <a:tab pos="1790700" algn="l"/>
                        </a:tabLst>
                      </a:pP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	Musical notation for revised harmonies</a:t>
                      </a:r>
                    </a:p>
                    <a:p>
                      <a:pPr marL="1524000" indent="0">
                        <a:lnSpc>
                          <a:spcPct val="107000"/>
                        </a:lnSpc>
                        <a:spcAft>
                          <a:spcPts val="0"/>
                        </a:spcAft>
                        <a:buFont typeface="Arial" panose="020B0604020202020204" pitchFamily="34" charset="0"/>
                        <a:buChar char="•"/>
                        <a:tabLst>
                          <a:tab pos="1790700" algn="l"/>
                        </a:tabLst>
                      </a:pP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f	Feedback Email from Confidence Coach</a:t>
                      </a:r>
                    </a:p>
                    <a:p>
                      <a:pPr marL="1524000" indent="0">
                        <a:lnSpc>
                          <a:spcPct val="107000"/>
                        </a:lnSpc>
                        <a:spcAft>
                          <a:spcPts val="0"/>
                        </a:spcAft>
                        <a:buFont typeface="Arial" panose="020B0604020202020204" pitchFamily="34" charset="0"/>
                        <a:buChar char="•"/>
                        <a:tabLst>
                          <a:tab pos="1790700" algn="l"/>
                        </a:tabLst>
                      </a:pP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	Voice message from Artistic Director thanking me for this extra effort and impact</a:t>
                      </a:r>
                    </a:p>
                    <a:p>
                      <a:pPr marL="1524000" indent="0">
                        <a:lnSpc>
                          <a:spcPct val="107000"/>
                        </a:lnSpc>
                        <a:spcAft>
                          <a:spcPts val="0"/>
                        </a:spcAft>
                        <a:buFont typeface="Arial" panose="020B0604020202020204" pitchFamily="34" charset="0"/>
                        <a:buChar char="•"/>
                        <a:tabLst>
                          <a:tab pos="1790700" algn="l"/>
                        </a:tabLst>
                      </a:pP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	Photograph of opening night and reviews from Critics</a:t>
                      </a:r>
                    </a:p>
                    <a:p>
                      <a:pPr>
                        <a:lnSpc>
                          <a:spcPct val="107000"/>
                        </a:lnSpc>
                        <a:spcAft>
                          <a:spcPts val="0"/>
                        </a:spcAft>
                      </a:pPr>
                      <a:endPar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 xmlns:a16="http://schemas.microsoft.com/office/drawing/2014/main" val="2143446441"/>
                  </a:ext>
                </a:extLst>
              </a:tr>
              <a:tr h="459347">
                <a:tc>
                  <a:txBody>
                    <a:bodyPr/>
                    <a:lstStyle/>
                    <a:p>
                      <a:pPr>
                        <a:lnSpc>
                          <a:spcPct val="107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Situation</a:t>
                      </a:r>
                    </a:p>
                    <a:p>
                      <a:pPr>
                        <a:lnSpc>
                          <a:spcPct val="107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 </a:t>
                      </a: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Putting on the Panto:</a:t>
                      </a:r>
                    </a:p>
                    <a:p>
                      <a:pPr>
                        <a:lnSpc>
                          <a:spcPct val="107000"/>
                        </a:lnSpc>
                        <a:spcAft>
                          <a:spcPts val="0"/>
                        </a:spcAft>
                      </a:pP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Most people in the chorus are forgetting their lines due to the complexity of the song, the lyrics and the pressure to get the big finale right and bring the house down.  </a:t>
                      </a:r>
                    </a:p>
                    <a:p>
                      <a:pPr>
                        <a:lnSpc>
                          <a:spcPct val="107000"/>
                        </a:lnSpc>
                        <a:spcAft>
                          <a:spcPts val="0"/>
                        </a:spcAft>
                      </a:pP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This is not normally a problem, but tis has been going on for three weeks and despite rehearsals at normal intervals things are not getting much better.</a:t>
                      </a: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63265771"/>
                  </a:ext>
                </a:extLst>
              </a:tr>
              <a:tr h="1007439">
                <a:tc>
                  <a:txBody>
                    <a:bodyPr/>
                    <a:lstStyle/>
                    <a:p>
                      <a:pPr>
                        <a:lnSpc>
                          <a:spcPct val="107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Task</a:t>
                      </a:r>
                    </a:p>
                    <a:p>
                      <a:pPr>
                        <a:lnSpc>
                          <a:spcPct val="107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 </a:t>
                      </a: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5600" indent="-355600">
                        <a:lnSpc>
                          <a:spcPct val="107000"/>
                        </a:lnSpc>
                        <a:spcAft>
                          <a:spcPts val="0"/>
                        </a:spcAft>
                        <a:tabLst>
                          <a:tab pos="1346200" algn="l"/>
                        </a:tabLst>
                      </a:pPr>
                      <a:r>
                        <a:rPr lang="en-GB" sz="700" dirty="0" smtClean="0">
                          <a:effectLst/>
                          <a:latin typeface="Calibri" panose="020F0502020204030204" pitchFamily="34" charset="0"/>
                          <a:ea typeface="Calibri" panose="020F0502020204030204" pitchFamily="34" charset="0"/>
                          <a:cs typeface="Times New Roman" panose="02020603050405020304" pitchFamily="18" charset="0"/>
                        </a:rPr>
                        <a:t>It was my responsibility</a:t>
                      </a: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 to make sure everyone knows their lines and is confident to perform them under pressure in time for the dress rehearsal</a:t>
                      </a:r>
                    </a:p>
                    <a:p>
                      <a:pPr marL="355600" indent="-355600">
                        <a:lnSpc>
                          <a:spcPct val="107000"/>
                        </a:lnSpc>
                        <a:spcAft>
                          <a:spcPts val="0"/>
                        </a:spcAft>
                        <a:tabLst>
                          <a:tab pos="1346200" algn="l"/>
                        </a:tabLst>
                      </a:pPr>
                      <a:endPar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endParaRPr>
                    </a:p>
                    <a:p>
                      <a:pPr marL="1168400" indent="-1168400">
                        <a:lnSpc>
                          <a:spcPct val="107000"/>
                        </a:lnSpc>
                        <a:spcAft>
                          <a:spcPts val="0"/>
                        </a:spcAft>
                        <a:tabLst>
                          <a:tab pos="355600" algn="l"/>
                          <a:tab pos="1168400" algn="l"/>
                        </a:tabLst>
                      </a:pP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S	Specific? 	- Yes, it is a single song, the problem is clear and the outcome is definable</a:t>
                      </a:r>
                    </a:p>
                    <a:p>
                      <a:pPr marL="1168400" indent="-1168400">
                        <a:lnSpc>
                          <a:spcPct val="107000"/>
                        </a:lnSpc>
                        <a:spcAft>
                          <a:spcPts val="0"/>
                        </a:spcAft>
                        <a:tabLst>
                          <a:tab pos="355600" algn="l"/>
                          <a:tab pos="1168400" algn="l"/>
                        </a:tabLst>
                      </a:pP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M	Measurable? 	- Yes, the target is for everyone to deliver the same lyrics and the artistic director knows what they are looking for and can determine if the quality is good enough</a:t>
                      </a:r>
                    </a:p>
                    <a:p>
                      <a:pPr marL="1168400" indent="-1168400">
                        <a:lnSpc>
                          <a:spcPct val="107000"/>
                        </a:lnSpc>
                        <a:spcAft>
                          <a:spcPts val="0"/>
                        </a:spcAft>
                        <a:tabLst>
                          <a:tab pos="355600" algn="l"/>
                          <a:tab pos="1168400" algn="l"/>
                        </a:tabLst>
                      </a:pP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A	Achievable?	In theory yes, this is not a knew show and we are a relatively experienced Operate Society.  We need to go back a few steps and build up confidence.  If we break this down and work collaboratively we can get this back on track in time</a:t>
                      </a:r>
                    </a:p>
                    <a:p>
                      <a:pPr marL="1168400" indent="-1168400">
                        <a:lnSpc>
                          <a:spcPct val="107000"/>
                        </a:lnSpc>
                        <a:spcAft>
                          <a:spcPts val="0"/>
                        </a:spcAft>
                        <a:tabLst>
                          <a:tab pos="355600" algn="l"/>
                          <a:tab pos="1168400" algn="l"/>
                        </a:tabLst>
                      </a:pP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R	Relevant?	Yes, this is critical to the success of the organisation and our continued residence at the City Hall</a:t>
                      </a:r>
                    </a:p>
                    <a:p>
                      <a:pPr marL="1168400" indent="-1168400">
                        <a:lnSpc>
                          <a:spcPct val="107000"/>
                        </a:lnSpc>
                        <a:spcAft>
                          <a:spcPts val="0"/>
                        </a:spcAft>
                        <a:tabLst>
                          <a:tab pos="355600" algn="l"/>
                          <a:tab pos="1168400" algn="l"/>
                        </a:tabLst>
                      </a:pP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T	Time bound	Yes, we need to have addressed this in time for dress rehearsals, now 4 weeks away</a:t>
                      </a:r>
                    </a:p>
                    <a:p>
                      <a:pPr marL="355600" indent="-355600">
                        <a:lnSpc>
                          <a:spcPct val="107000"/>
                        </a:lnSpc>
                        <a:spcAft>
                          <a:spcPts val="0"/>
                        </a:spcAft>
                        <a:tabLst>
                          <a:tab pos="1346200" algn="l"/>
                        </a:tabLst>
                      </a:pP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94154885"/>
                  </a:ext>
                </a:extLst>
              </a:tr>
              <a:tr h="724632">
                <a:tc>
                  <a:txBody>
                    <a:bodyPr/>
                    <a:lstStyle/>
                    <a:p>
                      <a:pPr>
                        <a:lnSpc>
                          <a:spcPct val="107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Action</a:t>
                      </a:r>
                    </a:p>
                    <a:p>
                      <a:pPr>
                        <a:lnSpc>
                          <a:spcPct val="107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Identify champions for sections of the song to ensure good demonstration in rehearsals (next rehearsal)</a:t>
                      </a:r>
                    </a:p>
                    <a:p>
                      <a:pPr marL="171450" marR="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Prepare take away practice sheets and individual targets (within one week)</a:t>
                      </a:r>
                    </a:p>
                    <a:p>
                      <a:pPr marL="171450" marR="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Bring in a confidence coach to reset our mind-set on this (Do this in week 2 then review)</a:t>
                      </a:r>
                      <a:endParaRPr lang="en-GB" sz="7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n-GB" sz="700" dirty="0" smtClean="0">
                          <a:effectLst/>
                          <a:latin typeface="Calibri" panose="020F0502020204030204" pitchFamily="34" charset="0"/>
                          <a:ea typeface="Calibri" panose="020F0502020204030204" pitchFamily="34" charset="0"/>
                          <a:cs typeface="Times New Roman" panose="02020603050405020304" pitchFamily="18" charset="0"/>
                        </a:rPr>
                        <a:t>Ensure sufficient warm up before tackling</a:t>
                      </a: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 this song (ongoing).</a:t>
                      </a:r>
                    </a:p>
                    <a:p>
                      <a:pPr marL="171450" marR="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Set up encouraging email reminders to keep minds focussed (following session with confidence coach)</a:t>
                      </a:r>
                    </a:p>
                    <a:p>
                      <a:pPr marL="171450" indent="-171450">
                        <a:lnSpc>
                          <a:spcPct val="107000"/>
                        </a:lnSpc>
                        <a:spcAft>
                          <a:spcPts val="0"/>
                        </a:spcAft>
                        <a:buFont typeface="Arial" panose="020B0604020202020204" pitchFamily="34" charset="0"/>
                        <a:buChar char="•"/>
                      </a:pP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Further action to be agreed in week 3.</a:t>
                      </a: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4153257"/>
                  </a:ext>
                </a:extLst>
              </a:tr>
              <a:tr h="425667">
                <a:tc>
                  <a:txBody>
                    <a:bodyPr/>
                    <a:lstStyle/>
                    <a:p>
                      <a:pPr>
                        <a:lnSpc>
                          <a:spcPct val="107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Result</a:t>
                      </a:r>
                    </a:p>
                    <a:p>
                      <a:pPr>
                        <a:lnSpc>
                          <a:spcPct val="107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 </a:t>
                      </a:r>
                      <a:r>
                        <a:rPr lang="en-GB" sz="700" dirty="0" smtClean="0">
                          <a:effectLst/>
                          <a:latin typeface="Calibri" panose="020F0502020204030204" pitchFamily="34" charset="0"/>
                          <a:ea typeface="Calibri" panose="020F0502020204030204" pitchFamily="34" charset="0"/>
                          <a:cs typeface="Times New Roman" panose="02020603050405020304" pitchFamily="18" charset="0"/>
                        </a:rPr>
                        <a:t>The initial Actions were largely successful,</a:t>
                      </a: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 but two or three individuals were still struggling and this was evidently affecting overall confidence levels.</a:t>
                      </a:r>
                    </a:p>
                    <a:p>
                      <a:pPr>
                        <a:lnSpc>
                          <a:spcPct val="107000"/>
                        </a:lnSpc>
                        <a:spcAft>
                          <a:spcPts val="0"/>
                        </a:spcAft>
                      </a:pP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These individuals have agreed to mime the lyrically difficult part of the song, but we have given them individual harmonies in the closing bars where they can really impact the performance and focus on their vocal contribution - where they are all strong.</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05438701"/>
                  </a:ext>
                </a:extLst>
              </a:tr>
              <a:tr h="1682360">
                <a:tc>
                  <a:txBody>
                    <a:bodyPr/>
                    <a:lstStyle/>
                    <a:p>
                      <a:pPr>
                        <a:lnSpc>
                          <a:spcPct val="107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Evaluation</a:t>
                      </a:r>
                    </a:p>
                    <a:p>
                      <a:pPr>
                        <a:lnSpc>
                          <a:spcPct val="107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700" b="1" dirty="0" smtClean="0">
                          <a:effectLst/>
                          <a:latin typeface="Calibri" panose="020F0502020204030204" pitchFamily="34" charset="0"/>
                          <a:ea typeface="Calibri" panose="020F0502020204030204" pitchFamily="34" charset="0"/>
                          <a:cs typeface="Times New Roman" panose="02020603050405020304" pitchFamily="18" charset="0"/>
                        </a:rPr>
                        <a:t>Knowledge:</a:t>
                      </a:r>
                      <a:r>
                        <a:rPr lang="en-GB" sz="7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171450" indent="-171450">
                        <a:lnSpc>
                          <a:spcPct val="107000"/>
                        </a:lnSpc>
                        <a:spcAft>
                          <a:spcPts val="0"/>
                        </a:spcAft>
                        <a:buFont typeface="Arial" panose="020B0604020202020204" pitchFamily="34" charset="0"/>
                        <a:buChar char="•"/>
                      </a:pPr>
                      <a:r>
                        <a:rPr lang="en-GB" sz="700" b="1" baseline="0" dirty="0" smtClean="0">
                          <a:effectLst/>
                          <a:latin typeface="Calibri" panose="020F0502020204030204" pitchFamily="34" charset="0"/>
                          <a:ea typeface="Calibri" panose="020F0502020204030204" pitchFamily="34" charset="0"/>
                          <a:cs typeface="Times New Roman" panose="02020603050405020304" pitchFamily="18" charset="0"/>
                        </a:rPr>
                        <a:t>Understand the factors, both internal and external that can affect a performer's confidence </a:t>
                      </a: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(to level 2/5 - I have learned how an artist, or group can lose confidence, but due to the time pressures we never really understood the underlying factors - The Confidence Coach explained some of this, but we had to move too quickly to really develop strong knowledge in this area.  I plan to follow up with further reading in preparation for any future problems like this.</a:t>
                      </a:r>
                    </a:p>
                    <a:p>
                      <a:pPr marL="171450" indent="-171450">
                        <a:lnSpc>
                          <a:spcPct val="107000"/>
                        </a:lnSpc>
                        <a:spcAft>
                          <a:spcPts val="0"/>
                        </a:spcAft>
                        <a:buFont typeface="Arial" panose="020B0604020202020204" pitchFamily="34" charset="0"/>
                        <a:buChar char="•"/>
                      </a:pPr>
                      <a:r>
                        <a:rPr lang="en-GB" sz="700" b="1" baseline="0" dirty="0" smtClean="0">
                          <a:effectLst/>
                          <a:latin typeface="Calibri" panose="020F0502020204030204" pitchFamily="34" charset="0"/>
                          <a:ea typeface="Calibri" panose="020F0502020204030204" pitchFamily="34" charset="0"/>
                          <a:cs typeface="Times New Roman" panose="02020603050405020304" pitchFamily="18" charset="0"/>
                        </a:rPr>
                        <a:t>Understand the relative importance of music within the overall performance:  </a:t>
                      </a: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(Level 3/5:  The focus on the final chorus provided a strong learning vehicle to highlight the importance of music in the context finale and dramatic tension.  We were able to borrow harmonies from the opening song to add more depth and impact as part of the solution.</a:t>
                      </a:r>
                    </a:p>
                    <a:p>
                      <a:pPr>
                        <a:lnSpc>
                          <a:spcPct val="107000"/>
                        </a:lnSpc>
                        <a:spcAft>
                          <a:spcPts val="0"/>
                        </a:spcAft>
                      </a:pPr>
                      <a:r>
                        <a:rPr lang="en-GB" sz="700" b="1" baseline="0" dirty="0" smtClean="0">
                          <a:effectLst/>
                          <a:latin typeface="Calibri" panose="020F0502020204030204" pitchFamily="34" charset="0"/>
                          <a:ea typeface="Calibri" panose="020F0502020204030204" pitchFamily="34" charset="0"/>
                          <a:cs typeface="Times New Roman" panose="02020603050405020304" pitchFamily="18" charset="0"/>
                        </a:rPr>
                        <a:t>Skills</a:t>
                      </a:r>
                    </a:p>
                    <a:p>
                      <a:pPr marL="171450" indent="-171450">
                        <a:lnSpc>
                          <a:spcPct val="107000"/>
                        </a:lnSpc>
                        <a:spcAft>
                          <a:spcPts val="0"/>
                        </a:spcAft>
                        <a:buFont typeface="Arial" panose="020B0604020202020204" pitchFamily="34" charset="0"/>
                        <a:buChar char="•"/>
                      </a:pPr>
                      <a:r>
                        <a:rPr lang="en-GB" sz="700" b="1" baseline="0" dirty="0" smtClean="0">
                          <a:effectLst/>
                          <a:latin typeface="Calibri" panose="020F0502020204030204" pitchFamily="34" charset="0"/>
                          <a:ea typeface="Calibri" panose="020F0502020204030204" pitchFamily="34" charset="0"/>
                          <a:cs typeface="Times New Roman" panose="02020603050405020304" pitchFamily="18" charset="0"/>
                        </a:rPr>
                        <a:t>Be able to work with a wide range of artists and experts to enhance performance</a:t>
                      </a: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  (Evidence at Level 4/5: The feedback from the confidence coach is strong evidence of my adaptability to different experts).</a:t>
                      </a:r>
                    </a:p>
                    <a:p>
                      <a:pPr marL="171450" indent="-171450">
                        <a:lnSpc>
                          <a:spcPct val="107000"/>
                        </a:lnSpc>
                        <a:spcAft>
                          <a:spcPts val="0"/>
                        </a:spcAft>
                        <a:buFont typeface="Arial" panose="020B0604020202020204" pitchFamily="34" charset="0"/>
                        <a:buChar char="•"/>
                      </a:pPr>
                      <a:r>
                        <a:rPr lang="en-GB" sz="700" b="1" baseline="0" dirty="0" smtClean="0">
                          <a:effectLst/>
                          <a:latin typeface="Calibri" panose="020F0502020204030204" pitchFamily="34" charset="0"/>
                          <a:ea typeface="Calibri" panose="020F0502020204030204" pitchFamily="34" charset="0"/>
                          <a:cs typeface="Times New Roman" panose="02020603050405020304" pitchFamily="18" charset="0"/>
                        </a:rPr>
                        <a:t>Be able to cast people in the right roles and help them adapt to the new challenges </a:t>
                      </a: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of their role  (Evidence 2/5:  I was not part of the casting, but I did find ways of helping members of the chorus adapt to their role)</a:t>
                      </a:r>
                    </a:p>
                    <a:p>
                      <a:pPr marL="171450" marR="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700" b="1" baseline="0" dirty="0" smtClean="0">
                          <a:effectLst/>
                          <a:latin typeface="Calibri" panose="020F0502020204030204" pitchFamily="34" charset="0"/>
                          <a:ea typeface="Calibri" panose="020F0502020204030204" pitchFamily="34" charset="0"/>
                          <a:cs typeface="Times New Roman" panose="02020603050405020304" pitchFamily="18" charset="0"/>
                        </a:rPr>
                        <a:t>Be able to communicate and influence motivational factor's to enhance performance</a:t>
                      </a:r>
                      <a:r>
                        <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rPr>
                        <a:t>  (L4/5:  I needed support to deliver the task, but this shows my ability to collaborate to achieve objectives in this area.</a:t>
                      </a:r>
                    </a:p>
                    <a:p>
                      <a:pPr>
                        <a:lnSpc>
                          <a:spcPct val="107000"/>
                        </a:lnSpc>
                        <a:spcAft>
                          <a:spcPts val="0"/>
                        </a:spcAft>
                      </a:pPr>
                      <a:r>
                        <a:rPr lang="en-GB" sz="700" b="1" baseline="0" dirty="0" smtClean="0">
                          <a:effectLst/>
                          <a:latin typeface="Calibri" panose="020F0502020204030204" pitchFamily="34" charset="0"/>
                          <a:ea typeface="Calibri" panose="020F0502020204030204" pitchFamily="34" charset="0"/>
                          <a:cs typeface="Times New Roman" panose="02020603050405020304" pitchFamily="18" charset="0"/>
                        </a:rPr>
                        <a:t>Behaviours</a:t>
                      </a:r>
                    </a:p>
                    <a:p>
                      <a:pPr marL="171450" indent="-171450">
                        <a:lnSpc>
                          <a:spcPct val="107000"/>
                        </a:lnSpc>
                        <a:spcAft>
                          <a:spcPts val="0"/>
                        </a:spcAft>
                        <a:buFont typeface="Arial" panose="020B0604020202020204" pitchFamily="34" charset="0"/>
                        <a:buChar char="•"/>
                      </a:pPr>
                      <a:r>
                        <a:rPr lang="en-GB" sz="700" b="1" baseline="0" dirty="0" smtClean="0">
                          <a:effectLst/>
                          <a:latin typeface="Calibri" panose="020F0502020204030204" pitchFamily="34" charset="0"/>
                          <a:ea typeface="Calibri" panose="020F0502020204030204" pitchFamily="34" charset="0"/>
                          <a:cs typeface="Times New Roman" panose="02020603050405020304" pitchFamily="18" charset="0"/>
                        </a:rPr>
                        <a:t>Always be supportive of pantomime participants:   </a:t>
                      </a:r>
                      <a:r>
                        <a:rPr lang="en-GB" sz="700" b="0" baseline="0" dirty="0" smtClean="0">
                          <a:effectLst/>
                          <a:latin typeface="Calibri" panose="020F0502020204030204" pitchFamily="34" charset="0"/>
                          <a:ea typeface="Calibri" panose="020F0502020204030204" pitchFamily="34" charset="0"/>
                          <a:cs typeface="Times New Roman" panose="02020603050405020304" pitchFamily="18" charset="0"/>
                        </a:rPr>
                        <a:t>(Level 3/5.  I found ways to engage all the chorus, whilst not excluding those that were struggling</a:t>
                      </a:r>
                    </a:p>
                    <a:p>
                      <a:pPr marL="171450" indent="-171450">
                        <a:lnSpc>
                          <a:spcPct val="107000"/>
                        </a:lnSpc>
                        <a:spcAft>
                          <a:spcPts val="0"/>
                        </a:spcAft>
                        <a:buFont typeface="Arial" panose="020B0604020202020204" pitchFamily="34" charset="0"/>
                        <a:buChar char="•"/>
                      </a:pPr>
                      <a:r>
                        <a:rPr lang="en-GB" sz="700" b="1" baseline="0" dirty="0" smtClean="0">
                          <a:effectLst/>
                          <a:latin typeface="Calibri" panose="020F0502020204030204" pitchFamily="34" charset="0"/>
                          <a:ea typeface="Calibri" panose="020F0502020204030204" pitchFamily="34" charset="0"/>
                          <a:cs typeface="Times New Roman" panose="02020603050405020304" pitchFamily="18" charset="0"/>
                        </a:rPr>
                        <a:t>Prioritise the performance: </a:t>
                      </a:r>
                      <a:r>
                        <a:rPr lang="en-GB" sz="700" b="0" baseline="0" dirty="0" smtClean="0">
                          <a:effectLst/>
                          <a:latin typeface="Calibri" panose="020F0502020204030204" pitchFamily="34" charset="0"/>
                          <a:ea typeface="Calibri" panose="020F0502020204030204" pitchFamily="34" charset="0"/>
                          <a:cs typeface="Times New Roman" panose="02020603050405020304" pitchFamily="18" charset="0"/>
                        </a:rPr>
                        <a:t>I was wiling to adapt the material, spend extra time and effort, negotiate change in order to ensure strong performance in time for the Dress Rehearsal (Level 4/5)</a:t>
                      </a:r>
                    </a:p>
                    <a:p>
                      <a:pPr>
                        <a:lnSpc>
                          <a:spcPct val="107000"/>
                        </a:lnSpc>
                        <a:spcAft>
                          <a:spcPts val="0"/>
                        </a:spcAft>
                      </a:pPr>
                      <a:endParaRPr lang="en-GB" sz="700" baseline="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9884" marR="59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26590427"/>
                  </a:ext>
                </a:extLst>
              </a:tr>
            </a:tbl>
          </a:graphicData>
        </a:graphic>
      </p:graphicFrame>
    </p:spTree>
    <p:extLst>
      <p:ext uri="{BB962C8B-B14F-4D97-AF65-F5344CB8AC3E}">
        <p14:creationId xmlns:p14="http://schemas.microsoft.com/office/powerpoint/2010/main" val="415651516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948264" y="1475656"/>
            <a:ext cx="1872208" cy="18002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Critical Reflection</a:t>
            </a:r>
            <a:endParaRPr lang="en-GB" sz="2000" dirty="0">
              <a:solidFill>
                <a:schemeClr val="tx1"/>
              </a:solidFill>
            </a:endParaRPr>
          </a:p>
        </p:txBody>
      </p:sp>
      <p:sp>
        <p:nvSpPr>
          <p:cNvPr id="10" name="TextBox 9"/>
          <p:cNvSpPr txBox="1"/>
          <p:nvPr/>
        </p:nvSpPr>
        <p:spPr>
          <a:xfrm>
            <a:off x="2051720" y="2021812"/>
            <a:ext cx="484428" cy="707886"/>
          </a:xfrm>
          <a:prstGeom prst="rect">
            <a:avLst/>
          </a:prstGeom>
          <a:noFill/>
        </p:spPr>
        <p:txBody>
          <a:bodyPr wrap="none" rtlCol="0">
            <a:spAutoFit/>
          </a:bodyPr>
          <a:lstStyle/>
          <a:p>
            <a:r>
              <a:rPr lang="en-GB" sz="4000" dirty="0" smtClean="0"/>
              <a:t>+</a:t>
            </a:r>
            <a:endParaRPr lang="en-GB" sz="4000" dirty="0"/>
          </a:p>
        </p:txBody>
      </p:sp>
      <p:sp>
        <p:nvSpPr>
          <p:cNvPr id="11" name="TextBox 10"/>
          <p:cNvSpPr txBox="1"/>
          <p:nvPr/>
        </p:nvSpPr>
        <p:spPr>
          <a:xfrm>
            <a:off x="4303596" y="1979712"/>
            <a:ext cx="484428" cy="707886"/>
          </a:xfrm>
          <a:prstGeom prst="rect">
            <a:avLst/>
          </a:prstGeom>
          <a:noFill/>
        </p:spPr>
        <p:txBody>
          <a:bodyPr wrap="none" rtlCol="0">
            <a:spAutoFit/>
          </a:bodyPr>
          <a:lstStyle/>
          <a:p>
            <a:r>
              <a:rPr lang="en-GB" sz="4000" dirty="0" smtClean="0"/>
              <a:t>+</a:t>
            </a:r>
            <a:endParaRPr lang="en-GB" sz="4000" dirty="0"/>
          </a:p>
        </p:txBody>
      </p:sp>
      <p:sp>
        <p:nvSpPr>
          <p:cNvPr id="12" name="TextBox 11"/>
          <p:cNvSpPr txBox="1"/>
          <p:nvPr/>
        </p:nvSpPr>
        <p:spPr>
          <a:xfrm>
            <a:off x="6535844" y="1979712"/>
            <a:ext cx="484428" cy="707886"/>
          </a:xfrm>
          <a:prstGeom prst="rect">
            <a:avLst/>
          </a:prstGeom>
          <a:noFill/>
        </p:spPr>
        <p:txBody>
          <a:bodyPr wrap="none" rtlCol="0">
            <a:spAutoFit/>
          </a:bodyPr>
          <a:lstStyle/>
          <a:p>
            <a:r>
              <a:rPr lang="en-GB" sz="4000" dirty="0" smtClean="0"/>
              <a:t>+</a:t>
            </a:r>
            <a:endParaRPr lang="en-GB" sz="4000" dirty="0"/>
          </a:p>
        </p:txBody>
      </p:sp>
      <p:sp>
        <p:nvSpPr>
          <p:cNvPr id="18" name="Oval 17"/>
          <p:cNvSpPr/>
          <p:nvPr/>
        </p:nvSpPr>
        <p:spPr>
          <a:xfrm>
            <a:off x="179512" y="3429000"/>
            <a:ext cx="1872208" cy="1800200"/>
          </a:xfrm>
          <a:prstGeom prst="ellipse">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solidFill>
                  <a:schemeClr val="tx1">
                    <a:lumMod val="65000"/>
                    <a:lumOff val="35000"/>
                  </a:schemeClr>
                </a:solidFill>
              </a:rPr>
              <a:t>Annotated photo of H&amp;S on site</a:t>
            </a:r>
            <a:endParaRPr lang="en-GB" sz="1800" dirty="0">
              <a:solidFill>
                <a:schemeClr val="tx1">
                  <a:lumMod val="65000"/>
                  <a:lumOff val="35000"/>
                </a:schemeClr>
              </a:solidFill>
            </a:endParaRPr>
          </a:p>
        </p:txBody>
      </p:sp>
      <p:sp>
        <p:nvSpPr>
          <p:cNvPr id="19" name="Oval 18"/>
          <p:cNvSpPr/>
          <p:nvPr/>
        </p:nvSpPr>
        <p:spPr>
          <a:xfrm>
            <a:off x="4663636" y="3500137"/>
            <a:ext cx="1872208" cy="1800200"/>
          </a:xfrm>
          <a:prstGeom prst="ellipse">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65000"/>
                    <a:lumOff val="35000"/>
                  </a:schemeClr>
                </a:solidFill>
              </a:rPr>
              <a:t>Apprentice Designed Training Programme</a:t>
            </a:r>
            <a:endParaRPr lang="en-GB" sz="1600" dirty="0">
              <a:solidFill>
                <a:schemeClr val="tx1">
                  <a:lumMod val="65000"/>
                  <a:lumOff val="35000"/>
                </a:schemeClr>
              </a:solidFill>
            </a:endParaRPr>
          </a:p>
        </p:txBody>
      </p:sp>
      <p:sp>
        <p:nvSpPr>
          <p:cNvPr id="20" name="Oval 19"/>
          <p:cNvSpPr/>
          <p:nvPr/>
        </p:nvSpPr>
        <p:spPr>
          <a:xfrm>
            <a:off x="2431794" y="3500137"/>
            <a:ext cx="1872208" cy="1800200"/>
          </a:xfrm>
          <a:prstGeom prst="ellipse">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65000"/>
                    <a:lumOff val="35000"/>
                  </a:schemeClr>
                </a:solidFill>
              </a:rPr>
              <a:t>SHU Assignment e.g. H&amp;S law &amp; practice</a:t>
            </a:r>
            <a:endParaRPr lang="en-GB" sz="1600" dirty="0">
              <a:solidFill>
                <a:schemeClr val="tx1">
                  <a:lumMod val="65000"/>
                  <a:lumOff val="35000"/>
                </a:schemeClr>
              </a:solidFill>
            </a:endParaRPr>
          </a:p>
        </p:txBody>
      </p:sp>
      <p:sp>
        <p:nvSpPr>
          <p:cNvPr id="21" name="Oval 20"/>
          <p:cNvSpPr/>
          <p:nvPr/>
        </p:nvSpPr>
        <p:spPr>
          <a:xfrm>
            <a:off x="6948264" y="3501008"/>
            <a:ext cx="1872208" cy="1800200"/>
          </a:xfrm>
          <a:prstGeom prst="ellipse">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solidFill>
                  <a:schemeClr val="tx1">
                    <a:lumMod val="65000"/>
                    <a:lumOff val="35000"/>
                  </a:schemeClr>
                </a:solidFill>
              </a:rPr>
              <a:t>Discussion of learning and future action</a:t>
            </a:r>
            <a:endParaRPr lang="en-GB" sz="1800" dirty="0">
              <a:solidFill>
                <a:schemeClr val="tx1">
                  <a:lumMod val="65000"/>
                  <a:lumOff val="35000"/>
                </a:schemeClr>
              </a:solidFill>
            </a:endParaRPr>
          </a:p>
        </p:txBody>
      </p:sp>
      <p:sp>
        <p:nvSpPr>
          <p:cNvPr id="2" name="TextBox 1"/>
          <p:cNvSpPr txBox="1"/>
          <p:nvPr/>
        </p:nvSpPr>
        <p:spPr>
          <a:xfrm>
            <a:off x="395536" y="5554107"/>
            <a:ext cx="1728192" cy="646331"/>
          </a:xfrm>
          <a:prstGeom prst="rect">
            <a:avLst/>
          </a:prstGeom>
          <a:noFill/>
        </p:spPr>
        <p:txBody>
          <a:bodyPr wrap="square" rtlCol="0">
            <a:spAutoFit/>
          </a:bodyPr>
          <a:lstStyle/>
          <a:p>
            <a:r>
              <a:rPr lang="en-GB" sz="1800" dirty="0" smtClean="0"/>
              <a:t>Possibly errors were made!?</a:t>
            </a:r>
            <a:endParaRPr lang="en-GB" sz="1800" dirty="0"/>
          </a:p>
        </p:txBody>
      </p:sp>
      <p:sp>
        <p:nvSpPr>
          <p:cNvPr id="23" name="TextBox 22"/>
          <p:cNvSpPr txBox="1"/>
          <p:nvPr/>
        </p:nvSpPr>
        <p:spPr>
          <a:xfrm>
            <a:off x="2699792" y="5517232"/>
            <a:ext cx="1728192" cy="923330"/>
          </a:xfrm>
          <a:prstGeom prst="rect">
            <a:avLst/>
          </a:prstGeom>
          <a:noFill/>
        </p:spPr>
        <p:txBody>
          <a:bodyPr wrap="square" rtlCol="0">
            <a:spAutoFit/>
          </a:bodyPr>
          <a:lstStyle/>
          <a:p>
            <a:r>
              <a:rPr lang="en-GB" sz="1800" dirty="0" smtClean="0"/>
              <a:t>E.g. 65% mark for 20 credits at Level 5.</a:t>
            </a:r>
            <a:endParaRPr lang="en-GB" sz="1800" dirty="0"/>
          </a:p>
        </p:txBody>
      </p:sp>
      <p:sp>
        <p:nvSpPr>
          <p:cNvPr id="24" name="TextBox 23"/>
          <p:cNvSpPr txBox="1"/>
          <p:nvPr/>
        </p:nvSpPr>
        <p:spPr>
          <a:xfrm>
            <a:off x="4644008" y="5517231"/>
            <a:ext cx="2572660" cy="1077218"/>
          </a:xfrm>
          <a:prstGeom prst="rect">
            <a:avLst/>
          </a:prstGeom>
          <a:noFill/>
        </p:spPr>
        <p:txBody>
          <a:bodyPr wrap="square" rtlCol="0">
            <a:spAutoFit/>
          </a:bodyPr>
          <a:lstStyle/>
          <a:p>
            <a:r>
              <a:rPr lang="en-GB" sz="1600" dirty="0" smtClean="0"/>
              <a:t>Evidence of further development and application in work ; showing leadership.</a:t>
            </a:r>
            <a:endParaRPr lang="en-GB" sz="1600" dirty="0"/>
          </a:p>
        </p:txBody>
      </p:sp>
      <p:sp>
        <p:nvSpPr>
          <p:cNvPr id="25" name="TextBox 24"/>
          <p:cNvSpPr txBox="1"/>
          <p:nvPr/>
        </p:nvSpPr>
        <p:spPr>
          <a:xfrm>
            <a:off x="6778058" y="5417930"/>
            <a:ext cx="2365942" cy="1323439"/>
          </a:xfrm>
          <a:prstGeom prst="rect">
            <a:avLst/>
          </a:prstGeom>
          <a:noFill/>
        </p:spPr>
        <p:txBody>
          <a:bodyPr wrap="square" rtlCol="0">
            <a:spAutoFit/>
          </a:bodyPr>
          <a:lstStyle/>
          <a:p>
            <a:r>
              <a:rPr lang="en-GB" sz="1600" dirty="0" smtClean="0"/>
              <a:t>Reflective evaluation of own competence and sector issues; using material from WBL;</a:t>
            </a:r>
          </a:p>
          <a:p>
            <a:r>
              <a:rPr lang="en-GB" sz="1600" dirty="0" smtClean="0"/>
              <a:t>uploaded to E-Portfolio</a:t>
            </a:r>
            <a:endParaRPr lang="en-GB" sz="1600" dirty="0"/>
          </a:p>
        </p:txBody>
      </p:sp>
      <p:sp>
        <p:nvSpPr>
          <p:cNvPr id="29" name="Oval 28"/>
          <p:cNvSpPr/>
          <p:nvPr/>
        </p:nvSpPr>
        <p:spPr>
          <a:xfrm>
            <a:off x="179512" y="1475656"/>
            <a:ext cx="1872208" cy="18002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Artefact 1</a:t>
            </a:r>
            <a:endParaRPr lang="en-GB" sz="2000" dirty="0"/>
          </a:p>
        </p:txBody>
      </p:sp>
      <p:sp>
        <p:nvSpPr>
          <p:cNvPr id="30" name="Oval 29"/>
          <p:cNvSpPr/>
          <p:nvPr/>
        </p:nvSpPr>
        <p:spPr>
          <a:xfrm>
            <a:off x="2483768" y="1475656"/>
            <a:ext cx="1872208" cy="1800200"/>
          </a:xfrm>
          <a:prstGeom prst="ellipse">
            <a:avLst/>
          </a:prstGeom>
          <a:solidFill>
            <a:srgbClr val="B70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Thing 2</a:t>
            </a:r>
            <a:endParaRPr lang="en-GB" sz="2000" dirty="0"/>
          </a:p>
        </p:txBody>
      </p:sp>
      <p:sp>
        <p:nvSpPr>
          <p:cNvPr id="31" name="Oval 30"/>
          <p:cNvSpPr/>
          <p:nvPr/>
        </p:nvSpPr>
        <p:spPr>
          <a:xfrm>
            <a:off x="4716016" y="1475656"/>
            <a:ext cx="1872208" cy="18002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Stuff 3</a:t>
            </a:r>
            <a:endParaRPr lang="en-GB" sz="2000" dirty="0"/>
          </a:p>
        </p:txBody>
      </p:sp>
      <p:sp>
        <p:nvSpPr>
          <p:cNvPr id="26" name="Title 1"/>
          <p:cNvSpPr>
            <a:spLocks noGrp="1"/>
          </p:cNvSpPr>
          <p:nvPr>
            <p:ph type="title"/>
          </p:nvPr>
        </p:nvSpPr>
        <p:spPr>
          <a:xfrm>
            <a:off x="2627786" y="188640"/>
            <a:ext cx="8207375" cy="1143000"/>
          </a:xfrm>
        </p:spPr>
        <p:txBody>
          <a:bodyPr/>
          <a:lstStyle/>
          <a:p>
            <a:pPr algn="l"/>
            <a:r>
              <a:rPr lang="en-GB" sz="2400" b="1" dirty="0" smtClean="0"/>
              <a:t>What does good evidence look like?</a:t>
            </a:r>
            <a:r>
              <a:rPr lang="en-GB" sz="2400" dirty="0" smtClean="0"/>
              <a:t/>
            </a:r>
            <a:br>
              <a:rPr lang="en-GB" sz="2400" dirty="0" smtClean="0"/>
            </a:br>
            <a:r>
              <a:rPr lang="en-GB" sz="2000" dirty="0" smtClean="0"/>
              <a:t>Addressing each competency  (KSB) in the standard:</a:t>
            </a:r>
            <a:r>
              <a:rPr lang="en-GB" sz="3200" dirty="0" smtClean="0"/>
              <a:t/>
            </a:r>
            <a:br>
              <a:rPr lang="en-GB" sz="3200" dirty="0" smtClean="0"/>
            </a:br>
            <a:endParaRPr lang="en-GB" sz="3200" dirty="0"/>
          </a:p>
        </p:txBody>
      </p:sp>
      <p:sp>
        <p:nvSpPr>
          <p:cNvPr id="3" name="Rectangle 2"/>
          <p:cNvSpPr/>
          <p:nvPr/>
        </p:nvSpPr>
        <p:spPr>
          <a:xfrm>
            <a:off x="144016" y="1359024"/>
            <a:ext cx="8892480" cy="538234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Curved Right Arrow 3"/>
          <p:cNvSpPr/>
          <p:nvPr/>
        </p:nvSpPr>
        <p:spPr>
          <a:xfrm rot="20093691">
            <a:off x="2289257" y="3800998"/>
            <a:ext cx="3376280" cy="1871471"/>
          </a:xfrm>
          <a:custGeom>
            <a:avLst/>
            <a:gdLst>
              <a:gd name="connsiteX0" fmla="*/ 0 w 4464496"/>
              <a:gd name="connsiteY0" fmla="*/ 1015465 h 3249488"/>
              <a:gd name="connsiteX1" fmla="*/ 3652124 w 4464496"/>
              <a:gd name="connsiteY1" fmla="*/ 2013977 h 3249488"/>
              <a:gd name="connsiteX2" fmla="*/ 3652124 w 4464496"/>
              <a:gd name="connsiteY2" fmla="*/ 1607791 h 3249488"/>
              <a:gd name="connsiteX3" fmla="*/ 4464496 w 4464496"/>
              <a:gd name="connsiteY3" fmla="*/ 2437116 h 3249488"/>
              <a:gd name="connsiteX4" fmla="*/ 3652124 w 4464496"/>
              <a:gd name="connsiteY4" fmla="*/ 3232535 h 3249488"/>
              <a:gd name="connsiteX5" fmla="*/ 3652124 w 4464496"/>
              <a:gd name="connsiteY5" fmla="*/ 2826349 h 3249488"/>
              <a:gd name="connsiteX6" fmla="*/ 0 w 4464496"/>
              <a:gd name="connsiteY6" fmla="*/ 1827837 h 3249488"/>
              <a:gd name="connsiteX7" fmla="*/ 0 w 4464496"/>
              <a:gd name="connsiteY7" fmla="*/ 1015465 h 3249488"/>
              <a:gd name="connsiteX0" fmla="*/ 4464496 w 4464496"/>
              <a:gd name="connsiteY0" fmla="*/ 812372 h 3249488"/>
              <a:gd name="connsiteX1" fmla="*/ 372718 w 4464496"/>
              <a:gd name="connsiteY1" fmla="*/ 1421651 h 3249488"/>
              <a:gd name="connsiteX2" fmla="*/ 3377009 w 4464496"/>
              <a:gd name="connsiteY2" fmla="*/ 30586 h 3249488"/>
              <a:gd name="connsiteX3" fmla="*/ 4464496 w 4464496"/>
              <a:gd name="connsiteY3" fmla="*/ 0 h 3249488"/>
              <a:gd name="connsiteX4" fmla="*/ 4464496 w 4464496"/>
              <a:gd name="connsiteY4" fmla="*/ 812372 h 3249488"/>
              <a:gd name="connsiteX0" fmla="*/ 0 w 4464496"/>
              <a:gd name="connsiteY0" fmla="*/ 1015465 h 3249488"/>
              <a:gd name="connsiteX1" fmla="*/ 3652124 w 4464496"/>
              <a:gd name="connsiteY1" fmla="*/ 2013977 h 3249488"/>
              <a:gd name="connsiteX2" fmla="*/ 3652124 w 4464496"/>
              <a:gd name="connsiteY2" fmla="*/ 1607791 h 3249488"/>
              <a:gd name="connsiteX3" fmla="*/ 4464496 w 4464496"/>
              <a:gd name="connsiteY3" fmla="*/ 2437116 h 3249488"/>
              <a:gd name="connsiteX4" fmla="*/ 3652124 w 4464496"/>
              <a:gd name="connsiteY4" fmla="*/ 3232535 h 3249488"/>
              <a:gd name="connsiteX5" fmla="*/ 3652124 w 4464496"/>
              <a:gd name="connsiteY5" fmla="*/ 2826349 h 3249488"/>
              <a:gd name="connsiteX6" fmla="*/ 0 w 4464496"/>
              <a:gd name="connsiteY6" fmla="*/ 1827837 h 3249488"/>
              <a:gd name="connsiteX7" fmla="*/ 0 w 4464496"/>
              <a:gd name="connsiteY7" fmla="*/ 1015465 h 3249488"/>
              <a:gd name="connsiteX8" fmla="*/ 4464496 w 4464496"/>
              <a:gd name="connsiteY8" fmla="*/ 0 h 3249488"/>
              <a:gd name="connsiteX9" fmla="*/ 4464496 w 4464496"/>
              <a:gd name="connsiteY9" fmla="*/ 812372 h 3249488"/>
              <a:gd name="connsiteX10" fmla="*/ 372718 w 4464496"/>
              <a:gd name="connsiteY10" fmla="*/ 1421651 h 3249488"/>
              <a:gd name="connsiteX0" fmla="*/ 2191 w 4466687"/>
              <a:gd name="connsiteY0" fmla="*/ 1015465 h 3232535"/>
              <a:gd name="connsiteX1" fmla="*/ 3654315 w 4466687"/>
              <a:gd name="connsiteY1" fmla="*/ 2013977 h 3232535"/>
              <a:gd name="connsiteX2" fmla="*/ 3654315 w 4466687"/>
              <a:gd name="connsiteY2" fmla="*/ 1607791 h 3232535"/>
              <a:gd name="connsiteX3" fmla="*/ 4466687 w 4466687"/>
              <a:gd name="connsiteY3" fmla="*/ 2437116 h 3232535"/>
              <a:gd name="connsiteX4" fmla="*/ 3654315 w 4466687"/>
              <a:gd name="connsiteY4" fmla="*/ 3232535 h 3232535"/>
              <a:gd name="connsiteX5" fmla="*/ 3654315 w 4466687"/>
              <a:gd name="connsiteY5" fmla="*/ 2826349 h 3232535"/>
              <a:gd name="connsiteX6" fmla="*/ 2191 w 4466687"/>
              <a:gd name="connsiteY6" fmla="*/ 1827837 h 3232535"/>
              <a:gd name="connsiteX7" fmla="*/ 2191 w 4466687"/>
              <a:gd name="connsiteY7" fmla="*/ 1015465 h 3232535"/>
              <a:gd name="connsiteX0" fmla="*/ 4466687 w 4466687"/>
              <a:gd name="connsiteY0" fmla="*/ 812372 h 3232535"/>
              <a:gd name="connsiteX1" fmla="*/ 374909 w 4466687"/>
              <a:gd name="connsiteY1" fmla="*/ 1421651 h 3232535"/>
              <a:gd name="connsiteX2" fmla="*/ 3379200 w 4466687"/>
              <a:gd name="connsiteY2" fmla="*/ 30586 h 3232535"/>
              <a:gd name="connsiteX3" fmla="*/ 4466687 w 4466687"/>
              <a:gd name="connsiteY3" fmla="*/ 0 h 3232535"/>
              <a:gd name="connsiteX4" fmla="*/ 4466687 w 4466687"/>
              <a:gd name="connsiteY4" fmla="*/ 812372 h 3232535"/>
              <a:gd name="connsiteX0" fmla="*/ 2191 w 4466687"/>
              <a:gd name="connsiteY0" fmla="*/ 1015465 h 3232535"/>
              <a:gd name="connsiteX1" fmla="*/ 3654315 w 4466687"/>
              <a:gd name="connsiteY1" fmla="*/ 2013977 h 3232535"/>
              <a:gd name="connsiteX2" fmla="*/ 3654315 w 4466687"/>
              <a:gd name="connsiteY2" fmla="*/ 1607791 h 3232535"/>
              <a:gd name="connsiteX3" fmla="*/ 4466687 w 4466687"/>
              <a:gd name="connsiteY3" fmla="*/ 2437116 h 3232535"/>
              <a:gd name="connsiteX4" fmla="*/ 3654315 w 4466687"/>
              <a:gd name="connsiteY4" fmla="*/ 3232535 h 3232535"/>
              <a:gd name="connsiteX5" fmla="*/ 3654315 w 4466687"/>
              <a:gd name="connsiteY5" fmla="*/ 2826349 h 3232535"/>
              <a:gd name="connsiteX6" fmla="*/ 2191 w 4466687"/>
              <a:gd name="connsiteY6" fmla="*/ 1827837 h 3232535"/>
              <a:gd name="connsiteX7" fmla="*/ 2191 w 4466687"/>
              <a:gd name="connsiteY7" fmla="*/ 1015465 h 3232535"/>
              <a:gd name="connsiteX8" fmla="*/ 4466687 w 4466687"/>
              <a:gd name="connsiteY8" fmla="*/ 0 h 3232535"/>
              <a:gd name="connsiteX9" fmla="*/ 4466687 w 4466687"/>
              <a:gd name="connsiteY9" fmla="*/ 812372 h 3232535"/>
              <a:gd name="connsiteX10" fmla="*/ 374909 w 4466687"/>
              <a:gd name="connsiteY10" fmla="*/ 1421651 h 32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6687" h="3232535" stroke="0" extrusionOk="0">
                <a:moveTo>
                  <a:pt x="2191" y="1015465"/>
                </a:moveTo>
                <a:cubicBezTo>
                  <a:pt x="2191" y="1505027"/>
                  <a:pt x="1537885" y="1924895"/>
                  <a:pt x="3654315" y="2013977"/>
                </a:cubicBezTo>
                <a:lnTo>
                  <a:pt x="3654315" y="1607791"/>
                </a:lnTo>
                <a:lnTo>
                  <a:pt x="4466687" y="2437116"/>
                </a:lnTo>
                <a:lnTo>
                  <a:pt x="3654315" y="3232535"/>
                </a:lnTo>
                <a:lnTo>
                  <a:pt x="3654315" y="2826349"/>
                </a:lnTo>
                <a:cubicBezTo>
                  <a:pt x="1537885" y="2737267"/>
                  <a:pt x="2191" y="2317399"/>
                  <a:pt x="2191" y="1827837"/>
                </a:cubicBezTo>
                <a:lnTo>
                  <a:pt x="2191" y="1015465"/>
                </a:lnTo>
                <a:close/>
              </a:path>
              <a:path w="4466687" h="3232535" fill="darkenLess" stroke="0" extrusionOk="0">
                <a:moveTo>
                  <a:pt x="4466687" y="812372"/>
                </a:moveTo>
                <a:cubicBezTo>
                  <a:pt x="2691505" y="812372"/>
                  <a:pt x="1084983" y="1051588"/>
                  <a:pt x="374909" y="1421651"/>
                </a:cubicBezTo>
                <a:cubicBezTo>
                  <a:pt x="-728829" y="846426"/>
                  <a:pt x="702969" y="183466"/>
                  <a:pt x="3379200" y="30586"/>
                </a:cubicBezTo>
                <a:cubicBezTo>
                  <a:pt x="3734799" y="10272"/>
                  <a:pt x="4100045" y="0"/>
                  <a:pt x="4466687" y="0"/>
                </a:cubicBezTo>
                <a:cubicBezTo>
                  <a:pt x="3380837" y="308891"/>
                  <a:pt x="4466687" y="541581"/>
                  <a:pt x="4466687" y="812372"/>
                </a:cubicBezTo>
                <a:close/>
              </a:path>
              <a:path w="4466687" h="3232535" fill="none" extrusionOk="0">
                <a:moveTo>
                  <a:pt x="2191" y="1015465"/>
                </a:moveTo>
                <a:cubicBezTo>
                  <a:pt x="2191" y="1505027"/>
                  <a:pt x="1537885" y="1924895"/>
                  <a:pt x="3654315" y="2013977"/>
                </a:cubicBezTo>
                <a:lnTo>
                  <a:pt x="3654315" y="1607791"/>
                </a:lnTo>
                <a:lnTo>
                  <a:pt x="4466687" y="2437116"/>
                </a:lnTo>
                <a:lnTo>
                  <a:pt x="3654315" y="3232535"/>
                </a:lnTo>
                <a:lnTo>
                  <a:pt x="3654315" y="2826349"/>
                </a:lnTo>
                <a:cubicBezTo>
                  <a:pt x="1537885" y="2737267"/>
                  <a:pt x="2191" y="2317399"/>
                  <a:pt x="2191" y="1827837"/>
                </a:cubicBezTo>
                <a:lnTo>
                  <a:pt x="2191" y="1015465"/>
                </a:lnTo>
                <a:cubicBezTo>
                  <a:pt x="2191" y="454639"/>
                  <a:pt x="2001014" y="0"/>
                  <a:pt x="4466687" y="0"/>
                </a:cubicBezTo>
                <a:lnTo>
                  <a:pt x="4466687" y="812372"/>
                </a:lnTo>
                <a:cubicBezTo>
                  <a:pt x="2691505" y="812372"/>
                  <a:pt x="1084983" y="1051588"/>
                  <a:pt x="374909" y="1421651"/>
                </a:cubicBezTo>
              </a:path>
            </a:pathLst>
          </a:custGeom>
          <a:solidFill>
            <a:srgbClr val="C00000">
              <a:alpha val="7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angle 4"/>
          <p:cNvSpPr/>
          <p:nvPr/>
        </p:nvSpPr>
        <p:spPr>
          <a:xfrm>
            <a:off x="971600" y="1825307"/>
            <a:ext cx="7200800" cy="1100899"/>
          </a:xfrm>
          <a:prstGeom prst="rect">
            <a:avLst/>
          </a:prstGeom>
          <a:solidFill>
            <a:schemeClr val="bg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What next? - agreeing challenging targets</a:t>
            </a:r>
            <a:endParaRPr lang="en-GB" sz="2800" dirty="0">
              <a:solidFill>
                <a:schemeClr val="tx1"/>
              </a:solidFill>
            </a:endParaRPr>
          </a:p>
        </p:txBody>
      </p:sp>
    </p:spTree>
    <p:extLst>
      <p:ext uri="{BB962C8B-B14F-4D97-AF65-F5344CB8AC3E}">
        <p14:creationId xmlns:p14="http://schemas.microsoft.com/office/powerpoint/2010/main" val="132312839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Batch 7</a:t>
            </a:r>
            <a:r>
              <a:rPr lang="en-GB" dirty="0">
                <a:solidFill>
                  <a:schemeClr val="bg1"/>
                </a:solidFill>
              </a:rPr>
              <a:t>C</a:t>
            </a:r>
            <a:r>
              <a:rPr lang="en-GB" dirty="0" smtClean="0">
                <a:solidFill>
                  <a:schemeClr val="bg1"/>
                </a:solidFill>
              </a:rPr>
              <a:t/>
            </a:r>
            <a:br>
              <a:rPr lang="en-GB" dirty="0" smtClean="0">
                <a:solidFill>
                  <a:schemeClr val="bg1"/>
                </a:solidFill>
              </a:rPr>
            </a:br>
            <a:r>
              <a:rPr lang="en-GB" dirty="0" smtClean="0">
                <a:solidFill>
                  <a:schemeClr val="bg1"/>
                </a:solidFill>
              </a:rPr>
              <a:t/>
            </a:r>
            <a:br>
              <a:rPr lang="en-GB" dirty="0" smtClean="0">
                <a:solidFill>
                  <a:schemeClr val="bg1"/>
                </a:solidFill>
              </a:rPr>
            </a:br>
            <a:r>
              <a:rPr lang="en-GB" dirty="0" smtClean="0">
                <a:solidFill>
                  <a:schemeClr val="bg1"/>
                </a:solidFill>
              </a:rPr>
              <a:t>Scheduling reviews</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37788509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5"/>
          <p:cNvSpPr/>
          <p:nvPr/>
        </p:nvSpPr>
        <p:spPr>
          <a:xfrm rot="18860982">
            <a:off x="3417026" y="1221535"/>
            <a:ext cx="5157072"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361346 w 8628474"/>
              <a:gd name="connsiteY7" fmla="*/ 2395325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91236"/>
              <a:gd name="connsiteY0" fmla="*/ 0 h 2909141"/>
              <a:gd name="connsiteX1" fmla="*/ 2609872 w 8191236"/>
              <a:gd name="connsiteY1" fmla="*/ 776259 h 2909141"/>
              <a:gd name="connsiteX2" fmla="*/ 6065332 w 8191236"/>
              <a:gd name="connsiteY2" fmla="*/ 1212467 h 2909141"/>
              <a:gd name="connsiteX3" fmla="*/ 7539758 w 8191236"/>
              <a:gd name="connsiteY3" fmla="*/ 1025407 h 2909141"/>
              <a:gd name="connsiteX4" fmla="*/ 8165548 w 8191236"/>
              <a:gd name="connsiteY4" fmla="*/ 1036788 h 2909141"/>
              <a:gd name="connsiteX5" fmla="*/ 6737438 w 8191236"/>
              <a:gd name="connsiteY5" fmla="*/ 1930781 h 2909141"/>
              <a:gd name="connsiteX6" fmla="*/ 7269304 w 8191236"/>
              <a:gd name="connsiteY6" fmla="*/ 2014631 h 2909141"/>
              <a:gd name="connsiteX7" fmla="*/ 5361346 w 8191236"/>
              <a:gd name="connsiteY7" fmla="*/ 2395325 h 2909141"/>
              <a:gd name="connsiteX8" fmla="*/ 4881627 w 8191236"/>
              <a:gd name="connsiteY8" fmla="*/ 2594772 h 2909141"/>
              <a:gd name="connsiteX9" fmla="*/ 1751553 w 8191236"/>
              <a:gd name="connsiteY9" fmla="*/ 2909141 h 2909141"/>
              <a:gd name="connsiteX10" fmla="*/ 0 w 8191236"/>
              <a:gd name="connsiteY10" fmla="*/ 0 h 2909141"/>
              <a:gd name="connsiteX0" fmla="*/ 0 w 8178588"/>
              <a:gd name="connsiteY0" fmla="*/ 0 h 2909141"/>
              <a:gd name="connsiteX1" fmla="*/ 2609872 w 8178588"/>
              <a:gd name="connsiteY1" fmla="*/ 776259 h 2909141"/>
              <a:gd name="connsiteX2" fmla="*/ 6065332 w 8178588"/>
              <a:gd name="connsiteY2" fmla="*/ 1212467 h 2909141"/>
              <a:gd name="connsiteX3" fmla="*/ 7539758 w 8178588"/>
              <a:gd name="connsiteY3" fmla="*/ 1025407 h 2909141"/>
              <a:gd name="connsiteX4" fmla="*/ 5748493 w 8178588"/>
              <a:gd name="connsiteY4" fmla="*/ 1557975 h 2909141"/>
              <a:gd name="connsiteX5" fmla="*/ 8165548 w 8178588"/>
              <a:gd name="connsiteY5" fmla="*/ 1036788 h 2909141"/>
              <a:gd name="connsiteX6" fmla="*/ 6737438 w 8178588"/>
              <a:gd name="connsiteY6" fmla="*/ 1930781 h 2909141"/>
              <a:gd name="connsiteX7" fmla="*/ 7269304 w 8178588"/>
              <a:gd name="connsiteY7" fmla="*/ 2014631 h 2909141"/>
              <a:gd name="connsiteX8" fmla="*/ 5361346 w 8178588"/>
              <a:gd name="connsiteY8" fmla="*/ 2395325 h 2909141"/>
              <a:gd name="connsiteX9" fmla="*/ 4881627 w 8178588"/>
              <a:gd name="connsiteY9" fmla="*/ 2594772 h 2909141"/>
              <a:gd name="connsiteX10" fmla="*/ 1751553 w 8178588"/>
              <a:gd name="connsiteY10" fmla="*/ 2909141 h 2909141"/>
              <a:gd name="connsiteX11" fmla="*/ 0 w 8178588"/>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78588" h="2909141">
                <a:moveTo>
                  <a:pt x="0" y="0"/>
                </a:moveTo>
                <a:cubicBezTo>
                  <a:pt x="1019102" y="244318"/>
                  <a:pt x="1590770" y="531941"/>
                  <a:pt x="2609872" y="776259"/>
                </a:cubicBezTo>
                <a:lnTo>
                  <a:pt x="6065332" y="1212467"/>
                </a:lnTo>
                <a:cubicBezTo>
                  <a:pt x="6880207" y="1339722"/>
                  <a:pt x="7230703" y="944051"/>
                  <a:pt x="7539758" y="1025407"/>
                </a:cubicBezTo>
                <a:cubicBezTo>
                  <a:pt x="7858911" y="991355"/>
                  <a:pt x="5644195" y="1556078"/>
                  <a:pt x="5748493" y="1557975"/>
                </a:cubicBezTo>
                <a:cubicBezTo>
                  <a:pt x="5852791" y="1559872"/>
                  <a:pt x="8000724" y="974654"/>
                  <a:pt x="8165548" y="1036788"/>
                </a:cubicBezTo>
                <a:cubicBezTo>
                  <a:pt x="8330372" y="1098922"/>
                  <a:pt x="6881126" y="1796959"/>
                  <a:pt x="6737438" y="1930781"/>
                </a:cubicBezTo>
                <a:cubicBezTo>
                  <a:pt x="6706848" y="1926690"/>
                  <a:pt x="7299894" y="2018722"/>
                  <a:pt x="7269304" y="2014631"/>
                </a:cubicBezTo>
                <a:cubicBezTo>
                  <a:pt x="6596342" y="2217602"/>
                  <a:pt x="6034308" y="2192354"/>
                  <a:pt x="5361346" y="2395325"/>
                </a:cubicBezTo>
                <a:cubicBezTo>
                  <a:pt x="5337860" y="2390208"/>
                  <a:pt x="4905113" y="2599889"/>
                  <a:pt x="4881627" y="2594772"/>
                </a:cubicBezTo>
                <a:lnTo>
                  <a:pt x="1751553" y="2909141"/>
                </a:lnTo>
                <a:lnTo>
                  <a:pt x="0" y="0"/>
                </a:lnTo>
                <a:close/>
              </a:path>
            </a:pathLst>
          </a:custGeom>
          <a:solidFill>
            <a:schemeClr val="accent2">
              <a:lumMod val="60000"/>
              <a:lumOff val="4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Pentagon 5"/>
          <p:cNvSpPr/>
          <p:nvPr/>
        </p:nvSpPr>
        <p:spPr>
          <a:xfrm rot="19471145">
            <a:off x="5950131" y="1840062"/>
            <a:ext cx="2398152" cy="1153647"/>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4882560 w 8628474"/>
              <a:gd name="connsiteY9" fmla="*/ 2590925 h 2623544"/>
              <a:gd name="connsiteX10" fmla="*/ 0 w 8628474"/>
              <a:gd name="connsiteY10" fmla="*/ 0 h 2623544"/>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2394558 w 6140472"/>
              <a:gd name="connsiteY9" fmla="*/ 1857213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2393625 w 6140472"/>
              <a:gd name="connsiteY8" fmla="*/ 1861060 h 1889832"/>
              <a:gd name="connsiteX9" fmla="*/ 4643081 w 6140472"/>
              <a:gd name="connsiteY9" fmla="*/ 1342610 h 1889832"/>
              <a:gd name="connsiteX10" fmla="*/ 3820445 w 6140472"/>
              <a:gd name="connsiteY10" fmla="*/ 452291 h 1889832"/>
              <a:gd name="connsiteX0" fmla="*/ 3820445 w 6140472"/>
              <a:gd name="connsiteY0" fmla="*/ 452291 h 1889832"/>
              <a:gd name="connsiteX1" fmla="*/ 121870 w 6140472"/>
              <a:gd name="connsiteY1" fmla="*/ 42547 h 1889832"/>
              <a:gd name="connsiteX2" fmla="*/ 3577330 w 6140472"/>
              <a:gd name="connsiteY2" fmla="*/ 478755 h 1889832"/>
              <a:gd name="connsiteX3" fmla="*/ 5051756 w 6140472"/>
              <a:gd name="connsiteY3" fmla="*/ 291695 h 1889832"/>
              <a:gd name="connsiteX4" fmla="*/ 5677546 w 6140472"/>
              <a:gd name="connsiteY4" fmla="*/ 303076 h 1889832"/>
              <a:gd name="connsiteX5" fmla="*/ 6113928 w 6140472"/>
              <a:gd name="connsiteY5" fmla="*/ 873632 h 1889832"/>
              <a:gd name="connsiteX6" fmla="*/ 4781302 w 6140472"/>
              <a:gd name="connsiteY6" fmla="*/ 1280919 h 1889832"/>
              <a:gd name="connsiteX7" fmla="*/ 2762415 w 6140472"/>
              <a:gd name="connsiteY7" fmla="*/ 1889832 h 1889832"/>
              <a:gd name="connsiteX8" fmla="*/ 4601579 w 6140472"/>
              <a:gd name="connsiteY8" fmla="*/ 1320776 h 1889832"/>
              <a:gd name="connsiteX9" fmla="*/ 4643081 w 6140472"/>
              <a:gd name="connsiteY9" fmla="*/ 1342610 h 1889832"/>
              <a:gd name="connsiteX10" fmla="*/ 3820445 w 6140472"/>
              <a:gd name="connsiteY10" fmla="*/ 452291 h 1889832"/>
              <a:gd name="connsiteX0" fmla="*/ 3820445 w 6140472"/>
              <a:gd name="connsiteY0" fmla="*/ 452291 h 1342610"/>
              <a:gd name="connsiteX1" fmla="*/ 121870 w 6140472"/>
              <a:gd name="connsiteY1" fmla="*/ 42547 h 1342610"/>
              <a:gd name="connsiteX2" fmla="*/ 3577330 w 6140472"/>
              <a:gd name="connsiteY2" fmla="*/ 478755 h 1342610"/>
              <a:gd name="connsiteX3" fmla="*/ 5051756 w 6140472"/>
              <a:gd name="connsiteY3" fmla="*/ 291695 h 1342610"/>
              <a:gd name="connsiteX4" fmla="*/ 5677546 w 6140472"/>
              <a:gd name="connsiteY4" fmla="*/ 303076 h 1342610"/>
              <a:gd name="connsiteX5" fmla="*/ 6113928 w 6140472"/>
              <a:gd name="connsiteY5" fmla="*/ 873632 h 1342610"/>
              <a:gd name="connsiteX6" fmla="*/ 4781302 w 6140472"/>
              <a:gd name="connsiteY6" fmla="*/ 1280919 h 1342610"/>
              <a:gd name="connsiteX7" fmla="*/ 4597751 w 6140472"/>
              <a:gd name="connsiteY7" fmla="*/ 1331017 h 1342610"/>
              <a:gd name="connsiteX8" fmla="*/ 4601579 w 6140472"/>
              <a:gd name="connsiteY8" fmla="*/ 1320776 h 1342610"/>
              <a:gd name="connsiteX9" fmla="*/ 4643081 w 6140472"/>
              <a:gd name="connsiteY9" fmla="*/ 1342610 h 1342610"/>
              <a:gd name="connsiteX10" fmla="*/ 3820445 w 6140472"/>
              <a:gd name="connsiteY10" fmla="*/ 452291 h 1342610"/>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091685"/>
              <a:gd name="connsiteX1" fmla="*/ 319340 w 2563142"/>
              <a:gd name="connsiteY1" fmla="*/ 297497 h 1091685"/>
              <a:gd name="connsiteX2" fmla="*/ 0 w 2563142"/>
              <a:gd name="connsiteY2" fmla="*/ 227830 h 1091685"/>
              <a:gd name="connsiteX3" fmla="*/ 1474426 w 2563142"/>
              <a:gd name="connsiteY3" fmla="*/ 40770 h 1091685"/>
              <a:gd name="connsiteX4" fmla="*/ 2100216 w 2563142"/>
              <a:gd name="connsiteY4" fmla="*/ 52151 h 1091685"/>
              <a:gd name="connsiteX5" fmla="*/ 2536598 w 2563142"/>
              <a:gd name="connsiteY5" fmla="*/ 622707 h 1091685"/>
              <a:gd name="connsiteX6" fmla="*/ 1203972 w 2563142"/>
              <a:gd name="connsiteY6" fmla="*/ 1029994 h 1091685"/>
              <a:gd name="connsiteX7" fmla="*/ 1020421 w 2563142"/>
              <a:gd name="connsiteY7" fmla="*/ 1080092 h 1091685"/>
              <a:gd name="connsiteX8" fmla="*/ 1024249 w 2563142"/>
              <a:gd name="connsiteY8" fmla="*/ 1069851 h 1091685"/>
              <a:gd name="connsiteX9" fmla="*/ 1065751 w 2563142"/>
              <a:gd name="connsiteY9" fmla="*/ 1091685 h 1091685"/>
              <a:gd name="connsiteX10" fmla="*/ 243115 w 2563142"/>
              <a:gd name="connsiteY10" fmla="*/ 201366 h 1091685"/>
              <a:gd name="connsiteX0" fmla="*/ 243115 w 2563142"/>
              <a:gd name="connsiteY0" fmla="*/ 201366 h 1199898"/>
              <a:gd name="connsiteX1" fmla="*/ 319340 w 2563142"/>
              <a:gd name="connsiteY1" fmla="*/ 297497 h 1199898"/>
              <a:gd name="connsiteX2" fmla="*/ 0 w 2563142"/>
              <a:gd name="connsiteY2" fmla="*/ 227830 h 1199898"/>
              <a:gd name="connsiteX3" fmla="*/ 1474426 w 2563142"/>
              <a:gd name="connsiteY3" fmla="*/ 40770 h 1199898"/>
              <a:gd name="connsiteX4" fmla="*/ 2100216 w 2563142"/>
              <a:gd name="connsiteY4" fmla="*/ 52151 h 1199898"/>
              <a:gd name="connsiteX5" fmla="*/ 2536598 w 2563142"/>
              <a:gd name="connsiteY5" fmla="*/ 622707 h 1199898"/>
              <a:gd name="connsiteX6" fmla="*/ 1203972 w 2563142"/>
              <a:gd name="connsiteY6" fmla="*/ 1029994 h 1199898"/>
              <a:gd name="connsiteX7" fmla="*/ 1020421 w 2563142"/>
              <a:gd name="connsiteY7" fmla="*/ 1080092 h 1199898"/>
              <a:gd name="connsiteX8" fmla="*/ 1024249 w 2563142"/>
              <a:gd name="connsiteY8" fmla="*/ 1069851 h 1199898"/>
              <a:gd name="connsiteX9" fmla="*/ 836136 w 2563142"/>
              <a:gd name="connsiteY9" fmla="*/ 1199898 h 1199898"/>
              <a:gd name="connsiteX10" fmla="*/ 243115 w 2563142"/>
              <a:gd name="connsiteY10" fmla="*/ 201366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20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1157692 w 2700413"/>
              <a:gd name="connsiteY7" fmla="*/ 1080092 h 1199898"/>
              <a:gd name="connsiteX8" fmla="*/ 1161519 w 2700413"/>
              <a:gd name="connsiteY8" fmla="*/ 1069851 h 1199898"/>
              <a:gd name="connsiteX9" fmla="*/ 973407 w 2700413"/>
              <a:gd name="connsiteY9" fmla="*/ 1199898 h 1199898"/>
              <a:gd name="connsiteX10" fmla="*/ 0 w 2700413"/>
              <a:gd name="connsiteY10" fmla="*/ 141694 h 1199898"/>
              <a:gd name="connsiteX0" fmla="*/ 0 w 2700413"/>
              <a:gd name="connsiteY0" fmla="*/ 141694 h 1251277"/>
              <a:gd name="connsiteX1" fmla="*/ 456611 w 2700413"/>
              <a:gd name="connsiteY1" fmla="*/ 297497 h 1251277"/>
              <a:gd name="connsiteX2" fmla="*/ 137271 w 2700413"/>
              <a:gd name="connsiteY2" fmla="*/ 227830 h 1251277"/>
              <a:gd name="connsiteX3" fmla="*/ 1611697 w 2700413"/>
              <a:gd name="connsiteY3" fmla="*/ 40770 h 1251277"/>
              <a:gd name="connsiteX4" fmla="*/ 2237487 w 2700413"/>
              <a:gd name="connsiteY4" fmla="*/ 52151 h 1251277"/>
              <a:gd name="connsiteX5" fmla="*/ 2673869 w 2700413"/>
              <a:gd name="connsiteY5" fmla="*/ 622707 h 1251277"/>
              <a:gd name="connsiteX6" fmla="*/ 1341243 w 2700413"/>
              <a:gd name="connsiteY6" fmla="*/ 1029994 h 1251277"/>
              <a:gd name="connsiteX7" fmla="*/ 1157692 w 2700413"/>
              <a:gd name="connsiteY7" fmla="*/ 1080092 h 1251277"/>
              <a:gd name="connsiteX8" fmla="*/ 973407 w 2700413"/>
              <a:gd name="connsiteY8" fmla="*/ 1199898 h 1251277"/>
              <a:gd name="connsiteX9" fmla="*/ 0 w 2700413"/>
              <a:gd name="connsiteY9" fmla="*/ 141694 h 1251277"/>
              <a:gd name="connsiteX0" fmla="*/ 0 w 2700413"/>
              <a:gd name="connsiteY0" fmla="*/ 141694 h 1199898"/>
              <a:gd name="connsiteX1" fmla="*/ 456611 w 2700413"/>
              <a:gd name="connsiteY1" fmla="*/ 297497 h 1199898"/>
              <a:gd name="connsiteX2" fmla="*/ 137271 w 2700413"/>
              <a:gd name="connsiteY2" fmla="*/ 227830 h 1199898"/>
              <a:gd name="connsiteX3" fmla="*/ 1611697 w 2700413"/>
              <a:gd name="connsiteY3" fmla="*/ 40770 h 1199898"/>
              <a:gd name="connsiteX4" fmla="*/ 2237487 w 2700413"/>
              <a:gd name="connsiteY4" fmla="*/ 52151 h 1199898"/>
              <a:gd name="connsiteX5" fmla="*/ 2673869 w 2700413"/>
              <a:gd name="connsiteY5" fmla="*/ 622707 h 1199898"/>
              <a:gd name="connsiteX6" fmla="*/ 1341243 w 2700413"/>
              <a:gd name="connsiteY6" fmla="*/ 1029994 h 1199898"/>
              <a:gd name="connsiteX7" fmla="*/ 973407 w 2700413"/>
              <a:gd name="connsiteY7" fmla="*/ 1199898 h 1199898"/>
              <a:gd name="connsiteX8" fmla="*/ 0 w 2700413"/>
              <a:gd name="connsiteY8" fmla="*/ 141694 h 1199898"/>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41243 w 2700413"/>
              <a:gd name="connsiteY6" fmla="*/ 1029994 h 1153647"/>
              <a:gd name="connsiteX7" fmla="*/ 928953 w 2700413"/>
              <a:gd name="connsiteY7" fmla="*/ 1153647 h 1153647"/>
              <a:gd name="connsiteX8" fmla="*/ 0 w 2700413"/>
              <a:gd name="connsiteY8" fmla="*/ 141694 h 1153647"/>
              <a:gd name="connsiteX0" fmla="*/ 0 w 2700413"/>
              <a:gd name="connsiteY0" fmla="*/ 141694 h 1153647"/>
              <a:gd name="connsiteX1" fmla="*/ 456611 w 2700413"/>
              <a:gd name="connsiteY1" fmla="*/ 297497 h 1153647"/>
              <a:gd name="connsiteX2" fmla="*/ 137271 w 2700413"/>
              <a:gd name="connsiteY2" fmla="*/ 227830 h 1153647"/>
              <a:gd name="connsiteX3" fmla="*/ 1611697 w 2700413"/>
              <a:gd name="connsiteY3" fmla="*/ 40770 h 1153647"/>
              <a:gd name="connsiteX4" fmla="*/ 2237487 w 2700413"/>
              <a:gd name="connsiteY4" fmla="*/ 52151 h 1153647"/>
              <a:gd name="connsiteX5" fmla="*/ 2673869 w 2700413"/>
              <a:gd name="connsiteY5" fmla="*/ 622707 h 1153647"/>
              <a:gd name="connsiteX6" fmla="*/ 1370161 w 2700413"/>
              <a:gd name="connsiteY6" fmla="*/ 993966 h 1153647"/>
              <a:gd name="connsiteX7" fmla="*/ 928953 w 2700413"/>
              <a:gd name="connsiteY7" fmla="*/ 1153647 h 1153647"/>
              <a:gd name="connsiteX8" fmla="*/ 0 w 2700413"/>
              <a:gd name="connsiteY8" fmla="*/ 141694 h 11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413" h="1153647">
                <a:moveTo>
                  <a:pt x="0" y="141694"/>
                </a:moveTo>
                <a:cubicBezTo>
                  <a:pt x="1019102" y="386012"/>
                  <a:pt x="375957" y="230657"/>
                  <a:pt x="456611" y="297497"/>
                </a:cubicBezTo>
                <a:lnTo>
                  <a:pt x="137271" y="227830"/>
                </a:lnTo>
                <a:cubicBezTo>
                  <a:pt x="952146" y="355085"/>
                  <a:pt x="1302642" y="-40586"/>
                  <a:pt x="1611697" y="40770"/>
                </a:cubicBezTo>
                <a:cubicBezTo>
                  <a:pt x="1956047" y="40642"/>
                  <a:pt x="2139311" y="-58061"/>
                  <a:pt x="2237487" y="52151"/>
                </a:cubicBezTo>
                <a:cubicBezTo>
                  <a:pt x="2335663" y="162363"/>
                  <a:pt x="2817557" y="488885"/>
                  <a:pt x="2673869" y="622707"/>
                </a:cubicBezTo>
                <a:cubicBezTo>
                  <a:pt x="2643279" y="618616"/>
                  <a:pt x="1400751" y="998057"/>
                  <a:pt x="1370161" y="993966"/>
                </a:cubicBezTo>
                <a:lnTo>
                  <a:pt x="928953" y="1153647"/>
                </a:lnTo>
                <a:lnTo>
                  <a:pt x="0" y="141694"/>
                </a:lnTo>
                <a:close/>
              </a:path>
            </a:pathLst>
          </a:custGeom>
          <a:solidFill>
            <a:schemeClr val="accent2">
              <a:lumMod val="7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Pentagon 5"/>
          <p:cNvSpPr/>
          <p:nvPr/>
        </p:nvSpPr>
        <p:spPr>
          <a:xfrm rot="19471145">
            <a:off x="1342796" y="3718896"/>
            <a:ext cx="3554143"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167972"/>
              <a:gd name="connsiteY0" fmla="*/ 0 h 2909141"/>
              <a:gd name="connsiteX1" fmla="*/ 2609872 w 8167972"/>
              <a:gd name="connsiteY1" fmla="*/ 776259 h 2909141"/>
              <a:gd name="connsiteX2" fmla="*/ 6065332 w 8167972"/>
              <a:gd name="connsiteY2" fmla="*/ 1212467 h 2909141"/>
              <a:gd name="connsiteX3" fmla="*/ 7539758 w 8167972"/>
              <a:gd name="connsiteY3" fmla="*/ 1025407 h 2909141"/>
              <a:gd name="connsiteX4" fmla="*/ 8165548 w 8167972"/>
              <a:gd name="connsiteY4" fmla="*/ 1036788 h 2909141"/>
              <a:gd name="connsiteX5" fmla="*/ 5205330 w 8167972"/>
              <a:gd name="connsiteY5" fmla="*/ 2663014 h 2909141"/>
              <a:gd name="connsiteX6" fmla="*/ 7269304 w 8167972"/>
              <a:gd name="connsiteY6" fmla="*/ 2014631 h 2909141"/>
              <a:gd name="connsiteX7" fmla="*/ 5250417 w 8167972"/>
              <a:gd name="connsiteY7" fmla="*/ 2623544 h 2909141"/>
              <a:gd name="connsiteX8" fmla="*/ 4881627 w 8167972"/>
              <a:gd name="connsiteY8" fmla="*/ 2594772 h 2909141"/>
              <a:gd name="connsiteX9" fmla="*/ 1751553 w 8167972"/>
              <a:gd name="connsiteY9" fmla="*/ 2909141 h 2909141"/>
              <a:gd name="connsiteX10" fmla="*/ 0 w 8167972"/>
              <a:gd name="connsiteY10" fmla="*/ 0 h 2909141"/>
              <a:gd name="connsiteX0" fmla="*/ 0 w 7559066"/>
              <a:gd name="connsiteY0" fmla="*/ 0 h 2909141"/>
              <a:gd name="connsiteX1" fmla="*/ 2609872 w 7559066"/>
              <a:gd name="connsiteY1" fmla="*/ 776259 h 2909141"/>
              <a:gd name="connsiteX2" fmla="*/ 6065332 w 7559066"/>
              <a:gd name="connsiteY2" fmla="*/ 1212467 h 2909141"/>
              <a:gd name="connsiteX3" fmla="*/ 7539758 w 7559066"/>
              <a:gd name="connsiteY3" fmla="*/ 1025407 h 2909141"/>
              <a:gd name="connsiteX4" fmla="*/ 3605508 w 7559066"/>
              <a:gd name="connsiteY4" fmla="*/ 975650 h 2909141"/>
              <a:gd name="connsiteX5" fmla="*/ 5205330 w 7559066"/>
              <a:gd name="connsiteY5" fmla="*/ 2663014 h 2909141"/>
              <a:gd name="connsiteX6" fmla="*/ 7269304 w 7559066"/>
              <a:gd name="connsiteY6" fmla="*/ 2014631 h 2909141"/>
              <a:gd name="connsiteX7" fmla="*/ 5250417 w 7559066"/>
              <a:gd name="connsiteY7" fmla="*/ 2623544 h 2909141"/>
              <a:gd name="connsiteX8" fmla="*/ 4881627 w 7559066"/>
              <a:gd name="connsiteY8" fmla="*/ 2594772 h 2909141"/>
              <a:gd name="connsiteX9" fmla="*/ 1751553 w 7559066"/>
              <a:gd name="connsiteY9" fmla="*/ 2909141 h 2909141"/>
              <a:gd name="connsiteX10" fmla="*/ 0 w 7559066"/>
              <a:gd name="connsiteY10" fmla="*/ 0 h 2909141"/>
              <a:gd name="connsiteX0" fmla="*/ 0 w 7269631"/>
              <a:gd name="connsiteY0" fmla="*/ 0 h 2909141"/>
              <a:gd name="connsiteX1" fmla="*/ 2609872 w 7269631"/>
              <a:gd name="connsiteY1" fmla="*/ 776259 h 2909141"/>
              <a:gd name="connsiteX2" fmla="*/ 6065332 w 7269631"/>
              <a:gd name="connsiteY2" fmla="*/ 1212467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5250417 w 7269631"/>
              <a:gd name="connsiteY7" fmla="*/ 262354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7269631"/>
              <a:gd name="connsiteY0" fmla="*/ 0 h 2909141"/>
              <a:gd name="connsiteX1" fmla="*/ 2609872 w 7269631"/>
              <a:gd name="connsiteY1" fmla="*/ 776259 h 2909141"/>
              <a:gd name="connsiteX2" fmla="*/ 2742420 w 7269631"/>
              <a:gd name="connsiteY2" fmla="*/ 829635 h 2909141"/>
              <a:gd name="connsiteX3" fmla="*/ 3690138 w 7269631"/>
              <a:gd name="connsiteY3" fmla="*/ 943071 h 2909141"/>
              <a:gd name="connsiteX4" fmla="*/ 3605508 w 7269631"/>
              <a:gd name="connsiteY4" fmla="*/ 975650 h 2909141"/>
              <a:gd name="connsiteX5" fmla="*/ 5205330 w 7269631"/>
              <a:gd name="connsiteY5" fmla="*/ 2663014 h 2909141"/>
              <a:gd name="connsiteX6" fmla="*/ 7269304 w 7269631"/>
              <a:gd name="connsiteY6" fmla="*/ 2014631 h 2909141"/>
              <a:gd name="connsiteX7" fmla="*/ 4234996 w 7269631"/>
              <a:gd name="connsiteY7" fmla="*/ 2669014 h 2909141"/>
              <a:gd name="connsiteX8" fmla="*/ 4881627 w 7269631"/>
              <a:gd name="connsiteY8" fmla="*/ 2594772 h 2909141"/>
              <a:gd name="connsiteX9" fmla="*/ 1751553 w 7269631"/>
              <a:gd name="connsiteY9" fmla="*/ 2909141 h 2909141"/>
              <a:gd name="connsiteX10" fmla="*/ 0 w 7269631"/>
              <a:gd name="connsiteY10" fmla="*/ 0 h 2909141"/>
              <a:gd name="connsiteX0" fmla="*/ 0 w 5268966"/>
              <a:gd name="connsiteY0" fmla="*/ 0 h 2909141"/>
              <a:gd name="connsiteX1" fmla="*/ 2609872 w 5268966"/>
              <a:gd name="connsiteY1" fmla="*/ 776259 h 2909141"/>
              <a:gd name="connsiteX2" fmla="*/ 2742420 w 5268966"/>
              <a:gd name="connsiteY2" fmla="*/ 829635 h 2909141"/>
              <a:gd name="connsiteX3" fmla="*/ 3690138 w 5268966"/>
              <a:gd name="connsiteY3" fmla="*/ 943071 h 2909141"/>
              <a:gd name="connsiteX4" fmla="*/ 3605508 w 5268966"/>
              <a:gd name="connsiteY4" fmla="*/ 975650 h 2909141"/>
              <a:gd name="connsiteX5" fmla="*/ 5205330 w 5268966"/>
              <a:gd name="connsiteY5" fmla="*/ 2663014 h 2909141"/>
              <a:gd name="connsiteX6" fmla="*/ 5263921 w 5268966"/>
              <a:gd name="connsiteY6" fmla="*/ 2429581 h 2909141"/>
              <a:gd name="connsiteX7" fmla="*/ 4234996 w 5268966"/>
              <a:gd name="connsiteY7" fmla="*/ 2669014 h 2909141"/>
              <a:gd name="connsiteX8" fmla="*/ 4881627 w 5268966"/>
              <a:gd name="connsiteY8" fmla="*/ 2594772 h 2909141"/>
              <a:gd name="connsiteX9" fmla="*/ 1751553 w 5268966"/>
              <a:gd name="connsiteY9" fmla="*/ 2909141 h 2909141"/>
              <a:gd name="connsiteX10" fmla="*/ 0 w 5268966"/>
              <a:gd name="connsiteY10" fmla="*/ 0 h 2909141"/>
              <a:gd name="connsiteX0" fmla="*/ 0 w 5214213"/>
              <a:gd name="connsiteY0" fmla="*/ 0 h 2909141"/>
              <a:gd name="connsiteX1" fmla="*/ 2609872 w 5214213"/>
              <a:gd name="connsiteY1" fmla="*/ 776259 h 2909141"/>
              <a:gd name="connsiteX2" fmla="*/ 2742420 w 5214213"/>
              <a:gd name="connsiteY2" fmla="*/ 829635 h 2909141"/>
              <a:gd name="connsiteX3" fmla="*/ 3690138 w 5214213"/>
              <a:gd name="connsiteY3" fmla="*/ 943071 h 2909141"/>
              <a:gd name="connsiteX4" fmla="*/ 3605508 w 5214213"/>
              <a:gd name="connsiteY4" fmla="*/ 975650 h 2909141"/>
              <a:gd name="connsiteX5" fmla="*/ 5205330 w 5214213"/>
              <a:gd name="connsiteY5" fmla="*/ 2663014 h 2909141"/>
              <a:gd name="connsiteX6" fmla="*/ 4515085 w 5214213"/>
              <a:gd name="connsiteY6" fmla="*/ 2625690 h 2909141"/>
              <a:gd name="connsiteX7" fmla="*/ 4234996 w 5214213"/>
              <a:gd name="connsiteY7" fmla="*/ 2669014 h 2909141"/>
              <a:gd name="connsiteX8" fmla="*/ 4881627 w 5214213"/>
              <a:gd name="connsiteY8" fmla="*/ 2594772 h 2909141"/>
              <a:gd name="connsiteX9" fmla="*/ 1751553 w 5214213"/>
              <a:gd name="connsiteY9" fmla="*/ 2909141 h 2909141"/>
              <a:gd name="connsiteX10" fmla="*/ 0 w 5214213"/>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3605508 w 4882210"/>
              <a:gd name="connsiteY4" fmla="*/ 975650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882210"/>
              <a:gd name="connsiteY0" fmla="*/ 0 h 2909141"/>
              <a:gd name="connsiteX1" fmla="*/ 2609872 w 4882210"/>
              <a:gd name="connsiteY1" fmla="*/ 776259 h 2909141"/>
              <a:gd name="connsiteX2" fmla="*/ 2742420 w 4882210"/>
              <a:gd name="connsiteY2" fmla="*/ 829635 h 2909141"/>
              <a:gd name="connsiteX3" fmla="*/ 3690138 w 4882210"/>
              <a:gd name="connsiteY3" fmla="*/ 943071 h 2909141"/>
              <a:gd name="connsiteX4" fmla="*/ 2806180 w 4882210"/>
              <a:gd name="connsiteY4" fmla="*/ 904344 h 2909141"/>
              <a:gd name="connsiteX5" fmla="*/ 4458224 w 4882210"/>
              <a:gd name="connsiteY5" fmla="*/ 2679102 h 2909141"/>
              <a:gd name="connsiteX6" fmla="*/ 4515085 w 4882210"/>
              <a:gd name="connsiteY6" fmla="*/ 2625690 h 2909141"/>
              <a:gd name="connsiteX7" fmla="*/ 4234996 w 4882210"/>
              <a:gd name="connsiteY7" fmla="*/ 2669014 h 2909141"/>
              <a:gd name="connsiteX8" fmla="*/ 4881627 w 4882210"/>
              <a:gd name="connsiteY8" fmla="*/ 2594772 h 2909141"/>
              <a:gd name="connsiteX9" fmla="*/ 1751553 w 4882210"/>
              <a:gd name="connsiteY9" fmla="*/ 2909141 h 2909141"/>
              <a:gd name="connsiteX10" fmla="*/ 0 w 4882210"/>
              <a:gd name="connsiteY10" fmla="*/ 0 h 2909141"/>
              <a:gd name="connsiteX0" fmla="*/ 0 w 4541068"/>
              <a:gd name="connsiteY0" fmla="*/ 0 h 2909141"/>
              <a:gd name="connsiteX1" fmla="*/ 2609872 w 4541068"/>
              <a:gd name="connsiteY1" fmla="*/ 776259 h 2909141"/>
              <a:gd name="connsiteX2" fmla="*/ 2742420 w 4541068"/>
              <a:gd name="connsiteY2" fmla="*/ 829635 h 2909141"/>
              <a:gd name="connsiteX3" fmla="*/ 3690138 w 4541068"/>
              <a:gd name="connsiteY3" fmla="*/ 943071 h 2909141"/>
              <a:gd name="connsiteX4" fmla="*/ 2806180 w 4541068"/>
              <a:gd name="connsiteY4" fmla="*/ 904344 h 2909141"/>
              <a:gd name="connsiteX5" fmla="*/ 4458224 w 4541068"/>
              <a:gd name="connsiteY5" fmla="*/ 2679102 h 2909141"/>
              <a:gd name="connsiteX6" fmla="*/ 4515085 w 4541068"/>
              <a:gd name="connsiteY6" fmla="*/ 2625690 h 2909141"/>
              <a:gd name="connsiteX7" fmla="*/ 4234996 w 4541068"/>
              <a:gd name="connsiteY7" fmla="*/ 2669014 h 2909141"/>
              <a:gd name="connsiteX8" fmla="*/ 4539941 w 4541068"/>
              <a:gd name="connsiteY8" fmla="*/ 2613932 h 2909141"/>
              <a:gd name="connsiteX9" fmla="*/ 1751553 w 4541068"/>
              <a:gd name="connsiteY9" fmla="*/ 2909141 h 2909141"/>
              <a:gd name="connsiteX10" fmla="*/ 0 w 4541068"/>
              <a:gd name="connsiteY10" fmla="*/ 0 h 2909141"/>
              <a:gd name="connsiteX0" fmla="*/ 0 w 4541067"/>
              <a:gd name="connsiteY0" fmla="*/ 0 h 2909141"/>
              <a:gd name="connsiteX1" fmla="*/ 2609872 w 4541067"/>
              <a:gd name="connsiteY1" fmla="*/ 776259 h 2909141"/>
              <a:gd name="connsiteX2" fmla="*/ 2742420 w 4541067"/>
              <a:gd name="connsiteY2" fmla="*/ 829635 h 2909141"/>
              <a:gd name="connsiteX3" fmla="*/ 3690138 w 4541067"/>
              <a:gd name="connsiteY3" fmla="*/ 943071 h 2909141"/>
              <a:gd name="connsiteX4" fmla="*/ 2806180 w 4541067"/>
              <a:gd name="connsiteY4" fmla="*/ 904344 h 2909141"/>
              <a:gd name="connsiteX5" fmla="*/ 4458224 w 4541067"/>
              <a:gd name="connsiteY5" fmla="*/ 2679102 h 2909141"/>
              <a:gd name="connsiteX6" fmla="*/ 4515085 w 4541067"/>
              <a:gd name="connsiteY6" fmla="*/ 2625690 h 2909141"/>
              <a:gd name="connsiteX7" fmla="*/ 4234996 w 4541067"/>
              <a:gd name="connsiteY7" fmla="*/ 2669014 h 2909141"/>
              <a:gd name="connsiteX8" fmla="*/ 4539941 w 4541067"/>
              <a:gd name="connsiteY8" fmla="*/ 2613932 h 2909141"/>
              <a:gd name="connsiteX9" fmla="*/ 4403554 w 4541067"/>
              <a:gd name="connsiteY9" fmla="*/ 2590775 h 2909141"/>
              <a:gd name="connsiteX10" fmla="*/ 1751553 w 4541067"/>
              <a:gd name="connsiteY10" fmla="*/ 2909141 h 2909141"/>
              <a:gd name="connsiteX11" fmla="*/ 0 w 4541067"/>
              <a:gd name="connsiteY11" fmla="*/ 0 h 2909141"/>
              <a:gd name="connsiteX0" fmla="*/ 0 w 4542191"/>
              <a:gd name="connsiteY0" fmla="*/ 0 h 2909141"/>
              <a:gd name="connsiteX1" fmla="*/ 2609872 w 4542191"/>
              <a:gd name="connsiteY1" fmla="*/ 776259 h 2909141"/>
              <a:gd name="connsiteX2" fmla="*/ 2742420 w 4542191"/>
              <a:gd name="connsiteY2" fmla="*/ 829635 h 2909141"/>
              <a:gd name="connsiteX3" fmla="*/ 3690138 w 4542191"/>
              <a:gd name="connsiteY3" fmla="*/ 943071 h 2909141"/>
              <a:gd name="connsiteX4" fmla="*/ 2806180 w 4542191"/>
              <a:gd name="connsiteY4" fmla="*/ 904344 h 2909141"/>
              <a:gd name="connsiteX5" fmla="*/ 4458224 w 4542191"/>
              <a:gd name="connsiteY5" fmla="*/ 2679102 h 2909141"/>
              <a:gd name="connsiteX6" fmla="*/ 4515085 w 4542191"/>
              <a:gd name="connsiteY6" fmla="*/ 2625690 h 2909141"/>
              <a:gd name="connsiteX7" fmla="*/ 4418286 w 4542191"/>
              <a:gd name="connsiteY7" fmla="*/ 2567699 h 2909141"/>
              <a:gd name="connsiteX8" fmla="*/ 4539941 w 4542191"/>
              <a:gd name="connsiteY8" fmla="*/ 2613932 h 2909141"/>
              <a:gd name="connsiteX9" fmla="*/ 4403554 w 4542191"/>
              <a:gd name="connsiteY9" fmla="*/ 2590775 h 2909141"/>
              <a:gd name="connsiteX10" fmla="*/ 1751553 w 4542191"/>
              <a:gd name="connsiteY10" fmla="*/ 2909141 h 2909141"/>
              <a:gd name="connsiteX11" fmla="*/ 0 w 4542191"/>
              <a:gd name="connsiteY11" fmla="*/ 0 h 2909141"/>
              <a:gd name="connsiteX0" fmla="*/ 0 w 4520194"/>
              <a:gd name="connsiteY0" fmla="*/ 0 h 2909141"/>
              <a:gd name="connsiteX1" fmla="*/ 2609872 w 4520194"/>
              <a:gd name="connsiteY1" fmla="*/ 776259 h 2909141"/>
              <a:gd name="connsiteX2" fmla="*/ 2742420 w 4520194"/>
              <a:gd name="connsiteY2" fmla="*/ 829635 h 2909141"/>
              <a:gd name="connsiteX3" fmla="*/ 3690138 w 4520194"/>
              <a:gd name="connsiteY3" fmla="*/ 943071 h 2909141"/>
              <a:gd name="connsiteX4" fmla="*/ 2806180 w 4520194"/>
              <a:gd name="connsiteY4" fmla="*/ 904344 h 2909141"/>
              <a:gd name="connsiteX5" fmla="*/ 4458224 w 4520194"/>
              <a:gd name="connsiteY5" fmla="*/ 2679102 h 2909141"/>
              <a:gd name="connsiteX6" fmla="*/ 4515085 w 4520194"/>
              <a:gd name="connsiteY6" fmla="*/ 2625690 h 2909141"/>
              <a:gd name="connsiteX7" fmla="*/ 4418286 w 4520194"/>
              <a:gd name="connsiteY7" fmla="*/ 2567699 h 2909141"/>
              <a:gd name="connsiteX8" fmla="*/ 4431753 w 4520194"/>
              <a:gd name="connsiteY8" fmla="*/ 2545449 h 2909141"/>
              <a:gd name="connsiteX9" fmla="*/ 4403554 w 4520194"/>
              <a:gd name="connsiteY9" fmla="*/ 2590775 h 2909141"/>
              <a:gd name="connsiteX10" fmla="*/ 1751553 w 4520194"/>
              <a:gd name="connsiteY10" fmla="*/ 2909141 h 2909141"/>
              <a:gd name="connsiteX11" fmla="*/ 0 w 4520194"/>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03554 w 4467723"/>
              <a:gd name="connsiteY9" fmla="*/ 2590775 h 2909141"/>
              <a:gd name="connsiteX10" fmla="*/ 1751553 w 4467723"/>
              <a:gd name="connsiteY10" fmla="*/ 2909141 h 2909141"/>
              <a:gd name="connsiteX11" fmla="*/ 0 w 4467723"/>
              <a:gd name="connsiteY11" fmla="*/ 0 h 2909141"/>
              <a:gd name="connsiteX0" fmla="*/ 0 w 4504386"/>
              <a:gd name="connsiteY0" fmla="*/ 0 h 2909141"/>
              <a:gd name="connsiteX1" fmla="*/ 2609872 w 4504386"/>
              <a:gd name="connsiteY1" fmla="*/ 776259 h 2909141"/>
              <a:gd name="connsiteX2" fmla="*/ 2742420 w 4504386"/>
              <a:gd name="connsiteY2" fmla="*/ 829635 h 2909141"/>
              <a:gd name="connsiteX3" fmla="*/ 3690138 w 4504386"/>
              <a:gd name="connsiteY3" fmla="*/ 943071 h 2909141"/>
              <a:gd name="connsiteX4" fmla="*/ 2806180 w 4504386"/>
              <a:gd name="connsiteY4" fmla="*/ 904344 h 2909141"/>
              <a:gd name="connsiteX5" fmla="*/ 4458224 w 4504386"/>
              <a:gd name="connsiteY5" fmla="*/ 2679102 h 2909141"/>
              <a:gd name="connsiteX6" fmla="*/ 4458979 w 4504386"/>
              <a:gd name="connsiteY6" fmla="*/ 2517727 h 2909141"/>
              <a:gd name="connsiteX7" fmla="*/ 4418286 w 4504386"/>
              <a:gd name="connsiteY7" fmla="*/ 2567699 h 2909141"/>
              <a:gd name="connsiteX8" fmla="*/ 4431753 w 4504386"/>
              <a:gd name="connsiteY8" fmla="*/ 2545449 h 2909141"/>
              <a:gd name="connsiteX9" fmla="*/ 4500090 w 4504386"/>
              <a:gd name="connsiteY9" fmla="*/ 2597548 h 2909141"/>
              <a:gd name="connsiteX10" fmla="*/ 1751553 w 4504386"/>
              <a:gd name="connsiteY10" fmla="*/ 2909141 h 2909141"/>
              <a:gd name="connsiteX11" fmla="*/ 0 w 4504386"/>
              <a:gd name="connsiteY11" fmla="*/ 0 h 2909141"/>
              <a:gd name="connsiteX0" fmla="*/ 0 w 4467723"/>
              <a:gd name="connsiteY0" fmla="*/ 0 h 2909141"/>
              <a:gd name="connsiteX1" fmla="*/ 2609872 w 4467723"/>
              <a:gd name="connsiteY1" fmla="*/ 776259 h 2909141"/>
              <a:gd name="connsiteX2" fmla="*/ 2742420 w 4467723"/>
              <a:gd name="connsiteY2" fmla="*/ 829635 h 2909141"/>
              <a:gd name="connsiteX3" fmla="*/ 3690138 w 4467723"/>
              <a:gd name="connsiteY3" fmla="*/ 943071 h 2909141"/>
              <a:gd name="connsiteX4" fmla="*/ 2806180 w 4467723"/>
              <a:gd name="connsiteY4" fmla="*/ 904344 h 2909141"/>
              <a:gd name="connsiteX5" fmla="*/ 4458224 w 4467723"/>
              <a:gd name="connsiteY5" fmla="*/ 2679102 h 2909141"/>
              <a:gd name="connsiteX6" fmla="*/ 4458979 w 4467723"/>
              <a:gd name="connsiteY6" fmla="*/ 2517727 h 2909141"/>
              <a:gd name="connsiteX7" fmla="*/ 4418286 w 4467723"/>
              <a:gd name="connsiteY7" fmla="*/ 2567699 h 2909141"/>
              <a:gd name="connsiteX8" fmla="*/ 4431753 w 4467723"/>
              <a:gd name="connsiteY8" fmla="*/ 2545449 h 2909141"/>
              <a:gd name="connsiteX9" fmla="*/ 4440241 w 4467723"/>
              <a:gd name="connsiteY9" fmla="*/ 2595885 h 2909141"/>
              <a:gd name="connsiteX10" fmla="*/ 1751553 w 4467723"/>
              <a:gd name="connsiteY10" fmla="*/ 2909141 h 2909141"/>
              <a:gd name="connsiteX11" fmla="*/ 0 w 4467723"/>
              <a:gd name="connsiteY11" fmla="*/ 0 h 2909141"/>
              <a:gd name="connsiteX0" fmla="*/ 0 w 4465359"/>
              <a:gd name="connsiteY0" fmla="*/ 0 h 2909141"/>
              <a:gd name="connsiteX1" fmla="*/ 2609872 w 4465359"/>
              <a:gd name="connsiteY1" fmla="*/ 776259 h 2909141"/>
              <a:gd name="connsiteX2" fmla="*/ 2742420 w 4465359"/>
              <a:gd name="connsiteY2" fmla="*/ 829635 h 2909141"/>
              <a:gd name="connsiteX3" fmla="*/ 3690138 w 4465359"/>
              <a:gd name="connsiteY3" fmla="*/ 943071 h 2909141"/>
              <a:gd name="connsiteX4" fmla="*/ 2806180 w 4465359"/>
              <a:gd name="connsiteY4" fmla="*/ 904344 h 2909141"/>
              <a:gd name="connsiteX5" fmla="*/ 4429166 w 4465359"/>
              <a:gd name="connsiteY5" fmla="*/ 2588260 h 2909141"/>
              <a:gd name="connsiteX6" fmla="*/ 4458979 w 4465359"/>
              <a:gd name="connsiteY6" fmla="*/ 2517727 h 2909141"/>
              <a:gd name="connsiteX7" fmla="*/ 4418286 w 4465359"/>
              <a:gd name="connsiteY7" fmla="*/ 2567699 h 2909141"/>
              <a:gd name="connsiteX8" fmla="*/ 4431753 w 4465359"/>
              <a:gd name="connsiteY8" fmla="*/ 2545449 h 2909141"/>
              <a:gd name="connsiteX9" fmla="*/ 4440241 w 4465359"/>
              <a:gd name="connsiteY9" fmla="*/ 2595885 h 2909141"/>
              <a:gd name="connsiteX10" fmla="*/ 1751553 w 4465359"/>
              <a:gd name="connsiteY10" fmla="*/ 2909141 h 2909141"/>
              <a:gd name="connsiteX11" fmla="*/ 0 w 4465359"/>
              <a:gd name="connsiteY11" fmla="*/ 0 h 2909141"/>
              <a:gd name="connsiteX0" fmla="*/ 0 w 4525122"/>
              <a:gd name="connsiteY0" fmla="*/ 0 h 2909141"/>
              <a:gd name="connsiteX1" fmla="*/ 2609872 w 4525122"/>
              <a:gd name="connsiteY1" fmla="*/ 776259 h 2909141"/>
              <a:gd name="connsiteX2" fmla="*/ 2742420 w 4525122"/>
              <a:gd name="connsiteY2" fmla="*/ 829635 h 2909141"/>
              <a:gd name="connsiteX3" fmla="*/ 3690138 w 4525122"/>
              <a:gd name="connsiteY3" fmla="*/ 943071 h 2909141"/>
              <a:gd name="connsiteX4" fmla="*/ 2806180 w 4525122"/>
              <a:gd name="connsiteY4" fmla="*/ 904344 h 2909141"/>
              <a:gd name="connsiteX5" fmla="*/ 4429166 w 4525122"/>
              <a:gd name="connsiteY5" fmla="*/ 2588260 h 2909141"/>
              <a:gd name="connsiteX6" fmla="*/ 4458979 w 4525122"/>
              <a:gd name="connsiteY6" fmla="*/ 2517727 h 2909141"/>
              <a:gd name="connsiteX7" fmla="*/ 4418286 w 4525122"/>
              <a:gd name="connsiteY7" fmla="*/ 2567699 h 2909141"/>
              <a:gd name="connsiteX8" fmla="*/ 4431753 w 4525122"/>
              <a:gd name="connsiteY8" fmla="*/ 2545449 h 2909141"/>
              <a:gd name="connsiteX9" fmla="*/ 4521382 w 4525122"/>
              <a:gd name="connsiteY9" fmla="*/ 2647248 h 2909141"/>
              <a:gd name="connsiteX10" fmla="*/ 1751553 w 4525122"/>
              <a:gd name="connsiteY10" fmla="*/ 2909141 h 2909141"/>
              <a:gd name="connsiteX11" fmla="*/ 0 w 4525122"/>
              <a:gd name="connsiteY11" fmla="*/ 0 h 2909141"/>
              <a:gd name="connsiteX0" fmla="*/ 0 w 4528993"/>
              <a:gd name="connsiteY0" fmla="*/ 0 h 2909141"/>
              <a:gd name="connsiteX1" fmla="*/ 2609872 w 4528993"/>
              <a:gd name="connsiteY1" fmla="*/ 776259 h 2909141"/>
              <a:gd name="connsiteX2" fmla="*/ 2742420 w 4528993"/>
              <a:gd name="connsiteY2" fmla="*/ 829635 h 2909141"/>
              <a:gd name="connsiteX3" fmla="*/ 3690138 w 4528993"/>
              <a:gd name="connsiteY3" fmla="*/ 943071 h 2909141"/>
              <a:gd name="connsiteX4" fmla="*/ 2806180 w 4528993"/>
              <a:gd name="connsiteY4" fmla="*/ 904344 h 2909141"/>
              <a:gd name="connsiteX5" fmla="*/ 4429166 w 4528993"/>
              <a:gd name="connsiteY5" fmla="*/ 2588260 h 2909141"/>
              <a:gd name="connsiteX6" fmla="*/ 4458979 w 4528993"/>
              <a:gd name="connsiteY6" fmla="*/ 2517727 h 2909141"/>
              <a:gd name="connsiteX7" fmla="*/ 4418286 w 4528993"/>
              <a:gd name="connsiteY7" fmla="*/ 2567699 h 2909141"/>
              <a:gd name="connsiteX8" fmla="*/ 4514908 w 4528993"/>
              <a:gd name="connsiteY8" fmla="*/ 2670532 h 2909141"/>
              <a:gd name="connsiteX9" fmla="*/ 4521382 w 4528993"/>
              <a:gd name="connsiteY9" fmla="*/ 2647248 h 2909141"/>
              <a:gd name="connsiteX10" fmla="*/ 1751553 w 4528993"/>
              <a:gd name="connsiteY10" fmla="*/ 2909141 h 2909141"/>
              <a:gd name="connsiteX11" fmla="*/ 0 w 4528993"/>
              <a:gd name="connsiteY11" fmla="*/ 0 h 2909141"/>
              <a:gd name="connsiteX0" fmla="*/ 0 w 4555247"/>
              <a:gd name="connsiteY0" fmla="*/ 0 h 2909141"/>
              <a:gd name="connsiteX1" fmla="*/ 2609872 w 4555247"/>
              <a:gd name="connsiteY1" fmla="*/ 776259 h 2909141"/>
              <a:gd name="connsiteX2" fmla="*/ 2742420 w 4555247"/>
              <a:gd name="connsiteY2" fmla="*/ 829635 h 2909141"/>
              <a:gd name="connsiteX3" fmla="*/ 3690138 w 4555247"/>
              <a:gd name="connsiteY3" fmla="*/ 943071 h 2909141"/>
              <a:gd name="connsiteX4" fmla="*/ 2806180 w 4555247"/>
              <a:gd name="connsiteY4" fmla="*/ 904344 h 2909141"/>
              <a:gd name="connsiteX5" fmla="*/ 4429166 w 4555247"/>
              <a:gd name="connsiteY5" fmla="*/ 2588260 h 2909141"/>
              <a:gd name="connsiteX6" fmla="*/ 4458979 w 4555247"/>
              <a:gd name="connsiteY6" fmla="*/ 2517727 h 2909141"/>
              <a:gd name="connsiteX7" fmla="*/ 4553520 w 4555247"/>
              <a:gd name="connsiteY7" fmla="*/ 2653304 h 2909141"/>
              <a:gd name="connsiteX8" fmla="*/ 4514908 w 4555247"/>
              <a:gd name="connsiteY8" fmla="*/ 2670532 h 2909141"/>
              <a:gd name="connsiteX9" fmla="*/ 4521382 w 4555247"/>
              <a:gd name="connsiteY9" fmla="*/ 2647248 h 2909141"/>
              <a:gd name="connsiteX10" fmla="*/ 1751553 w 4555247"/>
              <a:gd name="connsiteY10" fmla="*/ 2909141 h 2909141"/>
              <a:gd name="connsiteX11" fmla="*/ 0 w 4555247"/>
              <a:gd name="connsiteY11" fmla="*/ 0 h 2909141"/>
              <a:gd name="connsiteX0" fmla="*/ 0 w 4568528"/>
              <a:gd name="connsiteY0" fmla="*/ 0 h 2909141"/>
              <a:gd name="connsiteX1" fmla="*/ 2609872 w 4568528"/>
              <a:gd name="connsiteY1" fmla="*/ 776259 h 2909141"/>
              <a:gd name="connsiteX2" fmla="*/ 2742420 w 4568528"/>
              <a:gd name="connsiteY2" fmla="*/ 829635 h 2909141"/>
              <a:gd name="connsiteX3" fmla="*/ 3690138 w 4568528"/>
              <a:gd name="connsiteY3" fmla="*/ 943071 h 2909141"/>
              <a:gd name="connsiteX4" fmla="*/ 2806180 w 4568528"/>
              <a:gd name="connsiteY4" fmla="*/ 904344 h 2909141"/>
              <a:gd name="connsiteX5" fmla="*/ 4429166 w 4568528"/>
              <a:gd name="connsiteY5" fmla="*/ 2588260 h 2909141"/>
              <a:gd name="connsiteX6" fmla="*/ 4565295 w 4568528"/>
              <a:gd name="connsiteY6" fmla="*/ 2639360 h 2909141"/>
              <a:gd name="connsiteX7" fmla="*/ 4553520 w 4568528"/>
              <a:gd name="connsiteY7" fmla="*/ 2653304 h 2909141"/>
              <a:gd name="connsiteX8" fmla="*/ 4514908 w 4568528"/>
              <a:gd name="connsiteY8" fmla="*/ 2670532 h 2909141"/>
              <a:gd name="connsiteX9" fmla="*/ 4521382 w 4568528"/>
              <a:gd name="connsiteY9" fmla="*/ 2647248 h 2909141"/>
              <a:gd name="connsiteX10" fmla="*/ 1751553 w 4568528"/>
              <a:gd name="connsiteY10" fmla="*/ 2909141 h 2909141"/>
              <a:gd name="connsiteX11" fmla="*/ 0 w 4568528"/>
              <a:gd name="connsiteY11" fmla="*/ 0 h 2909141"/>
              <a:gd name="connsiteX0" fmla="*/ 0 w 4569400"/>
              <a:gd name="connsiteY0" fmla="*/ 0 h 2909141"/>
              <a:gd name="connsiteX1" fmla="*/ 2609872 w 4569400"/>
              <a:gd name="connsiteY1" fmla="*/ 776259 h 2909141"/>
              <a:gd name="connsiteX2" fmla="*/ 2742420 w 4569400"/>
              <a:gd name="connsiteY2" fmla="*/ 829635 h 2909141"/>
              <a:gd name="connsiteX3" fmla="*/ 3690138 w 4569400"/>
              <a:gd name="connsiteY3" fmla="*/ 943071 h 2909141"/>
              <a:gd name="connsiteX4" fmla="*/ 2806180 w 4569400"/>
              <a:gd name="connsiteY4" fmla="*/ 904344 h 2909141"/>
              <a:gd name="connsiteX5" fmla="*/ 4429166 w 4569400"/>
              <a:gd name="connsiteY5" fmla="*/ 2588260 h 2909141"/>
              <a:gd name="connsiteX6" fmla="*/ 4565295 w 4569400"/>
              <a:gd name="connsiteY6" fmla="*/ 2639360 h 2909141"/>
              <a:gd name="connsiteX7" fmla="*/ 4553520 w 4569400"/>
              <a:gd name="connsiteY7" fmla="*/ 2653304 h 2909141"/>
              <a:gd name="connsiteX8" fmla="*/ 4514908 w 4569400"/>
              <a:gd name="connsiteY8" fmla="*/ 2670532 h 2909141"/>
              <a:gd name="connsiteX9" fmla="*/ 4521382 w 4569400"/>
              <a:gd name="connsiteY9" fmla="*/ 2647248 h 2909141"/>
              <a:gd name="connsiteX10" fmla="*/ 1751553 w 4569400"/>
              <a:gd name="connsiteY10" fmla="*/ 2909141 h 2909141"/>
              <a:gd name="connsiteX11" fmla="*/ 0 w 4569400"/>
              <a:gd name="connsiteY11"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9400" h="2909141">
                <a:moveTo>
                  <a:pt x="0" y="0"/>
                </a:moveTo>
                <a:cubicBezTo>
                  <a:pt x="1019102" y="244318"/>
                  <a:pt x="1590770" y="531941"/>
                  <a:pt x="2609872" y="776259"/>
                </a:cubicBezTo>
                <a:lnTo>
                  <a:pt x="2742420" y="829635"/>
                </a:lnTo>
                <a:cubicBezTo>
                  <a:pt x="3557295" y="956890"/>
                  <a:pt x="3381083" y="861715"/>
                  <a:pt x="3690138" y="943071"/>
                </a:cubicBezTo>
                <a:cubicBezTo>
                  <a:pt x="4034488" y="942943"/>
                  <a:pt x="2708004" y="794132"/>
                  <a:pt x="2806180" y="904344"/>
                </a:cubicBezTo>
                <a:cubicBezTo>
                  <a:pt x="2904356" y="1014556"/>
                  <a:pt x="4572854" y="2454438"/>
                  <a:pt x="4429166" y="2588260"/>
                </a:cubicBezTo>
                <a:cubicBezTo>
                  <a:pt x="4398576" y="2584169"/>
                  <a:pt x="4595885" y="2643451"/>
                  <a:pt x="4565295" y="2639360"/>
                </a:cubicBezTo>
                <a:cubicBezTo>
                  <a:pt x="4507277" y="2609766"/>
                  <a:pt x="4605782" y="2715478"/>
                  <a:pt x="4553520" y="2653304"/>
                </a:cubicBezTo>
                <a:cubicBezTo>
                  <a:pt x="4530034" y="2648187"/>
                  <a:pt x="4538394" y="2675649"/>
                  <a:pt x="4514908" y="2670532"/>
                </a:cubicBezTo>
                <a:cubicBezTo>
                  <a:pt x="4486182" y="2667370"/>
                  <a:pt x="4550108" y="2650410"/>
                  <a:pt x="4521382" y="2647248"/>
                </a:cubicBezTo>
                <a:lnTo>
                  <a:pt x="1751553" y="2909141"/>
                </a:lnTo>
                <a:lnTo>
                  <a:pt x="0" y="0"/>
                </a:lnTo>
                <a:close/>
              </a:path>
            </a:pathLst>
          </a:custGeom>
          <a:solidFill>
            <a:schemeClr val="accent2">
              <a:lumMod val="40000"/>
              <a:lumOff val="60000"/>
            </a:schemeClr>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1" name="Flowchart: Punched Tape 10"/>
          <p:cNvSpPr/>
          <p:nvPr/>
        </p:nvSpPr>
        <p:spPr>
          <a:xfrm flipH="1">
            <a:off x="7164290" y="192364"/>
            <a:ext cx="792088" cy="286565"/>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Pentagon 5"/>
          <p:cNvSpPr/>
          <p:nvPr/>
        </p:nvSpPr>
        <p:spPr>
          <a:xfrm rot="19471145">
            <a:off x="256023" y="1722564"/>
            <a:ext cx="8628474" cy="290914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8474" h="2909141">
                <a:moveTo>
                  <a:pt x="0" y="0"/>
                </a:moveTo>
                <a:cubicBezTo>
                  <a:pt x="1019102" y="244318"/>
                  <a:pt x="1590770" y="531941"/>
                  <a:pt x="2609872" y="776259"/>
                </a:cubicBezTo>
                <a:lnTo>
                  <a:pt x="6065332" y="1212467"/>
                </a:lnTo>
                <a:cubicBezTo>
                  <a:pt x="6880207" y="1339722"/>
                  <a:pt x="7230703" y="944051"/>
                  <a:pt x="7539758" y="1025407"/>
                </a:cubicBezTo>
                <a:cubicBezTo>
                  <a:pt x="7884108" y="1025279"/>
                  <a:pt x="8067372" y="926576"/>
                  <a:pt x="8165548" y="1036788"/>
                </a:cubicBezTo>
                <a:cubicBezTo>
                  <a:pt x="8263724" y="1147000"/>
                  <a:pt x="8745618" y="1473522"/>
                  <a:pt x="8601930" y="1607344"/>
                </a:cubicBezTo>
                <a:cubicBezTo>
                  <a:pt x="8571340" y="1603253"/>
                  <a:pt x="7299894" y="2018722"/>
                  <a:pt x="7269304" y="2014631"/>
                </a:cubicBezTo>
                <a:lnTo>
                  <a:pt x="5250417" y="2623544"/>
                </a:lnTo>
                <a:cubicBezTo>
                  <a:pt x="5226931" y="2618427"/>
                  <a:pt x="4905113" y="2599889"/>
                  <a:pt x="4881627" y="2594772"/>
                </a:cubicBezTo>
                <a:lnTo>
                  <a:pt x="1751553" y="2909141"/>
                </a:lnTo>
                <a:lnTo>
                  <a:pt x="0" y="0"/>
                </a:lnTo>
                <a:close/>
              </a:path>
            </a:pathLst>
          </a:custGeom>
          <a:solidFill>
            <a:schemeClr val="bg1"/>
          </a:solidFill>
          <a:ln>
            <a:solidFill>
              <a:schemeClr val="bg1">
                <a:lumMod val="85000"/>
              </a:schemeClr>
            </a:solid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Pentagon 5"/>
          <p:cNvSpPr/>
          <p:nvPr/>
        </p:nvSpPr>
        <p:spPr>
          <a:xfrm rot="19471145">
            <a:off x="-294403" y="2603429"/>
            <a:ext cx="2526984" cy="4385948"/>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10878781"/>
              <a:gd name="connsiteY0" fmla="*/ 0 h 1645521"/>
              <a:gd name="connsiteX1" fmla="*/ 6416056 w 10878781"/>
              <a:gd name="connsiteY1" fmla="*/ 466328 h 1645521"/>
              <a:gd name="connsiteX2" fmla="*/ 10878780 w 10878781"/>
              <a:gd name="connsiteY2" fmla="*/ 739540 h 1645521"/>
              <a:gd name="connsiteX3" fmla="*/ 6436991 w 10878781"/>
              <a:gd name="connsiteY3" fmla="*/ 1060490 h 1645521"/>
              <a:gd name="connsiteX4" fmla="*/ 80409 w 10878781"/>
              <a:gd name="connsiteY4" fmla="*/ 1645521 h 1645521"/>
              <a:gd name="connsiteX5" fmla="*/ 0 w 10878781"/>
              <a:gd name="connsiteY5" fmla="*/ 0 h 1645521"/>
              <a:gd name="connsiteX0" fmla="*/ 0 w 10878781"/>
              <a:gd name="connsiteY0" fmla="*/ 0 h 1645521"/>
              <a:gd name="connsiteX1" fmla="*/ 10878780 w 10878781"/>
              <a:gd name="connsiteY1" fmla="*/ 739540 h 1645521"/>
              <a:gd name="connsiteX2" fmla="*/ 6436991 w 10878781"/>
              <a:gd name="connsiteY2" fmla="*/ 1060490 h 1645521"/>
              <a:gd name="connsiteX3" fmla="*/ 80409 w 10878781"/>
              <a:gd name="connsiteY3" fmla="*/ 1645521 h 1645521"/>
              <a:gd name="connsiteX4" fmla="*/ 0 w 10878781"/>
              <a:gd name="connsiteY4" fmla="*/ 0 h 1645521"/>
              <a:gd name="connsiteX0" fmla="*/ 0 w 10878781"/>
              <a:gd name="connsiteY0" fmla="*/ 0 h 1645521"/>
              <a:gd name="connsiteX1" fmla="*/ 10878780 w 10878781"/>
              <a:gd name="connsiteY1" fmla="*/ 739540 h 1645521"/>
              <a:gd name="connsiteX2" fmla="*/ 80409 w 10878781"/>
              <a:gd name="connsiteY2" fmla="*/ 1645521 h 1645521"/>
              <a:gd name="connsiteX3" fmla="*/ 0 w 10878781"/>
              <a:gd name="connsiteY3" fmla="*/ 0 h 1645521"/>
              <a:gd name="connsiteX0" fmla="*/ 0 w 11596710"/>
              <a:gd name="connsiteY0" fmla="*/ 0 h 1645521"/>
              <a:gd name="connsiteX1" fmla="*/ 11596710 w 11596710"/>
              <a:gd name="connsiteY1" fmla="*/ 1039794 h 1645521"/>
              <a:gd name="connsiteX2" fmla="*/ 80409 w 11596710"/>
              <a:gd name="connsiteY2" fmla="*/ 1645521 h 1645521"/>
              <a:gd name="connsiteX3" fmla="*/ 0 w 11596710"/>
              <a:gd name="connsiteY3" fmla="*/ 0 h 1645521"/>
              <a:gd name="connsiteX0" fmla="*/ 0 w 9612405"/>
              <a:gd name="connsiteY0" fmla="*/ 0 h 1645521"/>
              <a:gd name="connsiteX1" fmla="*/ 9612405 w 9612405"/>
              <a:gd name="connsiteY1" fmla="*/ 985248 h 1645521"/>
              <a:gd name="connsiteX2" fmla="*/ 80409 w 9612405"/>
              <a:gd name="connsiteY2" fmla="*/ 1645521 h 1645521"/>
              <a:gd name="connsiteX3" fmla="*/ 0 w 9612405"/>
              <a:gd name="connsiteY3" fmla="*/ 0 h 1645521"/>
              <a:gd name="connsiteX0" fmla="*/ 0 w 10440437"/>
              <a:gd name="connsiteY0" fmla="*/ 0 h 1645521"/>
              <a:gd name="connsiteX1" fmla="*/ 10440436 w 10440437"/>
              <a:gd name="connsiteY1" fmla="*/ 732339 h 1645521"/>
              <a:gd name="connsiteX2" fmla="*/ 80409 w 10440437"/>
              <a:gd name="connsiteY2" fmla="*/ 1645521 h 1645521"/>
              <a:gd name="connsiteX3" fmla="*/ 0 w 10440437"/>
              <a:gd name="connsiteY3" fmla="*/ 0 h 1645521"/>
              <a:gd name="connsiteX0" fmla="*/ 0 w 10529753"/>
              <a:gd name="connsiteY0" fmla="*/ 0 h 1645521"/>
              <a:gd name="connsiteX1" fmla="*/ 10529753 w 10529753"/>
              <a:gd name="connsiteY1" fmla="*/ 1232339 h 1645521"/>
              <a:gd name="connsiteX2" fmla="*/ 80409 w 10529753"/>
              <a:gd name="connsiteY2" fmla="*/ 1645521 h 1645521"/>
              <a:gd name="connsiteX3" fmla="*/ 0 w 10529753"/>
              <a:gd name="connsiteY3" fmla="*/ 0 h 1645521"/>
              <a:gd name="connsiteX0" fmla="*/ 0 w 10529753"/>
              <a:gd name="connsiteY0" fmla="*/ 0 h 2059784"/>
              <a:gd name="connsiteX1" fmla="*/ 10529753 w 10529753"/>
              <a:gd name="connsiteY1" fmla="*/ 1232339 h 2059784"/>
              <a:gd name="connsiteX2" fmla="*/ 3921197 w 10529753"/>
              <a:gd name="connsiteY2" fmla="*/ 2059784 h 2059784"/>
              <a:gd name="connsiteX3" fmla="*/ 0 w 10529753"/>
              <a:gd name="connsiteY3" fmla="*/ 0 h 2059784"/>
            </a:gdLst>
            <a:ahLst/>
            <a:cxnLst>
              <a:cxn ang="0">
                <a:pos x="connsiteX0" y="connsiteY0"/>
              </a:cxn>
              <a:cxn ang="0">
                <a:pos x="connsiteX1" y="connsiteY1"/>
              </a:cxn>
              <a:cxn ang="0">
                <a:pos x="connsiteX2" y="connsiteY2"/>
              </a:cxn>
              <a:cxn ang="0">
                <a:pos x="connsiteX3" y="connsiteY3"/>
              </a:cxn>
            </a:cxnLst>
            <a:rect l="l" t="t" r="r" b="b"/>
            <a:pathLst>
              <a:path w="10529753" h="2059784">
                <a:moveTo>
                  <a:pt x="0" y="0"/>
                </a:moveTo>
                <a:lnTo>
                  <a:pt x="10529753" y="1232339"/>
                </a:lnTo>
                <a:lnTo>
                  <a:pt x="3921197" y="2059784"/>
                </a:lnTo>
                <a:lnTo>
                  <a:pt x="0" y="0"/>
                </a:ln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266700" dist="381000" dir="648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1026" name="Picture 2" descr="suitcase, Business People, Businessman, people, walking, Silhouette, Business, portfolio, M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3" y="3140938"/>
            <a:ext cx="1940175" cy="1940175"/>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Magnetic Disk 9"/>
          <p:cNvSpPr/>
          <p:nvPr/>
        </p:nvSpPr>
        <p:spPr>
          <a:xfrm>
            <a:off x="7109380" y="13431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lowchart: Magnetic Disk 9"/>
          <p:cNvSpPr/>
          <p:nvPr/>
        </p:nvSpPr>
        <p:spPr>
          <a:xfrm>
            <a:off x="7884370" y="250087"/>
            <a:ext cx="90010"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Pentagon 5"/>
          <p:cNvSpPr/>
          <p:nvPr/>
        </p:nvSpPr>
        <p:spPr>
          <a:xfrm rot="19471145">
            <a:off x="7178891" y="-14430"/>
            <a:ext cx="1331038" cy="724260"/>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22259"/>
              <a:gd name="connsiteX1" fmla="*/ 492554 w 1423984"/>
              <a:gd name="connsiteY1" fmla="*/ 61110 h 822259"/>
              <a:gd name="connsiteX2" fmla="*/ 898314 w 1423984"/>
              <a:gd name="connsiteY2" fmla="*/ 34236 h 822259"/>
              <a:gd name="connsiteX3" fmla="*/ 1398194 w 1423984"/>
              <a:gd name="connsiteY3" fmla="*/ 668164 h 822259"/>
              <a:gd name="connsiteX4" fmla="*/ 650442 w 1423984"/>
              <a:gd name="connsiteY4" fmla="*/ 822259 h 822259"/>
              <a:gd name="connsiteX0" fmla="*/ 0 w 1331038"/>
              <a:gd name="connsiteY0" fmla="*/ 100276 h 822259"/>
              <a:gd name="connsiteX1" fmla="*/ 492554 w 1331038"/>
              <a:gd name="connsiteY1" fmla="*/ 61110 h 822259"/>
              <a:gd name="connsiteX2" fmla="*/ 898314 w 1331038"/>
              <a:gd name="connsiteY2" fmla="*/ 34236 h 822259"/>
              <a:gd name="connsiteX3" fmla="*/ 1300328 w 1331038"/>
              <a:gd name="connsiteY3" fmla="*/ 506718 h 822259"/>
              <a:gd name="connsiteX4" fmla="*/ 650442 w 1331038"/>
              <a:gd name="connsiteY4" fmla="*/ 822259 h 82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38" h="822259">
                <a:moveTo>
                  <a:pt x="0" y="100276"/>
                </a:moveTo>
                <a:cubicBezTo>
                  <a:pt x="86394" y="108889"/>
                  <a:pt x="308468" y="-6715"/>
                  <a:pt x="492554" y="61110"/>
                </a:cubicBezTo>
                <a:cubicBezTo>
                  <a:pt x="642273" y="50103"/>
                  <a:pt x="751675" y="-51799"/>
                  <a:pt x="898314" y="34236"/>
                </a:cubicBezTo>
                <a:cubicBezTo>
                  <a:pt x="1044953" y="120271"/>
                  <a:pt x="1444016" y="372896"/>
                  <a:pt x="1300328" y="506718"/>
                </a:cubicBezTo>
                <a:cubicBezTo>
                  <a:pt x="1269738" y="502627"/>
                  <a:pt x="589592" y="734910"/>
                  <a:pt x="650442" y="822259"/>
                </a:cubicBezTo>
              </a:path>
            </a:pathLst>
          </a:custGeom>
          <a:solidFill>
            <a:schemeClr val="bg1">
              <a:lumMod val="85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 name="Pentagon 5"/>
          <p:cNvSpPr/>
          <p:nvPr/>
        </p:nvSpPr>
        <p:spPr>
          <a:xfrm rot="19471145">
            <a:off x="6623758" y="518761"/>
            <a:ext cx="1422322" cy="890291"/>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22" h="890290">
                <a:moveTo>
                  <a:pt x="0" y="47125"/>
                </a:moveTo>
                <a:cubicBezTo>
                  <a:pt x="86394" y="55738"/>
                  <a:pt x="306806" y="-6715"/>
                  <a:pt x="490892" y="61110"/>
                </a:cubicBezTo>
                <a:cubicBezTo>
                  <a:pt x="640611" y="50103"/>
                  <a:pt x="750013" y="-51799"/>
                  <a:pt x="896652" y="34236"/>
                </a:cubicBezTo>
                <a:cubicBezTo>
                  <a:pt x="1043291" y="120271"/>
                  <a:pt x="1540220" y="534342"/>
                  <a:pt x="1396532" y="668164"/>
                </a:cubicBezTo>
                <a:cubicBezTo>
                  <a:pt x="1365942" y="664073"/>
                  <a:pt x="671997" y="802941"/>
                  <a:pt x="732847" y="890290"/>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7" name="TextBox 16"/>
          <p:cNvSpPr txBox="1"/>
          <p:nvPr/>
        </p:nvSpPr>
        <p:spPr>
          <a:xfrm>
            <a:off x="423027" y="3573017"/>
            <a:ext cx="356188" cy="461665"/>
          </a:xfrm>
          <a:prstGeom prst="rect">
            <a:avLst/>
          </a:prstGeom>
          <a:noFill/>
        </p:spPr>
        <p:txBody>
          <a:bodyPr wrap="none" rtlCol="0">
            <a:spAutoFit/>
          </a:bodyPr>
          <a:lstStyle/>
          <a:p>
            <a:pPr fontAlgn="auto">
              <a:spcBef>
                <a:spcPts val="0"/>
              </a:spcBef>
              <a:spcAft>
                <a:spcPts val="0"/>
              </a:spcAft>
            </a:pPr>
            <a:r>
              <a:rPr lang="en-GB" dirty="0">
                <a:solidFill>
                  <a:prstClr val="white"/>
                </a:solidFill>
                <a:effectLst>
                  <a:outerShdw blurRad="38100" dist="38100" dir="2700000" algn="tl">
                    <a:srgbClr val="000000">
                      <a:alpha val="43137"/>
                    </a:srgbClr>
                  </a:outerShdw>
                </a:effectLst>
                <a:latin typeface="Arial"/>
              </a:rPr>
              <a:t>e</a:t>
            </a:r>
          </a:p>
        </p:txBody>
      </p:sp>
      <p:pic>
        <p:nvPicPr>
          <p:cNvPr id="38" name="Picture 4" descr="Image result for lap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046" y="2716720"/>
            <a:ext cx="724612" cy="54276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Image result fo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8" y="1412776"/>
            <a:ext cx="1231115" cy="92214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634" y="836712"/>
            <a:ext cx="602594" cy="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0" descr="Chiropractic Physiotherapy Acupuncture Massage Rehabilitation Health Medical Treatment Icon Sign Symbol Pictogram — Stock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01" t="66571"/>
          <a:stretch/>
        </p:blipFill>
        <p:spPr bwMode="auto">
          <a:xfrm>
            <a:off x="3131842" y="1693882"/>
            <a:ext cx="1142401" cy="1002375"/>
          </a:xfrm>
          <a:prstGeom prst="rect">
            <a:avLst/>
          </a:prstGeom>
          <a:noFill/>
          <a:extLst>
            <a:ext uri="{909E8E84-426E-40DD-AFC4-6F175D3DCCD1}">
              <a14:hiddenFill xmlns:a14="http://schemas.microsoft.com/office/drawing/2010/main">
                <a:solidFill>
                  <a:srgbClr val="FFFFFF"/>
                </a:solidFill>
              </a14:hiddenFill>
            </a:ext>
          </a:extLst>
        </p:spPr>
      </p:pic>
      <p:sp>
        <p:nvSpPr>
          <p:cNvPr id="36" name="Pentagon 5"/>
          <p:cNvSpPr/>
          <p:nvPr/>
        </p:nvSpPr>
        <p:spPr>
          <a:xfrm rot="19471145">
            <a:off x="2846051" y="2904707"/>
            <a:ext cx="1826668" cy="2175384"/>
          </a:xfrm>
          <a:custGeom>
            <a:avLst/>
            <a:gdLst>
              <a:gd name="connsiteX0" fmla="*/ 0 w 6840760"/>
              <a:gd name="connsiteY0" fmla="*/ 0 h 864096"/>
              <a:gd name="connsiteX1" fmla="*/ 6408712 w 6840760"/>
              <a:gd name="connsiteY1" fmla="*/ 0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8712 w 6840760"/>
              <a:gd name="connsiteY3" fmla="*/ 864096 h 864096"/>
              <a:gd name="connsiteX4" fmla="*/ 0 w 6840760"/>
              <a:gd name="connsiteY4" fmla="*/ 864096 h 864096"/>
              <a:gd name="connsiteX5" fmla="*/ 0 w 6840760"/>
              <a:gd name="connsiteY5" fmla="*/ 0 h 864096"/>
              <a:gd name="connsiteX0" fmla="*/ 0 w 6840760"/>
              <a:gd name="connsiteY0" fmla="*/ 0 h 864096"/>
              <a:gd name="connsiteX1" fmla="*/ 6383913 w 6840760"/>
              <a:gd name="connsiteY1" fmla="*/ 143122 h 864096"/>
              <a:gd name="connsiteX2" fmla="*/ 6840760 w 6840760"/>
              <a:gd name="connsiteY2" fmla="*/ 432048 h 864096"/>
              <a:gd name="connsiteX3" fmla="*/ 6404848 w 6840760"/>
              <a:gd name="connsiteY3" fmla="*/ 737284 h 864096"/>
              <a:gd name="connsiteX4" fmla="*/ 0 w 6840760"/>
              <a:gd name="connsiteY4" fmla="*/ 864096 h 864096"/>
              <a:gd name="connsiteX5" fmla="*/ 0 w 6840760"/>
              <a:gd name="connsiteY5" fmla="*/ 0 h 864096"/>
              <a:gd name="connsiteX0" fmla="*/ 0 w 6840760"/>
              <a:gd name="connsiteY0" fmla="*/ 0 h 1322315"/>
              <a:gd name="connsiteX1" fmla="*/ 6383913 w 6840760"/>
              <a:gd name="connsiteY1" fmla="*/ 143122 h 1322315"/>
              <a:gd name="connsiteX2" fmla="*/ 6840760 w 6840760"/>
              <a:gd name="connsiteY2" fmla="*/ 432048 h 1322315"/>
              <a:gd name="connsiteX3" fmla="*/ 6404848 w 6840760"/>
              <a:gd name="connsiteY3" fmla="*/ 737284 h 1322315"/>
              <a:gd name="connsiteX4" fmla="*/ 48266 w 6840760"/>
              <a:gd name="connsiteY4" fmla="*/ 1322315 h 1322315"/>
              <a:gd name="connsiteX5" fmla="*/ 0 w 6840760"/>
              <a:gd name="connsiteY5" fmla="*/ 0 h 1322315"/>
              <a:gd name="connsiteX0" fmla="*/ 0 w 6872903"/>
              <a:gd name="connsiteY0" fmla="*/ 0 h 1645521"/>
              <a:gd name="connsiteX1" fmla="*/ 6416056 w 6872903"/>
              <a:gd name="connsiteY1" fmla="*/ 466328 h 1645521"/>
              <a:gd name="connsiteX2" fmla="*/ 6872903 w 6872903"/>
              <a:gd name="connsiteY2" fmla="*/ 755254 h 1645521"/>
              <a:gd name="connsiteX3" fmla="*/ 6436991 w 6872903"/>
              <a:gd name="connsiteY3" fmla="*/ 1060490 h 1645521"/>
              <a:gd name="connsiteX4" fmla="*/ 80409 w 6872903"/>
              <a:gd name="connsiteY4" fmla="*/ 1645521 h 1645521"/>
              <a:gd name="connsiteX5" fmla="*/ 0 w 6872903"/>
              <a:gd name="connsiteY5" fmla="*/ 0 h 1645521"/>
              <a:gd name="connsiteX0" fmla="*/ 0 w 7836630"/>
              <a:gd name="connsiteY0" fmla="*/ 0 h 1843444"/>
              <a:gd name="connsiteX1" fmla="*/ 7379783 w 7836630"/>
              <a:gd name="connsiteY1" fmla="*/ 664251 h 1843444"/>
              <a:gd name="connsiteX2" fmla="*/ 7836630 w 7836630"/>
              <a:gd name="connsiteY2" fmla="*/ 953177 h 1843444"/>
              <a:gd name="connsiteX3" fmla="*/ 7400718 w 7836630"/>
              <a:gd name="connsiteY3" fmla="*/ 1258413 h 1843444"/>
              <a:gd name="connsiteX4" fmla="*/ 1044136 w 7836630"/>
              <a:gd name="connsiteY4" fmla="*/ 1843444 h 1843444"/>
              <a:gd name="connsiteX5" fmla="*/ 0 w 7836630"/>
              <a:gd name="connsiteY5" fmla="*/ 0 h 1843444"/>
              <a:gd name="connsiteX0" fmla="*/ 0 w 7986738"/>
              <a:gd name="connsiteY0" fmla="*/ 0 h 2801681"/>
              <a:gd name="connsiteX1" fmla="*/ 7529891 w 7986738"/>
              <a:gd name="connsiteY1" fmla="*/ 1622488 h 2801681"/>
              <a:gd name="connsiteX2" fmla="*/ 7986738 w 7986738"/>
              <a:gd name="connsiteY2" fmla="*/ 1911414 h 2801681"/>
              <a:gd name="connsiteX3" fmla="*/ 7550826 w 7986738"/>
              <a:gd name="connsiteY3" fmla="*/ 2216650 h 2801681"/>
              <a:gd name="connsiteX4" fmla="*/ 1194244 w 7986738"/>
              <a:gd name="connsiteY4" fmla="*/ 2801681 h 2801681"/>
              <a:gd name="connsiteX5" fmla="*/ 0 w 7986738"/>
              <a:gd name="connsiteY5" fmla="*/ 0 h 2801681"/>
              <a:gd name="connsiteX0" fmla="*/ 0 w 7986738"/>
              <a:gd name="connsiteY0" fmla="*/ 0 h 2615921"/>
              <a:gd name="connsiteX1" fmla="*/ 7529891 w 7986738"/>
              <a:gd name="connsiteY1" fmla="*/ 162248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1797552 w 7986738"/>
              <a:gd name="connsiteY4" fmla="*/ 2615921 h 2615921"/>
              <a:gd name="connsiteX5" fmla="*/ 0 w 7986738"/>
              <a:gd name="connsiteY5"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550826 w 7986738"/>
              <a:gd name="connsiteY3" fmla="*/ 2216650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5296416 w 7986738"/>
              <a:gd name="connsiteY3" fmla="*/ 2330324 h 2615921"/>
              <a:gd name="connsiteX4" fmla="*/ 4927626 w 7986738"/>
              <a:gd name="connsiteY4" fmla="*/ 2301552 h 2615921"/>
              <a:gd name="connsiteX5" fmla="*/ 1797552 w 7986738"/>
              <a:gd name="connsiteY5" fmla="*/ 2615921 h 2615921"/>
              <a:gd name="connsiteX6" fmla="*/ 0 w 7986738"/>
              <a:gd name="connsiteY6" fmla="*/ 0 h 2615921"/>
              <a:gd name="connsiteX0" fmla="*/ 0 w 7986738"/>
              <a:gd name="connsiteY0" fmla="*/ 0 h 2615921"/>
              <a:gd name="connsiteX1" fmla="*/ 6099572 w 7986738"/>
              <a:gd name="connsiteY1" fmla="*/ 1164428 h 2615921"/>
              <a:gd name="connsiteX2" fmla="*/ 7986738 w 7986738"/>
              <a:gd name="connsiteY2" fmla="*/ 1911414 h 2615921"/>
              <a:gd name="connsiteX3" fmla="*/ 7315303 w 7986738"/>
              <a:gd name="connsiteY3" fmla="*/ 1721411 h 2615921"/>
              <a:gd name="connsiteX4" fmla="*/ 5296416 w 7986738"/>
              <a:gd name="connsiteY4" fmla="*/ 2330324 h 2615921"/>
              <a:gd name="connsiteX5" fmla="*/ 4927626 w 7986738"/>
              <a:gd name="connsiteY5" fmla="*/ 2301552 h 2615921"/>
              <a:gd name="connsiteX6" fmla="*/ 1797552 w 7986738"/>
              <a:gd name="connsiteY6" fmla="*/ 2615921 h 2615921"/>
              <a:gd name="connsiteX7" fmla="*/ 0 w 7986738"/>
              <a:gd name="connsiteY7" fmla="*/ 0 h 2615921"/>
              <a:gd name="connsiteX0" fmla="*/ 0 w 7943810"/>
              <a:gd name="connsiteY0" fmla="*/ 0 h 2615921"/>
              <a:gd name="connsiteX1" fmla="*/ 6099572 w 7943810"/>
              <a:gd name="connsiteY1" fmla="*/ 1164428 h 2615921"/>
              <a:gd name="connsiteX2" fmla="*/ 7943810 w 7943810"/>
              <a:gd name="connsiteY2" fmla="*/ 1844592 h 2615921"/>
              <a:gd name="connsiteX3" fmla="*/ 7315303 w 7943810"/>
              <a:gd name="connsiteY3" fmla="*/ 1721411 h 2615921"/>
              <a:gd name="connsiteX4" fmla="*/ 5296416 w 7943810"/>
              <a:gd name="connsiteY4" fmla="*/ 2330324 h 2615921"/>
              <a:gd name="connsiteX5" fmla="*/ 4927626 w 7943810"/>
              <a:gd name="connsiteY5" fmla="*/ 2301552 h 2615921"/>
              <a:gd name="connsiteX6" fmla="*/ 1797552 w 7943810"/>
              <a:gd name="connsiteY6" fmla="*/ 2615921 h 2615921"/>
              <a:gd name="connsiteX7" fmla="*/ 0 w 7943810"/>
              <a:gd name="connsiteY7" fmla="*/ 0 h 2615921"/>
              <a:gd name="connsiteX0" fmla="*/ 0 w 7965664"/>
              <a:gd name="connsiteY0" fmla="*/ 0 h 2615921"/>
              <a:gd name="connsiteX1" fmla="*/ 6099572 w 7965664"/>
              <a:gd name="connsiteY1" fmla="*/ 1164428 h 2615921"/>
              <a:gd name="connsiteX2" fmla="*/ 7965664 w 7965664"/>
              <a:gd name="connsiteY2" fmla="*/ 1407382 h 2615921"/>
              <a:gd name="connsiteX3" fmla="*/ 7315303 w 7965664"/>
              <a:gd name="connsiteY3" fmla="*/ 1721411 h 2615921"/>
              <a:gd name="connsiteX4" fmla="*/ 5296416 w 7965664"/>
              <a:gd name="connsiteY4" fmla="*/ 2330324 h 2615921"/>
              <a:gd name="connsiteX5" fmla="*/ 4927626 w 7965664"/>
              <a:gd name="connsiteY5" fmla="*/ 2301552 h 2615921"/>
              <a:gd name="connsiteX6" fmla="*/ 1797552 w 7965664"/>
              <a:gd name="connsiteY6" fmla="*/ 2615921 h 2615921"/>
              <a:gd name="connsiteX7" fmla="*/ 0 w 7965664"/>
              <a:gd name="connsiteY7" fmla="*/ 0 h 2615921"/>
              <a:gd name="connsiteX0" fmla="*/ 0 w 7919665"/>
              <a:gd name="connsiteY0" fmla="*/ 0 h 2909141"/>
              <a:gd name="connsiteX1" fmla="*/ 6053573 w 7919665"/>
              <a:gd name="connsiteY1" fmla="*/ 1457648 h 2909141"/>
              <a:gd name="connsiteX2" fmla="*/ 7919665 w 7919665"/>
              <a:gd name="connsiteY2" fmla="*/ 1700602 h 2909141"/>
              <a:gd name="connsiteX3" fmla="*/ 7269304 w 7919665"/>
              <a:gd name="connsiteY3" fmla="*/ 2014631 h 2909141"/>
              <a:gd name="connsiteX4" fmla="*/ 5250417 w 7919665"/>
              <a:gd name="connsiteY4" fmla="*/ 2623544 h 2909141"/>
              <a:gd name="connsiteX5" fmla="*/ 4881627 w 7919665"/>
              <a:gd name="connsiteY5" fmla="*/ 2594772 h 2909141"/>
              <a:gd name="connsiteX6" fmla="*/ 1751553 w 7919665"/>
              <a:gd name="connsiteY6" fmla="*/ 2909141 h 2909141"/>
              <a:gd name="connsiteX7" fmla="*/ 0 w 7919665"/>
              <a:gd name="connsiteY7" fmla="*/ 0 h 2909141"/>
              <a:gd name="connsiteX0" fmla="*/ 0 w 7919665"/>
              <a:gd name="connsiteY0" fmla="*/ 0 h 2909141"/>
              <a:gd name="connsiteX1" fmla="*/ 2609872 w 7919665"/>
              <a:gd name="connsiteY1" fmla="*/ 776259 h 2909141"/>
              <a:gd name="connsiteX2" fmla="*/ 6053573 w 7919665"/>
              <a:gd name="connsiteY2" fmla="*/ 1457648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7919665"/>
              <a:gd name="connsiteY0" fmla="*/ 0 h 2909141"/>
              <a:gd name="connsiteX1" fmla="*/ 2609872 w 7919665"/>
              <a:gd name="connsiteY1" fmla="*/ 776259 h 2909141"/>
              <a:gd name="connsiteX2" fmla="*/ 6065332 w 7919665"/>
              <a:gd name="connsiteY2" fmla="*/ 1212467 h 2909141"/>
              <a:gd name="connsiteX3" fmla="*/ 7919665 w 7919665"/>
              <a:gd name="connsiteY3" fmla="*/ 1700602 h 2909141"/>
              <a:gd name="connsiteX4" fmla="*/ 7269304 w 7919665"/>
              <a:gd name="connsiteY4" fmla="*/ 2014631 h 2909141"/>
              <a:gd name="connsiteX5" fmla="*/ 5250417 w 7919665"/>
              <a:gd name="connsiteY5" fmla="*/ 2623544 h 2909141"/>
              <a:gd name="connsiteX6" fmla="*/ 4881627 w 7919665"/>
              <a:gd name="connsiteY6" fmla="*/ 2594772 h 2909141"/>
              <a:gd name="connsiteX7" fmla="*/ 1751553 w 7919665"/>
              <a:gd name="connsiteY7" fmla="*/ 2909141 h 2909141"/>
              <a:gd name="connsiteX8" fmla="*/ 0 w 7919665"/>
              <a:gd name="connsiteY8" fmla="*/ 0 h 2909141"/>
              <a:gd name="connsiteX0" fmla="*/ 0 w 8027015"/>
              <a:gd name="connsiteY0" fmla="*/ 0 h 2909141"/>
              <a:gd name="connsiteX1" fmla="*/ 2609872 w 8027015"/>
              <a:gd name="connsiteY1" fmla="*/ 776259 h 2909141"/>
              <a:gd name="connsiteX2" fmla="*/ 6065332 w 8027015"/>
              <a:gd name="connsiteY2" fmla="*/ 1212467 h 2909141"/>
              <a:gd name="connsiteX3" fmla="*/ 7862233 w 8027015"/>
              <a:gd name="connsiteY3" fmla="*/ 1182818 h 2909141"/>
              <a:gd name="connsiteX4" fmla="*/ 7919665 w 8027015"/>
              <a:gd name="connsiteY4" fmla="*/ 1700602 h 2909141"/>
              <a:gd name="connsiteX5" fmla="*/ 7269304 w 8027015"/>
              <a:gd name="connsiteY5" fmla="*/ 2014631 h 2909141"/>
              <a:gd name="connsiteX6" fmla="*/ 5250417 w 8027015"/>
              <a:gd name="connsiteY6" fmla="*/ 2623544 h 2909141"/>
              <a:gd name="connsiteX7" fmla="*/ 4881627 w 8027015"/>
              <a:gd name="connsiteY7" fmla="*/ 2594772 h 2909141"/>
              <a:gd name="connsiteX8" fmla="*/ 1751553 w 8027015"/>
              <a:gd name="connsiteY8" fmla="*/ 2909141 h 2909141"/>
              <a:gd name="connsiteX9" fmla="*/ 0 w 8027015"/>
              <a:gd name="connsiteY9" fmla="*/ 0 h 2909141"/>
              <a:gd name="connsiteX0" fmla="*/ 0 w 8518984"/>
              <a:gd name="connsiteY0" fmla="*/ 0 h 2909141"/>
              <a:gd name="connsiteX1" fmla="*/ 2609872 w 8518984"/>
              <a:gd name="connsiteY1" fmla="*/ 776259 h 2909141"/>
              <a:gd name="connsiteX2" fmla="*/ 6065332 w 8518984"/>
              <a:gd name="connsiteY2" fmla="*/ 1212467 h 2909141"/>
              <a:gd name="connsiteX3" fmla="*/ 7862233 w 8518984"/>
              <a:gd name="connsiteY3" fmla="*/ 1182818 h 2909141"/>
              <a:gd name="connsiteX4" fmla="*/ 8516326 w 8518984"/>
              <a:gd name="connsiteY4" fmla="*/ 1727442 h 2909141"/>
              <a:gd name="connsiteX5" fmla="*/ 7269304 w 8518984"/>
              <a:gd name="connsiteY5" fmla="*/ 2014631 h 2909141"/>
              <a:gd name="connsiteX6" fmla="*/ 5250417 w 8518984"/>
              <a:gd name="connsiteY6" fmla="*/ 2623544 h 2909141"/>
              <a:gd name="connsiteX7" fmla="*/ 4881627 w 8518984"/>
              <a:gd name="connsiteY7" fmla="*/ 2594772 h 2909141"/>
              <a:gd name="connsiteX8" fmla="*/ 1751553 w 8518984"/>
              <a:gd name="connsiteY8" fmla="*/ 2909141 h 2909141"/>
              <a:gd name="connsiteX9" fmla="*/ 0 w 8518984"/>
              <a:gd name="connsiteY9" fmla="*/ 0 h 2909141"/>
              <a:gd name="connsiteX0" fmla="*/ 0 w 8519470"/>
              <a:gd name="connsiteY0" fmla="*/ 0 h 2909141"/>
              <a:gd name="connsiteX1" fmla="*/ 2609872 w 8519470"/>
              <a:gd name="connsiteY1" fmla="*/ 776259 h 2909141"/>
              <a:gd name="connsiteX2" fmla="*/ 6065332 w 8519470"/>
              <a:gd name="connsiteY2" fmla="*/ 1212467 h 2909141"/>
              <a:gd name="connsiteX3" fmla="*/ 7927267 w 8519470"/>
              <a:gd name="connsiteY3" fmla="*/ 1066170 h 2909141"/>
              <a:gd name="connsiteX4" fmla="*/ 8516326 w 8519470"/>
              <a:gd name="connsiteY4" fmla="*/ 1727442 h 2909141"/>
              <a:gd name="connsiteX5" fmla="*/ 7269304 w 8519470"/>
              <a:gd name="connsiteY5" fmla="*/ 2014631 h 2909141"/>
              <a:gd name="connsiteX6" fmla="*/ 5250417 w 8519470"/>
              <a:gd name="connsiteY6" fmla="*/ 2623544 h 2909141"/>
              <a:gd name="connsiteX7" fmla="*/ 4881627 w 8519470"/>
              <a:gd name="connsiteY7" fmla="*/ 2594772 h 2909141"/>
              <a:gd name="connsiteX8" fmla="*/ 1751553 w 8519470"/>
              <a:gd name="connsiteY8" fmla="*/ 2909141 h 2909141"/>
              <a:gd name="connsiteX9" fmla="*/ 0 w 8519470"/>
              <a:gd name="connsiteY9"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927267 w 8543823"/>
              <a:gd name="connsiteY3" fmla="*/ 106617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634174 w 8543823"/>
              <a:gd name="connsiteY3" fmla="*/ 1147040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3823"/>
              <a:gd name="connsiteY0" fmla="*/ 0 h 2909141"/>
              <a:gd name="connsiteX1" fmla="*/ 2609872 w 8543823"/>
              <a:gd name="connsiteY1" fmla="*/ 776259 h 2909141"/>
              <a:gd name="connsiteX2" fmla="*/ 6065332 w 8543823"/>
              <a:gd name="connsiteY2" fmla="*/ 1212467 h 2909141"/>
              <a:gd name="connsiteX3" fmla="*/ 7539758 w 8543823"/>
              <a:gd name="connsiteY3" fmla="*/ 1025407 h 2909141"/>
              <a:gd name="connsiteX4" fmla="*/ 8100389 w 8543823"/>
              <a:gd name="connsiteY4" fmla="*/ 1026566 h 2909141"/>
              <a:gd name="connsiteX5" fmla="*/ 8516326 w 8543823"/>
              <a:gd name="connsiteY5" fmla="*/ 1727442 h 2909141"/>
              <a:gd name="connsiteX6" fmla="*/ 7269304 w 8543823"/>
              <a:gd name="connsiteY6" fmla="*/ 2014631 h 2909141"/>
              <a:gd name="connsiteX7" fmla="*/ 5250417 w 8543823"/>
              <a:gd name="connsiteY7" fmla="*/ 2623544 h 2909141"/>
              <a:gd name="connsiteX8" fmla="*/ 4881627 w 8543823"/>
              <a:gd name="connsiteY8" fmla="*/ 2594772 h 2909141"/>
              <a:gd name="connsiteX9" fmla="*/ 1751553 w 8543823"/>
              <a:gd name="connsiteY9" fmla="*/ 2909141 h 2909141"/>
              <a:gd name="connsiteX10" fmla="*/ 0 w 8543823"/>
              <a:gd name="connsiteY10" fmla="*/ 0 h 2909141"/>
              <a:gd name="connsiteX0" fmla="*/ 0 w 8547366"/>
              <a:gd name="connsiteY0" fmla="*/ 0 h 2909141"/>
              <a:gd name="connsiteX1" fmla="*/ 2609872 w 8547366"/>
              <a:gd name="connsiteY1" fmla="*/ 776259 h 2909141"/>
              <a:gd name="connsiteX2" fmla="*/ 6065332 w 8547366"/>
              <a:gd name="connsiteY2" fmla="*/ 1212467 h 2909141"/>
              <a:gd name="connsiteX3" fmla="*/ 7539758 w 8547366"/>
              <a:gd name="connsiteY3" fmla="*/ 1025407 h 2909141"/>
              <a:gd name="connsiteX4" fmla="*/ 8165548 w 8547366"/>
              <a:gd name="connsiteY4" fmla="*/ 1036788 h 2909141"/>
              <a:gd name="connsiteX5" fmla="*/ 8516326 w 8547366"/>
              <a:gd name="connsiteY5" fmla="*/ 1727442 h 2909141"/>
              <a:gd name="connsiteX6" fmla="*/ 7269304 w 8547366"/>
              <a:gd name="connsiteY6" fmla="*/ 2014631 h 2909141"/>
              <a:gd name="connsiteX7" fmla="*/ 5250417 w 8547366"/>
              <a:gd name="connsiteY7" fmla="*/ 2623544 h 2909141"/>
              <a:gd name="connsiteX8" fmla="*/ 4881627 w 8547366"/>
              <a:gd name="connsiteY8" fmla="*/ 2594772 h 2909141"/>
              <a:gd name="connsiteX9" fmla="*/ 1751553 w 8547366"/>
              <a:gd name="connsiteY9" fmla="*/ 2909141 h 2909141"/>
              <a:gd name="connsiteX10" fmla="*/ 0 w 8547366"/>
              <a:gd name="connsiteY10" fmla="*/ 0 h 2909141"/>
              <a:gd name="connsiteX0" fmla="*/ 0 w 8628474"/>
              <a:gd name="connsiteY0" fmla="*/ 0 h 2909141"/>
              <a:gd name="connsiteX1" fmla="*/ 2609872 w 8628474"/>
              <a:gd name="connsiteY1" fmla="*/ 776259 h 2909141"/>
              <a:gd name="connsiteX2" fmla="*/ 6065332 w 8628474"/>
              <a:gd name="connsiteY2" fmla="*/ 1212467 h 2909141"/>
              <a:gd name="connsiteX3" fmla="*/ 7539758 w 8628474"/>
              <a:gd name="connsiteY3" fmla="*/ 1025407 h 2909141"/>
              <a:gd name="connsiteX4" fmla="*/ 8165548 w 8628474"/>
              <a:gd name="connsiteY4" fmla="*/ 1036788 h 2909141"/>
              <a:gd name="connsiteX5" fmla="*/ 8601930 w 8628474"/>
              <a:gd name="connsiteY5" fmla="*/ 1607344 h 2909141"/>
              <a:gd name="connsiteX6" fmla="*/ 7269304 w 8628474"/>
              <a:gd name="connsiteY6" fmla="*/ 2014631 h 2909141"/>
              <a:gd name="connsiteX7" fmla="*/ 5250417 w 8628474"/>
              <a:gd name="connsiteY7" fmla="*/ 2623544 h 2909141"/>
              <a:gd name="connsiteX8" fmla="*/ 4881627 w 8628474"/>
              <a:gd name="connsiteY8" fmla="*/ 2594772 h 2909141"/>
              <a:gd name="connsiteX9" fmla="*/ 1751553 w 8628474"/>
              <a:gd name="connsiteY9" fmla="*/ 2909141 h 2909141"/>
              <a:gd name="connsiteX10" fmla="*/ 0 w 8628474"/>
              <a:gd name="connsiteY10" fmla="*/ 0 h 2909141"/>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4881627 w 8628474"/>
              <a:gd name="connsiteY8" fmla="*/ 2594772 h 2623544"/>
              <a:gd name="connsiteX9" fmla="*/ 0 w 8628474"/>
              <a:gd name="connsiteY9" fmla="*/ 0 h 2623544"/>
              <a:gd name="connsiteX0" fmla="*/ 0 w 8628474"/>
              <a:gd name="connsiteY0" fmla="*/ 0 h 2623544"/>
              <a:gd name="connsiteX1" fmla="*/ 2609872 w 8628474"/>
              <a:gd name="connsiteY1" fmla="*/ 776259 h 2623544"/>
              <a:gd name="connsiteX2" fmla="*/ 6065332 w 8628474"/>
              <a:gd name="connsiteY2" fmla="*/ 1212467 h 2623544"/>
              <a:gd name="connsiteX3" fmla="*/ 7539758 w 8628474"/>
              <a:gd name="connsiteY3" fmla="*/ 1025407 h 2623544"/>
              <a:gd name="connsiteX4" fmla="*/ 8165548 w 8628474"/>
              <a:gd name="connsiteY4" fmla="*/ 1036788 h 2623544"/>
              <a:gd name="connsiteX5" fmla="*/ 8601930 w 8628474"/>
              <a:gd name="connsiteY5" fmla="*/ 1607344 h 2623544"/>
              <a:gd name="connsiteX6" fmla="*/ 7269304 w 8628474"/>
              <a:gd name="connsiteY6" fmla="*/ 2014631 h 2623544"/>
              <a:gd name="connsiteX7" fmla="*/ 5250417 w 8628474"/>
              <a:gd name="connsiteY7" fmla="*/ 2623544 h 2623544"/>
              <a:gd name="connsiteX8" fmla="*/ 0 w 8628474"/>
              <a:gd name="connsiteY8" fmla="*/ 0 h 2623544"/>
              <a:gd name="connsiteX0" fmla="*/ 0 w 8628474"/>
              <a:gd name="connsiteY0" fmla="*/ 0 h 2014661"/>
              <a:gd name="connsiteX1" fmla="*/ 2609872 w 8628474"/>
              <a:gd name="connsiteY1" fmla="*/ 776259 h 2014661"/>
              <a:gd name="connsiteX2" fmla="*/ 6065332 w 8628474"/>
              <a:gd name="connsiteY2" fmla="*/ 1212467 h 2014661"/>
              <a:gd name="connsiteX3" fmla="*/ 7539758 w 8628474"/>
              <a:gd name="connsiteY3" fmla="*/ 1025407 h 2014661"/>
              <a:gd name="connsiteX4" fmla="*/ 8165548 w 8628474"/>
              <a:gd name="connsiteY4" fmla="*/ 1036788 h 2014661"/>
              <a:gd name="connsiteX5" fmla="*/ 8601930 w 8628474"/>
              <a:gd name="connsiteY5" fmla="*/ 1607344 h 2014661"/>
              <a:gd name="connsiteX6" fmla="*/ 7269304 w 8628474"/>
              <a:gd name="connsiteY6" fmla="*/ 2014631 h 2014661"/>
              <a:gd name="connsiteX7" fmla="*/ 0 w 8628474"/>
              <a:gd name="connsiteY7" fmla="*/ 0 h 2014661"/>
              <a:gd name="connsiteX0" fmla="*/ 0 w 8628474"/>
              <a:gd name="connsiteY0" fmla="*/ 0 h 2106071"/>
              <a:gd name="connsiteX1" fmla="*/ 2609872 w 8628474"/>
              <a:gd name="connsiteY1" fmla="*/ 776259 h 2106071"/>
              <a:gd name="connsiteX2" fmla="*/ 6065332 w 8628474"/>
              <a:gd name="connsiteY2" fmla="*/ 1212467 h 2106071"/>
              <a:gd name="connsiteX3" fmla="*/ 7539758 w 8628474"/>
              <a:gd name="connsiteY3" fmla="*/ 1025407 h 2106071"/>
              <a:gd name="connsiteX4" fmla="*/ 8165548 w 8628474"/>
              <a:gd name="connsiteY4" fmla="*/ 1036788 h 2106071"/>
              <a:gd name="connsiteX5" fmla="*/ 8601930 w 8628474"/>
              <a:gd name="connsiteY5" fmla="*/ 1607344 h 2106071"/>
              <a:gd name="connsiteX6" fmla="*/ 7360744 w 8628474"/>
              <a:gd name="connsiteY6" fmla="*/ 2106071 h 2106071"/>
              <a:gd name="connsiteX0" fmla="*/ 0 w 8628474"/>
              <a:gd name="connsiteY0" fmla="*/ 0 h 2106071"/>
              <a:gd name="connsiteX1" fmla="*/ 2609872 w 8628474"/>
              <a:gd name="connsiteY1" fmla="*/ 776259 h 2106071"/>
              <a:gd name="connsiteX2" fmla="*/ 7539758 w 8628474"/>
              <a:gd name="connsiteY2" fmla="*/ 1025407 h 2106071"/>
              <a:gd name="connsiteX3" fmla="*/ 8165548 w 8628474"/>
              <a:gd name="connsiteY3" fmla="*/ 1036788 h 2106071"/>
              <a:gd name="connsiteX4" fmla="*/ 8601930 w 8628474"/>
              <a:gd name="connsiteY4" fmla="*/ 1607344 h 2106071"/>
              <a:gd name="connsiteX5" fmla="*/ 7360744 w 8628474"/>
              <a:gd name="connsiteY5" fmla="*/ 2106071 h 2106071"/>
              <a:gd name="connsiteX0" fmla="*/ 0 w 8628474"/>
              <a:gd name="connsiteY0" fmla="*/ 0 h 2106071"/>
              <a:gd name="connsiteX1" fmla="*/ 7539758 w 8628474"/>
              <a:gd name="connsiteY1" fmla="*/ 1025407 h 2106071"/>
              <a:gd name="connsiteX2" fmla="*/ 8165548 w 8628474"/>
              <a:gd name="connsiteY2" fmla="*/ 1036788 h 2106071"/>
              <a:gd name="connsiteX3" fmla="*/ 8601930 w 8628474"/>
              <a:gd name="connsiteY3" fmla="*/ 1607344 h 2106071"/>
              <a:gd name="connsiteX4" fmla="*/ 7360744 w 8628474"/>
              <a:gd name="connsiteY4" fmla="*/ 2106071 h 2106071"/>
              <a:gd name="connsiteX0" fmla="*/ 181131 w 1269847"/>
              <a:gd name="connsiteY0" fmla="*/ 15839 h 1096503"/>
              <a:gd name="connsiteX1" fmla="*/ 806921 w 1269847"/>
              <a:gd name="connsiteY1" fmla="*/ 27220 h 1096503"/>
              <a:gd name="connsiteX2" fmla="*/ 1243303 w 1269847"/>
              <a:gd name="connsiteY2" fmla="*/ 597776 h 1096503"/>
              <a:gd name="connsiteX3" fmla="*/ 2117 w 1269847"/>
              <a:gd name="connsiteY3" fmla="*/ 1096503 h 1096503"/>
              <a:gd name="connsiteX0" fmla="*/ 0 w 1088716"/>
              <a:gd name="connsiteY0" fmla="*/ 15839 h 849033"/>
              <a:gd name="connsiteX1" fmla="*/ 625790 w 1088716"/>
              <a:gd name="connsiteY1" fmla="*/ 27220 h 849033"/>
              <a:gd name="connsiteX2" fmla="*/ 1062172 w 1088716"/>
              <a:gd name="connsiteY2" fmla="*/ 597776 h 849033"/>
              <a:gd name="connsiteX3" fmla="*/ 413946 w 1088716"/>
              <a:gd name="connsiteY3" fmla="*/ 849033 h 849033"/>
              <a:gd name="connsiteX0" fmla="*/ 0 w 1424738"/>
              <a:gd name="connsiteY0" fmla="*/ 28751 h 847896"/>
              <a:gd name="connsiteX1" fmla="*/ 961812 w 1424738"/>
              <a:gd name="connsiteY1" fmla="*/ 26083 h 847896"/>
              <a:gd name="connsiteX2" fmla="*/ 1398194 w 1424738"/>
              <a:gd name="connsiteY2" fmla="*/ 596639 h 847896"/>
              <a:gd name="connsiteX3" fmla="*/ 749968 w 1424738"/>
              <a:gd name="connsiteY3" fmla="*/ 847896 h 847896"/>
              <a:gd name="connsiteX0" fmla="*/ 0 w 1422155"/>
              <a:gd name="connsiteY0" fmla="*/ 88018 h 907163"/>
              <a:gd name="connsiteX1" fmla="*/ 898314 w 1422155"/>
              <a:gd name="connsiteY1" fmla="*/ 21978 h 907163"/>
              <a:gd name="connsiteX2" fmla="*/ 1398194 w 1422155"/>
              <a:gd name="connsiteY2" fmla="*/ 655906 h 907163"/>
              <a:gd name="connsiteX3" fmla="*/ 749968 w 1422155"/>
              <a:gd name="connsiteY3" fmla="*/ 907163 h 907163"/>
              <a:gd name="connsiteX0" fmla="*/ 0 w 1423984"/>
              <a:gd name="connsiteY0" fmla="*/ 100276 h 919421"/>
              <a:gd name="connsiteX1" fmla="*/ 492554 w 1423984"/>
              <a:gd name="connsiteY1" fmla="*/ 61110 h 919421"/>
              <a:gd name="connsiteX2" fmla="*/ 898314 w 1423984"/>
              <a:gd name="connsiteY2" fmla="*/ 34236 h 919421"/>
              <a:gd name="connsiteX3" fmla="*/ 1398194 w 1423984"/>
              <a:gd name="connsiteY3" fmla="*/ 668164 h 919421"/>
              <a:gd name="connsiteX4" fmla="*/ 749968 w 1423984"/>
              <a:gd name="connsiteY4" fmla="*/ 919421 h 919421"/>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3984"/>
              <a:gd name="connsiteY0" fmla="*/ 100276 h 890290"/>
              <a:gd name="connsiteX1" fmla="*/ 492554 w 1423984"/>
              <a:gd name="connsiteY1" fmla="*/ 61110 h 890290"/>
              <a:gd name="connsiteX2" fmla="*/ 898314 w 1423984"/>
              <a:gd name="connsiteY2" fmla="*/ 34236 h 890290"/>
              <a:gd name="connsiteX3" fmla="*/ 1398194 w 1423984"/>
              <a:gd name="connsiteY3" fmla="*/ 668164 h 890290"/>
              <a:gd name="connsiteX4" fmla="*/ 734509 w 1423984"/>
              <a:gd name="connsiteY4" fmla="*/ 890290 h 890290"/>
              <a:gd name="connsiteX0" fmla="*/ 0 w 1422322"/>
              <a:gd name="connsiteY0" fmla="*/ 47125 h 890290"/>
              <a:gd name="connsiteX1" fmla="*/ 490892 w 1422322"/>
              <a:gd name="connsiteY1" fmla="*/ 61110 h 890290"/>
              <a:gd name="connsiteX2" fmla="*/ 896652 w 1422322"/>
              <a:gd name="connsiteY2" fmla="*/ 34236 h 890290"/>
              <a:gd name="connsiteX3" fmla="*/ 1396532 w 1422322"/>
              <a:gd name="connsiteY3" fmla="*/ 668164 h 890290"/>
              <a:gd name="connsiteX4" fmla="*/ 732847 w 1422322"/>
              <a:gd name="connsiteY4" fmla="*/ 890290 h 890290"/>
              <a:gd name="connsiteX0" fmla="*/ 0 w 1471169"/>
              <a:gd name="connsiteY0" fmla="*/ 0 h 896975"/>
              <a:gd name="connsiteX1" fmla="*/ 539739 w 1471169"/>
              <a:gd name="connsiteY1" fmla="*/ 67795 h 896975"/>
              <a:gd name="connsiteX2" fmla="*/ 945499 w 1471169"/>
              <a:gd name="connsiteY2" fmla="*/ 40921 h 896975"/>
              <a:gd name="connsiteX3" fmla="*/ 1445379 w 1471169"/>
              <a:gd name="connsiteY3" fmla="*/ 674849 h 896975"/>
              <a:gd name="connsiteX4" fmla="*/ 781694 w 1471169"/>
              <a:gd name="connsiteY4" fmla="*/ 896975 h 896975"/>
              <a:gd name="connsiteX0" fmla="*/ 0 w 1470007"/>
              <a:gd name="connsiteY0" fmla="*/ 0 h 896975"/>
              <a:gd name="connsiteX1" fmla="*/ 539739 w 1470007"/>
              <a:gd name="connsiteY1" fmla="*/ 67795 h 896975"/>
              <a:gd name="connsiteX2" fmla="*/ 916783 w 1470007"/>
              <a:gd name="connsiteY2" fmla="*/ 71561 h 896975"/>
              <a:gd name="connsiteX3" fmla="*/ 1445379 w 1470007"/>
              <a:gd name="connsiteY3" fmla="*/ 674849 h 896975"/>
              <a:gd name="connsiteX4" fmla="*/ 781694 w 1470007"/>
              <a:gd name="connsiteY4" fmla="*/ 896975 h 896975"/>
              <a:gd name="connsiteX0" fmla="*/ 0 w 1623472"/>
              <a:gd name="connsiteY0" fmla="*/ 0 h 896975"/>
              <a:gd name="connsiteX1" fmla="*/ 539739 w 1623472"/>
              <a:gd name="connsiteY1" fmla="*/ 67795 h 896975"/>
              <a:gd name="connsiteX2" fmla="*/ 916783 w 1623472"/>
              <a:gd name="connsiteY2" fmla="*/ 71561 h 896975"/>
              <a:gd name="connsiteX3" fmla="*/ 1602976 w 1623472"/>
              <a:gd name="connsiteY3" fmla="*/ 829778 h 896975"/>
              <a:gd name="connsiteX4" fmla="*/ 781694 w 1623472"/>
              <a:gd name="connsiteY4" fmla="*/ 896975 h 896975"/>
              <a:gd name="connsiteX0" fmla="*/ 0 w 1620805"/>
              <a:gd name="connsiteY0" fmla="*/ 0 h 896975"/>
              <a:gd name="connsiteX1" fmla="*/ 539739 w 1620805"/>
              <a:gd name="connsiteY1" fmla="*/ 67795 h 896975"/>
              <a:gd name="connsiteX2" fmla="*/ 916783 w 1620805"/>
              <a:gd name="connsiteY2" fmla="*/ 71561 h 896975"/>
              <a:gd name="connsiteX3" fmla="*/ 1204328 w 1620805"/>
              <a:gd name="connsiteY3" fmla="*/ 390080 h 896975"/>
              <a:gd name="connsiteX4" fmla="*/ 1602976 w 1620805"/>
              <a:gd name="connsiteY4" fmla="*/ 829778 h 896975"/>
              <a:gd name="connsiteX5" fmla="*/ 781694 w 1620805"/>
              <a:gd name="connsiteY5" fmla="*/ 896975 h 896975"/>
              <a:gd name="connsiteX0" fmla="*/ 0 w 1620805"/>
              <a:gd name="connsiteY0" fmla="*/ 5098 h 902073"/>
              <a:gd name="connsiteX1" fmla="*/ 526373 w 1620805"/>
              <a:gd name="connsiteY1" fmla="*/ 39487 h 902073"/>
              <a:gd name="connsiteX2" fmla="*/ 916783 w 1620805"/>
              <a:gd name="connsiteY2" fmla="*/ 76659 h 902073"/>
              <a:gd name="connsiteX3" fmla="*/ 1204328 w 1620805"/>
              <a:gd name="connsiteY3" fmla="*/ 395178 h 902073"/>
              <a:gd name="connsiteX4" fmla="*/ 1602976 w 1620805"/>
              <a:gd name="connsiteY4" fmla="*/ 834876 h 902073"/>
              <a:gd name="connsiteX5" fmla="*/ 781694 w 1620805"/>
              <a:gd name="connsiteY5" fmla="*/ 902073 h 902073"/>
              <a:gd name="connsiteX0" fmla="*/ 0 w 1620805"/>
              <a:gd name="connsiteY0" fmla="*/ 0 h 896975"/>
              <a:gd name="connsiteX1" fmla="*/ 526373 w 1620805"/>
              <a:gd name="connsiteY1" fmla="*/ 34389 h 896975"/>
              <a:gd name="connsiteX2" fmla="*/ 916783 w 1620805"/>
              <a:gd name="connsiteY2" fmla="*/ 71561 h 896975"/>
              <a:gd name="connsiteX3" fmla="*/ 1204328 w 1620805"/>
              <a:gd name="connsiteY3" fmla="*/ 390080 h 896975"/>
              <a:gd name="connsiteX4" fmla="*/ 1602976 w 1620805"/>
              <a:gd name="connsiteY4" fmla="*/ 829778 h 896975"/>
              <a:gd name="connsiteX5" fmla="*/ 781694 w 1620805"/>
              <a:gd name="connsiteY5" fmla="*/ 896975 h 896975"/>
              <a:gd name="connsiteX0" fmla="*/ 0 w 1620805"/>
              <a:gd name="connsiteY0" fmla="*/ 0 h 896975"/>
              <a:gd name="connsiteX1" fmla="*/ 526373 w 1620805"/>
              <a:gd name="connsiteY1" fmla="*/ 34389 h 896975"/>
              <a:gd name="connsiteX2" fmla="*/ 668744 w 1620805"/>
              <a:gd name="connsiteY2" fmla="*/ 66095 h 896975"/>
              <a:gd name="connsiteX3" fmla="*/ 1204328 w 1620805"/>
              <a:gd name="connsiteY3" fmla="*/ 390080 h 896975"/>
              <a:gd name="connsiteX4" fmla="*/ 1602976 w 1620805"/>
              <a:gd name="connsiteY4" fmla="*/ 829778 h 896975"/>
              <a:gd name="connsiteX5" fmla="*/ 781694 w 1620805"/>
              <a:gd name="connsiteY5" fmla="*/ 896975 h 896975"/>
              <a:gd name="connsiteX0" fmla="*/ 0 w 1610869"/>
              <a:gd name="connsiteY0" fmla="*/ 0 h 896975"/>
              <a:gd name="connsiteX1" fmla="*/ 526373 w 1610869"/>
              <a:gd name="connsiteY1" fmla="*/ 34389 h 896975"/>
              <a:gd name="connsiteX2" fmla="*/ 668744 w 1610869"/>
              <a:gd name="connsiteY2" fmla="*/ 66095 h 896975"/>
              <a:gd name="connsiteX3" fmla="*/ 1204328 w 1610869"/>
              <a:gd name="connsiteY3" fmla="*/ 390080 h 896975"/>
              <a:gd name="connsiteX4" fmla="*/ 1042763 w 1610869"/>
              <a:gd name="connsiteY4" fmla="*/ 430057 h 896975"/>
              <a:gd name="connsiteX5" fmla="*/ 1602976 w 1610869"/>
              <a:gd name="connsiteY5" fmla="*/ 829778 h 896975"/>
              <a:gd name="connsiteX6" fmla="*/ 781694 w 1610869"/>
              <a:gd name="connsiteY6" fmla="*/ 896975 h 896975"/>
              <a:gd name="connsiteX0" fmla="*/ 0 w 1610869"/>
              <a:gd name="connsiteY0" fmla="*/ 0 h 896975"/>
              <a:gd name="connsiteX1" fmla="*/ 526373 w 1610869"/>
              <a:gd name="connsiteY1" fmla="*/ 34389 h 896975"/>
              <a:gd name="connsiteX2" fmla="*/ 668744 w 1610869"/>
              <a:gd name="connsiteY2" fmla="*/ 66095 h 896975"/>
              <a:gd name="connsiteX3" fmla="*/ 931703 w 1610869"/>
              <a:gd name="connsiteY3" fmla="*/ 289030 h 896975"/>
              <a:gd name="connsiteX4" fmla="*/ 1042763 w 1610869"/>
              <a:gd name="connsiteY4" fmla="*/ 430057 h 896975"/>
              <a:gd name="connsiteX5" fmla="*/ 1602976 w 1610869"/>
              <a:gd name="connsiteY5" fmla="*/ 829778 h 896975"/>
              <a:gd name="connsiteX6" fmla="*/ 781694 w 1610869"/>
              <a:gd name="connsiteY6" fmla="*/ 896975 h 896975"/>
              <a:gd name="connsiteX0" fmla="*/ 0 w 1825866"/>
              <a:gd name="connsiteY0" fmla="*/ 0 h 896975"/>
              <a:gd name="connsiteX1" fmla="*/ 526373 w 1825866"/>
              <a:gd name="connsiteY1" fmla="*/ 34389 h 896975"/>
              <a:gd name="connsiteX2" fmla="*/ 668744 w 1825866"/>
              <a:gd name="connsiteY2" fmla="*/ 66095 h 896975"/>
              <a:gd name="connsiteX3" fmla="*/ 931703 w 1825866"/>
              <a:gd name="connsiteY3" fmla="*/ 289030 h 896975"/>
              <a:gd name="connsiteX4" fmla="*/ 1042763 w 1825866"/>
              <a:gd name="connsiteY4" fmla="*/ 430057 h 896975"/>
              <a:gd name="connsiteX5" fmla="*/ 1819989 w 1825866"/>
              <a:gd name="connsiteY5" fmla="*/ 825976 h 896975"/>
              <a:gd name="connsiteX6" fmla="*/ 781694 w 1825866"/>
              <a:gd name="connsiteY6" fmla="*/ 896975 h 896975"/>
              <a:gd name="connsiteX0" fmla="*/ 0 w 1826668"/>
              <a:gd name="connsiteY0" fmla="*/ 0 h 896975"/>
              <a:gd name="connsiteX1" fmla="*/ 526373 w 1826668"/>
              <a:gd name="connsiteY1" fmla="*/ 34389 h 896975"/>
              <a:gd name="connsiteX2" fmla="*/ 668744 w 1826668"/>
              <a:gd name="connsiteY2" fmla="*/ 66095 h 896975"/>
              <a:gd name="connsiteX3" fmla="*/ 931703 w 1826668"/>
              <a:gd name="connsiteY3" fmla="*/ 289030 h 896975"/>
              <a:gd name="connsiteX4" fmla="*/ 1144748 w 1826668"/>
              <a:gd name="connsiteY4" fmla="*/ 480133 h 896975"/>
              <a:gd name="connsiteX5" fmla="*/ 1819989 w 1826668"/>
              <a:gd name="connsiteY5" fmla="*/ 825976 h 896975"/>
              <a:gd name="connsiteX6" fmla="*/ 781694 w 1826668"/>
              <a:gd name="connsiteY6" fmla="*/ 896975 h 896975"/>
              <a:gd name="connsiteX0" fmla="*/ 0 w 1826668"/>
              <a:gd name="connsiteY0" fmla="*/ 0 h 896975"/>
              <a:gd name="connsiteX1" fmla="*/ 404582 w 1826668"/>
              <a:gd name="connsiteY1" fmla="*/ 37224 h 896975"/>
              <a:gd name="connsiteX2" fmla="*/ 668744 w 1826668"/>
              <a:gd name="connsiteY2" fmla="*/ 66095 h 896975"/>
              <a:gd name="connsiteX3" fmla="*/ 931703 w 1826668"/>
              <a:gd name="connsiteY3" fmla="*/ 289030 h 896975"/>
              <a:gd name="connsiteX4" fmla="*/ 1144748 w 1826668"/>
              <a:gd name="connsiteY4" fmla="*/ 480133 h 896975"/>
              <a:gd name="connsiteX5" fmla="*/ 1819989 w 1826668"/>
              <a:gd name="connsiteY5" fmla="*/ 825976 h 896975"/>
              <a:gd name="connsiteX6" fmla="*/ 781694 w 1826668"/>
              <a:gd name="connsiteY6" fmla="*/ 896975 h 896975"/>
              <a:gd name="connsiteX0" fmla="*/ 0 w 1826668"/>
              <a:gd name="connsiteY0" fmla="*/ 0 h 896975"/>
              <a:gd name="connsiteX1" fmla="*/ 404582 w 1826668"/>
              <a:gd name="connsiteY1" fmla="*/ 37224 h 896975"/>
              <a:gd name="connsiteX2" fmla="*/ 569067 w 1826668"/>
              <a:gd name="connsiteY2" fmla="*/ 55927 h 896975"/>
              <a:gd name="connsiteX3" fmla="*/ 931703 w 1826668"/>
              <a:gd name="connsiteY3" fmla="*/ 289030 h 896975"/>
              <a:gd name="connsiteX4" fmla="*/ 1144748 w 1826668"/>
              <a:gd name="connsiteY4" fmla="*/ 480133 h 896975"/>
              <a:gd name="connsiteX5" fmla="*/ 1819989 w 1826668"/>
              <a:gd name="connsiteY5" fmla="*/ 825976 h 896975"/>
              <a:gd name="connsiteX6" fmla="*/ 781694 w 1826668"/>
              <a:gd name="connsiteY6" fmla="*/ 896975 h 896975"/>
              <a:gd name="connsiteX0" fmla="*/ 0 w 1826668"/>
              <a:gd name="connsiteY0" fmla="*/ 0 h 911709"/>
              <a:gd name="connsiteX1" fmla="*/ 404582 w 1826668"/>
              <a:gd name="connsiteY1" fmla="*/ 37224 h 911709"/>
              <a:gd name="connsiteX2" fmla="*/ 569067 w 1826668"/>
              <a:gd name="connsiteY2" fmla="*/ 55927 h 911709"/>
              <a:gd name="connsiteX3" fmla="*/ 931703 w 1826668"/>
              <a:gd name="connsiteY3" fmla="*/ 289030 h 911709"/>
              <a:gd name="connsiteX4" fmla="*/ 1144748 w 1826668"/>
              <a:gd name="connsiteY4" fmla="*/ 480133 h 911709"/>
              <a:gd name="connsiteX5" fmla="*/ 1819989 w 1826668"/>
              <a:gd name="connsiteY5" fmla="*/ 825976 h 911709"/>
              <a:gd name="connsiteX6" fmla="*/ 1060757 w 1826668"/>
              <a:gd name="connsiteY6" fmla="*/ 911709 h 91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668" h="911709">
                <a:moveTo>
                  <a:pt x="0" y="0"/>
                </a:moveTo>
                <a:cubicBezTo>
                  <a:pt x="86394" y="8613"/>
                  <a:pt x="187325" y="-11097"/>
                  <a:pt x="404582" y="37224"/>
                </a:cubicBezTo>
                <a:cubicBezTo>
                  <a:pt x="554301" y="26217"/>
                  <a:pt x="481214" y="13959"/>
                  <a:pt x="569067" y="55927"/>
                </a:cubicBezTo>
                <a:cubicBezTo>
                  <a:pt x="656920" y="97895"/>
                  <a:pt x="831355" y="230087"/>
                  <a:pt x="931703" y="289030"/>
                </a:cubicBezTo>
                <a:cubicBezTo>
                  <a:pt x="1032051" y="347973"/>
                  <a:pt x="1078307" y="406850"/>
                  <a:pt x="1144748" y="480133"/>
                </a:cubicBezTo>
                <a:cubicBezTo>
                  <a:pt x="1211189" y="553416"/>
                  <a:pt x="1901512" y="746439"/>
                  <a:pt x="1819989" y="825976"/>
                </a:cubicBezTo>
                <a:cubicBezTo>
                  <a:pt x="1789399" y="821885"/>
                  <a:pt x="999907" y="824360"/>
                  <a:pt x="1060757" y="911709"/>
                </a:cubicBezTo>
              </a:path>
            </a:pathLst>
          </a:custGeom>
          <a:solidFill>
            <a:srgbClr val="92D050">
              <a:alpha val="3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42" name="Flowchart: Magnetic Disk 9"/>
          <p:cNvSpPr/>
          <p:nvPr/>
        </p:nvSpPr>
        <p:spPr>
          <a:xfrm>
            <a:off x="2854658" y="2897910"/>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7" name="Flowchart: Magnetic Disk 9"/>
          <p:cNvSpPr/>
          <p:nvPr/>
        </p:nvSpPr>
        <p:spPr>
          <a:xfrm>
            <a:off x="4935075" y="3640567"/>
            <a:ext cx="72912" cy="486055"/>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2040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2040"/>
                  <a:pt x="5000" y="2040"/>
                </a:cubicBezTo>
                <a:cubicBezTo>
                  <a:pt x="2239" y="2040"/>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7" name="Oval 66"/>
          <p:cNvSpPr/>
          <p:nvPr/>
        </p:nvSpPr>
        <p:spPr>
          <a:xfrm>
            <a:off x="1619674" y="4738669"/>
            <a:ext cx="351179" cy="130491"/>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3" name="Oval 72"/>
          <p:cNvSpPr/>
          <p:nvPr/>
        </p:nvSpPr>
        <p:spPr>
          <a:xfrm>
            <a:off x="1851103" y="4614761"/>
            <a:ext cx="351179" cy="130491"/>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4" name="Oval 73"/>
          <p:cNvSpPr/>
          <p:nvPr/>
        </p:nvSpPr>
        <p:spPr>
          <a:xfrm>
            <a:off x="2195738" y="4522645"/>
            <a:ext cx="351179" cy="130491"/>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5" name="Oval 74"/>
          <p:cNvSpPr/>
          <p:nvPr/>
        </p:nvSpPr>
        <p:spPr>
          <a:xfrm>
            <a:off x="2564639" y="4450637"/>
            <a:ext cx="351179" cy="130491"/>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6" name="Oval 75"/>
          <p:cNvSpPr/>
          <p:nvPr/>
        </p:nvSpPr>
        <p:spPr>
          <a:xfrm>
            <a:off x="2771802" y="4293097"/>
            <a:ext cx="351179" cy="130491"/>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7" name="Oval 76"/>
          <p:cNvSpPr/>
          <p:nvPr/>
        </p:nvSpPr>
        <p:spPr>
          <a:xfrm>
            <a:off x="3116366" y="4228089"/>
            <a:ext cx="351179" cy="130491"/>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8" name="Oval 77"/>
          <p:cNvSpPr/>
          <p:nvPr/>
        </p:nvSpPr>
        <p:spPr>
          <a:xfrm>
            <a:off x="4020275" y="3291509"/>
            <a:ext cx="351179" cy="130491"/>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9" name="Oval 78"/>
          <p:cNvSpPr/>
          <p:nvPr/>
        </p:nvSpPr>
        <p:spPr>
          <a:xfrm>
            <a:off x="4364839" y="3167601"/>
            <a:ext cx="351179" cy="130491"/>
          </a:xfrm>
          <a:prstGeom prst="ellipse">
            <a:avLst/>
          </a:prstGeom>
          <a:solidFill>
            <a:srgbClr val="FFC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80" name="Oval 79"/>
          <p:cNvSpPr/>
          <p:nvPr/>
        </p:nvSpPr>
        <p:spPr>
          <a:xfrm>
            <a:off x="4652871" y="2924945"/>
            <a:ext cx="351179" cy="130491"/>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81" name="Oval 80"/>
          <p:cNvSpPr/>
          <p:nvPr/>
        </p:nvSpPr>
        <p:spPr>
          <a:xfrm>
            <a:off x="4940903" y="2780929"/>
            <a:ext cx="351179" cy="130491"/>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82" name="Oval 81"/>
          <p:cNvSpPr/>
          <p:nvPr/>
        </p:nvSpPr>
        <p:spPr>
          <a:xfrm>
            <a:off x="5228935" y="2636913"/>
            <a:ext cx="351179" cy="130491"/>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83" name="Oval 82"/>
          <p:cNvSpPr/>
          <p:nvPr/>
        </p:nvSpPr>
        <p:spPr>
          <a:xfrm>
            <a:off x="5444958" y="2420889"/>
            <a:ext cx="351179" cy="130491"/>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84" name="Oval 83"/>
          <p:cNvSpPr/>
          <p:nvPr/>
        </p:nvSpPr>
        <p:spPr>
          <a:xfrm>
            <a:off x="5660983" y="2276873"/>
            <a:ext cx="351179" cy="130491"/>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85" name="Oval 84"/>
          <p:cNvSpPr/>
          <p:nvPr/>
        </p:nvSpPr>
        <p:spPr>
          <a:xfrm>
            <a:off x="5868146" y="2060849"/>
            <a:ext cx="351179" cy="130491"/>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86" name="Oval 85"/>
          <p:cNvSpPr/>
          <p:nvPr/>
        </p:nvSpPr>
        <p:spPr>
          <a:xfrm>
            <a:off x="6093031" y="1844825"/>
            <a:ext cx="351179" cy="130491"/>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87" name="Oval 86"/>
          <p:cNvSpPr/>
          <p:nvPr/>
        </p:nvSpPr>
        <p:spPr>
          <a:xfrm>
            <a:off x="6381061" y="1628801"/>
            <a:ext cx="351179" cy="130491"/>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88" name="Oval 87"/>
          <p:cNvSpPr/>
          <p:nvPr/>
        </p:nvSpPr>
        <p:spPr>
          <a:xfrm>
            <a:off x="6588226" y="1498309"/>
            <a:ext cx="351179" cy="130491"/>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89" name="Oval 88"/>
          <p:cNvSpPr/>
          <p:nvPr/>
        </p:nvSpPr>
        <p:spPr>
          <a:xfrm>
            <a:off x="6813110" y="1282285"/>
            <a:ext cx="351179" cy="130491"/>
          </a:xfrm>
          <a:prstGeom prst="ellipse">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9" name="Flowchart: Punched Tape 48"/>
          <p:cNvSpPr/>
          <p:nvPr/>
        </p:nvSpPr>
        <p:spPr>
          <a:xfrm rot="1200502" flipH="1">
            <a:off x="2828344" y="3291904"/>
            <a:ext cx="2197391" cy="297217"/>
          </a:xfrm>
          <a:prstGeom prst="flowChartPunchedTap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5" name="Oval 64"/>
          <p:cNvSpPr/>
          <p:nvPr/>
        </p:nvSpPr>
        <p:spPr>
          <a:xfrm>
            <a:off x="3575860" y="3996131"/>
            <a:ext cx="351179" cy="130491"/>
          </a:xfrm>
          <a:prstGeom prst="ellipse">
            <a:avLst/>
          </a:prstGeom>
          <a:solidFill>
            <a:schemeClr val="accent3">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6" name="Oval 65"/>
          <p:cNvSpPr/>
          <p:nvPr/>
        </p:nvSpPr>
        <p:spPr>
          <a:xfrm>
            <a:off x="7159331" y="886353"/>
            <a:ext cx="351179" cy="130491"/>
          </a:xfrm>
          <a:prstGeom prst="ellipse">
            <a:avLst/>
          </a:prstGeom>
          <a:solidFill>
            <a:schemeClr val="accent3">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8" name="TextBox 67"/>
          <p:cNvSpPr txBox="1"/>
          <p:nvPr/>
        </p:nvSpPr>
        <p:spPr>
          <a:xfrm>
            <a:off x="5791056" y="5517234"/>
            <a:ext cx="3245440" cy="646331"/>
          </a:xfrm>
          <a:prstGeom prst="rect">
            <a:avLst/>
          </a:prstGeom>
          <a:noFill/>
        </p:spPr>
        <p:txBody>
          <a:bodyPr wrap="none" rtlCol="0">
            <a:spAutoFit/>
          </a:bodyPr>
          <a:lstStyle/>
          <a:p>
            <a:pPr fontAlgn="auto">
              <a:spcBef>
                <a:spcPts val="0"/>
              </a:spcBef>
              <a:spcAft>
                <a:spcPts val="0"/>
              </a:spcAft>
            </a:pPr>
            <a:r>
              <a:rPr lang="en-GB" sz="1800" b="1" dirty="0">
                <a:solidFill>
                  <a:prstClr val="black"/>
                </a:solidFill>
                <a:latin typeface="Arial"/>
              </a:rPr>
              <a:t>Work-based-learning Coach</a:t>
            </a:r>
          </a:p>
          <a:p>
            <a:pPr fontAlgn="auto">
              <a:spcBef>
                <a:spcPts val="0"/>
              </a:spcBef>
              <a:spcAft>
                <a:spcPts val="0"/>
              </a:spcAft>
            </a:pPr>
            <a:r>
              <a:rPr lang="en-GB" sz="1800" dirty="0">
                <a:solidFill>
                  <a:prstClr val="black"/>
                </a:solidFill>
                <a:latin typeface="Arial"/>
              </a:rPr>
              <a:t>(SHU</a:t>
            </a:r>
            <a:r>
              <a:rPr lang="en-GB" sz="1800" dirty="0" smtClean="0">
                <a:solidFill>
                  <a:prstClr val="black"/>
                </a:solidFill>
                <a:latin typeface="Arial"/>
              </a:rPr>
              <a:t>) - Stuart Evans</a:t>
            </a:r>
            <a:endParaRPr lang="en-GB" sz="1800" dirty="0">
              <a:solidFill>
                <a:prstClr val="black"/>
              </a:solidFill>
              <a:latin typeface="Arial"/>
            </a:endParaRPr>
          </a:p>
        </p:txBody>
      </p:sp>
      <p:sp>
        <p:nvSpPr>
          <p:cNvPr id="69" name="Pentagon 68"/>
          <p:cNvSpPr/>
          <p:nvPr/>
        </p:nvSpPr>
        <p:spPr>
          <a:xfrm rot="2482712" flipV="1">
            <a:off x="414611" y="1512573"/>
            <a:ext cx="4557278" cy="293315"/>
          </a:xfrm>
          <a:prstGeom prst="homePlate">
            <a:avLst/>
          </a:prstGeom>
          <a:solidFill>
            <a:schemeClr val="accent1">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0" name="TextBox 69"/>
          <p:cNvSpPr txBox="1"/>
          <p:nvPr/>
        </p:nvSpPr>
        <p:spPr>
          <a:xfrm>
            <a:off x="179513" y="1270501"/>
            <a:ext cx="2872284" cy="923330"/>
          </a:xfrm>
          <a:prstGeom prst="rect">
            <a:avLst/>
          </a:prstGeom>
          <a:noFill/>
        </p:spPr>
        <p:txBody>
          <a:bodyPr wrap="square" rtlCol="0">
            <a:spAutoFit/>
          </a:bodyPr>
          <a:lstStyle/>
          <a:p>
            <a:pPr fontAlgn="auto">
              <a:spcBef>
                <a:spcPts val="0"/>
              </a:spcBef>
              <a:spcAft>
                <a:spcPts val="0"/>
              </a:spcAft>
            </a:pPr>
            <a:r>
              <a:rPr lang="en-GB" sz="1800" b="1" dirty="0">
                <a:solidFill>
                  <a:prstClr val="black"/>
                </a:solidFill>
                <a:latin typeface="Arial"/>
              </a:rPr>
              <a:t>Work place mentor</a:t>
            </a:r>
          </a:p>
          <a:p>
            <a:pPr fontAlgn="auto">
              <a:spcBef>
                <a:spcPts val="0"/>
              </a:spcBef>
              <a:spcAft>
                <a:spcPts val="0"/>
              </a:spcAft>
            </a:pPr>
            <a:r>
              <a:rPr lang="en-GB" sz="1800" dirty="0" smtClean="0">
                <a:solidFill>
                  <a:prstClr val="black"/>
                </a:solidFill>
                <a:latin typeface="Arial"/>
              </a:rPr>
              <a:t>Commercial / Construction Director</a:t>
            </a:r>
            <a:endParaRPr lang="en-GB" sz="1800" dirty="0">
              <a:solidFill>
                <a:prstClr val="black"/>
              </a:solidFill>
              <a:latin typeface="Arial"/>
            </a:endParaRPr>
          </a:p>
        </p:txBody>
      </p:sp>
      <p:pic>
        <p:nvPicPr>
          <p:cNvPr id="71" name="Picture 13" descr="Image result for coa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441" y="61903"/>
            <a:ext cx="1208598" cy="1208599"/>
          </a:xfrm>
          <a:prstGeom prst="rect">
            <a:avLst/>
          </a:prstGeom>
          <a:noFill/>
          <a:extLst>
            <a:ext uri="{909E8E84-426E-40DD-AFC4-6F175D3DCCD1}">
              <a14:hiddenFill xmlns:a14="http://schemas.microsoft.com/office/drawing/2010/main">
                <a:solidFill>
                  <a:srgbClr val="FFFFFF"/>
                </a:solidFill>
              </a14:hiddenFill>
            </a:ext>
          </a:extLst>
        </p:spPr>
      </p:pic>
      <p:sp>
        <p:nvSpPr>
          <p:cNvPr id="72" name="Pentagon 71"/>
          <p:cNvSpPr/>
          <p:nvPr/>
        </p:nvSpPr>
        <p:spPr>
          <a:xfrm rot="11946166">
            <a:off x="4575299" y="3858195"/>
            <a:ext cx="4121188" cy="273543"/>
          </a:xfrm>
          <a:prstGeom prst="homePlate">
            <a:avLst/>
          </a:prstGeom>
          <a:solidFill>
            <a:schemeClr val="accent2">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pic>
        <p:nvPicPr>
          <p:cNvPr id="90" name="Picture 13" descr="Image result for coa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9452" y="4216987"/>
            <a:ext cx="1208598" cy="1208599"/>
          </a:xfrm>
          <a:prstGeom prst="rect">
            <a:avLst/>
          </a:prstGeom>
          <a:noFill/>
          <a:extLst>
            <a:ext uri="{909E8E84-426E-40DD-AFC4-6F175D3DCCD1}">
              <a14:hiddenFill xmlns:a14="http://schemas.microsoft.com/office/drawing/2010/main">
                <a:solidFill>
                  <a:srgbClr val="FFFFFF"/>
                </a:solidFill>
              </a14:hiddenFill>
            </a:ext>
          </a:extLst>
        </p:spPr>
      </p:pic>
      <p:sp>
        <p:nvSpPr>
          <p:cNvPr id="91" name="Oval 90"/>
          <p:cNvSpPr/>
          <p:nvPr/>
        </p:nvSpPr>
        <p:spPr>
          <a:xfrm>
            <a:off x="189871" y="3140938"/>
            <a:ext cx="779218" cy="1296175"/>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92" name="Pentagon 91"/>
          <p:cNvSpPr/>
          <p:nvPr/>
        </p:nvSpPr>
        <p:spPr>
          <a:xfrm flipV="1">
            <a:off x="1695312" y="3212978"/>
            <a:ext cx="2676141" cy="136535"/>
          </a:xfrm>
          <a:prstGeom prst="homePlate">
            <a:avLst/>
          </a:prstGeom>
          <a:solidFill>
            <a:schemeClr val="tx1">
              <a:lumMod val="85000"/>
              <a:lumOff val="1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93" name="Pentagon 92"/>
          <p:cNvSpPr/>
          <p:nvPr/>
        </p:nvSpPr>
        <p:spPr>
          <a:xfrm rot="19721110" flipV="1">
            <a:off x="4494518" y="2708684"/>
            <a:ext cx="1709849" cy="172017"/>
          </a:xfrm>
          <a:prstGeom prst="homePlate">
            <a:avLst/>
          </a:prstGeom>
          <a:solidFill>
            <a:srgbClr val="92D05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 name="Rectangle 1"/>
          <p:cNvSpPr/>
          <p:nvPr/>
        </p:nvSpPr>
        <p:spPr>
          <a:xfrm>
            <a:off x="0" y="-27383"/>
            <a:ext cx="9144000" cy="6865724"/>
          </a:xfrm>
          <a:prstGeom prst="rect">
            <a:avLst/>
          </a:prstGeom>
          <a:solidFill>
            <a:schemeClr val="bg1">
              <a:lumMod val="85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2" name="Oval 51"/>
          <p:cNvSpPr/>
          <p:nvPr/>
        </p:nvSpPr>
        <p:spPr>
          <a:xfrm>
            <a:off x="4427986" y="3140969"/>
            <a:ext cx="351179" cy="130491"/>
          </a:xfrm>
          <a:prstGeom prst="ellipse">
            <a:avLst/>
          </a:prstGeom>
          <a:solidFill>
            <a:srgbClr val="FFC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 name="Oval 2"/>
          <p:cNvSpPr/>
          <p:nvPr/>
        </p:nvSpPr>
        <p:spPr>
          <a:xfrm>
            <a:off x="899426" y="3923597"/>
            <a:ext cx="7012443" cy="1593635"/>
          </a:xfrm>
          <a:prstGeom prst="ellipse">
            <a:avLst/>
          </a:prstGeom>
          <a:solidFill>
            <a:schemeClr val="bg1">
              <a:lumMod val="8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dirty="0">
                <a:solidFill>
                  <a:prstClr val="black"/>
                </a:solidFill>
              </a:rPr>
              <a:t>Focus on the Progress Review</a:t>
            </a:r>
          </a:p>
          <a:p>
            <a:pPr marL="799580" lvl="1" indent="-342900">
              <a:buFont typeface="Arial" panose="020B0604020202020204" pitchFamily="34" charset="0"/>
              <a:buChar char="•"/>
            </a:pPr>
            <a:r>
              <a:rPr lang="en-GB" dirty="0">
                <a:solidFill>
                  <a:prstClr val="black"/>
                </a:solidFill>
              </a:rPr>
              <a:t>Quarterly</a:t>
            </a:r>
          </a:p>
          <a:p>
            <a:pPr marL="799580" lvl="1" indent="-342900">
              <a:buFont typeface="Arial" panose="020B0604020202020204" pitchFamily="34" charset="0"/>
              <a:buChar char="•"/>
            </a:pPr>
            <a:r>
              <a:rPr lang="en-GB" dirty="0">
                <a:solidFill>
                  <a:prstClr val="black"/>
                </a:solidFill>
              </a:rPr>
              <a:t>Tripartite</a:t>
            </a:r>
          </a:p>
        </p:txBody>
      </p:sp>
    </p:spTree>
    <p:extLst>
      <p:ext uri="{BB962C8B-B14F-4D97-AF65-F5344CB8AC3E}">
        <p14:creationId xmlns:p14="http://schemas.microsoft.com/office/powerpoint/2010/main" val="91082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circle(in)">
                                      <p:cBhvr>
                                        <p:cTn id="7"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4_Open for bus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SBS Arial template Presentation V2 (3)">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SBS Arial template Presentation V2 (3)">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BS Arial template Presentation V2 (3)">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pen for bus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SBS Arial template Presentation V2 (3)">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pen for bus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pen for bus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pen for bus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10.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1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12.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13.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14.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15.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16.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17.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18.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19.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0.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2.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3.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4.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5.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6.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7.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8.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9.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3.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30.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3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32.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33.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34.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35.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36.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37.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38.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39.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4.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40.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4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42.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43.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44.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45.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46.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5.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6.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7.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8.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9.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new shu presentation</Template>
  <TotalTime>32358</TotalTime>
  <Words>6284</Words>
  <Application>Microsoft Office PowerPoint</Application>
  <PresentationFormat>On-screen Show (4:3)</PresentationFormat>
  <Paragraphs>1375</Paragraphs>
  <Slides>160</Slides>
  <Notes>20</Notes>
  <HiddenSlides>12</HiddenSlides>
  <MMClips>0</MMClips>
  <ScaleCrop>false</ScaleCrop>
  <HeadingPairs>
    <vt:vector size="4" baseType="variant">
      <vt:variant>
        <vt:lpstr>Theme</vt:lpstr>
      </vt:variant>
      <vt:variant>
        <vt:i4>14</vt:i4>
      </vt:variant>
      <vt:variant>
        <vt:lpstr>Slide Titles</vt:lpstr>
      </vt:variant>
      <vt:variant>
        <vt:i4>160</vt:i4>
      </vt:variant>
    </vt:vector>
  </HeadingPairs>
  <TitlesOfParts>
    <vt:vector size="174" baseType="lpstr">
      <vt:lpstr>Custom Design</vt:lpstr>
      <vt:lpstr>2_SBS Arial template Presentation V2 (3)</vt:lpstr>
      <vt:lpstr>Open for business</vt:lpstr>
      <vt:lpstr>5_SBS Arial template Presentation V2 (3)</vt:lpstr>
      <vt:lpstr>1_Open for business</vt:lpstr>
      <vt:lpstr>2_Open for business</vt:lpstr>
      <vt:lpstr>3_Open for business</vt:lpstr>
      <vt:lpstr>1_Custom Design</vt:lpstr>
      <vt:lpstr>Blank</vt:lpstr>
      <vt:lpstr>4_Open for business</vt:lpstr>
      <vt:lpstr>2_Blank</vt:lpstr>
      <vt:lpstr>3_Blank</vt:lpstr>
      <vt:lpstr>6_SBS Arial template Presentation V2 (3)</vt:lpstr>
      <vt:lpstr>7_SBS Arial template Presentation V2 (3)</vt:lpstr>
      <vt:lpstr>First Batch: Introducing Apprenticeships</vt:lpstr>
      <vt:lpstr>FOR FURTHER CONSIDERATION...</vt:lpstr>
      <vt:lpstr> Mentor Induction  </vt:lpstr>
      <vt:lpstr>PowerPoint Presentation</vt:lpstr>
      <vt:lpstr>PowerPoint Presentation</vt:lpstr>
      <vt:lpstr>What's available?</vt:lpstr>
      <vt:lpstr>The Apprenticeship Landscape</vt:lpstr>
      <vt:lpstr>The Apprenticeship Landscape</vt:lpstr>
      <vt:lpstr> </vt:lpstr>
      <vt:lpstr>PowerPoint Presentation</vt:lpstr>
      <vt:lpstr>Batch 2:  The Apprenticeship Journey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Batch 3:  Apprenticeship Compliance  DO NOT REMOVE FROM INDUCTION</vt:lpstr>
      <vt:lpstr>E-Portfolios Support Gateway requirements</vt:lpstr>
      <vt:lpstr>E-Portfolios Support Gateway requirements</vt:lpstr>
      <vt:lpstr>E-Portfolios Support Gateway requirements</vt:lpstr>
      <vt:lpstr>E-Portfolios Support Gateway requirements</vt:lpstr>
      <vt:lpstr>E-Portfolios Support Gateway requirements</vt:lpstr>
      <vt:lpstr>Equality Diversity &amp; Inclusion</vt:lpstr>
      <vt:lpstr>Equality Diversity &amp; Inclusion</vt:lpstr>
      <vt:lpstr>Behaviours in the Standard:</vt:lpstr>
      <vt:lpstr>PowerPoint Presentation</vt:lpstr>
      <vt:lpstr>20% off the job learning Formal Guidance from Government</vt:lpstr>
      <vt:lpstr>Batch 4:  Explanation / Illustrations for 20% Off the Job training</vt:lpstr>
      <vt:lpstr>DATA COLLECTION FORM... UNDER CONSTRUCTION</vt:lpstr>
      <vt:lpstr>Off the Job Training - Standard Assumptions</vt:lpstr>
      <vt:lpstr>20% Off the Job Learning Breakdown</vt:lpstr>
      <vt:lpstr>Off the Job Training - Standard Assumptions</vt:lpstr>
      <vt:lpstr>Off the Job Training, Category 1 Attendance / Study Based</vt:lpstr>
      <vt:lpstr>Off the Job Training, Category 1 Attendance / Study Based</vt:lpstr>
      <vt:lpstr>Off the Job Training, Category 2 WBL Project Activity</vt:lpstr>
      <vt:lpstr>Off the Job Training, Category 2 WBL Project Activity</vt:lpstr>
      <vt:lpstr>Off the Job Training, Category 3 Planned Training or Shadowing</vt:lpstr>
      <vt:lpstr>Off the Job Training, Category 3 Planned Training or Shadowing</vt:lpstr>
      <vt:lpstr>Off the Job Training, Category 4 Planned Experiential Learning</vt:lpstr>
      <vt:lpstr>Off the Job Training, Category 4 Planned Experiential Learning</vt:lpstr>
      <vt:lpstr>Off the Job Training, Category 5 Incidental Experiential Learning</vt:lpstr>
      <vt:lpstr>Off the Job Training, Category 5 Incidental Experiential Learning</vt:lpstr>
      <vt:lpstr>Batch 5:  What to expect from SHU   (Generic)</vt:lpstr>
      <vt:lpstr>Your Apprenticeship - What to expect from SHU</vt:lpstr>
      <vt:lpstr>Your Apprenticeship - What to expect from SHU</vt:lpstr>
      <vt:lpstr>Help is there  (Information  Advice and  Guidance)</vt:lpstr>
      <vt:lpstr>NOTE:  NEW DIAGRAM UNDER PRODUCTION</vt:lpstr>
      <vt:lpstr>PowerPoint Presentation</vt:lpstr>
      <vt:lpstr>PowerPoint Presentation</vt:lpstr>
      <vt:lpstr>Special Educational Needs</vt:lpstr>
      <vt:lpstr>Your role as Mentor ... Free Resource</vt:lpstr>
      <vt:lpstr>SHU Apprenticeship  Ambassador Scheme</vt:lpstr>
      <vt:lpstr>SHU Apprenticeship  Ambassador Scheme</vt:lpstr>
      <vt:lpstr>Planning Apprenticeship Progress</vt:lpstr>
      <vt:lpstr>Planning Apprenticeship Progress</vt:lpstr>
      <vt:lpstr>Batch 6:  What to expect from the programme   (AMMEND  for Apprenticeship Standard)</vt:lpstr>
      <vt:lpstr>The Standard:</vt:lpstr>
      <vt:lpstr>PowerPoint Presentation</vt:lpstr>
      <vt:lpstr>PowerPoint Presentation</vt:lpstr>
      <vt:lpstr>Delivery Schedule</vt:lpstr>
      <vt:lpstr>Core Knowledge</vt:lpstr>
      <vt:lpstr>Core Skills</vt:lpstr>
      <vt:lpstr>Core Values &amp; Behaviours</vt:lpstr>
      <vt:lpstr>Apprenticeship:   Rail and Rail Systems Senior Engineer (Degree)  All routes - Your choice of project and WBL assessments will provide focus and flavour during Level 4</vt:lpstr>
      <vt:lpstr>Apprenticeship:    Rail and Rail Systems Senior Engineer (Degree)   Route:   Electrical and Plant (Includes Mechanical focus)</vt:lpstr>
      <vt:lpstr>Apprenticeship:    Rail and Rail Systems Senior Engineer (Degree)   Route:   Signalling &amp;Telecommunications</vt:lpstr>
      <vt:lpstr>Apprenticeship:    Rail and Rail Systems Senior Engineer (Degree)   Route:  Track Pathway / Civil Pathway (Amey to confirm)</vt:lpstr>
      <vt:lpstr>Apprenticeship:  Rail and Rail Systems Senior Engineer (Degree)  Level 4: Your choice of project and WBL assessments will provide focus </vt:lpstr>
      <vt:lpstr>Batch 7a:  Role of the Coach: </vt:lpstr>
      <vt:lpstr>PowerPoint Presentation</vt:lpstr>
      <vt:lpstr>Work Based Learning Coaches (SHU)</vt:lpstr>
      <vt:lpstr>WBL Coaches  - Apprenticeship Progress Reviews</vt:lpstr>
      <vt:lpstr>Discussion </vt:lpstr>
      <vt:lpstr>Batch 7b:    Discussing Evidence, Projects  and E-portfolios for EPA</vt:lpstr>
      <vt:lpstr>What does good evidence look like? Addressing each competency  (KSB) in the standard: </vt:lpstr>
      <vt:lpstr>What does good evidence look like? Addressing each competency  (KSB) in the standard: </vt:lpstr>
      <vt:lpstr>What does good evidence look like? Addressing each competency  (KSB) in the standard: </vt:lpstr>
      <vt:lpstr>Using STARE to Evaluate Experience and Evidence</vt:lpstr>
      <vt:lpstr>STARE Analysis?</vt:lpstr>
      <vt:lpstr>STARE Analysis?</vt:lpstr>
      <vt:lpstr>STARE Analysis Example:   Apprenticeship Standard:  Pantomime Musical Director ?</vt:lpstr>
      <vt:lpstr>What does good evidence look like? Addressing each competency  (KSB) in the standard: </vt:lpstr>
      <vt:lpstr>Batch 7C  Scheduling reviews</vt:lpstr>
      <vt:lpstr>PowerPoint Presentation</vt:lpstr>
      <vt:lpstr>  Review Cycle       </vt:lpstr>
      <vt:lpstr>  Review Cycle   R1 during months 1-3 Work Place   </vt:lpstr>
      <vt:lpstr>  Review Cycle   R2 during months 4-6 SHU Workshop   </vt:lpstr>
      <vt:lpstr>PowerPoint Presentation</vt:lpstr>
      <vt:lpstr>PowerPoint Presentation</vt:lpstr>
      <vt:lpstr>  Review Cycle       </vt:lpstr>
      <vt:lpstr>Planning Apprenticeship Progress</vt:lpstr>
      <vt:lpstr>Batch 7 d   Focus on Reviews</vt:lpstr>
      <vt:lpstr>Planning Apprenticeship Progress Apprentice Progress Reviews</vt:lpstr>
      <vt:lpstr>Planning Apprenticeship Progress</vt:lpstr>
      <vt:lpstr>Planning Apprenticeship Progress Apprentice Progress Reviews</vt:lpstr>
      <vt:lpstr>Planning Apprenticeship Progress Apprentice Progress Reviews</vt:lpstr>
      <vt:lpstr>Planning Apprenticeship Progress Apprentice Progress Reviews</vt:lpstr>
      <vt:lpstr>Planning Apprenticeship Progress Apprentice Progress Reviews</vt:lpstr>
      <vt:lpstr>Batch 7 e  E-Tracker Screen shots</vt:lpstr>
      <vt:lpstr>E-portfolio</vt:lpstr>
      <vt:lpstr>PowerPoint Presentation</vt:lpstr>
      <vt:lpstr>PowerPoint Presentation</vt:lpstr>
      <vt:lpstr>PowerPoint Presentation</vt:lpstr>
      <vt:lpstr>PowerPoint Presentation</vt:lpstr>
      <vt:lpstr>Batch 8:   Work Based Projects</vt:lpstr>
      <vt:lpstr>Purpose of the projects</vt:lpstr>
      <vt:lpstr>Discussion What makes a good project?</vt:lpstr>
      <vt:lpstr>A good project...</vt:lpstr>
      <vt:lpstr>Projects: Case Study Exemplars</vt:lpstr>
      <vt:lpstr>Batch 9:  Coaching, Mentoring and Learning</vt:lpstr>
      <vt:lpstr>PowerPoint Presentation</vt:lpstr>
      <vt:lpstr>PowerPoint Presentation</vt:lpstr>
      <vt:lpstr>PowerPoint Presentation</vt:lpstr>
      <vt:lpstr>PowerPoint Presentation</vt:lpstr>
      <vt:lpstr>Batch 10:   Getting Event Feedback... Adjust and consider the feedback you want</vt:lpstr>
      <vt:lpstr>Thank you for attending our welcome evening. Here is a brief reminder of what we have covered.</vt:lpstr>
      <vt:lpstr>Thank you for attending our welcome evening. Here is a brief reminder of what we have covered.</vt:lpstr>
      <vt:lpstr>Please complete the form</vt:lpstr>
      <vt:lpstr>Batch 11:   Spare slides covering the components of an apprenticeship</vt:lpstr>
      <vt:lpstr>Components of the  Apprenticeship</vt:lpstr>
      <vt:lpstr>Components of the  Apprenticeship</vt:lpstr>
      <vt:lpstr>Components of the  Apprenticeship</vt:lpstr>
      <vt:lpstr>Components of the  Apprenticeship</vt:lpstr>
      <vt:lpstr>Components of the  Apprenticeship</vt:lpstr>
      <vt:lpstr>Components of the  Apprenticeship</vt:lpstr>
      <vt:lpstr>Components of the  Apprenticeship</vt:lpstr>
      <vt:lpstr>Components of the  Apprenticeship</vt:lpstr>
      <vt:lpstr>Components of the  Apprenticeship</vt:lpstr>
      <vt:lpstr>Discussion </vt:lpstr>
      <vt:lpstr>Batch 12:   How SHU builds an apprenticeship</vt:lpstr>
      <vt:lpstr>SHU Apprenticeship Design (UG Specification)</vt:lpstr>
      <vt:lpstr>PowerPoint Presentation</vt:lpstr>
      <vt:lpstr>PowerPoint Presentation</vt:lpstr>
      <vt:lpstr>PowerPoint Presentation</vt:lpstr>
      <vt:lpstr>PowerPoint Presentation</vt:lpstr>
      <vt:lpstr>PowerPoint Presentation</vt:lpstr>
      <vt:lpstr>Batch 13  Apprenticeship Case Studies Template</vt:lpstr>
      <vt:lpstr>INSERT TIMESCALE FOR AWARDS FROM KENT</vt:lpstr>
      <vt:lpstr>Apprenticeship  Case Study Template</vt:lpstr>
      <vt:lpstr>Apprenticeship Case Study: Background Information</vt:lpstr>
      <vt:lpstr>Apprenticeship Case Study: Background Information</vt:lpstr>
      <vt:lpstr>Apprenticeship Case Study: The Apprentice</vt:lpstr>
      <vt:lpstr>Apprenticeship Case Study: Apprentice Personal Achievements</vt:lpstr>
      <vt:lpstr>Apprenticeship Case Study: Impact on organisation</vt:lpstr>
      <vt:lpstr>Batch XX  For additional resources see:  - Apprenticeship Delivery Guide - Embedding Apprenticeship Essentials  (both found in Apprenticeships T&amp;AE web page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 Market Survey   2012</dc:title>
  <dc:creator>Elizabeth Clark</dc:creator>
  <cp:lastModifiedBy>Sam Moorwood</cp:lastModifiedBy>
  <cp:revision>721</cp:revision>
  <cp:lastPrinted>2019-09-09T07:18:03Z</cp:lastPrinted>
  <dcterms:created xsi:type="dcterms:W3CDTF">2013-09-04T08:40:17Z</dcterms:created>
  <dcterms:modified xsi:type="dcterms:W3CDTF">2020-07-14T09:03:16Z</dcterms:modified>
</cp:coreProperties>
</file>