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 id="2147483693" r:id="rId5"/>
    <p:sldMasterId id="2147483694" r:id="rId6"/>
    <p:sldMasterId id="214748369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Lst>
  <p:sldSz cy="5143500" cx="9144000"/>
  <p:notesSz cx="6858000" cy="9144000"/>
  <p:embeddedFontLst>
    <p:embeddedFont>
      <p:font typeface="Tenor Sans"/>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font" Target="fonts/TenorSans-regular.fntdata"/><Relationship Id="rId52" Type="http://schemas.openxmlformats.org/officeDocument/2006/relationships/slide" Target="slides/slide44.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9ff80f2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119ff80f2a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9ff80f2ae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119ff80f2ae_0_9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19ff80f2ae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119ff80f2ae_0_10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9ff80f2ae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119ff80f2ae_0_10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9ff80f2ae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119ff80f2ae_0_1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19ff80f2ae_0_1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119ff80f2ae_0_1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19ff80f2ae_0_1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119ff80f2ae_0_1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19ff80f2ae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119ff80f2ae_0_1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19ff80f2ae_0_1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119ff80f2ae_0_15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9ff80f2ae_0_3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19ff80f2ae_0_35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9ff80f2ae_0_3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119ff80f2ae_0_37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9ff80f2ae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119ff80f2ae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9ff80f2ae_0_3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119ff80f2ae_0_37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19ff80f2ae_0_3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119ff80f2ae_0_38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19ff80f2ae_0_3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119ff80f2ae_0_39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19ff80f2ae_0_1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119ff80f2ae_0_15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19ff80f2ae_0_1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119ff80f2ae_0_16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19ff80f2ae_0_1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119ff80f2ae_0_17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19ff80f2ae_0_1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119ff80f2ae_0_18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19ff80f2ae_0_1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119ff80f2ae_0_19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19ff80f2ae_0_2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119ff80f2ae_0_20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19ff80f2ae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119ff80f2ae_0_2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9ff80f2ae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119ff80f2ae_0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19ff80f2ae_0_2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119ff80f2ae_0_2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19ff80f2ae_0_2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119ff80f2ae_0_2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19ff80f2ae_0_2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19ff80f2ae_0_2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9ff80f2ae_0_2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119ff80f2ae_0_2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Good afternoon colleagues.</a:t>
            </a:r>
            <a:endParaRPr/>
          </a:p>
          <a:p>
            <a:pPr indent="0" lvl="0" marL="0" rtl="0" algn="l">
              <a:spcBef>
                <a:spcPts val="0"/>
              </a:spcBef>
              <a:spcAft>
                <a:spcPts val="0"/>
              </a:spcAft>
              <a:buNone/>
            </a:pPr>
            <a:r>
              <a:rPr lang="en"/>
              <a:t>And could I reiterate, isn’t it great to be back with colleagues face to face!  My new mantra is “you never appreciate what you have until it’s taken away”. </a:t>
            </a:r>
            <a:endParaRPr/>
          </a:p>
          <a:p>
            <a:pPr indent="0" lvl="0" marL="0" rtl="0" algn="l">
              <a:spcBef>
                <a:spcPts val="0"/>
              </a:spcBef>
              <a:spcAft>
                <a:spcPts val="0"/>
              </a:spcAft>
              <a:buNone/>
            </a:pPr>
            <a:r>
              <a:rPr lang="en"/>
              <a:t>It is a great delight to be with you for the launch of this invaluable toolkit.</a:t>
            </a:r>
            <a:endParaRPr/>
          </a:p>
          <a:p>
            <a:pPr indent="0" lvl="0" marL="0" rtl="0" algn="l">
              <a:spcBef>
                <a:spcPts val="0"/>
              </a:spcBef>
              <a:spcAft>
                <a:spcPts val="0"/>
              </a:spcAft>
              <a:buNone/>
            </a:pPr>
            <a:r>
              <a:rPr lang="en"/>
              <a:t>It is also a pleasure to be able to share with you, on behalf of Advance HE, their commitment to ethos espoused within the toolkit on many levels, from their strategic plan and vision, through the student success frameworks, collaborative projects and delivery of the inclusive curriculum, alongside my long standing personal commitment, my long standing  passion for improving the student experience and involvement with the project. </a:t>
            </a:r>
            <a:endParaRPr/>
          </a:p>
          <a:p>
            <a:pPr indent="0" lvl="0" marL="0" rtl="0" algn="l">
              <a:spcBef>
                <a:spcPts val="0"/>
              </a:spcBef>
              <a:spcAft>
                <a:spcPts val="0"/>
              </a:spcAft>
              <a:buNone/>
            </a:pPr>
            <a:r>
              <a:t/>
            </a:r>
            <a:endParaRPr/>
          </a:p>
        </p:txBody>
      </p:sp>
      <p:sp>
        <p:nvSpPr>
          <p:cNvPr id="595" name="Google Shape;595;g119ff80f2ae_0_2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19ff80f2ae_0_2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119ff80f2ae_0_2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let’s take a look at Advance HE and it’s commitment to student mental wellbeing.  It has a long track record for this. </a:t>
            </a:r>
            <a:endParaRPr/>
          </a:p>
          <a:p>
            <a:pPr indent="0" lvl="0" marL="0" rtl="0" algn="l">
              <a:spcBef>
                <a:spcPts val="0"/>
              </a:spcBef>
              <a:spcAft>
                <a:spcPts val="0"/>
              </a:spcAft>
              <a:buNone/>
            </a:pPr>
            <a:r>
              <a:rPr lang="en"/>
              <a:t>Advance HE, formerly the HEA, Higher Education Academy, Leadership Foundation for Higher Education and the Equality Challenge Unit (ECU), has a strategy and a vision which aligns with the models proposed in the toolkit. </a:t>
            </a:r>
            <a:endParaRPr/>
          </a:p>
          <a:p>
            <a:pPr indent="0" lvl="0" marL="0" rtl="0" algn="l">
              <a:spcBef>
                <a:spcPts val="0"/>
              </a:spcBef>
              <a:spcAft>
                <a:spcPts val="0"/>
              </a:spcAft>
              <a:buNone/>
            </a:pPr>
            <a:r>
              <a:rPr lang="en"/>
              <a:t>Our purpose is that - We help higher education be the best it can be</a:t>
            </a:r>
            <a:endParaRPr/>
          </a:p>
          <a:p>
            <a:pPr indent="0" lvl="0" marL="0" rtl="0" algn="l">
              <a:spcBef>
                <a:spcPts val="0"/>
              </a:spcBef>
              <a:spcAft>
                <a:spcPts val="0"/>
              </a:spcAft>
              <a:buNone/>
            </a:pPr>
            <a:r>
              <a:rPr lang="en"/>
              <a:t>•	Drive progress in equality, diversity and inclusion</a:t>
            </a:r>
            <a:endParaRPr/>
          </a:p>
          <a:p>
            <a:pPr indent="0" lvl="0" marL="0" rtl="0" algn="l">
              <a:spcBef>
                <a:spcPts val="0"/>
              </a:spcBef>
              <a:spcAft>
                <a:spcPts val="0"/>
              </a:spcAft>
              <a:buNone/>
            </a:pPr>
            <a:r>
              <a:rPr lang="en"/>
              <a:t>o	identify and scale up effective practices to advance equality and enhance dignity, respect and wellbeing for all</a:t>
            </a:r>
            <a:endParaRPr/>
          </a:p>
          <a:p>
            <a:pPr indent="0" lvl="0" marL="0" rtl="0" algn="l">
              <a:spcBef>
                <a:spcPts val="0"/>
              </a:spcBef>
              <a:spcAft>
                <a:spcPts val="0"/>
              </a:spcAft>
              <a:buNone/>
            </a:pPr>
            <a:r>
              <a:rPr lang="en"/>
              <a:t>•	Enhance teaching and learning for student (and institutional) success promote inclusive student success strategies that enhance the student experience and outcomes</a:t>
            </a:r>
            <a:endParaRPr/>
          </a:p>
          <a:p>
            <a:pPr indent="0" lvl="0" marL="0" rtl="0" algn="l">
              <a:spcBef>
                <a:spcPts val="0"/>
              </a:spcBef>
              <a:spcAft>
                <a:spcPts val="0"/>
              </a:spcAft>
              <a:buNone/>
            </a:pPr>
            <a:r>
              <a:rPr lang="en"/>
              <a:t>And for me, the Toolkit provides resources for staff at all levels of the organisation to embed wellbeing within their work and role. And by employing the guidance within the toolkit, advice, tips, scholarship we can enhance the student experience.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Vision:  Higher education providers and systems that are inclusive (sustainable and high performing) in all that they do</a:t>
            </a:r>
            <a:endParaRPr/>
          </a:p>
          <a:p>
            <a:pPr indent="0" lvl="0" marL="0" rtl="0" algn="l">
              <a:spcBef>
                <a:spcPts val="0"/>
              </a:spcBef>
              <a:spcAft>
                <a:spcPts val="0"/>
              </a:spcAft>
              <a:buNone/>
            </a:pPr>
            <a:r>
              <a:rPr lang="en"/>
              <a:t>I would say that all of us should be inclusive in what we do, and for any in the audience who holds an HEA fellowship, which is aligned to the Professional Standards Framework for teaching and supporting learning then we have signed up to the values of inclusive practice (V1 and V2!)</a:t>
            </a:r>
            <a:endParaRPr/>
          </a:p>
          <a:p>
            <a:pPr indent="0" lvl="0" marL="0" rtl="0" algn="l">
              <a:spcBef>
                <a:spcPts val="0"/>
              </a:spcBef>
              <a:spcAft>
                <a:spcPts val="0"/>
              </a:spcAft>
              <a:buNone/>
            </a:pPr>
            <a:r>
              <a:t/>
            </a:r>
            <a:endParaRPr/>
          </a:p>
        </p:txBody>
      </p:sp>
      <p:sp>
        <p:nvSpPr>
          <p:cNvPr id="604" name="Google Shape;604;g119ff80f2ae_0_2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19ff80f2ae_0_26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119ff80f2ae_0_26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Advance HE is also committed to student success through resources such as the Student Success Framework </a:t>
            </a:r>
            <a:endParaRPr/>
          </a:p>
          <a:p>
            <a:pPr indent="0" lvl="0" marL="0" rtl="0" algn="l">
              <a:spcBef>
                <a:spcPts val="0"/>
              </a:spcBef>
              <a:spcAft>
                <a:spcPts val="0"/>
              </a:spcAft>
              <a:buNone/>
            </a:pPr>
            <a:r>
              <a:rPr lang="en"/>
              <a:t>Enhancing Student Success Frameworks – realising their potential </a:t>
            </a:r>
            <a:endParaRPr/>
          </a:p>
          <a:p>
            <a:pPr indent="0" lvl="0" marL="0" rtl="0" algn="l">
              <a:spcBef>
                <a:spcPts val="0"/>
              </a:spcBef>
              <a:spcAft>
                <a:spcPts val="0"/>
              </a:spcAft>
              <a:buNone/>
            </a:pPr>
            <a:r>
              <a:rPr lang="en"/>
              <a:t>“Student success can encompass students’ academic achievement; their progression through HE or into employment, self-employment or further study; their deepening engagement with their programme and/or discipline area; the acquisition and development of skills, and their wider co-curricular achievements. It is the combination of these that helps students realise the potential of HE to transform their lives. Advance HE also recognises that student success is highly personalised and individual. What represents success for one student may not be for another. Individuals will have different motivations for, and expectations of, studying in HE and thus will want (as well as take) different things from the experience.”</a:t>
            </a:r>
            <a:endParaRPr/>
          </a:p>
          <a:p>
            <a:pPr indent="0" lvl="0" marL="0" rtl="0" algn="l">
              <a:spcBef>
                <a:spcPts val="0"/>
              </a:spcBef>
              <a:spcAft>
                <a:spcPts val="0"/>
              </a:spcAft>
              <a:buNone/>
            </a:pPr>
            <a:r>
              <a:rPr lang="en"/>
              <a:t>The toolkit provides not only ideas but offers ways of using the resources, underpinning pedagogy, research and scholarship behind interventions (for those of you ticking the Professional Standards Framework off, V3!) </a:t>
            </a:r>
            <a:endParaRPr/>
          </a:p>
          <a:p>
            <a:pPr indent="0" lvl="0" marL="0" rtl="0" algn="l">
              <a:spcBef>
                <a:spcPts val="0"/>
              </a:spcBef>
              <a:spcAft>
                <a:spcPts val="0"/>
              </a:spcAft>
              <a:buNone/>
            </a:pPr>
            <a:r>
              <a:rPr lang="en"/>
              <a:t>Let me highlight some of the priorities within the Enhancing Student Success Frameworks which  compliment the toolkit  </a:t>
            </a:r>
            <a:endParaRPr/>
          </a:p>
          <a:p>
            <a:pPr indent="0" lvl="0" marL="0" rtl="0" algn="l">
              <a:spcBef>
                <a:spcPts val="0"/>
              </a:spcBef>
              <a:spcAft>
                <a:spcPts val="0"/>
              </a:spcAft>
              <a:buNone/>
            </a:pPr>
            <a:r>
              <a:rPr lang="en"/>
              <a:t>Transforming assessment in HE: to maximise student learning from both the process and products of assessment within academic, discipline and professional communities.  The key here being Assessment for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 access, retention, attainment and progression in HE: to foster a culture that promotes and enables the full and equitable participation of all students to, through and beyond HE.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 engagement through partnership: to commit to developing open, constructive and continuous dialogue between students and staff, among students, and between institutions and their students’ unions, associations or guilds.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Flexible learning in HE: to offer choice in how, what, when and where students learn through flexibility in the pace, place and mode of delivery.</a:t>
            </a:r>
            <a:endParaRPr/>
          </a:p>
          <a:p>
            <a:pPr indent="0" lvl="0" marL="0" rtl="0" algn="l">
              <a:spcBef>
                <a:spcPts val="0"/>
              </a:spcBef>
              <a:spcAft>
                <a:spcPts val="0"/>
              </a:spcAft>
              <a:buNone/>
            </a:pPr>
            <a:r>
              <a:rPr lang="en"/>
              <a:t>The sections in Education for Mental Health on Learning Focussed, Scaffolded Design and Learner Development section can be complemented by the work of Advance HE.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not forgetting the comprehensive Employability resource</a:t>
            </a:r>
            <a:endParaRPr/>
          </a:p>
          <a:p>
            <a:pPr indent="0" lvl="0" marL="0" rtl="0" algn="l">
              <a:spcBef>
                <a:spcPts val="0"/>
              </a:spcBef>
              <a:spcAft>
                <a:spcPts val="0"/>
              </a:spcAft>
              <a:buNone/>
            </a:pPr>
            <a:r>
              <a:t/>
            </a:r>
            <a:endParaRPr/>
          </a:p>
        </p:txBody>
      </p:sp>
      <p:sp>
        <p:nvSpPr>
          <p:cNvPr id="614" name="Google Shape;614;g119ff80f2ae_0_26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19ff80f2ae_0_2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119ff80f2ae_0_2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Some of you will be familiar with the work of my former colleague, Dr Pauline Hanesworth.  She led many of these initiatives: </a:t>
            </a:r>
            <a:endParaRPr/>
          </a:p>
          <a:p>
            <a:pPr indent="0" lvl="0" marL="0" rtl="0" algn="l">
              <a:spcBef>
                <a:spcPts val="0"/>
              </a:spcBef>
              <a:spcAft>
                <a:spcPts val="0"/>
              </a:spcAft>
              <a:buNone/>
            </a:pPr>
            <a:r>
              <a:rPr lang="en"/>
              <a:t>Embedding mental wellbeing in the curriculum;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Learning from our Teach Well initiative;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development funded projects on mental health and wellbeing of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Work with the UK Department for Education and Institute for Employment Studies advising DFE on the development of measurements for a potential survey of student mental health.</a:t>
            </a:r>
            <a:endParaRPr/>
          </a:p>
          <a:p>
            <a:pPr indent="0" lvl="0" marL="0" rtl="0" algn="l">
              <a:spcBef>
                <a:spcPts val="0"/>
              </a:spcBef>
              <a:spcAft>
                <a:spcPts val="0"/>
              </a:spcAft>
              <a:buNone/>
            </a:pPr>
            <a:r>
              <a:t/>
            </a:r>
            <a:endParaRPr/>
          </a:p>
        </p:txBody>
      </p:sp>
      <p:sp>
        <p:nvSpPr>
          <p:cNvPr id="626" name="Google Shape;626;g119ff80f2ae_0_2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19ff80f2ae_0_28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119ff80f2ae_0_28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Planning, with students central to this – anticipation of their needs.  </a:t>
            </a:r>
            <a:endParaRPr/>
          </a:p>
          <a:p>
            <a:pPr indent="0" lvl="0" marL="0" rtl="0" algn="l">
              <a:spcBef>
                <a:spcPts val="0"/>
              </a:spcBef>
              <a:spcAft>
                <a:spcPts val="0"/>
              </a:spcAft>
              <a:buNone/>
            </a:pPr>
            <a:r>
              <a:rPr lang="en"/>
              <a:t>Wellbeing is not seen as an afterthought. </a:t>
            </a:r>
            <a:endParaRPr/>
          </a:p>
          <a:p>
            <a:pPr indent="0" lvl="0" marL="0" rtl="0" algn="l">
              <a:spcBef>
                <a:spcPts val="0"/>
              </a:spcBef>
              <a:spcAft>
                <a:spcPts val="0"/>
              </a:spcAft>
              <a:buNone/>
            </a:pPr>
            <a:r>
              <a:rPr lang="en"/>
              <a:t>Coordinated approach to curriculum design</a:t>
            </a:r>
            <a:endParaRPr/>
          </a:p>
          <a:p>
            <a:pPr indent="0" lvl="0" marL="0" rtl="0" algn="l">
              <a:spcBef>
                <a:spcPts val="0"/>
              </a:spcBef>
              <a:spcAft>
                <a:spcPts val="0"/>
              </a:spcAft>
              <a:buNone/>
            </a:pPr>
            <a:r>
              <a:rPr lang="en"/>
              <a:t>Predictability and alignment of content – linking lectures and tutorials, assignments and feedback</a:t>
            </a:r>
            <a:endParaRPr/>
          </a:p>
          <a:p>
            <a:pPr indent="0" lvl="0" marL="0" rtl="0" algn="l">
              <a:spcBef>
                <a:spcPts val="0"/>
              </a:spcBef>
              <a:spcAft>
                <a:spcPts val="0"/>
              </a:spcAft>
              <a:buNone/>
            </a:pPr>
            <a:r>
              <a:rPr lang="en"/>
              <a:t>Ensuring communication is clear and timely – don’t just mention something which is important once at induction and expect everyone to remember!</a:t>
            </a:r>
            <a:endParaRPr/>
          </a:p>
          <a:p>
            <a:pPr indent="0" lvl="0" marL="0" rtl="0" algn="l">
              <a:spcBef>
                <a:spcPts val="0"/>
              </a:spcBef>
              <a:spcAft>
                <a:spcPts val="0"/>
              </a:spcAft>
              <a:buNone/>
            </a:pPr>
            <a:r>
              <a:t/>
            </a:r>
            <a:endParaRPr/>
          </a:p>
        </p:txBody>
      </p:sp>
      <p:sp>
        <p:nvSpPr>
          <p:cNvPr id="638" name="Google Shape;638;g119ff80f2ae_0_28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19ff80f2ae_0_29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119ff80f2ae_0_29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Embedding mental wellbeing in the curriculum, was developed into a global collaborative project which highlighted the issue transcends continents.  Many of the issues were ones that we were also wrestling with</a:t>
            </a:r>
            <a:endParaRPr/>
          </a:p>
          <a:p>
            <a:pPr indent="0" lvl="0" marL="0" rtl="0" algn="l">
              <a:spcBef>
                <a:spcPts val="0"/>
              </a:spcBef>
              <a:spcAft>
                <a:spcPts val="0"/>
              </a:spcAft>
              <a:buNone/>
            </a:pPr>
            <a:r>
              <a:rPr lang="en"/>
              <a:t>At the same time, I was working globally initially with 10 HEIs, sadly 2 pulled out due to COVID, however this provided a shared experience and brought the 8 international partners together in finding positive ways of working.  My colleague Dr Michelle Morgan was one of the consultants working with me.  What struck me, which should not have been a surprise, was that everyone was wrestling with similar problems it didn’t matter if you were in Peru, New Zealand, Australia or USA embedding student wellbeing in the curriculum required engagement from colleagues</a:t>
            </a:r>
            <a:endParaRPr/>
          </a:p>
          <a:p>
            <a:pPr indent="0" lvl="0" marL="0" rtl="0" algn="l">
              <a:spcBef>
                <a:spcPts val="0"/>
              </a:spcBef>
              <a:spcAft>
                <a:spcPts val="0"/>
              </a:spcAft>
              <a:buNone/>
            </a:pPr>
            <a:r>
              <a:rPr lang="en"/>
              <a:t>•	Consolidation of previous work and to enhance the inclusion of mental wellbeing; </a:t>
            </a:r>
            <a:endParaRPr/>
          </a:p>
          <a:p>
            <a:pPr indent="0" lvl="0" marL="0" rtl="0" algn="l">
              <a:spcBef>
                <a:spcPts val="0"/>
              </a:spcBef>
              <a:spcAft>
                <a:spcPts val="0"/>
              </a:spcAft>
              <a:buNone/>
            </a:pPr>
            <a:r>
              <a:rPr lang="en"/>
              <a:t>•	School wide focus on student mental health;</a:t>
            </a:r>
            <a:endParaRPr/>
          </a:p>
          <a:p>
            <a:pPr indent="0" lvl="0" marL="0" rtl="0" algn="l">
              <a:spcBef>
                <a:spcPts val="0"/>
              </a:spcBef>
              <a:spcAft>
                <a:spcPts val="0"/>
              </a:spcAft>
              <a:buNone/>
            </a:pPr>
            <a:r>
              <a:rPr lang="en"/>
              <a:t>•	Identification of key courses to develop the embedded support resources. In the toolkit we have resources which can be used locally, as well as at an institutional level.  Stand alone staff development as well as themed programmes. </a:t>
            </a:r>
            <a:endParaRPr/>
          </a:p>
          <a:p>
            <a:pPr indent="0" lvl="0" marL="0" rtl="0" algn="l">
              <a:spcBef>
                <a:spcPts val="0"/>
              </a:spcBef>
              <a:spcAft>
                <a:spcPts val="0"/>
              </a:spcAft>
              <a:buNone/>
            </a:pPr>
            <a:r>
              <a:rPr lang="en"/>
              <a:t>•	Design of reusable modules which can be applied broadly and then tailored;  again the toolkit offers flexibility and reusability</a:t>
            </a:r>
            <a:endParaRPr/>
          </a:p>
          <a:p>
            <a:pPr indent="0" lvl="0" marL="0" rtl="0" algn="l">
              <a:spcBef>
                <a:spcPts val="0"/>
              </a:spcBef>
              <a:spcAft>
                <a:spcPts val="0"/>
              </a:spcAft>
              <a:buNone/>
            </a:pPr>
            <a:r>
              <a:rPr lang="en"/>
              <a:t>•	To promote and improve student and staff self-management, success and wellbeing;  There are resources  It even has a section on Staff wellbeing: key questions in curriculum design</a:t>
            </a:r>
            <a:endParaRPr/>
          </a:p>
          <a:p>
            <a:pPr indent="0" lvl="0" marL="0" rtl="0" algn="l">
              <a:spcBef>
                <a:spcPts val="0"/>
              </a:spcBef>
              <a:spcAft>
                <a:spcPts val="0"/>
              </a:spcAft>
              <a:buNone/>
            </a:pPr>
            <a:r>
              <a:rPr lang="en"/>
              <a:t>•	Exploring interventions to support student mental wellbeing into the curriculum and student training; This is what the whole of the toolkit is about</a:t>
            </a:r>
            <a:endParaRPr/>
          </a:p>
          <a:p>
            <a:pPr indent="0" lvl="0" marL="0" rtl="0" algn="l">
              <a:spcBef>
                <a:spcPts val="0"/>
              </a:spcBef>
              <a:spcAft>
                <a:spcPts val="0"/>
              </a:spcAft>
              <a:buNone/>
            </a:pPr>
            <a:r>
              <a:rPr lang="en"/>
              <a:t>•	Identifying common concerns.  And the evidence and research informed approach taken to the design of the toolkit identifies common concerns. </a:t>
            </a:r>
            <a:endParaRPr/>
          </a:p>
          <a:p>
            <a:pPr indent="0" lvl="0" marL="0" rtl="0" algn="l">
              <a:spcBef>
                <a:spcPts val="0"/>
              </a:spcBef>
              <a:spcAft>
                <a:spcPts val="0"/>
              </a:spcAft>
              <a:buNone/>
            </a:pPr>
            <a:r>
              <a:rPr lang="en"/>
              <a:t>My message to you is that this is not a UK problem but a global issue, which colleagues are wrestling with right now. </a:t>
            </a:r>
            <a:endParaRPr/>
          </a:p>
          <a:p>
            <a:pPr indent="0" lvl="0" marL="0" rtl="0" algn="l">
              <a:spcBef>
                <a:spcPts val="0"/>
              </a:spcBef>
              <a:spcAft>
                <a:spcPts val="0"/>
              </a:spcAft>
              <a:buNone/>
            </a:pPr>
            <a:r>
              <a:rPr lang="en"/>
              <a:t>But the challenge remains, when something is a project:</a:t>
            </a:r>
            <a:endParaRPr/>
          </a:p>
          <a:p>
            <a:pPr indent="0" lvl="0" marL="0" rtl="0" algn="l">
              <a:spcBef>
                <a:spcPts val="0"/>
              </a:spcBef>
              <a:spcAft>
                <a:spcPts val="0"/>
              </a:spcAft>
              <a:buNone/>
            </a:pPr>
            <a:r>
              <a:rPr lang="en"/>
              <a:t>Actions and implementation</a:t>
            </a:r>
            <a:endParaRPr/>
          </a:p>
          <a:p>
            <a:pPr indent="0" lvl="0" marL="0" rtl="0" algn="l">
              <a:spcBef>
                <a:spcPts val="0"/>
              </a:spcBef>
              <a:spcAft>
                <a:spcPts val="0"/>
              </a:spcAft>
              <a:buNone/>
            </a:pPr>
            <a:r>
              <a:rPr lang="en"/>
              <a:t>Supporting staff, to in turn improve the student experience</a:t>
            </a:r>
            <a:endParaRPr/>
          </a:p>
          <a:p>
            <a:pPr indent="0" lvl="0" marL="0" rtl="0" algn="l">
              <a:spcBef>
                <a:spcPts val="0"/>
              </a:spcBef>
              <a:spcAft>
                <a:spcPts val="0"/>
              </a:spcAft>
              <a:buNone/>
            </a:pPr>
            <a:r>
              <a:rPr lang="en"/>
              <a:t>Developing a clear vision and realistic action plan plus building in evaluation – what difference has this made (does that sound familiar?) </a:t>
            </a:r>
            <a:endParaRPr/>
          </a:p>
          <a:p>
            <a:pPr indent="0" lvl="0" marL="0" rtl="0" algn="l">
              <a:spcBef>
                <a:spcPts val="0"/>
              </a:spcBef>
              <a:spcAft>
                <a:spcPts val="0"/>
              </a:spcAft>
              <a:buNone/>
            </a:pPr>
            <a:r>
              <a:rPr lang="en"/>
              <a:t>Sustainable development…. Talk about the work.  You cannot afford wellbeing to be dependent on one person, it has to be embedded within the curriculum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Taiwan</a:t>
            </a:r>
            <a:endParaRPr/>
          </a:p>
          <a:p>
            <a:pPr indent="0" lvl="0" marL="0" rtl="0" algn="l">
              <a:spcBef>
                <a:spcPts val="0"/>
              </a:spcBef>
              <a:spcAft>
                <a:spcPts val="0"/>
              </a:spcAft>
              <a:buNone/>
            </a:pPr>
            <a:r>
              <a:rPr lang="en"/>
              <a:t>Colleagues in the audience will be aware of the pressure high achieving student put on themselves and I worked with strategic leaders within    Taiwan who had put in place external curricular activities so that the students could experience life outside academic study  and switching off the internet so that the students had to sleep!  Students were having problems with time management and addiction to online games (their words)</a:t>
            </a:r>
            <a:endParaRPr/>
          </a:p>
          <a:p>
            <a:pPr indent="0" lvl="0" marL="0" rtl="0" algn="l">
              <a:spcBef>
                <a:spcPts val="0"/>
              </a:spcBef>
              <a:spcAft>
                <a:spcPts val="0"/>
              </a:spcAft>
              <a:buNone/>
            </a:pPr>
            <a:r>
              <a:rPr lang="en"/>
              <a:t>They introduced Service Learning and International volunteering.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Capable of kindness:  Every one, every day, Every where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all trying to give our students the best experience. </a:t>
            </a:r>
            <a:endParaRPr/>
          </a:p>
        </p:txBody>
      </p:sp>
      <p:sp>
        <p:nvSpPr>
          <p:cNvPr id="649" name="Google Shape;649;g119ff80f2ae_0_29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19ff80f2ae_0_3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119ff80f2ae_0_30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how does student mental health link to the Professional Standards Framework for teaching and supporting learning… there is a clue in the title!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PSF underpins a lot of continuing professional development CPD within HEIs and also Advance HE accredited programmes such as PGCert Learning and Teaching or Academic Practice.  The comprehensive documentation provides an evidence informed and tried and tested activities from programmes covering diverse participants to self study.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resource can be used to support PGCert/PCAP, embedding student mental wellbeing within those courses.  These activities have been tried and tested within HE context and are conveniently mapped to the PSF. </a:t>
            </a:r>
            <a:endParaRPr/>
          </a:p>
          <a:p>
            <a:pPr indent="0" lvl="0" marL="0" rtl="0" algn="l">
              <a:spcBef>
                <a:spcPts val="0"/>
              </a:spcBef>
              <a:spcAft>
                <a:spcPts val="0"/>
              </a:spcAft>
              <a:buNone/>
            </a:pPr>
            <a:r>
              <a:t/>
            </a:r>
            <a:endParaRPr/>
          </a:p>
        </p:txBody>
      </p:sp>
      <p:sp>
        <p:nvSpPr>
          <p:cNvPr id="665" name="Google Shape;665;g119ff80f2ae_0_30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19ff80f2ae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119ff80f2ae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9ff80f2ae_0_3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119ff80f2ae_0_3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But you may be saying, these are accredited we can’t change the content.  But the toolkit complements the PSF.</a:t>
            </a:r>
            <a:endParaRPr/>
          </a:p>
        </p:txBody>
      </p:sp>
      <p:sp>
        <p:nvSpPr>
          <p:cNvPr id="674" name="Google Shape;674;g119ff80f2ae_0_3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19ff80f2ae_0_3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119ff80f2ae_0_3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Professional values, is quite deliberately placed at the top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Because to me, the values are our professional ethos by which we work </a:t>
            </a:r>
            <a:endParaRPr/>
          </a:p>
          <a:p>
            <a:pPr indent="0" lvl="0" marL="0" rtl="0" algn="l">
              <a:spcBef>
                <a:spcPts val="0"/>
              </a:spcBef>
              <a:spcAft>
                <a:spcPts val="0"/>
              </a:spcAft>
              <a:buNone/>
            </a:pPr>
            <a:r>
              <a:t/>
            </a:r>
            <a:endParaRPr/>
          </a:p>
        </p:txBody>
      </p:sp>
      <p:sp>
        <p:nvSpPr>
          <p:cNvPr id="687" name="Google Shape;687;g119ff80f2ae_0_3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19ff80f2ae_0_3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119ff80f2ae_0_3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Comprehensive resource from colleagues at Aston University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Designed for Level 6/7 of the UK Quality Code(1), activities and resources are presented for application and use in university teacher development programmes and related postgraduate learning and teaching qualifications.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Linked to evidence, case studies, and relevant secondary literature and further reading, details are included outlining possible approaches to integration within existing programmes or use as elements for new programmes or CPD activities.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staff development toolkit provides self study and reflection, with prompts and scaffold, to structured activities with guidance for facilitators, these are adaptable to meet your institutional needs as well as flexible as a standalone activity or structured programme of CPD and are tried and tested activities – conveniently mapped to the UKPSF</a:t>
            </a:r>
            <a:endParaRPr/>
          </a:p>
          <a:p>
            <a:pPr indent="0" lvl="0" marL="0" rtl="0" algn="l">
              <a:spcBef>
                <a:spcPts val="0"/>
              </a:spcBef>
              <a:spcAft>
                <a:spcPts val="0"/>
              </a:spcAft>
              <a:buNone/>
            </a:pPr>
            <a:r>
              <a:t/>
            </a:r>
            <a:endParaRPr/>
          </a:p>
        </p:txBody>
      </p:sp>
      <p:sp>
        <p:nvSpPr>
          <p:cNvPr id="698" name="Google Shape;698;g119ff80f2ae_0_3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19ff80f2ae_0_3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119ff80f2ae_0_3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	There will be students who are getting on with their course, against the odds.  </a:t>
            </a:r>
            <a:endParaRPr/>
          </a:p>
          <a:p>
            <a:pPr indent="0" lvl="0" marL="0" rtl="0" algn="l">
              <a:spcBef>
                <a:spcPts val="0"/>
              </a:spcBef>
              <a:spcAft>
                <a:spcPts val="0"/>
              </a:spcAft>
              <a:buNone/>
            </a:pPr>
            <a:r>
              <a:rPr lang="en"/>
              <a:t>•	There will be students who haven’t had the same educational experience as you</a:t>
            </a:r>
            <a:endParaRPr/>
          </a:p>
          <a:p>
            <a:pPr indent="0" lvl="0" marL="0" rtl="0" algn="l">
              <a:spcBef>
                <a:spcPts val="0"/>
              </a:spcBef>
              <a:spcAft>
                <a:spcPts val="0"/>
              </a:spcAft>
              <a:buNone/>
            </a:pPr>
            <a:r>
              <a:rPr lang="en"/>
              <a:t>•	Everyone has a right to achieve at university</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And so my call to action 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Design curriculum so that students can thrive and flourish by embedding student mental health within the core.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09" name="Google Shape;709;g119ff80f2ae_0_3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19ff80f2ae_0_34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119ff80f2ae_0_3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9ff80f2ae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119ff80f2ae_0_4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9ff80f2ae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119ff80f2ae_0_5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9ff80f2ae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119ff80f2ae_0_5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9ff80f2ae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19ff80f2ae_0_7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9ff80f2ae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19ff80f2ae_0_8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8" name="Google Shape;58;p14"/>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9" name="Google Shape;59;p14"/>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spcBef>
                <a:spcPts val="200"/>
              </a:spcBef>
              <a:spcAft>
                <a:spcPts val="0"/>
              </a:spcAft>
              <a:buClr>
                <a:srgbClr val="888888"/>
              </a:buClr>
              <a:buSzPts val="1200"/>
              <a:buNone/>
              <a:defRPr>
                <a:solidFill>
                  <a:srgbClr val="888888"/>
                </a:solidFill>
              </a:defRPr>
            </a:lvl1pPr>
            <a:lvl2pPr lvl="1" rtl="0" algn="ctr">
              <a:spcBef>
                <a:spcPts val="200"/>
              </a:spcBef>
              <a:spcAft>
                <a:spcPts val="0"/>
              </a:spcAft>
              <a:buClr>
                <a:srgbClr val="888888"/>
              </a:buClr>
              <a:buSzPts val="1100"/>
              <a:buNone/>
              <a:defRPr>
                <a:solidFill>
                  <a:srgbClr val="888888"/>
                </a:solidFill>
              </a:defRPr>
            </a:lvl2pPr>
            <a:lvl3pPr lvl="2" rtl="0" algn="ctr">
              <a:spcBef>
                <a:spcPts val="200"/>
              </a:spcBef>
              <a:spcAft>
                <a:spcPts val="0"/>
              </a:spcAft>
              <a:buClr>
                <a:srgbClr val="888888"/>
              </a:buClr>
              <a:buSzPts val="900"/>
              <a:buNone/>
              <a:defRPr>
                <a:solidFill>
                  <a:srgbClr val="888888"/>
                </a:solidFill>
              </a:defRPr>
            </a:lvl3pPr>
            <a:lvl4pPr lvl="3" rtl="0" algn="ctr">
              <a:spcBef>
                <a:spcPts val="200"/>
              </a:spcBef>
              <a:spcAft>
                <a:spcPts val="0"/>
              </a:spcAft>
              <a:buClr>
                <a:srgbClr val="888888"/>
              </a:buClr>
              <a:buSzPts val="800"/>
              <a:buNone/>
              <a:defRPr>
                <a:solidFill>
                  <a:srgbClr val="888888"/>
                </a:solidFill>
              </a:defRPr>
            </a:lvl4pPr>
            <a:lvl5pPr lvl="4" rtl="0" algn="ctr">
              <a:spcBef>
                <a:spcPts val="200"/>
              </a:spcBef>
              <a:spcAft>
                <a:spcPts val="0"/>
              </a:spcAft>
              <a:buClr>
                <a:srgbClr val="888888"/>
              </a:buClr>
              <a:buSzPts val="800"/>
              <a:buNone/>
              <a:defRPr>
                <a:solidFill>
                  <a:srgbClr val="888888"/>
                </a:solidFill>
              </a:defRPr>
            </a:lvl5pPr>
            <a:lvl6pPr lvl="5" rtl="0" algn="ctr">
              <a:spcBef>
                <a:spcPts val="200"/>
              </a:spcBef>
              <a:spcAft>
                <a:spcPts val="0"/>
              </a:spcAft>
              <a:buClr>
                <a:srgbClr val="888888"/>
              </a:buClr>
              <a:buSzPts val="800"/>
              <a:buNone/>
              <a:defRPr>
                <a:solidFill>
                  <a:srgbClr val="888888"/>
                </a:solidFill>
              </a:defRPr>
            </a:lvl6pPr>
            <a:lvl7pPr lvl="6" rtl="0" algn="ctr">
              <a:spcBef>
                <a:spcPts val="200"/>
              </a:spcBef>
              <a:spcAft>
                <a:spcPts val="0"/>
              </a:spcAft>
              <a:buClr>
                <a:srgbClr val="888888"/>
              </a:buClr>
              <a:buSzPts val="800"/>
              <a:buNone/>
              <a:defRPr>
                <a:solidFill>
                  <a:srgbClr val="888888"/>
                </a:solidFill>
              </a:defRPr>
            </a:lvl7pPr>
            <a:lvl8pPr lvl="7" rtl="0" algn="ctr">
              <a:spcBef>
                <a:spcPts val="200"/>
              </a:spcBef>
              <a:spcAft>
                <a:spcPts val="0"/>
              </a:spcAft>
              <a:buClr>
                <a:srgbClr val="888888"/>
              </a:buClr>
              <a:buSzPts val="800"/>
              <a:buNone/>
              <a:defRPr>
                <a:solidFill>
                  <a:srgbClr val="888888"/>
                </a:solidFill>
              </a:defRPr>
            </a:lvl8pPr>
            <a:lvl9pPr lvl="8" rtl="0" algn="ctr">
              <a:spcBef>
                <a:spcPts val="200"/>
              </a:spcBef>
              <a:spcAft>
                <a:spcPts val="0"/>
              </a:spcAft>
              <a:buClr>
                <a:srgbClr val="888888"/>
              </a:buClr>
              <a:buSzPts val="800"/>
              <a:buNone/>
              <a:defRPr>
                <a:solidFill>
                  <a:srgbClr val="888888"/>
                </a:solidFill>
              </a:defRPr>
            </a:lvl9pPr>
          </a:lstStyle>
          <a:p/>
        </p:txBody>
      </p:sp>
      <p:sp>
        <p:nvSpPr>
          <p:cNvPr id="63" name="Google Shape;63;p15"/>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4" name="Google Shape;64;p15"/>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5" name="Google Shape;65;p15"/>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8" name="Google Shape;68;p16"/>
          <p:cNvSpPr txBox="1"/>
          <p:nvPr>
            <p:ph idx="1" type="body"/>
          </p:nvPr>
        </p:nvSpPr>
        <p:spPr>
          <a:xfrm>
            <a:off x="228600" y="800101"/>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0" name="Google Shape;70;p16"/>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1" name="Google Shape;71;p16"/>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1"/>
            <a:ext cx="38862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1500"/>
              <a:buFont typeface="Calibri"/>
              <a:buNone/>
              <a:defRPr b="1" sz="15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74" name="Google Shape;74;p17"/>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rgbClr val="888888"/>
              </a:buClr>
              <a:buSzPts val="800"/>
              <a:buNone/>
              <a:defRPr sz="800">
                <a:solidFill>
                  <a:srgbClr val="888888"/>
                </a:solidFill>
              </a:defRPr>
            </a:lvl1pPr>
            <a:lvl2pPr indent="-228600" lvl="1" marL="914400" rtl="0" algn="l">
              <a:spcBef>
                <a:spcPts val="100"/>
              </a:spcBef>
              <a:spcAft>
                <a:spcPts val="0"/>
              </a:spcAft>
              <a:buClr>
                <a:srgbClr val="888888"/>
              </a:buClr>
              <a:buSzPts val="700"/>
              <a:buNone/>
              <a:defRPr sz="700">
                <a:solidFill>
                  <a:srgbClr val="888888"/>
                </a:solidFill>
              </a:defRPr>
            </a:lvl2pPr>
            <a:lvl3pPr indent="-228600" lvl="2" marL="1371600" rtl="0" algn="l">
              <a:spcBef>
                <a:spcPts val="100"/>
              </a:spcBef>
              <a:spcAft>
                <a:spcPts val="0"/>
              </a:spcAft>
              <a:buClr>
                <a:srgbClr val="888888"/>
              </a:buClr>
              <a:buSzPts val="600"/>
              <a:buNone/>
              <a:defRPr sz="600">
                <a:solidFill>
                  <a:srgbClr val="888888"/>
                </a:solidFill>
              </a:defRPr>
            </a:lvl3pPr>
            <a:lvl4pPr indent="-228600" lvl="3" marL="1828800" rtl="0" algn="l">
              <a:spcBef>
                <a:spcPts val="100"/>
              </a:spcBef>
              <a:spcAft>
                <a:spcPts val="0"/>
              </a:spcAft>
              <a:buClr>
                <a:srgbClr val="888888"/>
              </a:buClr>
              <a:buSzPts val="500"/>
              <a:buNone/>
              <a:defRPr sz="500">
                <a:solidFill>
                  <a:srgbClr val="888888"/>
                </a:solidFill>
              </a:defRPr>
            </a:lvl4pPr>
            <a:lvl5pPr indent="-228600" lvl="4" marL="2286000" rtl="0" algn="l">
              <a:spcBef>
                <a:spcPts val="100"/>
              </a:spcBef>
              <a:spcAft>
                <a:spcPts val="0"/>
              </a:spcAft>
              <a:buClr>
                <a:srgbClr val="888888"/>
              </a:buClr>
              <a:buSzPts val="500"/>
              <a:buNone/>
              <a:defRPr sz="500">
                <a:solidFill>
                  <a:srgbClr val="888888"/>
                </a:solidFill>
              </a:defRPr>
            </a:lvl5pPr>
            <a:lvl6pPr indent="-228600" lvl="5" marL="2743200" rtl="0" algn="l">
              <a:spcBef>
                <a:spcPts val="100"/>
              </a:spcBef>
              <a:spcAft>
                <a:spcPts val="0"/>
              </a:spcAft>
              <a:buClr>
                <a:srgbClr val="888888"/>
              </a:buClr>
              <a:buSzPts val="500"/>
              <a:buNone/>
              <a:defRPr sz="500">
                <a:solidFill>
                  <a:srgbClr val="888888"/>
                </a:solidFill>
              </a:defRPr>
            </a:lvl6pPr>
            <a:lvl7pPr indent="-228600" lvl="6" marL="3200400" rtl="0" algn="l">
              <a:spcBef>
                <a:spcPts val="100"/>
              </a:spcBef>
              <a:spcAft>
                <a:spcPts val="0"/>
              </a:spcAft>
              <a:buClr>
                <a:srgbClr val="888888"/>
              </a:buClr>
              <a:buSzPts val="500"/>
              <a:buNone/>
              <a:defRPr sz="500">
                <a:solidFill>
                  <a:srgbClr val="888888"/>
                </a:solidFill>
              </a:defRPr>
            </a:lvl7pPr>
            <a:lvl8pPr indent="-228600" lvl="7" marL="3657600" rtl="0" algn="l">
              <a:spcBef>
                <a:spcPts val="100"/>
              </a:spcBef>
              <a:spcAft>
                <a:spcPts val="0"/>
              </a:spcAft>
              <a:buClr>
                <a:srgbClr val="888888"/>
              </a:buClr>
              <a:buSzPts val="500"/>
              <a:buNone/>
              <a:defRPr sz="500">
                <a:solidFill>
                  <a:srgbClr val="888888"/>
                </a:solidFill>
              </a:defRPr>
            </a:lvl8pPr>
            <a:lvl9pPr indent="-228600" lvl="8" marL="4114800" rtl="0" algn="l">
              <a:spcBef>
                <a:spcPts val="100"/>
              </a:spcBef>
              <a:spcAft>
                <a:spcPts val="0"/>
              </a:spcAft>
              <a:buClr>
                <a:srgbClr val="888888"/>
              </a:buClr>
              <a:buSzPts val="500"/>
              <a:buNone/>
              <a:defRPr sz="500">
                <a:solidFill>
                  <a:srgbClr val="888888"/>
                </a:solidFill>
              </a:defRPr>
            </a:lvl9pPr>
          </a:lstStyle>
          <a:p/>
        </p:txBody>
      </p:sp>
      <p:sp>
        <p:nvSpPr>
          <p:cNvPr id="75" name="Google Shape;75;p17"/>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6" name="Google Shape;76;p17"/>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7" name="Google Shape;77;p17"/>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0" name="Google Shape;80;p18"/>
          <p:cNvSpPr txBox="1"/>
          <p:nvPr>
            <p:ph idx="1" type="body"/>
          </p:nvPr>
        </p:nvSpPr>
        <p:spPr>
          <a:xfrm>
            <a:off x="228600" y="800101"/>
            <a:ext cx="2019300" cy="2263200"/>
          </a:xfrm>
          <a:prstGeom prst="rect">
            <a:avLst/>
          </a:prstGeom>
          <a:noFill/>
          <a:ln>
            <a:noFill/>
          </a:ln>
        </p:spPr>
        <p:txBody>
          <a:bodyPr anchorCtr="0" anchor="t" bIns="22850" lIns="45725" spcFirstLastPara="1" rIns="45725" wrap="square" tIns="22850">
            <a:normAutofit/>
          </a:bodyPr>
          <a:lstStyle>
            <a:lvl1pPr indent="-298450" lvl="0" marL="457200" rtl="0" algn="l">
              <a:spcBef>
                <a:spcPts val="200"/>
              </a:spcBef>
              <a:spcAft>
                <a:spcPts val="0"/>
              </a:spcAft>
              <a:buClr>
                <a:schemeClr val="dk1"/>
              </a:buClr>
              <a:buSzPts val="1100"/>
              <a:buChar char="•"/>
              <a:defRPr sz="1100"/>
            </a:lvl1pPr>
            <a:lvl2pPr indent="-285750" lvl="1" marL="914400" rtl="0" algn="l">
              <a:spcBef>
                <a:spcPts val="200"/>
              </a:spcBef>
              <a:spcAft>
                <a:spcPts val="0"/>
              </a:spcAft>
              <a:buClr>
                <a:schemeClr val="dk1"/>
              </a:buClr>
              <a:buSzPts val="900"/>
              <a:buChar char="–"/>
              <a:defRPr sz="900"/>
            </a:lvl2pPr>
            <a:lvl3pPr indent="-279400" lvl="2" marL="1371600" rtl="0" algn="l">
              <a:spcBef>
                <a:spcPts val="200"/>
              </a:spcBef>
              <a:spcAft>
                <a:spcPts val="0"/>
              </a:spcAft>
              <a:buClr>
                <a:schemeClr val="dk1"/>
              </a:buClr>
              <a:buSzPts val="800"/>
              <a:buChar char="•"/>
              <a:defRPr sz="800"/>
            </a:lvl3pPr>
            <a:lvl4pPr indent="-273050" lvl="3" marL="1828800" rtl="0" algn="l">
              <a:spcBef>
                <a:spcPts val="100"/>
              </a:spcBef>
              <a:spcAft>
                <a:spcPts val="0"/>
              </a:spcAft>
              <a:buClr>
                <a:schemeClr val="dk1"/>
              </a:buClr>
              <a:buSzPts val="700"/>
              <a:buChar char="–"/>
              <a:defRPr sz="700"/>
            </a:lvl4pPr>
            <a:lvl5pPr indent="-273050" lvl="4" marL="2286000" rtl="0" algn="l">
              <a:spcBef>
                <a:spcPts val="100"/>
              </a:spcBef>
              <a:spcAft>
                <a:spcPts val="0"/>
              </a:spcAft>
              <a:buClr>
                <a:schemeClr val="dk1"/>
              </a:buClr>
              <a:buSzPts val="700"/>
              <a:buChar char="»"/>
              <a:defRPr sz="700"/>
            </a:lvl5pPr>
            <a:lvl6pPr indent="-273050" lvl="5" marL="2743200" rtl="0" algn="l">
              <a:spcBef>
                <a:spcPts val="100"/>
              </a:spcBef>
              <a:spcAft>
                <a:spcPts val="0"/>
              </a:spcAft>
              <a:buClr>
                <a:schemeClr val="dk1"/>
              </a:buClr>
              <a:buSzPts val="700"/>
              <a:buChar char="•"/>
              <a:defRPr sz="700"/>
            </a:lvl6pPr>
            <a:lvl7pPr indent="-273050" lvl="6" marL="3200400" rtl="0" algn="l">
              <a:spcBef>
                <a:spcPts val="100"/>
              </a:spcBef>
              <a:spcAft>
                <a:spcPts val="0"/>
              </a:spcAft>
              <a:buClr>
                <a:schemeClr val="dk1"/>
              </a:buClr>
              <a:buSzPts val="700"/>
              <a:buChar char="•"/>
              <a:defRPr sz="700"/>
            </a:lvl7pPr>
            <a:lvl8pPr indent="-273050" lvl="7" marL="3657600" rtl="0" algn="l">
              <a:spcBef>
                <a:spcPts val="100"/>
              </a:spcBef>
              <a:spcAft>
                <a:spcPts val="0"/>
              </a:spcAft>
              <a:buClr>
                <a:schemeClr val="dk1"/>
              </a:buClr>
              <a:buSzPts val="700"/>
              <a:buChar char="•"/>
              <a:defRPr sz="700"/>
            </a:lvl8pPr>
            <a:lvl9pPr indent="-273050" lvl="8" marL="4114800" rtl="0" algn="l">
              <a:spcBef>
                <a:spcPts val="100"/>
              </a:spcBef>
              <a:spcAft>
                <a:spcPts val="0"/>
              </a:spcAft>
              <a:buClr>
                <a:schemeClr val="dk1"/>
              </a:buClr>
              <a:buSzPts val="700"/>
              <a:buChar char="•"/>
              <a:defRPr sz="700"/>
            </a:lvl9pPr>
          </a:lstStyle>
          <a:p/>
        </p:txBody>
      </p:sp>
      <p:sp>
        <p:nvSpPr>
          <p:cNvPr id="81" name="Google Shape;81;p18"/>
          <p:cNvSpPr txBox="1"/>
          <p:nvPr>
            <p:ph idx="2" type="body"/>
          </p:nvPr>
        </p:nvSpPr>
        <p:spPr>
          <a:xfrm>
            <a:off x="2324100" y="800101"/>
            <a:ext cx="2019300" cy="2263200"/>
          </a:xfrm>
          <a:prstGeom prst="rect">
            <a:avLst/>
          </a:prstGeom>
          <a:noFill/>
          <a:ln>
            <a:noFill/>
          </a:ln>
        </p:spPr>
        <p:txBody>
          <a:bodyPr anchorCtr="0" anchor="t" bIns="22850" lIns="45725" spcFirstLastPara="1" rIns="45725" wrap="square" tIns="22850">
            <a:normAutofit/>
          </a:bodyPr>
          <a:lstStyle>
            <a:lvl1pPr indent="-298450" lvl="0" marL="457200" rtl="0" algn="l">
              <a:spcBef>
                <a:spcPts val="200"/>
              </a:spcBef>
              <a:spcAft>
                <a:spcPts val="0"/>
              </a:spcAft>
              <a:buClr>
                <a:schemeClr val="dk1"/>
              </a:buClr>
              <a:buSzPts val="1100"/>
              <a:buChar char="•"/>
              <a:defRPr sz="1100"/>
            </a:lvl1pPr>
            <a:lvl2pPr indent="-285750" lvl="1" marL="914400" rtl="0" algn="l">
              <a:spcBef>
                <a:spcPts val="200"/>
              </a:spcBef>
              <a:spcAft>
                <a:spcPts val="0"/>
              </a:spcAft>
              <a:buClr>
                <a:schemeClr val="dk1"/>
              </a:buClr>
              <a:buSzPts val="900"/>
              <a:buChar char="–"/>
              <a:defRPr sz="900"/>
            </a:lvl2pPr>
            <a:lvl3pPr indent="-279400" lvl="2" marL="1371600" rtl="0" algn="l">
              <a:spcBef>
                <a:spcPts val="200"/>
              </a:spcBef>
              <a:spcAft>
                <a:spcPts val="0"/>
              </a:spcAft>
              <a:buClr>
                <a:schemeClr val="dk1"/>
              </a:buClr>
              <a:buSzPts val="800"/>
              <a:buChar char="•"/>
              <a:defRPr sz="800"/>
            </a:lvl3pPr>
            <a:lvl4pPr indent="-273050" lvl="3" marL="1828800" rtl="0" algn="l">
              <a:spcBef>
                <a:spcPts val="100"/>
              </a:spcBef>
              <a:spcAft>
                <a:spcPts val="0"/>
              </a:spcAft>
              <a:buClr>
                <a:schemeClr val="dk1"/>
              </a:buClr>
              <a:buSzPts val="700"/>
              <a:buChar char="–"/>
              <a:defRPr sz="700"/>
            </a:lvl4pPr>
            <a:lvl5pPr indent="-273050" lvl="4" marL="2286000" rtl="0" algn="l">
              <a:spcBef>
                <a:spcPts val="100"/>
              </a:spcBef>
              <a:spcAft>
                <a:spcPts val="0"/>
              </a:spcAft>
              <a:buClr>
                <a:schemeClr val="dk1"/>
              </a:buClr>
              <a:buSzPts val="700"/>
              <a:buChar char="»"/>
              <a:defRPr sz="700"/>
            </a:lvl5pPr>
            <a:lvl6pPr indent="-273050" lvl="5" marL="2743200" rtl="0" algn="l">
              <a:spcBef>
                <a:spcPts val="100"/>
              </a:spcBef>
              <a:spcAft>
                <a:spcPts val="0"/>
              </a:spcAft>
              <a:buClr>
                <a:schemeClr val="dk1"/>
              </a:buClr>
              <a:buSzPts val="700"/>
              <a:buChar char="•"/>
              <a:defRPr sz="700"/>
            </a:lvl6pPr>
            <a:lvl7pPr indent="-273050" lvl="6" marL="3200400" rtl="0" algn="l">
              <a:spcBef>
                <a:spcPts val="100"/>
              </a:spcBef>
              <a:spcAft>
                <a:spcPts val="0"/>
              </a:spcAft>
              <a:buClr>
                <a:schemeClr val="dk1"/>
              </a:buClr>
              <a:buSzPts val="700"/>
              <a:buChar char="•"/>
              <a:defRPr sz="700"/>
            </a:lvl7pPr>
            <a:lvl8pPr indent="-273050" lvl="7" marL="3657600" rtl="0" algn="l">
              <a:spcBef>
                <a:spcPts val="100"/>
              </a:spcBef>
              <a:spcAft>
                <a:spcPts val="0"/>
              </a:spcAft>
              <a:buClr>
                <a:schemeClr val="dk1"/>
              </a:buClr>
              <a:buSzPts val="700"/>
              <a:buChar char="•"/>
              <a:defRPr sz="700"/>
            </a:lvl8pPr>
            <a:lvl9pPr indent="-273050" lvl="8" marL="4114800" rtl="0" algn="l">
              <a:spcBef>
                <a:spcPts val="100"/>
              </a:spcBef>
              <a:spcAft>
                <a:spcPts val="0"/>
              </a:spcAft>
              <a:buClr>
                <a:schemeClr val="dk1"/>
              </a:buClr>
              <a:buSzPts val="700"/>
              <a:buChar char="•"/>
              <a:defRPr sz="700"/>
            </a:lvl9pPr>
          </a:lstStyle>
          <a:p/>
        </p:txBody>
      </p:sp>
      <p:sp>
        <p:nvSpPr>
          <p:cNvPr id="82" name="Google Shape;82;p18"/>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3" name="Google Shape;83;p18"/>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4" name="Google Shape;84;p18"/>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17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7" name="Google Shape;87;p19"/>
          <p:cNvSpPr txBox="1"/>
          <p:nvPr>
            <p:ph idx="1" type="body"/>
          </p:nvPr>
        </p:nvSpPr>
        <p:spPr>
          <a:xfrm>
            <a:off x="228601"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900"/>
              <a:buNone/>
              <a:defRPr b="1" sz="900"/>
            </a:lvl1pPr>
            <a:lvl2pPr indent="-228600" lvl="1" marL="914400" rtl="0" algn="l">
              <a:spcBef>
                <a:spcPts val="200"/>
              </a:spcBef>
              <a:spcAft>
                <a:spcPts val="0"/>
              </a:spcAft>
              <a:buClr>
                <a:schemeClr val="dk1"/>
              </a:buClr>
              <a:buSzPts val="800"/>
              <a:buNone/>
              <a:defRPr b="1" sz="800"/>
            </a:lvl2pPr>
            <a:lvl3pPr indent="-228600" lvl="2" marL="1371600" rtl="0" algn="l">
              <a:spcBef>
                <a:spcPts val="100"/>
              </a:spcBef>
              <a:spcAft>
                <a:spcPts val="0"/>
              </a:spcAft>
              <a:buClr>
                <a:schemeClr val="dk1"/>
              </a:buClr>
              <a:buSzPts val="700"/>
              <a:buNone/>
              <a:defRPr b="1" sz="700"/>
            </a:lvl3pPr>
            <a:lvl4pPr indent="-228600" lvl="3" marL="1828800" rtl="0" algn="l">
              <a:spcBef>
                <a:spcPts val="100"/>
              </a:spcBef>
              <a:spcAft>
                <a:spcPts val="0"/>
              </a:spcAft>
              <a:buClr>
                <a:schemeClr val="dk1"/>
              </a:buClr>
              <a:buSzPts val="600"/>
              <a:buNone/>
              <a:defRPr b="1" sz="600"/>
            </a:lvl4pPr>
            <a:lvl5pPr indent="-228600" lvl="4" marL="2286000" rtl="0" algn="l">
              <a:spcBef>
                <a:spcPts val="100"/>
              </a:spcBef>
              <a:spcAft>
                <a:spcPts val="0"/>
              </a:spcAft>
              <a:buClr>
                <a:schemeClr val="dk1"/>
              </a:buClr>
              <a:buSzPts val="600"/>
              <a:buNone/>
              <a:defRPr b="1" sz="600"/>
            </a:lvl5pPr>
            <a:lvl6pPr indent="-228600" lvl="5" marL="2743200" rtl="0" algn="l">
              <a:spcBef>
                <a:spcPts val="100"/>
              </a:spcBef>
              <a:spcAft>
                <a:spcPts val="0"/>
              </a:spcAft>
              <a:buClr>
                <a:schemeClr val="dk1"/>
              </a:buClr>
              <a:buSzPts val="600"/>
              <a:buNone/>
              <a:defRPr b="1" sz="600"/>
            </a:lvl6pPr>
            <a:lvl7pPr indent="-228600" lvl="6" marL="3200400" rtl="0" algn="l">
              <a:spcBef>
                <a:spcPts val="100"/>
              </a:spcBef>
              <a:spcAft>
                <a:spcPts val="0"/>
              </a:spcAft>
              <a:buClr>
                <a:schemeClr val="dk1"/>
              </a:buClr>
              <a:buSzPts val="600"/>
              <a:buNone/>
              <a:defRPr b="1" sz="600"/>
            </a:lvl7pPr>
            <a:lvl8pPr indent="-228600" lvl="7" marL="3657600" rtl="0" algn="l">
              <a:spcBef>
                <a:spcPts val="100"/>
              </a:spcBef>
              <a:spcAft>
                <a:spcPts val="0"/>
              </a:spcAft>
              <a:buClr>
                <a:schemeClr val="dk1"/>
              </a:buClr>
              <a:buSzPts val="600"/>
              <a:buNone/>
              <a:defRPr b="1" sz="600"/>
            </a:lvl8pPr>
            <a:lvl9pPr indent="-228600" lvl="8" marL="4114800" rtl="0" algn="l">
              <a:spcBef>
                <a:spcPts val="100"/>
              </a:spcBef>
              <a:spcAft>
                <a:spcPts val="0"/>
              </a:spcAft>
              <a:buClr>
                <a:schemeClr val="dk1"/>
              </a:buClr>
              <a:buSzPts val="600"/>
              <a:buNone/>
              <a:defRPr b="1" sz="600"/>
            </a:lvl9pPr>
          </a:lstStyle>
          <a:p/>
        </p:txBody>
      </p:sp>
      <p:sp>
        <p:nvSpPr>
          <p:cNvPr id="88" name="Google Shape;88;p19"/>
          <p:cNvSpPr txBox="1"/>
          <p:nvPr>
            <p:ph idx="2" type="body"/>
          </p:nvPr>
        </p:nvSpPr>
        <p:spPr>
          <a:xfrm>
            <a:off x="228601" y="1087438"/>
            <a:ext cx="2020200" cy="1975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sz="900"/>
            </a:lvl1pPr>
            <a:lvl2pPr indent="-279400" lvl="1" marL="914400" rtl="0" algn="l">
              <a:spcBef>
                <a:spcPts val="200"/>
              </a:spcBef>
              <a:spcAft>
                <a:spcPts val="0"/>
              </a:spcAft>
              <a:buClr>
                <a:schemeClr val="dk1"/>
              </a:buClr>
              <a:buSzPts val="800"/>
              <a:buChar char="–"/>
              <a:defRPr sz="800"/>
            </a:lvl2pPr>
            <a:lvl3pPr indent="-273050" lvl="2" marL="1371600" rtl="0" algn="l">
              <a:spcBef>
                <a:spcPts val="100"/>
              </a:spcBef>
              <a:spcAft>
                <a:spcPts val="0"/>
              </a:spcAft>
              <a:buClr>
                <a:schemeClr val="dk1"/>
              </a:buClr>
              <a:buSzPts val="700"/>
              <a:buChar char="•"/>
              <a:defRPr sz="700"/>
            </a:lvl3pPr>
            <a:lvl4pPr indent="-266700" lvl="3" marL="1828800" rtl="0" algn="l">
              <a:spcBef>
                <a:spcPts val="100"/>
              </a:spcBef>
              <a:spcAft>
                <a:spcPts val="0"/>
              </a:spcAft>
              <a:buClr>
                <a:schemeClr val="dk1"/>
              </a:buClr>
              <a:buSzPts val="600"/>
              <a:buChar char="–"/>
              <a:defRPr sz="600"/>
            </a:lvl4pPr>
            <a:lvl5pPr indent="-266700" lvl="4" marL="2286000" rtl="0" algn="l">
              <a:spcBef>
                <a:spcPts val="100"/>
              </a:spcBef>
              <a:spcAft>
                <a:spcPts val="0"/>
              </a:spcAft>
              <a:buClr>
                <a:schemeClr val="dk1"/>
              </a:buClr>
              <a:buSzPts val="600"/>
              <a:buChar char="»"/>
              <a:defRPr sz="600"/>
            </a:lvl5pPr>
            <a:lvl6pPr indent="-266700" lvl="5" marL="2743200" rtl="0" algn="l">
              <a:spcBef>
                <a:spcPts val="100"/>
              </a:spcBef>
              <a:spcAft>
                <a:spcPts val="0"/>
              </a:spcAft>
              <a:buClr>
                <a:schemeClr val="dk1"/>
              </a:buClr>
              <a:buSzPts val="600"/>
              <a:buChar char="•"/>
              <a:defRPr sz="600"/>
            </a:lvl6pPr>
            <a:lvl7pPr indent="-266700" lvl="6" marL="3200400" rtl="0" algn="l">
              <a:spcBef>
                <a:spcPts val="100"/>
              </a:spcBef>
              <a:spcAft>
                <a:spcPts val="0"/>
              </a:spcAft>
              <a:buClr>
                <a:schemeClr val="dk1"/>
              </a:buClr>
              <a:buSzPts val="600"/>
              <a:buChar char="•"/>
              <a:defRPr sz="600"/>
            </a:lvl7pPr>
            <a:lvl8pPr indent="-266700" lvl="7" marL="3657600" rtl="0" algn="l">
              <a:spcBef>
                <a:spcPts val="100"/>
              </a:spcBef>
              <a:spcAft>
                <a:spcPts val="0"/>
              </a:spcAft>
              <a:buClr>
                <a:schemeClr val="dk1"/>
              </a:buClr>
              <a:buSzPts val="600"/>
              <a:buChar char="•"/>
              <a:defRPr sz="600"/>
            </a:lvl8pPr>
            <a:lvl9pPr indent="-266700" lvl="8" marL="4114800" rtl="0" algn="l">
              <a:spcBef>
                <a:spcPts val="100"/>
              </a:spcBef>
              <a:spcAft>
                <a:spcPts val="0"/>
              </a:spcAft>
              <a:buClr>
                <a:schemeClr val="dk1"/>
              </a:buClr>
              <a:buSzPts val="600"/>
              <a:buChar char="•"/>
              <a:defRPr sz="600"/>
            </a:lvl9pPr>
          </a:lstStyle>
          <a:p/>
        </p:txBody>
      </p:sp>
      <p:sp>
        <p:nvSpPr>
          <p:cNvPr id="89" name="Google Shape;89;p19"/>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900"/>
              <a:buNone/>
              <a:defRPr b="1" sz="900"/>
            </a:lvl1pPr>
            <a:lvl2pPr indent="-228600" lvl="1" marL="914400" rtl="0" algn="l">
              <a:spcBef>
                <a:spcPts val="200"/>
              </a:spcBef>
              <a:spcAft>
                <a:spcPts val="0"/>
              </a:spcAft>
              <a:buClr>
                <a:schemeClr val="dk1"/>
              </a:buClr>
              <a:buSzPts val="800"/>
              <a:buNone/>
              <a:defRPr b="1" sz="800"/>
            </a:lvl2pPr>
            <a:lvl3pPr indent="-228600" lvl="2" marL="1371600" rtl="0" algn="l">
              <a:spcBef>
                <a:spcPts val="100"/>
              </a:spcBef>
              <a:spcAft>
                <a:spcPts val="0"/>
              </a:spcAft>
              <a:buClr>
                <a:schemeClr val="dk1"/>
              </a:buClr>
              <a:buSzPts val="700"/>
              <a:buNone/>
              <a:defRPr b="1" sz="700"/>
            </a:lvl3pPr>
            <a:lvl4pPr indent="-228600" lvl="3" marL="1828800" rtl="0" algn="l">
              <a:spcBef>
                <a:spcPts val="100"/>
              </a:spcBef>
              <a:spcAft>
                <a:spcPts val="0"/>
              </a:spcAft>
              <a:buClr>
                <a:schemeClr val="dk1"/>
              </a:buClr>
              <a:buSzPts val="600"/>
              <a:buNone/>
              <a:defRPr b="1" sz="600"/>
            </a:lvl4pPr>
            <a:lvl5pPr indent="-228600" lvl="4" marL="2286000" rtl="0" algn="l">
              <a:spcBef>
                <a:spcPts val="100"/>
              </a:spcBef>
              <a:spcAft>
                <a:spcPts val="0"/>
              </a:spcAft>
              <a:buClr>
                <a:schemeClr val="dk1"/>
              </a:buClr>
              <a:buSzPts val="600"/>
              <a:buNone/>
              <a:defRPr b="1" sz="600"/>
            </a:lvl5pPr>
            <a:lvl6pPr indent="-228600" lvl="5" marL="2743200" rtl="0" algn="l">
              <a:spcBef>
                <a:spcPts val="100"/>
              </a:spcBef>
              <a:spcAft>
                <a:spcPts val="0"/>
              </a:spcAft>
              <a:buClr>
                <a:schemeClr val="dk1"/>
              </a:buClr>
              <a:buSzPts val="600"/>
              <a:buNone/>
              <a:defRPr b="1" sz="600"/>
            </a:lvl6pPr>
            <a:lvl7pPr indent="-228600" lvl="6" marL="3200400" rtl="0" algn="l">
              <a:spcBef>
                <a:spcPts val="100"/>
              </a:spcBef>
              <a:spcAft>
                <a:spcPts val="0"/>
              </a:spcAft>
              <a:buClr>
                <a:schemeClr val="dk1"/>
              </a:buClr>
              <a:buSzPts val="600"/>
              <a:buNone/>
              <a:defRPr b="1" sz="600"/>
            </a:lvl7pPr>
            <a:lvl8pPr indent="-228600" lvl="7" marL="3657600" rtl="0" algn="l">
              <a:spcBef>
                <a:spcPts val="100"/>
              </a:spcBef>
              <a:spcAft>
                <a:spcPts val="0"/>
              </a:spcAft>
              <a:buClr>
                <a:schemeClr val="dk1"/>
              </a:buClr>
              <a:buSzPts val="600"/>
              <a:buNone/>
              <a:defRPr b="1" sz="600"/>
            </a:lvl8pPr>
            <a:lvl9pPr indent="-228600" lvl="8" marL="4114800" rtl="0" algn="l">
              <a:spcBef>
                <a:spcPts val="100"/>
              </a:spcBef>
              <a:spcAft>
                <a:spcPts val="0"/>
              </a:spcAft>
              <a:buClr>
                <a:schemeClr val="dk1"/>
              </a:buClr>
              <a:buSzPts val="600"/>
              <a:buNone/>
              <a:defRPr b="1" sz="600"/>
            </a:lvl9pPr>
          </a:lstStyle>
          <a:p/>
        </p:txBody>
      </p:sp>
      <p:sp>
        <p:nvSpPr>
          <p:cNvPr id="90" name="Google Shape;90;p19"/>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sz="900"/>
            </a:lvl1pPr>
            <a:lvl2pPr indent="-279400" lvl="1" marL="914400" rtl="0" algn="l">
              <a:spcBef>
                <a:spcPts val="200"/>
              </a:spcBef>
              <a:spcAft>
                <a:spcPts val="0"/>
              </a:spcAft>
              <a:buClr>
                <a:schemeClr val="dk1"/>
              </a:buClr>
              <a:buSzPts val="800"/>
              <a:buChar char="–"/>
              <a:defRPr sz="800"/>
            </a:lvl2pPr>
            <a:lvl3pPr indent="-273050" lvl="2" marL="1371600" rtl="0" algn="l">
              <a:spcBef>
                <a:spcPts val="100"/>
              </a:spcBef>
              <a:spcAft>
                <a:spcPts val="0"/>
              </a:spcAft>
              <a:buClr>
                <a:schemeClr val="dk1"/>
              </a:buClr>
              <a:buSzPts val="700"/>
              <a:buChar char="•"/>
              <a:defRPr sz="700"/>
            </a:lvl3pPr>
            <a:lvl4pPr indent="-266700" lvl="3" marL="1828800" rtl="0" algn="l">
              <a:spcBef>
                <a:spcPts val="100"/>
              </a:spcBef>
              <a:spcAft>
                <a:spcPts val="0"/>
              </a:spcAft>
              <a:buClr>
                <a:schemeClr val="dk1"/>
              </a:buClr>
              <a:buSzPts val="600"/>
              <a:buChar char="–"/>
              <a:defRPr sz="600"/>
            </a:lvl4pPr>
            <a:lvl5pPr indent="-266700" lvl="4" marL="2286000" rtl="0" algn="l">
              <a:spcBef>
                <a:spcPts val="100"/>
              </a:spcBef>
              <a:spcAft>
                <a:spcPts val="0"/>
              </a:spcAft>
              <a:buClr>
                <a:schemeClr val="dk1"/>
              </a:buClr>
              <a:buSzPts val="600"/>
              <a:buChar char="»"/>
              <a:defRPr sz="600"/>
            </a:lvl5pPr>
            <a:lvl6pPr indent="-266700" lvl="5" marL="2743200" rtl="0" algn="l">
              <a:spcBef>
                <a:spcPts val="100"/>
              </a:spcBef>
              <a:spcAft>
                <a:spcPts val="0"/>
              </a:spcAft>
              <a:buClr>
                <a:schemeClr val="dk1"/>
              </a:buClr>
              <a:buSzPts val="600"/>
              <a:buChar char="•"/>
              <a:defRPr sz="600"/>
            </a:lvl6pPr>
            <a:lvl7pPr indent="-266700" lvl="6" marL="3200400" rtl="0" algn="l">
              <a:spcBef>
                <a:spcPts val="100"/>
              </a:spcBef>
              <a:spcAft>
                <a:spcPts val="0"/>
              </a:spcAft>
              <a:buClr>
                <a:schemeClr val="dk1"/>
              </a:buClr>
              <a:buSzPts val="600"/>
              <a:buChar char="•"/>
              <a:defRPr sz="600"/>
            </a:lvl7pPr>
            <a:lvl8pPr indent="-266700" lvl="7" marL="3657600" rtl="0" algn="l">
              <a:spcBef>
                <a:spcPts val="100"/>
              </a:spcBef>
              <a:spcAft>
                <a:spcPts val="0"/>
              </a:spcAft>
              <a:buClr>
                <a:schemeClr val="dk1"/>
              </a:buClr>
              <a:buSzPts val="600"/>
              <a:buChar char="•"/>
              <a:defRPr sz="600"/>
            </a:lvl8pPr>
            <a:lvl9pPr indent="-266700" lvl="8" marL="4114800" rtl="0" algn="l">
              <a:spcBef>
                <a:spcPts val="100"/>
              </a:spcBef>
              <a:spcAft>
                <a:spcPts val="0"/>
              </a:spcAft>
              <a:buClr>
                <a:schemeClr val="dk1"/>
              </a:buClr>
              <a:buSzPts val="600"/>
              <a:buChar char="•"/>
              <a:defRPr sz="600"/>
            </a:lvl9pPr>
          </a:lstStyle>
          <a:p/>
        </p:txBody>
      </p:sp>
      <p:sp>
        <p:nvSpPr>
          <p:cNvPr id="91" name="Google Shape;91;p19"/>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2" name="Google Shape;92;p19"/>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3" name="Google Shape;93;p19"/>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96" name="Google Shape;96;p20"/>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7" name="Google Shape;97;p20"/>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8" name="Google Shape;98;p20"/>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1" y="136525"/>
            <a:ext cx="1504200" cy="5811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800"/>
              <a:buFont typeface="Calibri"/>
              <a:buNone/>
              <a:defRPr b="1" sz="8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1" name="Google Shape;101;p21"/>
          <p:cNvSpPr txBox="1"/>
          <p:nvPr>
            <p:ph idx="1" type="body"/>
          </p:nvPr>
        </p:nvSpPr>
        <p:spPr>
          <a:xfrm>
            <a:off x="1787525" y="136526"/>
            <a:ext cx="2556000" cy="29265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8450" lvl="1" marL="914400" rtl="0" algn="l">
              <a:spcBef>
                <a:spcPts val="200"/>
              </a:spcBef>
              <a:spcAft>
                <a:spcPts val="0"/>
              </a:spcAft>
              <a:buClr>
                <a:schemeClr val="dk1"/>
              </a:buClr>
              <a:buSzPts val="1100"/>
              <a:buChar char="–"/>
              <a:defRPr sz="11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102" name="Google Shape;102;p21"/>
          <p:cNvSpPr txBox="1"/>
          <p:nvPr>
            <p:ph idx="2" type="body"/>
          </p:nvPr>
        </p:nvSpPr>
        <p:spPr>
          <a:xfrm>
            <a:off x="228601" y="717551"/>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500"/>
              <a:buNone/>
              <a:defRPr sz="500"/>
            </a:lvl1pPr>
            <a:lvl2pPr indent="-228600" lvl="1" marL="914400" rtl="0" algn="l">
              <a:spcBef>
                <a:spcPts val="100"/>
              </a:spcBef>
              <a:spcAft>
                <a:spcPts val="0"/>
              </a:spcAft>
              <a:buClr>
                <a:schemeClr val="dk1"/>
              </a:buClr>
              <a:buSzPts val="500"/>
              <a:buNone/>
              <a:defRPr sz="500"/>
            </a:lvl2pPr>
            <a:lvl3pPr indent="-228600" lvl="2" marL="1371600" rtl="0" algn="l">
              <a:spcBef>
                <a:spcPts val="100"/>
              </a:spcBef>
              <a:spcAft>
                <a:spcPts val="0"/>
              </a:spcAft>
              <a:buClr>
                <a:schemeClr val="dk1"/>
              </a:buClr>
              <a:buSzPts val="400"/>
              <a:buNone/>
              <a:defRPr sz="400"/>
            </a:lvl3pPr>
            <a:lvl4pPr indent="-228600" lvl="3" marL="1828800" rtl="0" algn="l">
              <a:spcBef>
                <a:spcPts val="100"/>
              </a:spcBef>
              <a:spcAft>
                <a:spcPts val="0"/>
              </a:spcAft>
              <a:buClr>
                <a:schemeClr val="dk1"/>
              </a:buClr>
              <a:buSzPts val="300"/>
              <a:buNone/>
              <a:defRPr sz="300"/>
            </a:lvl4pPr>
            <a:lvl5pPr indent="-228600" lvl="4" marL="2286000" rtl="0" algn="l">
              <a:spcBef>
                <a:spcPts val="100"/>
              </a:spcBef>
              <a:spcAft>
                <a:spcPts val="0"/>
              </a:spcAft>
              <a:buClr>
                <a:schemeClr val="dk1"/>
              </a:buClr>
              <a:buSzPts val="300"/>
              <a:buNone/>
              <a:defRPr sz="300"/>
            </a:lvl5pPr>
            <a:lvl6pPr indent="-228600" lvl="5" marL="2743200" rtl="0" algn="l">
              <a:spcBef>
                <a:spcPts val="100"/>
              </a:spcBef>
              <a:spcAft>
                <a:spcPts val="0"/>
              </a:spcAft>
              <a:buClr>
                <a:schemeClr val="dk1"/>
              </a:buClr>
              <a:buSzPts val="300"/>
              <a:buNone/>
              <a:defRPr sz="300"/>
            </a:lvl6pPr>
            <a:lvl7pPr indent="-228600" lvl="6" marL="3200400" rtl="0" algn="l">
              <a:spcBef>
                <a:spcPts val="100"/>
              </a:spcBef>
              <a:spcAft>
                <a:spcPts val="0"/>
              </a:spcAft>
              <a:buClr>
                <a:schemeClr val="dk1"/>
              </a:buClr>
              <a:buSzPts val="300"/>
              <a:buNone/>
              <a:defRPr sz="300"/>
            </a:lvl7pPr>
            <a:lvl8pPr indent="-228600" lvl="7" marL="3657600" rtl="0" algn="l">
              <a:spcBef>
                <a:spcPts val="100"/>
              </a:spcBef>
              <a:spcAft>
                <a:spcPts val="0"/>
              </a:spcAft>
              <a:buClr>
                <a:schemeClr val="dk1"/>
              </a:buClr>
              <a:buSzPts val="300"/>
              <a:buNone/>
              <a:defRPr sz="300"/>
            </a:lvl8pPr>
            <a:lvl9pPr indent="-228600" lvl="8" marL="4114800" rtl="0" algn="l">
              <a:spcBef>
                <a:spcPts val="100"/>
              </a:spcBef>
              <a:spcAft>
                <a:spcPts val="0"/>
              </a:spcAft>
              <a:buClr>
                <a:schemeClr val="dk1"/>
              </a:buClr>
              <a:buSzPts val="300"/>
              <a:buNone/>
              <a:defRPr sz="300"/>
            </a:lvl9pPr>
          </a:lstStyle>
          <a:p/>
        </p:txBody>
      </p:sp>
      <p:sp>
        <p:nvSpPr>
          <p:cNvPr id="103" name="Google Shape;103;p21"/>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4" name="Google Shape;104;p21"/>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5" name="Google Shape;105;p21"/>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800"/>
              <a:buFont typeface="Calibri"/>
              <a:buNone/>
              <a:defRPr b="1" sz="8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500"/>
              <a:buNone/>
              <a:defRPr sz="500"/>
            </a:lvl1pPr>
            <a:lvl2pPr indent="-228600" lvl="1" marL="914400" rtl="0" algn="l">
              <a:spcBef>
                <a:spcPts val="100"/>
              </a:spcBef>
              <a:spcAft>
                <a:spcPts val="0"/>
              </a:spcAft>
              <a:buClr>
                <a:schemeClr val="dk1"/>
              </a:buClr>
              <a:buSzPts val="500"/>
              <a:buNone/>
              <a:defRPr sz="500"/>
            </a:lvl2pPr>
            <a:lvl3pPr indent="-228600" lvl="2" marL="1371600" rtl="0" algn="l">
              <a:spcBef>
                <a:spcPts val="100"/>
              </a:spcBef>
              <a:spcAft>
                <a:spcPts val="0"/>
              </a:spcAft>
              <a:buClr>
                <a:schemeClr val="dk1"/>
              </a:buClr>
              <a:buSzPts val="400"/>
              <a:buNone/>
              <a:defRPr sz="400"/>
            </a:lvl3pPr>
            <a:lvl4pPr indent="-228600" lvl="3" marL="1828800" rtl="0" algn="l">
              <a:spcBef>
                <a:spcPts val="100"/>
              </a:spcBef>
              <a:spcAft>
                <a:spcPts val="0"/>
              </a:spcAft>
              <a:buClr>
                <a:schemeClr val="dk1"/>
              </a:buClr>
              <a:buSzPts val="300"/>
              <a:buNone/>
              <a:defRPr sz="300"/>
            </a:lvl4pPr>
            <a:lvl5pPr indent="-228600" lvl="4" marL="2286000" rtl="0" algn="l">
              <a:spcBef>
                <a:spcPts val="100"/>
              </a:spcBef>
              <a:spcAft>
                <a:spcPts val="0"/>
              </a:spcAft>
              <a:buClr>
                <a:schemeClr val="dk1"/>
              </a:buClr>
              <a:buSzPts val="300"/>
              <a:buNone/>
              <a:defRPr sz="300"/>
            </a:lvl5pPr>
            <a:lvl6pPr indent="-228600" lvl="5" marL="2743200" rtl="0" algn="l">
              <a:spcBef>
                <a:spcPts val="100"/>
              </a:spcBef>
              <a:spcAft>
                <a:spcPts val="0"/>
              </a:spcAft>
              <a:buClr>
                <a:schemeClr val="dk1"/>
              </a:buClr>
              <a:buSzPts val="300"/>
              <a:buNone/>
              <a:defRPr sz="300"/>
            </a:lvl6pPr>
            <a:lvl7pPr indent="-228600" lvl="6" marL="3200400" rtl="0" algn="l">
              <a:spcBef>
                <a:spcPts val="100"/>
              </a:spcBef>
              <a:spcAft>
                <a:spcPts val="0"/>
              </a:spcAft>
              <a:buClr>
                <a:schemeClr val="dk1"/>
              </a:buClr>
              <a:buSzPts val="300"/>
              <a:buNone/>
              <a:defRPr sz="300"/>
            </a:lvl7pPr>
            <a:lvl8pPr indent="-228600" lvl="7" marL="3657600" rtl="0" algn="l">
              <a:spcBef>
                <a:spcPts val="100"/>
              </a:spcBef>
              <a:spcAft>
                <a:spcPts val="0"/>
              </a:spcAft>
              <a:buClr>
                <a:schemeClr val="dk1"/>
              </a:buClr>
              <a:buSzPts val="300"/>
              <a:buNone/>
              <a:defRPr sz="300"/>
            </a:lvl8pPr>
            <a:lvl9pPr indent="-228600" lvl="8" marL="4114800" rtl="0" algn="l">
              <a:spcBef>
                <a:spcPts val="100"/>
              </a:spcBef>
              <a:spcAft>
                <a:spcPts val="0"/>
              </a:spcAft>
              <a:buClr>
                <a:schemeClr val="dk1"/>
              </a:buClr>
              <a:buSzPts val="300"/>
              <a:buNone/>
              <a:defRPr sz="300"/>
            </a:lvl9pPr>
          </a:lstStyle>
          <a:p/>
        </p:txBody>
      </p:sp>
      <p:sp>
        <p:nvSpPr>
          <p:cNvPr id="110" name="Google Shape;110;p22"/>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1" name="Google Shape;111;p22"/>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2" name="Google Shape;112;p22"/>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15" name="Google Shape;115;p23"/>
          <p:cNvSpPr txBox="1"/>
          <p:nvPr>
            <p:ph idx="1" type="body"/>
          </p:nvPr>
        </p:nvSpPr>
        <p:spPr>
          <a:xfrm rot="5400000">
            <a:off x="1154400" y="-125699"/>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7" name="Google Shape;117;p23"/>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8" name="Google Shape;118;p23"/>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00" y="1085920"/>
            <a:ext cx="2925900" cy="10287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1" name="Google Shape;121;p24"/>
          <p:cNvSpPr txBox="1"/>
          <p:nvPr>
            <p:ph idx="1" type="body"/>
          </p:nvPr>
        </p:nvSpPr>
        <p:spPr>
          <a:xfrm rot="5400000">
            <a:off x="270600" y="95320"/>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3" name="Google Shape;123;p24"/>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4" name="Google Shape;124;p24"/>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1" name="Shape 131"/>
        <p:cNvGrpSpPr/>
        <p:nvPr/>
      </p:nvGrpSpPr>
      <p:grpSpPr>
        <a:xfrm>
          <a:off x="0" y="0"/>
          <a:ext cx="0" cy="0"/>
          <a:chOff x="0" y="0"/>
          <a:chExt cx="0" cy="0"/>
        </a:xfrm>
      </p:grpSpPr>
      <p:sp>
        <p:nvSpPr>
          <p:cNvPr id="132" name="Google Shape;132;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4" name="Google Shape;13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1" name="Shape 141"/>
        <p:cNvGrpSpPr/>
        <p:nvPr/>
      </p:nvGrpSpPr>
      <p:grpSpPr>
        <a:xfrm>
          <a:off x="0" y="0"/>
          <a:ext cx="0" cy="0"/>
          <a:chOff x="0" y="0"/>
          <a:chExt cx="0" cy="0"/>
        </a:xfrm>
      </p:grpSpPr>
      <p:sp>
        <p:nvSpPr>
          <p:cNvPr id="142" name="Google Shape;14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4" name="Google Shape;14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29"/>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p2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50" name="Google Shape;150;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3" name="Shape 153"/>
        <p:cNvGrpSpPr/>
        <p:nvPr/>
      </p:nvGrpSpPr>
      <p:grpSpPr>
        <a:xfrm>
          <a:off x="0" y="0"/>
          <a:ext cx="0" cy="0"/>
          <a:chOff x="0" y="0"/>
          <a:chExt cx="0" cy="0"/>
        </a:xfrm>
      </p:grpSpPr>
      <p:sp>
        <p:nvSpPr>
          <p:cNvPr id="154" name="Google Shape;154;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5" name="Google Shape;155;p3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 name="Google Shape;156;p3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3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 name="Google Shape;162;p3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3" name="Google Shape;163;p3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3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5" name="Google Shape;165;p3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6" name="Google Shape;166;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7" name="Google Shape;167;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1" name="Google Shape;171;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3" name="Google Shape;173;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6" name="Google Shape;176;p3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77" name="Google Shape;177;p3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78" name="Google Shape;178;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9" name="Google Shape;179;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3" name="Google Shape;183;p34"/>
          <p:cNvSpPr/>
          <p:nvPr>
            <p:ph idx="2" type="pic"/>
          </p:nvPr>
        </p:nvSpPr>
        <p:spPr>
          <a:xfrm>
            <a:off x="3887391" y="740569"/>
            <a:ext cx="4629300" cy="3655200"/>
          </a:xfrm>
          <a:prstGeom prst="rect">
            <a:avLst/>
          </a:prstGeom>
          <a:noFill/>
          <a:ln>
            <a:noFill/>
          </a:ln>
        </p:spPr>
      </p:sp>
      <p:sp>
        <p:nvSpPr>
          <p:cNvPr id="184" name="Google Shape;184;p3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5" name="Google Shape;185;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6" name="Google Shape;186;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0" name="Google Shape;190;p3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1" name="Google Shape;19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3" name="Google Shape;19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6" name="Google Shape;196;p3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7" name="Google Shape;197;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8" name="Google Shape;198;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9" name="Google Shape;199;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6" name="Shape 206"/>
        <p:cNvGrpSpPr/>
        <p:nvPr/>
      </p:nvGrpSpPr>
      <p:grpSpPr>
        <a:xfrm>
          <a:off x="0" y="0"/>
          <a:ext cx="0" cy="0"/>
          <a:chOff x="0" y="0"/>
          <a:chExt cx="0" cy="0"/>
        </a:xfrm>
      </p:grpSpPr>
      <p:sp>
        <p:nvSpPr>
          <p:cNvPr id="207" name="Google Shape;207;p3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8" name="Google Shape;208;p3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9" name="Google Shape;209;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0" name="Google Shape;210;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1" name="Google Shape;211;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4" name="Google Shape;214;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5" name="Google Shape;215;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6" name="Shape 216"/>
        <p:cNvGrpSpPr/>
        <p:nvPr/>
      </p:nvGrpSpPr>
      <p:grpSpPr>
        <a:xfrm>
          <a:off x="0" y="0"/>
          <a:ext cx="0" cy="0"/>
          <a:chOff x="0" y="0"/>
          <a:chExt cx="0" cy="0"/>
        </a:xfrm>
      </p:grpSpPr>
      <p:sp>
        <p:nvSpPr>
          <p:cNvPr id="217" name="Google Shape;217;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8" name="Google Shape;218;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9" name="Google Shape;219;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0" name="Google Shape;220;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1" name="Google Shape;221;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2" name="Shape 222"/>
        <p:cNvGrpSpPr/>
        <p:nvPr/>
      </p:nvGrpSpPr>
      <p:grpSpPr>
        <a:xfrm>
          <a:off x="0" y="0"/>
          <a:ext cx="0" cy="0"/>
          <a:chOff x="0" y="0"/>
          <a:chExt cx="0" cy="0"/>
        </a:xfrm>
      </p:grpSpPr>
      <p:sp>
        <p:nvSpPr>
          <p:cNvPr id="223" name="Google Shape;223;p4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4" name="Google Shape;224;p4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25" name="Google Shape;225;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6" name="Google Shape;226;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7" name="Google Shape;227;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8" name="Shape 228"/>
        <p:cNvGrpSpPr/>
        <p:nvPr/>
      </p:nvGrpSpPr>
      <p:grpSpPr>
        <a:xfrm>
          <a:off x="0" y="0"/>
          <a:ext cx="0" cy="0"/>
          <a:chOff x="0" y="0"/>
          <a:chExt cx="0" cy="0"/>
        </a:xfrm>
      </p:grpSpPr>
      <p:sp>
        <p:nvSpPr>
          <p:cNvPr id="229" name="Google Shape;229;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0" name="Google Shape;230;p4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1" name="Google Shape;231;p4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2" name="Google Shape;232;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3" name="Google Shape;233;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4" name="Google Shape;234;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5" name="Shape 235"/>
        <p:cNvGrpSpPr/>
        <p:nvPr/>
      </p:nvGrpSpPr>
      <p:grpSpPr>
        <a:xfrm>
          <a:off x="0" y="0"/>
          <a:ext cx="0" cy="0"/>
          <a:chOff x="0" y="0"/>
          <a:chExt cx="0" cy="0"/>
        </a:xfrm>
      </p:grpSpPr>
      <p:sp>
        <p:nvSpPr>
          <p:cNvPr id="236" name="Google Shape;236;p4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7" name="Google Shape;237;p4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38" name="Google Shape;238;p4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 name="Google Shape;239;p4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40" name="Google Shape;240;p4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1" name="Google Shape;24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2" name="Google Shape;24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3" name="Google Shape;24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4" name="Shape 244"/>
        <p:cNvGrpSpPr/>
        <p:nvPr/>
      </p:nvGrpSpPr>
      <p:grpSpPr>
        <a:xfrm>
          <a:off x="0" y="0"/>
          <a:ext cx="0" cy="0"/>
          <a:chOff x="0" y="0"/>
          <a:chExt cx="0" cy="0"/>
        </a:xfrm>
      </p:grpSpPr>
      <p:sp>
        <p:nvSpPr>
          <p:cNvPr id="245" name="Google Shape;245;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6" name="Google Shape;246;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7" name="Google Shape;247;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8" name="Google Shape;248;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9" name="Shape 249"/>
        <p:cNvGrpSpPr/>
        <p:nvPr/>
      </p:nvGrpSpPr>
      <p:grpSpPr>
        <a:xfrm>
          <a:off x="0" y="0"/>
          <a:ext cx="0" cy="0"/>
          <a:chOff x="0" y="0"/>
          <a:chExt cx="0" cy="0"/>
        </a:xfrm>
      </p:grpSpPr>
      <p:sp>
        <p:nvSpPr>
          <p:cNvPr id="250" name="Google Shape;250;p4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1" name="Google Shape;251;p4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52" name="Google Shape;252;p4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53" name="Google Shape;253;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4" name="Google Shape;254;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5" name="Google Shape;255;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6" name="Shape 256"/>
        <p:cNvGrpSpPr/>
        <p:nvPr/>
      </p:nvGrpSpPr>
      <p:grpSpPr>
        <a:xfrm>
          <a:off x="0" y="0"/>
          <a:ext cx="0" cy="0"/>
          <a:chOff x="0" y="0"/>
          <a:chExt cx="0" cy="0"/>
        </a:xfrm>
      </p:grpSpPr>
      <p:sp>
        <p:nvSpPr>
          <p:cNvPr id="257" name="Google Shape;257;p4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8" name="Google Shape;258;p46"/>
          <p:cNvSpPr/>
          <p:nvPr>
            <p:ph idx="2" type="pic"/>
          </p:nvPr>
        </p:nvSpPr>
        <p:spPr>
          <a:xfrm>
            <a:off x="3887391" y="740569"/>
            <a:ext cx="4629300" cy="3655200"/>
          </a:xfrm>
          <a:prstGeom prst="rect">
            <a:avLst/>
          </a:prstGeom>
          <a:noFill/>
          <a:ln>
            <a:noFill/>
          </a:ln>
        </p:spPr>
      </p:sp>
      <p:sp>
        <p:nvSpPr>
          <p:cNvPr id="259" name="Google Shape;259;p4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60" name="Google Shape;260;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1" name="Google Shape;261;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2" name="Google Shape;262;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3" name="Shape 263"/>
        <p:cNvGrpSpPr/>
        <p:nvPr/>
      </p:nvGrpSpPr>
      <p:grpSpPr>
        <a:xfrm>
          <a:off x="0" y="0"/>
          <a:ext cx="0" cy="0"/>
          <a:chOff x="0" y="0"/>
          <a:chExt cx="0" cy="0"/>
        </a:xfrm>
      </p:grpSpPr>
      <p:sp>
        <p:nvSpPr>
          <p:cNvPr id="264" name="Google Shape;264;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5" name="Google Shape;265;p4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6" name="Google Shape;266;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7" name="Google Shape;267;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8" name="Google Shape;268;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9" name="Shape 269"/>
        <p:cNvGrpSpPr/>
        <p:nvPr/>
      </p:nvGrpSpPr>
      <p:grpSpPr>
        <a:xfrm>
          <a:off x="0" y="0"/>
          <a:ext cx="0" cy="0"/>
          <a:chOff x="0" y="0"/>
          <a:chExt cx="0" cy="0"/>
        </a:xfrm>
      </p:grpSpPr>
      <p:sp>
        <p:nvSpPr>
          <p:cNvPr id="270" name="Google Shape;270;p48"/>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1" name="Google Shape;271;p4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2" name="Google Shape;272;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3" name="Google Shape;273;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4" name="Google Shape;274;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5.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1700"/>
              <a:buFont typeface="Calibri"/>
              <a:buNone/>
              <a:defRPr b="0" i="0" sz="17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52" name="Google Shape;52;p13"/>
          <p:cNvSpPr txBox="1"/>
          <p:nvPr>
            <p:ph idx="1" type="body"/>
          </p:nvPr>
        </p:nvSpPr>
        <p:spPr>
          <a:xfrm>
            <a:off x="228600" y="800101"/>
            <a:ext cx="4114800" cy="2263200"/>
          </a:xfrm>
          <a:prstGeom prst="rect">
            <a:avLst/>
          </a:prstGeom>
          <a:noFill/>
          <a:ln>
            <a:noFill/>
          </a:ln>
        </p:spPr>
        <p:txBody>
          <a:bodyPr anchorCtr="0" anchor="t" bIns="22850" lIns="45725" spcFirstLastPara="1" rIns="45725" wrap="square" tIns="22850">
            <a:normAutofit/>
          </a:bodyPr>
          <a:lstStyle>
            <a:lvl1pPr indent="-304800" lvl="0" marL="4572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1pPr>
            <a:lvl2pPr indent="-298450" lvl="1" marL="9144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2pPr>
            <a:lvl3pPr indent="-285750" lvl="2" marL="1371600" marR="0" rtl="0" algn="l">
              <a:spcBef>
                <a:spcPts val="20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3pPr>
            <a:lvl4pPr indent="-279400" lvl="3" marL="18288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4pPr>
            <a:lvl5pPr indent="-279400" lvl="4" marL="22860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5pPr>
            <a:lvl6pPr indent="-279400" lvl="5" marL="27432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6"/>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5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6"/>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5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6"/>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500" u="none" cap="none" strike="noStrike">
                <a:solidFill>
                  <a:srgbClr val="888888"/>
                </a:solidFill>
                <a:latin typeface="Calibri"/>
                <a:ea typeface="Calibri"/>
                <a:cs typeface="Calibri"/>
                <a:sym typeface="Calibri"/>
              </a:defRPr>
            </a:lvl1pPr>
            <a:lvl2pPr indent="0" lvl="1" marL="0" marR="0" rtl="0" algn="r">
              <a:spcBef>
                <a:spcPts val="0"/>
              </a:spcBef>
              <a:buNone/>
              <a:defRPr b="0" i="0" sz="500" u="none" cap="none" strike="noStrike">
                <a:solidFill>
                  <a:srgbClr val="888888"/>
                </a:solidFill>
                <a:latin typeface="Calibri"/>
                <a:ea typeface="Calibri"/>
                <a:cs typeface="Calibri"/>
                <a:sym typeface="Calibri"/>
              </a:defRPr>
            </a:lvl2pPr>
            <a:lvl3pPr indent="0" lvl="2" marL="0" marR="0" rtl="0" algn="r">
              <a:spcBef>
                <a:spcPts val="0"/>
              </a:spcBef>
              <a:buNone/>
              <a:defRPr b="0" i="0" sz="500" u="none" cap="none" strike="noStrike">
                <a:solidFill>
                  <a:srgbClr val="888888"/>
                </a:solidFill>
                <a:latin typeface="Calibri"/>
                <a:ea typeface="Calibri"/>
                <a:cs typeface="Calibri"/>
                <a:sym typeface="Calibri"/>
              </a:defRPr>
            </a:lvl3pPr>
            <a:lvl4pPr indent="0" lvl="3" marL="0" marR="0" rtl="0" algn="r">
              <a:spcBef>
                <a:spcPts val="0"/>
              </a:spcBef>
              <a:buNone/>
              <a:defRPr b="0" i="0" sz="500" u="none" cap="none" strike="noStrike">
                <a:solidFill>
                  <a:srgbClr val="888888"/>
                </a:solidFill>
                <a:latin typeface="Calibri"/>
                <a:ea typeface="Calibri"/>
                <a:cs typeface="Calibri"/>
                <a:sym typeface="Calibri"/>
              </a:defRPr>
            </a:lvl4pPr>
            <a:lvl5pPr indent="0" lvl="4" marL="0" marR="0" rtl="0" algn="r">
              <a:spcBef>
                <a:spcPts val="0"/>
              </a:spcBef>
              <a:buNone/>
              <a:defRPr b="0" i="0" sz="500" u="none" cap="none" strike="noStrike">
                <a:solidFill>
                  <a:srgbClr val="888888"/>
                </a:solidFill>
                <a:latin typeface="Calibri"/>
                <a:ea typeface="Calibri"/>
                <a:cs typeface="Calibri"/>
                <a:sym typeface="Calibri"/>
              </a:defRPr>
            </a:lvl5pPr>
            <a:lvl6pPr indent="0" lvl="5" marL="0" marR="0" rtl="0" algn="r">
              <a:spcBef>
                <a:spcPts val="0"/>
              </a:spcBef>
              <a:buNone/>
              <a:defRPr b="0" i="0" sz="500" u="none" cap="none" strike="noStrike">
                <a:solidFill>
                  <a:srgbClr val="888888"/>
                </a:solidFill>
                <a:latin typeface="Calibri"/>
                <a:ea typeface="Calibri"/>
                <a:cs typeface="Calibri"/>
                <a:sym typeface="Calibri"/>
              </a:defRPr>
            </a:lvl6pPr>
            <a:lvl7pPr indent="0" lvl="6" marL="0" marR="0" rtl="0" algn="r">
              <a:spcBef>
                <a:spcPts val="0"/>
              </a:spcBef>
              <a:buNone/>
              <a:defRPr b="0" i="0" sz="500" u="none" cap="none" strike="noStrike">
                <a:solidFill>
                  <a:srgbClr val="888888"/>
                </a:solidFill>
                <a:latin typeface="Calibri"/>
                <a:ea typeface="Calibri"/>
                <a:cs typeface="Calibri"/>
                <a:sym typeface="Calibri"/>
              </a:defRPr>
            </a:lvl7pPr>
            <a:lvl8pPr indent="0" lvl="7" marL="0" marR="0" rtl="0" algn="r">
              <a:spcBef>
                <a:spcPts val="0"/>
              </a:spcBef>
              <a:buNone/>
              <a:defRPr b="0" i="0" sz="500" u="none" cap="none" strike="noStrike">
                <a:solidFill>
                  <a:srgbClr val="888888"/>
                </a:solidFill>
                <a:latin typeface="Calibri"/>
                <a:ea typeface="Calibri"/>
                <a:cs typeface="Calibri"/>
                <a:sym typeface="Calibri"/>
              </a:defRPr>
            </a:lvl8pPr>
            <a:lvl9pPr indent="0" lvl="8" marL="0" marR="0" rtl="0" algn="r">
              <a:spcBef>
                <a:spcPts val="0"/>
              </a:spcBef>
              <a:buNone/>
              <a:defRPr b="0" i="0" sz="5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7" name="Google Shape;12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02" name="Google Shape;202;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3" name="Google Shape;203;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4" name="Google Shape;204;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5" name="Google Shape;205;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hyperlink" Target="https://t.co/ZSPKDgKh7p"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hyperlink" Target="https://www.advance-he.ac.uk/taxonomy/term/21900" TargetMode="External"/><Relationship Id="rId6"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29.png"/><Relationship Id="rId6"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hyperlink" Target="https://www.advance-he.ac.uk/knowledge-hub/embedding-mental-wellbeing-curriculum-maximising-success-higher-education" TargetMode="External"/><Relationship Id="rId6" Type="http://schemas.openxmlformats.org/officeDocument/2006/relationships/hyperlink" Target="https://www.advance-he.ac.uk/knowledge-hub/embedding-mental-wellbeing-curriculum-maximising-success-higher-education" TargetMode="External"/><Relationship Id="rId7" Type="http://schemas.openxmlformats.org/officeDocument/2006/relationships/hyperlink" Target="https://www.advance-he.ac.uk/knowledge-hub/governor-view-mental-health-support-emerges-key-factor-student-experience" TargetMode="External"/><Relationship Id="rId8"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hyperlink" Target="https://hubblecontent.osi.office.net/contentsvc/ui/index.html?picker=1&amp;fb=0&amp;p=0&amp;t=0&amp;a=1&amp;idp=org&amp;lid=1&amp;lcid=1033&amp;syslcid=2057&amp;uilcid=1033&amp;app=3&amp;ver=16&amp;tl=2&amp;build=16.0.5254&amp;searchtype=Image&amp;cfd=0&amp;moss=0&amp;ins=1&amp;albm=0&amp;eurl=0&amp;msel=1&amp;sl=all&amp;pi=1&amp;mt=0&amp;dontforcehomeurl=1&amp;setlang=en-US&amp;cw=1043&amp;ch=628&amp;cp=bing&amp;q=Explicit%2BCommunication&amp;correlationid=489cc4e6-dcd8-49ff-aef4-11f04f8e643c&amp;comcall=1&amp;fparty=1&amp;mkt=en-GB" TargetMode="External"/><Relationship Id="rId6"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image" Target="../media/image32.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3.xml"/><Relationship Id="rId3" Type="http://schemas.openxmlformats.org/officeDocument/2006/relationships/image" Target="../media/image32.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7068"/>
        </a:solidFill>
      </p:bgPr>
    </p:bg>
    <p:spTree>
      <p:nvGrpSpPr>
        <p:cNvPr id="278" name="Shape 278"/>
        <p:cNvGrpSpPr/>
        <p:nvPr/>
      </p:nvGrpSpPr>
      <p:grpSpPr>
        <a:xfrm>
          <a:off x="0" y="0"/>
          <a:ext cx="0" cy="0"/>
          <a:chOff x="0" y="0"/>
          <a:chExt cx="0" cy="0"/>
        </a:xfrm>
      </p:grpSpPr>
      <p:sp>
        <p:nvSpPr>
          <p:cNvPr id="279" name="Google Shape;279;p49"/>
          <p:cNvSpPr txBox="1"/>
          <p:nvPr/>
        </p:nvSpPr>
        <p:spPr>
          <a:xfrm>
            <a:off x="4336135" y="1771650"/>
            <a:ext cx="4047000" cy="1616100"/>
          </a:xfrm>
          <a:prstGeom prst="rect">
            <a:avLst/>
          </a:prstGeom>
          <a:noFill/>
          <a:ln>
            <a:noFill/>
          </a:ln>
        </p:spPr>
        <p:txBody>
          <a:bodyPr anchorCtr="0" anchor="t" bIns="0" lIns="0" spcFirstLastPara="1" rIns="0" wrap="square" tIns="0">
            <a:spAutoFit/>
          </a:bodyPr>
          <a:lstStyle/>
          <a:p>
            <a:pPr indent="0" lvl="0" marL="0" marR="0" rtl="0" algn="l">
              <a:lnSpc>
                <a:spcPct val="118750"/>
              </a:lnSpc>
              <a:spcBef>
                <a:spcPts val="0"/>
              </a:spcBef>
              <a:spcAft>
                <a:spcPts val="0"/>
              </a:spcAft>
              <a:buNone/>
            </a:pPr>
            <a:r>
              <a:rPr b="0" i="0" lang="en" sz="4800" u="none" cap="none" strike="noStrike">
                <a:solidFill>
                  <a:srgbClr val="F6FCF9"/>
                </a:solidFill>
                <a:latin typeface="Tenor Sans"/>
                <a:ea typeface="Tenor Sans"/>
                <a:cs typeface="Tenor Sans"/>
                <a:sym typeface="Tenor Sans"/>
              </a:rPr>
              <a:t>EMBEDDING WELLBEING </a:t>
            </a:r>
            <a:endParaRPr sz="700"/>
          </a:p>
        </p:txBody>
      </p:sp>
      <p:sp>
        <p:nvSpPr>
          <p:cNvPr id="280" name="Google Shape;280;p49"/>
          <p:cNvSpPr txBox="1"/>
          <p:nvPr/>
        </p:nvSpPr>
        <p:spPr>
          <a:xfrm>
            <a:off x="4425711" y="3343503"/>
            <a:ext cx="3963600" cy="1692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None/>
            </a:pPr>
            <a:r>
              <a:rPr b="0" i="0" lang="en" sz="1100" u="none" cap="none" strike="noStrike">
                <a:solidFill>
                  <a:srgbClr val="F6FCF9"/>
                </a:solidFill>
                <a:latin typeface="Tenor Sans"/>
                <a:ea typeface="Tenor Sans"/>
                <a:cs typeface="Tenor Sans"/>
                <a:sym typeface="Tenor Sans"/>
              </a:rPr>
              <a:t> INTO THE CLASSROOM</a:t>
            </a:r>
            <a:endParaRPr sz="700"/>
          </a:p>
        </p:txBody>
      </p:sp>
      <p:sp>
        <p:nvSpPr>
          <p:cNvPr id="281" name="Google Shape;281;p49"/>
          <p:cNvSpPr/>
          <p:nvPr/>
        </p:nvSpPr>
        <p:spPr>
          <a:xfrm>
            <a:off x="3867030" y="1390650"/>
            <a:ext cx="14400" cy="2459100"/>
          </a:xfrm>
          <a:prstGeom prst="rect">
            <a:avLst/>
          </a:prstGeom>
          <a:solidFill>
            <a:srgbClr val="F6FC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82" name="Google Shape;282;p49"/>
          <p:cNvPicPr preferRelativeResize="0"/>
          <p:nvPr/>
        </p:nvPicPr>
        <p:blipFill rotWithShape="1">
          <a:blip r:embed="rId3">
            <a:alphaModFix/>
          </a:blip>
          <a:srcRect b="0" l="0" r="0" t="0"/>
          <a:stretch/>
        </p:blipFill>
        <p:spPr>
          <a:xfrm rot="-314831">
            <a:off x="-444684" y="-991878"/>
            <a:ext cx="4098173" cy="71272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8"/>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370" name="Google Shape;370;p58"/>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371" name="Google Shape;371;p58"/>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372" name="Google Shape;372;p58"/>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Academic integrity</a:t>
            </a:r>
            <a:endParaRPr sz="1100"/>
          </a:p>
        </p:txBody>
      </p:sp>
      <p:pic>
        <p:nvPicPr>
          <p:cNvPr id="373" name="Google Shape;373;p58"/>
          <p:cNvPicPr preferRelativeResize="0"/>
          <p:nvPr/>
        </p:nvPicPr>
        <p:blipFill rotWithShape="1">
          <a:blip r:embed="rId5">
            <a:alphaModFix/>
          </a:blip>
          <a:srcRect b="0" l="0" r="0" t="0"/>
          <a:stretch/>
        </p:blipFill>
        <p:spPr>
          <a:xfrm>
            <a:off x="952949" y="1149734"/>
            <a:ext cx="7238101" cy="28440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9"/>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379" name="Google Shape;379;p59"/>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380" name="Google Shape;380;p59"/>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381" name="Google Shape;381;p59"/>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82" name="Google Shape;382;p59"/>
          <p:cNvSpPr txBox="1"/>
          <p:nvPr/>
        </p:nvSpPr>
        <p:spPr>
          <a:xfrm>
            <a:off x="289492" y="405152"/>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Learning and wellbeing</a:t>
            </a:r>
            <a:endParaRPr sz="1100"/>
          </a:p>
        </p:txBody>
      </p:sp>
      <p:sp>
        <p:nvSpPr>
          <p:cNvPr id="383" name="Google Shape;383;p59"/>
          <p:cNvSpPr/>
          <p:nvPr/>
        </p:nvSpPr>
        <p:spPr>
          <a:xfrm>
            <a:off x="2114550" y="1097224"/>
            <a:ext cx="4591200" cy="1400100"/>
          </a:xfrm>
          <a:prstGeom prst="curvedDownArrow">
            <a:avLst>
              <a:gd fmla="val 25000" name="adj1"/>
              <a:gd fmla="val 50000" name="adj2"/>
              <a:gd fmla="val 25000" name="adj3"/>
            </a:avLst>
          </a:prstGeom>
          <a:solidFill>
            <a:schemeClr val="accent4"/>
          </a:solidFill>
          <a:ln cap="flat" cmpd="sng" w="12700">
            <a:solidFill>
              <a:srgbClr val="BA8C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384" name="Google Shape;384;p59"/>
          <p:cNvSpPr/>
          <p:nvPr/>
        </p:nvSpPr>
        <p:spPr>
          <a:xfrm rot="10800000">
            <a:off x="1924200" y="2889144"/>
            <a:ext cx="4781400" cy="1419300"/>
          </a:xfrm>
          <a:prstGeom prst="curvedDownArrow">
            <a:avLst>
              <a:gd fmla="val 25000" name="adj1"/>
              <a:gd fmla="val 50000" name="adj2"/>
              <a:gd fmla="val 25000" name="adj3"/>
            </a:avLst>
          </a:prstGeom>
          <a:solidFill>
            <a:schemeClr val="accent4"/>
          </a:solidFill>
          <a:ln cap="flat" cmpd="sng" w="12700">
            <a:solidFill>
              <a:srgbClr val="BA8C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385" name="Google Shape;385;p59"/>
          <p:cNvSpPr txBox="1"/>
          <p:nvPr/>
        </p:nvSpPr>
        <p:spPr>
          <a:xfrm>
            <a:off x="1323975" y="2508739"/>
            <a:ext cx="69057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rgbClr val="000000"/>
                </a:solidFill>
                <a:latin typeface="Calibri"/>
                <a:ea typeface="Calibri"/>
                <a:cs typeface="Calibri"/>
                <a:sym typeface="Calibri"/>
              </a:rPr>
              <a:t>Learning						Wellbeing</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0"/>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391" name="Google Shape;391;p60"/>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392" name="Google Shape;392;p60"/>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393" name="Google Shape;393;p60"/>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Wellbeing and learning</a:t>
            </a:r>
            <a:endParaRPr sz="1100"/>
          </a:p>
        </p:txBody>
      </p:sp>
      <p:sp>
        <p:nvSpPr>
          <p:cNvPr id="394" name="Google Shape;394;p60"/>
          <p:cNvSpPr txBox="1"/>
          <p:nvPr/>
        </p:nvSpPr>
        <p:spPr>
          <a:xfrm>
            <a:off x="269422" y="868136"/>
            <a:ext cx="8613300" cy="339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rgbClr val="000000"/>
                </a:solidFill>
                <a:latin typeface="Calibri"/>
                <a:ea typeface="Calibri"/>
                <a:cs typeface="Calibri"/>
                <a:sym typeface="Calibri"/>
              </a:rPr>
              <a:t>There is a transactional relationship between learning and wellbeing</a:t>
            </a:r>
            <a:endParaRPr sz="11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rPr lang="en" sz="2700">
                <a:solidFill>
                  <a:srgbClr val="000000"/>
                </a:solidFill>
                <a:latin typeface="Calibri"/>
                <a:ea typeface="Calibri"/>
                <a:cs typeface="Calibri"/>
                <a:sym typeface="Calibri"/>
              </a:rPr>
              <a:t>Different aspects of wellbeing have been shown to impact on learning and performance</a:t>
            </a:r>
            <a:endParaRPr sz="11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rPr lang="en" sz="2700">
                <a:solidFill>
                  <a:srgbClr val="000000"/>
                </a:solidFill>
                <a:latin typeface="Calibri"/>
                <a:ea typeface="Calibri"/>
                <a:cs typeface="Calibri"/>
                <a:sym typeface="Calibri"/>
              </a:rPr>
              <a:t>How students engage in learning and the design and delivery of curriculum also impacts on wellbeing</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1"/>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00" name="Google Shape;400;p61"/>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01" name="Google Shape;401;p61"/>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02" name="Google Shape;402;p61"/>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Education for mental health project</a:t>
            </a:r>
            <a:endParaRPr sz="1100"/>
          </a:p>
        </p:txBody>
      </p:sp>
      <p:sp>
        <p:nvSpPr>
          <p:cNvPr id="403" name="Google Shape;403;p61"/>
          <p:cNvSpPr txBox="1"/>
          <p:nvPr/>
        </p:nvSpPr>
        <p:spPr>
          <a:xfrm>
            <a:off x="269422" y="868136"/>
            <a:ext cx="8613300" cy="2978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rgbClr val="000000"/>
                </a:solidFill>
                <a:latin typeface="Calibri"/>
                <a:ea typeface="Calibri"/>
                <a:cs typeface="Calibri"/>
                <a:sym typeface="Calibri"/>
              </a:rPr>
              <a:t>Primary research</a:t>
            </a:r>
            <a:endParaRPr sz="11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Students</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Academics</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Quality staff</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Learning Development Teams</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Student Services</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2"/>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09" name="Google Shape;409;p62"/>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10" name="Google Shape;410;p62"/>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11" name="Google Shape;411;p62"/>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Education for mental health project</a:t>
            </a:r>
            <a:endParaRPr sz="1100"/>
          </a:p>
        </p:txBody>
      </p:sp>
      <p:sp>
        <p:nvSpPr>
          <p:cNvPr id="412" name="Google Shape;412;p62"/>
          <p:cNvSpPr txBox="1"/>
          <p:nvPr/>
        </p:nvSpPr>
        <p:spPr>
          <a:xfrm>
            <a:off x="269422" y="868136"/>
            <a:ext cx="8613300" cy="2978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rgbClr val="000000"/>
                </a:solidFill>
                <a:latin typeface="Calibri"/>
                <a:ea typeface="Calibri"/>
                <a:cs typeface="Calibri"/>
                <a:sym typeface="Calibri"/>
              </a:rPr>
              <a:t>Consultation</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PFs HEA</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Colleagues outside UK – particular thanks to those in Australia</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Weekly online webinar with experts from across the world</a:t>
            </a:r>
            <a:endParaRPr sz="27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3"/>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18" name="Google Shape;418;p63"/>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19" name="Google Shape;419;p63"/>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20" name="Google Shape;420;p63"/>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Education for mental health project</a:t>
            </a:r>
            <a:endParaRPr sz="1100"/>
          </a:p>
        </p:txBody>
      </p:sp>
      <p:sp>
        <p:nvSpPr>
          <p:cNvPr id="421" name="Google Shape;421;p63"/>
          <p:cNvSpPr txBox="1"/>
          <p:nvPr/>
        </p:nvSpPr>
        <p:spPr>
          <a:xfrm>
            <a:off x="269422" y="868136"/>
            <a:ext cx="8613300" cy="2562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rgbClr val="000000"/>
                </a:solidFill>
                <a:latin typeface="Calibri"/>
                <a:ea typeface="Calibri"/>
                <a:cs typeface="Calibri"/>
                <a:sym typeface="Calibri"/>
              </a:rPr>
              <a:t>Literature and review</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Consulted relevant literature across disciplines</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Shared ideas and approach with colleagues across the sector as it they developed</a:t>
            </a:r>
            <a:endParaRPr sz="1100"/>
          </a:p>
          <a:p>
            <a:pPr indent="-425450" lvl="0" marL="431800" marR="0" rtl="0" algn="l">
              <a:spcBef>
                <a:spcPts val="0"/>
              </a:spcBef>
              <a:spcAft>
                <a:spcPts val="0"/>
              </a:spcAft>
              <a:buClr>
                <a:srgbClr val="000000"/>
              </a:buClr>
              <a:buSzPts val="2700"/>
              <a:buFont typeface="Arial"/>
              <a:buChar char="•"/>
            </a:pPr>
            <a:r>
              <a:rPr lang="en" sz="2700">
                <a:solidFill>
                  <a:srgbClr val="000000"/>
                </a:solidFill>
                <a:latin typeface="Calibri"/>
                <a:ea typeface="Calibri"/>
                <a:cs typeface="Calibri"/>
                <a:sym typeface="Calibri"/>
              </a:rPr>
              <a:t>Peer review</a:t>
            </a:r>
            <a:endParaRPr sz="270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4"/>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27" name="Google Shape;427;p64"/>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28" name="Google Shape;428;p64"/>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29" name="Google Shape;429;p64"/>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Education for mental health</a:t>
            </a:r>
            <a:endParaRPr sz="3000">
              <a:solidFill>
                <a:srgbClr val="FFFFFF"/>
              </a:solidFill>
              <a:latin typeface="Calibri"/>
              <a:ea typeface="Calibri"/>
              <a:cs typeface="Calibri"/>
              <a:sym typeface="Calibri"/>
            </a:endParaRPr>
          </a:p>
        </p:txBody>
      </p:sp>
      <p:pic>
        <p:nvPicPr>
          <p:cNvPr id="430" name="Google Shape;430;p64"/>
          <p:cNvPicPr preferRelativeResize="0"/>
          <p:nvPr/>
        </p:nvPicPr>
        <p:blipFill rotWithShape="1">
          <a:blip r:embed="rId5">
            <a:alphaModFix/>
          </a:blip>
          <a:srcRect b="0" l="0" r="0" t="0"/>
          <a:stretch/>
        </p:blipFill>
        <p:spPr>
          <a:xfrm>
            <a:off x="2117491" y="1048738"/>
            <a:ext cx="4591051" cy="31958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5"/>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36" name="Google Shape;436;p65"/>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37" name="Google Shape;437;p65"/>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38" name="Google Shape;438;p65"/>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1. Underpinning infrastructure</a:t>
            </a:r>
            <a:endParaRPr sz="3000">
              <a:solidFill>
                <a:srgbClr val="FFFFFF"/>
              </a:solidFill>
              <a:latin typeface="Calibri"/>
              <a:ea typeface="Calibri"/>
              <a:cs typeface="Calibri"/>
              <a:sym typeface="Calibri"/>
            </a:endParaRPr>
          </a:p>
        </p:txBody>
      </p:sp>
      <p:pic>
        <p:nvPicPr>
          <p:cNvPr id="439" name="Google Shape;439;p65"/>
          <p:cNvPicPr preferRelativeResize="0"/>
          <p:nvPr/>
        </p:nvPicPr>
        <p:blipFill rotWithShape="1">
          <a:blip r:embed="rId5">
            <a:alphaModFix/>
          </a:blip>
          <a:srcRect b="0" l="0" r="0" t="0"/>
          <a:stretch/>
        </p:blipFill>
        <p:spPr>
          <a:xfrm>
            <a:off x="2066925" y="1115615"/>
            <a:ext cx="5168502" cy="2842239"/>
          </a:xfrm>
          <a:prstGeom prst="rect">
            <a:avLst/>
          </a:prstGeom>
          <a:noFill/>
          <a:ln>
            <a:noFill/>
          </a:ln>
        </p:spPr>
      </p:pic>
      <p:sp>
        <p:nvSpPr>
          <p:cNvPr id="440" name="Google Shape;440;p65"/>
          <p:cNvSpPr txBox="1"/>
          <p:nvPr/>
        </p:nvSpPr>
        <p:spPr>
          <a:xfrm>
            <a:off x="6410325" y="4105275"/>
            <a:ext cx="1600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Kift, 2019</a:t>
            </a: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6"/>
          <p:cNvSpPr txBox="1"/>
          <p:nvPr>
            <p:ph type="ctrTitle"/>
          </p:nvPr>
        </p:nvSpPr>
        <p:spPr>
          <a:xfrm>
            <a:off x="1143000" y="1025469"/>
            <a:ext cx="6858000" cy="1790700"/>
          </a:xfrm>
          <a:prstGeom prst="rect">
            <a:avLst/>
          </a:prstGeom>
          <a:noFill/>
          <a:ln cap="flat" cmpd="sng" w="28575">
            <a:solidFill>
              <a:srgbClr val="11827B"/>
            </a:solidFill>
            <a:prstDash val="solid"/>
            <a:round/>
            <a:headEnd len="sm" w="sm" type="none"/>
            <a:tailEnd len="sm" w="sm" type="none"/>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11827B"/>
              </a:buClr>
              <a:buSzPts val="4500"/>
              <a:buFont typeface="Arial"/>
              <a:buNone/>
            </a:pPr>
            <a:r>
              <a:rPr lang="en">
                <a:solidFill>
                  <a:srgbClr val="11827B"/>
                </a:solidFill>
                <a:latin typeface="Arial"/>
                <a:ea typeface="Arial"/>
                <a:cs typeface="Arial"/>
                <a:sym typeface="Arial"/>
              </a:rPr>
              <a:t>Staff development</a:t>
            </a:r>
            <a:endParaRPr>
              <a:solidFill>
                <a:srgbClr val="11827B"/>
              </a:solidFill>
              <a:latin typeface="Arial"/>
              <a:ea typeface="Arial"/>
              <a:cs typeface="Arial"/>
              <a:sym typeface="Arial"/>
            </a:endParaRPr>
          </a:p>
        </p:txBody>
      </p:sp>
      <p:sp>
        <p:nvSpPr>
          <p:cNvPr id="446" name="Google Shape;446;p66"/>
          <p:cNvSpPr txBox="1"/>
          <p:nvPr>
            <p:ph idx="1" type="subTitle"/>
          </p:nvPr>
        </p:nvSpPr>
        <p:spPr>
          <a:xfrm>
            <a:off x="1143000" y="2926046"/>
            <a:ext cx="6858000" cy="1241700"/>
          </a:xfrm>
          <a:prstGeom prst="rect">
            <a:avLst/>
          </a:prstGeom>
          <a:solidFill>
            <a:srgbClr val="11827B"/>
          </a:solidFill>
          <a:ln cap="flat" cmpd="sng" w="28575">
            <a:solidFill>
              <a:srgbClr val="11827B"/>
            </a:solidFill>
            <a:prstDash val="solid"/>
            <a:round/>
            <a:headEnd len="sm" w="sm" type="none"/>
            <a:tailEnd len="sm" w="sm" type="none"/>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solidFill>
                <a:schemeClr val="lt1"/>
              </a:solidFill>
              <a:latin typeface="Arial"/>
              <a:ea typeface="Arial"/>
              <a:cs typeface="Arial"/>
              <a:sym typeface="Arial"/>
            </a:endParaRPr>
          </a:p>
          <a:p>
            <a:pPr indent="0" lvl="0" marL="0" rtl="0" algn="ctr">
              <a:lnSpc>
                <a:spcPct val="90000"/>
              </a:lnSpc>
              <a:spcBef>
                <a:spcPts val="800"/>
              </a:spcBef>
              <a:spcAft>
                <a:spcPts val="0"/>
              </a:spcAft>
              <a:buClr>
                <a:schemeClr val="lt1"/>
              </a:buClr>
              <a:buSzPts val="1800"/>
              <a:buNone/>
            </a:pPr>
            <a:r>
              <a:rPr lang="en">
                <a:solidFill>
                  <a:schemeClr val="lt1"/>
                </a:solidFill>
                <a:latin typeface="Arial"/>
                <a:ea typeface="Arial"/>
                <a:cs typeface="Arial"/>
                <a:sym typeface="Arial"/>
              </a:rPr>
              <a:t>Resources and CPD activities</a:t>
            </a:r>
            <a:endParaRPr>
              <a:solidFill>
                <a:schemeClr val="lt1"/>
              </a:solidFill>
              <a:latin typeface="Arial"/>
              <a:ea typeface="Arial"/>
              <a:cs typeface="Arial"/>
              <a:sym typeface="Arial"/>
            </a:endParaRPr>
          </a:p>
        </p:txBody>
      </p:sp>
      <p:pic>
        <p:nvPicPr>
          <p:cNvPr descr="Logo, company name&#10;&#10;Description automatically generated" id="447" name="Google Shape;447;p66"/>
          <p:cNvPicPr preferRelativeResize="0"/>
          <p:nvPr/>
        </p:nvPicPr>
        <p:blipFill rotWithShape="1">
          <a:blip r:embed="rId3">
            <a:alphaModFix/>
          </a:blip>
          <a:srcRect b="0" l="0" r="0" t="0"/>
          <a:stretch/>
        </p:blipFill>
        <p:spPr>
          <a:xfrm>
            <a:off x="887763" y="231152"/>
            <a:ext cx="5248277" cy="742955"/>
          </a:xfrm>
          <a:prstGeom prst="rect">
            <a:avLst/>
          </a:prstGeom>
          <a:noFill/>
          <a:ln>
            <a:noFill/>
          </a:ln>
        </p:spPr>
      </p:pic>
      <p:pic>
        <p:nvPicPr>
          <p:cNvPr descr="Logo, company name&#10;&#10;Description automatically generated" id="448" name="Google Shape;448;p66"/>
          <p:cNvPicPr preferRelativeResize="0"/>
          <p:nvPr/>
        </p:nvPicPr>
        <p:blipFill rotWithShape="1">
          <a:blip r:embed="rId4">
            <a:alphaModFix/>
          </a:blip>
          <a:srcRect b="0" l="0" r="0" t="0"/>
          <a:stretch/>
        </p:blipFill>
        <p:spPr>
          <a:xfrm>
            <a:off x="3441740" y="4250615"/>
            <a:ext cx="4712115" cy="5763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7"/>
          <p:cNvSpPr/>
          <p:nvPr/>
        </p:nvSpPr>
        <p:spPr>
          <a:xfrm>
            <a:off x="253522" y="936797"/>
            <a:ext cx="8631000" cy="34383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Logo, company name&#10;&#10;Description automatically generated" id="454" name="Google Shape;454;p67"/>
          <p:cNvPicPr preferRelativeResize="0"/>
          <p:nvPr/>
        </p:nvPicPr>
        <p:blipFill rotWithShape="1">
          <a:blip r:embed="rId3">
            <a:alphaModFix/>
          </a:blip>
          <a:srcRect b="0" l="0" r="0" t="0"/>
          <a:stretch/>
        </p:blipFill>
        <p:spPr>
          <a:xfrm>
            <a:off x="4182397" y="4425179"/>
            <a:ext cx="4712115" cy="576319"/>
          </a:xfrm>
          <a:prstGeom prst="rect">
            <a:avLst/>
          </a:prstGeom>
          <a:noFill/>
          <a:ln>
            <a:noFill/>
          </a:ln>
        </p:spPr>
      </p:pic>
      <p:pic>
        <p:nvPicPr>
          <p:cNvPr descr="Logo, company name&#10;&#10;Description automatically generated" id="455" name="Google Shape;455;p67"/>
          <p:cNvPicPr preferRelativeResize="0"/>
          <p:nvPr/>
        </p:nvPicPr>
        <p:blipFill rotWithShape="1">
          <a:blip r:embed="rId4">
            <a:alphaModFix/>
          </a:blip>
          <a:srcRect b="0" l="0" r="0" t="0"/>
          <a:stretch/>
        </p:blipFill>
        <p:spPr>
          <a:xfrm>
            <a:off x="-1360" y="127049"/>
            <a:ext cx="5248277" cy="766440"/>
          </a:xfrm>
          <a:prstGeom prst="rect">
            <a:avLst/>
          </a:prstGeom>
          <a:noFill/>
          <a:ln>
            <a:noFill/>
          </a:ln>
        </p:spPr>
      </p:pic>
      <p:sp>
        <p:nvSpPr>
          <p:cNvPr id="456" name="Google Shape;456;p67"/>
          <p:cNvSpPr txBox="1"/>
          <p:nvPr/>
        </p:nvSpPr>
        <p:spPr>
          <a:xfrm>
            <a:off x="413657" y="1094014"/>
            <a:ext cx="8357400" cy="1685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2100" u="none" cap="none" strike="noStrike">
                <a:solidFill>
                  <a:srgbClr val="11827B"/>
                </a:solidFill>
                <a:latin typeface="Calibri"/>
                <a:ea typeface="Calibri"/>
                <a:cs typeface="Calibri"/>
                <a:sym typeface="Calibri"/>
              </a:rPr>
              <a:t>UK Quality Code Advice and Guidance (Learning and Teaching) Strategic Principle 4: </a:t>
            </a:r>
            <a:r>
              <a:rPr b="0" i="0" lang="en" sz="2100" u="none" cap="none" strike="noStrike">
                <a:solidFill>
                  <a:srgbClr val="11827B"/>
                </a:solidFill>
                <a:latin typeface="Calibri"/>
                <a:ea typeface="Calibri"/>
                <a:cs typeface="Calibri"/>
                <a:sym typeface="Calibri"/>
              </a:rPr>
              <a:t>Effective learning and teaching is informed through reflective practice and providers enable staff to engage in relevant, timely and appropriate professional development that supports students’ learning and high-quality teaching.</a:t>
            </a:r>
            <a:endParaRPr sz="2100">
              <a:solidFill>
                <a:srgbClr val="11827B"/>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CF9"/>
        </a:solidFill>
      </p:bgPr>
    </p:bg>
    <p:spTree>
      <p:nvGrpSpPr>
        <p:cNvPr id="286" name="Shape 286"/>
        <p:cNvGrpSpPr/>
        <p:nvPr/>
      </p:nvGrpSpPr>
      <p:grpSpPr>
        <a:xfrm>
          <a:off x="0" y="0"/>
          <a:ext cx="0" cy="0"/>
          <a:chOff x="0" y="0"/>
          <a:chExt cx="0" cy="0"/>
        </a:xfrm>
      </p:grpSpPr>
      <p:sp>
        <p:nvSpPr>
          <p:cNvPr id="287" name="Google Shape;287;p50"/>
          <p:cNvSpPr/>
          <p:nvPr/>
        </p:nvSpPr>
        <p:spPr>
          <a:xfrm>
            <a:off x="5630844" y="2392160"/>
            <a:ext cx="1941900" cy="2204100"/>
          </a:xfrm>
          <a:prstGeom prst="rect">
            <a:avLst/>
          </a:prstGeom>
          <a:solidFill>
            <a:srgbClr val="F8CBC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50"/>
          <p:cNvSpPr txBox="1"/>
          <p:nvPr/>
        </p:nvSpPr>
        <p:spPr>
          <a:xfrm>
            <a:off x="3924300" y="1076390"/>
            <a:ext cx="4724400" cy="415500"/>
          </a:xfrm>
          <a:prstGeom prst="rect">
            <a:avLst/>
          </a:prstGeom>
          <a:noFill/>
          <a:ln>
            <a:noFill/>
          </a:ln>
        </p:spPr>
        <p:txBody>
          <a:bodyPr anchorCtr="0" anchor="t" bIns="0" lIns="0" spcFirstLastPara="1" rIns="0" wrap="square" tIns="0">
            <a:spAutoFit/>
          </a:bodyPr>
          <a:lstStyle/>
          <a:p>
            <a:pPr indent="0" lvl="0" marL="0" marR="0" rtl="0" algn="l">
              <a:lnSpc>
                <a:spcPct val="141666"/>
              </a:lnSpc>
              <a:spcBef>
                <a:spcPts val="0"/>
              </a:spcBef>
              <a:spcAft>
                <a:spcPts val="0"/>
              </a:spcAft>
              <a:buNone/>
            </a:pPr>
            <a:r>
              <a:rPr b="0" i="0" lang="en" sz="2700" u="none" cap="none" strike="noStrike">
                <a:solidFill>
                  <a:srgbClr val="E47068"/>
                </a:solidFill>
                <a:latin typeface="Tenor Sans"/>
                <a:ea typeface="Tenor Sans"/>
                <a:cs typeface="Tenor Sans"/>
                <a:sym typeface="Tenor Sans"/>
              </a:rPr>
              <a:t>ELIZABETH MULLENGER</a:t>
            </a:r>
            <a:endParaRPr sz="700"/>
          </a:p>
        </p:txBody>
      </p:sp>
      <p:sp>
        <p:nvSpPr>
          <p:cNvPr id="289" name="Google Shape;289;p50"/>
          <p:cNvSpPr/>
          <p:nvPr/>
        </p:nvSpPr>
        <p:spPr>
          <a:xfrm rot="-5400000">
            <a:off x="2386800" y="82764"/>
            <a:ext cx="14100" cy="2501700"/>
          </a:xfrm>
          <a:prstGeom prst="rect">
            <a:avLst/>
          </a:prstGeom>
          <a:solidFill>
            <a:srgbClr val="E470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0" name="Google Shape;290;p50"/>
          <p:cNvPicPr preferRelativeResize="0"/>
          <p:nvPr/>
        </p:nvPicPr>
        <p:blipFill rotWithShape="1">
          <a:blip r:embed="rId3">
            <a:alphaModFix/>
          </a:blip>
          <a:srcRect b="0" l="0" r="0" t="0"/>
          <a:stretch/>
        </p:blipFill>
        <p:spPr>
          <a:xfrm>
            <a:off x="5386388" y="1894929"/>
            <a:ext cx="2274031" cy="39548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8"/>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462" name="Google Shape;462;p68"/>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63" name="Google Shape;463;p68"/>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64" name="Google Shape;464;p68"/>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5" name="Google Shape;465;p68"/>
          <p:cNvSpPr txBox="1"/>
          <p:nvPr/>
        </p:nvSpPr>
        <p:spPr>
          <a:xfrm>
            <a:off x="289492" y="405152"/>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Staff development resources and CPD activities</a:t>
            </a:r>
            <a:endParaRPr sz="1100"/>
          </a:p>
        </p:txBody>
      </p:sp>
      <p:sp>
        <p:nvSpPr>
          <p:cNvPr id="466" name="Google Shape;466;p68"/>
          <p:cNvSpPr txBox="1"/>
          <p:nvPr/>
        </p:nvSpPr>
        <p:spPr>
          <a:xfrm>
            <a:off x="554277" y="1117948"/>
            <a:ext cx="7900800" cy="29784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Designed for application and use in teacher development programmes and related learning and teaching qualifications.</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Recognising the diversity of teaching and associated CPD activities.</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Structured around the toolkit themes and sub-themes.</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Aligned with Level 6/7 of the UK Quality Code.</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Signposted to the UKPSF.</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Including defined aims and learning outcomes. </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Linked to evidence, relevant case studies, and further reading. </a:t>
            </a:r>
            <a:endParaRPr sz="1100"/>
          </a:p>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Constructed so as to be accessible, flexible, and adaptable. </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9"/>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472" name="Google Shape;472;p69"/>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73" name="Google Shape;473;p69"/>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74" name="Google Shape;474;p69"/>
          <p:cNvSpPr txBox="1"/>
          <p:nvPr/>
        </p:nvSpPr>
        <p:spPr>
          <a:xfrm>
            <a:off x="289492" y="269081"/>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11827B"/>
                </a:solidFill>
                <a:latin typeface="Arial"/>
                <a:ea typeface="Arial"/>
                <a:cs typeface="Arial"/>
                <a:sym typeface="Arial"/>
              </a:rPr>
              <a:t>Activities and resources insights</a:t>
            </a:r>
            <a:endParaRPr sz="1100"/>
          </a:p>
        </p:txBody>
      </p:sp>
      <p:sp>
        <p:nvSpPr>
          <p:cNvPr id="475" name="Google Shape;475;p69"/>
          <p:cNvSpPr txBox="1"/>
          <p:nvPr/>
        </p:nvSpPr>
        <p:spPr>
          <a:xfrm>
            <a:off x="548640" y="1042416"/>
            <a:ext cx="7996500" cy="3014400"/>
          </a:xfrm>
          <a:prstGeom prst="rect">
            <a:avLst/>
          </a:prstGeom>
          <a:noFill/>
          <a:ln>
            <a:noFill/>
          </a:ln>
        </p:spPr>
        <p:txBody>
          <a:bodyPr anchorCtr="0" anchor="t" bIns="34275" lIns="68575" spcFirstLastPara="1" rIns="68575" wrap="square" tIns="34275">
            <a:spAutoFit/>
          </a:bodyPr>
          <a:lstStyle/>
          <a:p>
            <a:pPr indent="-336550" lvl="0" marL="342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Collaborative learning activities: E.g.,</a:t>
            </a:r>
            <a:endParaRPr sz="1100"/>
          </a:p>
          <a:p>
            <a:pPr indent="-342900" lvl="1" marL="685800" marR="0" rtl="0" algn="l">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Welcome to Curriculumland: The curriculum as territory and terrain.</a:t>
            </a:r>
            <a:endParaRPr sz="1100"/>
          </a:p>
          <a:p>
            <a:pPr indent="-342900" lvl="1" marL="685800" marR="0" rtl="0" algn="l">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The Hero’s Journey exercise.</a:t>
            </a:r>
            <a:endParaRPr sz="1100"/>
          </a:p>
          <a:p>
            <a:pPr indent="-336550" lvl="0" marL="342900" marR="0" rtl="0" algn="l">
              <a:spcBef>
                <a:spcPts val="50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Practically focused: E.g., </a:t>
            </a:r>
            <a:endParaRPr sz="1100"/>
          </a:p>
          <a:p>
            <a:pPr indent="-342900" lvl="1" marL="685800" marR="0" rtl="0" algn="l">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What, when, how much? </a:t>
            </a:r>
            <a:endParaRPr sz="1100"/>
          </a:p>
          <a:p>
            <a:pPr indent="-342900" lvl="1" marL="685800" marR="0" rtl="0" algn="l">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Stakeholder mapping in curriculum development.</a:t>
            </a:r>
            <a:endParaRPr sz="1100"/>
          </a:p>
          <a:p>
            <a:pPr indent="-342900" lvl="1" marL="685800" marR="0" rtl="0" algn="l">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Considering an inclusive practice framework. </a:t>
            </a:r>
            <a:endParaRPr sz="1100"/>
          </a:p>
          <a:p>
            <a:pPr indent="-336550" lvl="0" marL="342900" marR="0" rtl="0" algn="l">
              <a:spcBef>
                <a:spcPts val="50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Staff and student experience focused: E.g., </a:t>
            </a:r>
            <a:endParaRPr sz="1100"/>
          </a:p>
          <a:p>
            <a:pPr indent="-342900" lvl="1" marL="685800" marR="0" rtl="0" algn="l">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Staff wellbeing: Key questions for curriculum design. </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0"/>
          <p:cNvSpPr/>
          <p:nvPr/>
        </p:nvSpPr>
        <p:spPr>
          <a:xfrm>
            <a:off x="-2720" y="4083"/>
            <a:ext cx="9144000" cy="4381500"/>
          </a:xfrm>
          <a:prstGeom prst="rect">
            <a:avLst/>
          </a:prstGeom>
          <a:solidFill>
            <a:srgbClr val="11827B"/>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481" name="Google Shape;481;p70"/>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82" name="Google Shape;482;p70"/>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83" name="Google Shape;483;p70"/>
          <p:cNvSpPr txBox="1"/>
          <p:nvPr/>
        </p:nvSpPr>
        <p:spPr>
          <a:xfrm>
            <a:off x="421340" y="2021708"/>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Thank you</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1"/>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89" name="Google Shape;489;p71"/>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490" name="Google Shape;490;p71"/>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491" name="Google Shape;491;p71"/>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2. Social belonging</a:t>
            </a:r>
            <a:endParaRPr sz="3000">
              <a:solidFill>
                <a:srgbClr val="FFFFFF"/>
              </a:solidFill>
              <a:latin typeface="Calibri"/>
              <a:ea typeface="Calibri"/>
              <a:cs typeface="Calibri"/>
              <a:sym typeface="Calibri"/>
            </a:endParaRPr>
          </a:p>
        </p:txBody>
      </p:sp>
      <p:sp>
        <p:nvSpPr>
          <p:cNvPr id="492" name="Google Shape;492;p71"/>
          <p:cNvSpPr txBox="1"/>
          <p:nvPr/>
        </p:nvSpPr>
        <p:spPr>
          <a:xfrm>
            <a:off x="269422" y="868136"/>
            <a:ext cx="86133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p:txBody>
      </p:sp>
      <p:pic>
        <p:nvPicPr>
          <p:cNvPr id="493" name="Google Shape;493;p71"/>
          <p:cNvPicPr preferRelativeResize="0"/>
          <p:nvPr/>
        </p:nvPicPr>
        <p:blipFill rotWithShape="1">
          <a:blip r:embed="rId5">
            <a:alphaModFix/>
          </a:blip>
          <a:srcRect b="0" l="0" r="0" t="0"/>
          <a:stretch/>
        </p:blipFill>
        <p:spPr>
          <a:xfrm>
            <a:off x="2800350" y="868136"/>
            <a:ext cx="3429000" cy="3429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2"/>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499" name="Google Shape;499;p72"/>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00" name="Google Shape;500;p72"/>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01" name="Google Shape;501;p72"/>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3. Learning focussed</a:t>
            </a:r>
            <a:endParaRPr sz="3000">
              <a:solidFill>
                <a:srgbClr val="FFFFFF"/>
              </a:solidFill>
              <a:latin typeface="Calibri"/>
              <a:ea typeface="Calibri"/>
              <a:cs typeface="Calibri"/>
              <a:sym typeface="Calibri"/>
            </a:endParaRPr>
          </a:p>
        </p:txBody>
      </p:sp>
      <p:pic>
        <p:nvPicPr>
          <p:cNvPr id="502" name="Google Shape;502;p72"/>
          <p:cNvPicPr preferRelativeResize="0"/>
          <p:nvPr/>
        </p:nvPicPr>
        <p:blipFill rotWithShape="1">
          <a:blip r:embed="rId5">
            <a:alphaModFix/>
          </a:blip>
          <a:srcRect b="0" l="0" r="0" t="0"/>
          <a:stretch/>
        </p:blipFill>
        <p:spPr>
          <a:xfrm>
            <a:off x="2854600" y="918285"/>
            <a:ext cx="3435702" cy="33963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3"/>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08" name="Google Shape;508;p73"/>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09" name="Google Shape;509;p73"/>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10" name="Google Shape;510;p73"/>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rgbClr val="FFFFFF"/>
                </a:solidFill>
                <a:latin typeface="Calibri"/>
                <a:ea typeface="Calibri"/>
                <a:cs typeface="Calibri"/>
                <a:sym typeface="Calibri"/>
              </a:rPr>
              <a:t>Deep and surface learning</a:t>
            </a:r>
            <a:endParaRPr sz="2400">
              <a:solidFill>
                <a:srgbClr val="FFFFFF"/>
              </a:solidFill>
              <a:latin typeface="Calibri"/>
              <a:ea typeface="Calibri"/>
              <a:cs typeface="Calibri"/>
              <a:sym typeface="Calibri"/>
            </a:endParaRPr>
          </a:p>
        </p:txBody>
      </p:sp>
      <p:sp>
        <p:nvSpPr>
          <p:cNvPr id="511" name="Google Shape;511;p73"/>
          <p:cNvSpPr txBox="1"/>
          <p:nvPr/>
        </p:nvSpPr>
        <p:spPr>
          <a:xfrm>
            <a:off x="1466849" y="903120"/>
            <a:ext cx="21147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p:txBody>
      </p:sp>
      <p:sp>
        <p:nvSpPr>
          <p:cNvPr id="512" name="Google Shape;512;p73"/>
          <p:cNvSpPr txBox="1"/>
          <p:nvPr/>
        </p:nvSpPr>
        <p:spPr>
          <a:xfrm>
            <a:off x="1108025" y="1151335"/>
            <a:ext cx="2832300" cy="4800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1800"/>
              <a:buFont typeface="Arial"/>
              <a:buNone/>
            </a:pPr>
            <a:r>
              <a:rPr b="1" lang="en" sz="1800">
                <a:solidFill>
                  <a:schemeClr val="dk1"/>
                </a:solidFill>
                <a:latin typeface="Arial"/>
                <a:ea typeface="Arial"/>
                <a:cs typeface="Arial"/>
                <a:sym typeface="Arial"/>
              </a:rPr>
              <a:t>Deep learning</a:t>
            </a:r>
            <a:endParaRPr b="1" sz="1800">
              <a:solidFill>
                <a:schemeClr val="dk1"/>
              </a:solidFill>
              <a:latin typeface="Arial"/>
              <a:ea typeface="Arial"/>
              <a:cs typeface="Arial"/>
              <a:sym typeface="Arial"/>
            </a:endParaRPr>
          </a:p>
        </p:txBody>
      </p:sp>
      <p:sp>
        <p:nvSpPr>
          <p:cNvPr id="513" name="Google Shape;513;p73"/>
          <p:cNvSpPr txBox="1"/>
          <p:nvPr/>
        </p:nvSpPr>
        <p:spPr>
          <a:xfrm>
            <a:off x="966025" y="1607465"/>
            <a:ext cx="3116400" cy="2963400"/>
          </a:xfrm>
          <a:prstGeom prst="rect">
            <a:avLst/>
          </a:prstGeom>
          <a:noFill/>
          <a:ln>
            <a:noFill/>
          </a:ln>
        </p:spPr>
        <p:txBody>
          <a:bodyPr anchorCtr="0" anchor="t" bIns="34275" lIns="68575" spcFirstLastPara="1" rIns="68575" wrap="square" tIns="34275">
            <a:noAutofit/>
          </a:bodyPr>
          <a:lstStyle/>
          <a:p>
            <a:pPr indent="-177800" lvl="0" marL="177800" marR="0" rtl="0" algn="l">
              <a:lnSpc>
                <a:spcPct val="90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Focus on subject</a:t>
            </a:r>
            <a:endParaRPr sz="1100"/>
          </a:p>
          <a:p>
            <a:pPr indent="-177800" lvl="0" marL="177800" marR="0" rtl="0" algn="l">
              <a:lnSpc>
                <a:spcPct val="90000"/>
              </a:lnSpc>
              <a:spcBef>
                <a:spcPts val="800"/>
              </a:spcBef>
              <a:spcAft>
                <a:spcPts val="0"/>
              </a:spcAft>
              <a:buClr>
                <a:schemeClr val="dk1"/>
              </a:buClr>
              <a:buSzPts val="1800"/>
              <a:buFont typeface="Arial"/>
              <a:buChar char="•"/>
            </a:pPr>
            <a:r>
              <a:rPr lang="en" sz="1800">
                <a:solidFill>
                  <a:schemeClr val="dk1"/>
                </a:solidFill>
                <a:latin typeface="Arial"/>
                <a:ea typeface="Arial"/>
                <a:cs typeface="Arial"/>
                <a:sym typeface="Arial"/>
              </a:rPr>
              <a:t>High achievement</a:t>
            </a:r>
            <a:endParaRPr sz="1100"/>
          </a:p>
          <a:p>
            <a:pPr indent="-177800" lvl="0" marL="177800" marR="0" rtl="0" algn="l">
              <a:lnSpc>
                <a:spcPct val="90000"/>
              </a:lnSpc>
              <a:spcBef>
                <a:spcPts val="800"/>
              </a:spcBef>
              <a:spcAft>
                <a:spcPts val="0"/>
              </a:spcAft>
              <a:buClr>
                <a:schemeClr val="dk1"/>
              </a:buClr>
              <a:buSzPts val="1800"/>
              <a:buFont typeface="Arial"/>
              <a:buChar char="•"/>
            </a:pPr>
            <a:r>
              <a:rPr lang="en" sz="1800">
                <a:solidFill>
                  <a:schemeClr val="dk1"/>
                </a:solidFill>
                <a:latin typeface="Arial"/>
                <a:ea typeface="Arial"/>
                <a:cs typeface="Arial"/>
                <a:sym typeface="Arial"/>
              </a:rPr>
              <a:t>Good wellbeing</a:t>
            </a:r>
            <a:endParaRPr sz="1100"/>
          </a:p>
          <a:p>
            <a:pPr indent="-177800" lvl="0" marL="177800" marR="0" rtl="0" algn="l">
              <a:lnSpc>
                <a:spcPct val="90000"/>
              </a:lnSpc>
              <a:spcBef>
                <a:spcPts val="800"/>
              </a:spcBef>
              <a:spcAft>
                <a:spcPts val="0"/>
              </a:spcAft>
              <a:buClr>
                <a:schemeClr val="dk1"/>
              </a:buClr>
              <a:buSzPts val="1800"/>
              <a:buFont typeface="Arial"/>
              <a:buChar char="•"/>
            </a:pPr>
            <a:r>
              <a:rPr lang="en" sz="1800">
                <a:solidFill>
                  <a:schemeClr val="dk1"/>
                </a:solidFill>
                <a:latin typeface="Arial"/>
                <a:ea typeface="Arial"/>
                <a:cs typeface="Arial"/>
                <a:sym typeface="Arial"/>
              </a:rPr>
              <a:t>More satisfied with teaching and learning</a:t>
            </a:r>
            <a:endParaRPr sz="1100"/>
          </a:p>
          <a:p>
            <a:pPr indent="-63500" lvl="0" marL="177800" marR="0" rtl="0" algn="l">
              <a:lnSpc>
                <a:spcPct val="90000"/>
              </a:lnSpc>
              <a:spcBef>
                <a:spcPts val="80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1800"/>
              <a:buFont typeface="Arial"/>
              <a:buNone/>
            </a:pPr>
            <a:r>
              <a:rPr lang="en" sz="1800">
                <a:solidFill>
                  <a:schemeClr val="dk1"/>
                </a:solidFill>
                <a:latin typeface="Arial"/>
                <a:ea typeface="Arial"/>
                <a:cs typeface="Arial"/>
                <a:sym typeface="Arial"/>
              </a:rPr>
              <a:t>Focus on intrinsic motivation</a:t>
            </a:r>
            <a:endParaRPr sz="1800">
              <a:solidFill>
                <a:schemeClr val="dk1"/>
              </a:solidFill>
              <a:latin typeface="Arial"/>
              <a:ea typeface="Arial"/>
              <a:cs typeface="Arial"/>
              <a:sym typeface="Arial"/>
            </a:endParaRPr>
          </a:p>
        </p:txBody>
      </p:sp>
      <p:sp>
        <p:nvSpPr>
          <p:cNvPr id="514" name="Google Shape;514;p73"/>
          <p:cNvSpPr txBox="1"/>
          <p:nvPr/>
        </p:nvSpPr>
        <p:spPr>
          <a:xfrm>
            <a:off x="5486400" y="1151335"/>
            <a:ext cx="3200400" cy="4800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1800"/>
              <a:buFont typeface="Arial"/>
              <a:buNone/>
            </a:pPr>
            <a:r>
              <a:rPr b="1" lang="en" sz="1800">
                <a:solidFill>
                  <a:schemeClr val="dk1"/>
                </a:solidFill>
                <a:latin typeface="Arial"/>
                <a:ea typeface="Arial"/>
                <a:cs typeface="Arial"/>
                <a:sym typeface="Arial"/>
              </a:rPr>
              <a:t>Surface learning</a:t>
            </a:r>
            <a:endParaRPr b="1" sz="1800">
              <a:solidFill>
                <a:schemeClr val="dk1"/>
              </a:solidFill>
              <a:latin typeface="Arial"/>
              <a:ea typeface="Arial"/>
              <a:cs typeface="Arial"/>
              <a:sym typeface="Arial"/>
            </a:endParaRPr>
          </a:p>
        </p:txBody>
      </p:sp>
      <p:sp>
        <p:nvSpPr>
          <p:cNvPr id="515" name="Google Shape;515;p73"/>
          <p:cNvSpPr txBox="1"/>
          <p:nvPr/>
        </p:nvSpPr>
        <p:spPr>
          <a:xfrm>
            <a:off x="5440082" y="1631156"/>
            <a:ext cx="3030000" cy="2711400"/>
          </a:xfrm>
          <a:prstGeom prst="rect">
            <a:avLst/>
          </a:prstGeom>
          <a:noFill/>
          <a:ln>
            <a:noFill/>
          </a:ln>
        </p:spPr>
        <p:txBody>
          <a:bodyPr anchorCtr="0" anchor="t" bIns="34275" lIns="68575" spcFirstLastPara="1" rIns="68575" wrap="square" tIns="34275">
            <a:normAutofit/>
          </a:bodyPr>
          <a:lstStyle/>
          <a:p>
            <a:pPr indent="-177800" lvl="0" marL="177800" marR="0" rtl="0" algn="l">
              <a:lnSpc>
                <a:spcPct val="90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Focus on grades</a:t>
            </a:r>
            <a:endParaRPr sz="1100"/>
          </a:p>
          <a:p>
            <a:pPr indent="-177800" lvl="0" marL="177800" marR="0" rtl="0" algn="l">
              <a:lnSpc>
                <a:spcPct val="90000"/>
              </a:lnSpc>
              <a:spcBef>
                <a:spcPts val="800"/>
              </a:spcBef>
              <a:spcAft>
                <a:spcPts val="0"/>
              </a:spcAft>
              <a:buClr>
                <a:schemeClr val="dk1"/>
              </a:buClr>
              <a:buSzPts val="1800"/>
              <a:buFont typeface="Arial"/>
              <a:buChar char="•"/>
            </a:pPr>
            <a:r>
              <a:rPr lang="en" sz="1800">
                <a:solidFill>
                  <a:schemeClr val="dk1"/>
                </a:solidFill>
                <a:latin typeface="Arial"/>
                <a:ea typeface="Arial"/>
                <a:cs typeface="Arial"/>
                <a:sym typeface="Arial"/>
              </a:rPr>
              <a:t>Lower achievement</a:t>
            </a:r>
            <a:endParaRPr sz="1100"/>
          </a:p>
          <a:p>
            <a:pPr indent="-177800" lvl="0" marL="177800" marR="0" rtl="0" algn="l">
              <a:lnSpc>
                <a:spcPct val="90000"/>
              </a:lnSpc>
              <a:spcBef>
                <a:spcPts val="800"/>
              </a:spcBef>
              <a:spcAft>
                <a:spcPts val="0"/>
              </a:spcAft>
              <a:buClr>
                <a:schemeClr val="dk1"/>
              </a:buClr>
              <a:buSzPts val="1800"/>
              <a:buFont typeface="Arial"/>
              <a:buChar char="•"/>
            </a:pPr>
            <a:r>
              <a:rPr lang="en" sz="1800">
                <a:solidFill>
                  <a:schemeClr val="dk1"/>
                </a:solidFill>
                <a:latin typeface="Arial"/>
                <a:ea typeface="Arial"/>
                <a:cs typeface="Arial"/>
                <a:sym typeface="Arial"/>
              </a:rPr>
              <a:t>Poor wellbeing (high anxiety)</a:t>
            </a:r>
            <a:endParaRPr sz="1100"/>
          </a:p>
          <a:p>
            <a:pPr indent="-177800" lvl="0" marL="177800" marR="0" rtl="0" algn="l">
              <a:lnSpc>
                <a:spcPct val="90000"/>
              </a:lnSpc>
              <a:spcBef>
                <a:spcPts val="800"/>
              </a:spcBef>
              <a:spcAft>
                <a:spcPts val="0"/>
              </a:spcAft>
              <a:buClr>
                <a:schemeClr val="dk1"/>
              </a:buClr>
              <a:buSzPts val="1800"/>
              <a:buFont typeface="Arial"/>
              <a:buChar char="•"/>
            </a:pPr>
            <a:r>
              <a:rPr lang="en" sz="1800">
                <a:solidFill>
                  <a:schemeClr val="dk1"/>
                </a:solidFill>
                <a:latin typeface="Arial"/>
                <a:ea typeface="Arial"/>
                <a:cs typeface="Arial"/>
                <a:sym typeface="Arial"/>
              </a:rPr>
              <a:t>Less satisfied</a:t>
            </a:r>
            <a:endParaRPr sz="1100"/>
          </a:p>
          <a:p>
            <a:pPr indent="-63500" lvl="0" marL="177800" marR="0" rtl="0" algn="l">
              <a:lnSpc>
                <a:spcPct val="90000"/>
              </a:lnSpc>
              <a:spcBef>
                <a:spcPts val="80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800"/>
              </a:spcBef>
              <a:spcAft>
                <a:spcPts val="0"/>
              </a:spcAft>
              <a:buClr>
                <a:schemeClr val="dk1"/>
              </a:buClr>
              <a:buSzPts val="1800"/>
              <a:buFont typeface="Arial"/>
              <a:buNone/>
            </a:pPr>
            <a:r>
              <a:rPr lang="en" sz="1800">
                <a:solidFill>
                  <a:schemeClr val="dk1"/>
                </a:solidFill>
                <a:latin typeface="Arial"/>
                <a:ea typeface="Arial"/>
                <a:cs typeface="Arial"/>
                <a:sym typeface="Arial"/>
              </a:rPr>
              <a:t>Focus on extrinsic motivation</a:t>
            </a:r>
            <a:endParaRPr sz="1800">
              <a:solidFill>
                <a:schemeClr val="dk1"/>
              </a:solidFill>
              <a:latin typeface="Arial"/>
              <a:ea typeface="Arial"/>
              <a:cs typeface="Arial"/>
              <a:sym typeface="Arial"/>
            </a:endParaRPr>
          </a:p>
        </p:txBody>
      </p:sp>
      <p:sp>
        <p:nvSpPr>
          <p:cNvPr id="516" name="Google Shape;516;p73"/>
          <p:cNvSpPr txBox="1"/>
          <p:nvPr/>
        </p:nvSpPr>
        <p:spPr>
          <a:xfrm>
            <a:off x="5093819" y="4053855"/>
            <a:ext cx="2995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000000"/>
                </a:solidFill>
                <a:latin typeface="Arial"/>
                <a:ea typeface="Arial"/>
                <a:cs typeface="Arial"/>
                <a:sym typeface="Arial"/>
              </a:rPr>
              <a:t>(Postareff, et al, 2016; Asikainen, et al, 2019)</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4"/>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22" name="Google Shape;522;p74"/>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23" name="Google Shape;523;p74"/>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24" name="Google Shape;524;p74"/>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rgbClr val="FFFFFF"/>
                </a:solidFill>
                <a:latin typeface="Calibri"/>
                <a:ea typeface="Calibri"/>
                <a:cs typeface="Calibri"/>
                <a:sym typeface="Calibri"/>
              </a:rPr>
              <a:t>Sustainable challenge - What is hard and why?</a:t>
            </a:r>
            <a:endParaRPr sz="2400">
              <a:solidFill>
                <a:srgbClr val="FFFFFF"/>
              </a:solidFill>
              <a:latin typeface="Calibri"/>
              <a:ea typeface="Calibri"/>
              <a:cs typeface="Calibri"/>
              <a:sym typeface="Calibri"/>
            </a:endParaRPr>
          </a:p>
        </p:txBody>
      </p:sp>
      <p:sp>
        <p:nvSpPr>
          <p:cNvPr id="525" name="Google Shape;525;p74"/>
          <p:cNvSpPr txBox="1"/>
          <p:nvPr/>
        </p:nvSpPr>
        <p:spPr>
          <a:xfrm>
            <a:off x="809625" y="1098712"/>
            <a:ext cx="27813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p:txBody>
      </p:sp>
      <p:sp>
        <p:nvSpPr>
          <p:cNvPr id="526" name="Google Shape;526;p74"/>
          <p:cNvSpPr txBox="1"/>
          <p:nvPr/>
        </p:nvSpPr>
        <p:spPr>
          <a:xfrm>
            <a:off x="906959" y="899519"/>
            <a:ext cx="2955300" cy="618000"/>
          </a:xfrm>
          <a:prstGeom prst="rect">
            <a:avLst/>
          </a:prstGeom>
          <a:noFill/>
          <a:ln>
            <a:noFill/>
          </a:ln>
        </p:spPr>
        <p:txBody>
          <a:bodyPr anchorCtr="0" anchor="b" bIns="34275" lIns="68575" spcFirstLastPara="1" rIns="68575" wrap="square" tIns="34275">
            <a:noAutofit/>
          </a:bodyPr>
          <a:lstStyle/>
          <a:p>
            <a:pPr indent="0" lvl="0" marL="0" marR="0" rtl="0" algn="l">
              <a:lnSpc>
                <a:spcPct val="84000"/>
              </a:lnSpc>
              <a:spcBef>
                <a:spcPts val="0"/>
              </a:spcBef>
              <a:spcAft>
                <a:spcPts val="0"/>
              </a:spcAft>
              <a:buClr>
                <a:schemeClr val="dk2"/>
              </a:buClr>
              <a:buSzPts val="2300"/>
              <a:buFont typeface="Libre Franklin"/>
              <a:buNone/>
            </a:pPr>
            <a:r>
              <a:rPr b="0" lang="en" sz="2300">
                <a:solidFill>
                  <a:schemeClr val="dk2"/>
                </a:solidFill>
                <a:latin typeface="Arial"/>
                <a:ea typeface="Arial"/>
                <a:cs typeface="Arial"/>
                <a:sym typeface="Arial"/>
              </a:rPr>
              <a:t>Helpful challenge</a:t>
            </a:r>
            <a:endParaRPr b="0" sz="2300">
              <a:solidFill>
                <a:schemeClr val="dk2"/>
              </a:solidFill>
              <a:latin typeface="Arial"/>
              <a:ea typeface="Arial"/>
              <a:cs typeface="Arial"/>
              <a:sym typeface="Arial"/>
            </a:endParaRPr>
          </a:p>
        </p:txBody>
      </p:sp>
      <p:sp>
        <p:nvSpPr>
          <p:cNvPr id="527" name="Google Shape;527;p74"/>
          <p:cNvSpPr txBox="1"/>
          <p:nvPr/>
        </p:nvSpPr>
        <p:spPr>
          <a:xfrm>
            <a:off x="809625" y="1569328"/>
            <a:ext cx="3438600" cy="3133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800"/>
              <a:buFont typeface="Arial"/>
              <a:buNone/>
            </a:pPr>
            <a:r>
              <a:rPr lang="en" sz="1800">
                <a:solidFill>
                  <a:schemeClr val="dk1"/>
                </a:solidFill>
                <a:latin typeface="Arial"/>
                <a:ea typeface="Arial"/>
                <a:cs typeface="Arial"/>
                <a:sym typeface="Arial"/>
              </a:rPr>
              <a:t>Know what to do</a:t>
            </a:r>
            <a:endParaRPr sz="1100"/>
          </a:p>
          <a:p>
            <a:pPr indent="0" lvl="0" marL="0" marR="0" rtl="0" algn="l">
              <a:lnSpc>
                <a:spcPct val="90000"/>
              </a:lnSpc>
              <a:spcBef>
                <a:spcPts val="1200"/>
              </a:spcBef>
              <a:spcAft>
                <a:spcPts val="0"/>
              </a:spcAft>
              <a:buClr>
                <a:schemeClr val="dk1"/>
              </a:buClr>
              <a:buSzPts val="1800"/>
              <a:buFont typeface="Arial"/>
              <a:buNone/>
            </a:pPr>
            <a:r>
              <a:rPr lang="en" sz="1800">
                <a:solidFill>
                  <a:schemeClr val="dk1"/>
                </a:solidFill>
                <a:latin typeface="Arial"/>
                <a:ea typeface="Arial"/>
                <a:cs typeface="Arial"/>
                <a:sym typeface="Arial"/>
              </a:rPr>
              <a:t>Understand how to do it</a:t>
            </a:r>
            <a:endParaRPr sz="1100"/>
          </a:p>
          <a:p>
            <a:pPr indent="0" lvl="0" marL="0" marR="0" rtl="0" algn="l">
              <a:lnSpc>
                <a:spcPct val="90000"/>
              </a:lnSpc>
              <a:spcBef>
                <a:spcPts val="1200"/>
              </a:spcBef>
              <a:spcAft>
                <a:spcPts val="0"/>
              </a:spcAft>
              <a:buClr>
                <a:schemeClr val="dk1"/>
              </a:buClr>
              <a:buSzPts val="1800"/>
              <a:buFont typeface="Arial"/>
              <a:buNone/>
            </a:pPr>
            <a:r>
              <a:rPr lang="en" sz="1800">
                <a:solidFill>
                  <a:schemeClr val="dk1"/>
                </a:solidFill>
                <a:latin typeface="Arial"/>
                <a:ea typeface="Arial"/>
                <a:cs typeface="Arial"/>
                <a:sym typeface="Arial"/>
              </a:rPr>
              <a:t>Have or can develop necessary skills</a:t>
            </a:r>
            <a:endParaRPr sz="1100"/>
          </a:p>
          <a:p>
            <a:pPr indent="0" lvl="0" marL="0" marR="0" rtl="0" algn="l">
              <a:lnSpc>
                <a:spcPct val="90000"/>
              </a:lnSpc>
              <a:spcBef>
                <a:spcPts val="1200"/>
              </a:spcBef>
              <a:spcAft>
                <a:spcPts val="0"/>
              </a:spcAft>
              <a:buClr>
                <a:schemeClr val="dk1"/>
              </a:buClr>
              <a:buSzPts val="1800"/>
              <a:buFont typeface="Arial"/>
              <a:buNone/>
            </a:pPr>
            <a:r>
              <a:rPr lang="en" sz="1800">
                <a:solidFill>
                  <a:schemeClr val="dk1"/>
                </a:solidFill>
                <a:latin typeface="Arial"/>
                <a:ea typeface="Arial"/>
                <a:cs typeface="Arial"/>
                <a:sym typeface="Arial"/>
              </a:rPr>
              <a:t>Understand how to use strengths</a:t>
            </a:r>
            <a:endParaRPr sz="1100"/>
          </a:p>
          <a:p>
            <a:pPr indent="0" lvl="0" marL="0" marR="0" rtl="0" algn="l">
              <a:lnSpc>
                <a:spcPct val="90000"/>
              </a:lnSpc>
              <a:spcBef>
                <a:spcPts val="1200"/>
              </a:spcBef>
              <a:spcAft>
                <a:spcPts val="0"/>
              </a:spcAft>
              <a:buClr>
                <a:schemeClr val="dk1"/>
              </a:buClr>
              <a:buSzPts val="1800"/>
              <a:buFont typeface="Arial"/>
              <a:buNone/>
            </a:pPr>
            <a:r>
              <a:rPr lang="en" sz="1800">
                <a:solidFill>
                  <a:schemeClr val="dk1"/>
                </a:solidFill>
                <a:latin typeface="Arial"/>
                <a:ea typeface="Arial"/>
                <a:cs typeface="Arial"/>
                <a:sym typeface="Arial"/>
              </a:rPr>
              <a:t>But the task remains challenging to complete</a:t>
            </a:r>
            <a:endParaRPr sz="1800">
              <a:solidFill>
                <a:schemeClr val="dk1"/>
              </a:solidFill>
              <a:latin typeface="Arial"/>
              <a:ea typeface="Arial"/>
              <a:cs typeface="Arial"/>
              <a:sym typeface="Arial"/>
            </a:endParaRPr>
          </a:p>
        </p:txBody>
      </p:sp>
      <p:sp>
        <p:nvSpPr>
          <p:cNvPr id="528" name="Google Shape;528;p74"/>
          <p:cNvSpPr txBox="1"/>
          <p:nvPr/>
        </p:nvSpPr>
        <p:spPr>
          <a:xfrm>
            <a:off x="4859212" y="993468"/>
            <a:ext cx="3228900" cy="555000"/>
          </a:xfrm>
          <a:prstGeom prst="rect">
            <a:avLst/>
          </a:prstGeom>
          <a:noFill/>
          <a:ln>
            <a:noFill/>
          </a:ln>
        </p:spPr>
        <p:txBody>
          <a:bodyPr anchorCtr="0" anchor="b" bIns="34275" lIns="68575" spcFirstLastPara="1" rIns="68575" wrap="square" tIns="34275">
            <a:noAutofit/>
          </a:bodyPr>
          <a:lstStyle/>
          <a:p>
            <a:pPr indent="0" lvl="0" marL="0" marR="0" rtl="0" algn="l">
              <a:lnSpc>
                <a:spcPct val="84000"/>
              </a:lnSpc>
              <a:spcBef>
                <a:spcPts val="0"/>
              </a:spcBef>
              <a:spcAft>
                <a:spcPts val="0"/>
              </a:spcAft>
              <a:buClr>
                <a:schemeClr val="dk2"/>
              </a:buClr>
              <a:buSzPts val="2300"/>
              <a:buFont typeface="Libre Franklin"/>
              <a:buNone/>
            </a:pPr>
            <a:r>
              <a:rPr b="0" lang="en" sz="2300">
                <a:solidFill>
                  <a:schemeClr val="dk2"/>
                </a:solidFill>
                <a:latin typeface="Arial"/>
                <a:ea typeface="Arial"/>
                <a:cs typeface="Arial"/>
                <a:sym typeface="Arial"/>
              </a:rPr>
              <a:t>Stress inducing difficulty</a:t>
            </a:r>
            <a:endParaRPr b="0" sz="2300">
              <a:solidFill>
                <a:schemeClr val="dk2"/>
              </a:solidFill>
              <a:latin typeface="Arial"/>
              <a:ea typeface="Arial"/>
              <a:cs typeface="Arial"/>
              <a:sym typeface="Arial"/>
            </a:endParaRPr>
          </a:p>
        </p:txBody>
      </p:sp>
      <p:sp>
        <p:nvSpPr>
          <p:cNvPr id="529" name="Google Shape;529;p74"/>
          <p:cNvSpPr txBox="1"/>
          <p:nvPr/>
        </p:nvSpPr>
        <p:spPr>
          <a:xfrm>
            <a:off x="4907688" y="1556075"/>
            <a:ext cx="3125400" cy="3204000"/>
          </a:xfrm>
          <a:prstGeom prst="rect">
            <a:avLst/>
          </a:prstGeom>
          <a:noFill/>
          <a:ln>
            <a:noFill/>
          </a:ln>
        </p:spPr>
        <p:txBody>
          <a:bodyPr anchorCtr="0" anchor="t" bIns="34275" lIns="68575" spcFirstLastPara="1" rIns="68575" wrap="square" tIns="34275">
            <a:noAutofit/>
          </a:bodyPr>
          <a:lstStyle/>
          <a:p>
            <a:pPr indent="0" lvl="0" marL="0" marR="0" rtl="0" algn="l">
              <a:lnSpc>
                <a:spcPct val="94000"/>
              </a:lnSpc>
              <a:spcBef>
                <a:spcPts val="0"/>
              </a:spcBef>
              <a:spcAft>
                <a:spcPts val="0"/>
              </a:spcAft>
              <a:buClr>
                <a:schemeClr val="dk2"/>
              </a:buClr>
              <a:buSzPts val="1800"/>
              <a:buFont typeface="Libre Franklin"/>
              <a:buNone/>
            </a:pPr>
            <a:r>
              <a:rPr lang="en" sz="1800">
                <a:solidFill>
                  <a:schemeClr val="dk2"/>
                </a:solidFill>
                <a:latin typeface="Arial"/>
                <a:ea typeface="Arial"/>
                <a:cs typeface="Arial"/>
                <a:sym typeface="Arial"/>
              </a:rPr>
              <a:t>Don’t know what is required</a:t>
            </a:r>
            <a:endParaRPr sz="1100"/>
          </a:p>
          <a:p>
            <a:pPr indent="0" lvl="0" marL="0" marR="0" rtl="0" algn="l">
              <a:lnSpc>
                <a:spcPct val="100000"/>
              </a:lnSpc>
              <a:spcBef>
                <a:spcPts val="1200"/>
              </a:spcBef>
              <a:spcAft>
                <a:spcPts val="0"/>
              </a:spcAft>
              <a:buClr>
                <a:schemeClr val="dk2"/>
              </a:buClr>
              <a:buSzPts val="1800"/>
              <a:buFont typeface="Libre Franklin"/>
              <a:buNone/>
            </a:pPr>
            <a:r>
              <a:rPr lang="en" sz="1800">
                <a:solidFill>
                  <a:schemeClr val="dk2"/>
                </a:solidFill>
                <a:latin typeface="Arial"/>
                <a:ea typeface="Arial"/>
                <a:cs typeface="Arial"/>
                <a:sym typeface="Arial"/>
              </a:rPr>
              <a:t>Don’t understand process </a:t>
            </a:r>
            <a:endParaRPr sz="1100"/>
          </a:p>
          <a:p>
            <a:pPr indent="0" lvl="0" marL="0" marR="0" rtl="0" algn="l">
              <a:lnSpc>
                <a:spcPct val="100000"/>
              </a:lnSpc>
              <a:spcBef>
                <a:spcPts val="1200"/>
              </a:spcBef>
              <a:spcAft>
                <a:spcPts val="0"/>
              </a:spcAft>
              <a:buClr>
                <a:schemeClr val="dk2"/>
              </a:buClr>
              <a:buSzPts val="1800"/>
              <a:buFont typeface="Libre Franklin"/>
              <a:buNone/>
            </a:pPr>
            <a:r>
              <a:rPr lang="en" sz="1800">
                <a:solidFill>
                  <a:schemeClr val="dk2"/>
                </a:solidFill>
                <a:latin typeface="Arial"/>
                <a:ea typeface="Arial"/>
                <a:cs typeface="Arial"/>
                <a:sym typeface="Arial"/>
              </a:rPr>
              <a:t>Lack necessary skills</a:t>
            </a:r>
            <a:endParaRPr sz="1100"/>
          </a:p>
          <a:p>
            <a:pPr indent="0" lvl="0" marL="0" marR="0" rtl="0" algn="l">
              <a:lnSpc>
                <a:spcPct val="100000"/>
              </a:lnSpc>
              <a:spcBef>
                <a:spcPts val="900"/>
              </a:spcBef>
              <a:spcAft>
                <a:spcPts val="0"/>
              </a:spcAft>
              <a:buClr>
                <a:schemeClr val="dk2"/>
              </a:buClr>
              <a:buSzPts val="1800"/>
              <a:buFont typeface="Libre Franklin"/>
              <a:buNone/>
            </a:pPr>
            <a:r>
              <a:t/>
            </a:r>
            <a:endParaRPr sz="1800">
              <a:solidFill>
                <a:schemeClr val="dk2"/>
              </a:solidFill>
              <a:latin typeface="Arial"/>
              <a:ea typeface="Arial"/>
              <a:cs typeface="Arial"/>
              <a:sym typeface="Arial"/>
            </a:endParaRPr>
          </a:p>
          <a:p>
            <a:pPr indent="0" lvl="0" marL="0" marR="0" rtl="0" algn="l">
              <a:lnSpc>
                <a:spcPct val="100000"/>
              </a:lnSpc>
              <a:spcBef>
                <a:spcPts val="500"/>
              </a:spcBef>
              <a:spcAft>
                <a:spcPts val="0"/>
              </a:spcAft>
              <a:buClr>
                <a:schemeClr val="dk2"/>
              </a:buClr>
              <a:buSzPts val="1800"/>
              <a:buFont typeface="Libre Franklin"/>
              <a:buNone/>
            </a:pPr>
            <a:r>
              <a:rPr lang="en" sz="1800">
                <a:solidFill>
                  <a:schemeClr val="dk2"/>
                </a:solidFill>
                <a:latin typeface="Arial"/>
                <a:ea typeface="Arial"/>
                <a:cs typeface="Arial"/>
                <a:sym typeface="Arial"/>
              </a:rPr>
              <a:t>Weaknesses are highlighted</a:t>
            </a:r>
            <a:endParaRPr sz="1100"/>
          </a:p>
          <a:p>
            <a:pPr indent="0" lvl="0" marL="0" marR="0" rtl="0" algn="l">
              <a:lnSpc>
                <a:spcPct val="100000"/>
              </a:lnSpc>
              <a:spcBef>
                <a:spcPts val="2300"/>
              </a:spcBef>
              <a:spcAft>
                <a:spcPts val="0"/>
              </a:spcAft>
              <a:buClr>
                <a:schemeClr val="dk2"/>
              </a:buClr>
              <a:buSzPts val="1800"/>
              <a:buFont typeface="Libre Franklin"/>
              <a:buNone/>
            </a:pPr>
            <a:r>
              <a:rPr lang="en" sz="1800">
                <a:solidFill>
                  <a:schemeClr val="dk2"/>
                </a:solidFill>
                <a:latin typeface="Arial"/>
                <a:ea typeface="Arial"/>
                <a:cs typeface="Arial"/>
                <a:sym typeface="Arial"/>
              </a:rPr>
              <a:t>Actual task may not be difficult when understood</a:t>
            </a:r>
            <a:endParaRPr sz="1800">
              <a:solidFill>
                <a:schemeClr val="dk2"/>
              </a:solidFill>
              <a:latin typeface="Arial"/>
              <a:ea typeface="Arial"/>
              <a:cs typeface="Arial"/>
              <a:sym typeface="Arial"/>
            </a:endParaRPr>
          </a:p>
        </p:txBody>
      </p:sp>
      <p:pic>
        <p:nvPicPr>
          <p:cNvPr id="530" name="Google Shape;530;p74"/>
          <p:cNvPicPr preferRelativeResize="0"/>
          <p:nvPr/>
        </p:nvPicPr>
        <p:blipFill rotWithShape="1">
          <a:blip r:embed="rId5">
            <a:alphaModFix/>
          </a:blip>
          <a:srcRect b="0" l="0" r="0" t="0"/>
          <a:stretch/>
        </p:blipFill>
        <p:spPr>
          <a:xfrm>
            <a:off x="3421238" y="1119671"/>
            <a:ext cx="1437973" cy="1078481"/>
          </a:xfrm>
          <a:prstGeom prst="rect">
            <a:avLst/>
          </a:prstGeom>
          <a:noFill/>
          <a:ln>
            <a:noFill/>
          </a:ln>
        </p:spPr>
      </p:pic>
      <p:pic>
        <p:nvPicPr>
          <p:cNvPr id="531" name="Google Shape;531;p74"/>
          <p:cNvPicPr preferRelativeResize="0"/>
          <p:nvPr/>
        </p:nvPicPr>
        <p:blipFill rotWithShape="1">
          <a:blip r:embed="rId6">
            <a:alphaModFix/>
          </a:blip>
          <a:srcRect b="0" l="0" r="0" t="0"/>
          <a:stretch/>
        </p:blipFill>
        <p:spPr>
          <a:xfrm>
            <a:off x="7582001" y="3486150"/>
            <a:ext cx="1217652" cy="8628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5"/>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37" name="Google Shape;537;p75"/>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38" name="Google Shape;538;p75"/>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39" name="Google Shape;539;p75"/>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5. Scaffolded Design</a:t>
            </a:r>
            <a:endParaRPr sz="3000">
              <a:solidFill>
                <a:srgbClr val="FFFFFF"/>
              </a:solidFill>
              <a:latin typeface="Calibri"/>
              <a:ea typeface="Calibri"/>
              <a:cs typeface="Calibri"/>
              <a:sym typeface="Calibri"/>
            </a:endParaRPr>
          </a:p>
        </p:txBody>
      </p:sp>
      <p:pic>
        <p:nvPicPr>
          <p:cNvPr id="540" name="Google Shape;540;p75"/>
          <p:cNvPicPr preferRelativeResize="0"/>
          <p:nvPr/>
        </p:nvPicPr>
        <p:blipFill rotWithShape="1">
          <a:blip r:embed="rId5">
            <a:alphaModFix/>
          </a:blip>
          <a:srcRect b="0" l="0" r="0" t="0"/>
          <a:stretch/>
        </p:blipFill>
        <p:spPr>
          <a:xfrm>
            <a:off x="1434689" y="1420843"/>
            <a:ext cx="6175771" cy="24201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6"/>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46" name="Google Shape;546;p76"/>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47" name="Google Shape;547;p76"/>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48" name="Google Shape;548;p76"/>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6. Learner Development</a:t>
            </a:r>
            <a:endParaRPr sz="3000">
              <a:solidFill>
                <a:srgbClr val="FFFFFF"/>
              </a:solidFill>
              <a:latin typeface="Calibri"/>
              <a:ea typeface="Calibri"/>
              <a:cs typeface="Calibri"/>
              <a:sym typeface="Calibri"/>
            </a:endParaRPr>
          </a:p>
        </p:txBody>
      </p:sp>
      <p:pic>
        <p:nvPicPr>
          <p:cNvPr id="549" name="Google Shape;549;p76"/>
          <p:cNvPicPr preferRelativeResize="0"/>
          <p:nvPr/>
        </p:nvPicPr>
        <p:blipFill rotWithShape="1">
          <a:blip r:embed="rId5">
            <a:alphaModFix/>
          </a:blip>
          <a:srcRect b="0" l="0" r="0" t="0"/>
          <a:stretch/>
        </p:blipFill>
        <p:spPr>
          <a:xfrm>
            <a:off x="1965708" y="1552575"/>
            <a:ext cx="5113734" cy="2109964"/>
          </a:xfrm>
          <a:prstGeom prst="rect">
            <a:avLst/>
          </a:prstGeom>
          <a:noFill/>
          <a:ln>
            <a:noFill/>
          </a:ln>
        </p:spPr>
      </p:pic>
      <p:sp>
        <p:nvSpPr>
          <p:cNvPr id="550" name="Google Shape;550;p76"/>
          <p:cNvSpPr txBox="1"/>
          <p:nvPr/>
        </p:nvSpPr>
        <p:spPr>
          <a:xfrm>
            <a:off x="5572125" y="3562350"/>
            <a:ext cx="1981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Hayat et al, 2020</a:t>
            </a:r>
            <a:endParaRPr sz="14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7"/>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56" name="Google Shape;556;p77"/>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57" name="Google Shape;557;p77"/>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58" name="Google Shape;558;p77"/>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7. Getting students back on track</a:t>
            </a:r>
            <a:endParaRPr sz="3000">
              <a:solidFill>
                <a:srgbClr val="FFFFFF"/>
              </a:solidFill>
              <a:latin typeface="Calibri"/>
              <a:ea typeface="Calibri"/>
              <a:cs typeface="Calibri"/>
              <a:sym typeface="Calibri"/>
            </a:endParaRPr>
          </a:p>
        </p:txBody>
      </p:sp>
      <p:sp>
        <p:nvSpPr>
          <p:cNvPr id="559" name="Google Shape;559;p77"/>
          <p:cNvSpPr txBox="1"/>
          <p:nvPr/>
        </p:nvSpPr>
        <p:spPr>
          <a:xfrm>
            <a:off x="269422" y="868136"/>
            <a:ext cx="86133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p:txBody>
      </p:sp>
      <p:pic>
        <p:nvPicPr>
          <p:cNvPr id="560" name="Google Shape;560;p77"/>
          <p:cNvPicPr preferRelativeResize="0"/>
          <p:nvPr/>
        </p:nvPicPr>
        <p:blipFill rotWithShape="1">
          <a:blip r:embed="rId5">
            <a:alphaModFix/>
          </a:blip>
          <a:srcRect b="0" l="0" r="0" t="0"/>
          <a:stretch/>
        </p:blipFill>
        <p:spPr>
          <a:xfrm>
            <a:off x="3429000" y="1052401"/>
            <a:ext cx="2431707" cy="31885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CF9"/>
        </a:solidFill>
      </p:bgPr>
    </p:bg>
    <p:spTree>
      <p:nvGrpSpPr>
        <p:cNvPr id="294" name="Shape 294"/>
        <p:cNvGrpSpPr/>
        <p:nvPr/>
      </p:nvGrpSpPr>
      <p:grpSpPr>
        <a:xfrm>
          <a:off x="0" y="0"/>
          <a:ext cx="0" cy="0"/>
          <a:chOff x="0" y="0"/>
          <a:chExt cx="0" cy="0"/>
        </a:xfrm>
      </p:grpSpPr>
      <p:sp>
        <p:nvSpPr>
          <p:cNvPr id="295" name="Google Shape;295;p51"/>
          <p:cNvSpPr/>
          <p:nvPr/>
        </p:nvSpPr>
        <p:spPr>
          <a:xfrm>
            <a:off x="5630844" y="2392160"/>
            <a:ext cx="1941900" cy="2204100"/>
          </a:xfrm>
          <a:prstGeom prst="rect">
            <a:avLst/>
          </a:prstGeom>
          <a:solidFill>
            <a:srgbClr val="F8CBC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51"/>
          <p:cNvSpPr txBox="1"/>
          <p:nvPr/>
        </p:nvSpPr>
        <p:spPr>
          <a:xfrm>
            <a:off x="1352656" y="1423648"/>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FIRST IMPRESSIONS</a:t>
            </a:r>
            <a:endParaRPr sz="700"/>
          </a:p>
        </p:txBody>
      </p:sp>
      <p:sp>
        <p:nvSpPr>
          <p:cNvPr id="297" name="Google Shape;297;p51"/>
          <p:cNvSpPr txBox="1"/>
          <p:nvPr/>
        </p:nvSpPr>
        <p:spPr>
          <a:xfrm>
            <a:off x="1563397" y="1654385"/>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The importance of introductions</a:t>
            </a:r>
            <a:endParaRPr sz="700"/>
          </a:p>
        </p:txBody>
      </p:sp>
      <p:sp>
        <p:nvSpPr>
          <p:cNvPr id="298" name="Google Shape;298;p51"/>
          <p:cNvSpPr/>
          <p:nvPr/>
        </p:nvSpPr>
        <p:spPr>
          <a:xfrm rot="-5400000">
            <a:off x="2386800" y="82764"/>
            <a:ext cx="14100" cy="2501700"/>
          </a:xfrm>
          <a:prstGeom prst="rect">
            <a:avLst/>
          </a:prstGeom>
          <a:solidFill>
            <a:srgbClr val="E470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9" name="Google Shape;299;p51"/>
          <p:cNvPicPr preferRelativeResize="0"/>
          <p:nvPr/>
        </p:nvPicPr>
        <p:blipFill rotWithShape="1">
          <a:blip r:embed="rId3">
            <a:alphaModFix/>
          </a:blip>
          <a:srcRect b="0" l="0" r="0" t="0"/>
          <a:stretch/>
        </p:blipFill>
        <p:spPr>
          <a:xfrm>
            <a:off x="5386388" y="1894929"/>
            <a:ext cx="2274031" cy="39548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8"/>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66" name="Google Shape;566;p78"/>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67" name="Google Shape;567;p78"/>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68" name="Google Shape;568;p78"/>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69" name="Google Shape;569;p78"/>
          <p:cNvSpPr txBox="1"/>
          <p:nvPr/>
        </p:nvSpPr>
        <p:spPr>
          <a:xfrm>
            <a:off x="289492" y="285345"/>
            <a:ext cx="8473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000">
                <a:solidFill>
                  <a:srgbClr val="FFFFFF"/>
                </a:solidFill>
                <a:latin typeface="Arial"/>
                <a:ea typeface="Arial"/>
                <a:cs typeface="Arial"/>
                <a:sym typeface="Arial"/>
              </a:rPr>
              <a:t>What you will find</a:t>
            </a:r>
            <a:endParaRPr b="1" sz="3000">
              <a:solidFill>
                <a:srgbClr val="FFFFFF"/>
              </a:solidFill>
              <a:latin typeface="Arial"/>
              <a:ea typeface="Arial"/>
              <a:cs typeface="Arial"/>
              <a:sym typeface="Arial"/>
            </a:endParaRPr>
          </a:p>
        </p:txBody>
      </p:sp>
      <p:sp>
        <p:nvSpPr>
          <p:cNvPr id="570" name="Google Shape;570;p78"/>
          <p:cNvSpPr txBox="1"/>
          <p:nvPr/>
        </p:nvSpPr>
        <p:spPr>
          <a:xfrm>
            <a:off x="289492" y="868136"/>
            <a:ext cx="8593200" cy="3609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rgbClr val="000000"/>
                </a:solidFill>
                <a:latin typeface="Calibri"/>
                <a:ea typeface="Calibri"/>
                <a:cs typeface="Calibri"/>
                <a:sym typeface="Calibri"/>
              </a:rPr>
              <a:t>Summary</a:t>
            </a:r>
            <a:endParaRPr sz="1100"/>
          </a:p>
          <a:p>
            <a:pPr indent="0" lvl="0" marL="0" marR="0" rtl="0" algn="l">
              <a:spcBef>
                <a:spcPts val="0"/>
              </a:spcBef>
              <a:spcAft>
                <a:spcPts val="0"/>
              </a:spcAft>
              <a:buNone/>
            </a:pPr>
            <a:r>
              <a:rPr lang="en" sz="2400">
                <a:solidFill>
                  <a:srgbClr val="000000"/>
                </a:solidFill>
                <a:latin typeface="Calibri"/>
                <a:ea typeface="Calibri"/>
                <a:cs typeface="Calibri"/>
                <a:sym typeface="Calibri"/>
              </a:rPr>
              <a:t>Key lessons</a:t>
            </a:r>
            <a:endParaRPr sz="1100"/>
          </a:p>
          <a:p>
            <a:pPr indent="0" lvl="0" marL="0" marR="0" rtl="0" algn="l">
              <a:spcBef>
                <a:spcPts val="0"/>
              </a:spcBef>
              <a:spcAft>
                <a:spcPts val="0"/>
              </a:spcAft>
              <a:buNone/>
            </a:pPr>
            <a:r>
              <a:rPr lang="en" sz="2400">
                <a:solidFill>
                  <a:srgbClr val="000000"/>
                </a:solidFill>
                <a:latin typeface="Calibri"/>
                <a:ea typeface="Calibri"/>
                <a:cs typeface="Calibri"/>
                <a:sym typeface="Calibri"/>
              </a:rPr>
              <a:t>Top tips</a:t>
            </a:r>
            <a:endParaRPr sz="1100"/>
          </a:p>
          <a:p>
            <a:pPr indent="0" lvl="0" marL="0" marR="0" rtl="0" algn="l">
              <a:spcBef>
                <a:spcPts val="0"/>
              </a:spcBef>
              <a:spcAft>
                <a:spcPts val="0"/>
              </a:spcAft>
              <a:buNone/>
            </a:pPr>
            <a:r>
              <a:rPr lang="en" sz="2400">
                <a:solidFill>
                  <a:srgbClr val="000000"/>
                </a:solidFill>
                <a:latin typeface="Calibri"/>
                <a:ea typeface="Calibri"/>
                <a:cs typeface="Calibri"/>
                <a:sym typeface="Calibri"/>
              </a:rPr>
              <a:t>Other resources</a:t>
            </a:r>
            <a:endParaRPr sz="1100"/>
          </a:p>
          <a:p>
            <a:pPr indent="0" lvl="0" marL="0" marR="0" rtl="0" algn="l">
              <a:spcBef>
                <a:spcPts val="0"/>
              </a:spcBef>
              <a:spcAft>
                <a:spcPts val="0"/>
              </a:spcAft>
              <a:buNone/>
            </a:pPr>
            <a:r>
              <a:rPr lang="en" sz="2400">
                <a:solidFill>
                  <a:srgbClr val="000000"/>
                </a:solidFill>
                <a:latin typeface="Calibri"/>
                <a:ea typeface="Calibri"/>
                <a:cs typeface="Calibri"/>
                <a:sym typeface="Calibri"/>
              </a:rPr>
              <a:t>References</a:t>
            </a:r>
            <a:endParaRPr sz="1100"/>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lang="en" sz="2400">
                <a:solidFill>
                  <a:srgbClr val="000000"/>
                </a:solidFill>
                <a:latin typeface="Calibri"/>
                <a:ea typeface="Calibri"/>
                <a:cs typeface="Calibri"/>
                <a:sym typeface="Calibri"/>
              </a:rPr>
              <a:t>Staff development pdf</a:t>
            </a:r>
            <a:endParaRPr sz="1100"/>
          </a:p>
          <a:p>
            <a:pPr indent="0" lvl="0" marL="0" marR="0" rtl="0" algn="l">
              <a:spcBef>
                <a:spcPts val="0"/>
              </a:spcBef>
              <a:spcAft>
                <a:spcPts val="0"/>
              </a:spcAft>
              <a:buNone/>
            </a:pPr>
            <a:r>
              <a:rPr lang="en" sz="2400">
                <a:solidFill>
                  <a:srgbClr val="000000"/>
                </a:solidFill>
                <a:latin typeface="Calibri"/>
                <a:ea typeface="Calibri"/>
                <a:cs typeface="Calibri"/>
                <a:sym typeface="Calibri"/>
              </a:rPr>
              <a:t>Case studies pdf</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9"/>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76" name="Google Shape;576;p79"/>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77" name="Google Shape;577;p79"/>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78" name="Google Shape;578;p79"/>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Evaluation</a:t>
            </a:r>
            <a:endParaRPr sz="3000">
              <a:solidFill>
                <a:srgbClr val="FFFFFF"/>
              </a:solidFill>
              <a:latin typeface="Calibri"/>
              <a:ea typeface="Calibri"/>
              <a:cs typeface="Calibri"/>
              <a:sym typeface="Calibri"/>
            </a:endParaRPr>
          </a:p>
        </p:txBody>
      </p:sp>
      <p:sp>
        <p:nvSpPr>
          <p:cNvPr id="579" name="Google Shape;579;p79"/>
          <p:cNvSpPr txBox="1"/>
          <p:nvPr/>
        </p:nvSpPr>
        <p:spPr>
          <a:xfrm>
            <a:off x="269425" y="868125"/>
            <a:ext cx="8613300" cy="340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rgbClr val="000000"/>
                </a:solidFill>
                <a:latin typeface="Calibri"/>
                <a:ea typeface="Calibri"/>
                <a:cs typeface="Calibri"/>
                <a:sym typeface="Calibri"/>
              </a:rPr>
              <a:t>The entire site has been peer reviewed</a:t>
            </a:r>
            <a:endParaRPr sz="11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rPr lang="en" sz="2700">
                <a:solidFill>
                  <a:srgbClr val="000000"/>
                </a:solidFill>
                <a:latin typeface="Calibri"/>
                <a:ea typeface="Calibri"/>
                <a:cs typeface="Calibri"/>
                <a:sym typeface="Calibri"/>
              </a:rPr>
              <a:t>We have a short survey we would like relevant university staff to complete to help us evaluate the toolkit</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700">
              <a:latin typeface="Calibri"/>
              <a:ea typeface="Calibri"/>
              <a:cs typeface="Calibri"/>
              <a:sym typeface="Calibri"/>
            </a:endParaRPr>
          </a:p>
          <a:p>
            <a:pPr indent="0" lvl="0" marL="0" marR="0" rtl="0" algn="l">
              <a:spcBef>
                <a:spcPts val="0"/>
              </a:spcBef>
              <a:spcAft>
                <a:spcPts val="0"/>
              </a:spcAft>
              <a:buNone/>
            </a:pPr>
            <a:r>
              <a:rPr lang="en" sz="2700">
                <a:latin typeface="Calibri"/>
                <a:ea typeface="Calibri"/>
                <a:cs typeface="Calibri"/>
                <a:sym typeface="Calibri"/>
              </a:rPr>
              <a:t>Link to Academic Evaluation Survey</a:t>
            </a:r>
            <a:endParaRPr sz="2700">
              <a:latin typeface="Calibri"/>
              <a:ea typeface="Calibri"/>
              <a:cs typeface="Calibri"/>
              <a:sym typeface="Calibri"/>
            </a:endParaRPr>
          </a:p>
          <a:p>
            <a:pPr indent="0" lvl="0" marL="0" marR="0" rtl="0" algn="l">
              <a:spcBef>
                <a:spcPts val="0"/>
              </a:spcBef>
              <a:spcAft>
                <a:spcPts val="0"/>
              </a:spcAft>
              <a:buNone/>
            </a:pPr>
            <a:r>
              <a:rPr lang="en" sz="2750" u="sng">
                <a:solidFill>
                  <a:srgbClr val="1D9BF0"/>
                </a:solidFill>
                <a:latin typeface="Calibri"/>
                <a:ea typeface="Calibri"/>
                <a:cs typeface="Calibri"/>
                <a:sym typeface="Calibri"/>
                <a:hlinkClick r:id="rId5">
                  <a:extLst>
                    <a:ext uri="{A12FA001-AC4F-418D-AE19-62706E023703}">
                      <ahyp:hlinkClr val="tx"/>
                    </a:ext>
                  </a:extLst>
                </a:hlinkClick>
              </a:rPr>
              <a:t>bit.ly/3uGDQsP</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0"/>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company name&#10;&#10;Description automatically generated" id="585" name="Google Shape;585;p80"/>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586" name="Google Shape;586;p80"/>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587" name="Google Shape;587;p80"/>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3000">
                <a:solidFill>
                  <a:srgbClr val="FFFFFF"/>
                </a:solidFill>
                <a:latin typeface="Calibri"/>
                <a:ea typeface="Calibri"/>
                <a:cs typeface="Calibri"/>
                <a:sym typeface="Calibri"/>
              </a:rPr>
              <a:t>Be Well Learn Well</a:t>
            </a:r>
            <a:endParaRPr sz="1100"/>
          </a:p>
        </p:txBody>
      </p:sp>
      <p:sp>
        <p:nvSpPr>
          <p:cNvPr id="588" name="Google Shape;588;p80"/>
          <p:cNvSpPr txBox="1"/>
          <p:nvPr/>
        </p:nvSpPr>
        <p:spPr>
          <a:xfrm>
            <a:off x="600075" y="1085850"/>
            <a:ext cx="7200900" cy="2686200"/>
          </a:xfrm>
          <a:prstGeom prst="rect">
            <a:avLst/>
          </a:prstGeom>
          <a:noFill/>
          <a:ln>
            <a:noFill/>
          </a:ln>
        </p:spPr>
        <p:txBody>
          <a:bodyPr anchorCtr="0" anchor="t" bIns="34275" lIns="68575" spcFirstLastPara="1" rIns="68575" wrap="square" tIns="34275">
            <a:normAutofit/>
          </a:bodyPr>
          <a:lstStyle/>
          <a:p>
            <a:pPr indent="0" lvl="0" marL="0" marR="0" rtl="0" algn="l">
              <a:lnSpc>
                <a:spcPct val="94000"/>
              </a:lnSpc>
              <a:spcBef>
                <a:spcPts val="0"/>
              </a:spcBef>
              <a:spcAft>
                <a:spcPts val="0"/>
              </a:spcAft>
              <a:buClr>
                <a:schemeClr val="dk2"/>
              </a:buClr>
              <a:buSzPts val="2400"/>
              <a:buFont typeface="Libre Franklin"/>
              <a:buNone/>
            </a:pPr>
            <a:r>
              <a:t/>
            </a:r>
            <a:endParaRPr sz="2400">
              <a:solidFill>
                <a:srgbClr val="44546A"/>
              </a:solidFill>
              <a:latin typeface="Arial"/>
              <a:ea typeface="Arial"/>
              <a:cs typeface="Arial"/>
              <a:sym typeface="Arial"/>
            </a:endParaRPr>
          </a:p>
        </p:txBody>
      </p:sp>
      <p:sp>
        <p:nvSpPr>
          <p:cNvPr id="589" name="Google Shape;589;p80"/>
          <p:cNvSpPr/>
          <p:nvPr/>
        </p:nvSpPr>
        <p:spPr>
          <a:xfrm>
            <a:off x="269421" y="918285"/>
            <a:ext cx="5902800" cy="3024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rgbClr val="000000"/>
                </a:solidFill>
                <a:latin typeface="Calibri"/>
                <a:ea typeface="Calibri"/>
                <a:cs typeface="Calibri"/>
                <a:sym typeface="Calibri"/>
              </a:rPr>
              <a:t>Being well and learning well are not in opposition</a:t>
            </a:r>
            <a:endParaRPr sz="1100"/>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lang="en" sz="2400">
                <a:solidFill>
                  <a:srgbClr val="000000"/>
                </a:solidFill>
                <a:latin typeface="Calibri"/>
                <a:ea typeface="Calibri"/>
                <a:cs typeface="Calibri"/>
                <a:sym typeface="Calibri"/>
              </a:rPr>
              <a:t>You can support student wellbeing by developing inclusive, scaffolded curriculum</a:t>
            </a:r>
            <a:endParaRPr sz="1100"/>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lang="en" sz="2400">
                <a:solidFill>
                  <a:srgbClr val="000000"/>
                </a:solidFill>
                <a:latin typeface="Calibri"/>
                <a:ea typeface="Calibri"/>
                <a:cs typeface="Calibri"/>
                <a:sym typeface="Calibri"/>
              </a:rPr>
              <a:t>We need academics and student services to work together for everyone’s benefit</a:t>
            </a:r>
            <a:endParaRPr sz="1100"/>
          </a:p>
        </p:txBody>
      </p:sp>
      <p:pic>
        <p:nvPicPr>
          <p:cNvPr id="590" name="Google Shape;590;p80"/>
          <p:cNvPicPr preferRelativeResize="0"/>
          <p:nvPr/>
        </p:nvPicPr>
        <p:blipFill rotWithShape="1">
          <a:blip r:embed="rId5">
            <a:alphaModFix/>
          </a:blip>
          <a:srcRect b="0" l="0" r="0" t="0"/>
          <a:stretch/>
        </p:blipFill>
        <p:spPr>
          <a:xfrm>
            <a:off x="6429173" y="1000001"/>
            <a:ext cx="1998137" cy="2857747"/>
          </a:xfrm>
          <a:prstGeom prst="rect">
            <a:avLst/>
          </a:prstGeom>
          <a:noFill/>
          <a:ln>
            <a:noFill/>
          </a:ln>
        </p:spPr>
      </p:pic>
      <p:sp>
        <p:nvSpPr>
          <p:cNvPr id="591" name="Google Shape;591;p80"/>
          <p:cNvSpPr txBox="1"/>
          <p:nvPr/>
        </p:nvSpPr>
        <p:spPr>
          <a:xfrm>
            <a:off x="6629471" y="3890281"/>
            <a:ext cx="20955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000000"/>
                </a:solidFill>
                <a:latin typeface="Arial"/>
                <a:ea typeface="Arial"/>
                <a:cs typeface="Arial"/>
                <a:sym typeface="Arial"/>
              </a:rPr>
              <a:t>Subliminal message – available now</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81"/>
          <p:cNvSpPr txBox="1"/>
          <p:nvPr>
            <p:ph type="ctrTitle"/>
          </p:nvPr>
        </p:nvSpPr>
        <p:spPr>
          <a:xfrm>
            <a:off x="1143000" y="1025469"/>
            <a:ext cx="6858000" cy="1790700"/>
          </a:xfrm>
          <a:prstGeom prst="rect">
            <a:avLst/>
          </a:prstGeom>
          <a:noFill/>
          <a:ln cap="flat" cmpd="sng" w="28575">
            <a:solidFill>
              <a:srgbClr val="11827B"/>
            </a:solidFill>
            <a:prstDash val="solid"/>
            <a:round/>
            <a:headEnd len="sm" w="sm" type="none"/>
            <a:tailEnd len="sm" w="sm" type="none"/>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rgbClr val="11827B"/>
              </a:buClr>
              <a:buSzPct val="100000"/>
              <a:buFont typeface="Arial"/>
              <a:buNone/>
            </a:pPr>
            <a:r>
              <a:rPr lang="en">
                <a:solidFill>
                  <a:srgbClr val="11827B"/>
                </a:solidFill>
                <a:latin typeface="Arial"/>
                <a:ea typeface="Arial"/>
                <a:cs typeface="Arial"/>
                <a:sym typeface="Arial"/>
              </a:rPr>
              <a:t>Student Mental Wellbeing and the Curriculum: Advance HE</a:t>
            </a:r>
            <a:endParaRPr>
              <a:solidFill>
                <a:srgbClr val="11827B"/>
              </a:solidFill>
              <a:latin typeface="Arial"/>
              <a:ea typeface="Arial"/>
              <a:cs typeface="Arial"/>
              <a:sym typeface="Arial"/>
            </a:endParaRPr>
          </a:p>
        </p:txBody>
      </p:sp>
      <p:sp>
        <p:nvSpPr>
          <p:cNvPr id="598" name="Google Shape;598;p81"/>
          <p:cNvSpPr txBox="1"/>
          <p:nvPr>
            <p:ph idx="1" type="subTitle"/>
          </p:nvPr>
        </p:nvSpPr>
        <p:spPr>
          <a:xfrm>
            <a:off x="1143000" y="2926046"/>
            <a:ext cx="6858000" cy="1241700"/>
          </a:xfrm>
          <a:prstGeom prst="rect">
            <a:avLst/>
          </a:prstGeom>
          <a:solidFill>
            <a:srgbClr val="11827B"/>
          </a:solidFill>
          <a:ln cap="flat" cmpd="sng" w="28575">
            <a:solidFill>
              <a:srgbClr val="11827B"/>
            </a:solidFill>
            <a:prstDash val="solid"/>
            <a:round/>
            <a:headEnd len="sm" w="sm" type="none"/>
            <a:tailEnd len="sm" w="sm" type="none"/>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solidFill>
                <a:schemeClr val="lt1"/>
              </a:solidFill>
              <a:latin typeface="Arial"/>
              <a:ea typeface="Arial"/>
              <a:cs typeface="Arial"/>
              <a:sym typeface="Arial"/>
            </a:endParaRPr>
          </a:p>
          <a:p>
            <a:pPr indent="0" lvl="0" marL="0" rtl="0" algn="ctr">
              <a:lnSpc>
                <a:spcPct val="90000"/>
              </a:lnSpc>
              <a:spcBef>
                <a:spcPts val="800"/>
              </a:spcBef>
              <a:spcAft>
                <a:spcPts val="0"/>
              </a:spcAft>
              <a:buClr>
                <a:schemeClr val="lt1"/>
              </a:buClr>
              <a:buSzPts val="1800"/>
              <a:buNone/>
            </a:pPr>
            <a:r>
              <a:rPr lang="en">
                <a:solidFill>
                  <a:schemeClr val="lt1"/>
                </a:solidFill>
                <a:latin typeface="Arial"/>
                <a:ea typeface="Arial"/>
                <a:cs typeface="Arial"/>
                <a:sym typeface="Arial"/>
              </a:rPr>
              <a:t>Professor Sally Bradley PFHEA,</a:t>
            </a:r>
            <a:endParaRPr/>
          </a:p>
          <a:p>
            <a:pPr indent="0" lvl="0" marL="0" rtl="0" algn="ctr">
              <a:lnSpc>
                <a:spcPct val="90000"/>
              </a:lnSpc>
              <a:spcBef>
                <a:spcPts val="800"/>
              </a:spcBef>
              <a:spcAft>
                <a:spcPts val="0"/>
              </a:spcAft>
              <a:buClr>
                <a:schemeClr val="lt1"/>
              </a:buClr>
              <a:buSzPts val="1800"/>
              <a:buNone/>
            </a:pPr>
            <a:r>
              <a:rPr lang="en">
                <a:solidFill>
                  <a:schemeClr val="lt1"/>
                </a:solidFill>
                <a:latin typeface="Arial"/>
                <a:ea typeface="Arial"/>
                <a:cs typeface="Arial"/>
                <a:sym typeface="Arial"/>
              </a:rPr>
              <a:t> Executive Coach and formerly Senior Adviser, Advance HE</a:t>
            </a:r>
            <a:endParaRPr>
              <a:solidFill>
                <a:schemeClr val="lt1"/>
              </a:solidFill>
              <a:latin typeface="Arial"/>
              <a:ea typeface="Arial"/>
              <a:cs typeface="Arial"/>
              <a:sym typeface="Arial"/>
            </a:endParaRPr>
          </a:p>
        </p:txBody>
      </p:sp>
      <p:pic>
        <p:nvPicPr>
          <p:cNvPr descr="Logo, company name&#10;&#10;Description automatically generated" id="599" name="Google Shape;599;p81"/>
          <p:cNvPicPr preferRelativeResize="0"/>
          <p:nvPr/>
        </p:nvPicPr>
        <p:blipFill rotWithShape="1">
          <a:blip r:embed="rId3">
            <a:alphaModFix/>
          </a:blip>
          <a:srcRect b="0" l="0" r="0" t="0"/>
          <a:stretch/>
        </p:blipFill>
        <p:spPr>
          <a:xfrm>
            <a:off x="887763" y="231152"/>
            <a:ext cx="5248277" cy="742955"/>
          </a:xfrm>
          <a:prstGeom prst="rect">
            <a:avLst/>
          </a:prstGeom>
          <a:noFill/>
          <a:ln>
            <a:noFill/>
          </a:ln>
        </p:spPr>
      </p:pic>
      <p:pic>
        <p:nvPicPr>
          <p:cNvPr descr="Logo, company name&#10;&#10;Description automatically generated" id="600" name="Google Shape;600;p81"/>
          <p:cNvPicPr preferRelativeResize="0"/>
          <p:nvPr/>
        </p:nvPicPr>
        <p:blipFill rotWithShape="1">
          <a:blip r:embed="rId4">
            <a:alphaModFix/>
          </a:blip>
          <a:srcRect b="0" l="0" r="0" t="0"/>
          <a:stretch/>
        </p:blipFill>
        <p:spPr>
          <a:xfrm>
            <a:off x="3441740" y="4250615"/>
            <a:ext cx="4712115" cy="57631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2"/>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Logo, company name&#10;&#10;Description automatically generated" id="607" name="Google Shape;607;p82"/>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08" name="Google Shape;608;p82"/>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09" name="Google Shape;609;p82"/>
          <p:cNvSpPr txBox="1"/>
          <p:nvPr/>
        </p:nvSpPr>
        <p:spPr>
          <a:xfrm>
            <a:off x="289492" y="269081"/>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sng" cap="none" strike="noStrike">
                <a:solidFill>
                  <a:srgbClr val="11827B"/>
                </a:solidFill>
                <a:latin typeface="Arial"/>
                <a:ea typeface="Arial"/>
                <a:cs typeface="Arial"/>
                <a:sym typeface="Arial"/>
                <a:hlinkClick r:id="rId5">
                  <a:extLst>
                    <a:ext uri="{A12FA001-AC4F-418D-AE19-62706E023703}">
                      <ahyp:hlinkClr val="tx"/>
                    </a:ext>
                  </a:extLst>
                </a:hlinkClick>
              </a:rPr>
              <a:t>Advance HE</a:t>
            </a:r>
            <a:r>
              <a:rPr b="1" i="0" lang="en" sz="1800" u="none" cap="none" strike="noStrike">
                <a:solidFill>
                  <a:srgbClr val="11827B"/>
                </a:solidFill>
                <a:latin typeface="Arial"/>
                <a:ea typeface="Arial"/>
                <a:cs typeface="Arial"/>
                <a:sym typeface="Arial"/>
              </a:rPr>
              <a:t>: Who we are</a:t>
            </a:r>
            <a:endParaRPr b="1" i="0" sz="1800" u="none" cap="none" strike="noStrike">
              <a:solidFill>
                <a:srgbClr val="11827B"/>
              </a:solidFill>
              <a:latin typeface="Arial"/>
              <a:ea typeface="Arial"/>
              <a:cs typeface="Arial"/>
              <a:sym typeface="Arial"/>
            </a:endParaRPr>
          </a:p>
        </p:txBody>
      </p:sp>
      <p:pic>
        <p:nvPicPr>
          <p:cNvPr id="610" name="Google Shape;610;p82"/>
          <p:cNvPicPr preferRelativeResize="0"/>
          <p:nvPr/>
        </p:nvPicPr>
        <p:blipFill rotWithShape="1">
          <a:blip r:embed="rId6">
            <a:alphaModFix/>
          </a:blip>
          <a:srcRect b="3927" l="0" r="1826" t="8021"/>
          <a:stretch/>
        </p:blipFill>
        <p:spPr>
          <a:xfrm>
            <a:off x="1119508" y="914400"/>
            <a:ext cx="6773208" cy="341696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3"/>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Logo, company name&#10;&#10;Description automatically generated" id="617" name="Google Shape;617;p83"/>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18" name="Google Shape;618;p83"/>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19" name="Google Shape;619;p83"/>
          <p:cNvSpPr txBox="1"/>
          <p:nvPr/>
        </p:nvSpPr>
        <p:spPr>
          <a:xfrm>
            <a:off x="289492" y="269081"/>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rgbClr val="11827B"/>
                </a:solidFill>
                <a:latin typeface="Arial"/>
                <a:ea typeface="Arial"/>
                <a:cs typeface="Arial"/>
                <a:sym typeface="Arial"/>
              </a:rPr>
              <a:t>Advance HE: Student Success Frameworks</a:t>
            </a:r>
            <a:endParaRPr b="1" i="0" sz="1800" u="none" cap="none" strike="noStrike">
              <a:solidFill>
                <a:srgbClr val="11827B"/>
              </a:solidFill>
              <a:latin typeface="Arial"/>
              <a:ea typeface="Arial"/>
              <a:cs typeface="Arial"/>
              <a:sym typeface="Arial"/>
            </a:endParaRPr>
          </a:p>
        </p:txBody>
      </p:sp>
      <p:sp>
        <p:nvSpPr>
          <p:cNvPr id="620" name="Google Shape;620;p83"/>
          <p:cNvSpPr/>
          <p:nvPr/>
        </p:nvSpPr>
        <p:spPr>
          <a:xfrm>
            <a:off x="4422541" y="145612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400" u="none" cap="none" strike="noStrike">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621" name="Google Shape;621;p83"/>
          <p:cNvPicPr preferRelativeResize="0"/>
          <p:nvPr/>
        </p:nvPicPr>
        <p:blipFill rotWithShape="1">
          <a:blip r:embed="rId5">
            <a:alphaModFix/>
          </a:blip>
          <a:srcRect b="0" l="0" r="0" t="0"/>
          <a:stretch/>
        </p:blipFill>
        <p:spPr>
          <a:xfrm>
            <a:off x="363599" y="835864"/>
            <a:ext cx="4654698" cy="3415581"/>
          </a:xfrm>
          <a:prstGeom prst="rect">
            <a:avLst/>
          </a:prstGeom>
          <a:noFill/>
          <a:ln>
            <a:noFill/>
          </a:ln>
        </p:spPr>
      </p:pic>
      <p:pic>
        <p:nvPicPr>
          <p:cNvPr id="622" name="Google Shape;622;p83"/>
          <p:cNvPicPr preferRelativeResize="0"/>
          <p:nvPr/>
        </p:nvPicPr>
        <p:blipFill rotWithShape="1">
          <a:blip r:embed="rId6">
            <a:alphaModFix/>
          </a:blip>
          <a:srcRect b="0" l="0" r="0" t="0"/>
          <a:stretch/>
        </p:blipFill>
        <p:spPr>
          <a:xfrm>
            <a:off x="5268874" y="982463"/>
            <a:ext cx="3365129" cy="32689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4"/>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629" name="Google Shape;629;p84"/>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30" name="Google Shape;630;p84"/>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31" name="Google Shape;631;p84"/>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2" name="Google Shape;632;p84"/>
          <p:cNvSpPr txBox="1"/>
          <p:nvPr/>
        </p:nvSpPr>
        <p:spPr>
          <a:xfrm>
            <a:off x="289492" y="405152"/>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Advance HE’s commitment to student mental wellbeing </a:t>
            </a:r>
            <a:endParaRPr b="1" sz="1800">
              <a:solidFill>
                <a:schemeClr val="lt1"/>
              </a:solidFill>
              <a:latin typeface="Arial"/>
              <a:ea typeface="Arial"/>
              <a:cs typeface="Arial"/>
              <a:sym typeface="Arial"/>
            </a:endParaRPr>
          </a:p>
        </p:txBody>
      </p:sp>
      <p:sp>
        <p:nvSpPr>
          <p:cNvPr id="633" name="Google Shape;633;p84"/>
          <p:cNvSpPr/>
          <p:nvPr/>
        </p:nvSpPr>
        <p:spPr>
          <a:xfrm>
            <a:off x="368165" y="1103656"/>
            <a:ext cx="8394600" cy="39714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None/>
            </a:pPr>
            <a:r>
              <a:rPr lang="en" sz="1800">
                <a:solidFill>
                  <a:schemeClr val="dk1"/>
                </a:solidFill>
                <a:latin typeface="Arial"/>
                <a:ea typeface="Arial"/>
                <a:cs typeface="Arial"/>
                <a:sym typeface="Arial"/>
              </a:rPr>
              <a:t>Some of our earlier work :</a:t>
            </a:r>
            <a:endParaRPr sz="18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indent="-254000" lvl="0" marL="254000" marR="0" rtl="0" algn="l">
              <a:lnSpc>
                <a:spcPct val="115000"/>
              </a:lnSpc>
              <a:spcBef>
                <a:spcPts val="0"/>
              </a:spcBef>
              <a:spcAft>
                <a:spcPts val="0"/>
              </a:spcAft>
              <a:buClr>
                <a:schemeClr val="dk1"/>
              </a:buClr>
              <a:buSzPts val="1800"/>
              <a:buFont typeface="Noto Sans Symbols"/>
              <a:buChar char="∙"/>
            </a:pPr>
            <a:r>
              <a:rPr lang="en" sz="1800" u="sng">
                <a:solidFill>
                  <a:schemeClr val="dk1"/>
                </a:solidFill>
                <a:latin typeface="Arial"/>
                <a:ea typeface="Arial"/>
                <a:cs typeface="Arial"/>
                <a:sym typeface="Arial"/>
                <a:hlinkClick r:id="rId5">
                  <a:extLst>
                    <a:ext uri="{A12FA001-AC4F-418D-AE19-62706E023703}">
                      <ahyp:hlinkClr val="tx"/>
                    </a:ext>
                  </a:extLst>
                </a:hlinkClick>
              </a:rPr>
              <a:t>Embedding mental wellbeing in the curriculum</a:t>
            </a:r>
            <a:r>
              <a:rPr lang="en"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254000" lvl="0" marL="254000" marR="0" rtl="0" algn="l">
              <a:lnSpc>
                <a:spcPct val="115000"/>
              </a:lnSpc>
              <a:spcBef>
                <a:spcPts val="0"/>
              </a:spcBef>
              <a:spcAft>
                <a:spcPts val="0"/>
              </a:spcAft>
              <a:buClr>
                <a:schemeClr val="dk1"/>
              </a:buClr>
              <a:buSzPts val="1800"/>
              <a:buFont typeface="Noto Sans Symbols"/>
              <a:buChar char="∙"/>
            </a:pPr>
            <a:r>
              <a:rPr lang="en" sz="1800" u="sng">
                <a:solidFill>
                  <a:schemeClr val="dk1"/>
                </a:solidFill>
                <a:latin typeface="Arial"/>
                <a:ea typeface="Arial"/>
                <a:cs typeface="Arial"/>
                <a:sym typeface="Arial"/>
                <a:hlinkClick r:id="rId6">
                  <a:extLst>
                    <a:ext uri="{A12FA001-AC4F-418D-AE19-62706E023703}">
                      <ahyp:hlinkClr val="tx"/>
                    </a:ext>
                  </a:extLst>
                </a:hlinkClick>
              </a:rPr>
              <a:t>Learning from our Teach Well initiative</a:t>
            </a:r>
            <a:r>
              <a:rPr lang="en" sz="1800">
                <a:solidFill>
                  <a:schemeClr val="dk1"/>
                </a:solidFill>
                <a:latin typeface="Arial"/>
                <a:ea typeface="Arial"/>
                <a:cs typeface="Arial"/>
                <a:sym typeface="Arial"/>
              </a:rPr>
              <a:t>;</a:t>
            </a:r>
            <a:endParaRPr sz="1100"/>
          </a:p>
          <a:p>
            <a:pPr indent="-254000" lvl="0" marL="254000" marR="0" rtl="0" algn="l">
              <a:lnSpc>
                <a:spcPct val="115000"/>
              </a:lnSpc>
              <a:spcBef>
                <a:spcPts val="0"/>
              </a:spcBef>
              <a:spcAft>
                <a:spcPts val="0"/>
              </a:spcAft>
              <a:buClr>
                <a:schemeClr val="dk1"/>
              </a:buClr>
              <a:buSzPts val="1800"/>
              <a:buFont typeface="Noto Sans Symbols"/>
              <a:buChar char="∙"/>
            </a:pPr>
            <a:r>
              <a:rPr lang="en" sz="1800" u="sng">
                <a:solidFill>
                  <a:schemeClr val="dk1"/>
                </a:solidFill>
                <a:latin typeface="Arial"/>
                <a:ea typeface="Arial"/>
                <a:cs typeface="Arial"/>
                <a:sym typeface="Arial"/>
                <a:hlinkClick r:id="rId7">
                  <a:extLst>
                    <a:ext uri="{A12FA001-AC4F-418D-AE19-62706E023703}">
                      <ahyp:hlinkClr val="tx"/>
                    </a:ext>
                  </a:extLst>
                </a:hlinkClick>
              </a:rPr>
              <a:t>"The governor view" - Mental health support emerges as a key factor in the student experience</a:t>
            </a:r>
            <a:endParaRPr sz="1800">
              <a:solidFill>
                <a:schemeClr val="dk1"/>
              </a:solidFill>
              <a:latin typeface="Arial"/>
              <a:ea typeface="Arial"/>
              <a:cs typeface="Arial"/>
              <a:sym typeface="Arial"/>
            </a:endParaRPr>
          </a:p>
          <a:p>
            <a:pPr indent="-254000" lvl="0" marL="254000" marR="0" rtl="0" algn="l">
              <a:lnSpc>
                <a:spcPct val="115000"/>
              </a:lnSpc>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Our development funded projects on mental health and wellbeing of students;</a:t>
            </a:r>
            <a:endParaRPr sz="1800">
              <a:solidFill>
                <a:schemeClr val="dk1"/>
              </a:solidFill>
              <a:latin typeface="Arial"/>
              <a:ea typeface="Arial"/>
              <a:cs typeface="Arial"/>
              <a:sym typeface="Arial"/>
            </a:endParaRPr>
          </a:p>
          <a:p>
            <a:pPr indent="-254000" lvl="0" marL="254000" marR="0" rtl="0" algn="l">
              <a:lnSpc>
                <a:spcPct val="115000"/>
              </a:lnSpc>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Work with the UK Department for Education and Institute for Employment Studies advising DFE on the development of measurements for a potential survey of student mental health</a:t>
            </a:r>
            <a:endParaRPr sz="1100"/>
          </a:p>
          <a:p>
            <a:pPr indent="-165100" lvl="0" marL="254000" marR="0" rtl="0" algn="l">
              <a:lnSpc>
                <a:spcPct val="115000"/>
              </a:lnSpc>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1400">
              <a:solidFill>
                <a:schemeClr val="dk1"/>
              </a:solidFill>
              <a:latin typeface="Arial"/>
              <a:ea typeface="Arial"/>
              <a:cs typeface="Arial"/>
              <a:sym typeface="Arial"/>
            </a:endParaRPr>
          </a:p>
          <a:p>
            <a:pPr indent="0" lvl="0" marL="342900" marR="0" rtl="0" algn="l">
              <a:lnSpc>
                <a:spcPct val="115000"/>
              </a:lnSpc>
              <a:spcBef>
                <a:spcPts val="0"/>
              </a:spcBef>
              <a:spcAft>
                <a:spcPts val="0"/>
              </a:spcAft>
              <a:buNone/>
            </a:pPr>
            <a:r>
              <a:rPr lang="en"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p:txBody>
      </p:sp>
      <p:pic>
        <p:nvPicPr>
          <p:cNvPr id="634" name="Google Shape;634;p84"/>
          <p:cNvPicPr preferRelativeResize="0"/>
          <p:nvPr/>
        </p:nvPicPr>
        <p:blipFill rotWithShape="1">
          <a:blip r:embed="rId8">
            <a:alphaModFix/>
          </a:blip>
          <a:srcRect b="0" l="0" r="0" t="0"/>
          <a:stretch/>
        </p:blipFill>
        <p:spPr>
          <a:xfrm>
            <a:off x="7572193" y="986921"/>
            <a:ext cx="1000307" cy="128440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85"/>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641" name="Google Shape;641;p85"/>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42" name="Google Shape;642;p85"/>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43" name="Google Shape;643;p85"/>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Key messages from our UK Collaborative project</a:t>
            </a:r>
            <a:endParaRPr sz="1400">
              <a:solidFill>
                <a:schemeClr val="lt1"/>
              </a:solidFill>
              <a:latin typeface="Calibri"/>
              <a:ea typeface="Calibri"/>
              <a:cs typeface="Calibri"/>
              <a:sym typeface="Calibri"/>
            </a:endParaRPr>
          </a:p>
        </p:txBody>
      </p:sp>
      <p:sp>
        <p:nvSpPr>
          <p:cNvPr id="644" name="Google Shape;644;p85"/>
          <p:cNvSpPr/>
          <p:nvPr/>
        </p:nvSpPr>
        <p:spPr>
          <a:xfrm>
            <a:off x="368165" y="1103656"/>
            <a:ext cx="8394600" cy="3281100"/>
          </a:xfrm>
          <a:prstGeom prst="rect">
            <a:avLst/>
          </a:prstGeom>
          <a:noFill/>
          <a:ln>
            <a:noFill/>
          </a:ln>
        </p:spPr>
        <p:txBody>
          <a:bodyPr anchorCtr="0" anchor="t" bIns="34275" lIns="68575" spcFirstLastPara="1" rIns="68575" wrap="square" tIns="34275">
            <a:noAutofit/>
          </a:bodyPr>
          <a:lstStyle/>
          <a:p>
            <a:pPr indent="-336550" lvl="0" marL="342900" marR="0" rtl="0" algn="l">
              <a:lnSpc>
                <a:spcPct val="115000"/>
              </a:lnSpc>
              <a:spcBef>
                <a:spcPts val="0"/>
              </a:spcBef>
              <a:spcAft>
                <a:spcPts val="0"/>
              </a:spcAft>
              <a:buClr>
                <a:schemeClr val="dk1"/>
              </a:buClr>
              <a:buSzPts val="2100"/>
              <a:buFont typeface="Arial"/>
              <a:buChar char="•"/>
            </a:pPr>
            <a:r>
              <a:rPr lang="en" sz="2100">
                <a:solidFill>
                  <a:schemeClr val="dk1"/>
                </a:solidFill>
                <a:latin typeface="Arial"/>
                <a:ea typeface="Arial"/>
                <a:cs typeface="Arial"/>
                <a:sym typeface="Arial"/>
              </a:rPr>
              <a:t>Planning, with students central to this – anticipation of their needs </a:t>
            </a:r>
            <a:endParaRPr sz="1100"/>
          </a:p>
          <a:p>
            <a:pPr indent="-336550" lvl="0" marL="342900" marR="0" rtl="0" algn="l">
              <a:lnSpc>
                <a:spcPct val="115000"/>
              </a:lnSpc>
              <a:spcBef>
                <a:spcPts val="0"/>
              </a:spcBef>
              <a:spcAft>
                <a:spcPts val="0"/>
              </a:spcAft>
              <a:buClr>
                <a:schemeClr val="dk1"/>
              </a:buClr>
              <a:buSzPts val="2100"/>
              <a:buFont typeface="Arial"/>
              <a:buChar char="•"/>
            </a:pPr>
            <a:r>
              <a:rPr lang="en" sz="2100">
                <a:solidFill>
                  <a:schemeClr val="dk1"/>
                </a:solidFill>
                <a:latin typeface="Arial"/>
                <a:ea typeface="Arial"/>
                <a:cs typeface="Arial"/>
                <a:sym typeface="Arial"/>
              </a:rPr>
              <a:t>Wellbeing should not be seen as an afterthought </a:t>
            </a:r>
            <a:endParaRPr sz="1100"/>
          </a:p>
          <a:p>
            <a:pPr indent="-336550" lvl="0" marL="342900" marR="0" rtl="0" algn="l">
              <a:lnSpc>
                <a:spcPct val="115000"/>
              </a:lnSpc>
              <a:spcBef>
                <a:spcPts val="0"/>
              </a:spcBef>
              <a:spcAft>
                <a:spcPts val="0"/>
              </a:spcAft>
              <a:buClr>
                <a:schemeClr val="dk1"/>
              </a:buClr>
              <a:buSzPts val="2100"/>
              <a:buFont typeface="Arial"/>
              <a:buChar char="•"/>
            </a:pPr>
            <a:r>
              <a:rPr lang="en" sz="2100">
                <a:solidFill>
                  <a:schemeClr val="dk1"/>
                </a:solidFill>
                <a:latin typeface="Arial"/>
                <a:ea typeface="Arial"/>
                <a:cs typeface="Arial"/>
                <a:sym typeface="Arial"/>
              </a:rPr>
              <a:t>Coordinated approach to curriculum design</a:t>
            </a:r>
            <a:endParaRPr sz="2100">
              <a:solidFill>
                <a:schemeClr val="dk1"/>
              </a:solidFill>
              <a:latin typeface="Arial"/>
              <a:ea typeface="Arial"/>
              <a:cs typeface="Arial"/>
              <a:sym typeface="Arial"/>
            </a:endParaRPr>
          </a:p>
          <a:p>
            <a:pPr indent="-336550" lvl="0" marL="342900" marR="0" rtl="0" algn="l">
              <a:lnSpc>
                <a:spcPct val="115000"/>
              </a:lnSpc>
              <a:spcBef>
                <a:spcPts val="0"/>
              </a:spcBef>
              <a:spcAft>
                <a:spcPts val="0"/>
              </a:spcAft>
              <a:buClr>
                <a:schemeClr val="dk1"/>
              </a:buClr>
              <a:buSzPts val="2100"/>
              <a:buFont typeface="Arial"/>
              <a:buChar char="•"/>
            </a:pPr>
            <a:r>
              <a:rPr lang="en" sz="2100">
                <a:solidFill>
                  <a:schemeClr val="dk1"/>
                </a:solidFill>
                <a:latin typeface="Arial"/>
                <a:ea typeface="Arial"/>
                <a:cs typeface="Arial"/>
                <a:sym typeface="Arial"/>
              </a:rPr>
              <a:t>Predictability and alignment of content – linking lectures </a:t>
            </a:r>
            <a:endParaRPr sz="1100"/>
          </a:p>
          <a:p>
            <a:pPr indent="0" lvl="0" marL="0" marR="0" rtl="0" algn="l">
              <a:lnSpc>
                <a:spcPct val="115000"/>
              </a:lnSpc>
              <a:spcBef>
                <a:spcPts val="0"/>
              </a:spcBef>
              <a:spcAft>
                <a:spcPts val="0"/>
              </a:spcAft>
              <a:buNone/>
            </a:pPr>
            <a:r>
              <a:rPr lang="en" sz="2100">
                <a:solidFill>
                  <a:schemeClr val="dk1"/>
                </a:solidFill>
                <a:latin typeface="Arial"/>
                <a:ea typeface="Arial"/>
                <a:cs typeface="Arial"/>
                <a:sym typeface="Arial"/>
              </a:rPr>
              <a:t>     and tutorials, assignments and feedback</a:t>
            </a:r>
            <a:endParaRPr sz="1100"/>
          </a:p>
          <a:p>
            <a:pPr indent="-336550" lvl="0" marL="342900" marR="0" rtl="0" algn="l">
              <a:lnSpc>
                <a:spcPct val="115000"/>
              </a:lnSpc>
              <a:spcBef>
                <a:spcPts val="0"/>
              </a:spcBef>
              <a:spcAft>
                <a:spcPts val="0"/>
              </a:spcAft>
              <a:buClr>
                <a:schemeClr val="dk1"/>
              </a:buClr>
              <a:buSzPts val="2100"/>
              <a:buFont typeface="Arial"/>
              <a:buChar char="•"/>
            </a:pPr>
            <a:r>
              <a:rPr lang="en" sz="2100">
                <a:solidFill>
                  <a:schemeClr val="dk1"/>
                </a:solidFill>
                <a:latin typeface="Arial"/>
                <a:ea typeface="Arial"/>
                <a:cs typeface="Arial"/>
                <a:sym typeface="Arial"/>
              </a:rPr>
              <a:t>Ensuring communication is clear and timely – don’t just mention something which is important once at induction and expect everyone to remember!</a:t>
            </a:r>
            <a:endParaRPr sz="2100">
              <a:solidFill>
                <a:schemeClr val="dk1"/>
              </a:solidFill>
              <a:latin typeface="Arial"/>
              <a:ea typeface="Arial"/>
              <a:cs typeface="Arial"/>
              <a:sym typeface="Arial"/>
            </a:endParaRPr>
          </a:p>
          <a:p>
            <a:pPr indent="0" lvl="0" marL="342900" marR="0" rtl="0" algn="l">
              <a:lnSpc>
                <a:spcPct val="115000"/>
              </a:lnSpc>
              <a:spcBef>
                <a:spcPts val="0"/>
              </a:spcBef>
              <a:spcAft>
                <a:spcPts val="0"/>
              </a:spcAft>
              <a:buNone/>
            </a:pPr>
            <a:r>
              <a:rPr lang="en"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p:txBody>
      </p:sp>
      <p:pic>
        <p:nvPicPr>
          <p:cNvPr descr="The value of knowledge sharing impact of tacit and ..." id="645" name="Google Shape;645;p85" title="Explicit Communication">
            <a:hlinkClick r:id="rId5"/>
          </p:cNvPr>
          <p:cNvPicPr preferRelativeResize="0"/>
          <p:nvPr/>
        </p:nvPicPr>
        <p:blipFill rotWithShape="1">
          <a:blip r:embed="rId6">
            <a:alphaModFix/>
          </a:blip>
          <a:srcRect b="0" l="0" r="0" t="0"/>
          <a:stretch/>
        </p:blipFill>
        <p:spPr>
          <a:xfrm>
            <a:off x="7408872" y="1891532"/>
            <a:ext cx="1273629" cy="87562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652" name="Google Shape;652;p86"/>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53" name="Google Shape;653;p86"/>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54" name="Google Shape;654;p86"/>
          <p:cNvSpPr txBox="1"/>
          <p:nvPr/>
        </p:nvSpPr>
        <p:spPr>
          <a:xfrm>
            <a:off x="285992" y="17037"/>
            <a:ext cx="84732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11827B"/>
                </a:solidFill>
                <a:latin typeface="Arial"/>
                <a:ea typeface="Arial"/>
                <a:cs typeface="Arial"/>
                <a:sym typeface="Arial"/>
              </a:rPr>
              <a:t>Advance HE: Global collaborative project on student mental wellbeing and the curriculum</a:t>
            </a:r>
            <a:endParaRPr b="1" sz="1800">
              <a:solidFill>
                <a:srgbClr val="11827B"/>
              </a:solidFill>
              <a:latin typeface="Arial"/>
              <a:ea typeface="Arial"/>
              <a:cs typeface="Arial"/>
              <a:sym typeface="Arial"/>
            </a:endParaRPr>
          </a:p>
        </p:txBody>
      </p:sp>
      <p:sp>
        <p:nvSpPr>
          <p:cNvPr id="655" name="Google Shape;655;p86"/>
          <p:cNvSpPr/>
          <p:nvPr/>
        </p:nvSpPr>
        <p:spPr>
          <a:xfrm>
            <a:off x="4422541" y="145612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656" name="Google Shape;656;p86"/>
          <p:cNvPicPr preferRelativeResize="0"/>
          <p:nvPr/>
        </p:nvPicPr>
        <p:blipFill rotWithShape="1">
          <a:blip r:embed="rId5">
            <a:alphaModFix/>
          </a:blip>
          <a:srcRect b="0" l="0" r="0" t="0"/>
          <a:stretch/>
        </p:blipFill>
        <p:spPr>
          <a:xfrm>
            <a:off x="462952" y="1268963"/>
            <a:ext cx="2908043" cy="2135310"/>
          </a:xfrm>
          <a:prstGeom prst="rect">
            <a:avLst/>
          </a:prstGeom>
          <a:noFill/>
          <a:ln>
            <a:noFill/>
          </a:ln>
        </p:spPr>
      </p:pic>
      <p:sp>
        <p:nvSpPr>
          <p:cNvPr id="657" name="Google Shape;657;p86"/>
          <p:cNvSpPr/>
          <p:nvPr/>
        </p:nvSpPr>
        <p:spPr>
          <a:xfrm>
            <a:off x="822960" y="2537460"/>
            <a:ext cx="431100" cy="333000"/>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8" name="Google Shape;658;p86"/>
          <p:cNvSpPr/>
          <p:nvPr/>
        </p:nvSpPr>
        <p:spPr>
          <a:xfrm>
            <a:off x="1471982" y="2870563"/>
            <a:ext cx="284100" cy="225300"/>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9" name="Google Shape;659;p86"/>
          <p:cNvSpPr/>
          <p:nvPr/>
        </p:nvSpPr>
        <p:spPr>
          <a:xfrm>
            <a:off x="2439488" y="1497027"/>
            <a:ext cx="294000" cy="236100"/>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0" name="Google Shape;660;p86"/>
          <p:cNvSpPr/>
          <p:nvPr/>
        </p:nvSpPr>
        <p:spPr>
          <a:xfrm>
            <a:off x="3116054" y="2508068"/>
            <a:ext cx="255000" cy="284100"/>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1" name="Google Shape;661;p86"/>
          <p:cNvSpPr txBox="1"/>
          <p:nvPr/>
        </p:nvSpPr>
        <p:spPr>
          <a:xfrm>
            <a:off x="3907136" y="729869"/>
            <a:ext cx="4695600" cy="36711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Consolidation of previous work and to enhance the inclusion of mental wellbeing</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School wide focus on student mental health</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Identification of key courses to develop the embedded support resources  </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Design of reusable modules which can be applied broadly and then tailored  </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To promote and improve student and staff self-management, success and wellbeing</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Exploring interventions to support student mental wellbeing into the curriculum and student training</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Identifying common concerns</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87"/>
          <p:cNvSpPr/>
          <p:nvPr/>
        </p:nvSpPr>
        <p:spPr>
          <a:xfrm>
            <a:off x="253522" y="936797"/>
            <a:ext cx="8631000" cy="34383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668" name="Google Shape;668;p87"/>
          <p:cNvPicPr preferRelativeResize="0"/>
          <p:nvPr/>
        </p:nvPicPr>
        <p:blipFill rotWithShape="1">
          <a:blip r:embed="rId3">
            <a:alphaModFix/>
          </a:blip>
          <a:srcRect b="0" l="0" r="0" t="0"/>
          <a:stretch/>
        </p:blipFill>
        <p:spPr>
          <a:xfrm>
            <a:off x="4182397" y="4425179"/>
            <a:ext cx="4712115" cy="576319"/>
          </a:xfrm>
          <a:prstGeom prst="rect">
            <a:avLst/>
          </a:prstGeom>
          <a:noFill/>
          <a:ln>
            <a:noFill/>
          </a:ln>
        </p:spPr>
      </p:pic>
      <p:pic>
        <p:nvPicPr>
          <p:cNvPr descr="Logo, company name&#10;&#10;Description automatically generated" id="669" name="Google Shape;669;p87"/>
          <p:cNvPicPr preferRelativeResize="0"/>
          <p:nvPr/>
        </p:nvPicPr>
        <p:blipFill rotWithShape="1">
          <a:blip r:embed="rId4">
            <a:alphaModFix/>
          </a:blip>
          <a:srcRect b="0" l="0" r="0" t="0"/>
          <a:stretch/>
        </p:blipFill>
        <p:spPr>
          <a:xfrm>
            <a:off x="-1360" y="127049"/>
            <a:ext cx="5248277" cy="766440"/>
          </a:xfrm>
          <a:prstGeom prst="rect">
            <a:avLst/>
          </a:prstGeom>
          <a:noFill/>
          <a:ln>
            <a:noFill/>
          </a:ln>
        </p:spPr>
      </p:pic>
      <p:sp>
        <p:nvSpPr>
          <p:cNvPr id="670" name="Google Shape;670;p87"/>
          <p:cNvSpPr txBox="1"/>
          <p:nvPr/>
        </p:nvSpPr>
        <p:spPr>
          <a:xfrm>
            <a:off x="390296" y="1901348"/>
            <a:ext cx="8357400" cy="1731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600">
                <a:solidFill>
                  <a:srgbClr val="11827B"/>
                </a:solidFill>
                <a:latin typeface="Calibri"/>
                <a:ea typeface="Calibri"/>
                <a:cs typeface="Calibri"/>
                <a:sym typeface="Calibri"/>
              </a:rPr>
              <a:t>But how does this fit within the UK Professional Standards Framework for teaching and supporting learning?</a:t>
            </a:r>
            <a:endParaRPr b="1" sz="3600">
              <a:solidFill>
                <a:srgbClr val="11827B"/>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CF9"/>
        </a:solidFill>
      </p:bgPr>
    </p:bg>
    <p:spTree>
      <p:nvGrpSpPr>
        <p:cNvPr id="303" name="Shape 303"/>
        <p:cNvGrpSpPr/>
        <p:nvPr/>
      </p:nvGrpSpPr>
      <p:grpSpPr>
        <a:xfrm>
          <a:off x="0" y="0"/>
          <a:ext cx="0" cy="0"/>
          <a:chOff x="0" y="0"/>
          <a:chExt cx="0" cy="0"/>
        </a:xfrm>
      </p:grpSpPr>
      <p:sp>
        <p:nvSpPr>
          <p:cNvPr id="304" name="Google Shape;304;p52"/>
          <p:cNvSpPr/>
          <p:nvPr/>
        </p:nvSpPr>
        <p:spPr>
          <a:xfrm>
            <a:off x="5630844" y="2392160"/>
            <a:ext cx="1941900" cy="2204100"/>
          </a:xfrm>
          <a:prstGeom prst="rect">
            <a:avLst/>
          </a:prstGeom>
          <a:solidFill>
            <a:srgbClr val="F8CBC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52"/>
          <p:cNvSpPr txBox="1"/>
          <p:nvPr/>
        </p:nvSpPr>
        <p:spPr>
          <a:xfrm>
            <a:off x="1352656" y="1423648"/>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FIRST IMPRESSIONS</a:t>
            </a:r>
            <a:endParaRPr sz="700"/>
          </a:p>
        </p:txBody>
      </p:sp>
      <p:sp>
        <p:nvSpPr>
          <p:cNvPr id="306" name="Google Shape;306;p52"/>
          <p:cNvSpPr txBox="1"/>
          <p:nvPr/>
        </p:nvSpPr>
        <p:spPr>
          <a:xfrm>
            <a:off x="1563397" y="1654385"/>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The importance of introductions</a:t>
            </a:r>
            <a:endParaRPr sz="700"/>
          </a:p>
        </p:txBody>
      </p:sp>
      <p:sp>
        <p:nvSpPr>
          <p:cNvPr id="307" name="Google Shape;307;p52"/>
          <p:cNvSpPr txBox="1"/>
          <p:nvPr/>
        </p:nvSpPr>
        <p:spPr>
          <a:xfrm>
            <a:off x="1352656" y="2157134"/>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CREATING CONNECTIONS</a:t>
            </a:r>
            <a:endParaRPr sz="700"/>
          </a:p>
        </p:txBody>
      </p:sp>
      <p:sp>
        <p:nvSpPr>
          <p:cNvPr id="308" name="Google Shape;308;p52"/>
          <p:cNvSpPr txBox="1"/>
          <p:nvPr/>
        </p:nvSpPr>
        <p:spPr>
          <a:xfrm>
            <a:off x="1563397" y="2387872"/>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Bonding with peers... and tutors!</a:t>
            </a:r>
            <a:endParaRPr sz="700"/>
          </a:p>
        </p:txBody>
      </p:sp>
      <p:sp>
        <p:nvSpPr>
          <p:cNvPr id="309" name="Google Shape;309;p52"/>
          <p:cNvSpPr/>
          <p:nvPr/>
        </p:nvSpPr>
        <p:spPr>
          <a:xfrm rot="-5400000">
            <a:off x="2386800" y="82764"/>
            <a:ext cx="14100" cy="2501700"/>
          </a:xfrm>
          <a:prstGeom prst="rect">
            <a:avLst/>
          </a:prstGeom>
          <a:solidFill>
            <a:srgbClr val="E470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10" name="Google Shape;310;p52"/>
          <p:cNvPicPr preferRelativeResize="0"/>
          <p:nvPr/>
        </p:nvPicPr>
        <p:blipFill rotWithShape="1">
          <a:blip r:embed="rId3">
            <a:alphaModFix/>
          </a:blip>
          <a:srcRect b="0" l="0" r="0" t="0"/>
          <a:stretch/>
        </p:blipFill>
        <p:spPr>
          <a:xfrm>
            <a:off x="5386388" y="1894929"/>
            <a:ext cx="2274031" cy="39548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8"/>
          <p:cNvSpPr/>
          <p:nvPr/>
        </p:nvSpPr>
        <p:spPr>
          <a:xfrm rot="-6345399">
            <a:off x="3811134" y="1016293"/>
            <a:ext cx="1163313" cy="2527600"/>
          </a:xfrm>
          <a:prstGeom prst="downArrow">
            <a:avLst>
              <a:gd fmla="val 30369" name="adj1"/>
              <a:gd fmla="val 68822"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7" name="Google Shape;677;p88"/>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678" name="Google Shape;678;p88"/>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79" name="Google Shape;679;p88"/>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80" name="Google Shape;680;p88"/>
          <p:cNvSpPr txBox="1"/>
          <p:nvPr/>
        </p:nvSpPr>
        <p:spPr>
          <a:xfrm>
            <a:off x="285992" y="17037"/>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11827B"/>
                </a:solidFill>
                <a:latin typeface="Arial"/>
                <a:ea typeface="Arial"/>
                <a:cs typeface="Arial"/>
                <a:sym typeface="Arial"/>
              </a:rPr>
              <a:t>Advance HE: Student Mental Wellbeing and the UKPSF</a:t>
            </a:r>
            <a:endParaRPr b="1" sz="1800">
              <a:solidFill>
                <a:srgbClr val="11827B"/>
              </a:solidFill>
              <a:latin typeface="Arial"/>
              <a:ea typeface="Arial"/>
              <a:cs typeface="Arial"/>
              <a:sym typeface="Arial"/>
            </a:endParaRPr>
          </a:p>
        </p:txBody>
      </p:sp>
      <p:sp>
        <p:nvSpPr>
          <p:cNvPr id="681" name="Google Shape;681;p88"/>
          <p:cNvSpPr/>
          <p:nvPr/>
        </p:nvSpPr>
        <p:spPr>
          <a:xfrm>
            <a:off x="4422541" y="145612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682" name="Google Shape;682;p88"/>
          <p:cNvPicPr preferRelativeResize="0"/>
          <p:nvPr/>
        </p:nvPicPr>
        <p:blipFill rotWithShape="1">
          <a:blip r:embed="rId5">
            <a:alphaModFix/>
          </a:blip>
          <a:srcRect b="0" l="0" r="0" t="0"/>
          <a:stretch/>
        </p:blipFill>
        <p:spPr>
          <a:xfrm>
            <a:off x="470263" y="834327"/>
            <a:ext cx="2743112" cy="3418655"/>
          </a:xfrm>
          <a:prstGeom prst="rect">
            <a:avLst/>
          </a:prstGeom>
          <a:noFill/>
          <a:ln>
            <a:noFill/>
          </a:ln>
        </p:spPr>
      </p:pic>
      <p:pic>
        <p:nvPicPr>
          <p:cNvPr id="683" name="Google Shape;683;p88"/>
          <p:cNvPicPr preferRelativeResize="0"/>
          <p:nvPr/>
        </p:nvPicPr>
        <p:blipFill rotWithShape="1">
          <a:blip r:embed="rId6">
            <a:alphaModFix/>
          </a:blip>
          <a:srcRect b="0" l="0" r="0" t="0"/>
          <a:stretch/>
        </p:blipFill>
        <p:spPr>
          <a:xfrm>
            <a:off x="5606509" y="834327"/>
            <a:ext cx="2495728" cy="33359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9"/>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690" name="Google Shape;690;p89"/>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691" name="Google Shape;691;p89"/>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692" name="Google Shape;692;p89"/>
          <p:cNvSpPr txBox="1"/>
          <p:nvPr/>
        </p:nvSpPr>
        <p:spPr>
          <a:xfrm>
            <a:off x="285992" y="17037"/>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11827B"/>
                </a:solidFill>
                <a:latin typeface="Arial"/>
                <a:ea typeface="Arial"/>
                <a:cs typeface="Arial"/>
                <a:sym typeface="Arial"/>
              </a:rPr>
              <a:t>Advance HE: Student Mental Wellbeing and the dimensions of the UKPSF</a:t>
            </a:r>
            <a:endParaRPr b="1" sz="1800">
              <a:solidFill>
                <a:srgbClr val="11827B"/>
              </a:solidFill>
              <a:latin typeface="Arial"/>
              <a:ea typeface="Arial"/>
              <a:cs typeface="Arial"/>
              <a:sym typeface="Arial"/>
            </a:endParaRPr>
          </a:p>
        </p:txBody>
      </p:sp>
      <p:sp>
        <p:nvSpPr>
          <p:cNvPr id="693" name="Google Shape;693;p89"/>
          <p:cNvSpPr/>
          <p:nvPr/>
        </p:nvSpPr>
        <p:spPr>
          <a:xfrm>
            <a:off x="4422541" y="145612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694" name="Google Shape;694;p89"/>
          <p:cNvPicPr preferRelativeResize="0"/>
          <p:nvPr/>
        </p:nvPicPr>
        <p:blipFill rotWithShape="1">
          <a:blip r:embed="rId5">
            <a:alphaModFix/>
          </a:blip>
          <a:srcRect b="0" l="0" r="0" t="0"/>
          <a:stretch/>
        </p:blipFill>
        <p:spPr>
          <a:xfrm>
            <a:off x="2410097" y="888249"/>
            <a:ext cx="4565471" cy="33108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90"/>
          <p:cNvSpPr/>
          <p:nvPr/>
        </p:nvSpPr>
        <p:spPr>
          <a:xfrm>
            <a:off x="253521" y="712279"/>
            <a:ext cx="8631000" cy="36627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company name&#10;&#10;Description automatically generated" id="701" name="Google Shape;701;p90"/>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702" name="Google Shape;702;p90"/>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703" name="Google Shape;703;p90"/>
          <p:cNvSpPr txBox="1"/>
          <p:nvPr/>
        </p:nvSpPr>
        <p:spPr>
          <a:xfrm>
            <a:off x="285992" y="101348"/>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11827B"/>
                </a:solidFill>
                <a:latin typeface="Arial"/>
                <a:ea typeface="Arial"/>
                <a:cs typeface="Arial"/>
                <a:sym typeface="Arial"/>
              </a:rPr>
              <a:t>Advance HE: Student Mental Wellbeing and staff development</a:t>
            </a:r>
            <a:endParaRPr b="1" sz="1800">
              <a:solidFill>
                <a:srgbClr val="11827B"/>
              </a:solidFill>
              <a:latin typeface="Arial"/>
              <a:ea typeface="Arial"/>
              <a:cs typeface="Arial"/>
              <a:sym typeface="Arial"/>
            </a:endParaRPr>
          </a:p>
        </p:txBody>
      </p:sp>
      <p:sp>
        <p:nvSpPr>
          <p:cNvPr id="704" name="Google Shape;704;p90"/>
          <p:cNvSpPr/>
          <p:nvPr/>
        </p:nvSpPr>
        <p:spPr>
          <a:xfrm>
            <a:off x="4422541" y="145612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705" name="Google Shape;705;p90"/>
          <p:cNvSpPr txBox="1"/>
          <p:nvPr/>
        </p:nvSpPr>
        <p:spPr>
          <a:xfrm>
            <a:off x="285992" y="712279"/>
            <a:ext cx="8608500" cy="3455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Calibri"/>
                <a:ea typeface="Calibri"/>
                <a:cs typeface="Calibri"/>
                <a:sym typeface="Calibri"/>
              </a:rPr>
              <a:t>Comprehensive resource from colleagues at Aston University</a:t>
            </a:r>
            <a:endParaRPr sz="1100"/>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 sz="2000">
                <a:solidFill>
                  <a:schemeClr val="dk1"/>
                </a:solidFill>
                <a:latin typeface="Calibri"/>
                <a:ea typeface="Calibri"/>
                <a:cs typeface="Calibri"/>
                <a:sym typeface="Calibri"/>
              </a:rPr>
              <a:t>Designed for Level 6/7 of the UK Quality Code(1), activities and resources are presented for application and use in university teacher development programmes and related postgraduate learning and teaching qualifications.</a:t>
            </a:r>
            <a:endParaRPr sz="1100"/>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 sz="2000">
                <a:solidFill>
                  <a:schemeClr val="dk1"/>
                </a:solidFill>
                <a:latin typeface="Calibri"/>
                <a:ea typeface="Calibri"/>
                <a:cs typeface="Calibri"/>
                <a:sym typeface="Calibri"/>
              </a:rPr>
              <a:t>Linked to evidence, case studies, and relevant secondary literature and further reading, details are included outlining possible approaches to integration within existing programmes or use as elements for new programmes or CPD activities.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 sz="2000">
                <a:solidFill>
                  <a:schemeClr val="dk1"/>
                </a:solidFill>
                <a:latin typeface="Calibri"/>
                <a:ea typeface="Calibri"/>
                <a:cs typeface="Calibri"/>
                <a:sym typeface="Calibri"/>
              </a:rPr>
              <a:t>Tried and tested activities - From self directed to group workshops </a:t>
            </a:r>
            <a:endParaRPr sz="20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91"/>
          <p:cNvSpPr/>
          <p:nvPr/>
        </p:nvSpPr>
        <p:spPr>
          <a:xfrm>
            <a:off x="-2720" y="4083"/>
            <a:ext cx="9144000" cy="4381500"/>
          </a:xfrm>
          <a:prstGeom prst="rect">
            <a:avLst/>
          </a:prstGeom>
          <a:solidFill>
            <a:srgbClr val="11827B"/>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2" name="Google Shape;712;p91"/>
          <p:cNvSpPr/>
          <p:nvPr/>
        </p:nvSpPr>
        <p:spPr>
          <a:xfrm>
            <a:off x="250349" y="747322"/>
            <a:ext cx="8637900" cy="3506100"/>
          </a:xfrm>
          <a:prstGeom prst="rect">
            <a:avLst/>
          </a:prstGeom>
          <a:solidFill>
            <a:schemeClr val="lt1"/>
          </a:solidFill>
          <a:ln cap="flat" cmpd="sng" w="571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pic>
        <p:nvPicPr>
          <p:cNvPr descr="Logo, company name&#10;&#10;Description automatically generated" id="713" name="Google Shape;713;p91"/>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714" name="Google Shape;714;p91"/>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715" name="Google Shape;715;p91"/>
          <p:cNvSpPr txBox="1"/>
          <p:nvPr/>
        </p:nvSpPr>
        <p:spPr>
          <a:xfrm>
            <a:off x="289492" y="269081"/>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Closing thoughts: Call to action</a:t>
            </a:r>
            <a:endParaRPr b="1" sz="1800">
              <a:solidFill>
                <a:schemeClr val="lt1"/>
              </a:solidFill>
              <a:latin typeface="Arial"/>
              <a:ea typeface="Arial"/>
              <a:cs typeface="Arial"/>
              <a:sym typeface="Arial"/>
            </a:endParaRPr>
          </a:p>
        </p:txBody>
      </p:sp>
      <p:sp>
        <p:nvSpPr>
          <p:cNvPr id="716" name="Google Shape;716;p91"/>
          <p:cNvSpPr txBox="1"/>
          <p:nvPr/>
        </p:nvSpPr>
        <p:spPr>
          <a:xfrm>
            <a:off x="2096465" y="1147013"/>
            <a:ext cx="4722600" cy="259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4100">
                <a:solidFill>
                  <a:schemeClr val="dk1"/>
                </a:solidFill>
                <a:latin typeface="Calibri"/>
                <a:ea typeface="Calibri"/>
                <a:cs typeface="Calibri"/>
                <a:sym typeface="Calibri"/>
              </a:rPr>
              <a:t>Design a curriculum which enables students to thrive and flourish</a:t>
            </a:r>
            <a:endParaRPr sz="11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2"/>
          <p:cNvSpPr/>
          <p:nvPr/>
        </p:nvSpPr>
        <p:spPr>
          <a:xfrm>
            <a:off x="0" y="0"/>
            <a:ext cx="9144000" cy="4381500"/>
          </a:xfrm>
          <a:prstGeom prst="rect">
            <a:avLst/>
          </a:prstGeom>
          <a:solidFill>
            <a:srgbClr val="11827B"/>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2" name="Google Shape;722;p92"/>
          <p:cNvSpPr/>
          <p:nvPr/>
        </p:nvSpPr>
        <p:spPr>
          <a:xfrm>
            <a:off x="289492" y="659009"/>
            <a:ext cx="8637900" cy="3506100"/>
          </a:xfrm>
          <a:prstGeom prst="rect">
            <a:avLst/>
          </a:prstGeom>
          <a:solidFill>
            <a:schemeClr val="lt1"/>
          </a:solidFill>
          <a:ln cap="flat" cmpd="sng" w="571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Bradley, S. (2022) A brief history of the Professional Standards Framework for teaching and supporting learning in higher education: Stages of development, Advance HE . Last accessed 3/2/22 Available from https://www.advance-he.ac.uk/knowledge-hub/brief-history-professional-standards-framework-teaching-and-supporting-learning-0</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Clegg, S. and Bradley, S.,(2006). Models of Personal Development Planning: practice and processes. British Educational Research Journal, 32(1), pp.57-76.</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Clegg, S. , Bradley, S.  &amp;  Smith, K. (2006). ‘I've had to swallow my pride’: help seeking and self‐esteem, Higher Education Research &amp; Development, 25:2, 101-113. </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Houghton, Ann-Marie  and Anderson, Jill (2017). Embedding mental wellbeing in the curriculum: maximising success in higher education Last accessed 29/05/19, available from https://www.heacademy.ac.uk/system/files/hub/download/embedding_wellbeing_in_he.pdf</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Lister, K. (2019) ‘How to make learning support mental wellbeing’. Imagine What’s Next? Open University TEDx event, Milton Keynes, UK: TEDxOpenUniversity, 8 November. Last Accessed: 3/2/22.Available from : https://www.youtube.com/watch?v=u9Tvbftg9-A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Nordmann E, Küepper-Tetzel CE, Robson L, Phillipson S, Lipan GI &amp; McGeorge P (2020) Lecture capture: Practical recommendations for students and instructors. Scholarship of Teaching and Learning in Psychology.</a:t>
            </a:r>
            <a:endParaRPr sz="1100"/>
          </a:p>
        </p:txBody>
      </p:sp>
      <p:pic>
        <p:nvPicPr>
          <p:cNvPr descr="Logo, company name&#10;&#10;Description automatically generated" id="723" name="Google Shape;723;p92"/>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724" name="Google Shape;724;p92"/>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725" name="Google Shape;725;p92"/>
          <p:cNvSpPr txBox="1"/>
          <p:nvPr/>
        </p:nvSpPr>
        <p:spPr>
          <a:xfrm>
            <a:off x="289492" y="260400"/>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References </a:t>
            </a:r>
            <a:endParaRPr b="1" sz="18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CF9"/>
        </a:solidFill>
      </p:bgPr>
    </p:bg>
    <p:spTree>
      <p:nvGrpSpPr>
        <p:cNvPr id="314" name="Shape 314"/>
        <p:cNvGrpSpPr/>
        <p:nvPr/>
      </p:nvGrpSpPr>
      <p:grpSpPr>
        <a:xfrm>
          <a:off x="0" y="0"/>
          <a:ext cx="0" cy="0"/>
          <a:chOff x="0" y="0"/>
          <a:chExt cx="0" cy="0"/>
        </a:xfrm>
      </p:grpSpPr>
      <p:sp>
        <p:nvSpPr>
          <p:cNvPr id="315" name="Google Shape;315;p53"/>
          <p:cNvSpPr/>
          <p:nvPr/>
        </p:nvSpPr>
        <p:spPr>
          <a:xfrm>
            <a:off x="5630844" y="2392160"/>
            <a:ext cx="1941900" cy="2204100"/>
          </a:xfrm>
          <a:prstGeom prst="rect">
            <a:avLst/>
          </a:prstGeom>
          <a:solidFill>
            <a:srgbClr val="F8CBC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53"/>
          <p:cNvSpPr txBox="1"/>
          <p:nvPr/>
        </p:nvSpPr>
        <p:spPr>
          <a:xfrm>
            <a:off x="1352656" y="1423648"/>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FIRST IMPRESSIONS</a:t>
            </a:r>
            <a:endParaRPr sz="700"/>
          </a:p>
        </p:txBody>
      </p:sp>
      <p:sp>
        <p:nvSpPr>
          <p:cNvPr id="317" name="Google Shape;317;p53"/>
          <p:cNvSpPr txBox="1"/>
          <p:nvPr/>
        </p:nvSpPr>
        <p:spPr>
          <a:xfrm>
            <a:off x="1563397" y="1654385"/>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The importance of introductions</a:t>
            </a:r>
            <a:endParaRPr sz="700"/>
          </a:p>
        </p:txBody>
      </p:sp>
      <p:sp>
        <p:nvSpPr>
          <p:cNvPr id="318" name="Google Shape;318;p53"/>
          <p:cNvSpPr txBox="1"/>
          <p:nvPr/>
        </p:nvSpPr>
        <p:spPr>
          <a:xfrm>
            <a:off x="1352656" y="2157134"/>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CREATING CONNECTIONS</a:t>
            </a:r>
            <a:endParaRPr sz="700"/>
          </a:p>
        </p:txBody>
      </p:sp>
      <p:sp>
        <p:nvSpPr>
          <p:cNvPr id="319" name="Google Shape;319;p53"/>
          <p:cNvSpPr txBox="1"/>
          <p:nvPr/>
        </p:nvSpPr>
        <p:spPr>
          <a:xfrm>
            <a:off x="1563397" y="2387872"/>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Bonding with peers... and tutors!</a:t>
            </a:r>
            <a:endParaRPr sz="700"/>
          </a:p>
        </p:txBody>
      </p:sp>
      <p:sp>
        <p:nvSpPr>
          <p:cNvPr id="320" name="Google Shape;320;p53"/>
          <p:cNvSpPr txBox="1"/>
          <p:nvPr/>
        </p:nvSpPr>
        <p:spPr>
          <a:xfrm>
            <a:off x="1352656" y="2890621"/>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SUPPORTING WELLBEING</a:t>
            </a:r>
            <a:endParaRPr sz="700"/>
          </a:p>
        </p:txBody>
      </p:sp>
      <p:sp>
        <p:nvSpPr>
          <p:cNvPr id="321" name="Google Shape;321;p53"/>
          <p:cNvSpPr txBox="1"/>
          <p:nvPr/>
        </p:nvSpPr>
        <p:spPr>
          <a:xfrm>
            <a:off x="1563397" y="3121358"/>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Conquering barriers and building resilience</a:t>
            </a:r>
            <a:endParaRPr sz="700"/>
          </a:p>
        </p:txBody>
      </p:sp>
      <p:sp>
        <p:nvSpPr>
          <p:cNvPr id="322" name="Google Shape;322;p53"/>
          <p:cNvSpPr/>
          <p:nvPr/>
        </p:nvSpPr>
        <p:spPr>
          <a:xfrm rot="-5400000">
            <a:off x="2386800" y="82764"/>
            <a:ext cx="14100" cy="2501700"/>
          </a:xfrm>
          <a:prstGeom prst="rect">
            <a:avLst/>
          </a:prstGeom>
          <a:solidFill>
            <a:srgbClr val="E470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23" name="Google Shape;323;p53"/>
          <p:cNvPicPr preferRelativeResize="0"/>
          <p:nvPr/>
        </p:nvPicPr>
        <p:blipFill rotWithShape="1">
          <a:blip r:embed="rId3">
            <a:alphaModFix/>
          </a:blip>
          <a:srcRect b="0" l="0" r="0" t="0"/>
          <a:stretch/>
        </p:blipFill>
        <p:spPr>
          <a:xfrm>
            <a:off x="5386388" y="1894929"/>
            <a:ext cx="2274031" cy="39548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CF9"/>
        </a:solidFill>
      </p:bgPr>
    </p:bg>
    <p:spTree>
      <p:nvGrpSpPr>
        <p:cNvPr id="327" name="Shape 327"/>
        <p:cNvGrpSpPr/>
        <p:nvPr/>
      </p:nvGrpSpPr>
      <p:grpSpPr>
        <a:xfrm>
          <a:off x="0" y="0"/>
          <a:ext cx="0" cy="0"/>
          <a:chOff x="0" y="0"/>
          <a:chExt cx="0" cy="0"/>
        </a:xfrm>
      </p:grpSpPr>
      <p:sp>
        <p:nvSpPr>
          <p:cNvPr id="328" name="Google Shape;328;p54"/>
          <p:cNvSpPr/>
          <p:nvPr/>
        </p:nvSpPr>
        <p:spPr>
          <a:xfrm>
            <a:off x="5630844" y="2392160"/>
            <a:ext cx="1941900" cy="2204100"/>
          </a:xfrm>
          <a:prstGeom prst="rect">
            <a:avLst/>
          </a:prstGeom>
          <a:solidFill>
            <a:srgbClr val="F8CBC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54"/>
          <p:cNvSpPr txBox="1"/>
          <p:nvPr/>
        </p:nvSpPr>
        <p:spPr>
          <a:xfrm>
            <a:off x="1352656" y="1423648"/>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FIRST IMPRESSIONS</a:t>
            </a:r>
            <a:endParaRPr sz="700"/>
          </a:p>
        </p:txBody>
      </p:sp>
      <p:sp>
        <p:nvSpPr>
          <p:cNvPr id="330" name="Google Shape;330;p54"/>
          <p:cNvSpPr txBox="1"/>
          <p:nvPr/>
        </p:nvSpPr>
        <p:spPr>
          <a:xfrm>
            <a:off x="1563397" y="1654385"/>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The importance of introductions</a:t>
            </a:r>
            <a:endParaRPr sz="700"/>
          </a:p>
        </p:txBody>
      </p:sp>
      <p:sp>
        <p:nvSpPr>
          <p:cNvPr id="331" name="Google Shape;331;p54"/>
          <p:cNvSpPr txBox="1"/>
          <p:nvPr/>
        </p:nvSpPr>
        <p:spPr>
          <a:xfrm>
            <a:off x="1352656" y="2157134"/>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CREATING CONNECTIONS</a:t>
            </a:r>
            <a:endParaRPr sz="700"/>
          </a:p>
        </p:txBody>
      </p:sp>
      <p:sp>
        <p:nvSpPr>
          <p:cNvPr id="332" name="Google Shape;332;p54"/>
          <p:cNvSpPr txBox="1"/>
          <p:nvPr/>
        </p:nvSpPr>
        <p:spPr>
          <a:xfrm>
            <a:off x="1563397" y="2387872"/>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Bonding with peers... and tutors!</a:t>
            </a:r>
            <a:endParaRPr sz="700"/>
          </a:p>
        </p:txBody>
      </p:sp>
      <p:sp>
        <p:nvSpPr>
          <p:cNvPr id="333" name="Google Shape;333;p54"/>
          <p:cNvSpPr txBox="1"/>
          <p:nvPr/>
        </p:nvSpPr>
        <p:spPr>
          <a:xfrm>
            <a:off x="1352656" y="2890621"/>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SUPPORTING WELLBEING</a:t>
            </a:r>
            <a:endParaRPr sz="700"/>
          </a:p>
        </p:txBody>
      </p:sp>
      <p:sp>
        <p:nvSpPr>
          <p:cNvPr id="334" name="Google Shape;334;p54"/>
          <p:cNvSpPr txBox="1"/>
          <p:nvPr/>
        </p:nvSpPr>
        <p:spPr>
          <a:xfrm>
            <a:off x="1563397" y="3121358"/>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Conquering barriers and building resilience</a:t>
            </a:r>
            <a:endParaRPr sz="700"/>
          </a:p>
        </p:txBody>
      </p:sp>
      <p:sp>
        <p:nvSpPr>
          <p:cNvPr id="335" name="Google Shape;335;p54"/>
          <p:cNvSpPr/>
          <p:nvPr/>
        </p:nvSpPr>
        <p:spPr>
          <a:xfrm rot="-5400000">
            <a:off x="2386800" y="82764"/>
            <a:ext cx="14100" cy="2501700"/>
          </a:xfrm>
          <a:prstGeom prst="rect">
            <a:avLst/>
          </a:prstGeom>
          <a:solidFill>
            <a:srgbClr val="E470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6" name="Google Shape;336;p54"/>
          <p:cNvPicPr preferRelativeResize="0"/>
          <p:nvPr/>
        </p:nvPicPr>
        <p:blipFill rotWithShape="1">
          <a:blip r:embed="rId3">
            <a:alphaModFix/>
          </a:blip>
          <a:srcRect b="0" l="0" r="0" t="0"/>
          <a:stretch/>
        </p:blipFill>
        <p:spPr>
          <a:xfrm>
            <a:off x="5386388" y="1894929"/>
            <a:ext cx="2274031" cy="3954840"/>
          </a:xfrm>
          <a:prstGeom prst="rect">
            <a:avLst/>
          </a:prstGeom>
          <a:noFill/>
          <a:ln>
            <a:noFill/>
          </a:ln>
        </p:spPr>
      </p:pic>
      <p:sp>
        <p:nvSpPr>
          <p:cNvPr id="337" name="Google Shape;337;p54"/>
          <p:cNvSpPr txBox="1"/>
          <p:nvPr/>
        </p:nvSpPr>
        <p:spPr>
          <a:xfrm>
            <a:off x="1352656" y="3637322"/>
            <a:ext cx="3303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200" u="none" cap="none" strike="noStrike">
                <a:solidFill>
                  <a:srgbClr val="E47068"/>
                </a:solidFill>
                <a:latin typeface="Tenor Sans"/>
                <a:ea typeface="Tenor Sans"/>
                <a:cs typeface="Tenor Sans"/>
                <a:sym typeface="Tenor Sans"/>
              </a:rPr>
              <a:t>CHANGING LIVES</a:t>
            </a:r>
            <a:endParaRPr sz="700"/>
          </a:p>
        </p:txBody>
      </p:sp>
      <p:sp>
        <p:nvSpPr>
          <p:cNvPr id="338" name="Google Shape;338;p54"/>
          <p:cNvSpPr txBox="1"/>
          <p:nvPr/>
        </p:nvSpPr>
        <p:spPr>
          <a:xfrm>
            <a:off x="1563397" y="3868060"/>
            <a:ext cx="3303600" cy="16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E47068"/>
                </a:solidFill>
                <a:latin typeface="Tenor Sans"/>
                <a:ea typeface="Tenor Sans"/>
                <a:cs typeface="Tenor Sans"/>
                <a:sym typeface="Tenor Sans"/>
              </a:rPr>
              <a:t>Co-creation, confidence and empowerment</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7068"/>
        </a:solidFill>
      </p:bgPr>
    </p:bg>
    <p:spTree>
      <p:nvGrpSpPr>
        <p:cNvPr id="342" name="Shape 342"/>
        <p:cNvGrpSpPr/>
        <p:nvPr/>
      </p:nvGrpSpPr>
      <p:grpSpPr>
        <a:xfrm>
          <a:off x="0" y="0"/>
          <a:ext cx="0" cy="0"/>
          <a:chOff x="0" y="0"/>
          <a:chExt cx="0" cy="0"/>
        </a:xfrm>
      </p:grpSpPr>
      <p:sp>
        <p:nvSpPr>
          <p:cNvPr id="343" name="Google Shape;343;p55"/>
          <p:cNvSpPr txBox="1"/>
          <p:nvPr/>
        </p:nvSpPr>
        <p:spPr>
          <a:xfrm>
            <a:off x="5486400" y="4422974"/>
            <a:ext cx="3150300" cy="184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200" u="none" cap="none" strike="noStrike">
                <a:solidFill>
                  <a:srgbClr val="F6FCF9"/>
                </a:solidFill>
                <a:latin typeface="Tenor Sans"/>
                <a:ea typeface="Tenor Sans"/>
                <a:cs typeface="Tenor Sans"/>
                <a:sym typeface="Tenor Sans"/>
              </a:rPr>
              <a:t>ELIZABETH MULLENGER</a:t>
            </a:r>
            <a:endParaRPr sz="700"/>
          </a:p>
        </p:txBody>
      </p:sp>
      <p:sp>
        <p:nvSpPr>
          <p:cNvPr id="344" name="Google Shape;344;p55"/>
          <p:cNvSpPr/>
          <p:nvPr/>
        </p:nvSpPr>
        <p:spPr>
          <a:xfrm rot="-5400000">
            <a:off x="5531965" y="1882749"/>
            <a:ext cx="14100" cy="2459100"/>
          </a:xfrm>
          <a:prstGeom prst="rect">
            <a:avLst/>
          </a:prstGeom>
          <a:solidFill>
            <a:srgbClr val="F6FC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45" name="Google Shape;345;p55"/>
          <p:cNvPicPr preferRelativeResize="0"/>
          <p:nvPr/>
        </p:nvPicPr>
        <p:blipFill rotWithShape="1">
          <a:blip r:embed="rId3">
            <a:alphaModFix/>
          </a:blip>
          <a:srcRect b="0" l="0" r="0" t="0"/>
          <a:stretch/>
        </p:blipFill>
        <p:spPr>
          <a:xfrm rot="-314829">
            <a:off x="1248665" y="1155351"/>
            <a:ext cx="2840839" cy="4940589"/>
          </a:xfrm>
          <a:prstGeom prst="rect">
            <a:avLst/>
          </a:prstGeom>
          <a:noFill/>
          <a:ln>
            <a:noFill/>
          </a:ln>
        </p:spPr>
      </p:pic>
      <p:sp>
        <p:nvSpPr>
          <p:cNvPr id="346" name="Google Shape;346;p55"/>
          <p:cNvSpPr txBox="1"/>
          <p:nvPr/>
        </p:nvSpPr>
        <p:spPr>
          <a:xfrm>
            <a:off x="4229100" y="1428750"/>
            <a:ext cx="4457700" cy="1493100"/>
          </a:xfrm>
          <a:prstGeom prst="rect">
            <a:avLst/>
          </a:prstGeom>
          <a:noFill/>
          <a:ln>
            <a:noFill/>
          </a:ln>
        </p:spPr>
        <p:txBody>
          <a:bodyPr anchorCtr="0" anchor="t" bIns="0" lIns="0" spcFirstLastPara="1" rIns="0" wrap="square" tIns="0">
            <a:spAutoFit/>
          </a:bodyPr>
          <a:lstStyle/>
          <a:p>
            <a:pPr indent="0" lvl="0" marL="0" marR="0" rtl="0" algn="l">
              <a:lnSpc>
                <a:spcPct val="142487"/>
              </a:lnSpc>
              <a:spcBef>
                <a:spcPts val="0"/>
              </a:spcBef>
              <a:spcAft>
                <a:spcPts val="0"/>
              </a:spcAft>
              <a:buNone/>
            </a:pPr>
            <a:r>
              <a:rPr b="0" i="0" lang="en" sz="4000" u="none" cap="none" strike="noStrike">
                <a:solidFill>
                  <a:srgbClr val="F6FCF9"/>
                </a:solidFill>
                <a:latin typeface="Tenor Sans"/>
                <a:ea typeface="Tenor Sans"/>
                <a:cs typeface="Tenor Sans"/>
                <a:sym typeface="Tenor Sans"/>
              </a:rPr>
              <a:t>THANK YOU </a:t>
            </a:r>
            <a:endParaRPr sz="700"/>
          </a:p>
          <a:p>
            <a:pPr indent="0" lvl="0" marL="0" marR="0" rtl="0" algn="l">
              <a:lnSpc>
                <a:spcPct val="142500"/>
              </a:lnSpc>
              <a:spcBef>
                <a:spcPts val="0"/>
              </a:spcBef>
              <a:spcAft>
                <a:spcPts val="0"/>
              </a:spcAft>
              <a:buNone/>
            </a:pPr>
            <a:r>
              <a:rPr b="0" i="0" lang="en" sz="4000" u="none" cap="none" strike="noStrike">
                <a:solidFill>
                  <a:srgbClr val="F6FCF9"/>
                </a:solidFill>
                <a:latin typeface="Tenor Sans"/>
                <a:ea typeface="Tenor Sans"/>
                <a:cs typeface="Tenor Sans"/>
                <a:sym typeface="Tenor Sans"/>
              </a:rPr>
              <a:t>FOR LISTENING</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6"/>
          <p:cNvSpPr txBox="1"/>
          <p:nvPr>
            <p:ph type="ctrTitle"/>
          </p:nvPr>
        </p:nvSpPr>
        <p:spPr>
          <a:xfrm>
            <a:off x="1143000" y="1025469"/>
            <a:ext cx="6858000" cy="1790700"/>
          </a:xfrm>
          <a:prstGeom prst="rect">
            <a:avLst/>
          </a:prstGeom>
          <a:noFill/>
          <a:ln cap="flat" cmpd="sng" w="28575">
            <a:solidFill>
              <a:srgbClr val="11827B"/>
            </a:solidFill>
            <a:prstDash val="solid"/>
            <a:round/>
            <a:headEnd len="sm" w="sm" type="none"/>
            <a:tailEnd len="sm" w="sm" type="none"/>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11827B"/>
              </a:buClr>
              <a:buSzPts val="4500"/>
              <a:buFont typeface="Arial"/>
              <a:buNone/>
            </a:pPr>
            <a:r>
              <a:rPr lang="en">
                <a:solidFill>
                  <a:srgbClr val="11827B"/>
                </a:solidFill>
                <a:latin typeface="Arial"/>
                <a:ea typeface="Arial"/>
                <a:cs typeface="Arial"/>
                <a:sym typeface="Arial"/>
              </a:rPr>
              <a:t>Introducing Education for Mental Health</a:t>
            </a:r>
            <a:endParaRPr>
              <a:solidFill>
                <a:srgbClr val="11827B"/>
              </a:solidFill>
              <a:latin typeface="Arial"/>
              <a:ea typeface="Arial"/>
              <a:cs typeface="Arial"/>
              <a:sym typeface="Arial"/>
            </a:endParaRPr>
          </a:p>
        </p:txBody>
      </p:sp>
      <p:sp>
        <p:nvSpPr>
          <p:cNvPr id="352" name="Google Shape;352;p56"/>
          <p:cNvSpPr txBox="1"/>
          <p:nvPr>
            <p:ph idx="1" type="subTitle"/>
          </p:nvPr>
        </p:nvSpPr>
        <p:spPr>
          <a:xfrm>
            <a:off x="1143000" y="2926046"/>
            <a:ext cx="6858000" cy="1241700"/>
          </a:xfrm>
          <a:prstGeom prst="rect">
            <a:avLst/>
          </a:prstGeom>
          <a:solidFill>
            <a:srgbClr val="11827B"/>
          </a:solidFill>
          <a:ln cap="flat" cmpd="sng" w="28575">
            <a:solidFill>
              <a:srgbClr val="11827B"/>
            </a:solidFill>
            <a:prstDash val="solid"/>
            <a:round/>
            <a:headEnd len="sm" w="sm" type="none"/>
            <a:tailEnd len="sm" w="sm" type="none"/>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solidFill>
                <a:schemeClr val="lt1"/>
              </a:solidFill>
              <a:latin typeface="Arial"/>
              <a:ea typeface="Arial"/>
              <a:cs typeface="Arial"/>
              <a:sym typeface="Arial"/>
            </a:endParaRPr>
          </a:p>
          <a:p>
            <a:pPr indent="0" lvl="0" marL="0" rtl="0" algn="ctr">
              <a:lnSpc>
                <a:spcPct val="90000"/>
              </a:lnSpc>
              <a:spcBef>
                <a:spcPts val="800"/>
              </a:spcBef>
              <a:spcAft>
                <a:spcPts val="0"/>
              </a:spcAft>
              <a:buClr>
                <a:schemeClr val="dk1"/>
              </a:buClr>
              <a:buSzPts val="1800"/>
              <a:buNone/>
            </a:pPr>
            <a:r>
              <a:t/>
            </a:r>
            <a:endParaRPr>
              <a:solidFill>
                <a:schemeClr val="lt1"/>
              </a:solidFill>
              <a:latin typeface="Arial"/>
              <a:ea typeface="Arial"/>
              <a:cs typeface="Arial"/>
              <a:sym typeface="Arial"/>
            </a:endParaRPr>
          </a:p>
        </p:txBody>
      </p:sp>
      <p:pic>
        <p:nvPicPr>
          <p:cNvPr descr="Logo, company name&#10;&#10;Description automatically generated" id="353" name="Google Shape;353;p56"/>
          <p:cNvPicPr preferRelativeResize="0"/>
          <p:nvPr/>
        </p:nvPicPr>
        <p:blipFill rotWithShape="1">
          <a:blip r:embed="rId3">
            <a:alphaModFix/>
          </a:blip>
          <a:srcRect b="0" l="0" r="0" t="0"/>
          <a:stretch/>
        </p:blipFill>
        <p:spPr>
          <a:xfrm>
            <a:off x="887763" y="231152"/>
            <a:ext cx="5248277" cy="742955"/>
          </a:xfrm>
          <a:prstGeom prst="rect">
            <a:avLst/>
          </a:prstGeom>
          <a:noFill/>
          <a:ln>
            <a:noFill/>
          </a:ln>
        </p:spPr>
      </p:pic>
      <p:pic>
        <p:nvPicPr>
          <p:cNvPr descr="Logo, company name&#10;&#10;Description automatically generated" id="354" name="Google Shape;354;p56"/>
          <p:cNvPicPr preferRelativeResize="0"/>
          <p:nvPr/>
        </p:nvPicPr>
        <p:blipFill rotWithShape="1">
          <a:blip r:embed="rId4">
            <a:alphaModFix/>
          </a:blip>
          <a:srcRect b="0" l="0" r="0" t="0"/>
          <a:stretch/>
        </p:blipFill>
        <p:spPr>
          <a:xfrm>
            <a:off x="3441740" y="4250615"/>
            <a:ext cx="4712115" cy="5763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7"/>
          <p:cNvSpPr/>
          <p:nvPr/>
        </p:nvSpPr>
        <p:spPr>
          <a:xfrm>
            <a:off x="260325" y="283654"/>
            <a:ext cx="8624400" cy="4091400"/>
          </a:xfrm>
          <a:prstGeom prst="rect">
            <a:avLst/>
          </a:prstGeom>
          <a:noFill/>
          <a:ln cap="flat" cmpd="sng" w="5715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pic>
        <p:nvPicPr>
          <p:cNvPr descr="Logo, company name&#10;&#10;Description automatically generated" id="360" name="Google Shape;360;p57"/>
          <p:cNvPicPr preferRelativeResize="0"/>
          <p:nvPr/>
        </p:nvPicPr>
        <p:blipFill rotWithShape="1">
          <a:blip r:embed="rId3">
            <a:alphaModFix/>
          </a:blip>
          <a:srcRect b="0" l="0" r="0" t="0"/>
          <a:stretch/>
        </p:blipFill>
        <p:spPr>
          <a:xfrm>
            <a:off x="4522575" y="4425179"/>
            <a:ext cx="4371932" cy="535498"/>
          </a:xfrm>
          <a:prstGeom prst="rect">
            <a:avLst/>
          </a:prstGeom>
          <a:noFill/>
          <a:ln>
            <a:noFill/>
          </a:ln>
        </p:spPr>
      </p:pic>
      <p:pic>
        <p:nvPicPr>
          <p:cNvPr descr="Logo, company name&#10;&#10;Description automatically generated" id="361" name="Google Shape;361;p57"/>
          <p:cNvPicPr preferRelativeResize="0"/>
          <p:nvPr/>
        </p:nvPicPr>
        <p:blipFill rotWithShape="1">
          <a:blip r:embed="rId4">
            <a:alphaModFix/>
          </a:blip>
          <a:srcRect b="0" l="0" r="0" t="0"/>
          <a:stretch/>
        </p:blipFill>
        <p:spPr>
          <a:xfrm>
            <a:off x="121103" y="4426905"/>
            <a:ext cx="4336602" cy="630369"/>
          </a:xfrm>
          <a:prstGeom prst="rect">
            <a:avLst/>
          </a:prstGeom>
          <a:noFill/>
          <a:ln>
            <a:noFill/>
          </a:ln>
        </p:spPr>
      </p:pic>
      <p:sp>
        <p:nvSpPr>
          <p:cNvPr id="362" name="Google Shape;362;p57"/>
          <p:cNvSpPr/>
          <p:nvPr/>
        </p:nvSpPr>
        <p:spPr>
          <a:xfrm>
            <a:off x="269422" y="283028"/>
            <a:ext cx="8613300" cy="585000"/>
          </a:xfrm>
          <a:prstGeom prst="rect">
            <a:avLst/>
          </a:prstGeom>
          <a:solidFill>
            <a:srgbClr val="11827B"/>
          </a:solidFill>
          <a:ln cap="flat" cmpd="sng" w="12700">
            <a:solidFill>
              <a:srgbClr val="1182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63" name="Google Shape;363;p57"/>
          <p:cNvSpPr txBox="1"/>
          <p:nvPr/>
        </p:nvSpPr>
        <p:spPr>
          <a:xfrm>
            <a:off x="289492" y="405152"/>
            <a:ext cx="8473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rgbClr val="FFFFFF"/>
                </a:solidFill>
                <a:latin typeface="Arial"/>
                <a:ea typeface="Arial"/>
                <a:cs typeface="Arial"/>
                <a:sym typeface="Arial"/>
              </a:rPr>
              <a:t>Wellbeing and the curriculum</a:t>
            </a:r>
            <a:endParaRPr b="1" i="0" sz="1800" u="none" cap="none" strike="noStrike">
              <a:solidFill>
                <a:srgbClr val="FFFFFF"/>
              </a:solidFill>
              <a:latin typeface="Arial"/>
              <a:ea typeface="Arial"/>
              <a:cs typeface="Arial"/>
              <a:sym typeface="Arial"/>
            </a:endParaRPr>
          </a:p>
        </p:txBody>
      </p:sp>
      <p:sp>
        <p:nvSpPr>
          <p:cNvPr id="364" name="Google Shape;364;p57"/>
          <p:cNvSpPr txBox="1"/>
          <p:nvPr/>
        </p:nvSpPr>
        <p:spPr>
          <a:xfrm>
            <a:off x="289492" y="868136"/>
            <a:ext cx="8593200" cy="2778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cap="none" strike="noStrike">
                <a:solidFill>
                  <a:srgbClr val="000000"/>
                </a:solidFill>
                <a:latin typeface="Calibri"/>
                <a:ea typeface="Calibri"/>
                <a:cs typeface="Calibri"/>
                <a:sym typeface="Calibri"/>
              </a:rPr>
              <a:t>Research has shown a need for whole university approaches to address the wellbeing of the university community</a:t>
            </a:r>
            <a:endParaRPr sz="11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rPr lang="en" sz="2700">
                <a:solidFill>
                  <a:srgbClr val="000000"/>
                </a:solidFill>
                <a:latin typeface="Calibri"/>
                <a:ea typeface="Calibri"/>
                <a:cs typeface="Calibri"/>
                <a:sym typeface="Calibri"/>
              </a:rPr>
              <a:t>Curriculum and academics are the only guaranteed contact points between students and their university </a:t>
            </a:r>
            <a:endParaRPr sz="11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