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256" r:id="rId6"/>
    <p:sldId id="296" r:id="rId7"/>
    <p:sldId id="302" r:id="rId8"/>
    <p:sldId id="259" r:id="rId9"/>
    <p:sldId id="303" r:id="rId10"/>
    <p:sldId id="301" r:id="rId11"/>
    <p:sldId id="300" r:id="rId12"/>
    <p:sldId id="304" r:id="rId13"/>
    <p:sldId id="305" r:id="rId14"/>
    <p:sldId id="264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015" autoAdjust="0"/>
  </p:normalViewPr>
  <p:slideViewPr>
    <p:cSldViewPr>
      <p:cViewPr varScale="1">
        <p:scale>
          <a:sx n="76" d="100"/>
          <a:sy n="76" d="100"/>
        </p:scale>
        <p:origin x="-15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1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871D2-836E-4644-A09B-29D52A2A8D77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3B6-B787-44BB-AFBA-19B3A4C20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15A63-CFB2-4DC1-A860-B33BFF653634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1BC14-9521-4693-BCB7-9B67DC6D3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9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1BC14-9521-4693-BCB7-9B67DC6D31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1BC14-9521-4693-BCB7-9B67DC6D31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8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1BC14-9521-4693-BCB7-9B67DC6D31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8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6677-9F2A-4B24-B0C3-8E117E2CF16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1584176" cy="864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3728" y="274638"/>
            <a:ext cx="435327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2183599"/>
            <a:ext cx="6480175" cy="64807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608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6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1834191"/>
            <a:ext cx="6480175" cy="360040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5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725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7645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Standard 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/>
          <a:lstStyle>
            <a:lvl1pPr marL="104775" indent="-1047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068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54" y="1484787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40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01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38" y="19056"/>
            <a:ext cx="3851276" cy="684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40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505" y="3140968"/>
            <a:ext cx="2725494" cy="2304256"/>
          </a:xfrm>
        </p:spPr>
        <p:txBody>
          <a:bodyPr lIns="108000"/>
          <a:lstStyle>
            <a:lvl1pPr marL="0" indent="0">
              <a:lnSpc>
                <a:spcPts val="1500"/>
              </a:lnSpc>
              <a:buNone/>
              <a:defRPr sz="1400"/>
            </a:lvl1pPr>
            <a:lvl2pPr marL="180975" indent="0">
              <a:lnSpc>
                <a:spcPts val="1500"/>
              </a:lnSpc>
              <a:buNone/>
              <a:defRPr sz="1400"/>
            </a:lvl2pPr>
            <a:lvl3pPr marL="449263" indent="0">
              <a:lnSpc>
                <a:spcPts val="1500"/>
              </a:lnSpc>
              <a:buNone/>
              <a:defRPr sz="1400"/>
            </a:lvl3pPr>
            <a:lvl4pPr marL="630238" indent="0">
              <a:lnSpc>
                <a:spcPts val="1500"/>
              </a:lnSpc>
              <a:buNone/>
              <a:defRPr sz="1400"/>
            </a:lvl4pPr>
            <a:lvl5pPr marL="896938" indent="0">
              <a:lnSpc>
                <a:spcPts val="15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72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40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1425" y="3140968"/>
            <a:ext cx="2725494" cy="2304256"/>
          </a:xfrm>
        </p:spPr>
        <p:txBody>
          <a:bodyPr lIns="108000"/>
          <a:lstStyle>
            <a:lvl1pPr marL="85725" indent="-85725">
              <a:lnSpc>
                <a:spcPts val="1500"/>
              </a:lnSpc>
              <a:buFont typeface="Arial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122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40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8000"/>
          <a:lstStyle>
            <a:lvl1pPr marL="180975" indent="-180975">
              <a:lnSpc>
                <a:spcPts val="1500"/>
              </a:lnSpc>
              <a:buSzPct val="95000"/>
              <a:buFont typeface="+mj-lt"/>
              <a:buAutoNum type="arabicPeriod"/>
              <a:tabLst>
                <a:tab pos="180975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7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2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1923652"/>
            <a:ext cx="6480175" cy="432857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5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44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6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5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504056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95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54" y="1484787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7690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-108520" y="0"/>
            <a:ext cx="32406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7504" y="1700809"/>
            <a:ext cx="2736304" cy="7921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lIns="108000"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ct val="0"/>
              </a:spcBef>
              <a:buClr>
                <a:srgbClr val="B70D50"/>
              </a:buClr>
              <a:buFont typeface="FS Clerkenwell" pitchFamily="50" charset="0"/>
              <a:buNone/>
              <a:defRPr lang="en-US" sz="2600" kern="1200" spc="-20" baseline="0" dirty="0" smtClean="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917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05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59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682687"/>
            <a:ext cx="6471678" cy="3975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2060848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6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45" y="2185813"/>
            <a:ext cx="6480175" cy="307083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5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237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52062-A581-4E9D-B511-DAAFAB1828A6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6/28/2019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FCDA7-3DE4-48E9-ADC9-81842AFF8C38}" type="slidenum">
              <a:rPr lang="en-GB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9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7784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537321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8229600" cy="334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99C9-49B6-480A-B10A-93AD81864B65}" type="datetimeFigureOut">
              <a:rPr lang="en-US" smtClean="0"/>
              <a:pPr/>
              <a:t>6/28/2019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B930-CA97-4B50-B0C7-FE0242FEF8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5536" y="332656"/>
            <a:ext cx="1584176" cy="864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1682755"/>
            <a:ext cx="6472238" cy="3975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12933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0825" y="314328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shard/resources/research-staff-induction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ard@shu.ac.uk" TargetMode="External"/><Relationship Id="rId4" Type="http://schemas.openxmlformats.org/officeDocument/2006/relationships/hyperlink" Target="https://blogs.shu.ac.uk/shard/shu-early-career-researcher-ecr-networ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96" y="1559"/>
            <a:ext cx="12194332" cy="685644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772400" cy="17306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Research Induction for Staff</a:t>
            </a:r>
            <a:br>
              <a:rPr lang="en-GB" dirty="0" smtClean="0"/>
            </a:br>
            <a:r>
              <a:rPr lang="en-GB" dirty="0" smtClean="0"/>
              <a:t>4 June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8195" name="Picture 3" descr="C:\Users\rioes\AppData\Local\Microsoft\Windows\Temporary Internet Files\Content.IE5\JYMGA0WN\question_mark_serious_thinker_500_clr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8" y="2781300"/>
            <a:ext cx="2675890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7904" y="3203391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https://blogs.shu.ac.uk/creating/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hlinkClick r:id="rId3"/>
              </a:rPr>
              <a:t>SHaRD</a:t>
            </a:r>
            <a:r>
              <a:rPr lang="en-GB" dirty="0" smtClean="0">
                <a:hlinkClick r:id="rId3"/>
              </a:rPr>
              <a:t> </a:t>
            </a:r>
            <a:r>
              <a:rPr lang="en-GB" dirty="0">
                <a:hlinkClick r:id="rId3"/>
              </a:rPr>
              <a:t>Research </a:t>
            </a:r>
            <a:r>
              <a:rPr lang="en-GB" dirty="0" smtClean="0">
                <a:hlinkClick r:id="rId3"/>
              </a:rPr>
              <a:t>Induction page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(see online guide)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ECR network page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hlinkClick r:id="rId5"/>
              </a:rPr>
              <a:t>shard@shu.ac.uk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4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041663"/>
              </p:ext>
            </p:extLst>
          </p:nvPr>
        </p:nvGraphicFramePr>
        <p:xfrm>
          <a:off x="457200" y="2564904"/>
          <a:ext cx="8229600" cy="41249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874440"/>
                <a:gridCol w="4392488"/>
                <a:gridCol w="29626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09:00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Welcome and introduction to the research community at Hallam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Prof Roger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Eccleston</a:t>
                      </a:r>
                      <a:r>
                        <a:rPr lang="en-GB" baseline="0" dirty="0" smtClean="0"/>
                        <a:t>, PVC Research and Global Engagement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09:20</a:t>
                      </a:r>
                    </a:p>
                    <a:p>
                      <a:r>
                        <a:rPr lang="en-GB" dirty="0" smtClean="0"/>
                        <a:t>09:40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</a:t>
                      </a:r>
                      <a:r>
                        <a:rPr lang="en-GB" baseline="0" dirty="0" smtClean="0"/>
                        <a:t> of research support available from central services (2 topics)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supported</a:t>
                      </a:r>
                      <a:r>
                        <a:rPr lang="en-GB" baseline="0" dirty="0" smtClean="0"/>
                        <a:t> by staff from RIO, HROD, LEAD, LRST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10:30</a:t>
                      </a:r>
                    </a:p>
                    <a:p>
                      <a:r>
                        <a:rPr lang="en-GB" dirty="0" smtClean="0"/>
                        <a:t>10:50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</a:t>
                      </a:r>
                      <a:r>
                        <a:rPr lang="en-GB" baseline="0" dirty="0" smtClean="0"/>
                        <a:t> of research support available from central services (2 topics)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supported</a:t>
                      </a:r>
                      <a:r>
                        <a:rPr lang="en-GB" baseline="0" dirty="0" smtClean="0"/>
                        <a:t> by staff from RIO, HROD, LEAD, LRST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11:10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Tips</a:t>
                      </a:r>
                      <a:r>
                        <a:rPr lang="en-GB" baseline="0" dirty="0" smtClean="0"/>
                        <a:t> on building a successful research career at Hallam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Prof Doug Cleaver, Doctoral School Director and Researcher</a:t>
                      </a:r>
                      <a:r>
                        <a:rPr lang="en-GB" baseline="0" dirty="0" smtClean="0"/>
                        <a:t> Concordat Chair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11:30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195736" y="188640"/>
            <a:ext cx="6480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Today's session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2120" y="1477233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discover the support available to you from centralised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meet other new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hear insights from senior academics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84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Knowledge - implementing our strategic goals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100" dirty="0" smtClean="0">
                <a:solidFill>
                  <a:schemeClr val="tx1"/>
                </a:solidFill>
              </a:rPr>
              <a:t>Professor Roger </a:t>
            </a:r>
            <a:r>
              <a:rPr lang="en-GB" sz="4100" dirty="0" err="1" smtClean="0">
                <a:solidFill>
                  <a:schemeClr val="tx1"/>
                </a:solidFill>
              </a:rPr>
              <a:t>Eccleston</a:t>
            </a:r>
            <a:endParaRPr lang="en-GB" sz="41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PVC (Research and Global Engagement)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4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807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Discussion table hosts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96200"/>
              </p:ext>
            </p:extLst>
          </p:nvPr>
        </p:nvGraphicFramePr>
        <p:xfrm>
          <a:off x="395536" y="1556792"/>
          <a:ext cx="8280920" cy="47962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64096"/>
                <a:gridCol w="3276364"/>
                <a:gridCol w="2772308"/>
                <a:gridCol w="1368152"/>
              </a:tblGrid>
              <a:tr h="585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Table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Topic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Table host(s)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Room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865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1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Professional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development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Elizabeth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Scanlon</a:t>
                      </a:r>
                      <a:r>
                        <a:rPr lang="en-GB" sz="2000" baseline="0" dirty="0" smtClean="0">
                          <a:effectLst/>
                          <a:latin typeface="+mj-lt"/>
                        </a:rPr>
                        <a:t>  &amp;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Richard Hughes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12.4.18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106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2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Support for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ECRs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Julie </a:t>
                      </a:r>
                      <a:r>
                        <a:rPr lang="en-GB" sz="2000" dirty="0" err="1" smtClean="0">
                          <a:effectLst/>
                          <a:latin typeface="+mj-lt"/>
                          <a:ea typeface="MS Mincho"/>
                        </a:rPr>
                        <a:t>Skilbeck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MS Mincho"/>
                        </a:rPr>
                        <a:t/>
                      </a:r>
                      <a:br>
                        <a:rPr lang="en-GB" sz="2000" baseline="0" dirty="0" smtClean="0">
                          <a:effectLst/>
                          <a:latin typeface="+mj-lt"/>
                          <a:ea typeface="MS Mincho"/>
                        </a:rPr>
                      </a:br>
                      <a:r>
                        <a:rPr lang="en-GB" sz="2000" baseline="0" dirty="0" smtClean="0">
                          <a:effectLst/>
                          <a:latin typeface="+mj-lt"/>
                          <a:ea typeface="MS Mincho"/>
                        </a:rPr>
                        <a:t>&amp; Xu </a:t>
                      </a:r>
                      <a:r>
                        <a:rPr lang="en-GB" sz="2000" baseline="0" dirty="0" err="1" smtClean="0">
                          <a:effectLst/>
                          <a:latin typeface="+mj-lt"/>
                          <a:ea typeface="MS Mincho"/>
                        </a:rPr>
                        <a:t>Xu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12.4.18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825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3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Academic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Careers Framework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Sam </a:t>
                      </a:r>
                      <a:r>
                        <a:rPr lang="en-GB" sz="2000" dirty="0" err="1">
                          <a:effectLst/>
                          <a:latin typeface="+mj-lt"/>
                        </a:rPr>
                        <a:t>Coulby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12.4.18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865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4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Research Funding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&amp; Grant Support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Sarah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Johnson-Mitchell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12.4.12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585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5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Knowledge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Exchange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+mn-ea"/>
                        </a:rPr>
                        <a:t>Matt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+mn-ea"/>
                        </a:rPr>
                        <a:t> Hall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12.4.12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807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Discussion table hosts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63434"/>
              </p:ext>
            </p:extLst>
          </p:nvPr>
        </p:nvGraphicFramePr>
        <p:xfrm>
          <a:off x="467544" y="1484784"/>
          <a:ext cx="8208912" cy="49685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61948"/>
                <a:gridCol w="3786225"/>
                <a:gridCol w="2204020"/>
                <a:gridCol w="1156719"/>
              </a:tblGrid>
              <a:tr h="5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Table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Topic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Table host(s)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Room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5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6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REF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&amp; Research Impact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Jenny Dunn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12.4.17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5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7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Library Research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Support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Pete Smith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12.4.17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10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8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Academic Development </a:t>
                      </a:r>
                      <a:r>
                        <a:rPr lang="en-GB" sz="2000" dirty="0" smtClean="0">
                          <a:effectLst/>
                          <a:latin typeface="+mj-lt"/>
                        </a:rPr>
                        <a:t>&amp; Professional Recognition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</a:rPr>
                        <a:t>Paddy Turner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12.4.17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10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9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Doctoral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MS Mincho"/>
                        </a:rPr>
                        <a:t> School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Doug Cleaver &amp; Sarah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MS Mincho"/>
                        </a:rPr>
                        <a:t> Smith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12.4.12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110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10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Research Ethics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Keith </a:t>
                      </a:r>
                      <a:r>
                        <a:rPr lang="en-GB" sz="2000" dirty="0" err="1" smtClean="0">
                          <a:effectLst/>
                          <a:latin typeface="+mj-lt"/>
                          <a:ea typeface="MS Mincho"/>
                        </a:rPr>
                        <a:t>Fildes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MS Mincho"/>
                        </a:rPr>
                        <a:t>12.4.12</a:t>
                      </a:r>
                      <a:endParaRPr lang="en-GB" sz="20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807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 reminder of timings</a:t>
            </a:r>
            <a:endParaRPr lang="en-GB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883296"/>
              </p:ext>
            </p:extLst>
          </p:nvPr>
        </p:nvGraphicFramePr>
        <p:xfrm>
          <a:off x="683568" y="1803539"/>
          <a:ext cx="7848872" cy="292160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833985"/>
                <a:gridCol w="4189278"/>
                <a:gridCol w="2825609"/>
              </a:tblGrid>
              <a:tr h="481989">
                <a:tc>
                  <a:txBody>
                    <a:bodyPr/>
                    <a:lstStyle/>
                    <a:p>
                      <a:r>
                        <a:rPr lang="en-GB" dirty="0" smtClean="0"/>
                        <a:t>09:20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 topic 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81989">
                <a:tc>
                  <a:txBody>
                    <a:bodyPr/>
                    <a:lstStyle/>
                    <a:p>
                      <a:r>
                        <a:rPr lang="en-GB" dirty="0" smtClean="0"/>
                        <a:t>09:40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</a:t>
                      </a:r>
                      <a:r>
                        <a:rPr lang="en-GB" baseline="0" dirty="0" smtClean="0"/>
                        <a:t> topic 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511663">
                <a:tc>
                  <a:txBody>
                    <a:bodyPr/>
                    <a:lstStyle/>
                    <a:p>
                      <a:r>
                        <a:rPr lang="en-GB" dirty="0" smtClean="0"/>
                        <a:t>10:00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Break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81989">
                <a:tc>
                  <a:txBody>
                    <a:bodyPr/>
                    <a:lstStyle/>
                    <a:p>
                      <a:r>
                        <a:rPr lang="en-GB" dirty="0" smtClean="0"/>
                        <a:t>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Discussion topic 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81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10:50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Discussion topic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  <a:tr h="481989">
                <a:tc>
                  <a:txBody>
                    <a:bodyPr/>
                    <a:lstStyle/>
                    <a:p>
                      <a:r>
                        <a:rPr lang="en-GB" dirty="0" smtClean="0"/>
                        <a:t>11:10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Closing</a:t>
                      </a:r>
                      <a:r>
                        <a:rPr lang="en-GB" baseline="0" dirty="0" smtClean="0"/>
                        <a:t> plenary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503698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20 minutes for each (including moving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based </a:t>
            </a:r>
            <a:r>
              <a:rPr lang="en-GB" dirty="0"/>
              <a:t>on your selections when booking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groups and rooms indicated </a:t>
            </a:r>
            <a:r>
              <a:rPr lang="en-GB" dirty="0"/>
              <a:t>on the reverse of your name </a:t>
            </a:r>
            <a:r>
              <a:rPr lang="en-GB" dirty="0" smtClean="0"/>
              <a:t>badge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please come back here for 11:10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0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Tips on building a successful research career at Hallam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4100" dirty="0" smtClean="0"/>
              <a:t>Professor Doug Cleaver</a:t>
            </a:r>
          </a:p>
          <a:p>
            <a:r>
              <a:rPr lang="en-GB" sz="2200" dirty="0" smtClean="0"/>
              <a:t>Doctoral School Director</a:t>
            </a:r>
            <a:br>
              <a:rPr lang="en-GB" sz="2200" dirty="0" smtClean="0"/>
            </a:br>
            <a:r>
              <a:rPr lang="en-GB" sz="2200" dirty="0" smtClean="0"/>
              <a:t>Chair of the Researcher Concordat Operations Group</a:t>
            </a:r>
            <a:br>
              <a:rPr lang="en-GB" sz="2200" dirty="0" smtClean="0"/>
            </a:br>
            <a:r>
              <a:rPr lang="en-GB" sz="2200" dirty="0" smtClean="0"/>
              <a:t>Professor of Materials Modelling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9419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476673"/>
            <a:ext cx="4392488" cy="360040"/>
          </a:xfrm>
        </p:spPr>
        <p:txBody>
          <a:bodyPr/>
          <a:lstStyle/>
          <a:p>
            <a:r>
              <a:rPr lang="en-GB" sz="2800" dirty="0"/>
              <a:t> The (Lone) Researcher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63107"/>
              </p:ext>
            </p:extLst>
          </p:nvPr>
        </p:nvGraphicFramePr>
        <p:xfrm>
          <a:off x="4031940" y="1170171"/>
          <a:ext cx="151216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036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Do Great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21418D-15E6-4D6A-AEAC-E11CE715A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5" r="49020"/>
          <a:stretch/>
        </p:blipFill>
        <p:spPr>
          <a:xfrm>
            <a:off x="3586778" y="2098884"/>
            <a:ext cx="1011524" cy="33803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0997D1D-AE27-40FB-953B-E4BABD816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17231"/>
              </p:ext>
            </p:extLst>
          </p:nvPr>
        </p:nvGraphicFramePr>
        <p:xfrm>
          <a:off x="6444208" y="3933056"/>
          <a:ext cx="1512168" cy="946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036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Write it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4AD45F7-D09C-4BC0-A149-EDB55123D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90759"/>
              </p:ext>
            </p:extLst>
          </p:nvPr>
        </p:nvGraphicFramePr>
        <p:xfrm>
          <a:off x="2483768" y="5523169"/>
          <a:ext cx="1728192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036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Get it Published / 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5B59A7D-2DBF-4725-AC1A-3D81B3058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73002"/>
              </p:ext>
            </p:extLst>
          </p:nvPr>
        </p:nvGraphicFramePr>
        <p:xfrm>
          <a:off x="28697" y="2819400"/>
          <a:ext cx="151216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036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Have new ideas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544A7D36-827A-4992-A1DE-81AC693EF191}"/>
              </a:ext>
            </a:extLst>
          </p:cNvPr>
          <p:cNvCxnSpPr>
            <a:cxnSpLocks/>
          </p:cNvCxnSpPr>
          <p:nvPr/>
        </p:nvCxnSpPr>
        <p:spPr>
          <a:xfrm flipV="1">
            <a:off x="1547664" y="1556792"/>
            <a:ext cx="2304256" cy="151216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CEF9C00B-CDEA-4866-AB0F-00FA76AA09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95294" y="2101651"/>
            <a:ext cx="1881805" cy="165618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xmlns="" id="{9988D5CA-1A91-4125-9B24-0056261C49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52566" y="4077072"/>
            <a:ext cx="1875618" cy="178219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14FCCBBE-60B3-4A56-8966-ECCDB07A1E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38115" y="3906052"/>
            <a:ext cx="1830078" cy="140415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C3CBA1B-E359-451B-B545-C4D39BED4B59}"/>
              </a:ext>
            </a:extLst>
          </p:cNvPr>
          <p:cNvSpPr/>
          <p:nvPr/>
        </p:nvSpPr>
        <p:spPr>
          <a:xfrm>
            <a:off x="307659" y="1373306"/>
            <a:ext cx="4968552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57F3D-D797-48D2-9054-7F284A4B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76672"/>
            <a:ext cx="6472238" cy="397545"/>
          </a:xfrm>
        </p:spPr>
        <p:txBody>
          <a:bodyPr/>
          <a:lstStyle/>
          <a:p>
            <a:r>
              <a:rPr lang="en-GB" dirty="0"/>
              <a:t>Active Researcher to Research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2B69F-07ED-499F-9DA0-197CFAF5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4752527" cy="1152128"/>
          </a:xfrm>
        </p:spPr>
        <p:txBody>
          <a:bodyPr/>
          <a:lstStyle/>
          <a:p>
            <a:pPr algn="ctr"/>
            <a:r>
              <a:rPr lang="en-GB" sz="2400" dirty="0">
                <a:latin typeface="+mj-lt"/>
              </a:rPr>
              <a:t>Optimising Quality</a:t>
            </a:r>
          </a:p>
          <a:p>
            <a:pPr algn="ctr"/>
            <a:r>
              <a:rPr lang="en-GB" sz="2400" dirty="0">
                <a:latin typeface="+mj-lt"/>
              </a:rPr>
              <a:t>Raising Profile</a:t>
            </a:r>
          </a:p>
          <a:p>
            <a:pPr algn="ctr"/>
            <a:r>
              <a:rPr lang="en-GB" sz="2400" dirty="0">
                <a:latin typeface="+mj-lt"/>
              </a:rPr>
              <a:t>Building Capacity</a:t>
            </a:r>
          </a:p>
          <a:p>
            <a:pPr algn="ctr"/>
            <a:r>
              <a:rPr lang="en-GB" sz="2400" dirty="0">
                <a:latin typeface="+mj-lt"/>
              </a:rPr>
              <a:t>(Spotting and) Taking Opportunities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905E41-7A03-4E68-AB0B-23ACD85131E1}"/>
              </a:ext>
            </a:extLst>
          </p:cNvPr>
          <p:cNvSpPr txBox="1"/>
          <p:nvPr/>
        </p:nvSpPr>
        <p:spPr>
          <a:xfrm>
            <a:off x="5655194" y="1796027"/>
            <a:ext cx="263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Finite time / energy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7FB4FA8-D802-4177-8C23-745BA676F668}"/>
              </a:ext>
            </a:extLst>
          </p:cNvPr>
          <p:cNvCxnSpPr/>
          <p:nvPr/>
        </p:nvCxnSpPr>
        <p:spPr>
          <a:xfrm flipH="1" flipV="1">
            <a:off x="4572000" y="1796027"/>
            <a:ext cx="1008112" cy="158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19457C-8563-4D51-9B12-176CB741CE08}"/>
              </a:ext>
            </a:extLst>
          </p:cNvPr>
          <p:cNvSpPr txBox="1"/>
          <p:nvPr/>
        </p:nvSpPr>
        <p:spPr>
          <a:xfrm>
            <a:off x="5796136" y="2386900"/>
            <a:ext cx="2693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Subject to:</a:t>
            </a:r>
          </a:p>
          <a:p>
            <a:r>
              <a:rPr lang="en-GB" sz="2400" dirty="0">
                <a:solidFill>
                  <a:prstClr val="black"/>
                </a:solidFill>
              </a:rPr>
              <a:t>Research Plan (PDR)</a:t>
            </a:r>
          </a:p>
          <a:p>
            <a:r>
              <a:rPr lang="en-GB" sz="2400" dirty="0">
                <a:solidFill>
                  <a:prstClr val="black"/>
                </a:solidFill>
              </a:rPr>
              <a:t>Gaining Funding</a:t>
            </a:r>
          </a:p>
          <a:p>
            <a:r>
              <a:rPr lang="en-GB" sz="2400" dirty="0">
                <a:solidFill>
                  <a:prstClr val="black"/>
                </a:solidFill>
              </a:rPr>
              <a:t>Supervision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B33B2F-D736-4F7F-A2A1-CBCE369290A0}"/>
              </a:ext>
            </a:extLst>
          </p:cNvPr>
          <p:cNvSpPr txBox="1"/>
          <p:nvPr/>
        </p:nvSpPr>
        <p:spPr>
          <a:xfrm>
            <a:off x="472736" y="3511289"/>
            <a:ext cx="189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Key Enablers: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D6CC29-5DC8-4F62-B0F5-653497EFE827}"/>
              </a:ext>
            </a:extLst>
          </p:cNvPr>
          <p:cNvSpPr txBox="1"/>
          <p:nvPr/>
        </p:nvSpPr>
        <p:spPr>
          <a:xfrm>
            <a:off x="2267744" y="4168610"/>
            <a:ext cx="2628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Research Mentor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How things work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&amp;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How “the world” sees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FC5880-7E00-46F4-B0E7-81A52AEEB4F9}"/>
              </a:ext>
            </a:extLst>
          </p:cNvPr>
          <p:cNvSpPr txBox="1"/>
          <p:nvPr/>
        </p:nvSpPr>
        <p:spPr>
          <a:xfrm>
            <a:off x="472736" y="4168610"/>
            <a:ext cx="130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CPD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New skills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&amp;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Experiences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B009A0-0B84-4A49-B832-C70F76763DEF}"/>
              </a:ext>
            </a:extLst>
          </p:cNvPr>
          <p:cNvSpPr txBox="1"/>
          <p:nvPr/>
        </p:nvSpPr>
        <p:spPr>
          <a:xfrm>
            <a:off x="5312247" y="4149080"/>
            <a:ext cx="33220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Peer Support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Thinking through ideas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Communicating across disciplines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Working through rejection</a:t>
            </a: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External networks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B2401D-8155-4B66-95DF-F697DF563C5C}"/>
              </a:ext>
            </a:extLst>
          </p:cNvPr>
          <p:cNvSpPr txBox="1"/>
          <p:nvPr/>
        </p:nvSpPr>
        <p:spPr>
          <a:xfrm>
            <a:off x="472735" y="556459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Advice: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DA75DF-2737-4D8B-836E-EFDDA0C6643F}"/>
              </a:ext>
            </a:extLst>
          </p:cNvPr>
          <p:cNvSpPr txBox="1"/>
          <p:nvPr/>
        </p:nvSpPr>
        <p:spPr>
          <a:xfrm>
            <a:off x="1691680" y="556459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Go with your gut</a:t>
            </a:r>
          </a:p>
          <a:p>
            <a:r>
              <a:rPr lang="en-GB" b="1" dirty="0">
                <a:solidFill>
                  <a:srgbClr val="FF0000"/>
                </a:solidFill>
              </a:rPr>
              <a:t>Be bloody minded (occasionally)</a:t>
            </a:r>
          </a:p>
          <a:p>
            <a:r>
              <a:rPr lang="en-GB" b="1" dirty="0">
                <a:solidFill>
                  <a:srgbClr val="FF0000"/>
                </a:solidFill>
              </a:rPr>
              <a:t>Reflect on and Learn when things don’t go as hoped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Powerpoint slide">
  <a:themeElements>
    <a:clrScheme name="Office">
      <a:dk1>
        <a:sysClr val="windowText" lastClr="000000"/>
      </a:dk1>
      <a:lt1>
        <a:sysClr val="window" lastClr="E0E0E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effield Hallam Theme v1">
  <a:themeElements>
    <a:clrScheme name="Office">
      <a:dk1>
        <a:sysClr val="windowText" lastClr="000000"/>
      </a:dk1>
      <a:lt1>
        <a:sysClr val="window" lastClr="E0E0E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0E0E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0E0E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F38680A33AA47BAFB37641A83BD6A" ma:contentTypeVersion="0" ma:contentTypeDescription="Create a new document." ma:contentTypeScope="" ma:versionID="d065d2494ee8a30c371c4d2fffa0df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64ae96ede1d8dfbc927409f7032e1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038CC-5DE6-4C78-BC99-A27053C8A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5A7F58-0734-44F6-8647-F9F663682F33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E39507-B2BD-47D5-81F6-AF9E667C1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slide</Template>
  <TotalTime>674</TotalTime>
  <Words>424</Words>
  <Application>Microsoft Office PowerPoint</Application>
  <PresentationFormat>On-screen Show (4:3)</PresentationFormat>
  <Paragraphs>138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Powerpoint slide</vt:lpstr>
      <vt:lpstr>Sheffield Hallam Theme v1</vt:lpstr>
      <vt:lpstr>Research Induction for Staff 4 June 2019</vt:lpstr>
      <vt:lpstr>PowerPoint Presentation</vt:lpstr>
      <vt:lpstr>Creating Knowledge - implementing our strategic goals</vt:lpstr>
      <vt:lpstr>Discussion table hosts</vt:lpstr>
      <vt:lpstr>Discussion table hosts</vt:lpstr>
      <vt:lpstr>A reminder of timings</vt:lpstr>
      <vt:lpstr>Tips on building a successful research career at Hallam</vt:lpstr>
      <vt:lpstr> The (Lone) Researcher</vt:lpstr>
      <vt:lpstr>Active Researcher to Research Leader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Scanlon</dc:creator>
  <cp:lastModifiedBy>Liz Brearley</cp:lastModifiedBy>
  <cp:revision>61</cp:revision>
  <cp:lastPrinted>2018-09-26T10:04:54Z</cp:lastPrinted>
  <dcterms:created xsi:type="dcterms:W3CDTF">2018-08-31T10:59:45Z</dcterms:created>
  <dcterms:modified xsi:type="dcterms:W3CDTF">2019-06-28T11:23:47Z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0x010100F3FF38680A33AA47BAFB37641A83BD6A</vt:lpwstr>
  </property>
  <property fmtid="{D5CDD505-2E9C-101B-9397-08002B2CF9AE}" pid="3" name="TemplateUrl">
    <vt:lpwstr/>
  </property>
  <property fmtid="{D5CDD505-2E9C-101B-9397-08002B2CF9AE}" pid="4" name="Order">
    <vt:r8>1400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