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71" r:id="rId4"/>
    <p:sldId id="266" r:id="rId5"/>
    <p:sldId id="264" r:id="rId6"/>
    <p:sldId id="268" r:id="rId7"/>
    <p:sldId id="265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4EF39-7A03-4CFD-9BA3-3C2E6CD7578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2550B-FB74-45AC-AA9D-F937E694E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3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2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42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7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9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75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3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4B1D-ADB2-4F15-8389-44110F30000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!%20Hallam%20Mode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32240" y="5877272"/>
            <a:ext cx="2120280" cy="697632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September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0688"/>
            <a:ext cx="7200800" cy="511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3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431494C-6AF7-4BAC-8726-875C9EAAA2E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GB" sz="4900" dirty="0">
                <a:solidFill>
                  <a:srgbClr val="009CA6"/>
                </a:solidFill>
              </a:rPr>
              <a:t>What is the Hallam Model?</a:t>
            </a:r>
            <a:r>
              <a:rPr lang="en-GB" dirty="0">
                <a:solidFill>
                  <a:schemeClr val="accent2"/>
                </a:solidFill>
              </a:rPr>
              <a:t/>
            </a:r>
            <a:br>
              <a:rPr lang="en-GB" dirty="0">
                <a:solidFill>
                  <a:schemeClr val="accent2"/>
                </a:solidFill>
              </a:rPr>
            </a:b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05D2AB7-2548-4F58-96F6-0988CB889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Based around four principles;</a:t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- engage</a:t>
            </a:r>
            <a:br>
              <a:rPr lang="en-GB" dirty="0"/>
            </a:br>
            <a:r>
              <a:rPr lang="en-GB" dirty="0"/>
              <a:t>- challenge</a:t>
            </a:r>
            <a:br>
              <a:rPr lang="en-GB" dirty="0"/>
            </a:br>
            <a:r>
              <a:rPr lang="en-GB" dirty="0"/>
              <a:t>- collaborate </a:t>
            </a:r>
            <a:br>
              <a:rPr lang="en-GB" dirty="0"/>
            </a:br>
            <a:r>
              <a:rPr lang="en-GB" dirty="0"/>
              <a:t>- thrive </a:t>
            </a:r>
          </a:p>
          <a:p>
            <a:pPr marL="45720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It outlines our distinctive curriculum and learning experience for all of our students and ensures excellence and consistency in the way we deliver our academic curriculum and co-curricula activities.</a:t>
            </a:r>
          </a:p>
        </p:txBody>
      </p:sp>
    </p:spTree>
    <p:extLst>
      <p:ext uri="{BB962C8B-B14F-4D97-AF65-F5344CB8AC3E}">
        <p14:creationId xmlns:p14="http://schemas.microsoft.com/office/powerpoint/2010/main" val="287298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5608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9CA6"/>
                </a:solidFill>
                <a:ea typeface="+mj-ea"/>
                <a:cs typeface="+mj-cs"/>
              </a:rPr>
              <a:t>		Related projects</a:t>
            </a:r>
            <a:br>
              <a:rPr lang="en-GB" sz="4400" dirty="0" smtClean="0">
                <a:solidFill>
                  <a:srgbClr val="009CA6"/>
                </a:solidFill>
                <a:ea typeface="+mj-ea"/>
                <a:cs typeface="+mj-cs"/>
              </a:rPr>
            </a:br>
            <a:endParaRPr lang="en-GB" dirty="0" smtClean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The </a:t>
            </a:r>
            <a:r>
              <a:rPr lang="en-GB" dirty="0">
                <a:solidFill>
                  <a:prstClr val="black"/>
                </a:solidFill>
              </a:rPr>
              <a:t>Hallam Model is one of the University’s most ambitious </a:t>
            </a:r>
            <a:r>
              <a:rPr lang="en-GB" dirty="0" smtClean="0">
                <a:solidFill>
                  <a:prstClr val="black"/>
                </a:solidFill>
              </a:rPr>
              <a:t>initiatives but importantly, </a:t>
            </a:r>
            <a:r>
              <a:rPr lang="en-GB" dirty="0">
                <a:solidFill>
                  <a:prstClr val="black"/>
                </a:solidFill>
              </a:rPr>
              <a:t>it does also incorporate a number of complementary strategic </a:t>
            </a:r>
            <a:r>
              <a:rPr lang="en-GB" dirty="0" smtClean="0">
                <a:solidFill>
                  <a:prstClr val="black"/>
                </a:solidFill>
              </a:rPr>
              <a:t>projects that </a:t>
            </a:r>
            <a:r>
              <a:rPr lang="en-GB" dirty="0">
                <a:solidFill>
                  <a:prstClr val="black"/>
                </a:solidFill>
              </a:rPr>
              <a:t>are already underway.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5390"/>
            <a:ext cx="4262698" cy="602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2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9CA6"/>
                </a:solidFill>
              </a:rPr>
              <a:t>What are the principles?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b="1" dirty="0"/>
              <a:t>Engage </a:t>
            </a:r>
          </a:p>
          <a:p>
            <a:pPr lvl="1"/>
            <a:r>
              <a:rPr lang="en-GB" i="1" dirty="0"/>
              <a:t>Learning engages with the world beyond the University.</a:t>
            </a:r>
            <a:r>
              <a:rPr lang="en-GB" dirty="0"/>
              <a:t>  </a:t>
            </a:r>
          </a:p>
          <a:p>
            <a:r>
              <a:rPr lang="en-GB" dirty="0"/>
              <a:t> </a:t>
            </a:r>
            <a:r>
              <a:rPr lang="en-GB" b="1" dirty="0"/>
              <a:t>Challenge </a:t>
            </a:r>
          </a:p>
          <a:p>
            <a:pPr lvl="1"/>
            <a:r>
              <a:rPr lang="en-GB" i="1" dirty="0"/>
              <a:t>Learning is intellectually stretching.  </a:t>
            </a:r>
            <a:endParaRPr lang="en-GB" dirty="0"/>
          </a:p>
          <a:p>
            <a:r>
              <a:rPr lang="en-GB" dirty="0"/>
              <a:t> </a:t>
            </a:r>
            <a:r>
              <a:rPr lang="en-GB" b="1" dirty="0"/>
              <a:t>Collaborate </a:t>
            </a:r>
          </a:p>
          <a:p>
            <a:pPr lvl="1"/>
            <a:r>
              <a:rPr lang="en-GB" i="1" dirty="0"/>
              <a:t>Learning with, from and alongside others</a:t>
            </a:r>
            <a:r>
              <a:rPr lang="en-GB" dirty="0"/>
              <a:t>.  </a:t>
            </a:r>
          </a:p>
          <a:p>
            <a:r>
              <a:rPr lang="en-GB" dirty="0"/>
              <a:t> </a:t>
            </a:r>
            <a:r>
              <a:rPr lang="en-GB" b="1" dirty="0"/>
              <a:t>Thrive </a:t>
            </a:r>
          </a:p>
          <a:p>
            <a:pPr lvl="1"/>
            <a:r>
              <a:rPr lang="en-GB" i="1" dirty="0"/>
              <a:t>Learning enables students to thrive personally, culturally and professionally.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98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319D28-48EF-43CD-9942-7A2D95FF8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600" dirty="0">
                <a:solidFill>
                  <a:srgbClr val="009CA6"/>
                </a:solidFill>
              </a:rPr>
              <a:t>How will the Hallam Model be applied?</a:t>
            </a:r>
            <a:r>
              <a:rPr lang="en-GB" sz="3200" dirty="0">
                <a:solidFill>
                  <a:schemeClr val="accent2"/>
                </a:solidFill>
              </a:rPr>
              <a:t/>
            </a:r>
            <a:br>
              <a:rPr lang="en-GB" sz="3200" dirty="0">
                <a:solidFill>
                  <a:schemeClr val="accent2"/>
                </a:solidFill>
              </a:rPr>
            </a:br>
            <a:endParaRPr lang="en-GB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390D53-4ED0-4041-9CAD-D492F89CE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pPr lvl="0"/>
            <a:endParaRPr lang="en-GB" sz="2800" dirty="0"/>
          </a:p>
          <a:p>
            <a:r>
              <a:rPr lang="en-GB" sz="2800" dirty="0"/>
              <a:t>Embedded across the University in all foundation, undergraduate and postgraduate taught courses. </a:t>
            </a:r>
            <a:br>
              <a:rPr lang="en-GB" sz="2800" dirty="0"/>
            </a:br>
            <a:endParaRPr lang="en-GB" sz="2800" dirty="0"/>
          </a:p>
          <a:p>
            <a:pPr lvl="0"/>
            <a:r>
              <a:rPr lang="en-GB" sz="2800" dirty="0"/>
              <a:t>Applies to all levels of study (full-time, part-time, distance learning or apprenticeships). </a:t>
            </a:r>
            <a:br>
              <a:rPr lang="en-GB" sz="2800" dirty="0"/>
            </a:br>
            <a:endParaRPr lang="en-GB" sz="2800" dirty="0"/>
          </a:p>
          <a:p>
            <a:pPr lvl="0"/>
            <a:r>
              <a:rPr lang="en-GB" sz="2800" dirty="0"/>
              <a:t>Covers academic curriculum &amp; co-curricula activities.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09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9CA6"/>
                </a:solidFill>
              </a:rPr>
              <a:t>Governance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907222"/>
              </p:ext>
            </p:extLst>
          </p:nvPr>
        </p:nvGraphicFramePr>
        <p:xfrm>
          <a:off x="2051720" y="1268760"/>
          <a:ext cx="4608512" cy="50489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4256"/>
                <a:gridCol w="2304256"/>
              </a:tblGrid>
              <a:tr h="784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Steering</a:t>
                      </a:r>
                      <a:r>
                        <a:rPr lang="en-GB" sz="1400" baseline="0" dirty="0" smtClean="0"/>
                        <a:t> Group</a:t>
                      </a:r>
                      <a:br>
                        <a:rPr lang="en-GB" sz="1400" baseline="0" dirty="0" smtClean="0"/>
                      </a:br>
                      <a:r>
                        <a:rPr lang="en-GB" sz="1400" baseline="0" dirty="0" smtClean="0"/>
                        <a:t>Chair - Kevin Kerrigan</a:t>
                      </a:r>
                      <a:endParaRPr lang="en-GB" sz="14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Operations Group</a:t>
                      </a:r>
                      <a:br>
                        <a:rPr lang="en-GB" sz="1400" b="1" dirty="0" smtClean="0"/>
                      </a:br>
                      <a:r>
                        <a:rPr lang="en-GB" sz="1400" b="1" dirty="0" smtClean="0"/>
                        <a:t>Chair - Elaine Buckley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425647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Elaine Buckley</a:t>
                      </a:r>
                      <a:br>
                        <a:rPr lang="en-GB" sz="1200" dirty="0" smtClean="0"/>
                      </a:br>
                      <a:r>
                        <a:rPr lang="en-GB" sz="1200" dirty="0" smtClean="0"/>
                        <a:t>Natalie</a:t>
                      </a:r>
                      <a:r>
                        <a:rPr lang="en-GB" sz="1200" baseline="0" dirty="0" smtClean="0"/>
                        <a:t> Day</a:t>
                      </a:r>
                      <a:br>
                        <a:rPr lang="en-GB" sz="1200" baseline="0" dirty="0" smtClean="0"/>
                      </a:br>
                      <a:r>
                        <a:rPr lang="en-GB" sz="1200" baseline="0" dirty="0" smtClean="0"/>
                        <a:t>Neil McKay</a:t>
                      </a:r>
                      <a:br>
                        <a:rPr lang="en-GB" sz="1200" baseline="0" dirty="0" smtClean="0"/>
                      </a:br>
                      <a:r>
                        <a:rPr lang="en-GB" sz="1200" baseline="0" dirty="0" smtClean="0"/>
                        <a:t>Samantha </a:t>
                      </a:r>
                      <a:r>
                        <a:rPr lang="en-GB" sz="1200" baseline="0" dirty="0" err="1" smtClean="0"/>
                        <a:t>Giove</a:t>
                      </a:r>
                      <a:endParaRPr lang="en-GB" sz="1200" baseline="0" dirty="0" smtClean="0"/>
                    </a:p>
                    <a:p>
                      <a:r>
                        <a:rPr lang="en-GB" sz="1200" baseline="0" dirty="0" smtClean="0"/>
                        <a:t>Christine Smith</a:t>
                      </a:r>
                    </a:p>
                    <a:p>
                      <a:r>
                        <a:rPr lang="en-GB" sz="1200" baseline="0" dirty="0" smtClean="0"/>
                        <a:t>Julie </a:t>
                      </a:r>
                      <a:r>
                        <a:rPr lang="en-GB" sz="1200" baseline="0" dirty="0" err="1" smtClean="0"/>
                        <a:t>Brunton</a:t>
                      </a:r>
                      <a:endParaRPr lang="en-GB" sz="1200" baseline="0" dirty="0" smtClean="0"/>
                    </a:p>
                    <a:p>
                      <a:r>
                        <a:rPr lang="en-GB" sz="1200" baseline="0" dirty="0" smtClean="0"/>
                        <a:t>Claire Gandy</a:t>
                      </a:r>
                    </a:p>
                    <a:p>
                      <a:r>
                        <a:rPr lang="en-GB" sz="1200" baseline="0" dirty="0" smtClean="0"/>
                        <a:t>Clare Boot</a:t>
                      </a:r>
                    </a:p>
                    <a:p>
                      <a:r>
                        <a:rPr lang="en-GB" sz="1200" baseline="0" dirty="0" smtClean="0"/>
                        <a:t>Jacqui Robinson</a:t>
                      </a:r>
                    </a:p>
                    <a:p>
                      <a:r>
                        <a:rPr lang="en-GB" sz="1200" baseline="0" dirty="0" smtClean="0"/>
                        <a:t>Alison Metcalfe</a:t>
                      </a:r>
                    </a:p>
                    <a:p>
                      <a:r>
                        <a:rPr lang="en-GB" sz="1200" baseline="0" dirty="0" smtClean="0"/>
                        <a:t>Esther Kent</a:t>
                      </a:r>
                    </a:p>
                    <a:p>
                      <a:r>
                        <a:rPr lang="en-GB" sz="1200" baseline="0" dirty="0" smtClean="0"/>
                        <a:t>Lisa Reidy</a:t>
                      </a:r>
                    </a:p>
                    <a:p>
                      <a:r>
                        <a:rPr lang="en-GB" sz="1200" baseline="0" dirty="0" smtClean="0"/>
                        <a:t>Rebecca Hodgson</a:t>
                      </a:r>
                    </a:p>
                    <a:p>
                      <a:r>
                        <a:rPr lang="en-GB" sz="1200" baseline="0" dirty="0" smtClean="0"/>
                        <a:t>Conor Moss</a:t>
                      </a:r>
                    </a:p>
                    <a:p>
                      <a:r>
                        <a:rPr lang="en-GB" sz="1200" baseline="0" dirty="0" smtClean="0"/>
                        <a:t>Leopold Green</a:t>
                      </a:r>
                    </a:p>
                    <a:p>
                      <a:r>
                        <a:rPr lang="en-GB" sz="1200" baseline="0" dirty="0" smtClean="0"/>
                        <a:t>Kay Simpson</a:t>
                      </a:r>
                    </a:p>
                    <a:p>
                      <a:r>
                        <a:rPr lang="en-GB" sz="1200" baseline="0" dirty="0" smtClean="0"/>
                        <a:t>Claire Ward</a:t>
                      </a:r>
                    </a:p>
                    <a:p>
                      <a:r>
                        <a:rPr lang="en-GB" sz="1200" baseline="0" dirty="0" smtClean="0"/>
                        <a:t>Nicola Rawlins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Adam Wilkinson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Fiona Fisher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Adam Wilkinson</a:t>
                      </a:r>
                      <a:b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Clare Boot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Samantha </a:t>
                      </a:r>
                      <a:r>
                        <a:rPr kumimoji="0" lang="en-GB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Giove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Esther Kent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Michael </a:t>
                      </a:r>
                      <a:r>
                        <a:rPr kumimoji="0" lang="en-GB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Cambell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Claire Gandy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Krassimira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Teneva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Juliet </a:t>
                      </a:r>
                      <a:r>
                        <a:rPr kumimoji="0" lang="en-GB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Hinrichsen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Natalie 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Julie </a:t>
                      </a:r>
                      <a:r>
                        <a:rPr kumimoji="0" lang="en-GB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Brunton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Leopold Green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Conor Moss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Neil McKay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13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9CA6"/>
                </a:solidFill>
              </a:rPr>
              <a:t>Consultation and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The Hallam Model principles have been shaped following consultation with and input from academic and professional colleagues, as well as from students and graduates. </a:t>
            </a:r>
            <a:br>
              <a:rPr lang="en-GB" dirty="0"/>
            </a:br>
            <a:endParaRPr lang="en-GB" dirty="0"/>
          </a:p>
          <a:p>
            <a:r>
              <a:rPr lang="en-GB" dirty="0"/>
              <a:t>Involving </a:t>
            </a:r>
            <a:r>
              <a:rPr lang="en-GB" dirty="0" smtClean="0"/>
              <a:t>over 100 stakeholders, a programme of engagement activity is being planned </a:t>
            </a:r>
            <a:r>
              <a:rPr lang="en-GB" dirty="0"/>
              <a:t>as we lead to implementation.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The first event is </a:t>
            </a:r>
            <a:r>
              <a:rPr lang="en-GB" b="1" dirty="0"/>
              <a:t>on </a:t>
            </a:r>
            <a:r>
              <a:rPr lang="en-GB" b="1" dirty="0" smtClean="0"/>
              <a:t>Monday 21 </a:t>
            </a:r>
            <a:r>
              <a:rPr lang="en-GB" b="1" dirty="0"/>
              <a:t>October.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There will be monthly communications to all staff via </a:t>
            </a:r>
            <a:r>
              <a:rPr lang="en-GB" dirty="0" smtClean="0"/>
              <a:t>SLG and We Are Hallam </a:t>
            </a:r>
            <a:r>
              <a:rPr lang="en-GB" dirty="0"/>
              <a:t>to update on progress.</a:t>
            </a:r>
            <a:br>
              <a:rPr lang="en-GB" dirty="0"/>
            </a:br>
            <a:endParaRPr lang="en-GB" dirty="0"/>
          </a:p>
          <a:p>
            <a:r>
              <a:rPr lang="en-GB" dirty="0"/>
              <a:t>Feedback is encouraged via the </a:t>
            </a:r>
            <a:r>
              <a:rPr lang="en-GB" dirty="0">
                <a:hlinkClick r:id="rId2"/>
              </a:rPr>
              <a:t>! Hallam Model </a:t>
            </a:r>
            <a:r>
              <a:rPr lang="en-GB" dirty="0"/>
              <a:t>email address.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04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CA6"/>
                </a:solidFill>
              </a:rPr>
              <a:t>Implementation</a:t>
            </a:r>
            <a:endParaRPr lang="en-GB" dirty="0">
              <a:solidFill>
                <a:srgbClr val="009C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</a:rPr>
              <a:t>The project team will develop and deliver a coherent framework ready for </a:t>
            </a:r>
            <a:r>
              <a:rPr lang="en-GB" sz="2400" dirty="0" smtClean="0">
                <a:solidFill>
                  <a:srgbClr val="000000"/>
                </a:solidFill>
              </a:rPr>
              <a:t>implementation, which has </a:t>
            </a:r>
            <a:r>
              <a:rPr lang="en-GB" sz="2400" dirty="0">
                <a:solidFill>
                  <a:srgbClr val="000000"/>
                </a:solidFill>
              </a:rPr>
              <a:t>already started through projects such as </a:t>
            </a:r>
            <a:r>
              <a:rPr lang="en-GB" sz="2400" dirty="0" smtClean="0">
                <a:solidFill>
                  <a:srgbClr val="000000"/>
                </a:solidFill>
              </a:rPr>
              <a:t>Highly Skilled Employment (HSE) </a:t>
            </a:r>
            <a:r>
              <a:rPr lang="en-GB" sz="2400" dirty="0">
                <a:solidFill>
                  <a:srgbClr val="000000"/>
                </a:solidFill>
              </a:rPr>
              <a:t>and will continue throughout 20/21. </a:t>
            </a:r>
          </a:p>
          <a:p>
            <a:pPr marL="0" indent="0">
              <a:buNone/>
            </a:pPr>
            <a:endParaRPr lang="en-GB" sz="17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9CA6"/>
                </a:solidFill>
              </a:rPr>
              <a:t>What's next?</a:t>
            </a:r>
            <a:r>
              <a:rPr lang="en-GB" sz="1700" dirty="0" smtClean="0">
                <a:solidFill>
                  <a:srgbClr val="000000"/>
                </a:solidFill>
              </a:rPr>
              <a:t/>
            </a:r>
            <a:br>
              <a:rPr lang="en-GB" sz="1700" dirty="0" smtClean="0">
                <a:solidFill>
                  <a:srgbClr val="000000"/>
                </a:solidFill>
              </a:rPr>
            </a:br>
            <a:endParaRPr lang="en-GB" sz="1700" dirty="0">
              <a:solidFill>
                <a:srgbClr val="000000"/>
              </a:solidFill>
            </a:endParaRPr>
          </a:p>
          <a:p>
            <a:r>
              <a:rPr lang="en-GB" sz="2400" dirty="0" smtClean="0">
                <a:solidFill>
                  <a:srgbClr val="000000"/>
                </a:solidFill>
              </a:rPr>
              <a:t>Engaging </a:t>
            </a:r>
            <a:r>
              <a:rPr lang="en-GB" sz="2400" dirty="0">
                <a:solidFill>
                  <a:srgbClr val="000000"/>
                </a:solidFill>
              </a:rPr>
              <a:t>with relevant stakeholder </a:t>
            </a:r>
            <a:r>
              <a:rPr lang="en-GB" sz="2400" dirty="0" smtClean="0">
                <a:solidFill>
                  <a:srgbClr val="000000"/>
                </a:solidFill>
              </a:rPr>
              <a:t>groups to test and refine the principles (Oct-Dec)</a:t>
            </a:r>
            <a:br>
              <a:rPr lang="en-GB" sz="2400" dirty="0" smtClean="0">
                <a:solidFill>
                  <a:srgbClr val="000000"/>
                </a:solidFill>
              </a:rPr>
            </a:br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Identify </a:t>
            </a:r>
            <a:r>
              <a:rPr lang="en-GB" sz="2400" dirty="0" smtClean="0">
                <a:solidFill>
                  <a:srgbClr val="000000"/>
                </a:solidFill>
              </a:rPr>
              <a:t>activities </a:t>
            </a:r>
            <a:r>
              <a:rPr lang="en-GB" sz="2400" dirty="0">
                <a:solidFill>
                  <a:srgbClr val="000000"/>
                </a:solidFill>
              </a:rPr>
              <a:t>required to </a:t>
            </a:r>
            <a:r>
              <a:rPr lang="en-GB" sz="2400" dirty="0" smtClean="0">
                <a:solidFill>
                  <a:srgbClr val="000000"/>
                </a:solidFill>
              </a:rPr>
              <a:t>embed the Hallam </a:t>
            </a:r>
            <a:r>
              <a:rPr lang="en-GB" sz="2400" dirty="0">
                <a:solidFill>
                  <a:srgbClr val="000000"/>
                </a:solidFill>
              </a:rPr>
              <a:t>Model </a:t>
            </a:r>
            <a:r>
              <a:rPr lang="en-GB" sz="2400" dirty="0" smtClean="0">
                <a:solidFill>
                  <a:srgbClr val="000000"/>
                </a:solidFill>
              </a:rPr>
              <a:t>consistently </a:t>
            </a:r>
            <a:r>
              <a:rPr lang="en-GB" sz="2400" dirty="0">
                <a:solidFill>
                  <a:srgbClr val="000000"/>
                </a:solidFill>
              </a:rPr>
              <a:t>across the University (</a:t>
            </a:r>
            <a:r>
              <a:rPr lang="en-GB" sz="2400" dirty="0" smtClean="0">
                <a:solidFill>
                  <a:srgbClr val="000000"/>
                </a:solidFill>
              </a:rPr>
              <a:t>Nov-Feb)</a:t>
            </a:r>
            <a:endParaRPr lang="en-GB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92716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542</TotalTime>
  <Words>126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PowerPoint Presentation</vt:lpstr>
      <vt:lpstr>What is the Hallam Model? </vt:lpstr>
      <vt:lpstr>PowerPoint Presentation</vt:lpstr>
      <vt:lpstr>What are the principles?</vt:lpstr>
      <vt:lpstr>How will the Hallam Model be applied? </vt:lpstr>
      <vt:lpstr>Governance</vt:lpstr>
      <vt:lpstr>Consultation and engagement</vt:lpstr>
      <vt:lpstr>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Hallam Model</dc:title>
  <dc:creator>Elaine Buckley</dc:creator>
  <cp:lastModifiedBy>Sarah Duce</cp:lastModifiedBy>
  <cp:revision>47</cp:revision>
  <dcterms:created xsi:type="dcterms:W3CDTF">2019-09-02T13:07:08Z</dcterms:created>
  <dcterms:modified xsi:type="dcterms:W3CDTF">2019-10-02T11:04:10Z</dcterms:modified>
</cp:coreProperties>
</file>