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0" r:id="rId2"/>
    <p:sldId id="272" r:id="rId3"/>
    <p:sldId id="273" r:id="rId4"/>
    <p:sldId id="274" r:id="rId5"/>
    <p:sldId id="266" r:id="rId6"/>
    <p:sldId id="263" r:id="rId7"/>
    <p:sldId id="265" r:id="rId8"/>
    <p:sldId id="267" r:id="rId9"/>
    <p:sldId id="264" r:id="rId10"/>
    <p:sldId id="268" r:id="rId11"/>
    <p:sldId id="275" r:id="rId12"/>
    <p:sldId id="262" r:id="rId13"/>
    <p:sldId id="258" r:id="rId14"/>
    <p:sldId id="261" r:id="rId15"/>
    <p:sldId id="269" r:id="rId16"/>
    <p:sldId id="276" r:id="rId17"/>
    <p:sldId id="277" r:id="rId18"/>
    <p:sldId id="260" r:id="rId19"/>
    <p:sldId id="259" r:id="rId20"/>
    <p:sldId id="25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80"/>
  </p:normalViewPr>
  <p:slideViewPr>
    <p:cSldViewPr snapToGrid="0" snapToObjects="1">
      <p:cViewPr varScale="1">
        <p:scale>
          <a:sx n="92" d="100"/>
          <a:sy n="92" d="100"/>
        </p:scale>
        <p:origin x="1664"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6/16/16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6/16/16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6/16/16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6/16/16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6/16/16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6/16/16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a:t>
            </a:r>
            <a:r>
              <a:rPr lang="en-US" dirty="0" err="1" smtClean="0"/>
              <a:t>Headteacher’s</a:t>
            </a:r>
            <a:r>
              <a:rPr lang="en-US" dirty="0" smtClean="0"/>
              <a:t> Perspective</a:t>
            </a:r>
            <a:endParaRPr lang="en-US" dirty="0"/>
          </a:p>
        </p:txBody>
      </p:sp>
      <p:sp>
        <p:nvSpPr>
          <p:cNvPr id="3" name="Subtitle 2"/>
          <p:cNvSpPr>
            <a:spLocks noGrp="1"/>
          </p:cNvSpPr>
          <p:nvPr>
            <p:ph type="subTitle" idx="1"/>
          </p:nvPr>
        </p:nvSpPr>
        <p:spPr/>
        <p:txBody>
          <a:bodyPr/>
          <a:lstStyle/>
          <a:p>
            <a:r>
              <a:rPr lang="en-US" dirty="0" smtClean="0">
                <a:solidFill>
                  <a:srgbClr val="FF0000"/>
                </a:solidFill>
              </a:rPr>
              <a:t>Joel Wirth, Headteacher</a:t>
            </a:r>
          </a:p>
          <a:p>
            <a:r>
              <a:rPr lang="en-US" dirty="0" err="1" smtClean="0">
                <a:solidFill>
                  <a:schemeClr val="tx1"/>
                </a:solidFill>
              </a:rPr>
              <a:t>Ecclesfield</a:t>
            </a:r>
            <a:r>
              <a:rPr lang="en-US" dirty="0" smtClean="0">
                <a:solidFill>
                  <a:schemeClr val="tx1"/>
                </a:solidFill>
              </a:rPr>
              <a:t> School </a:t>
            </a:r>
          </a:p>
          <a:p>
            <a:r>
              <a:rPr lang="en-US" sz="2000" dirty="0" smtClean="0">
                <a:solidFill>
                  <a:schemeClr val="tx1"/>
                </a:solidFill>
              </a:rPr>
              <a:t>1750 students</a:t>
            </a:r>
            <a:endParaRPr lang="en-US" sz="2000" dirty="0">
              <a:solidFill>
                <a:schemeClr val="tx1"/>
              </a:solidFill>
            </a:endParaRPr>
          </a:p>
        </p:txBody>
      </p:sp>
    </p:spTree>
    <p:extLst>
      <p:ext uri="{BB962C8B-B14F-4D97-AF65-F5344CB8AC3E}">
        <p14:creationId xmlns:p14="http://schemas.microsoft.com/office/powerpoint/2010/main" val="448677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fontScale="90000"/>
          </a:bodyPr>
          <a:lstStyle/>
          <a:p>
            <a:r>
              <a:rPr lang="en-GB" dirty="0" smtClean="0"/>
              <a:t>As </a:t>
            </a:r>
            <a:r>
              <a:rPr lang="en-GB" dirty="0"/>
              <a:t>staff at Ecclesfield School, we recognise </a:t>
            </a:r>
            <a:r>
              <a:rPr lang="en-GB" dirty="0">
                <a:solidFill>
                  <a:srgbClr val="FF0000"/>
                </a:solidFill>
              </a:rPr>
              <a:t>the privilege we enjoy </a:t>
            </a:r>
            <a:r>
              <a:rPr lang="en-GB" dirty="0"/>
              <a:t>in working with every member of our community. We see it as our </a:t>
            </a:r>
            <a:r>
              <a:rPr lang="en-GB" dirty="0">
                <a:solidFill>
                  <a:srgbClr val="FF0000"/>
                </a:solidFill>
              </a:rPr>
              <a:t>public duty</a:t>
            </a:r>
            <a:r>
              <a:rPr lang="en-GB" dirty="0"/>
              <a:t> to serve this community and to deliver for the students of High Green, Chapeltown and Ecclesfield </a:t>
            </a:r>
            <a:r>
              <a:rPr lang="en-GB" dirty="0">
                <a:solidFill>
                  <a:srgbClr val="FF0000"/>
                </a:solidFill>
              </a:rPr>
              <a:t>outstanding outcomes and extraordinary experiences</a:t>
            </a:r>
            <a:r>
              <a:rPr lang="en-GB" dirty="0"/>
              <a:t>.</a:t>
            </a:r>
          </a:p>
        </p:txBody>
      </p:sp>
    </p:spTree>
    <p:extLst>
      <p:ext uri="{BB962C8B-B14F-4D97-AF65-F5344CB8AC3E}">
        <p14:creationId xmlns:p14="http://schemas.microsoft.com/office/powerpoint/2010/main" val="31240792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3438"/>
            <a:ext cx="8229600" cy="1143000"/>
          </a:xfrm>
        </p:spPr>
        <p:txBody>
          <a:bodyPr/>
          <a:lstStyle/>
          <a:p>
            <a:r>
              <a:rPr lang="en-US" dirty="0" smtClean="0"/>
              <a:t>Unapologetic anecdote </a:t>
            </a:r>
            <a:r>
              <a:rPr lang="en-US" dirty="0" smtClean="0">
                <a:solidFill>
                  <a:srgbClr val="FF0000"/>
                </a:solidFill>
              </a:rPr>
              <a:t>1</a:t>
            </a:r>
            <a:endParaRPr lang="en-US" dirty="0">
              <a:solidFill>
                <a:srgbClr val="FF0000"/>
              </a:solidFill>
            </a:endParaRPr>
          </a:p>
        </p:txBody>
      </p:sp>
    </p:spTree>
    <p:extLst>
      <p:ext uri="{BB962C8B-B14F-4D97-AF65-F5344CB8AC3E}">
        <p14:creationId xmlns:p14="http://schemas.microsoft.com/office/powerpoint/2010/main" val="5991854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br>
              <a:rPr lang="en-US" sz="6000" dirty="0" smtClean="0"/>
            </a:br>
            <a:r>
              <a:rPr lang="en-US" sz="6000" dirty="0" smtClean="0">
                <a:solidFill>
                  <a:srgbClr val="FF0000"/>
                </a:solidFill>
              </a:rPr>
              <a:t>know </a:t>
            </a:r>
            <a:r>
              <a:rPr lang="en-US" sz="6000" dirty="0"/>
              <a:t/>
            </a:r>
            <a:br>
              <a:rPr lang="en-US" sz="6000" dirty="0"/>
            </a:br>
            <a:r>
              <a:rPr lang="en-US" sz="6000" dirty="0" smtClean="0"/>
              <a:t>in </a:t>
            </a:r>
            <a:br>
              <a:rPr lang="en-US" sz="6000" dirty="0" smtClean="0"/>
            </a:br>
            <a:r>
              <a:rPr lang="en-US" sz="6000" dirty="0" smtClean="0">
                <a:solidFill>
                  <a:srgbClr val="FF0000"/>
                </a:solidFill>
              </a:rPr>
              <a:t>know</a:t>
            </a:r>
            <a:r>
              <a:rPr lang="en-US" sz="6000" dirty="0" smtClean="0"/>
              <a:t>ledge</a:t>
            </a:r>
            <a:endParaRPr lang="en-US" sz="6000" dirty="0"/>
          </a:p>
        </p:txBody>
      </p:sp>
    </p:spTree>
    <p:extLst>
      <p:ext uri="{BB962C8B-B14F-4D97-AF65-F5344CB8AC3E}">
        <p14:creationId xmlns:p14="http://schemas.microsoft.com/office/powerpoint/2010/main" val="2650948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br>
              <a:rPr lang="en-US" sz="6000" dirty="0" smtClean="0"/>
            </a:br>
            <a:r>
              <a:rPr lang="en-US" sz="6000" dirty="0" smtClean="0">
                <a:solidFill>
                  <a:srgbClr val="FF0000"/>
                </a:solidFill>
              </a:rPr>
              <a:t>fess </a:t>
            </a:r>
            <a:r>
              <a:rPr lang="en-US" sz="6000" dirty="0"/>
              <a:t/>
            </a:r>
            <a:br>
              <a:rPr lang="en-US" sz="6000" dirty="0"/>
            </a:br>
            <a:r>
              <a:rPr lang="en-US" sz="6000" dirty="0" smtClean="0"/>
              <a:t>in </a:t>
            </a:r>
            <a:br>
              <a:rPr lang="en-US" sz="6000" dirty="0" smtClean="0"/>
            </a:br>
            <a:r>
              <a:rPr lang="en-US" sz="6000" dirty="0" smtClean="0"/>
              <a:t>Pro</a:t>
            </a:r>
            <a:r>
              <a:rPr lang="en-US" sz="6000" dirty="0" smtClean="0">
                <a:solidFill>
                  <a:srgbClr val="FF0000"/>
                </a:solidFill>
              </a:rPr>
              <a:t>fess</a:t>
            </a:r>
            <a:r>
              <a:rPr lang="en-US" sz="6000" dirty="0" smtClean="0"/>
              <a:t>ional</a:t>
            </a:r>
            <a:endParaRPr lang="en-US" sz="6000" dirty="0"/>
          </a:p>
        </p:txBody>
      </p:sp>
    </p:spTree>
    <p:extLst>
      <p:ext uri="{BB962C8B-B14F-4D97-AF65-F5344CB8AC3E}">
        <p14:creationId xmlns:p14="http://schemas.microsoft.com/office/powerpoint/2010/main" val="12261774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Don’t be the </a:t>
            </a:r>
            <a:br>
              <a:rPr lang="en-US" sz="6000" dirty="0" smtClean="0"/>
            </a:br>
            <a:r>
              <a:rPr lang="en-US" sz="6000" dirty="0" smtClean="0">
                <a:solidFill>
                  <a:srgbClr val="FF0000"/>
                </a:solidFill>
              </a:rPr>
              <a:t>ass </a:t>
            </a:r>
            <a:r>
              <a:rPr lang="en-US" sz="6000" dirty="0"/>
              <a:t/>
            </a:r>
            <a:br>
              <a:rPr lang="en-US" sz="6000" dirty="0"/>
            </a:br>
            <a:r>
              <a:rPr lang="en-US" sz="6000" dirty="0" smtClean="0"/>
              <a:t>in the</a:t>
            </a:r>
            <a:br>
              <a:rPr lang="en-US" sz="6000" dirty="0" smtClean="0"/>
            </a:br>
            <a:r>
              <a:rPr lang="en-US" sz="6000" dirty="0" smtClean="0"/>
              <a:t> Cl</a:t>
            </a:r>
            <a:r>
              <a:rPr lang="en-US" sz="6000" dirty="0" smtClean="0">
                <a:solidFill>
                  <a:srgbClr val="FF0000"/>
                </a:solidFill>
              </a:rPr>
              <a:t>ass</a:t>
            </a:r>
            <a:r>
              <a:rPr lang="en-US" sz="6000" dirty="0" smtClean="0"/>
              <a:t>room</a:t>
            </a:r>
            <a:endParaRPr lang="en-US" sz="6000" dirty="0"/>
          </a:p>
        </p:txBody>
      </p:sp>
    </p:spTree>
    <p:extLst>
      <p:ext uri="{BB962C8B-B14F-4D97-AF65-F5344CB8AC3E}">
        <p14:creationId xmlns:p14="http://schemas.microsoft.com/office/powerpoint/2010/main" val="5447452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Don’t be the </a:t>
            </a:r>
            <a:br>
              <a:rPr lang="en-US" sz="6000" dirty="0" smtClean="0"/>
            </a:br>
            <a:r>
              <a:rPr lang="en-US" sz="6000" dirty="0" smtClean="0">
                <a:solidFill>
                  <a:srgbClr val="FF0000"/>
                </a:solidFill>
              </a:rPr>
              <a:t>or </a:t>
            </a:r>
            <a:r>
              <a:rPr lang="en-US" sz="6000" dirty="0"/>
              <a:t/>
            </a:r>
            <a:br>
              <a:rPr lang="en-US" sz="6000" dirty="0"/>
            </a:br>
            <a:r>
              <a:rPr lang="en-US" sz="6000" dirty="0"/>
              <a:t>o</a:t>
            </a:r>
            <a:r>
              <a:rPr lang="en-US" sz="6000" dirty="0" smtClean="0"/>
              <a:t>n the</a:t>
            </a:r>
            <a:br>
              <a:rPr lang="en-US" sz="6000" dirty="0" smtClean="0"/>
            </a:br>
            <a:r>
              <a:rPr lang="en-US" sz="6000" dirty="0" smtClean="0"/>
              <a:t> Corrid</a:t>
            </a:r>
            <a:r>
              <a:rPr lang="en-US" sz="6000" dirty="0" smtClean="0">
                <a:solidFill>
                  <a:srgbClr val="FF0000"/>
                </a:solidFill>
              </a:rPr>
              <a:t>or</a:t>
            </a:r>
            <a:endParaRPr lang="en-US" sz="6000" dirty="0">
              <a:solidFill>
                <a:srgbClr val="FF0000"/>
              </a:solidFill>
            </a:endParaRPr>
          </a:p>
        </p:txBody>
      </p:sp>
    </p:spTree>
    <p:extLst>
      <p:ext uri="{BB962C8B-B14F-4D97-AF65-F5344CB8AC3E}">
        <p14:creationId xmlns:p14="http://schemas.microsoft.com/office/powerpoint/2010/main" val="15178832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03438"/>
            <a:ext cx="8229600" cy="1143000"/>
          </a:xfrm>
        </p:spPr>
        <p:txBody>
          <a:bodyPr/>
          <a:lstStyle/>
          <a:p>
            <a:r>
              <a:rPr lang="en-US" dirty="0" smtClean="0"/>
              <a:t>Unapologetic anecdote </a:t>
            </a:r>
            <a:r>
              <a:rPr lang="en-US" dirty="0" smtClean="0">
                <a:solidFill>
                  <a:srgbClr val="FF0000"/>
                </a:solidFill>
              </a:rPr>
              <a:t>2</a:t>
            </a:r>
            <a:endParaRPr lang="en-US" dirty="0">
              <a:solidFill>
                <a:srgbClr val="FF0000"/>
              </a:solidFill>
            </a:endParaRPr>
          </a:p>
        </p:txBody>
      </p:sp>
    </p:spTree>
    <p:extLst>
      <p:ext uri="{BB962C8B-B14F-4D97-AF65-F5344CB8AC3E}">
        <p14:creationId xmlns:p14="http://schemas.microsoft.com/office/powerpoint/2010/main" val="874461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579438"/>
            <a:ext cx="8229600" cy="1143000"/>
          </a:xfrm>
        </p:spPr>
        <p:txBody>
          <a:bodyPr/>
          <a:lstStyle/>
          <a:p>
            <a:r>
              <a:rPr lang="en-US" dirty="0" smtClean="0"/>
              <a:t>Unapologetic </a:t>
            </a:r>
            <a:r>
              <a:rPr lang="en-US" smtClean="0"/>
              <a:t>anecdote </a:t>
            </a:r>
            <a:r>
              <a:rPr lang="en-US" smtClean="0">
                <a:solidFill>
                  <a:srgbClr val="FF0000"/>
                </a:solidFill>
              </a:rPr>
              <a:t>2</a:t>
            </a:r>
            <a:endParaRPr lang="en-US" dirty="0">
              <a:solidFill>
                <a:srgbClr val="FF0000"/>
              </a:solidFill>
            </a:endParaRPr>
          </a:p>
        </p:txBody>
      </p:sp>
      <p:sp>
        <p:nvSpPr>
          <p:cNvPr id="3" name="Title 1"/>
          <p:cNvSpPr txBox="1">
            <a:spLocks/>
          </p:cNvSpPr>
          <p:nvPr/>
        </p:nvSpPr>
        <p:spPr>
          <a:xfrm>
            <a:off x="429491" y="3288002"/>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400" dirty="0" smtClean="0"/>
              <a:t>This year, I have worked hard and am proud of my testes</a:t>
            </a:r>
            <a:r>
              <a:rPr lang="is-IS" sz="5400" dirty="0" smtClean="0"/>
              <a:t>…</a:t>
            </a:r>
            <a:r>
              <a:rPr lang="en-US" sz="5400" dirty="0" smtClean="0"/>
              <a:t>”</a:t>
            </a:r>
            <a:endParaRPr lang="en-US" sz="5400" dirty="0">
              <a:solidFill>
                <a:srgbClr val="FF0000"/>
              </a:solidFill>
            </a:endParaRPr>
          </a:p>
        </p:txBody>
      </p:sp>
    </p:spTree>
    <p:extLst>
      <p:ext uri="{BB962C8B-B14F-4D97-AF65-F5344CB8AC3E}">
        <p14:creationId xmlns:p14="http://schemas.microsoft.com/office/powerpoint/2010/main" val="19682005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br>
              <a:rPr lang="en-US" sz="6000" dirty="0" smtClean="0"/>
            </a:br>
            <a:r>
              <a:rPr lang="en-US" sz="6000" dirty="0" smtClean="0">
                <a:solidFill>
                  <a:srgbClr val="FF0000"/>
                </a:solidFill>
              </a:rPr>
              <a:t>Care</a:t>
            </a:r>
            <a:r>
              <a:rPr lang="en-US" sz="6000" dirty="0"/>
              <a:t/>
            </a:r>
            <a:br>
              <a:rPr lang="en-US" sz="6000" dirty="0"/>
            </a:br>
            <a:r>
              <a:rPr lang="en-US" sz="6000" dirty="0" smtClean="0"/>
              <a:t>in </a:t>
            </a:r>
            <a:br>
              <a:rPr lang="en-US" sz="6000" dirty="0" smtClean="0"/>
            </a:br>
            <a:r>
              <a:rPr lang="en-US" sz="6000" dirty="0" smtClean="0">
                <a:solidFill>
                  <a:srgbClr val="FF0000"/>
                </a:solidFill>
              </a:rPr>
              <a:t>Care</a:t>
            </a:r>
            <a:r>
              <a:rPr lang="en-US" sz="6000" dirty="0" smtClean="0"/>
              <a:t>er</a:t>
            </a:r>
            <a:endParaRPr lang="en-US" sz="6000" dirty="0"/>
          </a:p>
        </p:txBody>
      </p:sp>
    </p:spTree>
    <p:extLst>
      <p:ext uri="{BB962C8B-B14F-4D97-AF65-F5344CB8AC3E}">
        <p14:creationId xmlns:p14="http://schemas.microsoft.com/office/powerpoint/2010/main" val="1987612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br>
              <a:rPr lang="en-US" sz="6000" dirty="0" smtClean="0"/>
            </a:br>
            <a:r>
              <a:rPr lang="en-US" sz="6000" dirty="0" smtClean="0">
                <a:solidFill>
                  <a:srgbClr val="FF0000"/>
                </a:solidFill>
              </a:rPr>
              <a:t>each</a:t>
            </a:r>
            <a:br>
              <a:rPr lang="en-US" sz="6000" dirty="0" smtClean="0">
                <a:solidFill>
                  <a:srgbClr val="FF0000"/>
                </a:solidFill>
              </a:rPr>
            </a:br>
            <a:r>
              <a:rPr lang="en-US" sz="6000" dirty="0" smtClean="0"/>
              <a:t>not the </a:t>
            </a:r>
            <a:r>
              <a:rPr lang="en-US" sz="6000" dirty="0" smtClean="0">
                <a:solidFill>
                  <a:srgbClr val="FF0000"/>
                </a:solidFill>
              </a:rPr>
              <a:t>ache </a:t>
            </a:r>
            <a:r>
              <a:rPr lang="en-US" sz="6000" dirty="0"/>
              <a:t/>
            </a:r>
            <a:br>
              <a:rPr lang="en-US" sz="6000" dirty="0"/>
            </a:br>
            <a:r>
              <a:rPr lang="en-US" sz="6000" dirty="0" smtClean="0"/>
              <a:t>in </a:t>
            </a:r>
            <a:br>
              <a:rPr lang="en-US" sz="6000" dirty="0" smtClean="0"/>
            </a:br>
            <a:r>
              <a:rPr lang="en-US" sz="6000" dirty="0" smtClean="0"/>
              <a:t>T</a:t>
            </a:r>
            <a:r>
              <a:rPr lang="en-US" sz="6000" dirty="0" smtClean="0">
                <a:solidFill>
                  <a:srgbClr val="FF0000"/>
                </a:solidFill>
              </a:rPr>
              <a:t>each</a:t>
            </a:r>
            <a:r>
              <a:rPr lang="en-US" sz="6000" dirty="0" smtClean="0"/>
              <a:t>er</a:t>
            </a:r>
            <a:endParaRPr lang="en-US" sz="6000" dirty="0"/>
          </a:p>
        </p:txBody>
      </p:sp>
    </p:spTree>
    <p:extLst>
      <p:ext uri="{BB962C8B-B14F-4D97-AF65-F5344CB8AC3E}">
        <p14:creationId xmlns:p14="http://schemas.microsoft.com/office/powerpoint/2010/main" val="3576773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r>
              <a:rPr lang="en-US" sz="6000" dirty="0" smtClean="0"/>
              <a:t/>
            </a:r>
            <a:br>
              <a:rPr lang="en-US" sz="6000" dirty="0" smtClean="0"/>
            </a:br>
            <a:r>
              <a:rPr lang="en-US" sz="6000" dirty="0" smtClean="0">
                <a:solidFill>
                  <a:srgbClr val="FF0000"/>
                </a:solidFill>
              </a:rPr>
              <a:t>I </a:t>
            </a:r>
            <a:r>
              <a:rPr lang="en-US" sz="6000" dirty="0" smtClean="0"/>
              <a:t>and know the </a:t>
            </a:r>
            <a:r>
              <a:rPr lang="en-US" sz="6000" dirty="0" smtClean="0">
                <a:solidFill>
                  <a:srgbClr val="FF0000"/>
                </a:solidFill>
              </a:rPr>
              <a:t>graph </a:t>
            </a:r>
            <a:r>
              <a:rPr lang="en-US" sz="6000" dirty="0"/>
              <a:t/>
            </a:r>
            <a:br>
              <a:rPr lang="en-US" sz="6000" dirty="0"/>
            </a:br>
            <a:r>
              <a:rPr lang="en-US" sz="6000" dirty="0" smtClean="0"/>
              <a:t>in </a:t>
            </a:r>
            <a:r>
              <a:rPr lang="en-US" sz="6000" dirty="0" smtClean="0"/>
              <a:t/>
            </a:r>
            <a:br>
              <a:rPr lang="en-US" sz="6000" dirty="0" smtClean="0"/>
            </a:br>
            <a:r>
              <a:rPr lang="en-US" sz="6000" dirty="0" smtClean="0"/>
              <a:t>b</a:t>
            </a:r>
            <a:r>
              <a:rPr lang="en-US" sz="6000" dirty="0" smtClean="0">
                <a:solidFill>
                  <a:srgbClr val="FF0000"/>
                </a:solidFill>
              </a:rPr>
              <a:t>i</a:t>
            </a:r>
            <a:r>
              <a:rPr lang="en-US" sz="6000" dirty="0" smtClean="0"/>
              <a:t>o</a:t>
            </a:r>
            <a:r>
              <a:rPr lang="en-US" sz="6000" dirty="0" smtClean="0">
                <a:solidFill>
                  <a:srgbClr val="FF0000"/>
                </a:solidFill>
              </a:rPr>
              <a:t>graph</a:t>
            </a:r>
            <a:r>
              <a:rPr lang="en-US" sz="6000" dirty="0" smtClean="0"/>
              <a:t>y</a:t>
            </a:r>
            <a:endParaRPr lang="en-US" sz="6000" dirty="0"/>
          </a:p>
        </p:txBody>
      </p:sp>
    </p:spTree>
    <p:extLst>
      <p:ext uri="{BB962C8B-B14F-4D97-AF65-F5344CB8AC3E}">
        <p14:creationId xmlns:p14="http://schemas.microsoft.com/office/powerpoint/2010/main" val="14548108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Be the </a:t>
            </a:r>
            <a:br>
              <a:rPr lang="en-US" sz="6000" dirty="0" smtClean="0"/>
            </a:br>
            <a:r>
              <a:rPr lang="en-US" sz="6000" dirty="0" smtClean="0">
                <a:solidFill>
                  <a:srgbClr val="FF0000"/>
                </a:solidFill>
              </a:rPr>
              <a:t>if </a:t>
            </a:r>
            <a:r>
              <a:rPr lang="en-US" sz="6000" dirty="0"/>
              <a:t/>
            </a:r>
            <a:br>
              <a:rPr lang="en-US" sz="6000" dirty="0"/>
            </a:br>
            <a:r>
              <a:rPr lang="en-US" sz="6000" dirty="0" smtClean="0"/>
              <a:t>in </a:t>
            </a:r>
            <a:br>
              <a:rPr lang="en-US" sz="6000" dirty="0" smtClean="0"/>
            </a:br>
            <a:r>
              <a:rPr lang="en-US" sz="6000" dirty="0" smtClean="0"/>
              <a:t>D</a:t>
            </a:r>
            <a:r>
              <a:rPr lang="en-US" sz="6000" dirty="0" smtClean="0">
                <a:solidFill>
                  <a:srgbClr val="FF0000"/>
                </a:solidFill>
              </a:rPr>
              <a:t>if</a:t>
            </a:r>
            <a:r>
              <a:rPr lang="en-US" sz="6000" dirty="0" smtClean="0"/>
              <a:t>ference</a:t>
            </a:r>
            <a:endParaRPr lang="en-US" sz="6000" dirty="0"/>
          </a:p>
        </p:txBody>
      </p:sp>
    </p:spTree>
    <p:extLst>
      <p:ext uri="{BB962C8B-B14F-4D97-AF65-F5344CB8AC3E}">
        <p14:creationId xmlns:p14="http://schemas.microsoft.com/office/powerpoint/2010/main" val="318487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Understand </a:t>
            </a:r>
            <a:r>
              <a:rPr lang="en-US" sz="6000" dirty="0" smtClean="0"/>
              <a:t>the </a:t>
            </a:r>
            <a:r>
              <a:rPr lang="en-US" sz="6000" dirty="0" smtClean="0"/>
              <a:t/>
            </a:r>
            <a:br>
              <a:rPr lang="en-US" sz="6000" dirty="0" smtClean="0"/>
            </a:br>
            <a:r>
              <a:rPr lang="en-US" sz="6000" dirty="0" smtClean="0">
                <a:solidFill>
                  <a:srgbClr val="FF0000"/>
                </a:solidFill>
              </a:rPr>
              <a:t>heck (!)</a:t>
            </a:r>
            <a:r>
              <a:rPr lang="en-US" sz="6000" dirty="0"/>
              <a:t/>
            </a:r>
            <a:br>
              <a:rPr lang="en-US" sz="6000" dirty="0"/>
            </a:br>
            <a:r>
              <a:rPr lang="en-US" sz="6000" dirty="0" smtClean="0"/>
              <a:t>in </a:t>
            </a:r>
            <a:br>
              <a:rPr lang="en-US" sz="6000" dirty="0" smtClean="0"/>
            </a:br>
            <a:r>
              <a:rPr lang="en-US" sz="6000" dirty="0" smtClean="0"/>
              <a:t>reality c</a:t>
            </a:r>
            <a:r>
              <a:rPr lang="en-US" sz="6000" dirty="0" smtClean="0">
                <a:solidFill>
                  <a:srgbClr val="FF0000"/>
                </a:solidFill>
              </a:rPr>
              <a:t>heck</a:t>
            </a:r>
            <a:endParaRPr lang="en-US" sz="6000" dirty="0"/>
          </a:p>
        </p:txBody>
      </p:sp>
    </p:spTree>
    <p:extLst>
      <p:ext uri="{BB962C8B-B14F-4D97-AF65-F5344CB8AC3E}">
        <p14:creationId xmlns:p14="http://schemas.microsoft.com/office/powerpoint/2010/main" val="29964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20241"/>
            <a:ext cx="7772400" cy="4726425"/>
          </a:xfrm>
        </p:spPr>
        <p:txBody>
          <a:bodyPr>
            <a:normAutofit/>
          </a:bodyPr>
          <a:lstStyle/>
          <a:p>
            <a:r>
              <a:rPr lang="en-US" sz="6000" dirty="0" smtClean="0"/>
              <a:t>There’s no</a:t>
            </a:r>
            <a:r>
              <a:rPr lang="en-US" sz="6000" dirty="0" smtClean="0"/>
              <a:t/>
            </a:r>
            <a:br>
              <a:rPr lang="en-US" sz="6000" dirty="0" smtClean="0"/>
            </a:br>
            <a:r>
              <a:rPr lang="en-US" sz="6000" dirty="0" smtClean="0">
                <a:solidFill>
                  <a:srgbClr val="FF0000"/>
                </a:solidFill>
              </a:rPr>
              <a:t>sop </a:t>
            </a:r>
            <a:r>
              <a:rPr lang="en-US" sz="6000" dirty="0"/>
              <a:t/>
            </a:r>
            <a:br>
              <a:rPr lang="en-US" sz="6000" dirty="0"/>
            </a:br>
            <a:r>
              <a:rPr lang="en-US" sz="6000" dirty="0" smtClean="0"/>
              <a:t>in </a:t>
            </a:r>
            <a:r>
              <a:rPr lang="en-US" sz="6000" dirty="0" smtClean="0"/>
              <a:t>philo</a:t>
            </a:r>
            <a:r>
              <a:rPr lang="en-US" sz="6000" dirty="0" smtClean="0">
                <a:solidFill>
                  <a:srgbClr val="FF0000"/>
                </a:solidFill>
              </a:rPr>
              <a:t>sop</a:t>
            </a:r>
            <a:r>
              <a:rPr lang="en-US" sz="6000" dirty="0" smtClean="0"/>
              <a:t>hy</a:t>
            </a:r>
            <a:endParaRPr lang="en-US" sz="6000" dirty="0"/>
          </a:p>
        </p:txBody>
      </p:sp>
    </p:spTree>
    <p:extLst>
      <p:ext uri="{BB962C8B-B14F-4D97-AF65-F5344CB8AC3E}">
        <p14:creationId xmlns:p14="http://schemas.microsoft.com/office/powerpoint/2010/main" val="16981844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a:bodyPr>
          <a:lstStyle/>
          <a:p>
            <a:r>
              <a:rPr lang="en-GB" dirty="0"/>
              <a:t>Ecclesfield School understands the </a:t>
            </a:r>
            <a:r>
              <a:rPr lang="en-GB" dirty="0">
                <a:solidFill>
                  <a:srgbClr val="FF0000"/>
                </a:solidFill>
              </a:rPr>
              <a:t>power of education</a:t>
            </a:r>
            <a:r>
              <a:rPr lang="en-GB" dirty="0"/>
              <a:t> to </a:t>
            </a:r>
            <a:r>
              <a:rPr lang="en-GB" dirty="0">
                <a:solidFill>
                  <a:srgbClr val="FF0000"/>
                </a:solidFill>
              </a:rPr>
              <a:t>transform</a:t>
            </a:r>
            <a:r>
              <a:rPr lang="en-GB" dirty="0"/>
              <a:t> lives, communities and society.</a:t>
            </a:r>
            <a:br>
              <a:rPr lang="en-GB" dirty="0"/>
            </a:br>
            <a:endParaRPr lang="en-GB" dirty="0"/>
          </a:p>
        </p:txBody>
      </p:sp>
    </p:spTree>
    <p:extLst>
      <p:ext uri="{BB962C8B-B14F-4D97-AF65-F5344CB8AC3E}">
        <p14:creationId xmlns:p14="http://schemas.microsoft.com/office/powerpoint/2010/main" val="2072981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fontScale="90000"/>
          </a:bodyPr>
          <a:lstStyle/>
          <a:p>
            <a:r>
              <a:rPr lang="en-GB" dirty="0"/>
              <a:t/>
            </a:r>
            <a:br>
              <a:rPr lang="en-GB" dirty="0"/>
            </a:br>
            <a:r>
              <a:rPr lang="en-GB" dirty="0"/>
              <a:t>We aspire to achieve individual and collective excellence in all that we do through </a:t>
            </a:r>
            <a:r>
              <a:rPr lang="en-GB" dirty="0">
                <a:solidFill>
                  <a:srgbClr val="FF0000"/>
                </a:solidFill>
              </a:rPr>
              <a:t>nurturing every student’s unique potential</a:t>
            </a:r>
            <a:r>
              <a:rPr lang="en-GB" dirty="0"/>
              <a:t>, </a:t>
            </a:r>
            <a:r>
              <a:rPr lang="en-GB" dirty="0">
                <a:solidFill>
                  <a:srgbClr val="FF0000"/>
                </a:solidFill>
              </a:rPr>
              <a:t>expanding their horizons</a:t>
            </a:r>
            <a:r>
              <a:rPr lang="en-GB" dirty="0"/>
              <a:t> and promoting their understanding of the </a:t>
            </a:r>
            <a:r>
              <a:rPr lang="en-GB" dirty="0">
                <a:solidFill>
                  <a:srgbClr val="FF0000"/>
                </a:solidFill>
              </a:rPr>
              <a:t>invaluable contributions</a:t>
            </a:r>
            <a:r>
              <a:rPr lang="en-GB" dirty="0"/>
              <a:t> they can make as </a:t>
            </a:r>
            <a:r>
              <a:rPr lang="en-GB" dirty="0">
                <a:solidFill>
                  <a:srgbClr val="FF0000"/>
                </a:solidFill>
              </a:rPr>
              <a:t>citizens in a global society</a:t>
            </a:r>
            <a:r>
              <a:rPr lang="en-GB" dirty="0"/>
              <a:t>.</a:t>
            </a:r>
            <a:br>
              <a:rPr lang="en-GB" dirty="0"/>
            </a:br>
            <a:endParaRPr lang="en-GB" dirty="0"/>
          </a:p>
        </p:txBody>
      </p:sp>
    </p:spTree>
    <p:extLst>
      <p:ext uri="{BB962C8B-B14F-4D97-AF65-F5344CB8AC3E}">
        <p14:creationId xmlns:p14="http://schemas.microsoft.com/office/powerpoint/2010/main" val="173456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a:bodyPr>
          <a:lstStyle/>
          <a:p>
            <a:r>
              <a:rPr lang="en-GB" dirty="0"/>
              <a:t/>
            </a:r>
            <a:br>
              <a:rPr lang="en-GB" dirty="0"/>
            </a:br>
            <a:r>
              <a:rPr lang="en-GB" dirty="0"/>
              <a:t>By fostering our students’ </a:t>
            </a:r>
            <a:r>
              <a:rPr lang="en-GB" dirty="0">
                <a:solidFill>
                  <a:srgbClr val="FF0000"/>
                </a:solidFill>
              </a:rPr>
              <a:t>spirit of engagement, adventure and ingenuity</a:t>
            </a:r>
            <a:r>
              <a:rPr lang="en-GB" dirty="0"/>
              <a:t>, we will nurture all young people as </a:t>
            </a:r>
            <a:r>
              <a:rPr lang="en-GB" dirty="0">
                <a:solidFill>
                  <a:srgbClr val="FF0000"/>
                </a:solidFill>
              </a:rPr>
              <a:t>fully-rounded individuals</a:t>
            </a:r>
            <a:r>
              <a:rPr lang="en-GB" dirty="0"/>
              <a:t>, providing them with the challenge and support they require to succeed. </a:t>
            </a:r>
          </a:p>
        </p:txBody>
      </p:sp>
    </p:spTree>
    <p:extLst>
      <p:ext uri="{BB962C8B-B14F-4D97-AF65-F5344CB8AC3E}">
        <p14:creationId xmlns:p14="http://schemas.microsoft.com/office/powerpoint/2010/main" val="129826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a:bodyPr>
          <a:lstStyle/>
          <a:p>
            <a:r>
              <a:rPr lang="en-GB" dirty="0"/>
              <a:t/>
            </a:r>
            <a:br>
              <a:rPr lang="en-GB" dirty="0"/>
            </a:br>
            <a:r>
              <a:rPr lang="en-GB" dirty="0" smtClean="0"/>
              <a:t>We </a:t>
            </a:r>
            <a:r>
              <a:rPr lang="en-GB" dirty="0"/>
              <a:t>will </a:t>
            </a:r>
            <a:r>
              <a:rPr lang="en-GB" dirty="0">
                <a:solidFill>
                  <a:srgbClr val="FF0000"/>
                </a:solidFill>
              </a:rPr>
              <a:t>protect their childhoods</a:t>
            </a:r>
            <a:r>
              <a:rPr lang="en-GB" dirty="0"/>
              <a:t>, allowing our learners to carry their </a:t>
            </a:r>
            <a:r>
              <a:rPr lang="en-GB" dirty="0">
                <a:solidFill>
                  <a:srgbClr val="FF0000"/>
                </a:solidFill>
              </a:rPr>
              <a:t>innate creativity</a:t>
            </a:r>
            <a:r>
              <a:rPr lang="en-GB" dirty="0"/>
              <a:t>, </a:t>
            </a:r>
            <a:r>
              <a:rPr lang="en-GB" dirty="0">
                <a:solidFill>
                  <a:srgbClr val="FF0000"/>
                </a:solidFill>
              </a:rPr>
              <a:t>inquisitiveness</a:t>
            </a:r>
            <a:r>
              <a:rPr lang="en-GB" dirty="0"/>
              <a:t> and </a:t>
            </a:r>
            <a:r>
              <a:rPr lang="en-GB" dirty="0">
                <a:solidFill>
                  <a:srgbClr val="FF0000"/>
                </a:solidFill>
              </a:rPr>
              <a:t>sense of wonder </a:t>
            </a:r>
            <a:r>
              <a:rPr lang="en-GB" dirty="0"/>
              <a:t>about the world </a:t>
            </a:r>
            <a:r>
              <a:rPr lang="en-GB" dirty="0">
                <a:solidFill>
                  <a:srgbClr val="FF0000"/>
                </a:solidFill>
              </a:rPr>
              <a:t>throughout their lives</a:t>
            </a:r>
            <a:r>
              <a:rPr lang="en-GB" dirty="0"/>
              <a:t>. </a:t>
            </a:r>
            <a:br>
              <a:rPr lang="en-GB" dirty="0"/>
            </a:br>
            <a:endParaRPr lang="en-GB" dirty="0"/>
          </a:p>
        </p:txBody>
      </p:sp>
    </p:spTree>
    <p:extLst>
      <p:ext uri="{BB962C8B-B14F-4D97-AF65-F5344CB8AC3E}">
        <p14:creationId xmlns:p14="http://schemas.microsoft.com/office/powerpoint/2010/main" val="3089932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55418"/>
          </a:xfrm>
        </p:spPr>
        <p:txBody>
          <a:bodyPr>
            <a:normAutofit/>
          </a:bodyPr>
          <a:lstStyle/>
          <a:p>
            <a:r>
              <a:rPr lang="en-GB" dirty="0" smtClean="0"/>
              <a:t>Ecclesfield </a:t>
            </a:r>
            <a:r>
              <a:rPr lang="en-GB" dirty="0"/>
              <a:t>School recognises the importance of students leading </a:t>
            </a:r>
            <a:r>
              <a:rPr lang="en-GB" dirty="0">
                <a:solidFill>
                  <a:srgbClr val="FF0000"/>
                </a:solidFill>
              </a:rPr>
              <a:t>rich and diverse lives </a:t>
            </a:r>
            <a:r>
              <a:rPr lang="en-GB" dirty="0"/>
              <a:t>and will encourage them to </a:t>
            </a:r>
            <a:r>
              <a:rPr lang="en-GB" dirty="0">
                <a:solidFill>
                  <a:srgbClr val="FF0000"/>
                </a:solidFill>
              </a:rPr>
              <a:t>seize the opportunities available to them </a:t>
            </a:r>
            <a:r>
              <a:rPr lang="en-GB" dirty="0"/>
              <a:t>as a means of </a:t>
            </a:r>
            <a:r>
              <a:rPr lang="en-GB" dirty="0">
                <a:solidFill>
                  <a:srgbClr val="FF0000"/>
                </a:solidFill>
              </a:rPr>
              <a:t>celebrating the joy and brief wonder of being young</a:t>
            </a:r>
            <a:r>
              <a:rPr lang="en-GB" dirty="0"/>
              <a:t>.</a:t>
            </a:r>
            <a:br>
              <a:rPr lang="en-GB" dirty="0"/>
            </a:br>
            <a:endParaRPr lang="en-GB" dirty="0"/>
          </a:p>
        </p:txBody>
      </p:sp>
    </p:spTree>
    <p:extLst>
      <p:ext uri="{BB962C8B-B14F-4D97-AF65-F5344CB8AC3E}">
        <p14:creationId xmlns:p14="http://schemas.microsoft.com/office/powerpoint/2010/main" val="254123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244</TotalTime>
  <Words>160</Words>
  <Application>Microsoft Macintosh PowerPoint</Application>
  <PresentationFormat>On-screen Show (4:3)</PresentationFormat>
  <Paragraphs>24</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Calibri</vt:lpstr>
      <vt:lpstr>Arial</vt:lpstr>
      <vt:lpstr> Black </vt:lpstr>
      <vt:lpstr>A Headteacher’s Perspective</vt:lpstr>
      <vt:lpstr>Be the  I and know the graph  in  biography</vt:lpstr>
      <vt:lpstr>Understand the  heck (!) in  reality check</vt:lpstr>
      <vt:lpstr>There’s no sop  in philosophy</vt:lpstr>
      <vt:lpstr>Ecclesfield School understands the power of education to transform lives, communities and society. </vt:lpstr>
      <vt:lpstr> We aspire to achieve individual and collective excellence in all that we do through nurturing every student’s unique potential, expanding their horizons and promoting their understanding of the invaluable contributions they can make as citizens in a global society. </vt:lpstr>
      <vt:lpstr> By fostering our students’ spirit of engagement, adventure and ingenuity, we will nurture all young people as fully-rounded individuals, providing them with the challenge and support they require to succeed. </vt:lpstr>
      <vt:lpstr> We will protect their childhoods, allowing our learners to carry their innate creativity, inquisitiveness and sense of wonder about the world throughout their lives.  </vt:lpstr>
      <vt:lpstr>Ecclesfield School recognises the importance of students leading rich and diverse lives and will encourage them to seize the opportunities available to them as a means of celebrating the joy and brief wonder of being young. </vt:lpstr>
      <vt:lpstr>As staff at Ecclesfield School, we recognise the privilege we enjoy in working with every member of our community. We see it as our public duty to serve this community and to deliver for the students of High Green, Chapeltown and Ecclesfield outstanding outcomes and extraordinary experiences.</vt:lpstr>
      <vt:lpstr>Unapologetic anecdote 1</vt:lpstr>
      <vt:lpstr>Be the  know  in  knowledge</vt:lpstr>
      <vt:lpstr>Be the  fess  in  Professional</vt:lpstr>
      <vt:lpstr>Don’t be the  ass  in the  Classroom</vt:lpstr>
      <vt:lpstr>Don’t be the  or  on the  Corridor</vt:lpstr>
      <vt:lpstr>Unapologetic anecdote 2</vt:lpstr>
      <vt:lpstr>Unapologetic anecdote 2</vt:lpstr>
      <vt:lpstr>Be the  Care in  Career</vt:lpstr>
      <vt:lpstr>Be the  each not the ache  in  Teacher</vt:lpstr>
      <vt:lpstr>Be the  if  in  Difference</vt:lpstr>
    </vt:vector>
  </TitlesOfParts>
  <Company>Ecclesfield School</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 the  i  in  Believe</dc:title>
  <dc:creator>Joel Wirth</dc:creator>
  <cp:lastModifiedBy>Microsoft Office User</cp:lastModifiedBy>
  <cp:revision>8</cp:revision>
  <dcterms:created xsi:type="dcterms:W3CDTF">2015-06-10T20:34:47Z</dcterms:created>
  <dcterms:modified xsi:type="dcterms:W3CDTF">2016-06-16T08:31:38Z</dcterms:modified>
</cp:coreProperties>
</file>