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modernComment_121_4BDCDF04.xml" ContentType="application/vnd.ms-powerpoint.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24"/>
  </p:notesMasterIdLst>
  <p:sldIdLst>
    <p:sldId id="302" r:id="rId2"/>
    <p:sldId id="297" r:id="rId3"/>
    <p:sldId id="276" r:id="rId4"/>
    <p:sldId id="311" r:id="rId5"/>
    <p:sldId id="312" r:id="rId6"/>
    <p:sldId id="313" r:id="rId7"/>
    <p:sldId id="314" r:id="rId8"/>
    <p:sldId id="296" r:id="rId9"/>
    <p:sldId id="277" r:id="rId10"/>
    <p:sldId id="315" r:id="rId11"/>
    <p:sldId id="304" r:id="rId12"/>
    <p:sldId id="306" r:id="rId13"/>
    <p:sldId id="298" r:id="rId14"/>
    <p:sldId id="289" r:id="rId15"/>
    <p:sldId id="305" r:id="rId16"/>
    <p:sldId id="316" r:id="rId17"/>
    <p:sldId id="317" r:id="rId18"/>
    <p:sldId id="318" r:id="rId19"/>
    <p:sldId id="319" r:id="rId20"/>
    <p:sldId id="310" r:id="rId21"/>
    <p:sldId id="301" r:id="rId22"/>
    <p:sldId id="32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457532-77F6-C878-0977-CE7648D7ADFE}" name="Booth, Jodie" initials="JB" userId="S::jb2372@hallam.shu.ac.uk::960241c5-96d0-4b84-86f8-30f66d6bc3ed" providerId="AD"/>
  <p188:author id="{61E687E7-24AE-7FFA-3145-2355820A54AD}" name="Edge, Bernadette" initials="EB" userId="S::be0377@hallam.shu.ac.uk::d1828113-0cfb-4edd-b890-4f2634ba931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5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5ECE78-4710-9E9E-797C-90B635E0EBF5}" v="1" dt="2025-06-12T03:50:42.863"/>
    <p1510:client id="{8288B946-E2BC-906D-95F9-6FCFC46689D7}" v="100" dt="2025-06-13T17:28:52.293"/>
    <p1510:client id="{C2C03368-C6CA-6EF3-3300-82E458EBB0B2}" v="238" dt="2025-06-12T08:50:50.716"/>
    <p1510:client id="{C418D1C3-62DC-4AB6-409B-08CE61F1059E}" v="10" dt="2025-06-12T08:56:07.777"/>
    <p1510:client id="{CA44EB5B-3D87-CF15-478A-4364F4935194}" v="65" dt="2025-06-12T11:46:14.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comments/modernComment_121_4BDCDF04.xml><?xml version="1.0" encoding="utf-8"?>
<p188:cmLst xmlns:a="http://schemas.openxmlformats.org/drawingml/2006/main" xmlns:r="http://schemas.openxmlformats.org/officeDocument/2006/relationships" xmlns:p188="http://schemas.microsoft.com/office/powerpoint/2018/8/main">
  <p188:cm id="{05BCC7C0-CCB8-4793-BACF-E05E41ADC020}" authorId="{3E457532-77F6-C878-0977-CE7648D7ADFE}" created="2025-04-11T15:04:24.909">
    <pc:sldMkLst xmlns:pc="http://schemas.microsoft.com/office/powerpoint/2013/main/command">
      <pc:docMk/>
      <pc:sldMk cId="1272766212" sldId="289"/>
    </pc:sldMkLst>
    <p188:txBody>
      <a:bodyPr/>
      <a:lstStyle/>
      <a:p>
        <a:r>
          <a:rPr lang="en-GB"/>
          <a:t>QR code?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28711E-B3E0-457C-B08A-3072FD1560FA}" type="datetimeFigureOut">
              <a:t>6/18/2025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838A6-C0C4-4C26-B4F2-B647EAE0E2B4}" type="slidenum">
              <a:t>‹#›</a:t>
            </a:fld>
            <a:endParaRPr lang="en-US"/>
          </a:p>
        </p:txBody>
      </p:sp>
    </p:spTree>
    <p:extLst>
      <p:ext uri="{BB962C8B-B14F-4D97-AF65-F5344CB8AC3E}">
        <p14:creationId xmlns:p14="http://schemas.microsoft.com/office/powerpoint/2010/main" val="2552252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The Sheffield Institute of Education (</a:t>
            </a:r>
            <a:r>
              <a:rPr lang="en-GB" b="1" err="1"/>
              <a:t>SIoE</a:t>
            </a:r>
            <a:r>
              <a:rPr lang="en-GB" b="1"/>
              <a:t>) </a:t>
            </a:r>
            <a:r>
              <a:rPr lang="en-GB"/>
              <a:t>is a leading, national Centre </a:t>
            </a:r>
            <a:r>
              <a:rPr lang="en-GB" err="1"/>
              <a:t>ofEducation</a:t>
            </a:r>
            <a:r>
              <a:rPr lang="en-GB"/>
              <a:t>, recognised for its </a:t>
            </a:r>
            <a:r>
              <a:rPr lang="en-GB" b="1"/>
              <a:t>excellence</a:t>
            </a:r>
            <a:r>
              <a:rPr lang="en-GB"/>
              <a:t> and </a:t>
            </a:r>
            <a:r>
              <a:rPr lang="en-GB" b="1"/>
              <a:t>innovation</a:t>
            </a:r>
            <a:r>
              <a:rPr lang="en-GB"/>
              <a:t> in pedagogy, </a:t>
            </a:r>
            <a:r>
              <a:rPr lang="en-GB" err="1"/>
              <a:t>CPD,research</a:t>
            </a:r>
            <a:r>
              <a:rPr lang="en-GB"/>
              <a:t> and knowledge transfer. Its provision is </a:t>
            </a:r>
            <a:r>
              <a:rPr lang="en-GB" b="1"/>
              <a:t>embedded in practice </a:t>
            </a:r>
            <a:r>
              <a:rPr lang="en-GB" err="1"/>
              <a:t>andinformed</a:t>
            </a:r>
            <a:r>
              <a:rPr lang="en-GB"/>
              <a:t> by </a:t>
            </a:r>
            <a:r>
              <a:rPr lang="en-GB" b="1"/>
              <a:t>research, scholarship </a:t>
            </a:r>
            <a:r>
              <a:rPr lang="en-GB"/>
              <a:t>and deep </a:t>
            </a:r>
            <a:r>
              <a:rPr lang="en-GB" b="1"/>
              <a:t>partnership</a:t>
            </a:r>
            <a:r>
              <a:rPr lang="en-GB"/>
              <a:t> working. It </a:t>
            </a:r>
            <a:r>
              <a:rPr lang="en-GB" err="1"/>
              <a:t>is</a:t>
            </a:r>
            <a:r>
              <a:rPr lang="en-GB" b="1" err="1"/>
              <a:t>responsive</a:t>
            </a:r>
            <a:r>
              <a:rPr lang="en-GB"/>
              <a:t> to employer needs, </a:t>
            </a:r>
            <a:r>
              <a:rPr lang="en-GB" b="1"/>
              <a:t>flexibly developed </a:t>
            </a:r>
            <a:r>
              <a:rPr lang="en-GB"/>
              <a:t>and underpinned by a </a:t>
            </a:r>
            <a:r>
              <a:rPr lang="en-GB" b="1" err="1"/>
              <a:t>depthand</a:t>
            </a:r>
            <a:r>
              <a:rPr lang="en-GB" b="1"/>
              <a:t> breadth </a:t>
            </a:r>
            <a:r>
              <a:rPr lang="en-GB"/>
              <a:t>of outstanding, academic and </a:t>
            </a:r>
            <a:r>
              <a:rPr lang="en-GB" b="1"/>
              <a:t>practitioner expertise.</a:t>
            </a:r>
            <a:endParaRPr lang="en-US"/>
          </a:p>
        </p:txBody>
      </p:sp>
      <p:sp>
        <p:nvSpPr>
          <p:cNvPr id="4" name="Slide Number Placeholder 3"/>
          <p:cNvSpPr>
            <a:spLocks noGrp="1"/>
          </p:cNvSpPr>
          <p:nvPr>
            <p:ph type="sldNum" sz="quarter" idx="5"/>
          </p:nvPr>
        </p:nvSpPr>
        <p:spPr/>
        <p:txBody>
          <a:bodyPr/>
          <a:lstStyle/>
          <a:p>
            <a:fld id="{8AD838A6-C0C4-4C26-B4F2-B647EAE0E2B4}" type="slidenum">
              <a:t>1</a:t>
            </a:fld>
            <a:endParaRPr lang="en-US"/>
          </a:p>
        </p:txBody>
      </p:sp>
    </p:spTree>
    <p:extLst>
      <p:ext uri="{BB962C8B-B14F-4D97-AF65-F5344CB8AC3E}">
        <p14:creationId xmlns:p14="http://schemas.microsoft.com/office/powerpoint/2010/main" val="3396660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Social Relationships – Everyone brings their own personal story, cultural background, strengths, life experiences and circumstances. We value this and our provision takes in to account the diversity within the region. We ensure we support all our trainees, and this is specific to their own needs and circumstances. </a:t>
            </a:r>
          </a:p>
          <a:p>
            <a:endParaRPr lang="en-GB"/>
          </a:p>
          <a:p>
            <a:r>
              <a:rPr lang="en-GB"/>
              <a:t>Critical reflection – thinking deeply is essential to support you in becoming a reflective practitioner. Critical reflection is integral to our courses. </a:t>
            </a:r>
          </a:p>
          <a:p>
            <a:endParaRPr lang="en-GB"/>
          </a:p>
          <a:p>
            <a:r>
              <a:rPr lang="en-GB"/>
              <a:t>Emotional dimension – We recognise the many emotional experiences which you will undergo as a trainee teacher. We understand that there will be challenges and will support you in managing these as and when the arise. Working with children can lead to intense relationships and experiences, we support you through these and celebrate the joy that these relationships also bring. </a:t>
            </a:r>
          </a:p>
          <a:p>
            <a:endParaRPr lang="en-GB"/>
          </a:p>
          <a:p>
            <a:r>
              <a:rPr lang="en-GB"/>
              <a:t>Celebrating success – Receiving feedback is an emotional process and we believe the positive feedback should significantly outnumber the negative. We highlight the positives, we ensure that these are recognised and appreciated. We all perform better when we know we are appreciated. With this in mind there are points throughout the year where we ensure we do celebrate the positives. </a:t>
            </a:r>
          </a:p>
        </p:txBody>
      </p:sp>
      <p:sp>
        <p:nvSpPr>
          <p:cNvPr id="4" name="Slide Number Placeholder 3"/>
          <p:cNvSpPr>
            <a:spLocks noGrp="1"/>
          </p:cNvSpPr>
          <p:nvPr>
            <p:ph type="sldNum" sz="quarter" idx="5"/>
          </p:nvPr>
        </p:nvSpPr>
        <p:spPr/>
        <p:txBody>
          <a:bodyPr/>
          <a:lstStyle/>
          <a:p>
            <a:fld id="{8AD838A6-C0C4-4C26-B4F2-B647EAE0E2B4}" type="slidenum">
              <a:rPr lang="en-GB" smtClean="0"/>
              <a:t>10</a:t>
            </a:fld>
            <a:endParaRPr lang="en-GB"/>
          </a:p>
        </p:txBody>
      </p:sp>
    </p:spTree>
    <p:extLst>
      <p:ext uri="{BB962C8B-B14F-4D97-AF65-F5344CB8AC3E}">
        <p14:creationId xmlns:p14="http://schemas.microsoft.com/office/powerpoint/2010/main" val="6369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ea typeface="Calibri"/>
                <a:cs typeface="Calibri"/>
              </a:rPr>
              <a:t>A teaching journey usually starts with a desire to inspire learning and to serve children. </a:t>
            </a:r>
            <a:endParaRPr lang="en-US"/>
          </a:p>
          <a:p>
            <a:pPr marL="171450" indent="-171450">
              <a:buFont typeface="Arial"/>
              <a:buChar char="•"/>
            </a:pPr>
            <a:r>
              <a:rPr lang="en-US">
                <a:ea typeface="Calibri"/>
                <a:cs typeface="Calibri"/>
              </a:rPr>
              <a:t>Throughout the course of your PGCE you will have rich and varied opportunities to develop your skills and an outstanding teacher. </a:t>
            </a:r>
          </a:p>
          <a:p>
            <a:pPr marL="171450" indent="-171450">
              <a:buFont typeface="Arial"/>
              <a:buChar char="•"/>
            </a:pPr>
            <a:r>
              <a:rPr lang="en-US">
                <a:ea typeface="Calibri"/>
                <a:cs typeface="Calibri"/>
              </a:rPr>
              <a:t>You will be supported throughout by a Course Leader who has a passion for their subject but first and foremost a desire to support your development and love of teaching. </a:t>
            </a:r>
          </a:p>
          <a:p>
            <a:pPr marL="171450" indent="-171450">
              <a:buFont typeface="Arial"/>
              <a:buChar char="•"/>
            </a:pPr>
            <a:r>
              <a:rPr lang="en-US">
                <a:ea typeface="Calibri"/>
                <a:cs typeface="Calibri"/>
              </a:rPr>
              <a:t>Over the course of the year you will spend 140 days in school working alongside highly skilled teachers and mentors. We work with a large number of schools across our region and have a thorough </a:t>
            </a:r>
            <a:r>
              <a:rPr lang="en-US" err="1">
                <a:ea typeface="Calibri"/>
                <a:cs typeface="Calibri"/>
              </a:rPr>
              <a:t>programme</a:t>
            </a:r>
            <a:r>
              <a:rPr lang="en-US">
                <a:ea typeface="Calibri"/>
                <a:cs typeface="Calibri"/>
              </a:rPr>
              <a:t> of training for mentors so they have the skills and support needed to help you to develop. </a:t>
            </a:r>
          </a:p>
          <a:p>
            <a:pPr marL="171450" indent="-171450">
              <a:buFont typeface="Arial"/>
              <a:buChar char="•"/>
            </a:pPr>
            <a:r>
              <a:rPr lang="en-US">
                <a:ea typeface="Calibri"/>
                <a:cs typeface="Calibri"/>
              </a:rPr>
              <a:t>We are incredibly proud of our reputation and Ofsted rating as an outstanding provider of teacher education and the quality of our curriculum. </a:t>
            </a:r>
          </a:p>
          <a:p>
            <a:pPr marL="171450" indent="-171450">
              <a:buFont typeface="Arial"/>
              <a:buChar char="•"/>
            </a:pPr>
            <a:r>
              <a:rPr lang="en-US">
                <a:ea typeface="Calibri"/>
                <a:cs typeface="Calibri"/>
              </a:rPr>
              <a:t>This building is the home of Sheffield Institute of Education. It is a beautiful building that is about to go quiet so we look forward to you welcoming you in September and the vibrance, </a:t>
            </a:r>
            <a:r>
              <a:rPr lang="en-US" err="1">
                <a:ea typeface="Calibri"/>
                <a:cs typeface="Calibri"/>
              </a:rPr>
              <a:t>colour</a:t>
            </a:r>
            <a:r>
              <a:rPr lang="en-US">
                <a:ea typeface="Calibri"/>
                <a:cs typeface="Calibri"/>
              </a:rPr>
              <a:t> and diversity that you will bring to it.</a:t>
            </a:r>
          </a:p>
        </p:txBody>
      </p:sp>
      <p:sp>
        <p:nvSpPr>
          <p:cNvPr id="4" name="Slide Number Placeholder 3"/>
          <p:cNvSpPr>
            <a:spLocks noGrp="1"/>
          </p:cNvSpPr>
          <p:nvPr>
            <p:ph type="sldNum" sz="quarter" idx="5"/>
          </p:nvPr>
        </p:nvSpPr>
        <p:spPr/>
        <p:txBody>
          <a:bodyPr/>
          <a:lstStyle/>
          <a:p>
            <a:fld id="{8AD838A6-C0C4-4C26-B4F2-B647EAE0E2B4}" type="slidenum">
              <a:rPr lang="en-US"/>
              <a:t>11</a:t>
            </a:fld>
            <a:endParaRPr lang="en-US"/>
          </a:p>
        </p:txBody>
      </p:sp>
    </p:spTree>
    <p:extLst>
      <p:ext uri="{BB962C8B-B14F-4D97-AF65-F5344CB8AC3E}">
        <p14:creationId xmlns:p14="http://schemas.microsoft.com/office/powerpoint/2010/main" val="3866362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838A6-C0C4-4C26-B4F2-B647EAE0E2B4}" type="slidenum">
              <a:rPr lang="en-US"/>
              <a:t>12</a:t>
            </a:fld>
            <a:endParaRPr lang="en-US"/>
          </a:p>
        </p:txBody>
      </p:sp>
    </p:spTree>
    <p:extLst>
      <p:ext uri="{BB962C8B-B14F-4D97-AF65-F5344CB8AC3E}">
        <p14:creationId xmlns:p14="http://schemas.microsoft.com/office/powerpoint/2010/main" val="1364724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838A6-C0C4-4C26-B4F2-B647EAE0E2B4}" type="slidenum">
              <a:rPr lang="en-US"/>
              <a:t>13</a:t>
            </a:fld>
            <a:endParaRPr lang="en-US"/>
          </a:p>
        </p:txBody>
      </p:sp>
    </p:spTree>
    <p:extLst>
      <p:ext uri="{BB962C8B-B14F-4D97-AF65-F5344CB8AC3E}">
        <p14:creationId xmlns:p14="http://schemas.microsoft.com/office/powerpoint/2010/main" val="1185185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838A6-C0C4-4C26-B4F2-B647EAE0E2B4}" type="slidenum">
              <a:rPr lang="en-US"/>
              <a:t>14</a:t>
            </a:fld>
            <a:endParaRPr lang="en-US"/>
          </a:p>
        </p:txBody>
      </p:sp>
    </p:spTree>
    <p:extLst>
      <p:ext uri="{BB962C8B-B14F-4D97-AF65-F5344CB8AC3E}">
        <p14:creationId xmlns:p14="http://schemas.microsoft.com/office/powerpoint/2010/main" val="247231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838A6-C0C4-4C26-B4F2-B647EAE0E2B4}" type="slidenum">
              <a:rPr lang="en-US"/>
              <a:t>15</a:t>
            </a:fld>
            <a:endParaRPr lang="en-US"/>
          </a:p>
        </p:txBody>
      </p:sp>
    </p:spTree>
    <p:extLst>
      <p:ext uri="{BB962C8B-B14F-4D97-AF65-F5344CB8AC3E}">
        <p14:creationId xmlns:p14="http://schemas.microsoft.com/office/powerpoint/2010/main" val="569181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838A6-C0C4-4C26-B4F2-B647EAE0E2B4}" type="slidenum">
              <a:rPr lang="en-US"/>
              <a:t>16</a:t>
            </a:fld>
            <a:endParaRPr lang="en-US"/>
          </a:p>
        </p:txBody>
      </p:sp>
    </p:spTree>
    <p:extLst>
      <p:ext uri="{BB962C8B-B14F-4D97-AF65-F5344CB8AC3E}">
        <p14:creationId xmlns:p14="http://schemas.microsoft.com/office/powerpoint/2010/main" val="1974154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1A31D5-59AE-914B-B6B8-D3FB1071DEDB}" type="slidenum">
              <a:rPr lang="en-US" smtClean="0"/>
              <a:pPr/>
              <a:t>17</a:t>
            </a:fld>
            <a:endParaRPr lang="en-US"/>
          </a:p>
        </p:txBody>
      </p:sp>
    </p:spTree>
    <p:extLst>
      <p:ext uri="{BB962C8B-B14F-4D97-AF65-F5344CB8AC3E}">
        <p14:creationId xmlns:p14="http://schemas.microsoft.com/office/powerpoint/2010/main" val="20724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1A31D5-59AE-914B-B6B8-D3FB1071DEDB}" type="slidenum">
              <a:rPr lang="en-US" smtClean="0"/>
              <a:pPr/>
              <a:t>18</a:t>
            </a:fld>
            <a:endParaRPr lang="en-US"/>
          </a:p>
        </p:txBody>
      </p:sp>
    </p:spTree>
    <p:extLst>
      <p:ext uri="{BB962C8B-B14F-4D97-AF65-F5344CB8AC3E}">
        <p14:creationId xmlns:p14="http://schemas.microsoft.com/office/powerpoint/2010/main" val="1602136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1A31D5-59AE-914B-B6B8-D3FB1071DEDB}" type="slidenum">
              <a:rPr lang="en-US" smtClean="0"/>
              <a:pPr/>
              <a:t>19</a:t>
            </a:fld>
            <a:endParaRPr lang="en-US"/>
          </a:p>
        </p:txBody>
      </p:sp>
    </p:spTree>
    <p:extLst>
      <p:ext uri="{BB962C8B-B14F-4D97-AF65-F5344CB8AC3E}">
        <p14:creationId xmlns:p14="http://schemas.microsoft.com/office/powerpoint/2010/main" val="156554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838A6-C0C4-4C26-B4F2-B647EAE0E2B4}" type="slidenum">
              <a:rPr lang="en-US"/>
              <a:t>2</a:t>
            </a:fld>
            <a:endParaRPr lang="en-US"/>
          </a:p>
        </p:txBody>
      </p:sp>
    </p:spTree>
    <p:extLst>
      <p:ext uri="{BB962C8B-B14F-4D97-AF65-F5344CB8AC3E}">
        <p14:creationId xmlns:p14="http://schemas.microsoft.com/office/powerpoint/2010/main" val="2713401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838A6-C0C4-4C26-B4F2-B647EAE0E2B4}" type="slidenum">
              <a:rPr lang="en-US"/>
              <a:t>20</a:t>
            </a:fld>
            <a:endParaRPr lang="en-US"/>
          </a:p>
        </p:txBody>
      </p:sp>
    </p:spTree>
    <p:extLst>
      <p:ext uri="{BB962C8B-B14F-4D97-AF65-F5344CB8AC3E}">
        <p14:creationId xmlns:p14="http://schemas.microsoft.com/office/powerpoint/2010/main" val="3726778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838A6-C0C4-4C26-B4F2-B647EAE0E2B4}" type="slidenum">
              <a:rPr lang="en-US"/>
              <a:t>21</a:t>
            </a:fld>
            <a:endParaRPr lang="en-US"/>
          </a:p>
        </p:txBody>
      </p:sp>
    </p:spTree>
    <p:extLst>
      <p:ext uri="{BB962C8B-B14F-4D97-AF65-F5344CB8AC3E}">
        <p14:creationId xmlns:p14="http://schemas.microsoft.com/office/powerpoint/2010/main" val="1524095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838A6-C0C4-4C26-B4F2-B647EAE0E2B4}" type="slidenum">
              <a:rPr lang="en-US"/>
              <a:t>22</a:t>
            </a:fld>
            <a:endParaRPr lang="en-US"/>
          </a:p>
        </p:txBody>
      </p:sp>
    </p:spTree>
    <p:extLst>
      <p:ext uri="{BB962C8B-B14F-4D97-AF65-F5344CB8AC3E}">
        <p14:creationId xmlns:p14="http://schemas.microsoft.com/office/powerpoint/2010/main" val="3280395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838A6-C0C4-4C26-B4F2-B647EAE0E2B4}" type="slidenum">
              <a:rPr lang="en-US"/>
              <a:t>3</a:t>
            </a:fld>
            <a:endParaRPr lang="en-US"/>
          </a:p>
        </p:txBody>
      </p:sp>
    </p:spTree>
    <p:extLst>
      <p:ext uri="{BB962C8B-B14F-4D97-AF65-F5344CB8AC3E}">
        <p14:creationId xmlns:p14="http://schemas.microsoft.com/office/powerpoint/2010/main" val="183964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26E962D-E268-4844-A820-DDF9E80BEEC4}" type="slidenum">
              <a:rPr lang="en-GB" smtClean="0"/>
              <a:t>4</a:t>
            </a:fld>
            <a:endParaRPr lang="en-GB"/>
          </a:p>
        </p:txBody>
      </p:sp>
    </p:spTree>
    <p:extLst>
      <p:ext uri="{BB962C8B-B14F-4D97-AF65-F5344CB8AC3E}">
        <p14:creationId xmlns:p14="http://schemas.microsoft.com/office/powerpoint/2010/main" val="7885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838A6-C0C4-4C26-B4F2-B647EAE0E2B4}" type="slidenum">
              <a:rPr lang="en-US"/>
              <a:t>5</a:t>
            </a:fld>
            <a:endParaRPr lang="en-US"/>
          </a:p>
        </p:txBody>
      </p:sp>
    </p:spTree>
    <p:extLst>
      <p:ext uri="{BB962C8B-B14F-4D97-AF65-F5344CB8AC3E}">
        <p14:creationId xmlns:p14="http://schemas.microsoft.com/office/powerpoint/2010/main" val="288086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838A6-C0C4-4C26-B4F2-B647EAE0E2B4}" type="slidenum">
              <a:rPr lang="en-US"/>
              <a:t>6</a:t>
            </a:fld>
            <a:endParaRPr lang="en-US"/>
          </a:p>
        </p:txBody>
      </p:sp>
    </p:spTree>
    <p:extLst>
      <p:ext uri="{BB962C8B-B14F-4D97-AF65-F5344CB8AC3E}">
        <p14:creationId xmlns:p14="http://schemas.microsoft.com/office/powerpoint/2010/main" val="3306728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838A6-C0C4-4C26-B4F2-B647EAE0E2B4}" type="slidenum">
              <a:rPr lang="en-US"/>
              <a:t>7</a:t>
            </a:fld>
            <a:endParaRPr lang="en-US"/>
          </a:p>
        </p:txBody>
      </p:sp>
    </p:spTree>
    <p:extLst>
      <p:ext uri="{BB962C8B-B14F-4D97-AF65-F5344CB8AC3E}">
        <p14:creationId xmlns:p14="http://schemas.microsoft.com/office/powerpoint/2010/main" val="1822749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838A6-C0C4-4C26-B4F2-B647EAE0E2B4}" type="slidenum">
              <a:rPr lang="en-US"/>
              <a:t>8</a:t>
            </a:fld>
            <a:endParaRPr lang="en-US"/>
          </a:p>
        </p:txBody>
      </p:sp>
    </p:spTree>
    <p:extLst>
      <p:ext uri="{BB962C8B-B14F-4D97-AF65-F5344CB8AC3E}">
        <p14:creationId xmlns:p14="http://schemas.microsoft.com/office/powerpoint/2010/main" val="1218799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D838A6-C0C4-4C26-B4F2-B647EAE0E2B4}" type="slidenum">
              <a:rPr lang="en-US"/>
              <a:t>9</a:t>
            </a:fld>
            <a:endParaRPr lang="en-US"/>
          </a:p>
        </p:txBody>
      </p:sp>
    </p:spTree>
    <p:extLst>
      <p:ext uri="{BB962C8B-B14F-4D97-AF65-F5344CB8AC3E}">
        <p14:creationId xmlns:p14="http://schemas.microsoft.com/office/powerpoint/2010/main" val="1086186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965A7A7B-B71A-428D-833F-0F3507A6DB13}" type="datetimeFigureOut">
              <a:rPr lang="en-US" dirty="0"/>
              <a:t>6/18/2025</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A65A5C87-DF58-40C8-B092-1DE63DB4547E}" type="slidenum">
              <a:rPr lang="en-US" dirty="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5041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F248F9EB-9D34-4B41-B66C-5FAF50876D2D}" type="datetimeFigureOut">
              <a:rPr lang="en-US" dirty="0"/>
              <a:t>6/18/2025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482581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34489A26-CAA1-4690-8C1F-1641B1B97745}" type="datetimeFigureOut">
              <a:rPr lang="en-US" dirty="0"/>
              <a:t>6/18/2025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4210067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r>
              <a:rPr lang="en-US"/>
              <a:t> </a:t>
            </a:r>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05428109"/>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5CF65307-640F-4AE7-B0BE-50C709AD86C5}" type="datetimeFigureOut">
              <a:rPr lang="en-US" dirty="0"/>
              <a:t>6/18/2025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41216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F77EA1F9-1F0F-4C65-8F6E-9729B924AAAC}" type="datetimeFigureOut">
              <a:rPr lang="en-US" dirty="0"/>
              <a:t>6/18/2025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411592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202278E8-5F4B-47D5-A617-8CCDF75D6A33}" type="datetimeFigureOut">
              <a:rPr lang="en-US" dirty="0"/>
              <a:t>6/18/2025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96726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16AAFA52-7A21-407F-8339-40DF182D7460}" type="datetimeFigureOut">
              <a:rPr lang="en-US" dirty="0"/>
              <a:t>6/18/2025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746923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96770335-1C1A-4243-9BDD-9630C417D284}" type="datetimeFigureOut">
              <a:rPr lang="en-US" dirty="0"/>
              <a:t>6/18/2025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2366068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141513F-8EBD-4612-96F4-CC3E309609AF}" type="datetimeFigureOut">
              <a:rPr lang="en-US" dirty="0"/>
              <a:t>6/18/2025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403792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6E6483A1-31A8-47A2-AB0A-53A7803D5EBF}" type="datetimeFigureOut">
              <a:rPr lang="en-US" dirty="0"/>
              <a:t>6/18/2025</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358972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noChangeAspect="1"/>
          </p:cNvSpPr>
          <p:nvPr>
            <p:ph type="pic" idx="1"/>
          </p:nvPr>
        </p:nvSpPr>
        <p:spPr>
          <a:xfrm>
            <a:off x="4965192" y="1161288"/>
            <a:ext cx="6729984" cy="4645152"/>
          </a:xfrm>
        </p:spPr>
        <p:txBody>
          <a:bodyPr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6D8810B9-2C7C-4CAF-99E2-617AE20BA331}" type="datetimeFigureOut">
              <a:rPr lang="en-US" dirty="0"/>
              <a:t>6/18/2025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A65A5C87-DF58-40C8-B092-1DE63DB4547E}" type="slidenum">
              <a:rPr lang="en-US" dirty="0"/>
              <a:t>‹#›</a:t>
            </a:fld>
            <a:endParaRPr lang="en-US"/>
          </a:p>
        </p:txBody>
      </p:sp>
    </p:spTree>
    <p:extLst>
      <p:ext uri="{BB962C8B-B14F-4D97-AF65-F5344CB8AC3E}">
        <p14:creationId xmlns:p14="http://schemas.microsoft.com/office/powerpoint/2010/main" val="177032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93E0A-5177-400C-87C9-C93AF466EC49}" type="datetimeFigureOut">
              <a:rPr lang="en-US" dirty="0"/>
              <a:t>6/18/2025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17615-2DB4-4DAA-9DE3-B2B689A846E0}" type="slidenum">
              <a:rPr lang="en-US" dirty="0"/>
              <a:t>‹#›</a:t>
            </a:fld>
            <a:endParaRPr lang="en-US"/>
          </a:p>
        </p:txBody>
      </p:sp>
    </p:spTree>
    <p:extLst>
      <p:ext uri="{BB962C8B-B14F-4D97-AF65-F5344CB8AC3E}">
        <p14:creationId xmlns:p14="http://schemas.microsoft.com/office/powerpoint/2010/main" val="302628030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21_4BDCDF0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hallamstudentsunion.com/opportunities/societies/social/" TargetMode="External"/><Relationship Id="rId4" Type="http://schemas.openxmlformats.org/officeDocument/2006/relationships/hyperlink" Target="https://sheffieldhallam-my.sharepoint.com/:p:/g/personal/sm2986_hallam_shu_ac_uk/EcfIc1OJwGtNtJpzFbfOwh4B4lHwK9Pb7y1WVfiNZsdpnA?CID=35fd35df-c953-0b61-5ddc-f27b1b4a9af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7EF33-94B7-9A9F-942F-C726585623F6}"/>
              </a:ext>
            </a:extLst>
          </p:cNvPr>
          <p:cNvSpPr>
            <a:spLocks noGrp="1"/>
          </p:cNvSpPr>
          <p:nvPr>
            <p:ph type="title"/>
          </p:nvPr>
        </p:nvSpPr>
        <p:spPr>
          <a:xfrm>
            <a:off x="838200" y="365125"/>
            <a:ext cx="10515600" cy="2799190"/>
          </a:xfrm>
        </p:spPr>
        <p:txBody>
          <a:bodyPr>
            <a:normAutofit fontScale="90000"/>
          </a:bodyPr>
          <a:lstStyle/>
          <a:p>
            <a:br>
              <a:rPr lang="en-US"/>
            </a:br>
            <a:br>
              <a:rPr lang="en-US"/>
            </a:br>
            <a:r>
              <a:rPr lang="en-US"/>
              <a:t>WELCOME TO PGCE SECONDARY EDUCATION</a:t>
            </a:r>
            <a:br>
              <a:rPr lang="en-US"/>
            </a:br>
            <a:br>
              <a:rPr lang="en-US"/>
            </a:br>
            <a:r>
              <a:rPr lang="en-US"/>
              <a:t>              Jodie Booth and Bernadette Edge</a:t>
            </a:r>
          </a:p>
        </p:txBody>
      </p:sp>
      <p:pic>
        <p:nvPicPr>
          <p:cNvPr id="4" name="Content Placeholder 3" descr="A building with a traffic light&#10;&#10;AI-generated content may be incorrect.">
            <a:extLst>
              <a:ext uri="{FF2B5EF4-FFF2-40B4-BE49-F238E27FC236}">
                <a16:creationId xmlns:a16="http://schemas.microsoft.com/office/drawing/2014/main" id="{9DD2E91C-38E8-A49A-9B06-F75E90994439}"/>
              </a:ext>
            </a:extLst>
          </p:cNvPr>
          <p:cNvPicPr>
            <a:picLocks noGrp="1" noChangeAspect="1"/>
          </p:cNvPicPr>
          <p:nvPr>
            <p:ph idx="1"/>
          </p:nvPr>
        </p:nvPicPr>
        <p:blipFill>
          <a:blip r:embed="rId3"/>
          <a:stretch>
            <a:fillRect/>
          </a:stretch>
        </p:blipFill>
        <p:spPr>
          <a:xfrm>
            <a:off x="3334613" y="3453340"/>
            <a:ext cx="5730737" cy="1743607"/>
          </a:xfrm>
        </p:spPr>
      </p:pic>
      <p:sp>
        <p:nvSpPr>
          <p:cNvPr id="3" name="Footer Placeholder 2">
            <a:extLst>
              <a:ext uri="{FF2B5EF4-FFF2-40B4-BE49-F238E27FC236}">
                <a16:creationId xmlns:a16="http://schemas.microsoft.com/office/drawing/2014/main" id="{797B0815-7B89-A3EC-D9FB-91C643F11D92}"/>
              </a:ext>
            </a:extLst>
          </p:cNvPr>
          <p:cNvSpPr>
            <a:spLocks noGrp="1"/>
          </p:cNvSpPr>
          <p:nvPr>
            <p:ph type="ftr" sz="quarter" idx="11"/>
          </p:nvPr>
        </p:nvSpPr>
        <p:spPr/>
        <p:txBody>
          <a:bodyPr/>
          <a:lstStyle/>
          <a:p>
            <a:r>
              <a:rPr lang="en-US"/>
              <a:t> </a:t>
            </a:r>
          </a:p>
        </p:txBody>
      </p:sp>
      <p:pic>
        <p:nvPicPr>
          <p:cNvPr id="5" name="Picture 4" descr="A logo for a university&#10;&#10;AI-generated content may be incorrect.">
            <a:extLst>
              <a:ext uri="{FF2B5EF4-FFF2-40B4-BE49-F238E27FC236}">
                <a16:creationId xmlns:a16="http://schemas.microsoft.com/office/drawing/2014/main" id="{B113AD9D-9842-8A73-5E13-4D2047238D99}"/>
              </a:ext>
            </a:extLst>
          </p:cNvPr>
          <p:cNvPicPr>
            <a:picLocks noChangeAspect="1"/>
          </p:cNvPicPr>
          <p:nvPr/>
        </p:nvPicPr>
        <p:blipFill>
          <a:blip r:embed="rId4"/>
          <a:stretch>
            <a:fillRect/>
          </a:stretch>
        </p:blipFill>
        <p:spPr>
          <a:xfrm>
            <a:off x="1288571" y="-3055"/>
            <a:ext cx="8953500" cy="1314450"/>
          </a:xfrm>
          <a:prstGeom prst="rect">
            <a:avLst/>
          </a:prstGeom>
        </p:spPr>
      </p:pic>
      <p:pic>
        <p:nvPicPr>
          <p:cNvPr id="6" name="Picture 5" descr="A qr code with a few black squares&#10;&#10;AI-generated content may be incorrect.">
            <a:extLst>
              <a:ext uri="{FF2B5EF4-FFF2-40B4-BE49-F238E27FC236}">
                <a16:creationId xmlns:a16="http://schemas.microsoft.com/office/drawing/2014/main" id="{FB65A67E-98A0-5188-DB0B-E777527F48D2}"/>
              </a:ext>
            </a:extLst>
          </p:cNvPr>
          <p:cNvPicPr>
            <a:picLocks noChangeAspect="1"/>
          </p:cNvPicPr>
          <p:nvPr/>
        </p:nvPicPr>
        <p:blipFill>
          <a:blip r:embed="rId5"/>
          <a:stretch>
            <a:fillRect/>
          </a:stretch>
        </p:blipFill>
        <p:spPr>
          <a:xfrm>
            <a:off x="10883565" y="-5013"/>
            <a:ext cx="1303422" cy="1313448"/>
          </a:xfrm>
          <a:prstGeom prst="rect">
            <a:avLst/>
          </a:prstGeom>
        </p:spPr>
      </p:pic>
    </p:spTree>
    <p:extLst>
      <p:ext uri="{BB962C8B-B14F-4D97-AF65-F5344CB8AC3E}">
        <p14:creationId xmlns:p14="http://schemas.microsoft.com/office/powerpoint/2010/main" val="145811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185EBE4-062A-69B5-D6CB-F8862B76057F}"/>
              </a:ext>
            </a:extLst>
          </p:cNvPr>
          <p:cNvSpPr>
            <a:spLocks noGrp="1"/>
          </p:cNvSpPr>
          <p:nvPr>
            <p:ph type="ftr" sz="quarter" idx="11"/>
          </p:nvPr>
        </p:nvSpPr>
        <p:spPr/>
        <p:txBody>
          <a:bodyPr/>
          <a:lstStyle/>
          <a:p>
            <a:r>
              <a:rPr lang="en-US"/>
              <a:t> </a:t>
            </a:r>
          </a:p>
        </p:txBody>
      </p:sp>
      <p:sp>
        <p:nvSpPr>
          <p:cNvPr id="2" name="Title 1">
            <a:extLst>
              <a:ext uri="{FF2B5EF4-FFF2-40B4-BE49-F238E27FC236}">
                <a16:creationId xmlns:a16="http://schemas.microsoft.com/office/drawing/2014/main" id="{37341A13-A0E0-BEC4-84F5-BE6F025AEAE8}"/>
              </a:ext>
            </a:extLst>
          </p:cNvPr>
          <p:cNvSpPr>
            <a:spLocks noGrp="1"/>
          </p:cNvSpPr>
          <p:nvPr>
            <p:ph type="title" idx="4294967295"/>
          </p:nvPr>
        </p:nvSpPr>
        <p:spPr>
          <a:xfrm>
            <a:off x="170121" y="136525"/>
            <a:ext cx="10515600" cy="989013"/>
          </a:xfrm>
        </p:spPr>
        <p:txBody>
          <a:bodyPr>
            <a:normAutofit/>
          </a:bodyPr>
          <a:lstStyle/>
          <a:p>
            <a:r>
              <a:rPr lang="en-GB"/>
              <a:t>What are the pillars? </a:t>
            </a:r>
          </a:p>
        </p:txBody>
      </p:sp>
      <p:pic>
        <p:nvPicPr>
          <p:cNvPr id="4" name="Picture 3" descr="Hallam Teacher logo: Emotional dimension, celebrating success, critical reflection and social relationships">
            <a:extLst>
              <a:ext uri="{FF2B5EF4-FFF2-40B4-BE49-F238E27FC236}">
                <a16:creationId xmlns:a16="http://schemas.microsoft.com/office/drawing/2014/main" id="{E874802E-A87B-61AA-7674-3FEAD651E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677" y="1364195"/>
            <a:ext cx="5147202" cy="4988039"/>
          </a:xfrm>
          <a:prstGeom prst="rect">
            <a:avLst/>
          </a:prstGeom>
        </p:spPr>
      </p:pic>
    </p:spTree>
    <p:extLst>
      <p:ext uri="{BB962C8B-B14F-4D97-AF65-F5344CB8AC3E}">
        <p14:creationId xmlns:p14="http://schemas.microsoft.com/office/powerpoint/2010/main" val="2749278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07123-3291-C01C-29FD-E6D9B90A7EA4}"/>
              </a:ext>
            </a:extLst>
          </p:cNvPr>
          <p:cNvSpPr>
            <a:spLocks noGrp="1"/>
          </p:cNvSpPr>
          <p:nvPr>
            <p:ph type="title"/>
          </p:nvPr>
        </p:nvSpPr>
        <p:spPr>
          <a:xfrm>
            <a:off x="464127" y="-2020"/>
            <a:ext cx="10515600" cy="1325563"/>
          </a:xfrm>
        </p:spPr>
        <p:txBody>
          <a:bodyPr>
            <a:normAutofit/>
          </a:bodyPr>
          <a:lstStyle/>
          <a:p>
            <a:r>
              <a:rPr lang="en-US" sz="4000" b="1" u="sng"/>
              <a:t>Introduction to Secondary Education</a:t>
            </a:r>
          </a:p>
        </p:txBody>
      </p:sp>
      <p:sp>
        <p:nvSpPr>
          <p:cNvPr id="3" name="Footer Placeholder 2">
            <a:extLst>
              <a:ext uri="{FF2B5EF4-FFF2-40B4-BE49-F238E27FC236}">
                <a16:creationId xmlns:a16="http://schemas.microsoft.com/office/drawing/2014/main" id="{A2D6FCB8-F534-8C98-A7C0-01BCE4AB700E}"/>
              </a:ext>
            </a:extLst>
          </p:cNvPr>
          <p:cNvSpPr>
            <a:spLocks noGrp="1"/>
          </p:cNvSpPr>
          <p:nvPr>
            <p:ph type="ftr" sz="quarter" idx="11"/>
          </p:nvPr>
        </p:nvSpPr>
        <p:spPr/>
        <p:txBody>
          <a:bodyPr/>
          <a:lstStyle/>
          <a:p>
            <a:r>
              <a:rPr lang="en-US"/>
              <a:t> </a:t>
            </a:r>
          </a:p>
        </p:txBody>
      </p:sp>
      <p:pic>
        <p:nvPicPr>
          <p:cNvPr id="5" name="Picture 4" descr="A person and a few young men looking at a tablet&#10;&#10;AI-generated content may be incorrect.">
            <a:extLst>
              <a:ext uri="{FF2B5EF4-FFF2-40B4-BE49-F238E27FC236}">
                <a16:creationId xmlns:a16="http://schemas.microsoft.com/office/drawing/2014/main" id="{5DB0D416-A9C0-6723-2166-C7218DF068A6}"/>
              </a:ext>
            </a:extLst>
          </p:cNvPr>
          <p:cNvPicPr>
            <a:picLocks noChangeAspect="1"/>
          </p:cNvPicPr>
          <p:nvPr/>
        </p:nvPicPr>
        <p:blipFill>
          <a:blip r:embed="rId3"/>
          <a:stretch>
            <a:fillRect/>
          </a:stretch>
        </p:blipFill>
        <p:spPr>
          <a:xfrm>
            <a:off x="9338925" y="190500"/>
            <a:ext cx="2681624" cy="1789162"/>
          </a:xfrm>
          <a:prstGeom prst="ellipse">
            <a:avLst/>
          </a:prstGeom>
          <a:ln>
            <a:noFill/>
          </a:ln>
          <a:effectLst>
            <a:softEdge rad="112500"/>
          </a:effectLst>
        </p:spPr>
      </p:pic>
      <p:sp>
        <p:nvSpPr>
          <p:cNvPr id="6" name="TextBox 5">
            <a:extLst>
              <a:ext uri="{FF2B5EF4-FFF2-40B4-BE49-F238E27FC236}">
                <a16:creationId xmlns:a16="http://schemas.microsoft.com/office/drawing/2014/main" id="{36BA39E6-AFD5-4AB7-47FB-C800CCB57372}"/>
              </a:ext>
            </a:extLst>
          </p:cNvPr>
          <p:cNvSpPr txBox="1"/>
          <p:nvPr/>
        </p:nvSpPr>
        <p:spPr>
          <a:xfrm>
            <a:off x="858982" y="2022763"/>
            <a:ext cx="10612581" cy="4579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20000"/>
              </a:lnSpc>
              <a:spcBef>
                <a:spcPts val="1000"/>
              </a:spcBef>
            </a:pPr>
            <a:r>
              <a:rPr lang="en-US" sz="3600" b="1">
                <a:solidFill>
                  <a:srgbClr val="660505"/>
                </a:solidFill>
                <a:latin typeface="Arial"/>
                <a:cs typeface="Arial"/>
              </a:rPr>
              <a:t>Teaching is a profound privilege that comes with great responsibility and reward.</a:t>
            </a:r>
            <a:r>
              <a:rPr lang="en-US" sz="3600">
                <a:solidFill>
                  <a:srgbClr val="660505"/>
                </a:solidFill>
                <a:latin typeface="Arial"/>
                <a:cs typeface="Arial"/>
              </a:rPr>
              <a:t> </a:t>
            </a:r>
            <a:endParaRPr lang="en-US" sz="3600">
              <a:latin typeface="Arial"/>
              <a:cs typeface="Arial"/>
            </a:endParaRPr>
          </a:p>
          <a:p>
            <a:pPr>
              <a:lnSpc>
                <a:spcPct val="120000"/>
              </a:lnSpc>
              <a:spcBef>
                <a:spcPts val="1000"/>
              </a:spcBef>
            </a:pPr>
            <a:r>
              <a:rPr lang="en-US" sz="2000"/>
              <a:t>"Teachings true components blossom and thrive when it awakens imaginations, stimulates curiosity, taps unknown potentials, encourages creativity, inspires a desire to learn, communicates a passion for learning, and shares knowledge joyfully, transforming lives and inspiring in others a personal quest for meaning and purpose".</a:t>
            </a:r>
          </a:p>
          <a:p>
            <a:pPr algn="r">
              <a:lnSpc>
                <a:spcPct val="90000"/>
              </a:lnSpc>
              <a:spcBef>
                <a:spcPts val="1000"/>
              </a:spcBef>
            </a:pPr>
            <a:endParaRPr lang="en-US" sz="800"/>
          </a:p>
          <a:p>
            <a:pPr algn="r">
              <a:lnSpc>
                <a:spcPct val="90000"/>
              </a:lnSpc>
              <a:spcBef>
                <a:spcPts val="1000"/>
              </a:spcBef>
            </a:pPr>
            <a:r>
              <a:rPr lang="en-US" sz="1100" i="1"/>
              <a:t>Reilly, M. J., &amp; Spears, L. C. (2018). Make your life extraordinary: The teacher as servant-leader. The International Journal of Servant-Leadership, 12(1), 57–84.</a:t>
            </a:r>
            <a:endParaRPr lang="en-US" sz="1100"/>
          </a:p>
          <a:p>
            <a:pPr algn="r">
              <a:lnSpc>
                <a:spcPct val="90000"/>
              </a:lnSpc>
              <a:spcBef>
                <a:spcPts val="1000"/>
              </a:spcBef>
            </a:pPr>
            <a:endParaRPr lang="en-US" b="1" i="1"/>
          </a:p>
          <a:p>
            <a:pPr algn="r">
              <a:lnSpc>
                <a:spcPct val="90000"/>
              </a:lnSpc>
              <a:spcBef>
                <a:spcPts val="1000"/>
              </a:spcBef>
            </a:pPr>
            <a:r>
              <a:rPr lang="en-US" b="1" i="1"/>
              <a:t>Sarah Williams – Associate Head of Institute, Secondary Initial Teacher Education</a:t>
            </a:r>
            <a:endParaRPr lang="en-US"/>
          </a:p>
          <a:p>
            <a:pPr algn="l"/>
            <a:endParaRPr lang="en-US"/>
          </a:p>
        </p:txBody>
      </p:sp>
      <p:pic>
        <p:nvPicPr>
          <p:cNvPr id="7" name="Picture 2" descr="A close up of a logo&#10;&#10;AI-generated content may be incorrect.">
            <a:extLst>
              <a:ext uri="{FF2B5EF4-FFF2-40B4-BE49-F238E27FC236}">
                <a16:creationId xmlns:a16="http://schemas.microsoft.com/office/drawing/2014/main" id="{53BF9881-E621-5045-37E1-847A489D0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82" y="6008281"/>
            <a:ext cx="1870329" cy="589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45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9A484-7162-F2A1-C3D3-79520FDB1B22}"/>
              </a:ext>
            </a:extLst>
          </p:cNvPr>
          <p:cNvSpPr>
            <a:spLocks noGrp="1"/>
          </p:cNvSpPr>
          <p:nvPr>
            <p:ph type="title"/>
          </p:nvPr>
        </p:nvSpPr>
        <p:spPr>
          <a:xfrm>
            <a:off x="838200" y="365125"/>
            <a:ext cx="10515600" cy="1512468"/>
          </a:xfrm>
        </p:spPr>
        <p:txBody>
          <a:bodyPr>
            <a:normAutofit fontScale="90000"/>
          </a:bodyPr>
          <a:lstStyle/>
          <a:p>
            <a:r>
              <a:rPr lang="en-US" dirty="0"/>
              <a:t>PGCE Experience 2024/25</a:t>
            </a:r>
            <a:br>
              <a:rPr lang="en-US" dirty="0">
                <a:latin typeface="Avenir Next LT Pro"/>
              </a:rPr>
            </a:br>
            <a:r>
              <a:rPr lang="en-GB" dirty="0">
                <a:latin typeface="Aptos"/>
              </a:rPr>
              <a:t>Nicole Cooper – PE Trainee</a:t>
            </a:r>
            <a:br>
              <a:rPr lang="en-GB" dirty="0">
                <a:latin typeface="Aptos"/>
              </a:rPr>
            </a:br>
            <a:r>
              <a:rPr lang="en-US" sz="2200" b="1" dirty="0">
                <a:latin typeface="Aptos"/>
              </a:rPr>
              <a:t>                                                                          </a:t>
            </a:r>
            <a:r>
              <a:rPr lang="en-US" sz="2200" b="1" u="sng" dirty="0">
                <a:latin typeface="Aptos"/>
              </a:rPr>
              <a:t>The DO’s and DONT’s before you start your PGCE</a:t>
            </a:r>
            <a:endParaRPr lang="en-US" dirty="0"/>
          </a:p>
        </p:txBody>
      </p:sp>
      <p:sp>
        <p:nvSpPr>
          <p:cNvPr id="3" name="Content Placeholder 2">
            <a:extLst>
              <a:ext uri="{FF2B5EF4-FFF2-40B4-BE49-F238E27FC236}">
                <a16:creationId xmlns:a16="http://schemas.microsoft.com/office/drawing/2014/main" id="{473301FD-CE02-3E04-E11F-118C8F385EE7}"/>
              </a:ext>
            </a:extLst>
          </p:cNvPr>
          <p:cNvSpPr>
            <a:spLocks noGrp="1"/>
          </p:cNvSpPr>
          <p:nvPr>
            <p:ph idx="1"/>
          </p:nvPr>
        </p:nvSpPr>
        <p:spPr>
          <a:xfrm>
            <a:off x="838200" y="1854379"/>
            <a:ext cx="10515600" cy="4653263"/>
          </a:xfrm>
        </p:spPr>
        <p:txBody>
          <a:bodyPr vert="horz" lIns="91440" tIns="45720" rIns="91440" bIns="45720" rtlCol="0" anchor="t">
            <a:normAutofit fontScale="85000" lnSpcReduction="10000"/>
          </a:bodyPr>
          <a:lstStyle/>
          <a:p>
            <a:pPr marL="285750" indent="-285750">
              <a:lnSpc>
                <a:spcPct val="100000"/>
              </a:lnSpc>
              <a:spcBef>
                <a:spcPts val="0"/>
              </a:spcBef>
              <a:buFont typeface="Arial,Sans-Serif" panose="020B0604020202020204" pitchFamily="34" charset="0"/>
            </a:pPr>
            <a:endParaRPr lang="en-US" sz="2000"/>
          </a:p>
          <a:p>
            <a:pPr marL="285750" indent="-285750">
              <a:lnSpc>
                <a:spcPct val="100000"/>
              </a:lnSpc>
              <a:spcBef>
                <a:spcPts val="0"/>
              </a:spcBef>
              <a:buFont typeface="Arial,Sans-Serif" panose="020B0604020202020204" pitchFamily="34" charset="0"/>
            </a:pPr>
            <a:r>
              <a:rPr lang="en-US" sz="2000" dirty="0"/>
              <a:t>Prioritise open communication with your mentor (both Hallam and school).</a:t>
            </a:r>
            <a:endParaRPr lang="en-US" dirty="0"/>
          </a:p>
          <a:p>
            <a:pPr>
              <a:lnSpc>
                <a:spcPct val="100000"/>
              </a:lnSpc>
              <a:spcBef>
                <a:spcPts val="0"/>
              </a:spcBef>
            </a:pPr>
            <a:endParaRPr lang="en-US" sz="2000"/>
          </a:p>
          <a:p>
            <a:pPr marL="285750" indent="-285750">
              <a:lnSpc>
                <a:spcPct val="100000"/>
              </a:lnSpc>
              <a:spcBef>
                <a:spcPts val="0"/>
              </a:spcBef>
              <a:buFont typeface="Arial,Sans-Serif" panose="020B0604020202020204" pitchFamily="34" charset="0"/>
            </a:pPr>
            <a:r>
              <a:rPr lang="en-US" sz="2000" dirty="0"/>
              <a:t>Always plan your lessons the week before and give at least 2 days prior to lesson delivery(take in to account weekends).</a:t>
            </a:r>
            <a:endParaRPr lang="en-US" sz="2000" dirty="0">
              <a:solidFill>
                <a:srgbClr val="FF0000"/>
              </a:solidFill>
            </a:endParaRPr>
          </a:p>
          <a:p>
            <a:pPr>
              <a:lnSpc>
                <a:spcPct val="100000"/>
              </a:lnSpc>
              <a:spcBef>
                <a:spcPts val="0"/>
              </a:spcBef>
            </a:pPr>
            <a:endParaRPr lang="en-US" sz="2000"/>
          </a:p>
          <a:p>
            <a:pPr marL="285750" indent="-285750">
              <a:lnSpc>
                <a:spcPct val="100000"/>
              </a:lnSpc>
              <a:spcBef>
                <a:spcPts val="0"/>
              </a:spcBef>
              <a:buFont typeface="Arial,Sans-Serif" panose="020B0604020202020204" pitchFamily="34" charset="0"/>
            </a:pPr>
            <a:r>
              <a:rPr lang="en-US" sz="2000" dirty="0"/>
              <a:t>Use your AA, they are there for a reason. Don't be scared to ask!</a:t>
            </a:r>
          </a:p>
          <a:p>
            <a:pPr>
              <a:lnSpc>
                <a:spcPct val="100000"/>
              </a:lnSpc>
              <a:spcBef>
                <a:spcPts val="0"/>
              </a:spcBef>
            </a:pPr>
            <a:endParaRPr lang="en-US" sz="2000"/>
          </a:p>
          <a:p>
            <a:pPr marL="285750" indent="-285750">
              <a:lnSpc>
                <a:spcPct val="100000"/>
              </a:lnSpc>
              <a:spcBef>
                <a:spcPts val="0"/>
              </a:spcBef>
              <a:buFont typeface="Arial,Sans-Serif" panose="020B0604020202020204" pitchFamily="34" charset="0"/>
            </a:pPr>
            <a:r>
              <a:rPr lang="en-US" sz="2000" dirty="0"/>
              <a:t>Show initiative with extra-curricular – this is your training year, use every opportunity you can to learn </a:t>
            </a:r>
            <a:r>
              <a:rPr lang="en-US" sz="2000"/>
              <a:t>and develop and dive in. Lead/umpire/referee… Learn on the job. Make mistakes.</a:t>
            </a:r>
          </a:p>
          <a:p>
            <a:pPr>
              <a:lnSpc>
                <a:spcPct val="100000"/>
              </a:lnSpc>
              <a:spcBef>
                <a:spcPts val="0"/>
              </a:spcBef>
            </a:pPr>
            <a:endParaRPr lang="en-US" sz="2000"/>
          </a:p>
          <a:p>
            <a:pPr marL="285750" indent="-285750">
              <a:lnSpc>
                <a:spcPct val="100000"/>
              </a:lnSpc>
              <a:spcBef>
                <a:spcPts val="0"/>
              </a:spcBef>
              <a:buFont typeface="Arial,Sans-Serif" panose="020B0604020202020204" pitchFamily="34" charset="0"/>
            </a:pPr>
            <a:r>
              <a:rPr lang="en-US" sz="2000"/>
              <a:t>Attend lectures and seminars. Subject specific or not. It allows you to mingle with different subjects and </a:t>
            </a:r>
            <a:r>
              <a:rPr lang="en-US" sz="2000" dirty="0"/>
              <a:t>maybe even develop new ways of teaching. Speakers are very inspiring and educational. </a:t>
            </a:r>
          </a:p>
          <a:p>
            <a:pPr>
              <a:lnSpc>
                <a:spcPct val="100000"/>
              </a:lnSpc>
              <a:spcBef>
                <a:spcPts val="0"/>
              </a:spcBef>
            </a:pPr>
            <a:endParaRPr lang="en-US" sz="2000"/>
          </a:p>
          <a:p>
            <a:pPr marL="285750" indent="-285750">
              <a:lnSpc>
                <a:spcPct val="100000"/>
              </a:lnSpc>
              <a:spcBef>
                <a:spcPts val="0"/>
              </a:spcBef>
              <a:buFont typeface="Arial,Sans-Serif" panose="020B0604020202020204" pitchFamily="34" charset="0"/>
            </a:pPr>
            <a:r>
              <a:rPr lang="en-US" sz="2000" dirty="0" err="1"/>
              <a:t>PebblePad</a:t>
            </a:r>
            <a:r>
              <a:rPr lang="en-US" sz="2000" dirty="0"/>
              <a:t> does get checked. Own professional development, useful reflection tasks. Do not leave it until the last minute!</a:t>
            </a:r>
          </a:p>
          <a:p>
            <a:pPr>
              <a:lnSpc>
                <a:spcPct val="100000"/>
              </a:lnSpc>
              <a:spcBef>
                <a:spcPts val="0"/>
              </a:spcBef>
            </a:pPr>
            <a:endParaRPr lang="en-US" sz="2000"/>
          </a:p>
          <a:p>
            <a:pPr marL="285750" indent="-285750">
              <a:lnSpc>
                <a:spcPct val="100000"/>
              </a:lnSpc>
              <a:spcBef>
                <a:spcPts val="0"/>
              </a:spcBef>
              <a:buFont typeface="Arial,Sans-Serif" panose="020B0604020202020204" pitchFamily="34" charset="0"/>
            </a:pPr>
            <a:r>
              <a:rPr lang="en-US" sz="2000" dirty="0"/>
              <a:t>TDS - Upload lesson plans with reflections, observations, weekly reflection and actions. </a:t>
            </a:r>
            <a:r>
              <a:rPr lang="en-US" sz="2000" dirty="0" err="1"/>
              <a:t>Prioritise</a:t>
            </a:r>
            <a:r>
              <a:rPr lang="en-US" sz="2000" dirty="0"/>
              <a:t>. </a:t>
            </a:r>
            <a:endParaRPr lang="en-US" dirty="0"/>
          </a:p>
        </p:txBody>
      </p:sp>
      <p:sp>
        <p:nvSpPr>
          <p:cNvPr id="4" name="Footer Placeholder 3">
            <a:extLst>
              <a:ext uri="{FF2B5EF4-FFF2-40B4-BE49-F238E27FC236}">
                <a16:creationId xmlns:a16="http://schemas.microsoft.com/office/drawing/2014/main" id="{04060659-5E4F-924E-769C-8630D389D1F5}"/>
              </a:ext>
            </a:extLst>
          </p:cNvPr>
          <p:cNvSpPr>
            <a:spLocks noGrp="1"/>
          </p:cNvSpPr>
          <p:nvPr>
            <p:ph type="ftr" sz="quarter" idx="11"/>
          </p:nvPr>
        </p:nvSpPr>
        <p:spPr/>
        <p:txBody>
          <a:bodyPr/>
          <a:lstStyle/>
          <a:p>
            <a:r>
              <a:rPr lang="en-US"/>
              <a:t> </a:t>
            </a:r>
          </a:p>
        </p:txBody>
      </p:sp>
      <p:pic>
        <p:nvPicPr>
          <p:cNvPr id="6" name="Picture 2" descr="A close up of a logo&#10;&#10;AI-generated content may be incorrect.">
            <a:extLst>
              <a:ext uri="{FF2B5EF4-FFF2-40B4-BE49-F238E27FC236}">
                <a16:creationId xmlns:a16="http://schemas.microsoft.com/office/drawing/2014/main" id="{E7847727-7A25-F228-13A7-5BD321DDC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0000" y="6015171"/>
            <a:ext cx="2645047" cy="685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414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ECD3-CB56-3A42-8F65-7D0F77942109}"/>
              </a:ext>
            </a:extLst>
          </p:cNvPr>
          <p:cNvSpPr>
            <a:spLocks noGrp="1"/>
          </p:cNvSpPr>
          <p:nvPr>
            <p:ph type="title"/>
          </p:nvPr>
        </p:nvSpPr>
        <p:spPr>
          <a:xfrm>
            <a:off x="886691" y="692728"/>
            <a:ext cx="10363200" cy="1187570"/>
          </a:xfrm>
        </p:spPr>
        <p:txBody>
          <a:bodyPr>
            <a:normAutofit fontScale="90000"/>
          </a:bodyPr>
          <a:lstStyle/>
          <a:p>
            <a:r>
              <a:rPr lang="en-US" dirty="0"/>
              <a:t>PGCE Experience 2024/25, </a:t>
            </a:r>
            <a:br>
              <a:rPr lang="en-US" dirty="0"/>
            </a:br>
            <a:r>
              <a:rPr lang="en-US" dirty="0"/>
              <a:t>Ryan </a:t>
            </a:r>
            <a:r>
              <a:rPr lang="en-US" dirty="0">
                <a:latin typeface="Aptos"/>
              </a:rPr>
              <a:t>Tweddell</a:t>
            </a:r>
            <a:r>
              <a:rPr lang="en-US" dirty="0"/>
              <a:t> – Computing Trainee    </a:t>
            </a:r>
          </a:p>
        </p:txBody>
      </p:sp>
      <p:sp>
        <p:nvSpPr>
          <p:cNvPr id="3" name="Content Placeholder 2">
            <a:extLst>
              <a:ext uri="{FF2B5EF4-FFF2-40B4-BE49-F238E27FC236}">
                <a16:creationId xmlns:a16="http://schemas.microsoft.com/office/drawing/2014/main" id="{B8989E4D-379E-6EF2-11CF-53AB9A5E43E3}"/>
              </a:ext>
            </a:extLst>
          </p:cNvPr>
          <p:cNvSpPr>
            <a:spLocks noGrp="1"/>
          </p:cNvSpPr>
          <p:nvPr>
            <p:ph idx="1"/>
          </p:nvPr>
        </p:nvSpPr>
        <p:spPr/>
        <p:txBody>
          <a:bodyPr vert="horz" lIns="91440" tIns="45720" rIns="91440" bIns="45720" rtlCol="0" anchor="t">
            <a:normAutofit/>
          </a:bodyPr>
          <a:lstStyle/>
          <a:p>
            <a:endParaRPr lang="en-GB"/>
          </a:p>
          <a:p>
            <a:endParaRPr lang="en-GB"/>
          </a:p>
          <a:p>
            <a:endParaRPr lang="en-GB"/>
          </a:p>
        </p:txBody>
      </p:sp>
      <p:sp>
        <p:nvSpPr>
          <p:cNvPr id="5" name="Footer Placeholder 4">
            <a:extLst>
              <a:ext uri="{FF2B5EF4-FFF2-40B4-BE49-F238E27FC236}">
                <a16:creationId xmlns:a16="http://schemas.microsoft.com/office/drawing/2014/main" id="{B88ACA71-0D24-3970-49FB-CA8C95456E5B}"/>
              </a:ext>
            </a:extLst>
          </p:cNvPr>
          <p:cNvSpPr>
            <a:spLocks noGrp="1"/>
          </p:cNvSpPr>
          <p:nvPr>
            <p:ph type="ftr" sz="quarter" idx="11"/>
          </p:nvPr>
        </p:nvSpPr>
        <p:spPr/>
        <p:txBody>
          <a:bodyPr/>
          <a:lstStyle/>
          <a:p>
            <a:r>
              <a:rPr lang="en-US"/>
              <a:t> </a:t>
            </a:r>
          </a:p>
        </p:txBody>
      </p:sp>
      <p:sp>
        <p:nvSpPr>
          <p:cNvPr id="4" name="TextBox 3">
            <a:extLst>
              <a:ext uri="{FF2B5EF4-FFF2-40B4-BE49-F238E27FC236}">
                <a16:creationId xmlns:a16="http://schemas.microsoft.com/office/drawing/2014/main" id="{11A8614B-E7E2-B571-2CF5-6A666D3B675D}"/>
              </a:ext>
            </a:extLst>
          </p:cNvPr>
          <p:cNvSpPr txBox="1"/>
          <p:nvPr/>
        </p:nvSpPr>
        <p:spPr>
          <a:xfrm>
            <a:off x="232833" y="1883832"/>
            <a:ext cx="11662833"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Make sure you're </a:t>
            </a:r>
            <a:r>
              <a:rPr lang="en-US" dirty="0" err="1"/>
              <a:t>organised</a:t>
            </a:r>
            <a:r>
              <a:rPr lang="en-US" dirty="0"/>
              <a:t>. There is going to be so much going on (between school, university assignments, lesson planning and keeping up with the admin etc.) It helped me so much to write a detailed plan of each day, keeping ahead of myself and not forgetting to do anything. I did this by weekly reminders on my phone, writing down a plan of each day in a diary and sticking to timetables that you create with your mentor.</a:t>
            </a:r>
          </a:p>
          <a:p>
            <a:pPr marL="285750" indent="-285750">
              <a:buFont typeface="Arial"/>
              <a:buChar char="•"/>
            </a:pPr>
            <a:endParaRPr lang="en-US"/>
          </a:p>
          <a:p>
            <a:pPr marL="285750" indent="-285750">
              <a:buFont typeface="Arial"/>
              <a:buChar char="•"/>
            </a:pPr>
            <a:r>
              <a:rPr lang="en-US" dirty="0"/>
              <a:t>On the other side of the coin, make sure you give yourself time to relax as well, enjoy the half term as the break it is intended to be, A BREAK. You don't want to burn out, make sure you still live your life too!</a:t>
            </a:r>
          </a:p>
          <a:p>
            <a:pPr marL="285750" indent="-285750">
              <a:buFont typeface="Arial"/>
              <a:buChar char="•"/>
            </a:pPr>
            <a:endParaRPr lang="en-US"/>
          </a:p>
          <a:p>
            <a:pPr marL="285750" indent="-285750">
              <a:buFont typeface="Arial"/>
              <a:buChar char="•"/>
            </a:pPr>
            <a:r>
              <a:rPr lang="en-US" dirty="0"/>
              <a:t>Bring your passions into the school, I began running an afterschool club centered around computer creation and once a week taught students about A.I. and video editing skills and they have benefited massively from it. Some pupils may not have access to a lot of technology/books/equipment at home, could you be the person that can inspire them and help them with access to this?</a:t>
            </a:r>
          </a:p>
          <a:p>
            <a:pPr marL="285750" indent="-285750">
              <a:buFont typeface="Arial"/>
              <a:buChar char="•"/>
            </a:pPr>
            <a:endParaRPr lang="en-US"/>
          </a:p>
          <a:p>
            <a:pPr marL="285750" indent="-285750">
              <a:buFont typeface="Arial"/>
              <a:buChar char="•"/>
            </a:pPr>
            <a:r>
              <a:rPr lang="en-US" dirty="0"/>
              <a:t>Go and view other subjects, I teach computer science but have proper enjoyed viewing Spanish, History and Business lessons, go and make the most of the people with experience in your school, you'll probably learn a thing or two yourself :)</a:t>
            </a:r>
          </a:p>
          <a:p>
            <a:pPr marL="285750" indent="-285750">
              <a:buFont typeface="Arial"/>
              <a:buChar char="•"/>
            </a:pPr>
            <a:endParaRPr lang="en-US"/>
          </a:p>
        </p:txBody>
      </p:sp>
      <p:pic>
        <p:nvPicPr>
          <p:cNvPr id="7" name="Picture 2">
            <a:extLst>
              <a:ext uri="{FF2B5EF4-FFF2-40B4-BE49-F238E27FC236}">
                <a16:creationId xmlns:a16="http://schemas.microsoft.com/office/drawing/2014/main" id="{6A404F2B-DE9A-32F2-BEFB-6C62913C7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0773" y="282853"/>
            <a:ext cx="3046828" cy="81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766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E160E-F9A5-FB44-91E4-6680DAF236B9}"/>
              </a:ext>
            </a:extLst>
          </p:cNvPr>
          <p:cNvSpPr>
            <a:spLocks noGrp="1"/>
          </p:cNvSpPr>
          <p:nvPr>
            <p:ph type="title"/>
          </p:nvPr>
        </p:nvSpPr>
        <p:spPr/>
        <p:txBody>
          <a:bodyPr/>
          <a:lstStyle/>
          <a:p>
            <a:r>
              <a:rPr lang="en-GB"/>
              <a:t>Introduction to SHU Societies</a:t>
            </a:r>
          </a:p>
        </p:txBody>
      </p:sp>
      <p:sp>
        <p:nvSpPr>
          <p:cNvPr id="3" name="Content Placeholder 2">
            <a:extLst>
              <a:ext uri="{FF2B5EF4-FFF2-40B4-BE49-F238E27FC236}">
                <a16:creationId xmlns:a16="http://schemas.microsoft.com/office/drawing/2014/main" id="{AB1FBBE0-4578-0E52-9C3B-2D89D81B9FD8}"/>
              </a:ext>
            </a:extLst>
          </p:cNvPr>
          <p:cNvSpPr>
            <a:spLocks noGrp="1"/>
          </p:cNvSpPr>
          <p:nvPr>
            <p:ph idx="1"/>
          </p:nvPr>
        </p:nvSpPr>
        <p:spPr/>
        <p:txBody>
          <a:bodyPr vert="horz" lIns="91440" tIns="45720" rIns="91440" bIns="45720" rtlCol="0" anchor="t">
            <a:normAutofit lnSpcReduction="10000"/>
          </a:bodyPr>
          <a:lstStyle/>
          <a:p>
            <a:endParaRPr lang="en-GB" sz="3200"/>
          </a:p>
          <a:p>
            <a:pPr marL="0" indent="0">
              <a:buNone/>
            </a:pPr>
            <a:r>
              <a:rPr lang="en-GB" sz="3200"/>
              <a:t>Tayo </a:t>
            </a:r>
            <a:r>
              <a:rPr lang="en-GB" sz="3200" err="1"/>
              <a:t>Magulike</a:t>
            </a:r>
            <a:r>
              <a:rPr lang="en-GB" sz="3200"/>
              <a:t>, Outreach and Engagement Co-Ordinator</a:t>
            </a:r>
          </a:p>
          <a:p>
            <a:pPr marL="0" indent="0">
              <a:buNone/>
            </a:pPr>
            <a:r>
              <a:rPr lang="en-GB" sz="3200">
                <a:ea typeface="+mn-lt"/>
                <a:cs typeface="+mn-lt"/>
                <a:hlinkClick r:id="rId4"/>
              </a:rPr>
              <a:t>Prospective Education Student Presentation.pptx</a:t>
            </a:r>
            <a:endParaRPr lang="en-GB"/>
          </a:p>
          <a:p>
            <a:pPr marL="0" indent="0">
              <a:buNone/>
            </a:pPr>
            <a:r>
              <a:rPr lang="en-GB" sz="3200"/>
              <a:t>Steven Brookfield, Education Society (President)</a:t>
            </a:r>
          </a:p>
          <a:p>
            <a:pPr>
              <a:buNone/>
            </a:pPr>
            <a:r>
              <a:rPr lang="en-GB">
                <a:latin typeface="Arial"/>
                <a:cs typeface="Arial"/>
              </a:rPr>
              <a:t>•</a:t>
            </a:r>
            <a:r>
              <a:rPr lang="en-GB">
                <a:latin typeface="Aptos"/>
                <a:hlinkClick r:id="rId5"/>
              </a:rPr>
              <a:t>Social Societies</a:t>
            </a:r>
            <a:endParaRPr lang="en-GB"/>
          </a:p>
          <a:p>
            <a:pPr marL="0" indent="0">
              <a:buNone/>
            </a:pPr>
            <a:endParaRPr lang="en-GB"/>
          </a:p>
          <a:p>
            <a:endParaRPr lang="en-GB"/>
          </a:p>
          <a:p>
            <a:endParaRPr lang="en-GB"/>
          </a:p>
          <a:p>
            <a:endParaRPr lang="en-GB"/>
          </a:p>
          <a:p>
            <a:endParaRPr lang="en-GB"/>
          </a:p>
          <a:p>
            <a:endParaRPr lang="en-GB"/>
          </a:p>
        </p:txBody>
      </p:sp>
      <p:sp>
        <p:nvSpPr>
          <p:cNvPr id="4" name="Footer Placeholder 3">
            <a:extLst>
              <a:ext uri="{FF2B5EF4-FFF2-40B4-BE49-F238E27FC236}">
                <a16:creationId xmlns:a16="http://schemas.microsoft.com/office/drawing/2014/main" id="{F22C54D6-79C5-151E-0F67-727087830A07}"/>
              </a:ext>
            </a:extLst>
          </p:cNvPr>
          <p:cNvSpPr>
            <a:spLocks noGrp="1"/>
          </p:cNvSpPr>
          <p:nvPr>
            <p:ph type="ftr" sz="quarter" idx="11"/>
          </p:nvPr>
        </p:nvSpPr>
        <p:spPr/>
        <p:txBody>
          <a:bodyPr/>
          <a:lstStyle/>
          <a:p>
            <a:r>
              <a:rPr lang="en-US"/>
              <a:t> </a:t>
            </a:r>
          </a:p>
        </p:txBody>
      </p:sp>
      <p:pic>
        <p:nvPicPr>
          <p:cNvPr id="6" name="Picture 2">
            <a:extLst>
              <a:ext uri="{FF2B5EF4-FFF2-40B4-BE49-F238E27FC236}">
                <a16:creationId xmlns:a16="http://schemas.microsoft.com/office/drawing/2014/main" id="{9D2F654F-2C3B-2D7B-2057-E774F0C3A5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6437" y="5594917"/>
            <a:ext cx="3462464" cy="76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766212"/>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D741-EE34-D266-7408-4B2CE1BA74CA}"/>
              </a:ext>
            </a:extLst>
          </p:cNvPr>
          <p:cNvSpPr>
            <a:spLocks noGrp="1"/>
          </p:cNvSpPr>
          <p:nvPr>
            <p:ph type="title"/>
          </p:nvPr>
        </p:nvSpPr>
        <p:spPr/>
        <p:txBody>
          <a:bodyPr/>
          <a:lstStyle/>
          <a:p>
            <a:r>
              <a:rPr lang="en-US" sz="3200" dirty="0"/>
              <a:t>PGCE Experience 2024/25</a:t>
            </a:r>
            <a:br>
              <a:rPr lang="en-US" sz="3200" dirty="0"/>
            </a:br>
            <a:r>
              <a:rPr lang="en-US" sz="3200" dirty="0"/>
              <a:t>Emma Levick </a:t>
            </a:r>
            <a:r>
              <a:rPr lang="en-US" sz="3200" dirty="0">
                <a:latin typeface="Aptos Display"/>
              </a:rPr>
              <a:t>-  Computing and Business</a:t>
            </a:r>
            <a:r>
              <a:rPr lang="en-US" sz="3200" dirty="0"/>
              <a:t> Trainee</a:t>
            </a:r>
          </a:p>
        </p:txBody>
      </p:sp>
      <p:sp>
        <p:nvSpPr>
          <p:cNvPr id="3" name="Content Placeholder 2">
            <a:extLst>
              <a:ext uri="{FF2B5EF4-FFF2-40B4-BE49-F238E27FC236}">
                <a16:creationId xmlns:a16="http://schemas.microsoft.com/office/drawing/2014/main" id="{F4CA08AC-3080-7AFA-52F0-D9ED969A0C14}"/>
              </a:ext>
            </a:extLst>
          </p:cNvPr>
          <p:cNvSpPr>
            <a:spLocks noGrp="1"/>
          </p:cNvSpPr>
          <p:nvPr>
            <p:ph idx="1"/>
          </p:nvPr>
        </p:nvSpPr>
        <p:spPr>
          <a:xfrm>
            <a:off x="1014046" y="2682875"/>
            <a:ext cx="10515600" cy="2878627"/>
          </a:xfrm>
        </p:spPr>
        <p:txBody>
          <a:bodyPr vert="horz" lIns="91440" tIns="45720" rIns="91440" bIns="45720" rtlCol="0" anchor="t">
            <a:normAutofit/>
          </a:bodyPr>
          <a:lstStyle/>
          <a:p>
            <a:r>
              <a:rPr lang="en-US" sz="2000">
                <a:latin typeface="Aptos Display"/>
              </a:rPr>
              <a:t>Student Course Rep</a:t>
            </a:r>
            <a:endParaRPr lang="en-US" sz="2000"/>
          </a:p>
          <a:p>
            <a:r>
              <a:rPr lang="en-US" sz="2000">
                <a:latin typeface="Aptos"/>
              </a:rPr>
              <a:t>X3 meeting.</a:t>
            </a:r>
            <a:endParaRPr lang="en-US" sz="2000">
              <a:latin typeface="Aptos Display"/>
            </a:endParaRPr>
          </a:p>
          <a:p>
            <a:r>
              <a:rPr lang="en-US" sz="2000">
                <a:latin typeface="Aptos Display"/>
              </a:rPr>
              <a:t>Feedback taken onboard. The university do listen and make changes (ITAP weeks).</a:t>
            </a:r>
          </a:p>
          <a:p>
            <a:r>
              <a:rPr lang="en-US" sz="2000">
                <a:ea typeface="+mn-lt"/>
                <a:cs typeface="+mn-lt"/>
              </a:rPr>
              <a:t>Speak with your course lead(s) to provide feedback — they have meetings too.</a:t>
            </a:r>
            <a:endParaRPr lang="en-US" sz="2000">
              <a:latin typeface="Aptos Display"/>
            </a:endParaRPr>
          </a:p>
          <a:p>
            <a:r>
              <a:rPr lang="en-US" sz="2000">
                <a:latin typeface="Aptos" panose="020B0004020202020204"/>
              </a:rPr>
              <a:t>Be honest.</a:t>
            </a:r>
          </a:p>
          <a:p>
            <a:r>
              <a:rPr lang="en-US" sz="2000">
                <a:latin typeface="Aptos" panose="020B0004020202020204"/>
              </a:rPr>
              <a:t>If you are unsure keep asking.</a:t>
            </a:r>
          </a:p>
          <a:p>
            <a:endParaRPr lang="en-US">
              <a:latin typeface="Aptos" panose="020B0004020202020204"/>
            </a:endParaRPr>
          </a:p>
        </p:txBody>
      </p:sp>
      <p:sp>
        <p:nvSpPr>
          <p:cNvPr id="5" name="Footer Placeholder 4">
            <a:extLst>
              <a:ext uri="{FF2B5EF4-FFF2-40B4-BE49-F238E27FC236}">
                <a16:creationId xmlns:a16="http://schemas.microsoft.com/office/drawing/2014/main" id="{6C3587F9-7B20-8E2F-D62E-FB4FE76456D7}"/>
              </a:ext>
            </a:extLst>
          </p:cNvPr>
          <p:cNvSpPr>
            <a:spLocks noGrp="1"/>
          </p:cNvSpPr>
          <p:nvPr>
            <p:ph type="ftr" sz="quarter" idx="11"/>
          </p:nvPr>
        </p:nvSpPr>
        <p:spPr/>
        <p:txBody>
          <a:bodyPr/>
          <a:lstStyle/>
          <a:p>
            <a:r>
              <a:rPr lang="en-US"/>
              <a:t> </a:t>
            </a:r>
          </a:p>
        </p:txBody>
      </p:sp>
      <p:sp>
        <p:nvSpPr>
          <p:cNvPr id="4" name="TextBox 3">
            <a:extLst>
              <a:ext uri="{FF2B5EF4-FFF2-40B4-BE49-F238E27FC236}">
                <a16:creationId xmlns:a16="http://schemas.microsoft.com/office/drawing/2014/main" id="{8646B1D5-6021-9C32-085E-DC7CB49CD1EC}"/>
              </a:ext>
            </a:extLst>
          </p:cNvPr>
          <p:cNvSpPr txBox="1"/>
          <p:nvPr/>
        </p:nvSpPr>
        <p:spPr>
          <a:xfrm>
            <a:off x="1013099" y="1692773"/>
            <a:ext cx="100027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Placement 1 (September – December): Fir Vale School</a:t>
            </a:r>
          </a:p>
          <a:p>
            <a:r>
              <a:rPr lang="en-US">
                <a:solidFill>
                  <a:srgbClr val="FF0000"/>
                </a:solidFill>
              </a:rPr>
              <a:t>Placement 2 (January – June): </a:t>
            </a:r>
            <a:r>
              <a:rPr lang="en-US" err="1">
                <a:solidFill>
                  <a:srgbClr val="FF0000"/>
                </a:solidFill>
              </a:rPr>
              <a:t>Meadowhead</a:t>
            </a:r>
            <a:r>
              <a:rPr lang="en-US">
                <a:solidFill>
                  <a:srgbClr val="FF0000"/>
                </a:solidFill>
              </a:rPr>
              <a:t> School</a:t>
            </a:r>
          </a:p>
        </p:txBody>
      </p:sp>
      <p:pic>
        <p:nvPicPr>
          <p:cNvPr id="7" name="Picture 2">
            <a:extLst>
              <a:ext uri="{FF2B5EF4-FFF2-40B4-BE49-F238E27FC236}">
                <a16:creationId xmlns:a16="http://schemas.microsoft.com/office/drawing/2014/main" id="{61C531D8-03D6-BE65-DCEC-24F3FD872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255" y="5553353"/>
            <a:ext cx="3046828" cy="81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818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08" y="3273"/>
            <a:ext cx="12184983" cy="6851454"/>
          </a:xfrm>
          <a:custGeom>
            <a:avLst/>
            <a:gdLst/>
            <a:ahLst/>
            <a:cxnLst/>
            <a:rect l="l" t="t" r="r" b="b"/>
            <a:pathLst>
              <a:path w="20093940" h="11298555">
                <a:moveTo>
                  <a:pt x="20093629" y="0"/>
                </a:moveTo>
                <a:lnTo>
                  <a:pt x="0" y="0"/>
                </a:lnTo>
                <a:lnTo>
                  <a:pt x="0" y="11298074"/>
                </a:lnTo>
                <a:lnTo>
                  <a:pt x="20093629" y="11298074"/>
                </a:lnTo>
                <a:lnTo>
                  <a:pt x="20093629" y="0"/>
                </a:lnTo>
                <a:close/>
              </a:path>
            </a:pathLst>
          </a:custGeom>
          <a:solidFill>
            <a:srgbClr val="59173C"/>
          </a:solidFill>
        </p:spPr>
        <p:txBody>
          <a:bodyPr wrap="square" lIns="0" tIns="0" rIns="0" bIns="0" rtlCol="0"/>
          <a:lstStyle/>
          <a:p>
            <a:endParaRPr sz="1092"/>
          </a:p>
        </p:txBody>
      </p:sp>
      <p:sp>
        <p:nvSpPr>
          <p:cNvPr id="9" name="object 9"/>
          <p:cNvSpPr txBox="1">
            <a:spLocks noGrp="1"/>
          </p:cNvSpPr>
          <p:nvPr>
            <p:ph type="title"/>
          </p:nvPr>
        </p:nvSpPr>
        <p:spPr>
          <a:xfrm>
            <a:off x="575238" y="2959816"/>
            <a:ext cx="6529755" cy="2825756"/>
          </a:xfrm>
          <a:prstGeom prst="rect">
            <a:avLst/>
          </a:prstGeom>
        </p:spPr>
        <p:txBody>
          <a:bodyPr vert="horz" wrap="square" lIns="0" tIns="184831" rIns="0" bIns="0" rtlCol="0" anchor="ctr">
            <a:spAutoFit/>
          </a:bodyPr>
          <a:lstStyle/>
          <a:p>
            <a:pPr marL="7620" marR="5715">
              <a:lnSpc>
                <a:spcPct val="78900"/>
              </a:lnSpc>
              <a:spcBef>
                <a:spcPts val="1455"/>
              </a:spcBef>
            </a:pPr>
            <a:r>
              <a:rPr lang="en-US" sz="5450" spc="527">
                <a:solidFill>
                  <a:srgbClr val="FFFFFF"/>
                </a:solidFill>
              </a:rPr>
              <a:t>Netherlands</a:t>
            </a:r>
            <a:br>
              <a:rPr lang="en-US" sz="5450" spc="527">
                <a:solidFill>
                  <a:srgbClr val="FFFFFF"/>
                </a:solidFill>
              </a:rPr>
            </a:br>
            <a:r>
              <a:rPr lang="en-US" sz="3600" spc="527">
                <a:solidFill>
                  <a:srgbClr val="FFFFFF"/>
                </a:solidFill>
              </a:rPr>
              <a:t>Placement Experience</a:t>
            </a:r>
            <a:endParaRPr sz="3600" spc="273">
              <a:solidFill>
                <a:srgbClr val="FFFFFF"/>
              </a:solidFill>
            </a:endParaRPr>
          </a:p>
          <a:p>
            <a:pPr marL="34925" marR="768350">
              <a:lnSpc>
                <a:spcPct val="100000"/>
              </a:lnSpc>
              <a:spcBef>
                <a:spcPts val="18"/>
              </a:spcBef>
            </a:pPr>
            <a:r>
              <a:rPr sz="2000" b="0" spc="103">
                <a:solidFill>
                  <a:srgbClr val="F2F2F2"/>
                </a:solidFill>
              </a:rPr>
              <a:t>Secondary </a:t>
            </a:r>
            <a:r>
              <a:rPr lang="en-US" sz="2000" b="0" spc="103">
                <a:solidFill>
                  <a:srgbClr val="F2F2F2"/>
                </a:solidFill>
              </a:rPr>
              <a:t>PGCE </a:t>
            </a:r>
            <a:r>
              <a:rPr sz="2000" b="0" spc="118">
                <a:solidFill>
                  <a:srgbClr val="F2F2F2"/>
                </a:solidFill>
              </a:rPr>
              <a:t>Initial</a:t>
            </a:r>
            <a:r>
              <a:rPr sz="2000" b="0" spc="-18">
                <a:solidFill>
                  <a:srgbClr val="F2F2F2"/>
                </a:solidFill>
              </a:rPr>
              <a:t> </a:t>
            </a:r>
            <a:r>
              <a:rPr sz="2000" b="0" spc="67">
                <a:solidFill>
                  <a:srgbClr val="F2F2F2"/>
                </a:solidFill>
              </a:rPr>
              <a:t>Teacher</a:t>
            </a:r>
            <a:r>
              <a:rPr sz="2000" b="0" spc="-18">
                <a:solidFill>
                  <a:srgbClr val="F2F2F2"/>
                </a:solidFill>
              </a:rPr>
              <a:t> </a:t>
            </a:r>
            <a:r>
              <a:rPr sz="2000" b="0" spc="143">
                <a:solidFill>
                  <a:srgbClr val="F2F2F2"/>
                </a:solidFill>
              </a:rPr>
              <a:t>Education</a:t>
            </a:r>
            <a:br>
              <a:rPr lang="en-US" sz="2000" b="0" spc="143">
                <a:solidFill>
                  <a:srgbClr val="F2F2F2"/>
                </a:solidFill>
              </a:rPr>
            </a:br>
            <a:br>
              <a:rPr lang="en-US" sz="2000" b="0" spc="143">
                <a:solidFill>
                  <a:srgbClr val="F2F2F2"/>
                </a:solidFill>
              </a:rPr>
            </a:br>
            <a:r>
              <a:rPr lang="en-US" sz="2000" b="0" spc="143">
                <a:solidFill>
                  <a:srgbClr val="F2F2F2"/>
                </a:solidFill>
              </a:rPr>
              <a:t>An Opportunity to Teach your Subject in the Netherlands.</a:t>
            </a:r>
            <a:br>
              <a:rPr lang="en-US" sz="2000" b="0" spc="143">
                <a:solidFill>
                  <a:srgbClr val="F2F2F2"/>
                </a:solidFill>
              </a:rPr>
            </a:br>
            <a:endParaRPr sz="2000"/>
          </a:p>
        </p:txBody>
      </p:sp>
      <p:sp>
        <p:nvSpPr>
          <p:cNvPr id="3" name="Footer Placeholder 2">
            <a:extLst>
              <a:ext uri="{FF2B5EF4-FFF2-40B4-BE49-F238E27FC236}">
                <a16:creationId xmlns:a16="http://schemas.microsoft.com/office/drawing/2014/main" id="{E99DAB71-1484-C029-EA25-87F92E570A13}"/>
              </a:ext>
            </a:extLst>
          </p:cNvPr>
          <p:cNvSpPr>
            <a:spLocks noGrp="1"/>
          </p:cNvSpPr>
          <p:nvPr>
            <p:ph type="ftr" sz="quarter" idx="11"/>
          </p:nvPr>
        </p:nvSpPr>
        <p:spPr/>
        <p:txBody>
          <a:bodyPr/>
          <a:lstStyle/>
          <a:p>
            <a:r>
              <a:rPr lang="en-US"/>
              <a:t> </a:t>
            </a:r>
          </a:p>
        </p:txBody>
      </p:sp>
      <p:pic>
        <p:nvPicPr>
          <p:cNvPr id="10" name="object 10"/>
          <p:cNvPicPr/>
          <p:nvPr/>
        </p:nvPicPr>
        <p:blipFill>
          <a:blip r:embed="rId3" cstate="print"/>
          <a:stretch>
            <a:fillRect/>
          </a:stretch>
        </p:blipFill>
        <p:spPr>
          <a:xfrm>
            <a:off x="578237" y="406371"/>
            <a:ext cx="2064255" cy="1372924"/>
          </a:xfrm>
          <a:prstGeom prst="rect">
            <a:avLst/>
          </a:prstGeom>
        </p:spPr>
      </p:pic>
      <p:pic>
        <p:nvPicPr>
          <p:cNvPr id="4" name="Picture 3" descr="A child riding a bicycle&#10;&#10;Description automatically generated">
            <a:extLst>
              <a:ext uri="{FF2B5EF4-FFF2-40B4-BE49-F238E27FC236}">
                <a16:creationId xmlns:a16="http://schemas.microsoft.com/office/drawing/2014/main" id="{6F927CAB-E0A1-DDAD-46F3-055FBD3C1257}"/>
              </a:ext>
            </a:extLst>
          </p:cNvPr>
          <p:cNvPicPr>
            <a:picLocks noChangeAspect="1"/>
          </p:cNvPicPr>
          <p:nvPr/>
        </p:nvPicPr>
        <p:blipFill>
          <a:blip r:embed="rId4"/>
          <a:srcRect t="890" r="-23" b="-27"/>
          <a:stretch/>
        </p:blipFill>
        <p:spPr>
          <a:xfrm>
            <a:off x="7595377" y="12498"/>
            <a:ext cx="4594090" cy="6847317"/>
          </a:xfrm>
          <a:prstGeom prst="rect">
            <a:avLst/>
          </a:prstGeom>
        </p:spPr>
      </p:pic>
      <p:pic>
        <p:nvPicPr>
          <p:cNvPr id="5" name="Picture 4">
            <a:extLst>
              <a:ext uri="{FF2B5EF4-FFF2-40B4-BE49-F238E27FC236}">
                <a16:creationId xmlns:a16="http://schemas.microsoft.com/office/drawing/2014/main" id="{B4ECD64C-252B-6508-25C5-B09ABAE8884B}"/>
              </a:ext>
            </a:extLst>
          </p:cNvPr>
          <p:cNvPicPr>
            <a:picLocks noChangeAspect="1"/>
          </p:cNvPicPr>
          <p:nvPr/>
        </p:nvPicPr>
        <p:blipFill rotWithShape="1">
          <a:blip r:embed="rId5"/>
          <a:srcRect r="23828" b="15115"/>
          <a:stretch/>
        </p:blipFill>
        <p:spPr>
          <a:xfrm>
            <a:off x="3132876" y="392612"/>
            <a:ext cx="3243210" cy="1386683"/>
          </a:xfrm>
          <a:prstGeom prst="rect">
            <a:avLst/>
          </a:prstGeom>
        </p:spPr>
      </p:pic>
    </p:spTree>
    <p:extLst>
      <p:ext uri="{BB962C8B-B14F-4D97-AF65-F5344CB8AC3E}">
        <p14:creationId xmlns:p14="http://schemas.microsoft.com/office/powerpoint/2010/main" val="194880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ridge over a river with many bicycles on it&#10;&#10;Description automatically generated">
            <a:extLst>
              <a:ext uri="{FF2B5EF4-FFF2-40B4-BE49-F238E27FC236}">
                <a16:creationId xmlns:a16="http://schemas.microsoft.com/office/drawing/2014/main" id="{6A73DAE3-AC88-4331-9038-B733510AE282}"/>
              </a:ext>
            </a:extLst>
          </p:cNvPr>
          <p:cNvPicPr>
            <a:picLocks noChangeAspect="1"/>
          </p:cNvPicPr>
          <p:nvPr/>
        </p:nvPicPr>
        <p:blipFill rotWithShape="1">
          <a:blip r:embed="rId3"/>
          <a:srcRect r="32032" b="5039"/>
          <a:stretch/>
        </p:blipFill>
        <p:spPr>
          <a:xfrm>
            <a:off x="3893" y="-5562"/>
            <a:ext cx="5793511" cy="6865497"/>
          </a:xfrm>
          <a:prstGeom prst="rect">
            <a:avLst/>
          </a:prstGeom>
        </p:spPr>
      </p:pic>
      <p:sp>
        <p:nvSpPr>
          <p:cNvPr id="4" name="object 4"/>
          <p:cNvSpPr/>
          <p:nvPr/>
        </p:nvSpPr>
        <p:spPr>
          <a:xfrm>
            <a:off x="4240834" y="-7448"/>
            <a:ext cx="7951166" cy="6856873"/>
          </a:xfrm>
          <a:custGeom>
            <a:avLst/>
            <a:gdLst/>
            <a:ahLst/>
            <a:cxnLst/>
            <a:rect l="l" t="t" r="r" b="b"/>
            <a:pathLst>
              <a:path w="10419080" h="11276330">
                <a:moveTo>
                  <a:pt x="10418520" y="0"/>
                </a:moveTo>
                <a:lnTo>
                  <a:pt x="0" y="0"/>
                </a:lnTo>
                <a:lnTo>
                  <a:pt x="0" y="11276284"/>
                </a:lnTo>
                <a:lnTo>
                  <a:pt x="10418520" y="11276284"/>
                </a:lnTo>
                <a:lnTo>
                  <a:pt x="10418520" y="0"/>
                </a:lnTo>
                <a:close/>
              </a:path>
            </a:pathLst>
          </a:custGeom>
          <a:solidFill>
            <a:srgbClr val="59173C"/>
          </a:solidFill>
        </p:spPr>
        <p:txBody>
          <a:bodyPr wrap="square" lIns="0" tIns="0" rIns="0" bIns="0" rtlCol="0"/>
          <a:lstStyle/>
          <a:p>
            <a:endParaRPr sz="1092"/>
          </a:p>
        </p:txBody>
      </p:sp>
      <p:sp>
        <p:nvSpPr>
          <p:cNvPr id="5" name="object 5"/>
          <p:cNvSpPr/>
          <p:nvPr/>
        </p:nvSpPr>
        <p:spPr>
          <a:xfrm>
            <a:off x="4683998" y="1706547"/>
            <a:ext cx="499159" cy="1484279"/>
          </a:xfrm>
          <a:custGeom>
            <a:avLst/>
            <a:gdLst/>
            <a:ahLst/>
            <a:cxnLst/>
            <a:rect l="l" t="t" r="r" b="b"/>
            <a:pathLst>
              <a:path w="814704" h="2440940">
                <a:moveTo>
                  <a:pt x="624776" y="399910"/>
                </a:moveTo>
                <a:lnTo>
                  <a:pt x="392518" y="170726"/>
                </a:lnTo>
                <a:lnTo>
                  <a:pt x="366014" y="198056"/>
                </a:lnTo>
                <a:lnTo>
                  <a:pt x="553453" y="381800"/>
                </a:lnTo>
                <a:lnTo>
                  <a:pt x="185407" y="381800"/>
                </a:lnTo>
                <a:lnTo>
                  <a:pt x="185407" y="419671"/>
                </a:lnTo>
                <a:lnTo>
                  <a:pt x="551167" y="419671"/>
                </a:lnTo>
                <a:lnTo>
                  <a:pt x="362737" y="602729"/>
                </a:lnTo>
                <a:lnTo>
                  <a:pt x="389242" y="630059"/>
                </a:lnTo>
                <a:lnTo>
                  <a:pt x="624776" y="399910"/>
                </a:lnTo>
                <a:close/>
              </a:path>
              <a:path w="814704" h="2440940">
                <a:moveTo>
                  <a:pt x="637336" y="2035937"/>
                </a:moveTo>
                <a:lnTo>
                  <a:pt x="405079" y="1806752"/>
                </a:lnTo>
                <a:lnTo>
                  <a:pt x="378587" y="1834083"/>
                </a:lnTo>
                <a:lnTo>
                  <a:pt x="566026" y="2017826"/>
                </a:lnTo>
                <a:lnTo>
                  <a:pt x="197967" y="2017826"/>
                </a:lnTo>
                <a:lnTo>
                  <a:pt x="197967" y="2055698"/>
                </a:lnTo>
                <a:lnTo>
                  <a:pt x="563727" y="2055698"/>
                </a:lnTo>
                <a:lnTo>
                  <a:pt x="375310" y="2238756"/>
                </a:lnTo>
                <a:lnTo>
                  <a:pt x="401802" y="2266086"/>
                </a:lnTo>
                <a:lnTo>
                  <a:pt x="637336" y="2035937"/>
                </a:lnTo>
                <a:close/>
              </a:path>
              <a:path w="814704" h="2440940">
                <a:moveTo>
                  <a:pt x="802132" y="402818"/>
                </a:moveTo>
                <a:lnTo>
                  <a:pt x="799426" y="355904"/>
                </a:lnTo>
                <a:lnTo>
                  <a:pt x="791514" y="310565"/>
                </a:lnTo>
                <a:lnTo>
                  <a:pt x="778700" y="267093"/>
                </a:lnTo>
                <a:lnTo>
                  <a:pt x="764717" y="233972"/>
                </a:lnTo>
                <a:lnTo>
                  <a:pt x="764717" y="402818"/>
                </a:lnTo>
                <a:lnTo>
                  <a:pt x="761390" y="452221"/>
                </a:lnTo>
                <a:lnTo>
                  <a:pt x="751713" y="499630"/>
                </a:lnTo>
                <a:lnTo>
                  <a:pt x="736117" y="544588"/>
                </a:lnTo>
                <a:lnTo>
                  <a:pt x="715022" y="586676"/>
                </a:lnTo>
                <a:lnTo>
                  <a:pt x="688886" y="625436"/>
                </a:lnTo>
                <a:lnTo>
                  <a:pt x="658114" y="660463"/>
                </a:lnTo>
                <a:lnTo>
                  <a:pt x="623163" y="691286"/>
                </a:lnTo>
                <a:lnTo>
                  <a:pt x="584454" y="717486"/>
                </a:lnTo>
                <a:lnTo>
                  <a:pt x="542417" y="738632"/>
                </a:lnTo>
                <a:lnTo>
                  <a:pt x="497484" y="754278"/>
                </a:lnTo>
                <a:lnTo>
                  <a:pt x="450100" y="763981"/>
                </a:lnTo>
                <a:lnTo>
                  <a:pt x="400697" y="767308"/>
                </a:lnTo>
                <a:lnTo>
                  <a:pt x="351459" y="763981"/>
                </a:lnTo>
                <a:lnTo>
                  <a:pt x="304215" y="754278"/>
                </a:lnTo>
                <a:lnTo>
                  <a:pt x="259397" y="738632"/>
                </a:lnTo>
                <a:lnTo>
                  <a:pt x="217449" y="717486"/>
                </a:lnTo>
                <a:lnTo>
                  <a:pt x="178816" y="691286"/>
                </a:lnTo>
                <a:lnTo>
                  <a:pt x="143903" y="660463"/>
                </a:lnTo>
                <a:lnTo>
                  <a:pt x="113182" y="625436"/>
                </a:lnTo>
                <a:lnTo>
                  <a:pt x="87058" y="586676"/>
                </a:lnTo>
                <a:lnTo>
                  <a:pt x="65989" y="544588"/>
                </a:lnTo>
                <a:lnTo>
                  <a:pt x="50393" y="499630"/>
                </a:lnTo>
                <a:lnTo>
                  <a:pt x="40716" y="452221"/>
                </a:lnTo>
                <a:lnTo>
                  <a:pt x="37388" y="402818"/>
                </a:lnTo>
                <a:lnTo>
                  <a:pt x="40716" y="353237"/>
                </a:lnTo>
                <a:lnTo>
                  <a:pt x="50393" y="305701"/>
                </a:lnTo>
                <a:lnTo>
                  <a:pt x="65989" y="260616"/>
                </a:lnTo>
                <a:lnTo>
                  <a:pt x="87058" y="218427"/>
                </a:lnTo>
                <a:lnTo>
                  <a:pt x="113182" y="179590"/>
                </a:lnTo>
                <a:lnTo>
                  <a:pt x="143903" y="144513"/>
                </a:lnTo>
                <a:lnTo>
                  <a:pt x="178816" y="113639"/>
                </a:lnTo>
                <a:lnTo>
                  <a:pt x="217449" y="87401"/>
                </a:lnTo>
                <a:lnTo>
                  <a:pt x="259397" y="66243"/>
                </a:lnTo>
                <a:lnTo>
                  <a:pt x="304215" y="50584"/>
                </a:lnTo>
                <a:lnTo>
                  <a:pt x="350875" y="40995"/>
                </a:lnTo>
                <a:lnTo>
                  <a:pt x="349681" y="40995"/>
                </a:lnTo>
                <a:lnTo>
                  <a:pt x="400697" y="37541"/>
                </a:lnTo>
                <a:lnTo>
                  <a:pt x="451878" y="40995"/>
                </a:lnTo>
                <a:lnTo>
                  <a:pt x="450684" y="40995"/>
                </a:lnTo>
                <a:lnTo>
                  <a:pt x="497484" y="50584"/>
                </a:lnTo>
                <a:lnTo>
                  <a:pt x="542417" y="66243"/>
                </a:lnTo>
                <a:lnTo>
                  <a:pt x="584454" y="87401"/>
                </a:lnTo>
                <a:lnTo>
                  <a:pt x="623163" y="113639"/>
                </a:lnTo>
                <a:lnTo>
                  <a:pt x="658114" y="144513"/>
                </a:lnTo>
                <a:lnTo>
                  <a:pt x="688886" y="179590"/>
                </a:lnTo>
                <a:lnTo>
                  <a:pt x="715022" y="218427"/>
                </a:lnTo>
                <a:lnTo>
                  <a:pt x="736117" y="260616"/>
                </a:lnTo>
                <a:lnTo>
                  <a:pt x="751713" y="305701"/>
                </a:lnTo>
                <a:lnTo>
                  <a:pt x="761390" y="353237"/>
                </a:lnTo>
                <a:lnTo>
                  <a:pt x="764717" y="402818"/>
                </a:lnTo>
                <a:lnTo>
                  <a:pt x="764717" y="233972"/>
                </a:lnTo>
                <a:lnTo>
                  <a:pt x="739559" y="187020"/>
                </a:lnTo>
                <a:lnTo>
                  <a:pt x="713841" y="151015"/>
                </a:lnTo>
                <a:lnTo>
                  <a:pt x="684428" y="118110"/>
                </a:lnTo>
                <a:lnTo>
                  <a:pt x="651637" y="88595"/>
                </a:lnTo>
                <a:lnTo>
                  <a:pt x="615759" y="62788"/>
                </a:lnTo>
                <a:lnTo>
                  <a:pt x="577088" y="40995"/>
                </a:lnTo>
                <a:lnTo>
                  <a:pt x="535952" y="23520"/>
                </a:lnTo>
                <a:lnTo>
                  <a:pt x="492633" y="10655"/>
                </a:lnTo>
                <a:lnTo>
                  <a:pt x="447446" y="2705"/>
                </a:lnTo>
                <a:lnTo>
                  <a:pt x="400697" y="0"/>
                </a:lnTo>
                <a:lnTo>
                  <a:pt x="354088" y="2705"/>
                </a:lnTo>
                <a:lnTo>
                  <a:pt x="309041" y="10655"/>
                </a:lnTo>
                <a:lnTo>
                  <a:pt x="265836" y="23520"/>
                </a:lnTo>
                <a:lnTo>
                  <a:pt x="224777" y="40995"/>
                </a:lnTo>
                <a:lnTo>
                  <a:pt x="186194" y="62788"/>
                </a:lnTo>
                <a:lnTo>
                  <a:pt x="150368" y="88595"/>
                </a:lnTo>
                <a:lnTo>
                  <a:pt x="117627" y="118110"/>
                </a:lnTo>
                <a:lnTo>
                  <a:pt x="88252" y="151015"/>
                </a:lnTo>
                <a:lnTo>
                  <a:pt x="62560" y="187020"/>
                </a:lnTo>
                <a:lnTo>
                  <a:pt x="40855" y="225818"/>
                </a:lnTo>
                <a:lnTo>
                  <a:pt x="23431" y="267093"/>
                </a:lnTo>
                <a:lnTo>
                  <a:pt x="10617" y="310565"/>
                </a:lnTo>
                <a:lnTo>
                  <a:pt x="2705" y="355904"/>
                </a:lnTo>
                <a:lnTo>
                  <a:pt x="0" y="402818"/>
                </a:lnTo>
                <a:lnTo>
                  <a:pt x="2705" y="449580"/>
                </a:lnTo>
                <a:lnTo>
                  <a:pt x="10617" y="494792"/>
                </a:lnTo>
                <a:lnTo>
                  <a:pt x="23431" y="538137"/>
                </a:lnTo>
                <a:lnTo>
                  <a:pt x="40855" y="579323"/>
                </a:lnTo>
                <a:lnTo>
                  <a:pt x="62560" y="618045"/>
                </a:lnTo>
                <a:lnTo>
                  <a:pt x="88252" y="653986"/>
                </a:lnTo>
                <a:lnTo>
                  <a:pt x="117627" y="686854"/>
                </a:lnTo>
                <a:lnTo>
                  <a:pt x="150368" y="716318"/>
                </a:lnTo>
                <a:lnTo>
                  <a:pt x="186194" y="742099"/>
                </a:lnTo>
                <a:lnTo>
                  <a:pt x="225018" y="763981"/>
                </a:lnTo>
                <a:lnTo>
                  <a:pt x="265836" y="781354"/>
                </a:lnTo>
                <a:lnTo>
                  <a:pt x="309041" y="794207"/>
                </a:lnTo>
                <a:lnTo>
                  <a:pt x="354088" y="802144"/>
                </a:lnTo>
                <a:lnTo>
                  <a:pt x="400697" y="804862"/>
                </a:lnTo>
                <a:lnTo>
                  <a:pt x="447446" y="802144"/>
                </a:lnTo>
                <a:lnTo>
                  <a:pt x="492633" y="794207"/>
                </a:lnTo>
                <a:lnTo>
                  <a:pt x="535952" y="781354"/>
                </a:lnTo>
                <a:lnTo>
                  <a:pt x="569010" y="767308"/>
                </a:lnTo>
                <a:lnTo>
                  <a:pt x="576846" y="763981"/>
                </a:lnTo>
                <a:lnTo>
                  <a:pt x="615759" y="742099"/>
                </a:lnTo>
                <a:lnTo>
                  <a:pt x="651637" y="716318"/>
                </a:lnTo>
                <a:lnTo>
                  <a:pt x="684428" y="686854"/>
                </a:lnTo>
                <a:lnTo>
                  <a:pt x="713841" y="653986"/>
                </a:lnTo>
                <a:lnTo>
                  <a:pt x="739559" y="618045"/>
                </a:lnTo>
                <a:lnTo>
                  <a:pt x="761276" y="579323"/>
                </a:lnTo>
                <a:lnTo>
                  <a:pt x="778700" y="538137"/>
                </a:lnTo>
                <a:lnTo>
                  <a:pt x="791514" y="494792"/>
                </a:lnTo>
                <a:lnTo>
                  <a:pt x="799426" y="449580"/>
                </a:lnTo>
                <a:lnTo>
                  <a:pt x="802132" y="402818"/>
                </a:lnTo>
                <a:close/>
              </a:path>
              <a:path w="814704" h="2440940">
                <a:moveTo>
                  <a:pt x="814705" y="2038845"/>
                </a:moveTo>
                <a:lnTo>
                  <a:pt x="811999" y="1991931"/>
                </a:lnTo>
                <a:lnTo>
                  <a:pt x="804075" y="1946592"/>
                </a:lnTo>
                <a:lnTo>
                  <a:pt x="791260" y="1903120"/>
                </a:lnTo>
                <a:lnTo>
                  <a:pt x="777278" y="1869998"/>
                </a:lnTo>
                <a:lnTo>
                  <a:pt x="777278" y="2038845"/>
                </a:lnTo>
                <a:lnTo>
                  <a:pt x="773950" y="2088248"/>
                </a:lnTo>
                <a:lnTo>
                  <a:pt x="764273" y="2135657"/>
                </a:lnTo>
                <a:lnTo>
                  <a:pt x="748677" y="2180615"/>
                </a:lnTo>
                <a:lnTo>
                  <a:pt x="727595" y="2222690"/>
                </a:lnTo>
                <a:lnTo>
                  <a:pt x="701446" y="2261463"/>
                </a:lnTo>
                <a:lnTo>
                  <a:pt x="670687" y="2296477"/>
                </a:lnTo>
                <a:lnTo>
                  <a:pt x="635723" y="2327313"/>
                </a:lnTo>
                <a:lnTo>
                  <a:pt x="597014" y="2353513"/>
                </a:lnTo>
                <a:lnTo>
                  <a:pt x="554977" y="2374658"/>
                </a:lnTo>
                <a:lnTo>
                  <a:pt x="510057" y="2390305"/>
                </a:lnTo>
                <a:lnTo>
                  <a:pt x="462661" y="2400008"/>
                </a:lnTo>
                <a:lnTo>
                  <a:pt x="413258" y="2403335"/>
                </a:lnTo>
                <a:lnTo>
                  <a:pt x="364020" y="2400008"/>
                </a:lnTo>
                <a:lnTo>
                  <a:pt x="316776" y="2390305"/>
                </a:lnTo>
                <a:lnTo>
                  <a:pt x="271970" y="2374658"/>
                </a:lnTo>
                <a:lnTo>
                  <a:pt x="230022" y="2353513"/>
                </a:lnTo>
                <a:lnTo>
                  <a:pt x="191376" y="2327313"/>
                </a:lnTo>
                <a:lnTo>
                  <a:pt x="156476" y="2296477"/>
                </a:lnTo>
                <a:lnTo>
                  <a:pt x="125742" y="2261463"/>
                </a:lnTo>
                <a:lnTo>
                  <a:pt x="99618" y="2222690"/>
                </a:lnTo>
                <a:lnTo>
                  <a:pt x="78549" y="2180615"/>
                </a:lnTo>
                <a:lnTo>
                  <a:pt x="62953" y="2135657"/>
                </a:lnTo>
                <a:lnTo>
                  <a:pt x="53276" y="2088248"/>
                </a:lnTo>
                <a:lnTo>
                  <a:pt x="49961" y="2038845"/>
                </a:lnTo>
                <a:lnTo>
                  <a:pt x="53276" y="1989264"/>
                </a:lnTo>
                <a:lnTo>
                  <a:pt x="62953" y="1941715"/>
                </a:lnTo>
                <a:lnTo>
                  <a:pt x="78549" y="1896643"/>
                </a:lnTo>
                <a:lnTo>
                  <a:pt x="99618" y="1854454"/>
                </a:lnTo>
                <a:lnTo>
                  <a:pt x="125742" y="1815617"/>
                </a:lnTo>
                <a:lnTo>
                  <a:pt x="156476" y="1780540"/>
                </a:lnTo>
                <a:lnTo>
                  <a:pt x="191376" y="1749666"/>
                </a:lnTo>
                <a:lnTo>
                  <a:pt x="230022" y="1723428"/>
                </a:lnTo>
                <a:lnTo>
                  <a:pt x="271970" y="1702269"/>
                </a:lnTo>
                <a:lnTo>
                  <a:pt x="316776" y="1686610"/>
                </a:lnTo>
                <a:lnTo>
                  <a:pt x="363435" y="1677022"/>
                </a:lnTo>
                <a:lnTo>
                  <a:pt x="362242" y="1677022"/>
                </a:lnTo>
                <a:lnTo>
                  <a:pt x="413258" y="1673567"/>
                </a:lnTo>
                <a:lnTo>
                  <a:pt x="464451" y="1677022"/>
                </a:lnTo>
                <a:lnTo>
                  <a:pt x="463257" y="1677022"/>
                </a:lnTo>
                <a:lnTo>
                  <a:pt x="510057" y="1686610"/>
                </a:lnTo>
                <a:lnTo>
                  <a:pt x="554977" y="1702269"/>
                </a:lnTo>
                <a:lnTo>
                  <a:pt x="597014" y="1723428"/>
                </a:lnTo>
                <a:lnTo>
                  <a:pt x="635723" y="1749666"/>
                </a:lnTo>
                <a:lnTo>
                  <a:pt x="670687" y="1780540"/>
                </a:lnTo>
                <a:lnTo>
                  <a:pt x="701446" y="1815617"/>
                </a:lnTo>
                <a:lnTo>
                  <a:pt x="727595" y="1854454"/>
                </a:lnTo>
                <a:lnTo>
                  <a:pt x="748677" y="1896643"/>
                </a:lnTo>
                <a:lnTo>
                  <a:pt x="764273" y="1941715"/>
                </a:lnTo>
                <a:lnTo>
                  <a:pt x="773950" y="1989264"/>
                </a:lnTo>
                <a:lnTo>
                  <a:pt x="777278" y="2038845"/>
                </a:lnTo>
                <a:lnTo>
                  <a:pt x="777278" y="1869998"/>
                </a:lnTo>
                <a:lnTo>
                  <a:pt x="752119" y="1823046"/>
                </a:lnTo>
                <a:lnTo>
                  <a:pt x="726401" y="1787042"/>
                </a:lnTo>
                <a:lnTo>
                  <a:pt x="697001" y="1754136"/>
                </a:lnTo>
                <a:lnTo>
                  <a:pt x="664197" y="1724621"/>
                </a:lnTo>
                <a:lnTo>
                  <a:pt x="628319" y="1698815"/>
                </a:lnTo>
                <a:lnTo>
                  <a:pt x="589661" y="1677022"/>
                </a:lnTo>
                <a:lnTo>
                  <a:pt x="548513" y="1659547"/>
                </a:lnTo>
                <a:lnTo>
                  <a:pt x="505206" y="1646682"/>
                </a:lnTo>
                <a:lnTo>
                  <a:pt x="460019" y="1638731"/>
                </a:lnTo>
                <a:lnTo>
                  <a:pt x="413258" y="1636026"/>
                </a:lnTo>
                <a:lnTo>
                  <a:pt x="366661" y="1638731"/>
                </a:lnTo>
                <a:lnTo>
                  <a:pt x="321602" y="1646682"/>
                </a:lnTo>
                <a:lnTo>
                  <a:pt x="278396" y="1659547"/>
                </a:lnTo>
                <a:lnTo>
                  <a:pt x="237350" y="1677022"/>
                </a:lnTo>
                <a:lnTo>
                  <a:pt x="198755" y="1698815"/>
                </a:lnTo>
                <a:lnTo>
                  <a:pt x="162941" y="1724621"/>
                </a:lnTo>
                <a:lnTo>
                  <a:pt x="130187" y="1754136"/>
                </a:lnTo>
                <a:lnTo>
                  <a:pt x="100812" y="1787042"/>
                </a:lnTo>
                <a:lnTo>
                  <a:pt x="75120" y="1823046"/>
                </a:lnTo>
                <a:lnTo>
                  <a:pt x="53416" y="1861845"/>
                </a:lnTo>
                <a:lnTo>
                  <a:pt x="36004" y="1903120"/>
                </a:lnTo>
                <a:lnTo>
                  <a:pt x="23190" y="1946592"/>
                </a:lnTo>
                <a:lnTo>
                  <a:pt x="15278" y="1991931"/>
                </a:lnTo>
                <a:lnTo>
                  <a:pt x="12573" y="2038845"/>
                </a:lnTo>
                <a:lnTo>
                  <a:pt x="15278" y="2085606"/>
                </a:lnTo>
                <a:lnTo>
                  <a:pt x="23190" y="2130818"/>
                </a:lnTo>
                <a:lnTo>
                  <a:pt x="36004" y="2174163"/>
                </a:lnTo>
                <a:lnTo>
                  <a:pt x="53416" y="2215350"/>
                </a:lnTo>
                <a:lnTo>
                  <a:pt x="75120" y="2254072"/>
                </a:lnTo>
                <a:lnTo>
                  <a:pt x="100812" y="2290013"/>
                </a:lnTo>
                <a:lnTo>
                  <a:pt x="130187" y="2322880"/>
                </a:lnTo>
                <a:lnTo>
                  <a:pt x="162941" y="2352344"/>
                </a:lnTo>
                <a:lnTo>
                  <a:pt x="198755" y="2378125"/>
                </a:lnTo>
                <a:lnTo>
                  <a:pt x="237591" y="2400008"/>
                </a:lnTo>
                <a:lnTo>
                  <a:pt x="278396" y="2417368"/>
                </a:lnTo>
                <a:lnTo>
                  <a:pt x="321602" y="2430234"/>
                </a:lnTo>
                <a:lnTo>
                  <a:pt x="366661" y="2438171"/>
                </a:lnTo>
                <a:lnTo>
                  <a:pt x="413258" y="2440889"/>
                </a:lnTo>
                <a:lnTo>
                  <a:pt x="460019" y="2438171"/>
                </a:lnTo>
                <a:lnTo>
                  <a:pt x="505206" y="2430234"/>
                </a:lnTo>
                <a:lnTo>
                  <a:pt x="548513" y="2417368"/>
                </a:lnTo>
                <a:lnTo>
                  <a:pt x="581571" y="2403335"/>
                </a:lnTo>
                <a:lnTo>
                  <a:pt x="589419" y="2400008"/>
                </a:lnTo>
                <a:lnTo>
                  <a:pt x="628319" y="2378125"/>
                </a:lnTo>
                <a:lnTo>
                  <a:pt x="664197" y="2352344"/>
                </a:lnTo>
                <a:lnTo>
                  <a:pt x="697001" y="2322880"/>
                </a:lnTo>
                <a:lnTo>
                  <a:pt x="726401" y="2290013"/>
                </a:lnTo>
                <a:lnTo>
                  <a:pt x="752119" y="2254072"/>
                </a:lnTo>
                <a:lnTo>
                  <a:pt x="773836" y="2215350"/>
                </a:lnTo>
                <a:lnTo>
                  <a:pt x="791260" y="2174163"/>
                </a:lnTo>
                <a:lnTo>
                  <a:pt x="804075" y="2130818"/>
                </a:lnTo>
                <a:lnTo>
                  <a:pt x="811999" y="2085606"/>
                </a:lnTo>
                <a:lnTo>
                  <a:pt x="814705" y="2038845"/>
                </a:lnTo>
                <a:close/>
              </a:path>
            </a:pathLst>
          </a:custGeom>
          <a:solidFill>
            <a:srgbClr val="FF0000"/>
          </a:solidFill>
        </p:spPr>
        <p:txBody>
          <a:bodyPr wrap="square" lIns="0" tIns="0" rIns="0" bIns="0" rtlCol="0"/>
          <a:lstStyle/>
          <a:p>
            <a:endParaRPr sz="1092"/>
          </a:p>
        </p:txBody>
      </p:sp>
      <p:sp>
        <p:nvSpPr>
          <p:cNvPr id="6" name="object 6"/>
          <p:cNvSpPr txBox="1"/>
          <p:nvPr/>
        </p:nvSpPr>
        <p:spPr>
          <a:xfrm>
            <a:off x="5523822" y="1601886"/>
            <a:ext cx="6079599" cy="2004297"/>
          </a:xfrm>
          <a:prstGeom prst="rect">
            <a:avLst/>
          </a:prstGeom>
        </p:spPr>
        <p:txBody>
          <a:bodyPr vert="horz" wrap="square" lIns="0" tIns="8856" rIns="0" bIns="0" rtlCol="0">
            <a:spAutoFit/>
          </a:bodyPr>
          <a:lstStyle/>
          <a:p>
            <a:pPr marL="7701">
              <a:lnSpc>
                <a:spcPts val="2225"/>
              </a:lnSpc>
              <a:spcBef>
                <a:spcPts val="69"/>
              </a:spcBef>
            </a:pPr>
            <a:r>
              <a:rPr lang="en-GB">
                <a:solidFill>
                  <a:srgbClr val="F2F2F2"/>
                </a:solidFill>
                <a:latin typeface="Arial"/>
                <a:cs typeface="Arial"/>
              </a:rPr>
              <a:t>3-week placement in a Netherlands school of college.</a:t>
            </a:r>
          </a:p>
          <a:p>
            <a:pPr marL="7701">
              <a:lnSpc>
                <a:spcPts val="2225"/>
              </a:lnSpc>
              <a:spcBef>
                <a:spcPts val="69"/>
              </a:spcBef>
            </a:pPr>
            <a:r>
              <a:rPr lang="en-GB">
                <a:solidFill>
                  <a:srgbClr val="F2F2F2"/>
                </a:solidFill>
                <a:latin typeface="Arial" panose="020B0604020202020204" pitchFamily="34" charset="0"/>
                <a:cs typeface="Arial" panose="020B0604020202020204" pitchFamily="34" charset="0"/>
              </a:rPr>
              <a:t>Opportunity to teach your subject in a Netherlands school or college.</a:t>
            </a:r>
          </a:p>
          <a:p>
            <a:pPr marL="7701">
              <a:lnSpc>
                <a:spcPts val="2225"/>
              </a:lnSpc>
              <a:spcBef>
                <a:spcPts val="69"/>
              </a:spcBef>
            </a:pPr>
            <a:endParaRPr sz="1910">
              <a:latin typeface="Arial" panose="020B0604020202020204" pitchFamily="34" charset="0"/>
              <a:cs typeface="Arial" panose="020B0604020202020204" pitchFamily="34" charset="0"/>
            </a:endParaRPr>
          </a:p>
          <a:p>
            <a:pPr marL="7701">
              <a:lnSpc>
                <a:spcPts val="2225"/>
              </a:lnSpc>
              <a:spcBef>
                <a:spcPts val="3"/>
              </a:spcBef>
            </a:pPr>
            <a:r>
              <a:rPr lang="en-GB">
                <a:solidFill>
                  <a:srgbClr val="F2F2F2"/>
                </a:solidFill>
                <a:latin typeface="Arial"/>
                <a:cs typeface="Arial"/>
              </a:rPr>
              <a:t>Arrive in </a:t>
            </a:r>
            <a:r>
              <a:rPr lang="en-GB" b="1">
                <a:solidFill>
                  <a:srgbClr val="F2F2F2"/>
                </a:solidFill>
                <a:latin typeface="Arial"/>
                <a:cs typeface="Arial"/>
              </a:rPr>
              <a:t>Amsterdam </a:t>
            </a:r>
            <a:r>
              <a:rPr lang="en-GB" sz="1800" b="1">
                <a:solidFill>
                  <a:schemeClr val="bg1"/>
                </a:solidFill>
                <a:effectLst/>
                <a:latin typeface="Arial" panose="020B0604020202020204" pitchFamily="34" charset="0"/>
                <a:cs typeface="Arial" panose="020B0604020202020204" pitchFamily="34" charset="0"/>
              </a:rPr>
              <a:t>15th March and return 4th April</a:t>
            </a:r>
            <a:endParaRPr lang="en-GB" b="1">
              <a:solidFill>
                <a:schemeClr val="bg1"/>
              </a:solidFill>
              <a:latin typeface="Arial" panose="020B0604020202020204" pitchFamily="34" charset="0"/>
              <a:cs typeface="Arial" panose="020B0604020202020204" pitchFamily="34" charset="0"/>
            </a:endParaRPr>
          </a:p>
          <a:p>
            <a:pPr marL="7701">
              <a:lnSpc>
                <a:spcPts val="2225"/>
              </a:lnSpc>
              <a:spcBef>
                <a:spcPts val="3"/>
              </a:spcBef>
            </a:pPr>
            <a:r>
              <a:rPr lang="en-GB">
                <a:solidFill>
                  <a:schemeClr val="bg1"/>
                </a:solidFill>
                <a:effectLst/>
                <a:latin typeface="Arial" panose="020B0604020202020204" pitchFamily="34" charset="0"/>
                <a:ea typeface="Times New Roman" panose="02020603050405020304" pitchFamily="18" charset="0"/>
                <a:cs typeface="Arial" panose="020B0604020202020204" pitchFamily="34" charset="0"/>
              </a:rPr>
              <a:t>Initiated and led by Trevor Lewis RSG TTO </a:t>
            </a:r>
            <a:r>
              <a:rPr lang="en-GB"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Enkhuizen’s</a:t>
            </a:r>
            <a:r>
              <a:rPr lang="en-GB">
                <a:solidFill>
                  <a:schemeClr val="bg1"/>
                </a:solidFill>
                <a:effectLst/>
                <a:latin typeface="Arial" panose="020B0604020202020204" pitchFamily="34" charset="0"/>
                <a:ea typeface="Times New Roman" panose="02020603050405020304" pitchFamily="18" charset="0"/>
                <a:cs typeface="Arial" panose="020B0604020202020204" pitchFamily="34" charset="0"/>
              </a:rPr>
              <a:t> Dual Language Co-ordinator</a:t>
            </a:r>
            <a:r>
              <a:rPr lang="en-GB">
                <a:solidFill>
                  <a:schemeClr val="bg1"/>
                </a:solidFill>
                <a:effectLst/>
                <a:latin typeface="Arial" panose="020B0604020202020204" pitchFamily="34" charset="0"/>
                <a:cs typeface="Arial" panose="020B0604020202020204" pitchFamily="34" charset="0"/>
              </a:rPr>
              <a:t> </a:t>
            </a:r>
          </a:p>
        </p:txBody>
      </p:sp>
      <p:sp>
        <p:nvSpPr>
          <p:cNvPr id="15" name="Heading" descr="Heading">
            <a:extLst>
              <a:ext uri="{FF2B5EF4-FFF2-40B4-BE49-F238E27FC236}">
                <a16:creationId xmlns:a16="http://schemas.microsoft.com/office/drawing/2014/main" id="{C0CB9AEE-ED70-4057-5FDC-297FABB10AC0}"/>
              </a:ext>
            </a:extLst>
          </p:cNvPr>
          <p:cNvSpPr txBox="1">
            <a:spLocks/>
          </p:cNvSpPr>
          <p:nvPr/>
        </p:nvSpPr>
        <p:spPr>
          <a:xfrm>
            <a:off x="4601293" y="533276"/>
            <a:ext cx="6079599" cy="443198"/>
          </a:xfrm>
          <a:prstGeom prst="rect">
            <a:avLst/>
          </a:prstGeom>
        </p:spPr>
        <p:txBody>
          <a:bodyPr wrap="square" lIns="0" tIns="0" rIns="0" bIns="0" anchor="b" anchorCtr="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spcBef>
                <a:spcPts val="0"/>
              </a:spcBef>
              <a:buClr>
                <a:srgbClr val="B70D50"/>
              </a:buClr>
              <a:buSzPts val="2800"/>
            </a:pPr>
            <a:r>
              <a:rPr lang="en-GB" sz="3200" cap="none">
                <a:solidFill>
                  <a:schemeClr val="bg1"/>
                </a:solidFill>
                <a:latin typeface="Arial"/>
                <a:ea typeface="Arial"/>
                <a:cs typeface="Arial"/>
                <a:sym typeface="Arial"/>
              </a:rPr>
              <a:t>Overview of Experience</a:t>
            </a:r>
            <a:endParaRPr lang="en-GB" sz="3200" cap="none">
              <a:solidFill>
                <a:schemeClr val="bg1"/>
              </a:solidFill>
            </a:endParaRPr>
          </a:p>
        </p:txBody>
      </p:sp>
      <p:sp>
        <p:nvSpPr>
          <p:cNvPr id="16" name="object 5">
            <a:extLst>
              <a:ext uri="{FF2B5EF4-FFF2-40B4-BE49-F238E27FC236}">
                <a16:creationId xmlns:a16="http://schemas.microsoft.com/office/drawing/2014/main" id="{D8932C14-7C1C-00E6-C3E8-16F3F158E641}"/>
              </a:ext>
            </a:extLst>
          </p:cNvPr>
          <p:cNvSpPr/>
          <p:nvPr/>
        </p:nvSpPr>
        <p:spPr>
          <a:xfrm>
            <a:off x="4683998" y="3836890"/>
            <a:ext cx="499159" cy="1484279"/>
          </a:xfrm>
          <a:custGeom>
            <a:avLst/>
            <a:gdLst/>
            <a:ahLst/>
            <a:cxnLst/>
            <a:rect l="l" t="t" r="r" b="b"/>
            <a:pathLst>
              <a:path w="814704" h="2440940">
                <a:moveTo>
                  <a:pt x="624776" y="399910"/>
                </a:moveTo>
                <a:lnTo>
                  <a:pt x="392518" y="170726"/>
                </a:lnTo>
                <a:lnTo>
                  <a:pt x="366014" y="198056"/>
                </a:lnTo>
                <a:lnTo>
                  <a:pt x="553453" y="381800"/>
                </a:lnTo>
                <a:lnTo>
                  <a:pt x="185407" y="381800"/>
                </a:lnTo>
                <a:lnTo>
                  <a:pt x="185407" y="419671"/>
                </a:lnTo>
                <a:lnTo>
                  <a:pt x="551167" y="419671"/>
                </a:lnTo>
                <a:lnTo>
                  <a:pt x="362737" y="602729"/>
                </a:lnTo>
                <a:lnTo>
                  <a:pt x="389242" y="630059"/>
                </a:lnTo>
                <a:lnTo>
                  <a:pt x="624776" y="399910"/>
                </a:lnTo>
                <a:close/>
              </a:path>
              <a:path w="814704" h="2440940">
                <a:moveTo>
                  <a:pt x="637336" y="2035937"/>
                </a:moveTo>
                <a:lnTo>
                  <a:pt x="405079" y="1806752"/>
                </a:lnTo>
                <a:lnTo>
                  <a:pt x="378587" y="1834083"/>
                </a:lnTo>
                <a:lnTo>
                  <a:pt x="566026" y="2017826"/>
                </a:lnTo>
                <a:lnTo>
                  <a:pt x="197967" y="2017826"/>
                </a:lnTo>
                <a:lnTo>
                  <a:pt x="197967" y="2055698"/>
                </a:lnTo>
                <a:lnTo>
                  <a:pt x="563727" y="2055698"/>
                </a:lnTo>
                <a:lnTo>
                  <a:pt x="375310" y="2238756"/>
                </a:lnTo>
                <a:lnTo>
                  <a:pt x="401802" y="2266086"/>
                </a:lnTo>
                <a:lnTo>
                  <a:pt x="637336" y="2035937"/>
                </a:lnTo>
                <a:close/>
              </a:path>
              <a:path w="814704" h="2440940">
                <a:moveTo>
                  <a:pt x="802132" y="402818"/>
                </a:moveTo>
                <a:lnTo>
                  <a:pt x="799426" y="355904"/>
                </a:lnTo>
                <a:lnTo>
                  <a:pt x="791514" y="310565"/>
                </a:lnTo>
                <a:lnTo>
                  <a:pt x="778700" y="267093"/>
                </a:lnTo>
                <a:lnTo>
                  <a:pt x="764717" y="233972"/>
                </a:lnTo>
                <a:lnTo>
                  <a:pt x="764717" y="402818"/>
                </a:lnTo>
                <a:lnTo>
                  <a:pt x="761390" y="452221"/>
                </a:lnTo>
                <a:lnTo>
                  <a:pt x="751713" y="499630"/>
                </a:lnTo>
                <a:lnTo>
                  <a:pt x="736117" y="544588"/>
                </a:lnTo>
                <a:lnTo>
                  <a:pt x="715022" y="586676"/>
                </a:lnTo>
                <a:lnTo>
                  <a:pt x="688886" y="625436"/>
                </a:lnTo>
                <a:lnTo>
                  <a:pt x="658114" y="660463"/>
                </a:lnTo>
                <a:lnTo>
                  <a:pt x="623163" y="691286"/>
                </a:lnTo>
                <a:lnTo>
                  <a:pt x="584454" y="717486"/>
                </a:lnTo>
                <a:lnTo>
                  <a:pt x="542417" y="738632"/>
                </a:lnTo>
                <a:lnTo>
                  <a:pt x="497484" y="754278"/>
                </a:lnTo>
                <a:lnTo>
                  <a:pt x="450100" y="763981"/>
                </a:lnTo>
                <a:lnTo>
                  <a:pt x="400697" y="767308"/>
                </a:lnTo>
                <a:lnTo>
                  <a:pt x="351459" y="763981"/>
                </a:lnTo>
                <a:lnTo>
                  <a:pt x="304215" y="754278"/>
                </a:lnTo>
                <a:lnTo>
                  <a:pt x="259397" y="738632"/>
                </a:lnTo>
                <a:lnTo>
                  <a:pt x="217449" y="717486"/>
                </a:lnTo>
                <a:lnTo>
                  <a:pt x="178816" y="691286"/>
                </a:lnTo>
                <a:lnTo>
                  <a:pt x="143903" y="660463"/>
                </a:lnTo>
                <a:lnTo>
                  <a:pt x="113182" y="625436"/>
                </a:lnTo>
                <a:lnTo>
                  <a:pt x="87058" y="586676"/>
                </a:lnTo>
                <a:lnTo>
                  <a:pt x="65989" y="544588"/>
                </a:lnTo>
                <a:lnTo>
                  <a:pt x="50393" y="499630"/>
                </a:lnTo>
                <a:lnTo>
                  <a:pt x="40716" y="452221"/>
                </a:lnTo>
                <a:lnTo>
                  <a:pt x="37388" y="402818"/>
                </a:lnTo>
                <a:lnTo>
                  <a:pt x="40716" y="353237"/>
                </a:lnTo>
                <a:lnTo>
                  <a:pt x="50393" y="305701"/>
                </a:lnTo>
                <a:lnTo>
                  <a:pt x="65989" y="260616"/>
                </a:lnTo>
                <a:lnTo>
                  <a:pt x="87058" y="218427"/>
                </a:lnTo>
                <a:lnTo>
                  <a:pt x="113182" y="179590"/>
                </a:lnTo>
                <a:lnTo>
                  <a:pt x="143903" y="144513"/>
                </a:lnTo>
                <a:lnTo>
                  <a:pt x="178816" y="113639"/>
                </a:lnTo>
                <a:lnTo>
                  <a:pt x="217449" y="87401"/>
                </a:lnTo>
                <a:lnTo>
                  <a:pt x="259397" y="66243"/>
                </a:lnTo>
                <a:lnTo>
                  <a:pt x="304215" y="50584"/>
                </a:lnTo>
                <a:lnTo>
                  <a:pt x="350875" y="40995"/>
                </a:lnTo>
                <a:lnTo>
                  <a:pt x="349681" y="40995"/>
                </a:lnTo>
                <a:lnTo>
                  <a:pt x="400697" y="37541"/>
                </a:lnTo>
                <a:lnTo>
                  <a:pt x="451878" y="40995"/>
                </a:lnTo>
                <a:lnTo>
                  <a:pt x="450684" y="40995"/>
                </a:lnTo>
                <a:lnTo>
                  <a:pt x="497484" y="50584"/>
                </a:lnTo>
                <a:lnTo>
                  <a:pt x="542417" y="66243"/>
                </a:lnTo>
                <a:lnTo>
                  <a:pt x="584454" y="87401"/>
                </a:lnTo>
                <a:lnTo>
                  <a:pt x="623163" y="113639"/>
                </a:lnTo>
                <a:lnTo>
                  <a:pt x="658114" y="144513"/>
                </a:lnTo>
                <a:lnTo>
                  <a:pt x="688886" y="179590"/>
                </a:lnTo>
                <a:lnTo>
                  <a:pt x="715022" y="218427"/>
                </a:lnTo>
                <a:lnTo>
                  <a:pt x="736117" y="260616"/>
                </a:lnTo>
                <a:lnTo>
                  <a:pt x="751713" y="305701"/>
                </a:lnTo>
                <a:lnTo>
                  <a:pt x="761390" y="353237"/>
                </a:lnTo>
                <a:lnTo>
                  <a:pt x="764717" y="402818"/>
                </a:lnTo>
                <a:lnTo>
                  <a:pt x="764717" y="233972"/>
                </a:lnTo>
                <a:lnTo>
                  <a:pt x="739559" y="187020"/>
                </a:lnTo>
                <a:lnTo>
                  <a:pt x="713841" y="151015"/>
                </a:lnTo>
                <a:lnTo>
                  <a:pt x="684428" y="118110"/>
                </a:lnTo>
                <a:lnTo>
                  <a:pt x="651637" y="88595"/>
                </a:lnTo>
                <a:lnTo>
                  <a:pt x="615759" y="62788"/>
                </a:lnTo>
                <a:lnTo>
                  <a:pt x="577088" y="40995"/>
                </a:lnTo>
                <a:lnTo>
                  <a:pt x="535952" y="23520"/>
                </a:lnTo>
                <a:lnTo>
                  <a:pt x="492633" y="10655"/>
                </a:lnTo>
                <a:lnTo>
                  <a:pt x="447446" y="2705"/>
                </a:lnTo>
                <a:lnTo>
                  <a:pt x="400697" y="0"/>
                </a:lnTo>
                <a:lnTo>
                  <a:pt x="354088" y="2705"/>
                </a:lnTo>
                <a:lnTo>
                  <a:pt x="309041" y="10655"/>
                </a:lnTo>
                <a:lnTo>
                  <a:pt x="265836" y="23520"/>
                </a:lnTo>
                <a:lnTo>
                  <a:pt x="224777" y="40995"/>
                </a:lnTo>
                <a:lnTo>
                  <a:pt x="186194" y="62788"/>
                </a:lnTo>
                <a:lnTo>
                  <a:pt x="150368" y="88595"/>
                </a:lnTo>
                <a:lnTo>
                  <a:pt x="117627" y="118110"/>
                </a:lnTo>
                <a:lnTo>
                  <a:pt x="88252" y="151015"/>
                </a:lnTo>
                <a:lnTo>
                  <a:pt x="62560" y="187020"/>
                </a:lnTo>
                <a:lnTo>
                  <a:pt x="40855" y="225818"/>
                </a:lnTo>
                <a:lnTo>
                  <a:pt x="23431" y="267093"/>
                </a:lnTo>
                <a:lnTo>
                  <a:pt x="10617" y="310565"/>
                </a:lnTo>
                <a:lnTo>
                  <a:pt x="2705" y="355904"/>
                </a:lnTo>
                <a:lnTo>
                  <a:pt x="0" y="402818"/>
                </a:lnTo>
                <a:lnTo>
                  <a:pt x="2705" y="449580"/>
                </a:lnTo>
                <a:lnTo>
                  <a:pt x="10617" y="494792"/>
                </a:lnTo>
                <a:lnTo>
                  <a:pt x="23431" y="538137"/>
                </a:lnTo>
                <a:lnTo>
                  <a:pt x="40855" y="579323"/>
                </a:lnTo>
                <a:lnTo>
                  <a:pt x="62560" y="618045"/>
                </a:lnTo>
                <a:lnTo>
                  <a:pt x="88252" y="653986"/>
                </a:lnTo>
                <a:lnTo>
                  <a:pt x="117627" y="686854"/>
                </a:lnTo>
                <a:lnTo>
                  <a:pt x="150368" y="716318"/>
                </a:lnTo>
                <a:lnTo>
                  <a:pt x="186194" y="742099"/>
                </a:lnTo>
                <a:lnTo>
                  <a:pt x="225018" y="763981"/>
                </a:lnTo>
                <a:lnTo>
                  <a:pt x="265836" y="781354"/>
                </a:lnTo>
                <a:lnTo>
                  <a:pt x="309041" y="794207"/>
                </a:lnTo>
                <a:lnTo>
                  <a:pt x="354088" y="802144"/>
                </a:lnTo>
                <a:lnTo>
                  <a:pt x="400697" y="804862"/>
                </a:lnTo>
                <a:lnTo>
                  <a:pt x="447446" y="802144"/>
                </a:lnTo>
                <a:lnTo>
                  <a:pt x="492633" y="794207"/>
                </a:lnTo>
                <a:lnTo>
                  <a:pt x="535952" y="781354"/>
                </a:lnTo>
                <a:lnTo>
                  <a:pt x="569010" y="767308"/>
                </a:lnTo>
                <a:lnTo>
                  <a:pt x="576846" y="763981"/>
                </a:lnTo>
                <a:lnTo>
                  <a:pt x="615759" y="742099"/>
                </a:lnTo>
                <a:lnTo>
                  <a:pt x="651637" y="716318"/>
                </a:lnTo>
                <a:lnTo>
                  <a:pt x="684428" y="686854"/>
                </a:lnTo>
                <a:lnTo>
                  <a:pt x="713841" y="653986"/>
                </a:lnTo>
                <a:lnTo>
                  <a:pt x="739559" y="618045"/>
                </a:lnTo>
                <a:lnTo>
                  <a:pt x="761276" y="579323"/>
                </a:lnTo>
                <a:lnTo>
                  <a:pt x="778700" y="538137"/>
                </a:lnTo>
                <a:lnTo>
                  <a:pt x="791514" y="494792"/>
                </a:lnTo>
                <a:lnTo>
                  <a:pt x="799426" y="449580"/>
                </a:lnTo>
                <a:lnTo>
                  <a:pt x="802132" y="402818"/>
                </a:lnTo>
                <a:close/>
              </a:path>
              <a:path w="814704" h="2440940">
                <a:moveTo>
                  <a:pt x="814705" y="2038845"/>
                </a:moveTo>
                <a:lnTo>
                  <a:pt x="811999" y="1991931"/>
                </a:lnTo>
                <a:lnTo>
                  <a:pt x="804075" y="1946592"/>
                </a:lnTo>
                <a:lnTo>
                  <a:pt x="791260" y="1903120"/>
                </a:lnTo>
                <a:lnTo>
                  <a:pt x="777278" y="1869998"/>
                </a:lnTo>
                <a:lnTo>
                  <a:pt x="777278" y="2038845"/>
                </a:lnTo>
                <a:lnTo>
                  <a:pt x="773950" y="2088248"/>
                </a:lnTo>
                <a:lnTo>
                  <a:pt x="764273" y="2135657"/>
                </a:lnTo>
                <a:lnTo>
                  <a:pt x="748677" y="2180615"/>
                </a:lnTo>
                <a:lnTo>
                  <a:pt x="727595" y="2222690"/>
                </a:lnTo>
                <a:lnTo>
                  <a:pt x="701446" y="2261463"/>
                </a:lnTo>
                <a:lnTo>
                  <a:pt x="670687" y="2296477"/>
                </a:lnTo>
                <a:lnTo>
                  <a:pt x="635723" y="2327313"/>
                </a:lnTo>
                <a:lnTo>
                  <a:pt x="597014" y="2353513"/>
                </a:lnTo>
                <a:lnTo>
                  <a:pt x="554977" y="2374658"/>
                </a:lnTo>
                <a:lnTo>
                  <a:pt x="510057" y="2390305"/>
                </a:lnTo>
                <a:lnTo>
                  <a:pt x="462661" y="2400008"/>
                </a:lnTo>
                <a:lnTo>
                  <a:pt x="413258" y="2403335"/>
                </a:lnTo>
                <a:lnTo>
                  <a:pt x="364020" y="2400008"/>
                </a:lnTo>
                <a:lnTo>
                  <a:pt x="316776" y="2390305"/>
                </a:lnTo>
                <a:lnTo>
                  <a:pt x="271970" y="2374658"/>
                </a:lnTo>
                <a:lnTo>
                  <a:pt x="230022" y="2353513"/>
                </a:lnTo>
                <a:lnTo>
                  <a:pt x="191376" y="2327313"/>
                </a:lnTo>
                <a:lnTo>
                  <a:pt x="156476" y="2296477"/>
                </a:lnTo>
                <a:lnTo>
                  <a:pt x="125742" y="2261463"/>
                </a:lnTo>
                <a:lnTo>
                  <a:pt x="99618" y="2222690"/>
                </a:lnTo>
                <a:lnTo>
                  <a:pt x="78549" y="2180615"/>
                </a:lnTo>
                <a:lnTo>
                  <a:pt x="62953" y="2135657"/>
                </a:lnTo>
                <a:lnTo>
                  <a:pt x="53276" y="2088248"/>
                </a:lnTo>
                <a:lnTo>
                  <a:pt x="49961" y="2038845"/>
                </a:lnTo>
                <a:lnTo>
                  <a:pt x="53276" y="1989264"/>
                </a:lnTo>
                <a:lnTo>
                  <a:pt x="62953" y="1941715"/>
                </a:lnTo>
                <a:lnTo>
                  <a:pt x="78549" y="1896643"/>
                </a:lnTo>
                <a:lnTo>
                  <a:pt x="99618" y="1854454"/>
                </a:lnTo>
                <a:lnTo>
                  <a:pt x="125742" y="1815617"/>
                </a:lnTo>
                <a:lnTo>
                  <a:pt x="156476" y="1780540"/>
                </a:lnTo>
                <a:lnTo>
                  <a:pt x="191376" y="1749666"/>
                </a:lnTo>
                <a:lnTo>
                  <a:pt x="230022" y="1723428"/>
                </a:lnTo>
                <a:lnTo>
                  <a:pt x="271970" y="1702269"/>
                </a:lnTo>
                <a:lnTo>
                  <a:pt x="316776" y="1686610"/>
                </a:lnTo>
                <a:lnTo>
                  <a:pt x="363435" y="1677022"/>
                </a:lnTo>
                <a:lnTo>
                  <a:pt x="362242" y="1677022"/>
                </a:lnTo>
                <a:lnTo>
                  <a:pt x="413258" y="1673567"/>
                </a:lnTo>
                <a:lnTo>
                  <a:pt x="464451" y="1677022"/>
                </a:lnTo>
                <a:lnTo>
                  <a:pt x="463257" y="1677022"/>
                </a:lnTo>
                <a:lnTo>
                  <a:pt x="510057" y="1686610"/>
                </a:lnTo>
                <a:lnTo>
                  <a:pt x="554977" y="1702269"/>
                </a:lnTo>
                <a:lnTo>
                  <a:pt x="597014" y="1723428"/>
                </a:lnTo>
                <a:lnTo>
                  <a:pt x="635723" y="1749666"/>
                </a:lnTo>
                <a:lnTo>
                  <a:pt x="670687" y="1780540"/>
                </a:lnTo>
                <a:lnTo>
                  <a:pt x="701446" y="1815617"/>
                </a:lnTo>
                <a:lnTo>
                  <a:pt x="727595" y="1854454"/>
                </a:lnTo>
                <a:lnTo>
                  <a:pt x="748677" y="1896643"/>
                </a:lnTo>
                <a:lnTo>
                  <a:pt x="764273" y="1941715"/>
                </a:lnTo>
                <a:lnTo>
                  <a:pt x="773950" y="1989264"/>
                </a:lnTo>
                <a:lnTo>
                  <a:pt x="777278" y="2038845"/>
                </a:lnTo>
                <a:lnTo>
                  <a:pt x="777278" y="1869998"/>
                </a:lnTo>
                <a:lnTo>
                  <a:pt x="752119" y="1823046"/>
                </a:lnTo>
                <a:lnTo>
                  <a:pt x="726401" y="1787042"/>
                </a:lnTo>
                <a:lnTo>
                  <a:pt x="697001" y="1754136"/>
                </a:lnTo>
                <a:lnTo>
                  <a:pt x="664197" y="1724621"/>
                </a:lnTo>
                <a:lnTo>
                  <a:pt x="628319" y="1698815"/>
                </a:lnTo>
                <a:lnTo>
                  <a:pt x="589661" y="1677022"/>
                </a:lnTo>
                <a:lnTo>
                  <a:pt x="548513" y="1659547"/>
                </a:lnTo>
                <a:lnTo>
                  <a:pt x="505206" y="1646682"/>
                </a:lnTo>
                <a:lnTo>
                  <a:pt x="460019" y="1638731"/>
                </a:lnTo>
                <a:lnTo>
                  <a:pt x="413258" y="1636026"/>
                </a:lnTo>
                <a:lnTo>
                  <a:pt x="366661" y="1638731"/>
                </a:lnTo>
                <a:lnTo>
                  <a:pt x="321602" y="1646682"/>
                </a:lnTo>
                <a:lnTo>
                  <a:pt x="278396" y="1659547"/>
                </a:lnTo>
                <a:lnTo>
                  <a:pt x="237350" y="1677022"/>
                </a:lnTo>
                <a:lnTo>
                  <a:pt x="198755" y="1698815"/>
                </a:lnTo>
                <a:lnTo>
                  <a:pt x="162941" y="1724621"/>
                </a:lnTo>
                <a:lnTo>
                  <a:pt x="130187" y="1754136"/>
                </a:lnTo>
                <a:lnTo>
                  <a:pt x="100812" y="1787042"/>
                </a:lnTo>
                <a:lnTo>
                  <a:pt x="75120" y="1823046"/>
                </a:lnTo>
                <a:lnTo>
                  <a:pt x="53416" y="1861845"/>
                </a:lnTo>
                <a:lnTo>
                  <a:pt x="36004" y="1903120"/>
                </a:lnTo>
                <a:lnTo>
                  <a:pt x="23190" y="1946592"/>
                </a:lnTo>
                <a:lnTo>
                  <a:pt x="15278" y="1991931"/>
                </a:lnTo>
                <a:lnTo>
                  <a:pt x="12573" y="2038845"/>
                </a:lnTo>
                <a:lnTo>
                  <a:pt x="15278" y="2085606"/>
                </a:lnTo>
                <a:lnTo>
                  <a:pt x="23190" y="2130818"/>
                </a:lnTo>
                <a:lnTo>
                  <a:pt x="36004" y="2174163"/>
                </a:lnTo>
                <a:lnTo>
                  <a:pt x="53416" y="2215350"/>
                </a:lnTo>
                <a:lnTo>
                  <a:pt x="75120" y="2254072"/>
                </a:lnTo>
                <a:lnTo>
                  <a:pt x="100812" y="2290013"/>
                </a:lnTo>
                <a:lnTo>
                  <a:pt x="130187" y="2322880"/>
                </a:lnTo>
                <a:lnTo>
                  <a:pt x="162941" y="2352344"/>
                </a:lnTo>
                <a:lnTo>
                  <a:pt x="198755" y="2378125"/>
                </a:lnTo>
                <a:lnTo>
                  <a:pt x="237591" y="2400008"/>
                </a:lnTo>
                <a:lnTo>
                  <a:pt x="278396" y="2417368"/>
                </a:lnTo>
                <a:lnTo>
                  <a:pt x="321602" y="2430234"/>
                </a:lnTo>
                <a:lnTo>
                  <a:pt x="366661" y="2438171"/>
                </a:lnTo>
                <a:lnTo>
                  <a:pt x="413258" y="2440889"/>
                </a:lnTo>
                <a:lnTo>
                  <a:pt x="460019" y="2438171"/>
                </a:lnTo>
                <a:lnTo>
                  <a:pt x="505206" y="2430234"/>
                </a:lnTo>
                <a:lnTo>
                  <a:pt x="548513" y="2417368"/>
                </a:lnTo>
                <a:lnTo>
                  <a:pt x="581571" y="2403335"/>
                </a:lnTo>
                <a:lnTo>
                  <a:pt x="589419" y="2400008"/>
                </a:lnTo>
                <a:lnTo>
                  <a:pt x="628319" y="2378125"/>
                </a:lnTo>
                <a:lnTo>
                  <a:pt x="664197" y="2352344"/>
                </a:lnTo>
                <a:lnTo>
                  <a:pt x="697001" y="2322880"/>
                </a:lnTo>
                <a:lnTo>
                  <a:pt x="726401" y="2290013"/>
                </a:lnTo>
                <a:lnTo>
                  <a:pt x="752119" y="2254072"/>
                </a:lnTo>
                <a:lnTo>
                  <a:pt x="773836" y="2215350"/>
                </a:lnTo>
                <a:lnTo>
                  <a:pt x="791260" y="2174163"/>
                </a:lnTo>
                <a:lnTo>
                  <a:pt x="804075" y="2130818"/>
                </a:lnTo>
                <a:lnTo>
                  <a:pt x="811999" y="2085606"/>
                </a:lnTo>
                <a:lnTo>
                  <a:pt x="814705" y="2038845"/>
                </a:lnTo>
                <a:close/>
              </a:path>
            </a:pathLst>
          </a:custGeom>
          <a:solidFill>
            <a:srgbClr val="FF0000"/>
          </a:solidFill>
        </p:spPr>
        <p:txBody>
          <a:bodyPr wrap="square" lIns="0" tIns="0" rIns="0" bIns="0" rtlCol="0"/>
          <a:lstStyle/>
          <a:p>
            <a:endParaRPr sz="1092"/>
          </a:p>
        </p:txBody>
      </p:sp>
      <p:sp>
        <p:nvSpPr>
          <p:cNvPr id="17" name="object 6">
            <a:extLst>
              <a:ext uri="{FF2B5EF4-FFF2-40B4-BE49-F238E27FC236}">
                <a16:creationId xmlns:a16="http://schemas.microsoft.com/office/drawing/2014/main" id="{B2E3BED9-802B-E04C-9FA3-5C75F4D2F653}"/>
              </a:ext>
            </a:extLst>
          </p:cNvPr>
          <p:cNvSpPr txBox="1"/>
          <p:nvPr/>
        </p:nvSpPr>
        <p:spPr>
          <a:xfrm>
            <a:off x="5523822" y="3816483"/>
            <a:ext cx="6079599" cy="4175724"/>
          </a:xfrm>
          <a:prstGeom prst="rect">
            <a:avLst/>
          </a:prstGeom>
        </p:spPr>
        <p:txBody>
          <a:bodyPr vert="horz" wrap="square" lIns="0" tIns="8856" rIns="0" bIns="0" rtlCol="0">
            <a:spAutoFit/>
          </a:bodyPr>
          <a:lstStyle/>
          <a:p>
            <a:r>
              <a:rPr lang="en-GB">
                <a:solidFill>
                  <a:srgbClr val="F2F2F2"/>
                </a:solidFill>
                <a:latin typeface="Arial"/>
                <a:cs typeface="Arial"/>
              </a:rPr>
              <a:t>Accommodation is arranged by host school. </a:t>
            </a:r>
          </a:p>
          <a:p>
            <a:r>
              <a:rPr lang="en-GB">
                <a:solidFill>
                  <a:schemeClr val="bg1"/>
                </a:solidFill>
                <a:effectLst/>
                <a:latin typeface="Arial" panose="020B0604020202020204" pitchFamily="34" charset="0"/>
                <a:cs typeface="Arial" panose="020B0604020202020204" pitchFamily="34" charset="0"/>
              </a:rPr>
              <a:t>Travel Insurance provided by SHU</a:t>
            </a:r>
            <a:endParaRPr lang="en-GB">
              <a:solidFill>
                <a:srgbClr val="F2F2F2"/>
              </a:solidFill>
              <a:latin typeface="Arial"/>
              <a:cs typeface="Arial"/>
            </a:endParaRPr>
          </a:p>
          <a:p>
            <a:r>
              <a:rPr lang="en-GB">
                <a:solidFill>
                  <a:schemeClr val="bg1"/>
                </a:solidFill>
                <a:effectLst/>
                <a:latin typeface="Arial" panose="020B0604020202020204" pitchFamily="34" charset="0"/>
                <a:cs typeface="Arial" panose="020B0604020202020204" pitchFamily="34" charset="0"/>
              </a:rPr>
              <a:t>Costs to you</a:t>
            </a:r>
          </a:p>
          <a:p>
            <a:pPr marL="800078" lvl="1" indent="-342900">
              <a:buFont typeface="Arial" panose="020B0604020202020204" pitchFamily="34" charset="0"/>
              <a:buChar char="•"/>
            </a:pPr>
            <a:r>
              <a:rPr lang="en-GB">
                <a:solidFill>
                  <a:schemeClr val="bg1"/>
                </a:solidFill>
                <a:effectLst/>
                <a:latin typeface="Arial" panose="020B0604020202020204" pitchFamily="34" charset="0"/>
                <a:cs typeface="Arial" panose="020B0604020202020204" pitchFamily="34" charset="0"/>
              </a:rPr>
              <a:t>€125 non-refundable participation costs</a:t>
            </a:r>
          </a:p>
          <a:p>
            <a:pPr marL="800078" lvl="1" indent="-342900">
              <a:buFont typeface="Arial" panose="020B0604020202020204" pitchFamily="34" charset="0"/>
              <a:buChar char="•"/>
            </a:pPr>
            <a:r>
              <a:rPr lang="en-GB">
                <a:solidFill>
                  <a:schemeClr val="bg1"/>
                </a:solidFill>
                <a:effectLst/>
                <a:latin typeface="Arial" panose="020B0604020202020204" pitchFamily="34" charset="0"/>
                <a:cs typeface="Arial" panose="020B0604020202020204" pitchFamily="34" charset="0"/>
              </a:rPr>
              <a:t>€300 contribution towards accommodation</a:t>
            </a:r>
          </a:p>
          <a:p>
            <a:pPr marL="800078" lvl="1" indent="-342900">
              <a:buFont typeface="Arial" panose="020B0604020202020204" pitchFamily="34" charset="0"/>
              <a:buChar char="•"/>
            </a:pPr>
            <a:r>
              <a:rPr lang="en-GB">
                <a:solidFill>
                  <a:schemeClr val="bg1"/>
                </a:solidFill>
                <a:effectLst/>
                <a:latin typeface="Arial" panose="020B0604020202020204" pitchFamily="34" charset="0"/>
                <a:cs typeface="Arial" panose="020B0604020202020204" pitchFamily="34" charset="0"/>
              </a:rPr>
              <a:t>€275 refundable deposit</a:t>
            </a:r>
          </a:p>
          <a:p>
            <a:pPr marL="800078" lvl="1" indent="-342900">
              <a:buFont typeface="Arial" panose="020B0604020202020204" pitchFamily="34" charset="0"/>
              <a:buChar char="•"/>
            </a:pPr>
            <a:r>
              <a:rPr lang="en-GB">
                <a:solidFill>
                  <a:schemeClr val="bg1"/>
                </a:solidFill>
                <a:effectLst/>
                <a:latin typeface="Arial" panose="020B0604020202020204" pitchFamily="34" charset="0"/>
                <a:cs typeface="Arial" panose="020B0604020202020204" pitchFamily="34" charset="0"/>
              </a:rPr>
              <a:t>Return travel to Amsterdam</a:t>
            </a:r>
          </a:p>
          <a:p>
            <a:pPr marL="800078" lvl="1" indent="-342900">
              <a:buFont typeface="Arial" panose="020B0604020202020204" pitchFamily="34" charset="0"/>
              <a:buChar char="•"/>
            </a:pPr>
            <a:r>
              <a:rPr lang="en-GB">
                <a:solidFill>
                  <a:schemeClr val="bg1"/>
                </a:solidFill>
                <a:effectLst/>
                <a:latin typeface="Arial" panose="020B0604020202020204" pitchFamily="34" charset="0"/>
                <a:cs typeface="Arial" panose="020B0604020202020204" pitchFamily="34" charset="0"/>
              </a:rPr>
              <a:t>Train from the airport to/from your host school.</a:t>
            </a:r>
          </a:p>
          <a:p>
            <a:pPr marL="800078" lvl="1" indent="-342900">
              <a:buFont typeface="Arial" panose="020B0604020202020204" pitchFamily="34" charset="0"/>
              <a:buChar char="•"/>
            </a:pPr>
            <a:r>
              <a:rPr lang="en-GB">
                <a:solidFill>
                  <a:schemeClr val="bg1"/>
                </a:solidFill>
                <a:effectLst/>
                <a:latin typeface="Arial" panose="020B0604020202020204" pitchFamily="34" charset="0"/>
                <a:cs typeface="Arial" panose="020B0604020202020204" pitchFamily="34" charset="0"/>
              </a:rPr>
              <a:t>Living costs</a:t>
            </a:r>
          </a:p>
          <a:p>
            <a:pPr marL="800078" lvl="1" indent="-342900">
              <a:buFont typeface="Arial" panose="020B0604020202020204" pitchFamily="34" charset="0"/>
              <a:buChar char="•"/>
            </a:pPr>
            <a:r>
              <a:rPr lang="en-GB">
                <a:solidFill>
                  <a:schemeClr val="bg1"/>
                </a:solidFill>
                <a:latin typeface="Arial" panose="020B0604020202020204" pitchFamily="34" charset="0"/>
                <a:cs typeface="Arial" panose="020B0604020202020204" pitchFamily="34" charset="0"/>
              </a:rPr>
              <a:t>Personal travel insurance </a:t>
            </a:r>
            <a:endParaRPr lang="en-GB">
              <a:solidFill>
                <a:schemeClr val="bg1"/>
              </a:solidFill>
              <a:effectLst/>
              <a:latin typeface="Arial" panose="020B0604020202020204" pitchFamily="34" charset="0"/>
              <a:cs typeface="Arial" panose="020B0604020202020204" pitchFamily="34" charset="0"/>
            </a:endParaRPr>
          </a:p>
          <a:p>
            <a:endParaRPr lang="en-GB" sz="2000">
              <a:effectLst/>
              <a:latin typeface="Helvetica" pitchFamily="2" charset="0"/>
            </a:endParaRPr>
          </a:p>
          <a:p>
            <a:pPr>
              <a:spcBef>
                <a:spcPts val="1831"/>
              </a:spcBef>
            </a:pPr>
            <a:endParaRPr sz="1910">
              <a:latin typeface="Arial"/>
              <a:cs typeface="Arial"/>
            </a:endParaRPr>
          </a:p>
          <a:p>
            <a:pPr marL="7701">
              <a:lnSpc>
                <a:spcPts val="2225"/>
              </a:lnSpc>
              <a:spcBef>
                <a:spcPts val="3"/>
              </a:spcBef>
            </a:pPr>
            <a:r>
              <a:rPr lang="en-GB" sz="1910">
                <a:solidFill>
                  <a:srgbClr val="F2F2F2"/>
                </a:solidFill>
                <a:latin typeface="Arial"/>
                <a:cs typeface="Arial"/>
              </a:rPr>
              <a:t>Opportunity to teach your subject in one of 8 Netherlands school/colleges</a:t>
            </a:r>
            <a:endParaRPr sz="1910">
              <a:latin typeface="Arial"/>
              <a:cs typeface="Arial"/>
            </a:endParaRPr>
          </a:p>
        </p:txBody>
      </p:sp>
      <p:sp>
        <p:nvSpPr>
          <p:cNvPr id="18" name="Rectangle 17">
            <a:extLst>
              <a:ext uri="{FF2B5EF4-FFF2-40B4-BE49-F238E27FC236}">
                <a16:creationId xmlns:a16="http://schemas.microsoft.com/office/drawing/2014/main" id="{599A4DCF-925D-3922-66D0-0E84BB2ED4D8}"/>
              </a:ext>
            </a:extLst>
          </p:cNvPr>
          <p:cNvSpPr/>
          <p:nvPr/>
        </p:nvSpPr>
        <p:spPr>
          <a:xfrm>
            <a:off x="4487917" y="4761614"/>
            <a:ext cx="914400" cy="735724"/>
          </a:xfrm>
          <a:prstGeom prst="rect">
            <a:avLst/>
          </a:prstGeom>
          <a:solidFill>
            <a:srgbClr val="5917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C56DF92-C3E9-E87D-472A-6B442730EBCA}"/>
              </a:ext>
            </a:extLst>
          </p:cNvPr>
          <p:cNvSpPr>
            <a:spLocks noGrp="1"/>
          </p:cNvSpPr>
          <p:nvPr>
            <p:ph type="ftr" sz="quarter" idx="5"/>
          </p:nvPr>
        </p:nvSpPr>
        <p:spPr/>
        <p:txBody>
          <a:bodyPr/>
          <a:lstStyle/>
          <a:p>
            <a:r>
              <a:rPr lang="en-US"/>
              <a:t> </a:t>
            </a:r>
          </a:p>
        </p:txBody>
      </p:sp>
      <p:pic>
        <p:nvPicPr>
          <p:cNvPr id="8" name="Picture 2">
            <a:extLst>
              <a:ext uri="{FF2B5EF4-FFF2-40B4-BE49-F238E27FC236}">
                <a16:creationId xmlns:a16="http://schemas.microsoft.com/office/drawing/2014/main" id="{E517C4A7-1FE7-107D-C5F7-0CD3C23451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6" y="136226"/>
            <a:ext cx="3046828" cy="81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388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652765" y="-21020"/>
            <a:ext cx="8602295" cy="6893361"/>
          </a:xfrm>
          <a:custGeom>
            <a:avLst/>
            <a:gdLst/>
            <a:ahLst/>
            <a:cxnLst/>
            <a:rect l="l" t="t" r="r" b="b"/>
            <a:pathLst>
              <a:path w="10419080" h="11276330">
                <a:moveTo>
                  <a:pt x="10418520" y="0"/>
                </a:moveTo>
                <a:lnTo>
                  <a:pt x="0" y="0"/>
                </a:lnTo>
                <a:lnTo>
                  <a:pt x="0" y="11276284"/>
                </a:lnTo>
                <a:lnTo>
                  <a:pt x="10418520" y="11276284"/>
                </a:lnTo>
                <a:lnTo>
                  <a:pt x="10418520" y="0"/>
                </a:lnTo>
                <a:close/>
              </a:path>
            </a:pathLst>
          </a:custGeom>
          <a:solidFill>
            <a:srgbClr val="59173C"/>
          </a:solidFill>
        </p:spPr>
        <p:txBody>
          <a:bodyPr wrap="square" lIns="0" tIns="0" rIns="0" bIns="0" rtlCol="0"/>
          <a:lstStyle/>
          <a:p>
            <a:endParaRPr sz="1092"/>
          </a:p>
        </p:txBody>
      </p:sp>
      <p:sp>
        <p:nvSpPr>
          <p:cNvPr id="5" name="object 5"/>
          <p:cNvSpPr/>
          <p:nvPr/>
        </p:nvSpPr>
        <p:spPr>
          <a:xfrm>
            <a:off x="4683998" y="1446482"/>
            <a:ext cx="499159" cy="1484279"/>
          </a:xfrm>
          <a:custGeom>
            <a:avLst/>
            <a:gdLst/>
            <a:ahLst/>
            <a:cxnLst/>
            <a:rect l="l" t="t" r="r" b="b"/>
            <a:pathLst>
              <a:path w="814704" h="2440940">
                <a:moveTo>
                  <a:pt x="624776" y="399910"/>
                </a:moveTo>
                <a:lnTo>
                  <a:pt x="392518" y="170726"/>
                </a:lnTo>
                <a:lnTo>
                  <a:pt x="366014" y="198056"/>
                </a:lnTo>
                <a:lnTo>
                  <a:pt x="553453" y="381800"/>
                </a:lnTo>
                <a:lnTo>
                  <a:pt x="185407" y="381800"/>
                </a:lnTo>
                <a:lnTo>
                  <a:pt x="185407" y="419671"/>
                </a:lnTo>
                <a:lnTo>
                  <a:pt x="551167" y="419671"/>
                </a:lnTo>
                <a:lnTo>
                  <a:pt x="362737" y="602729"/>
                </a:lnTo>
                <a:lnTo>
                  <a:pt x="389242" y="630059"/>
                </a:lnTo>
                <a:lnTo>
                  <a:pt x="624776" y="399910"/>
                </a:lnTo>
                <a:close/>
              </a:path>
              <a:path w="814704" h="2440940">
                <a:moveTo>
                  <a:pt x="637336" y="2035937"/>
                </a:moveTo>
                <a:lnTo>
                  <a:pt x="405079" y="1806752"/>
                </a:lnTo>
                <a:lnTo>
                  <a:pt x="378587" y="1834083"/>
                </a:lnTo>
                <a:lnTo>
                  <a:pt x="566026" y="2017826"/>
                </a:lnTo>
                <a:lnTo>
                  <a:pt x="197967" y="2017826"/>
                </a:lnTo>
                <a:lnTo>
                  <a:pt x="197967" y="2055698"/>
                </a:lnTo>
                <a:lnTo>
                  <a:pt x="563727" y="2055698"/>
                </a:lnTo>
                <a:lnTo>
                  <a:pt x="375310" y="2238756"/>
                </a:lnTo>
                <a:lnTo>
                  <a:pt x="401802" y="2266086"/>
                </a:lnTo>
                <a:lnTo>
                  <a:pt x="637336" y="2035937"/>
                </a:lnTo>
                <a:close/>
              </a:path>
              <a:path w="814704" h="2440940">
                <a:moveTo>
                  <a:pt x="802132" y="402818"/>
                </a:moveTo>
                <a:lnTo>
                  <a:pt x="799426" y="355904"/>
                </a:lnTo>
                <a:lnTo>
                  <a:pt x="791514" y="310565"/>
                </a:lnTo>
                <a:lnTo>
                  <a:pt x="778700" y="267093"/>
                </a:lnTo>
                <a:lnTo>
                  <a:pt x="764717" y="233972"/>
                </a:lnTo>
                <a:lnTo>
                  <a:pt x="764717" y="402818"/>
                </a:lnTo>
                <a:lnTo>
                  <a:pt x="761390" y="452221"/>
                </a:lnTo>
                <a:lnTo>
                  <a:pt x="751713" y="499630"/>
                </a:lnTo>
                <a:lnTo>
                  <a:pt x="736117" y="544588"/>
                </a:lnTo>
                <a:lnTo>
                  <a:pt x="715022" y="586676"/>
                </a:lnTo>
                <a:lnTo>
                  <a:pt x="688886" y="625436"/>
                </a:lnTo>
                <a:lnTo>
                  <a:pt x="658114" y="660463"/>
                </a:lnTo>
                <a:lnTo>
                  <a:pt x="623163" y="691286"/>
                </a:lnTo>
                <a:lnTo>
                  <a:pt x="584454" y="717486"/>
                </a:lnTo>
                <a:lnTo>
                  <a:pt x="542417" y="738632"/>
                </a:lnTo>
                <a:lnTo>
                  <a:pt x="497484" y="754278"/>
                </a:lnTo>
                <a:lnTo>
                  <a:pt x="450100" y="763981"/>
                </a:lnTo>
                <a:lnTo>
                  <a:pt x="400697" y="767308"/>
                </a:lnTo>
                <a:lnTo>
                  <a:pt x="351459" y="763981"/>
                </a:lnTo>
                <a:lnTo>
                  <a:pt x="304215" y="754278"/>
                </a:lnTo>
                <a:lnTo>
                  <a:pt x="259397" y="738632"/>
                </a:lnTo>
                <a:lnTo>
                  <a:pt x="217449" y="717486"/>
                </a:lnTo>
                <a:lnTo>
                  <a:pt x="178816" y="691286"/>
                </a:lnTo>
                <a:lnTo>
                  <a:pt x="143903" y="660463"/>
                </a:lnTo>
                <a:lnTo>
                  <a:pt x="113182" y="625436"/>
                </a:lnTo>
                <a:lnTo>
                  <a:pt x="87058" y="586676"/>
                </a:lnTo>
                <a:lnTo>
                  <a:pt x="65989" y="544588"/>
                </a:lnTo>
                <a:lnTo>
                  <a:pt x="50393" y="499630"/>
                </a:lnTo>
                <a:lnTo>
                  <a:pt x="40716" y="452221"/>
                </a:lnTo>
                <a:lnTo>
                  <a:pt x="37388" y="402818"/>
                </a:lnTo>
                <a:lnTo>
                  <a:pt x="40716" y="353237"/>
                </a:lnTo>
                <a:lnTo>
                  <a:pt x="50393" y="305701"/>
                </a:lnTo>
                <a:lnTo>
                  <a:pt x="65989" y="260616"/>
                </a:lnTo>
                <a:lnTo>
                  <a:pt x="87058" y="218427"/>
                </a:lnTo>
                <a:lnTo>
                  <a:pt x="113182" y="179590"/>
                </a:lnTo>
                <a:lnTo>
                  <a:pt x="143903" y="144513"/>
                </a:lnTo>
                <a:lnTo>
                  <a:pt x="178816" y="113639"/>
                </a:lnTo>
                <a:lnTo>
                  <a:pt x="217449" y="87401"/>
                </a:lnTo>
                <a:lnTo>
                  <a:pt x="259397" y="66243"/>
                </a:lnTo>
                <a:lnTo>
                  <a:pt x="304215" y="50584"/>
                </a:lnTo>
                <a:lnTo>
                  <a:pt x="350875" y="40995"/>
                </a:lnTo>
                <a:lnTo>
                  <a:pt x="349681" y="40995"/>
                </a:lnTo>
                <a:lnTo>
                  <a:pt x="400697" y="37541"/>
                </a:lnTo>
                <a:lnTo>
                  <a:pt x="451878" y="40995"/>
                </a:lnTo>
                <a:lnTo>
                  <a:pt x="450684" y="40995"/>
                </a:lnTo>
                <a:lnTo>
                  <a:pt x="497484" y="50584"/>
                </a:lnTo>
                <a:lnTo>
                  <a:pt x="542417" y="66243"/>
                </a:lnTo>
                <a:lnTo>
                  <a:pt x="584454" y="87401"/>
                </a:lnTo>
                <a:lnTo>
                  <a:pt x="623163" y="113639"/>
                </a:lnTo>
                <a:lnTo>
                  <a:pt x="658114" y="144513"/>
                </a:lnTo>
                <a:lnTo>
                  <a:pt x="688886" y="179590"/>
                </a:lnTo>
                <a:lnTo>
                  <a:pt x="715022" y="218427"/>
                </a:lnTo>
                <a:lnTo>
                  <a:pt x="736117" y="260616"/>
                </a:lnTo>
                <a:lnTo>
                  <a:pt x="751713" y="305701"/>
                </a:lnTo>
                <a:lnTo>
                  <a:pt x="761390" y="353237"/>
                </a:lnTo>
                <a:lnTo>
                  <a:pt x="764717" y="402818"/>
                </a:lnTo>
                <a:lnTo>
                  <a:pt x="764717" y="233972"/>
                </a:lnTo>
                <a:lnTo>
                  <a:pt x="739559" y="187020"/>
                </a:lnTo>
                <a:lnTo>
                  <a:pt x="713841" y="151015"/>
                </a:lnTo>
                <a:lnTo>
                  <a:pt x="684428" y="118110"/>
                </a:lnTo>
                <a:lnTo>
                  <a:pt x="651637" y="88595"/>
                </a:lnTo>
                <a:lnTo>
                  <a:pt x="615759" y="62788"/>
                </a:lnTo>
                <a:lnTo>
                  <a:pt x="577088" y="40995"/>
                </a:lnTo>
                <a:lnTo>
                  <a:pt x="535952" y="23520"/>
                </a:lnTo>
                <a:lnTo>
                  <a:pt x="492633" y="10655"/>
                </a:lnTo>
                <a:lnTo>
                  <a:pt x="447446" y="2705"/>
                </a:lnTo>
                <a:lnTo>
                  <a:pt x="400697" y="0"/>
                </a:lnTo>
                <a:lnTo>
                  <a:pt x="354088" y="2705"/>
                </a:lnTo>
                <a:lnTo>
                  <a:pt x="309041" y="10655"/>
                </a:lnTo>
                <a:lnTo>
                  <a:pt x="265836" y="23520"/>
                </a:lnTo>
                <a:lnTo>
                  <a:pt x="224777" y="40995"/>
                </a:lnTo>
                <a:lnTo>
                  <a:pt x="186194" y="62788"/>
                </a:lnTo>
                <a:lnTo>
                  <a:pt x="150368" y="88595"/>
                </a:lnTo>
                <a:lnTo>
                  <a:pt x="117627" y="118110"/>
                </a:lnTo>
                <a:lnTo>
                  <a:pt x="88252" y="151015"/>
                </a:lnTo>
                <a:lnTo>
                  <a:pt x="62560" y="187020"/>
                </a:lnTo>
                <a:lnTo>
                  <a:pt x="40855" y="225818"/>
                </a:lnTo>
                <a:lnTo>
                  <a:pt x="23431" y="267093"/>
                </a:lnTo>
                <a:lnTo>
                  <a:pt x="10617" y="310565"/>
                </a:lnTo>
                <a:lnTo>
                  <a:pt x="2705" y="355904"/>
                </a:lnTo>
                <a:lnTo>
                  <a:pt x="0" y="402818"/>
                </a:lnTo>
                <a:lnTo>
                  <a:pt x="2705" y="449580"/>
                </a:lnTo>
                <a:lnTo>
                  <a:pt x="10617" y="494792"/>
                </a:lnTo>
                <a:lnTo>
                  <a:pt x="23431" y="538137"/>
                </a:lnTo>
                <a:lnTo>
                  <a:pt x="40855" y="579323"/>
                </a:lnTo>
                <a:lnTo>
                  <a:pt x="62560" y="618045"/>
                </a:lnTo>
                <a:lnTo>
                  <a:pt x="88252" y="653986"/>
                </a:lnTo>
                <a:lnTo>
                  <a:pt x="117627" y="686854"/>
                </a:lnTo>
                <a:lnTo>
                  <a:pt x="150368" y="716318"/>
                </a:lnTo>
                <a:lnTo>
                  <a:pt x="186194" y="742099"/>
                </a:lnTo>
                <a:lnTo>
                  <a:pt x="225018" y="763981"/>
                </a:lnTo>
                <a:lnTo>
                  <a:pt x="265836" y="781354"/>
                </a:lnTo>
                <a:lnTo>
                  <a:pt x="309041" y="794207"/>
                </a:lnTo>
                <a:lnTo>
                  <a:pt x="354088" y="802144"/>
                </a:lnTo>
                <a:lnTo>
                  <a:pt x="400697" y="804862"/>
                </a:lnTo>
                <a:lnTo>
                  <a:pt x="447446" y="802144"/>
                </a:lnTo>
                <a:lnTo>
                  <a:pt x="492633" y="794207"/>
                </a:lnTo>
                <a:lnTo>
                  <a:pt x="535952" y="781354"/>
                </a:lnTo>
                <a:lnTo>
                  <a:pt x="569010" y="767308"/>
                </a:lnTo>
                <a:lnTo>
                  <a:pt x="576846" y="763981"/>
                </a:lnTo>
                <a:lnTo>
                  <a:pt x="615759" y="742099"/>
                </a:lnTo>
                <a:lnTo>
                  <a:pt x="651637" y="716318"/>
                </a:lnTo>
                <a:lnTo>
                  <a:pt x="684428" y="686854"/>
                </a:lnTo>
                <a:lnTo>
                  <a:pt x="713841" y="653986"/>
                </a:lnTo>
                <a:lnTo>
                  <a:pt x="739559" y="618045"/>
                </a:lnTo>
                <a:lnTo>
                  <a:pt x="761276" y="579323"/>
                </a:lnTo>
                <a:lnTo>
                  <a:pt x="778700" y="538137"/>
                </a:lnTo>
                <a:lnTo>
                  <a:pt x="791514" y="494792"/>
                </a:lnTo>
                <a:lnTo>
                  <a:pt x="799426" y="449580"/>
                </a:lnTo>
                <a:lnTo>
                  <a:pt x="802132" y="402818"/>
                </a:lnTo>
                <a:close/>
              </a:path>
              <a:path w="814704" h="2440940">
                <a:moveTo>
                  <a:pt x="814705" y="2038845"/>
                </a:moveTo>
                <a:lnTo>
                  <a:pt x="811999" y="1991931"/>
                </a:lnTo>
                <a:lnTo>
                  <a:pt x="804075" y="1946592"/>
                </a:lnTo>
                <a:lnTo>
                  <a:pt x="791260" y="1903120"/>
                </a:lnTo>
                <a:lnTo>
                  <a:pt x="777278" y="1869998"/>
                </a:lnTo>
                <a:lnTo>
                  <a:pt x="777278" y="2038845"/>
                </a:lnTo>
                <a:lnTo>
                  <a:pt x="773950" y="2088248"/>
                </a:lnTo>
                <a:lnTo>
                  <a:pt x="764273" y="2135657"/>
                </a:lnTo>
                <a:lnTo>
                  <a:pt x="748677" y="2180615"/>
                </a:lnTo>
                <a:lnTo>
                  <a:pt x="727595" y="2222690"/>
                </a:lnTo>
                <a:lnTo>
                  <a:pt x="701446" y="2261463"/>
                </a:lnTo>
                <a:lnTo>
                  <a:pt x="670687" y="2296477"/>
                </a:lnTo>
                <a:lnTo>
                  <a:pt x="635723" y="2327313"/>
                </a:lnTo>
                <a:lnTo>
                  <a:pt x="597014" y="2353513"/>
                </a:lnTo>
                <a:lnTo>
                  <a:pt x="554977" y="2374658"/>
                </a:lnTo>
                <a:lnTo>
                  <a:pt x="510057" y="2390305"/>
                </a:lnTo>
                <a:lnTo>
                  <a:pt x="462661" y="2400008"/>
                </a:lnTo>
                <a:lnTo>
                  <a:pt x="413258" y="2403335"/>
                </a:lnTo>
                <a:lnTo>
                  <a:pt x="364020" y="2400008"/>
                </a:lnTo>
                <a:lnTo>
                  <a:pt x="316776" y="2390305"/>
                </a:lnTo>
                <a:lnTo>
                  <a:pt x="271970" y="2374658"/>
                </a:lnTo>
                <a:lnTo>
                  <a:pt x="230022" y="2353513"/>
                </a:lnTo>
                <a:lnTo>
                  <a:pt x="191376" y="2327313"/>
                </a:lnTo>
                <a:lnTo>
                  <a:pt x="156476" y="2296477"/>
                </a:lnTo>
                <a:lnTo>
                  <a:pt x="125742" y="2261463"/>
                </a:lnTo>
                <a:lnTo>
                  <a:pt x="99618" y="2222690"/>
                </a:lnTo>
                <a:lnTo>
                  <a:pt x="78549" y="2180615"/>
                </a:lnTo>
                <a:lnTo>
                  <a:pt x="62953" y="2135657"/>
                </a:lnTo>
                <a:lnTo>
                  <a:pt x="53276" y="2088248"/>
                </a:lnTo>
                <a:lnTo>
                  <a:pt x="49961" y="2038845"/>
                </a:lnTo>
                <a:lnTo>
                  <a:pt x="53276" y="1989264"/>
                </a:lnTo>
                <a:lnTo>
                  <a:pt x="62953" y="1941715"/>
                </a:lnTo>
                <a:lnTo>
                  <a:pt x="78549" y="1896643"/>
                </a:lnTo>
                <a:lnTo>
                  <a:pt x="99618" y="1854454"/>
                </a:lnTo>
                <a:lnTo>
                  <a:pt x="125742" y="1815617"/>
                </a:lnTo>
                <a:lnTo>
                  <a:pt x="156476" y="1780540"/>
                </a:lnTo>
                <a:lnTo>
                  <a:pt x="191376" y="1749666"/>
                </a:lnTo>
                <a:lnTo>
                  <a:pt x="230022" y="1723428"/>
                </a:lnTo>
                <a:lnTo>
                  <a:pt x="271970" y="1702269"/>
                </a:lnTo>
                <a:lnTo>
                  <a:pt x="316776" y="1686610"/>
                </a:lnTo>
                <a:lnTo>
                  <a:pt x="363435" y="1677022"/>
                </a:lnTo>
                <a:lnTo>
                  <a:pt x="362242" y="1677022"/>
                </a:lnTo>
                <a:lnTo>
                  <a:pt x="413258" y="1673567"/>
                </a:lnTo>
                <a:lnTo>
                  <a:pt x="464451" y="1677022"/>
                </a:lnTo>
                <a:lnTo>
                  <a:pt x="463257" y="1677022"/>
                </a:lnTo>
                <a:lnTo>
                  <a:pt x="510057" y="1686610"/>
                </a:lnTo>
                <a:lnTo>
                  <a:pt x="554977" y="1702269"/>
                </a:lnTo>
                <a:lnTo>
                  <a:pt x="597014" y="1723428"/>
                </a:lnTo>
                <a:lnTo>
                  <a:pt x="635723" y="1749666"/>
                </a:lnTo>
                <a:lnTo>
                  <a:pt x="670687" y="1780540"/>
                </a:lnTo>
                <a:lnTo>
                  <a:pt x="701446" y="1815617"/>
                </a:lnTo>
                <a:lnTo>
                  <a:pt x="727595" y="1854454"/>
                </a:lnTo>
                <a:lnTo>
                  <a:pt x="748677" y="1896643"/>
                </a:lnTo>
                <a:lnTo>
                  <a:pt x="764273" y="1941715"/>
                </a:lnTo>
                <a:lnTo>
                  <a:pt x="773950" y="1989264"/>
                </a:lnTo>
                <a:lnTo>
                  <a:pt x="777278" y="2038845"/>
                </a:lnTo>
                <a:lnTo>
                  <a:pt x="777278" y="1869998"/>
                </a:lnTo>
                <a:lnTo>
                  <a:pt x="752119" y="1823046"/>
                </a:lnTo>
                <a:lnTo>
                  <a:pt x="726401" y="1787042"/>
                </a:lnTo>
                <a:lnTo>
                  <a:pt x="697001" y="1754136"/>
                </a:lnTo>
                <a:lnTo>
                  <a:pt x="664197" y="1724621"/>
                </a:lnTo>
                <a:lnTo>
                  <a:pt x="628319" y="1698815"/>
                </a:lnTo>
                <a:lnTo>
                  <a:pt x="589661" y="1677022"/>
                </a:lnTo>
                <a:lnTo>
                  <a:pt x="548513" y="1659547"/>
                </a:lnTo>
                <a:lnTo>
                  <a:pt x="505206" y="1646682"/>
                </a:lnTo>
                <a:lnTo>
                  <a:pt x="460019" y="1638731"/>
                </a:lnTo>
                <a:lnTo>
                  <a:pt x="413258" y="1636026"/>
                </a:lnTo>
                <a:lnTo>
                  <a:pt x="366661" y="1638731"/>
                </a:lnTo>
                <a:lnTo>
                  <a:pt x="321602" y="1646682"/>
                </a:lnTo>
                <a:lnTo>
                  <a:pt x="278396" y="1659547"/>
                </a:lnTo>
                <a:lnTo>
                  <a:pt x="237350" y="1677022"/>
                </a:lnTo>
                <a:lnTo>
                  <a:pt x="198755" y="1698815"/>
                </a:lnTo>
                <a:lnTo>
                  <a:pt x="162941" y="1724621"/>
                </a:lnTo>
                <a:lnTo>
                  <a:pt x="130187" y="1754136"/>
                </a:lnTo>
                <a:lnTo>
                  <a:pt x="100812" y="1787042"/>
                </a:lnTo>
                <a:lnTo>
                  <a:pt x="75120" y="1823046"/>
                </a:lnTo>
                <a:lnTo>
                  <a:pt x="53416" y="1861845"/>
                </a:lnTo>
                <a:lnTo>
                  <a:pt x="36004" y="1903120"/>
                </a:lnTo>
                <a:lnTo>
                  <a:pt x="23190" y="1946592"/>
                </a:lnTo>
                <a:lnTo>
                  <a:pt x="15278" y="1991931"/>
                </a:lnTo>
                <a:lnTo>
                  <a:pt x="12573" y="2038845"/>
                </a:lnTo>
                <a:lnTo>
                  <a:pt x="15278" y="2085606"/>
                </a:lnTo>
                <a:lnTo>
                  <a:pt x="23190" y="2130818"/>
                </a:lnTo>
                <a:lnTo>
                  <a:pt x="36004" y="2174163"/>
                </a:lnTo>
                <a:lnTo>
                  <a:pt x="53416" y="2215350"/>
                </a:lnTo>
                <a:lnTo>
                  <a:pt x="75120" y="2254072"/>
                </a:lnTo>
                <a:lnTo>
                  <a:pt x="100812" y="2290013"/>
                </a:lnTo>
                <a:lnTo>
                  <a:pt x="130187" y="2322880"/>
                </a:lnTo>
                <a:lnTo>
                  <a:pt x="162941" y="2352344"/>
                </a:lnTo>
                <a:lnTo>
                  <a:pt x="198755" y="2378125"/>
                </a:lnTo>
                <a:lnTo>
                  <a:pt x="237591" y="2400008"/>
                </a:lnTo>
                <a:lnTo>
                  <a:pt x="278396" y="2417368"/>
                </a:lnTo>
                <a:lnTo>
                  <a:pt x="321602" y="2430234"/>
                </a:lnTo>
                <a:lnTo>
                  <a:pt x="366661" y="2438171"/>
                </a:lnTo>
                <a:lnTo>
                  <a:pt x="413258" y="2440889"/>
                </a:lnTo>
                <a:lnTo>
                  <a:pt x="460019" y="2438171"/>
                </a:lnTo>
                <a:lnTo>
                  <a:pt x="505206" y="2430234"/>
                </a:lnTo>
                <a:lnTo>
                  <a:pt x="548513" y="2417368"/>
                </a:lnTo>
                <a:lnTo>
                  <a:pt x="581571" y="2403335"/>
                </a:lnTo>
                <a:lnTo>
                  <a:pt x="589419" y="2400008"/>
                </a:lnTo>
                <a:lnTo>
                  <a:pt x="628319" y="2378125"/>
                </a:lnTo>
                <a:lnTo>
                  <a:pt x="664197" y="2352344"/>
                </a:lnTo>
                <a:lnTo>
                  <a:pt x="697001" y="2322880"/>
                </a:lnTo>
                <a:lnTo>
                  <a:pt x="726401" y="2290013"/>
                </a:lnTo>
                <a:lnTo>
                  <a:pt x="752119" y="2254072"/>
                </a:lnTo>
                <a:lnTo>
                  <a:pt x="773836" y="2215350"/>
                </a:lnTo>
                <a:lnTo>
                  <a:pt x="791260" y="2174163"/>
                </a:lnTo>
                <a:lnTo>
                  <a:pt x="804075" y="2130818"/>
                </a:lnTo>
                <a:lnTo>
                  <a:pt x="811999" y="2085606"/>
                </a:lnTo>
                <a:lnTo>
                  <a:pt x="814705" y="2038845"/>
                </a:lnTo>
                <a:close/>
              </a:path>
            </a:pathLst>
          </a:custGeom>
          <a:solidFill>
            <a:srgbClr val="FF0000"/>
          </a:solidFill>
        </p:spPr>
        <p:txBody>
          <a:bodyPr wrap="square" lIns="0" tIns="0" rIns="0" bIns="0" rtlCol="0"/>
          <a:lstStyle/>
          <a:p>
            <a:endParaRPr sz="1092"/>
          </a:p>
        </p:txBody>
      </p:sp>
      <p:sp>
        <p:nvSpPr>
          <p:cNvPr id="6" name="object 6"/>
          <p:cNvSpPr txBox="1"/>
          <p:nvPr/>
        </p:nvSpPr>
        <p:spPr>
          <a:xfrm>
            <a:off x="5529775" y="1454400"/>
            <a:ext cx="6079599" cy="5271922"/>
          </a:xfrm>
          <a:prstGeom prst="rect">
            <a:avLst/>
          </a:prstGeom>
        </p:spPr>
        <p:txBody>
          <a:bodyPr vert="horz" wrap="square" lIns="0" tIns="8856" rIns="0" bIns="0" rtlCol="0" anchor="t">
            <a:spAutoFit/>
          </a:bodyPr>
          <a:lstStyle/>
          <a:p>
            <a:pPr algn="l"/>
            <a:r>
              <a:rPr lang="en-GB" b="0" i="0">
                <a:solidFill>
                  <a:schemeClr val="bg1"/>
                </a:solidFill>
                <a:effectLst/>
                <a:latin typeface="Arial"/>
                <a:ea typeface="lato"/>
                <a:cs typeface="Arial"/>
              </a:rPr>
              <a:t>Teaching community are passionate about providing their students with an outstanding education.</a:t>
            </a:r>
          </a:p>
          <a:p>
            <a:pPr algn="l">
              <a:lnSpc>
                <a:spcPct val="150000"/>
              </a:lnSpc>
            </a:pPr>
            <a:endParaRPr lang="en-GB" b="0" i="0">
              <a:solidFill>
                <a:schemeClr val="bg1"/>
              </a:solidFill>
              <a:effectLst/>
              <a:latin typeface="Arial"/>
              <a:ea typeface="lato"/>
              <a:cs typeface="Arial"/>
            </a:endParaRPr>
          </a:p>
          <a:p>
            <a:pPr algn="l"/>
            <a:r>
              <a:rPr lang="en-GB">
                <a:solidFill>
                  <a:schemeClr val="bg1"/>
                </a:solidFill>
                <a:latin typeface="Arial"/>
                <a:ea typeface="lato"/>
                <a:cs typeface="Arial"/>
              </a:rPr>
              <a:t>T</a:t>
            </a:r>
            <a:r>
              <a:rPr lang="en-GB" b="0" i="0">
                <a:solidFill>
                  <a:schemeClr val="bg1"/>
                </a:solidFill>
                <a:effectLst/>
                <a:latin typeface="Arial"/>
                <a:ea typeface="lato"/>
                <a:cs typeface="Arial"/>
              </a:rPr>
              <a:t>he Dutch education system is renowned for its innovation and strong focus on individual student development. </a:t>
            </a:r>
          </a:p>
          <a:p>
            <a:pPr algn="l">
              <a:lnSpc>
                <a:spcPct val="150000"/>
              </a:lnSpc>
            </a:pPr>
            <a:endParaRPr lang="en-GB">
              <a:solidFill>
                <a:schemeClr val="bg1"/>
              </a:solidFill>
              <a:latin typeface="Arial"/>
              <a:ea typeface="lato"/>
              <a:cs typeface="Arial"/>
            </a:endParaRPr>
          </a:p>
          <a:p>
            <a:pPr algn="l"/>
            <a:r>
              <a:rPr lang="en-GB" b="0" i="0">
                <a:solidFill>
                  <a:schemeClr val="bg1"/>
                </a:solidFill>
                <a:effectLst/>
                <a:latin typeface="Arial"/>
                <a:ea typeface="lato"/>
                <a:cs typeface="Arial"/>
              </a:rPr>
              <a:t>Learn interesting comparisons and alternative teaching methods </a:t>
            </a:r>
          </a:p>
          <a:p>
            <a:pPr algn="l">
              <a:lnSpc>
                <a:spcPct val="150000"/>
              </a:lnSpc>
            </a:pPr>
            <a:endParaRPr lang="en-GB">
              <a:solidFill>
                <a:schemeClr val="bg1"/>
              </a:solidFill>
              <a:latin typeface="Arial"/>
              <a:ea typeface="lato"/>
              <a:cs typeface="Arial"/>
            </a:endParaRPr>
          </a:p>
          <a:p>
            <a:pPr algn="l"/>
            <a:r>
              <a:rPr lang="en-GB">
                <a:solidFill>
                  <a:schemeClr val="bg1"/>
                </a:solidFill>
                <a:latin typeface="Arial"/>
                <a:ea typeface="lato"/>
                <a:cs typeface="Arial"/>
              </a:rPr>
              <a:t>High quality accommodation is sourced and subsidised in beautiful parts of the Netherlands, and you are provided with the main form of transport – a bicycle! </a:t>
            </a:r>
            <a:r>
              <a:rPr lang="en-GB" b="0" i="0">
                <a:solidFill>
                  <a:schemeClr val="bg1"/>
                </a:solidFill>
                <a:effectLst/>
                <a:latin typeface="Arial"/>
                <a:ea typeface="lato"/>
                <a:cs typeface="Arial"/>
              </a:rPr>
              <a:t> </a:t>
            </a:r>
          </a:p>
          <a:p>
            <a:pPr algn="l">
              <a:lnSpc>
                <a:spcPct val="150000"/>
              </a:lnSpc>
            </a:pPr>
            <a:endParaRPr lang="en-GB">
              <a:solidFill>
                <a:schemeClr val="bg1"/>
              </a:solidFill>
              <a:latin typeface="Arial"/>
              <a:ea typeface="lato"/>
              <a:cs typeface="Arial"/>
            </a:endParaRPr>
          </a:p>
          <a:p>
            <a:pPr algn="l"/>
            <a:r>
              <a:rPr lang="en-GB" b="0" i="0">
                <a:solidFill>
                  <a:schemeClr val="bg1"/>
                </a:solidFill>
                <a:effectLst/>
                <a:latin typeface="Arial"/>
                <a:ea typeface="lato"/>
                <a:cs typeface="Arial"/>
              </a:rPr>
              <a:t>SHU Trainees have thoroughly enjoyed their time whilst in the Netherlands. </a:t>
            </a:r>
            <a:r>
              <a:rPr lang="en-GB">
                <a:solidFill>
                  <a:schemeClr val="bg1"/>
                </a:solidFill>
                <a:latin typeface="Arial"/>
                <a:ea typeface="lato"/>
                <a:cs typeface="Arial"/>
              </a:rPr>
              <a:t>Many have said how much the experience has built their confidence. </a:t>
            </a:r>
            <a:endParaRPr lang="en-GB" b="0" i="0">
              <a:solidFill>
                <a:schemeClr val="bg1"/>
              </a:solidFill>
              <a:effectLst/>
              <a:latin typeface="Arial"/>
              <a:ea typeface="lato"/>
              <a:cs typeface="Arial"/>
            </a:endParaRPr>
          </a:p>
          <a:p>
            <a:pPr algn="l"/>
            <a:endParaRPr lang="en-GB" b="0" i="0">
              <a:solidFill>
                <a:schemeClr val="bg1"/>
              </a:solidFill>
              <a:effectLst/>
              <a:latin typeface="lato" panose="020F0502020204030203" pitchFamily="34" charset="0"/>
            </a:endParaRPr>
          </a:p>
        </p:txBody>
      </p:sp>
      <p:sp>
        <p:nvSpPr>
          <p:cNvPr id="16" name="object 5">
            <a:extLst>
              <a:ext uri="{FF2B5EF4-FFF2-40B4-BE49-F238E27FC236}">
                <a16:creationId xmlns:a16="http://schemas.microsoft.com/office/drawing/2014/main" id="{D8932C14-7C1C-00E6-C3E8-16F3F158E641}"/>
              </a:ext>
            </a:extLst>
          </p:cNvPr>
          <p:cNvSpPr/>
          <p:nvPr/>
        </p:nvSpPr>
        <p:spPr>
          <a:xfrm>
            <a:off x="4683998" y="3435943"/>
            <a:ext cx="499159" cy="1484279"/>
          </a:xfrm>
          <a:custGeom>
            <a:avLst/>
            <a:gdLst/>
            <a:ahLst/>
            <a:cxnLst/>
            <a:rect l="l" t="t" r="r" b="b"/>
            <a:pathLst>
              <a:path w="814704" h="2440940">
                <a:moveTo>
                  <a:pt x="624776" y="399910"/>
                </a:moveTo>
                <a:lnTo>
                  <a:pt x="392518" y="170726"/>
                </a:lnTo>
                <a:lnTo>
                  <a:pt x="366014" y="198056"/>
                </a:lnTo>
                <a:lnTo>
                  <a:pt x="553453" y="381800"/>
                </a:lnTo>
                <a:lnTo>
                  <a:pt x="185407" y="381800"/>
                </a:lnTo>
                <a:lnTo>
                  <a:pt x="185407" y="419671"/>
                </a:lnTo>
                <a:lnTo>
                  <a:pt x="551167" y="419671"/>
                </a:lnTo>
                <a:lnTo>
                  <a:pt x="362737" y="602729"/>
                </a:lnTo>
                <a:lnTo>
                  <a:pt x="389242" y="630059"/>
                </a:lnTo>
                <a:lnTo>
                  <a:pt x="624776" y="399910"/>
                </a:lnTo>
                <a:close/>
              </a:path>
              <a:path w="814704" h="2440940">
                <a:moveTo>
                  <a:pt x="637336" y="2035937"/>
                </a:moveTo>
                <a:lnTo>
                  <a:pt x="405079" y="1806752"/>
                </a:lnTo>
                <a:lnTo>
                  <a:pt x="378587" y="1834083"/>
                </a:lnTo>
                <a:lnTo>
                  <a:pt x="566026" y="2017826"/>
                </a:lnTo>
                <a:lnTo>
                  <a:pt x="197967" y="2017826"/>
                </a:lnTo>
                <a:lnTo>
                  <a:pt x="197967" y="2055698"/>
                </a:lnTo>
                <a:lnTo>
                  <a:pt x="563727" y="2055698"/>
                </a:lnTo>
                <a:lnTo>
                  <a:pt x="375310" y="2238756"/>
                </a:lnTo>
                <a:lnTo>
                  <a:pt x="401802" y="2266086"/>
                </a:lnTo>
                <a:lnTo>
                  <a:pt x="637336" y="2035937"/>
                </a:lnTo>
                <a:close/>
              </a:path>
              <a:path w="814704" h="2440940">
                <a:moveTo>
                  <a:pt x="802132" y="402818"/>
                </a:moveTo>
                <a:lnTo>
                  <a:pt x="799426" y="355904"/>
                </a:lnTo>
                <a:lnTo>
                  <a:pt x="791514" y="310565"/>
                </a:lnTo>
                <a:lnTo>
                  <a:pt x="778700" y="267093"/>
                </a:lnTo>
                <a:lnTo>
                  <a:pt x="764717" y="233972"/>
                </a:lnTo>
                <a:lnTo>
                  <a:pt x="764717" y="402818"/>
                </a:lnTo>
                <a:lnTo>
                  <a:pt x="761390" y="452221"/>
                </a:lnTo>
                <a:lnTo>
                  <a:pt x="751713" y="499630"/>
                </a:lnTo>
                <a:lnTo>
                  <a:pt x="736117" y="544588"/>
                </a:lnTo>
                <a:lnTo>
                  <a:pt x="715022" y="586676"/>
                </a:lnTo>
                <a:lnTo>
                  <a:pt x="688886" y="625436"/>
                </a:lnTo>
                <a:lnTo>
                  <a:pt x="658114" y="660463"/>
                </a:lnTo>
                <a:lnTo>
                  <a:pt x="623163" y="691286"/>
                </a:lnTo>
                <a:lnTo>
                  <a:pt x="584454" y="717486"/>
                </a:lnTo>
                <a:lnTo>
                  <a:pt x="542417" y="738632"/>
                </a:lnTo>
                <a:lnTo>
                  <a:pt x="497484" y="754278"/>
                </a:lnTo>
                <a:lnTo>
                  <a:pt x="450100" y="763981"/>
                </a:lnTo>
                <a:lnTo>
                  <a:pt x="400697" y="767308"/>
                </a:lnTo>
                <a:lnTo>
                  <a:pt x="351459" y="763981"/>
                </a:lnTo>
                <a:lnTo>
                  <a:pt x="304215" y="754278"/>
                </a:lnTo>
                <a:lnTo>
                  <a:pt x="259397" y="738632"/>
                </a:lnTo>
                <a:lnTo>
                  <a:pt x="217449" y="717486"/>
                </a:lnTo>
                <a:lnTo>
                  <a:pt x="178816" y="691286"/>
                </a:lnTo>
                <a:lnTo>
                  <a:pt x="143903" y="660463"/>
                </a:lnTo>
                <a:lnTo>
                  <a:pt x="113182" y="625436"/>
                </a:lnTo>
                <a:lnTo>
                  <a:pt x="87058" y="586676"/>
                </a:lnTo>
                <a:lnTo>
                  <a:pt x="65989" y="544588"/>
                </a:lnTo>
                <a:lnTo>
                  <a:pt x="50393" y="499630"/>
                </a:lnTo>
                <a:lnTo>
                  <a:pt x="40716" y="452221"/>
                </a:lnTo>
                <a:lnTo>
                  <a:pt x="37388" y="402818"/>
                </a:lnTo>
                <a:lnTo>
                  <a:pt x="40716" y="353237"/>
                </a:lnTo>
                <a:lnTo>
                  <a:pt x="50393" y="305701"/>
                </a:lnTo>
                <a:lnTo>
                  <a:pt x="65989" y="260616"/>
                </a:lnTo>
                <a:lnTo>
                  <a:pt x="87058" y="218427"/>
                </a:lnTo>
                <a:lnTo>
                  <a:pt x="113182" y="179590"/>
                </a:lnTo>
                <a:lnTo>
                  <a:pt x="143903" y="144513"/>
                </a:lnTo>
                <a:lnTo>
                  <a:pt x="178816" y="113639"/>
                </a:lnTo>
                <a:lnTo>
                  <a:pt x="217449" y="87401"/>
                </a:lnTo>
                <a:lnTo>
                  <a:pt x="259397" y="66243"/>
                </a:lnTo>
                <a:lnTo>
                  <a:pt x="304215" y="50584"/>
                </a:lnTo>
                <a:lnTo>
                  <a:pt x="350875" y="40995"/>
                </a:lnTo>
                <a:lnTo>
                  <a:pt x="349681" y="40995"/>
                </a:lnTo>
                <a:lnTo>
                  <a:pt x="400697" y="37541"/>
                </a:lnTo>
                <a:lnTo>
                  <a:pt x="451878" y="40995"/>
                </a:lnTo>
                <a:lnTo>
                  <a:pt x="450684" y="40995"/>
                </a:lnTo>
                <a:lnTo>
                  <a:pt x="497484" y="50584"/>
                </a:lnTo>
                <a:lnTo>
                  <a:pt x="542417" y="66243"/>
                </a:lnTo>
                <a:lnTo>
                  <a:pt x="584454" y="87401"/>
                </a:lnTo>
                <a:lnTo>
                  <a:pt x="623163" y="113639"/>
                </a:lnTo>
                <a:lnTo>
                  <a:pt x="658114" y="144513"/>
                </a:lnTo>
                <a:lnTo>
                  <a:pt x="688886" y="179590"/>
                </a:lnTo>
                <a:lnTo>
                  <a:pt x="715022" y="218427"/>
                </a:lnTo>
                <a:lnTo>
                  <a:pt x="736117" y="260616"/>
                </a:lnTo>
                <a:lnTo>
                  <a:pt x="751713" y="305701"/>
                </a:lnTo>
                <a:lnTo>
                  <a:pt x="761390" y="353237"/>
                </a:lnTo>
                <a:lnTo>
                  <a:pt x="764717" y="402818"/>
                </a:lnTo>
                <a:lnTo>
                  <a:pt x="764717" y="233972"/>
                </a:lnTo>
                <a:lnTo>
                  <a:pt x="739559" y="187020"/>
                </a:lnTo>
                <a:lnTo>
                  <a:pt x="713841" y="151015"/>
                </a:lnTo>
                <a:lnTo>
                  <a:pt x="684428" y="118110"/>
                </a:lnTo>
                <a:lnTo>
                  <a:pt x="651637" y="88595"/>
                </a:lnTo>
                <a:lnTo>
                  <a:pt x="615759" y="62788"/>
                </a:lnTo>
                <a:lnTo>
                  <a:pt x="577088" y="40995"/>
                </a:lnTo>
                <a:lnTo>
                  <a:pt x="535952" y="23520"/>
                </a:lnTo>
                <a:lnTo>
                  <a:pt x="492633" y="10655"/>
                </a:lnTo>
                <a:lnTo>
                  <a:pt x="447446" y="2705"/>
                </a:lnTo>
                <a:lnTo>
                  <a:pt x="400697" y="0"/>
                </a:lnTo>
                <a:lnTo>
                  <a:pt x="354088" y="2705"/>
                </a:lnTo>
                <a:lnTo>
                  <a:pt x="309041" y="10655"/>
                </a:lnTo>
                <a:lnTo>
                  <a:pt x="265836" y="23520"/>
                </a:lnTo>
                <a:lnTo>
                  <a:pt x="224777" y="40995"/>
                </a:lnTo>
                <a:lnTo>
                  <a:pt x="186194" y="62788"/>
                </a:lnTo>
                <a:lnTo>
                  <a:pt x="150368" y="88595"/>
                </a:lnTo>
                <a:lnTo>
                  <a:pt x="117627" y="118110"/>
                </a:lnTo>
                <a:lnTo>
                  <a:pt x="88252" y="151015"/>
                </a:lnTo>
                <a:lnTo>
                  <a:pt x="62560" y="187020"/>
                </a:lnTo>
                <a:lnTo>
                  <a:pt x="40855" y="225818"/>
                </a:lnTo>
                <a:lnTo>
                  <a:pt x="23431" y="267093"/>
                </a:lnTo>
                <a:lnTo>
                  <a:pt x="10617" y="310565"/>
                </a:lnTo>
                <a:lnTo>
                  <a:pt x="2705" y="355904"/>
                </a:lnTo>
                <a:lnTo>
                  <a:pt x="0" y="402818"/>
                </a:lnTo>
                <a:lnTo>
                  <a:pt x="2705" y="449580"/>
                </a:lnTo>
                <a:lnTo>
                  <a:pt x="10617" y="494792"/>
                </a:lnTo>
                <a:lnTo>
                  <a:pt x="23431" y="538137"/>
                </a:lnTo>
                <a:lnTo>
                  <a:pt x="40855" y="579323"/>
                </a:lnTo>
                <a:lnTo>
                  <a:pt x="62560" y="618045"/>
                </a:lnTo>
                <a:lnTo>
                  <a:pt x="88252" y="653986"/>
                </a:lnTo>
                <a:lnTo>
                  <a:pt x="117627" y="686854"/>
                </a:lnTo>
                <a:lnTo>
                  <a:pt x="150368" y="716318"/>
                </a:lnTo>
                <a:lnTo>
                  <a:pt x="186194" y="742099"/>
                </a:lnTo>
                <a:lnTo>
                  <a:pt x="225018" y="763981"/>
                </a:lnTo>
                <a:lnTo>
                  <a:pt x="265836" y="781354"/>
                </a:lnTo>
                <a:lnTo>
                  <a:pt x="309041" y="794207"/>
                </a:lnTo>
                <a:lnTo>
                  <a:pt x="354088" y="802144"/>
                </a:lnTo>
                <a:lnTo>
                  <a:pt x="400697" y="804862"/>
                </a:lnTo>
                <a:lnTo>
                  <a:pt x="447446" y="802144"/>
                </a:lnTo>
                <a:lnTo>
                  <a:pt x="492633" y="794207"/>
                </a:lnTo>
                <a:lnTo>
                  <a:pt x="535952" y="781354"/>
                </a:lnTo>
                <a:lnTo>
                  <a:pt x="569010" y="767308"/>
                </a:lnTo>
                <a:lnTo>
                  <a:pt x="576846" y="763981"/>
                </a:lnTo>
                <a:lnTo>
                  <a:pt x="615759" y="742099"/>
                </a:lnTo>
                <a:lnTo>
                  <a:pt x="651637" y="716318"/>
                </a:lnTo>
                <a:lnTo>
                  <a:pt x="684428" y="686854"/>
                </a:lnTo>
                <a:lnTo>
                  <a:pt x="713841" y="653986"/>
                </a:lnTo>
                <a:lnTo>
                  <a:pt x="739559" y="618045"/>
                </a:lnTo>
                <a:lnTo>
                  <a:pt x="761276" y="579323"/>
                </a:lnTo>
                <a:lnTo>
                  <a:pt x="778700" y="538137"/>
                </a:lnTo>
                <a:lnTo>
                  <a:pt x="791514" y="494792"/>
                </a:lnTo>
                <a:lnTo>
                  <a:pt x="799426" y="449580"/>
                </a:lnTo>
                <a:lnTo>
                  <a:pt x="802132" y="402818"/>
                </a:lnTo>
                <a:close/>
              </a:path>
              <a:path w="814704" h="2440940">
                <a:moveTo>
                  <a:pt x="814705" y="2038845"/>
                </a:moveTo>
                <a:lnTo>
                  <a:pt x="811999" y="1991931"/>
                </a:lnTo>
                <a:lnTo>
                  <a:pt x="804075" y="1946592"/>
                </a:lnTo>
                <a:lnTo>
                  <a:pt x="791260" y="1903120"/>
                </a:lnTo>
                <a:lnTo>
                  <a:pt x="777278" y="1869998"/>
                </a:lnTo>
                <a:lnTo>
                  <a:pt x="777278" y="2038845"/>
                </a:lnTo>
                <a:lnTo>
                  <a:pt x="773950" y="2088248"/>
                </a:lnTo>
                <a:lnTo>
                  <a:pt x="764273" y="2135657"/>
                </a:lnTo>
                <a:lnTo>
                  <a:pt x="748677" y="2180615"/>
                </a:lnTo>
                <a:lnTo>
                  <a:pt x="727595" y="2222690"/>
                </a:lnTo>
                <a:lnTo>
                  <a:pt x="701446" y="2261463"/>
                </a:lnTo>
                <a:lnTo>
                  <a:pt x="670687" y="2296477"/>
                </a:lnTo>
                <a:lnTo>
                  <a:pt x="635723" y="2327313"/>
                </a:lnTo>
                <a:lnTo>
                  <a:pt x="597014" y="2353513"/>
                </a:lnTo>
                <a:lnTo>
                  <a:pt x="554977" y="2374658"/>
                </a:lnTo>
                <a:lnTo>
                  <a:pt x="510057" y="2390305"/>
                </a:lnTo>
                <a:lnTo>
                  <a:pt x="462661" y="2400008"/>
                </a:lnTo>
                <a:lnTo>
                  <a:pt x="413258" y="2403335"/>
                </a:lnTo>
                <a:lnTo>
                  <a:pt x="364020" y="2400008"/>
                </a:lnTo>
                <a:lnTo>
                  <a:pt x="316776" y="2390305"/>
                </a:lnTo>
                <a:lnTo>
                  <a:pt x="271970" y="2374658"/>
                </a:lnTo>
                <a:lnTo>
                  <a:pt x="230022" y="2353513"/>
                </a:lnTo>
                <a:lnTo>
                  <a:pt x="191376" y="2327313"/>
                </a:lnTo>
                <a:lnTo>
                  <a:pt x="156476" y="2296477"/>
                </a:lnTo>
                <a:lnTo>
                  <a:pt x="125742" y="2261463"/>
                </a:lnTo>
                <a:lnTo>
                  <a:pt x="99618" y="2222690"/>
                </a:lnTo>
                <a:lnTo>
                  <a:pt x="78549" y="2180615"/>
                </a:lnTo>
                <a:lnTo>
                  <a:pt x="62953" y="2135657"/>
                </a:lnTo>
                <a:lnTo>
                  <a:pt x="53276" y="2088248"/>
                </a:lnTo>
                <a:lnTo>
                  <a:pt x="49961" y="2038845"/>
                </a:lnTo>
                <a:lnTo>
                  <a:pt x="53276" y="1989264"/>
                </a:lnTo>
                <a:lnTo>
                  <a:pt x="62953" y="1941715"/>
                </a:lnTo>
                <a:lnTo>
                  <a:pt x="78549" y="1896643"/>
                </a:lnTo>
                <a:lnTo>
                  <a:pt x="99618" y="1854454"/>
                </a:lnTo>
                <a:lnTo>
                  <a:pt x="125742" y="1815617"/>
                </a:lnTo>
                <a:lnTo>
                  <a:pt x="156476" y="1780540"/>
                </a:lnTo>
                <a:lnTo>
                  <a:pt x="191376" y="1749666"/>
                </a:lnTo>
                <a:lnTo>
                  <a:pt x="230022" y="1723428"/>
                </a:lnTo>
                <a:lnTo>
                  <a:pt x="271970" y="1702269"/>
                </a:lnTo>
                <a:lnTo>
                  <a:pt x="316776" y="1686610"/>
                </a:lnTo>
                <a:lnTo>
                  <a:pt x="363435" y="1677022"/>
                </a:lnTo>
                <a:lnTo>
                  <a:pt x="362242" y="1677022"/>
                </a:lnTo>
                <a:lnTo>
                  <a:pt x="413258" y="1673567"/>
                </a:lnTo>
                <a:lnTo>
                  <a:pt x="464451" y="1677022"/>
                </a:lnTo>
                <a:lnTo>
                  <a:pt x="463257" y="1677022"/>
                </a:lnTo>
                <a:lnTo>
                  <a:pt x="510057" y="1686610"/>
                </a:lnTo>
                <a:lnTo>
                  <a:pt x="554977" y="1702269"/>
                </a:lnTo>
                <a:lnTo>
                  <a:pt x="597014" y="1723428"/>
                </a:lnTo>
                <a:lnTo>
                  <a:pt x="635723" y="1749666"/>
                </a:lnTo>
                <a:lnTo>
                  <a:pt x="670687" y="1780540"/>
                </a:lnTo>
                <a:lnTo>
                  <a:pt x="701446" y="1815617"/>
                </a:lnTo>
                <a:lnTo>
                  <a:pt x="727595" y="1854454"/>
                </a:lnTo>
                <a:lnTo>
                  <a:pt x="748677" y="1896643"/>
                </a:lnTo>
                <a:lnTo>
                  <a:pt x="764273" y="1941715"/>
                </a:lnTo>
                <a:lnTo>
                  <a:pt x="773950" y="1989264"/>
                </a:lnTo>
                <a:lnTo>
                  <a:pt x="777278" y="2038845"/>
                </a:lnTo>
                <a:lnTo>
                  <a:pt x="777278" y="1869998"/>
                </a:lnTo>
                <a:lnTo>
                  <a:pt x="752119" y="1823046"/>
                </a:lnTo>
                <a:lnTo>
                  <a:pt x="726401" y="1787042"/>
                </a:lnTo>
                <a:lnTo>
                  <a:pt x="697001" y="1754136"/>
                </a:lnTo>
                <a:lnTo>
                  <a:pt x="664197" y="1724621"/>
                </a:lnTo>
                <a:lnTo>
                  <a:pt x="628319" y="1698815"/>
                </a:lnTo>
                <a:lnTo>
                  <a:pt x="589661" y="1677022"/>
                </a:lnTo>
                <a:lnTo>
                  <a:pt x="548513" y="1659547"/>
                </a:lnTo>
                <a:lnTo>
                  <a:pt x="505206" y="1646682"/>
                </a:lnTo>
                <a:lnTo>
                  <a:pt x="460019" y="1638731"/>
                </a:lnTo>
                <a:lnTo>
                  <a:pt x="413258" y="1636026"/>
                </a:lnTo>
                <a:lnTo>
                  <a:pt x="366661" y="1638731"/>
                </a:lnTo>
                <a:lnTo>
                  <a:pt x="321602" y="1646682"/>
                </a:lnTo>
                <a:lnTo>
                  <a:pt x="278396" y="1659547"/>
                </a:lnTo>
                <a:lnTo>
                  <a:pt x="237350" y="1677022"/>
                </a:lnTo>
                <a:lnTo>
                  <a:pt x="198755" y="1698815"/>
                </a:lnTo>
                <a:lnTo>
                  <a:pt x="162941" y="1724621"/>
                </a:lnTo>
                <a:lnTo>
                  <a:pt x="130187" y="1754136"/>
                </a:lnTo>
                <a:lnTo>
                  <a:pt x="100812" y="1787042"/>
                </a:lnTo>
                <a:lnTo>
                  <a:pt x="75120" y="1823046"/>
                </a:lnTo>
                <a:lnTo>
                  <a:pt x="53416" y="1861845"/>
                </a:lnTo>
                <a:lnTo>
                  <a:pt x="36004" y="1903120"/>
                </a:lnTo>
                <a:lnTo>
                  <a:pt x="23190" y="1946592"/>
                </a:lnTo>
                <a:lnTo>
                  <a:pt x="15278" y="1991931"/>
                </a:lnTo>
                <a:lnTo>
                  <a:pt x="12573" y="2038845"/>
                </a:lnTo>
                <a:lnTo>
                  <a:pt x="15278" y="2085606"/>
                </a:lnTo>
                <a:lnTo>
                  <a:pt x="23190" y="2130818"/>
                </a:lnTo>
                <a:lnTo>
                  <a:pt x="36004" y="2174163"/>
                </a:lnTo>
                <a:lnTo>
                  <a:pt x="53416" y="2215350"/>
                </a:lnTo>
                <a:lnTo>
                  <a:pt x="75120" y="2254072"/>
                </a:lnTo>
                <a:lnTo>
                  <a:pt x="100812" y="2290013"/>
                </a:lnTo>
                <a:lnTo>
                  <a:pt x="130187" y="2322880"/>
                </a:lnTo>
                <a:lnTo>
                  <a:pt x="162941" y="2352344"/>
                </a:lnTo>
                <a:lnTo>
                  <a:pt x="198755" y="2378125"/>
                </a:lnTo>
                <a:lnTo>
                  <a:pt x="237591" y="2400008"/>
                </a:lnTo>
                <a:lnTo>
                  <a:pt x="278396" y="2417368"/>
                </a:lnTo>
                <a:lnTo>
                  <a:pt x="321602" y="2430234"/>
                </a:lnTo>
                <a:lnTo>
                  <a:pt x="366661" y="2438171"/>
                </a:lnTo>
                <a:lnTo>
                  <a:pt x="413258" y="2440889"/>
                </a:lnTo>
                <a:lnTo>
                  <a:pt x="460019" y="2438171"/>
                </a:lnTo>
                <a:lnTo>
                  <a:pt x="505206" y="2430234"/>
                </a:lnTo>
                <a:lnTo>
                  <a:pt x="548513" y="2417368"/>
                </a:lnTo>
                <a:lnTo>
                  <a:pt x="581571" y="2403335"/>
                </a:lnTo>
                <a:lnTo>
                  <a:pt x="589419" y="2400008"/>
                </a:lnTo>
                <a:lnTo>
                  <a:pt x="628319" y="2378125"/>
                </a:lnTo>
                <a:lnTo>
                  <a:pt x="664197" y="2352344"/>
                </a:lnTo>
                <a:lnTo>
                  <a:pt x="697001" y="2322880"/>
                </a:lnTo>
                <a:lnTo>
                  <a:pt x="726401" y="2290013"/>
                </a:lnTo>
                <a:lnTo>
                  <a:pt x="752119" y="2254072"/>
                </a:lnTo>
                <a:lnTo>
                  <a:pt x="773836" y="2215350"/>
                </a:lnTo>
                <a:lnTo>
                  <a:pt x="791260" y="2174163"/>
                </a:lnTo>
                <a:lnTo>
                  <a:pt x="804075" y="2130818"/>
                </a:lnTo>
                <a:lnTo>
                  <a:pt x="811999" y="2085606"/>
                </a:lnTo>
                <a:lnTo>
                  <a:pt x="814705" y="2038845"/>
                </a:lnTo>
                <a:close/>
              </a:path>
            </a:pathLst>
          </a:custGeom>
          <a:solidFill>
            <a:srgbClr val="FF0000"/>
          </a:solidFill>
        </p:spPr>
        <p:txBody>
          <a:bodyPr wrap="square" lIns="0" tIns="0" rIns="0" bIns="0" rtlCol="0"/>
          <a:lstStyle/>
          <a:p>
            <a:endParaRPr sz="1092"/>
          </a:p>
        </p:txBody>
      </p:sp>
      <p:sp>
        <p:nvSpPr>
          <p:cNvPr id="18" name="Rectangle 17">
            <a:extLst>
              <a:ext uri="{FF2B5EF4-FFF2-40B4-BE49-F238E27FC236}">
                <a16:creationId xmlns:a16="http://schemas.microsoft.com/office/drawing/2014/main" id="{599A4DCF-925D-3922-66D0-0E84BB2ED4D8}"/>
              </a:ext>
            </a:extLst>
          </p:cNvPr>
          <p:cNvSpPr/>
          <p:nvPr/>
        </p:nvSpPr>
        <p:spPr>
          <a:xfrm>
            <a:off x="4487917" y="5963444"/>
            <a:ext cx="914400" cy="735724"/>
          </a:xfrm>
          <a:prstGeom prst="rect">
            <a:avLst/>
          </a:prstGeom>
          <a:solidFill>
            <a:srgbClr val="5917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5">
            <a:extLst>
              <a:ext uri="{FF2B5EF4-FFF2-40B4-BE49-F238E27FC236}">
                <a16:creationId xmlns:a16="http://schemas.microsoft.com/office/drawing/2014/main" id="{2D7106AE-7D4D-F6E1-90B6-DD708BA7916F}"/>
              </a:ext>
            </a:extLst>
          </p:cNvPr>
          <p:cNvSpPr/>
          <p:nvPr/>
        </p:nvSpPr>
        <p:spPr>
          <a:xfrm>
            <a:off x="4713707" y="5647828"/>
            <a:ext cx="499159" cy="1484279"/>
          </a:xfrm>
          <a:custGeom>
            <a:avLst/>
            <a:gdLst/>
            <a:ahLst/>
            <a:cxnLst/>
            <a:rect l="l" t="t" r="r" b="b"/>
            <a:pathLst>
              <a:path w="814704" h="2440940">
                <a:moveTo>
                  <a:pt x="624776" y="399910"/>
                </a:moveTo>
                <a:lnTo>
                  <a:pt x="392518" y="170726"/>
                </a:lnTo>
                <a:lnTo>
                  <a:pt x="366014" y="198056"/>
                </a:lnTo>
                <a:lnTo>
                  <a:pt x="553453" y="381800"/>
                </a:lnTo>
                <a:lnTo>
                  <a:pt x="185407" y="381800"/>
                </a:lnTo>
                <a:lnTo>
                  <a:pt x="185407" y="419671"/>
                </a:lnTo>
                <a:lnTo>
                  <a:pt x="551167" y="419671"/>
                </a:lnTo>
                <a:lnTo>
                  <a:pt x="362737" y="602729"/>
                </a:lnTo>
                <a:lnTo>
                  <a:pt x="389242" y="630059"/>
                </a:lnTo>
                <a:lnTo>
                  <a:pt x="624776" y="399910"/>
                </a:lnTo>
                <a:close/>
              </a:path>
              <a:path w="814704" h="2440940">
                <a:moveTo>
                  <a:pt x="637336" y="2035937"/>
                </a:moveTo>
                <a:lnTo>
                  <a:pt x="405079" y="1806752"/>
                </a:lnTo>
                <a:lnTo>
                  <a:pt x="378587" y="1834083"/>
                </a:lnTo>
                <a:lnTo>
                  <a:pt x="566026" y="2017826"/>
                </a:lnTo>
                <a:lnTo>
                  <a:pt x="197967" y="2017826"/>
                </a:lnTo>
                <a:lnTo>
                  <a:pt x="197967" y="2055698"/>
                </a:lnTo>
                <a:lnTo>
                  <a:pt x="563727" y="2055698"/>
                </a:lnTo>
                <a:lnTo>
                  <a:pt x="375310" y="2238756"/>
                </a:lnTo>
                <a:lnTo>
                  <a:pt x="401802" y="2266086"/>
                </a:lnTo>
                <a:lnTo>
                  <a:pt x="637336" y="2035937"/>
                </a:lnTo>
                <a:close/>
              </a:path>
              <a:path w="814704" h="2440940">
                <a:moveTo>
                  <a:pt x="802132" y="402818"/>
                </a:moveTo>
                <a:lnTo>
                  <a:pt x="799426" y="355904"/>
                </a:lnTo>
                <a:lnTo>
                  <a:pt x="791514" y="310565"/>
                </a:lnTo>
                <a:lnTo>
                  <a:pt x="778700" y="267093"/>
                </a:lnTo>
                <a:lnTo>
                  <a:pt x="764717" y="233972"/>
                </a:lnTo>
                <a:lnTo>
                  <a:pt x="764717" y="402818"/>
                </a:lnTo>
                <a:lnTo>
                  <a:pt x="761390" y="452221"/>
                </a:lnTo>
                <a:lnTo>
                  <a:pt x="751713" y="499630"/>
                </a:lnTo>
                <a:lnTo>
                  <a:pt x="736117" y="544588"/>
                </a:lnTo>
                <a:lnTo>
                  <a:pt x="715022" y="586676"/>
                </a:lnTo>
                <a:lnTo>
                  <a:pt x="688886" y="625436"/>
                </a:lnTo>
                <a:lnTo>
                  <a:pt x="658114" y="660463"/>
                </a:lnTo>
                <a:lnTo>
                  <a:pt x="623163" y="691286"/>
                </a:lnTo>
                <a:lnTo>
                  <a:pt x="584454" y="717486"/>
                </a:lnTo>
                <a:lnTo>
                  <a:pt x="542417" y="738632"/>
                </a:lnTo>
                <a:lnTo>
                  <a:pt x="497484" y="754278"/>
                </a:lnTo>
                <a:lnTo>
                  <a:pt x="450100" y="763981"/>
                </a:lnTo>
                <a:lnTo>
                  <a:pt x="400697" y="767308"/>
                </a:lnTo>
                <a:lnTo>
                  <a:pt x="351459" y="763981"/>
                </a:lnTo>
                <a:lnTo>
                  <a:pt x="304215" y="754278"/>
                </a:lnTo>
                <a:lnTo>
                  <a:pt x="259397" y="738632"/>
                </a:lnTo>
                <a:lnTo>
                  <a:pt x="217449" y="717486"/>
                </a:lnTo>
                <a:lnTo>
                  <a:pt x="178816" y="691286"/>
                </a:lnTo>
                <a:lnTo>
                  <a:pt x="143903" y="660463"/>
                </a:lnTo>
                <a:lnTo>
                  <a:pt x="113182" y="625436"/>
                </a:lnTo>
                <a:lnTo>
                  <a:pt x="87058" y="586676"/>
                </a:lnTo>
                <a:lnTo>
                  <a:pt x="65989" y="544588"/>
                </a:lnTo>
                <a:lnTo>
                  <a:pt x="50393" y="499630"/>
                </a:lnTo>
                <a:lnTo>
                  <a:pt x="40716" y="452221"/>
                </a:lnTo>
                <a:lnTo>
                  <a:pt x="37388" y="402818"/>
                </a:lnTo>
                <a:lnTo>
                  <a:pt x="40716" y="353237"/>
                </a:lnTo>
                <a:lnTo>
                  <a:pt x="50393" y="305701"/>
                </a:lnTo>
                <a:lnTo>
                  <a:pt x="65989" y="260616"/>
                </a:lnTo>
                <a:lnTo>
                  <a:pt x="87058" y="218427"/>
                </a:lnTo>
                <a:lnTo>
                  <a:pt x="113182" y="179590"/>
                </a:lnTo>
                <a:lnTo>
                  <a:pt x="143903" y="144513"/>
                </a:lnTo>
                <a:lnTo>
                  <a:pt x="178816" y="113639"/>
                </a:lnTo>
                <a:lnTo>
                  <a:pt x="217449" y="87401"/>
                </a:lnTo>
                <a:lnTo>
                  <a:pt x="259397" y="66243"/>
                </a:lnTo>
                <a:lnTo>
                  <a:pt x="304215" y="50584"/>
                </a:lnTo>
                <a:lnTo>
                  <a:pt x="350875" y="40995"/>
                </a:lnTo>
                <a:lnTo>
                  <a:pt x="349681" y="40995"/>
                </a:lnTo>
                <a:lnTo>
                  <a:pt x="400697" y="37541"/>
                </a:lnTo>
                <a:lnTo>
                  <a:pt x="451878" y="40995"/>
                </a:lnTo>
                <a:lnTo>
                  <a:pt x="450684" y="40995"/>
                </a:lnTo>
                <a:lnTo>
                  <a:pt x="497484" y="50584"/>
                </a:lnTo>
                <a:lnTo>
                  <a:pt x="542417" y="66243"/>
                </a:lnTo>
                <a:lnTo>
                  <a:pt x="584454" y="87401"/>
                </a:lnTo>
                <a:lnTo>
                  <a:pt x="623163" y="113639"/>
                </a:lnTo>
                <a:lnTo>
                  <a:pt x="658114" y="144513"/>
                </a:lnTo>
                <a:lnTo>
                  <a:pt x="688886" y="179590"/>
                </a:lnTo>
                <a:lnTo>
                  <a:pt x="715022" y="218427"/>
                </a:lnTo>
                <a:lnTo>
                  <a:pt x="736117" y="260616"/>
                </a:lnTo>
                <a:lnTo>
                  <a:pt x="751713" y="305701"/>
                </a:lnTo>
                <a:lnTo>
                  <a:pt x="761390" y="353237"/>
                </a:lnTo>
                <a:lnTo>
                  <a:pt x="764717" y="402818"/>
                </a:lnTo>
                <a:lnTo>
                  <a:pt x="764717" y="233972"/>
                </a:lnTo>
                <a:lnTo>
                  <a:pt x="739559" y="187020"/>
                </a:lnTo>
                <a:lnTo>
                  <a:pt x="713841" y="151015"/>
                </a:lnTo>
                <a:lnTo>
                  <a:pt x="684428" y="118110"/>
                </a:lnTo>
                <a:lnTo>
                  <a:pt x="651637" y="88595"/>
                </a:lnTo>
                <a:lnTo>
                  <a:pt x="615759" y="62788"/>
                </a:lnTo>
                <a:lnTo>
                  <a:pt x="577088" y="40995"/>
                </a:lnTo>
                <a:lnTo>
                  <a:pt x="535952" y="23520"/>
                </a:lnTo>
                <a:lnTo>
                  <a:pt x="492633" y="10655"/>
                </a:lnTo>
                <a:lnTo>
                  <a:pt x="447446" y="2705"/>
                </a:lnTo>
                <a:lnTo>
                  <a:pt x="400697" y="0"/>
                </a:lnTo>
                <a:lnTo>
                  <a:pt x="354088" y="2705"/>
                </a:lnTo>
                <a:lnTo>
                  <a:pt x="309041" y="10655"/>
                </a:lnTo>
                <a:lnTo>
                  <a:pt x="265836" y="23520"/>
                </a:lnTo>
                <a:lnTo>
                  <a:pt x="224777" y="40995"/>
                </a:lnTo>
                <a:lnTo>
                  <a:pt x="186194" y="62788"/>
                </a:lnTo>
                <a:lnTo>
                  <a:pt x="150368" y="88595"/>
                </a:lnTo>
                <a:lnTo>
                  <a:pt x="117627" y="118110"/>
                </a:lnTo>
                <a:lnTo>
                  <a:pt x="88252" y="151015"/>
                </a:lnTo>
                <a:lnTo>
                  <a:pt x="62560" y="187020"/>
                </a:lnTo>
                <a:lnTo>
                  <a:pt x="40855" y="225818"/>
                </a:lnTo>
                <a:lnTo>
                  <a:pt x="23431" y="267093"/>
                </a:lnTo>
                <a:lnTo>
                  <a:pt x="10617" y="310565"/>
                </a:lnTo>
                <a:lnTo>
                  <a:pt x="2705" y="355904"/>
                </a:lnTo>
                <a:lnTo>
                  <a:pt x="0" y="402818"/>
                </a:lnTo>
                <a:lnTo>
                  <a:pt x="2705" y="449580"/>
                </a:lnTo>
                <a:lnTo>
                  <a:pt x="10617" y="494792"/>
                </a:lnTo>
                <a:lnTo>
                  <a:pt x="23431" y="538137"/>
                </a:lnTo>
                <a:lnTo>
                  <a:pt x="40855" y="579323"/>
                </a:lnTo>
                <a:lnTo>
                  <a:pt x="62560" y="618045"/>
                </a:lnTo>
                <a:lnTo>
                  <a:pt x="88252" y="653986"/>
                </a:lnTo>
                <a:lnTo>
                  <a:pt x="117627" y="686854"/>
                </a:lnTo>
                <a:lnTo>
                  <a:pt x="150368" y="716318"/>
                </a:lnTo>
                <a:lnTo>
                  <a:pt x="186194" y="742099"/>
                </a:lnTo>
                <a:lnTo>
                  <a:pt x="225018" y="763981"/>
                </a:lnTo>
                <a:lnTo>
                  <a:pt x="265836" y="781354"/>
                </a:lnTo>
                <a:lnTo>
                  <a:pt x="309041" y="794207"/>
                </a:lnTo>
                <a:lnTo>
                  <a:pt x="354088" y="802144"/>
                </a:lnTo>
                <a:lnTo>
                  <a:pt x="400697" y="804862"/>
                </a:lnTo>
                <a:lnTo>
                  <a:pt x="447446" y="802144"/>
                </a:lnTo>
                <a:lnTo>
                  <a:pt x="492633" y="794207"/>
                </a:lnTo>
                <a:lnTo>
                  <a:pt x="535952" y="781354"/>
                </a:lnTo>
                <a:lnTo>
                  <a:pt x="569010" y="767308"/>
                </a:lnTo>
                <a:lnTo>
                  <a:pt x="576846" y="763981"/>
                </a:lnTo>
                <a:lnTo>
                  <a:pt x="615759" y="742099"/>
                </a:lnTo>
                <a:lnTo>
                  <a:pt x="651637" y="716318"/>
                </a:lnTo>
                <a:lnTo>
                  <a:pt x="684428" y="686854"/>
                </a:lnTo>
                <a:lnTo>
                  <a:pt x="713841" y="653986"/>
                </a:lnTo>
                <a:lnTo>
                  <a:pt x="739559" y="618045"/>
                </a:lnTo>
                <a:lnTo>
                  <a:pt x="761276" y="579323"/>
                </a:lnTo>
                <a:lnTo>
                  <a:pt x="778700" y="538137"/>
                </a:lnTo>
                <a:lnTo>
                  <a:pt x="791514" y="494792"/>
                </a:lnTo>
                <a:lnTo>
                  <a:pt x="799426" y="449580"/>
                </a:lnTo>
                <a:lnTo>
                  <a:pt x="802132" y="402818"/>
                </a:lnTo>
                <a:close/>
              </a:path>
              <a:path w="814704" h="2440940">
                <a:moveTo>
                  <a:pt x="814705" y="2038845"/>
                </a:moveTo>
                <a:lnTo>
                  <a:pt x="811999" y="1991931"/>
                </a:lnTo>
                <a:lnTo>
                  <a:pt x="804075" y="1946592"/>
                </a:lnTo>
                <a:lnTo>
                  <a:pt x="791260" y="1903120"/>
                </a:lnTo>
                <a:lnTo>
                  <a:pt x="777278" y="1869998"/>
                </a:lnTo>
                <a:lnTo>
                  <a:pt x="777278" y="2038845"/>
                </a:lnTo>
                <a:lnTo>
                  <a:pt x="773950" y="2088248"/>
                </a:lnTo>
                <a:lnTo>
                  <a:pt x="764273" y="2135657"/>
                </a:lnTo>
                <a:lnTo>
                  <a:pt x="748677" y="2180615"/>
                </a:lnTo>
                <a:lnTo>
                  <a:pt x="727595" y="2222690"/>
                </a:lnTo>
                <a:lnTo>
                  <a:pt x="701446" y="2261463"/>
                </a:lnTo>
                <a:lnTo>
                  <a:pt x="670687" y="2296477"/>
                </a:lnTo>
                <a:lnTo>
                  <a:pt x="635723" y="2327313"/>
                </a:lnTo>
                <a:lnTo>
                  <a:pt x="597014" y="2353513"/>
                </a:lnTo>
                <a:lnTo>
                  <a:pt x="554977" y="2374658"/>
                </a:lnTo>
                <a:lnTo>
                  <a:pt x="510057" y="2390305"/>
                </a:lnTo>
                <a:lnTo>
                  <a:pt x="462661" y="2400008"/>
                </a:lnTo>
                <a:lnTo>
                  <a:pt x="413258" y="2403335"/>
                </a:lnTo>
                <a:lnTo>
                  <a:pt x="364020" y="2400008"/>
                </a:lnTo>
                <a:lnTo>
                  <a:pt x="316776" y="2390305"/>
                </a:lnTo>
                <a:lnTo>
                  <a:pt x="271970" y="2374658"/>
                </a:lnTo>
                <a:lnTo>
                  <a:pt x="230022" y="2353513"/>
                </a:lnTo>
                <a:lnTo>
                  <a:pt x="191376" y="2327313"/>
                </a:lnTo>
                <a:lnTo>
                  <a:pt x="156476" y="2296477"/>
                </a:lnTo>
                <a:lnTo>
                  <a:pt x="125742" y="2261463"/>
                </a:lnTo>
                <a:lnTo>
                  <a:pt x="99618" y="2222690"/>
                </a:lnTo>
                <a:lnTo>
                  <a:pt x="78549" y="2180615"/>
                </a:lnTo>
                <a:lnTo>
                  <a:pt x="62953" y="2135657"/>
                </a:lnTo>
                <a:lnTo>
                  <a:pt x="53276" y="2088248"/>
                </a:lnTo>
                <a:lnTo>
                  <a:pt x="49961" y="2038845"/>
                </a:lnTo>
                <a:lnTo>
                  <a:pt x="53276" y="1989264"/>
                </a:lnTo>
                <a:lnTo>
                  <a:pt x="62953" y="1941715"/>
                </a:lnTo>
                <a:lnTo>
                  <a:pt x="78549" y="1896643"/>
                </a:lnTo>
                <a:lnTo>
                  <a:pt x="99618" y="1854454"/>
                </a:lnTo>
                <a:lnTo>
                  <a:pt x="125742" y="1815617"/>
                </a:lnTo>
                <a:lnTo>
                  <a:pt x="156476" y="1780540"/>
                </a:lnTo>
                <a:lnTo>
                  <a:pt x="191376" y="1749666"/>
                </a:lnTo>
                <a:lnTo>
                  <a:pt x="230022" y="1723428"/>
                </a:lnTo>
                <a:lnTo>
                  <a:pt x="271970" y="1702269"/>
                </a:lnTo>
                <a:lnTo>
                  <a:pt x="316776" y="1686610"/>
                </a:lnTo>
                <a:lnTo>
                  <a:pt x="363435" y="1677022"/>
                </a:lnTo>
                <a:lnTo>
                  <a:pt x="362242" y="1677022"/>
                </a:lnTo>
                <a:lnTo>
                  <a:pt x="413258" y="1673567"/>
                </a:lnTo>
                <a:lnTo>
                  <a:pt x="464451" y="1677022"/>
                </a:lnTo>
                <a:lnTo>
                  <a:pt x="463257" y="1677022"/>
                </a:lnTo>
                <a:lnTo>
                  <a:pt x="510057" y="1686610"/>
                </a:lnTo>
                <a:lnTo>
                  <a:pt x="554977" y="1702269"/>
                </a:lnTo>
                <a:lnTo>
                  <a:pt x="597014" y="1723428"/>
                </a:lnTo>
                <a:lnTo>
                  <a:pt x="635723" y="1749666"/>
                </a:lnTo>
                <a:lnTo>
                  <a:pt x="670687" y="1780540"/>
                </a:lnTo>
                <a:lnTo>
                  <a:pt x="701446" y="1815617"/>
                </a:lnTo>
                <a:lnTo>
                  <a:pt x="727595" y="1854454"/>
                </a:lnTo>
                <a:lnTo>
                  <a:pt x="748677" y="1896643"/>
                </a:lnTo>
                <a:lnTo>
                  <a:pt x="764273" y="1941715"/>
                </a:lnTo>
                <a:lnTo>
                  <a:pt x="773950" y="1989264"/>
                </a:lnTo>
                <a:lnTo>
                  <a:pt x="777278" y="2038845"/>
                </a:lnTo>
                <a:lnTo>
                  <a:pt x="777278" y="1869998"/>
                </a:lnTo>
                <a:lnTo>
                  <a:pt x="752119" y="1823046"/>
                </a:lnTo>
                <a:lnTo>
                  <a:pt x="726401" y="1787042"/>
                </a:lnTo>
                <a:lnTo>
                  <a:pt x="697001" y="1754136"/>
                </a:lnTo>
                <a:lnTo>
                  <a:pt x="664197" y="1724621"/>
                </a:lnTo>
                <a:lnTo>
                  <a:pt x="628319" y="1698815"/>
                </a:lnTo>
                <a:lnTo>
                  <a:pt x="589661" y="1677022"/>
                </a:lnTo>
                <a:lnTo>
                  <a:pt x="548513" y="1659547"/>
                </a:lnTo>
                <a:lnTo>
                  <a:pt x="505206" y="1646682"/>
                </a:lnTo>
                <a:lnTo>
                  <a:pt x="460019" y="1638731"/>
                </a:lnTo>
                <a:lnTo>
                  <a:pt x="413258" y="1636026"/>
                </a:lnTo>
                <a:lnTo>
                  <a:pt x="366661" y="1638731"/>
                </a:lnTo>
                <a:lnTo>
                  <a:pt x="321602" y="1646682"/>
                </a:lnTo>
                <a:lnTo>
                  <a:pt x="278396" y="1659547"/>
                </a:lnTo>
                <a:lnTo>
                  <a:pt x="237350" y="1677022"/>
                </a:lnTo>
                <a:lnTo>
                  <a:pt x="198755" y="1698815"/>
                </a:lnTo>
                <a:lnTo>
                  <a:pt x="162941" y="1724621"/>
                </a:lnTo>
                <a:lnTo>
                  <a:pt x="130187" y="1754136"/>
                </a:lnTo>
                <a:lnTo>
                  <a:pt x="100812" y="1787042"/>
                </a:lnTo>
                <a:lnTo>
                  <a:pt x="75120" y="1823046"/>
                </a:lnTo>
                <a:lnTo>
                  <a:pt x="53416" y="1861845"/>
                </a:lnTo>
                <a:lnTo>
                  <a:pt x="36004" y="1903120"/>
                </a:lnTo>
                <a:lnTo>
                  <a:pt x="23190" y="1946592"/>
                </a:lnTo>
                <a:lnTo>
                  <a:pt x="15278" y="1991931"/>
                </a:lnTo>
                <a:lnTo>
                  <a:pt x="12573" y="2038845"/>
                </a:lnTo>
                <a:lnTo>
                  <a:pt x="15278" y="2085606"/>
                </a:lnTo>
                <a:lnTo>
                  <a:pt x="23190" y="2130818"/>
                </a:lnTo>
                <a:lnTo>
                  <a:pt x="36004" y="2174163"/>
                </a:lnTo>
                <a:lnTo>
                  <a:pt x="53416" y="2215350"/>
                </a:lnTo>
                <a:lnTo>
                  <a:pt x="75120" y="2254072"/>
                </a:lnTo>
                <a:lnTo>
                  <a:pt x="100812" y="2290013"/>
                </a:lnTo>
                <a:lnTo>
                  <a:pt x="130187" y="2322880"/>
                </a:lnTo>
                <a:lnTo>
                  <a:pt x="162941" y="2352344"/>
                </a:lnTo>
                <a:lnTo>
                  <a:pt x="198755" y="2378125"/>
                </a:lnTo>
                <a:lnTo>
                  <a:pt x="237591" y="2400008"/>
                </a:lnTo>
                <a:lnTo>
                  <a:pt x="278396" y="2417368"/>
                </a:lnTo>
                <a:lnTo>
                  <a:pt x="321602" y="2430234"/>
                </a:lnTo>
                <a:lnTo>
                  <a:pt x="366661" y="2438171"/>
                </a:lnTo>
                <a:lnTo>
                  <a:pt x="413258" y="2440889"/>
                </a:lnTo>
                <a:lnTo>
                  <a:pt x="460019" y="2438171"/>
                </a:lnTo>
                <a:lnTo>
                  <a:pt x="505206" y="2430234"/>
                </a:lnTo>
                <a:lnTo>
                  <a:pt x="548513" y="2417368"/>
                </a:lnTo>
                <a:lnTo>
                  <a:pt x="581571" y="2403335"/>
                </a:lnTo>
                <a:lnTo>
                  <a:pt x="589419" y="2400008"/>
                </a:lnTo>
                <a:lnTo>
                  <a:pt x="628319" y="2378125"/>
                </a:lnTo>
                <a:lnTo>
                  <a:pt x="664197" y="2352344"/>
                </a:lnTo>
                <a:lnTo>
                  <a:pt x="697001" y="2322880"/>
                </a:lnTo>
                <a:lnTo>
                  <a:pt x="726401" y="2290013"/>
                </a:lnTo>
                <a:lnTo>
                  <a:pt x="752119" y="2254072"/>
                </a:lnTo>
                <a:lnTo>
                  <a:pt x="773836" y="2215350"/>
                </a:lnTo>
                <a:lnTo>
                  <a:pt x="791260" y="2174163"/>
                </a:lnTo>
                <a:lnTo>
                  <a:pt x="804075" y="2130818"/>
                </a:lnTo>
                <a:lnTo>
                  <a:pt x="811999" y="2085606"/>
                </a:lnTo>
                <a:lnTo>
                  <a:pt x="814705" y="2038845"/>
                </a:lnTo>
                <a:close/>
              </a:path>
            </a:pathLst>
          </a:custGeom>
          <a:solidFill>
            <a:srgbClr val="FF0000"/>
          </a:solidFill>
        </p:spPr>
        <p:txBody>
          <a:bodyPr wrap="square" lIns="0" tIns="0" rIns="0" bIns="0" rtlCol="0"/>
          <a:lstStyle/>
          <a:p>
            <a:endParaRPr sz="1092"/>
          </a:p>
        </p:txBody>
      </p:sp>
      <p:sp>
        <p:nvSpPr>
          <p:cNvPr id="3" name="Rectangle 2">
            <a:extLst>
              <a:ext uri="{FF2B5EF4-FFF2-40B4-BE49-F238E27FC236}">
                <a16:creationId xmlns:a16="http://schemas.microsoft.com/office/drawing/2014/main" id="{DAB279FD-4788-0C93-053A-D898076264DF}"/>
              </a:ext>
            </a:extLst>
          </p:cNvPr>
          <p:cNvSpPr/>
          <p:nvPr/>
        </p:nvSpPr>
        <p:spPr>
          <a:xfrm>
            <a:off x="4601293" y="6264166"/>
            <a:ext cx="801024" cy="601587"/>
          </a:xfrm>
          <a:prstGeom prst="rect">
            <a:avLst/>
          </a:prstGeom>
          <a:solidFill>
            <a:srgbClr val="59173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ading" descr="Heading">
            <a:extLst>
              <a:ext uri="{FF2B5EF4-FFF2-40B4-BE49-F238E27FC236}">
                <a16:creationId xmlns:a16="http://schemas.microsoft.com/office/drawing/2014/main" id="{A6D8C0D1-6700-FBA2-83CC-8D2ABEAA4718}"/>
              </a:ext>
            </a:extLst>
          </p:cNvPr>
          <p:cNvSpPr txBox="1">
            <a:spLocks/>
          </p:cNvSpPr>
          <p:nvPr/>
        </p:nvSpPr>
        <p:spPr>
          <a:xfrm>
            <a:off x="4753693" y="685676"/>
            <a:ext cx="6079599" cy="443198"/>
          </a:xfrm>
          <a:prstGeom prst="rect">
            <a:avLst/>
          </a:prstGeom>
        </p:spPr>
        <p:txBody>
          <a:bodyPr wrap="square" lIns="0" tIns="0" rIns="0" bIns="0" anchor="b" anchorCtr="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spcBef>
                <a:spcPts val="0"/>
              </a:spcBef>
              <a:buClr>
                <a:srgbClr val="B70D50"/>
              </a:buClr>
              <a:buSzPts val="2800"/>
            </a:pPr>
            <a:r>
              <a:rPr lang="en-GB" sz="3200" cap="none">
                <a:solidFill>
                  <a:schemeClr val="bg1"/>
                </a:solidFill>
                <a:latin typeface="Arial"/>
                <a:ea typeface="Arial"/>
                <a:cs typeface="Arial"/>
                <a:sym typeface="Arial"/>
              </a:rPr>
              <a:t>Overview of Experience</a:t>
            </a:r>
            <a:endParaRPr lang="en-GB" sz="3200" cap="none">
              <a:solidFill>
                <a:schemeClr val="bg1"/>
              </a:solidFill>
            </a:endParaRPr>
          </a:p>
        </p:txBody>
      </p:sp>
      <p:pic>
        <p:nvPicPr>
          <p:cNvPr id="10" name="Picture 9">
            <a:extLst>
              <a:ext uri="{FF2B5EF4-FFF2-40B4-BE49-F238E27FC236}">
                <a16:creationId xmlns:a16="http://schemas.microsoft.com/office/drawing/2014/main" id="{70E5F11B-D0B7-9513-169F-A1FB8803B9A2}"/>
              </a:ext>
            </a:extLst>
          </p:cNvPr>
          <p:cNvPicPr>
            <a:picLocks noChangeAspect="1"/>
          </p:cNvPicPr>
          <p:nvPr/>
        </p:nvPicPr>
        <p:blipFill>
          <a:blip r:embed="rId3"/>
          <a:srcRect t="8727"/>
          <a:stretch>
            <a:fillRect/>
          </a:stretch>
        </p:blipFill>
        <p:spPr>
          <a:xfrm>
            <a:off x="0" y="-49530"/>
            <a:ext cx="3652765" cy="6957060"/>
          </a:xfrm>
          <a:prstGeom prst="rect">
            <a:avLst/>
          </a:prstGeom>
        </p:spPr>
      </p:pic>
      <p:sp>
        <p:nvSpPr>
          <p:cNvPr id="8" name="Footer Placeholder 7">
            <a:extLst>
              <a:ext uri="{FF2B5EF4-FFF2-40B4-BE49-F238E27FC236}">
                <a16:creationId xmlns:a16="http://schemas.microsoft.com/office/drawing/2014/main" id="{38BD8FDB-C652-7022-CAF2-017199EC5174}"/>
              </a:ext>
            </a:extLst>
          </p:cNvPr>
          <p:cNvSpPr>
            <a:spLocks noGrp="1"/>
          </p:cNvSpPr>
          <p:nvPr>
            <p:ph type="ftr" sz="quarter" idx="5"/>
          </p:nvPr>
        </p:nvSpPr>
        <p:spPr/>
        <p:txBody>
          <a:bodyPr/>
          <a:lstStyle/>
          <a:p>
            <a:r>
              <a:rPr lang="en-US"/>
              <a:t> </a:t>
            </a:r>
          </a:p>
        </p:txBody>
      </p:sp>
      <p:pic>
        <p:nvPicPr>
          <p:cNvPr id="11" name="Picture 2" descr="A close up of a logo&#10;&#10;AI-generated content may be incorrect.">
            <a:extLst>
              <a:ext uri="{FF2B5EF4-FFF2-40B4-BE49-F238E27FC236}">
                <a16:creationId xmlns:a16="http://schemas.microsoft.com/office/drawing/2014/main" id="{0B12A6B8-4E32-6EA1-B197-692BEABFE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2109" y="302480"/>
            <a:ext cx="1758356" cy="78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552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312118" y="-16072"/>
            <a:ext cx="7907276" cy="6874072"/>
          </a:xfrm>
          <a:custGeom>
            <a:avLst/>
            <a:gdLst/>
            <a:ahLst/>
            <a:cxnLst/>
            <a:rect l="l" t="t" r="r" b="b"/>
            <a:pathLst>
              <a:path w="10419080" h="11276330">
                <a:moveTo>
                  <a:pt x="10418520" y="0"/>
                </a:moveTo>
                <a:lnTo>
                  <a:pt x="0" y="0"/>
                </a:lnTo>
                <a:lnTo>
                  <a:pt x="0" y="11276284"/>
                </a:lnTo>
                <a:lnTo>
                  <a:pt x="10418520" y="11276284"/>
                </a:lnTo>
                <a:lnTo>
                  <a:pt x="10418520" y="0"/>
                </a:lnTo>
                <a:close/>
              </a:path>
            </a:pathLst>
          </a:custGeom>
          <a:solidFill>
            <a:srgbClr val="59173C"/>
          </a:solidFill>
        </p:spPr>
        <p:txBody>
          <a:bodyPr wrap="square" lIns="0" tIns="0" rIns="0" bIns="0" rtlCol="0"/>
          <a:lstStyle/>
          <a:p>
            <a:endParaRPr sz="1092"/>
          </a:p>
        </p:txBody>
      </p:sp>
      <p:sp>
        <p:nvSpPr>
          <p:cNvPr id="5" name="object 5"/>
          <p:cNvSpPr/>
          <p:nvPr/>
        </p:nvSpPr>
        <p:spPr>
          <a:xfrm>
            <a:off x="4683998" y="1628420"/>
            <a:ext cx="499159" cy="1484279"/>
          </a:xfrm>
          <a:custGeom>
            <a:avLst/>
            <a:gdLst/>
            <a:ahLst/>
            <a:cxnLst/>
            <a:rect l="l" t="t" r="r" b="b"/>
            <a:pathLst>
              <a:path w="814704" h="2440940">
                <a:moveTo>
                  <a:pt x="624776" y="399910"/>
                </a:moveTo>
                <a:lnTo>
                  <a:pt x="392518" y="170726"/>
                </a:lnTo>
                <a:lnTo>
                  <a:pt x="366014" y="198056"/>
                </a:lnTo>
                <a:lnTo>
                  <a:pt x="553453" y="381800"/>
                </a:lnTo>
                <a:lnTo>
                  <a:pt x="185407" y="381800"/>
                </a:lnTo>
                <a:lnTo>
                  <a:pt x="185407" y="419671"/>
                </a:lnTo>
                <a:lnTo>
                  <a:pt x="551167" y="419671"/>
                </a:lnTo>
                <a:lnTo>
                  <a:pt x="362737" y="602729"/>
                </a:lnTo>
                <a:lnTo>
                  <a:pt x="389242" y="630059"/>
                </a:lnTo>
                <a:lnTo>
                  <a:pt x="624776" y="399910"/>
                </a:lnTo>
                <a:close/>
              </a:path>
              <a:path w="814704" h="2440940">
                <a:moveTo>
                  <a:pt x="637336" y="2035937"/>
                </a:moveTo>
                <a:lnTo>
                  <a:pt x="405079" y="1806752"/>
                </a:lnTo>
                <a:lnTo>
                  <a:pt x="378587" y="1834083"/>
                </a:lnTo>
                <a:lnTo>
                  <a:pt x="566026" y="2017826"/>
                </a:lnTo>
                <a:lnTo>
                  <a:pt x="197967" y="2017826"/>
                </a:lnTo>
                <a:lnTo>
                  <a:pt x="197967" y="2055698"/>
                </a:lnTo>
                <a:lnTo>
                  <a:pt x="563727" y="2055698"/>
                </a:lnTo>
                <a:lnTo>
                  <a:pt x="375310" y="2238756"/>
                </a:lnTo>
                <a:lnTo>
                  <a:pt x="401802" y="2266086"/>
                </a:lnTo>
                <a:lnTo>
                  <a:pt x="637336" y="2035937"/>
                </a:lnTo>
                <a:close/>
              </a:path>
              <a:path w="814704" h="2440940">
                <a:moveTo>
                  <a:pt x="802132" y="402818"/>
                </a:moveTo>
                <a:lnTo>
                  <a:pt x="799426" y="355904"/>
                </a:lnTo>
                <a:lnTo>
                  <a:pt x="791514" y="310565"/>
                </a:lnTo>
                <a:lnTo>
                  <a:pt x="778700" y="267093"/>
                </a:lnTo>
                <a:lnTo>
                  <a:pt x="764717" y="233972"/>
                </a:lnTo>
                <a:lnTo>
                  <a:pt x="764717" y="402818"/>
                </a:lnTo>
                <a:lnTo>
                  <a:pt x="761390" y="452221"/>
                </a:lnTo>
                <a:lnTo>
                  <a:pt x="751713" y="499630"/>
                </a:lnTo>
                <a:lnTo>
                  <a:pt x="736117" y="544588"/>
                </a:lnTo>
                <a:lnTo>
                  <a:pt x="715022" y="586676"/>
                </a:lnTo>
                <a:lnTo>
                  <a:pt x="688886" y="625436"/>
                </a:lnTo>
                <a:lnTo>
                  <a:pt x="658114" y="660463"/>
                </a:lnTo>
                <a:lnTo>
                  <a:pt x="623163" y="691286"/>
                </a:lnTo>
                <a:lnTo>
                  <a:pt x="584454" y="717486"/>
                </a:lnTo>
                <a:lnTo>
                  <a:pt x="542417" y="738632"/>
                </a:lnTo>
                <a:lnTo>
                  <a:pt x="497484" y="754278"/>
                </a:lnTo>
                <a:lnTo>
                  <a:pt x="450100" y="763981"/>
                </a:lnTo>
                <a:lnTo>
                  <a:pt x="400697" y="767308"/>
                </a:lnTo>
                <a:lnTo>
                  <a:pt x="351459" y="763981"/>
                </a:lnTo>
                <a:lnTo>
                  <a:pt x="304215" y="754278"/>
                </a:lnTo>
                <a:lnTo>
                  <a:pt x="259397" y="738632"/>
                </a:lnTo>
                <a:lnTo>
                  <a:pt x="217449" y="717486"/>
                </a:lnTo>
                <a:lnTo>
                  <a:pt x="178816" y="691286"/>
                </a:lnTo>
                <a:lnTo>
                  <a:pt x="143903" y="660463"/>
                </a:lnTo>
                <a:lnTo>
                  <a:pt x="113182" y="625436"/>
                </a:lnTo>
                <a:lnTo>
                  <a:pt x="87058" y="586676"/>
                </a:lnTo>
                <a:lnTo>
                  <a:pt x="65989" y="544588"/>
                </a:lnTo>
                <a:lnTo>
                  <a:pt x="50393" y="499630"/>
                </a:lnTo>
                <a:lnTo>
                  <a:pt x="40716" y="452221"/>
                </a:lnTo>
                <a:lnTo>
                  <a:pt x="37388" y="402818"/>
                </a:lnTo>
                <a:lnTo>
                  <a:pt x="40716" y="353237"/>
                </a:lnTo>
                <a:lnTo>
                  <a:pt x="50393" y="305701"/>
                </a:lnTo>
                <a:lnTo>
                  <a:pt x="65989" y="260616"/>
                </a:lnTo>
                <a:lnTo>
                  <a:pt x="87058" y="218427"/>
                </a:lnTo>
                <a:lnTo>
                  <a:pt x="113182" y="179590"/>
                </a:lnTo>
                <a:lnTo>
                  <a:pt x="143903" y="144513"/>
                </a:lnTo>
                <a:lnTo>
                  <a:pt x="178816" y="113639"/>
                </a:lnTo>
                <a:lnTo>
                  <a:pt x="217449" y="87401"/>
                </a:lnTo>
                <a:lnTo>
                  <a:pt x="259397" y="66243"/>
                </a:lnTo>
                <a:lnTo>
                  <a:pt x="304215" y="50584"/>
                </a:lnTo>
                <a:lnTo>
                  <a:pt x="350875" y="40995"/>
                </a:lnTo>
                <a:lnTo>
                  <a:pt x="349681" y="40995"/>
                </a:lnTo>
                <a:lnTo>
                  <a:pt x="400697" y="37541"/>
                </a:lnTo>
                <a:lnTo>
                  <a:pt x="451878" y="40995"/>
                </a:lnTo>
                <a:lnTo>
                  <a:pt x="450684" y="40995"/>
                </a:lnTo>
                <a:lnTo>
                  <a:pt x="497484" y="50584"/>
                </a:lnTo>
                <a:lnTo>
                  <a:pt x="542417" y="66243"/>
                </a:lnTo>
                <a:lnTo>
                  <a:pt x="584454" y="87401"/>
                </a:lnTo>
                <a:lnTo>
                  <a:pt x="623163" y="113639"/>
                </a:lnTo>
                <a:lnTo>
                  <a:pt x="658114" y="144513"/>
                </a:lnTo>
                <a:lnTo>
                  <a:pt x="688886" y="179590"/>
                </a:lnTo>
                <a:lnTo>
                  <a:pt x="715022" y="218427"/>
                </a:lnTo>
                <a:lnTo>
                  <a:pt x="736117" y="260616"/>
                </a:lnTo>
                <a:lnTo>
                  <a:pt x="751713" y="305701"/>
                </a:lnTo>
                <a:lnTo>
                  <a:pt x="761390" y="353237"/>
                </a:lnTo>
                <a:lnTo>
                  <a:pt x="764717" y="402818"/>
                </a:lnTo>
                <a:lnTo>
                  <a:pt x="764717" y="233972"/>
                </a:lnTo>
                <a:lnTo>
                  <a:pt x="739559" y="187020"/>
                </a:lnTo>
                <a:lnTo>
                  <a:pt x="713841" y="151015"/>
                </a:lnTo>
                <a:lnTo>
                  <a:pt x="684428" y="118110"/>
                </a:lnTo>
                <a:lnTo>
                  <a:pt x="651637" y="88595"/>
                </a:lnTo>
                <a:lnTo>
                  <a:pt x="615759" y="62788"/>
                </a:lnTo>
                <a:lnTo>
                  <a:pt x="577088" y="40995"/>
                </a:lnTo>
                <a:lnTo>
                  <a:pt x="535952" y="23520"/>
                </a:lnTo>
                <a:lnTo>
                  <a:pt x="492633" y="10655"/>
                </a:lnTo>
                <a:lnTo>
                  <a:pt x="447446" y="2705"/>
                </a:lnTo>
                <a:lnTo>
                  <a:pt x="400697" y="0"/>
                </a:lnTo>
                <a:lnTo>
                  <a:pt x="354088" y="2705"/>
                </a:lnTo>
                <a:lnTo>
                  <a:pt x="309041" y="10655"/>
                </a:lnTo>
                <a:lnTo>
                  <a:pt x="265836" y="23520"/>
                </a:lnTo>
                <a:lnTo>
                  <a:pt x="224777" y="40995"/>
                </a:lnTo>
                <a:lnTo>
                  <a:pt x="186194" y="62788"/>
                </a:lnTo>
                <a:lnTo>
                  <a:pt x="150368" y="88595"/>
                </a:lnTo>
                <a:lnTo>
                  <a:pt x="117627" y="118110"/>
                </a:lnTo>
                <a:lnTo>
                  <a:pt x="88252" y="151015"/>
                </a:lnTo>
                <a:lnTo>
                  <a:pt x="62560" y="187020"/>
                </a:lnTo>
                <a:lnTo>
                  <a:pt x="40855" y="225818"/>
                </a:lnTo>
                <a:lnTo>
                  <a:pt x="23431" y="267093"/>
                </a:lnTo>
                <a:lnTo>
                  <a:pt x="10617" y="310565"/>
                </a:lnTo>
                <a:lnTo>
                  <a:pt x="2705" y="355904"/>
                </a:lnTo>
                <a:lnTo>
                  <a:pt x="0" y="402818"/>
                </a:lnTo>
                <a:lnTo>
                  <a:pt x="2705" y="449580"/>
                </a:lnTo>
                <a:lnTo>
                  <a:pt x="10617" y="494792"/>
                </a:lnTo>
                <a:lnTo>
                  <a:pt x="23431" y="538137"/>
                </a:lnTo>
                <a:lnTo>
                  <a:pt x="40855" y="579323"/>
                </a:lnTo>
                <a:lnTo>
                  <a:pt x="62560" y="618045"/>
                </a:lnTo>
                <a:lnTo>
                  <a:pt x="88252" y="653986"/>
                </a:lnTo>
                <a:lnTo>
                  <a:pt x="117627" y="686854"/>
                </a:lnTo>
                <a:lnTo>
                  <a:pt x="150368" y="716318"/>
                </a:lnTo>
                <a:lnTo>
                  <a:pt x="186194" y="742099"/>
                </a:lnTo>
                <a:lnTo>
                  <a:pt x="225018" y="763981"/>
                </a:lnTo>
                <a:lnTo>
                  <a:pt x="265836" y="781354"/>
                </a:lnTo>
                <a:lnTo>
                  <a:pt x="309041" y="794207"/>
                </a:lnTo>
                <a:lnTo>
                  <a:pt x="354088" y="802144"/>
                </a:lnTo>
                <a:lnTo>
                  <a:pt x="400697" y="804862"/>
                </a:lnTo>
                <a:lnTo>
                  <a:pt x="447446" y="802144"/>
                </a:lnTo>
                <a:lnTo>
                  <a:pt x="492633" y="794207"/>
                </a:lnTo>
                <a:lnTo>
                  <a:pt x="535952" y="781354"/>
                </a:lnTo>
                <a:lnTo>
                  <a:pt x="569010" y="767308"/>
                </a:lnTo>
                <a:lnTo>
                  <a:pt x="576846" y="763981"/>
                </a:lnTo>
                <a:lnTo>
                  <a:pt x="615759" y="742099"/>
                </a:lnTo>
                <a:lnTo>
                  <a:pt x="651637" y="716318"/>
                </a:lnTo>
                <a:lnTo>
                  <a:pt x="684428" y="686854"/>
                </a:lnTo>
                <a:lnTo>
                  <a:pt x="713841" y="653986"/>
                </a:lnTo>
                <a:lnTo>
                  <a:pt x="739559" y="618045"/>
                </a:lnTo>
                <a:lnTo>
                  <a:pt x="761276" y="579323"/>
                </a:lnTo>
                <a:lnTo>
                  <a:pt x="778700" y="538137"/>
                </a:lnTo>
                <a:lnTo>
                  <a:pt x="791514" y="494792"/>
                </a:lnTo>
                <a:lnTo>
                  <a:pt x="799426" y="449580"/>
                </a:lnTo>
                <a:lnTo>
                  <a:pt x="802132" y="402818"/>
                </a:lnTo>
                <a:close/>
              </a:path>
              <a:path w="814704" h="2440940">
                <a:moveTo>
                  <a:pt x="814705" y="2038845"/>
                </a:moveTo>
                <a:lnTo>
                  <a:pt x="811999" y="1991931"/>
                </a:lnTo>
                <a:lnTo>
                  <a:pt x="804075" y="1946592"/>
                </a:lnTo>
                <a:lnTo>
                  <a:pt x="791260" y="1903120"/>
                </a:lnTo>
                <a:lnTo>
                  <a:pt x="777278" y="1869998"/>
                </a:lnTo>
                <a:lnTo>
                  <a:pt x="777278" y="2038845"/>
                </a:lnTo>
                <a:lnTo>
                  <a:pt x="773950" y="2088248"/>
                </a:lnTo>
                <a:lnTo>
                  <a:pt x="764273" y="2135657"/>
                </a:lnTo>
                <a:lnTo>
                  <a:pt x="748677" y="2180615"/>
                </a:lnTo>
                <a:lnTo>
                  <a:pt x="727595" y="2222690"/>
                </a:lnTo>
                <a:lnTo>
                  <a:pt x="701446" y="2261463"/>
                </a:lnTo>
                <a:lnTo>
                  <a:pt x="670687" y="2296477"/>
                </a:lnTo>
                <a:lnTo>
                  <a:pt x="635723" y="2327313"/>
                </a:lnTo>
                <a:lnTo>
                  <a:pt x="597014" y="2353513"/>
                </a:lnTo>
                <a:lnTo>
                  <a:pt x="554977" y="2374658"/>
                </a:lnTo>
                <a:lnTo>
                  <a:pt x="510057" y="2390305"/>
                </a:lnTo>
                <a:lnTo>
                  <a:pt x="462661" y="2400008"/>
                </a:lnTo>
                <a:lnTo>
                  <a:pt x="413258" y="2403335"/>
                </a:lnTo>
                <a:lnTo>
                  <a:pt x="364020" y="2400008"/>
                </a:lnTo>
                <a:lnTo>
                  <a:pt x="316776" y="2390305"/>
                </a:lnTo>
                <a:lnTo>
                  <a:pt x="271970" y="2374658"/>
                </a:lnTo>
                <a:lnTo>
                  <a:pt x="230022" y="2353513"/>
                </a:lnTo>
                <a:lnTo>
                  <a:pt x="191376" y="2327313"/>
                </a:lnTo>
                <a:lnTo>
                  <a:pt x="156476" y="2296477"/>
                </a:lnTo>
                <a:lnTo>
                  <a:pt x="125742" y="2261463"/>
                </a:lnTo>
                <a:lnTo>
                  <a:pt x="99618" y="2222690"/>
                </a:lnTo>
                <a:lnTo>
                  <a:pt x="78549" y="2180615"/>
                </a:lnTo>
                <a:lnTo>
                  <a:pt x="62953" y="2135657"/>
                </a:lnTo>
                <a:lnTo>
                  <a:pt x="53276" y="2088248"/>
                </a:lnTo>
                <a:lnTo>
                  <a:pt x="49961" y="2038845"/>
                </a:lnTo>
                <a:lnTo>
                  <a:pt x="53276" y="1989264"/>
                </a:lnTo>
                <a:lnTo>
                  <a:pt x="62953" y="1941715"/>
                </a:lnTo>
                <a:lnTo>
                  <a:pt x="78549" y="1896643"/>
                </a:lnTo>
                <a:lnTo>
                  <a:pt x="99618" y="1854454"/>
                </a:lnTo>
                <a:lnTo>
                  <a:pt x="125742" y="1815617"/>
                </a:lnTo>
                <a:lnTo>
                  <a:pt x="156476" y="1780540"/>
                </a:lnTo>
                <a:lnTo>
                  <a:pt x="191376" y="1749666"/>
                </a:lnTo>
                <a:lnTo>
                  <a:pt x="230022" y="1723428"/>
                </a:lnTo>
                <a:lnTo>
                  <a:pt x="271970" y="1702269"/>
                </a:lnTo>
                <a:lnTo>
                  <a:pt x="316776" y="1686610"/>
                </a:lnTo>
                <a:lnTo>
                  <a:pt x="363435" y="1677022"/>
                </a:lnTo>
                <a:lnTo>
                  <a:pt x="362242" y="1677022"/>
                </a:lnTo>
                <a:lnTo>
                  <a:pt x="413258" y="1673567"/>
                </a:lnTo>
                <a:lnTo>
                  <a:pt x="464451" y="1677022"/>
                </a:lnTo>
                <a:lnTo>
                  <a:pt x="463257" y="1677022"/>
                </a:lnTo>
                <a:lnTo>
                  <a:pt x="510057" y="1686610"/>
                </a:lnTo>
                <a:lnTo>
                  <a:pt x="554977" y="1702269"/>
                </a:lnTo>
                <a:lnTo>
                  <a:pt x="597014" y="1723428"/>
                </a:lnTo>
                <a:lnTo>
                  <a:pt x="635723" y="1749666"/>
                </a:lnTo>
                <a:lnTo>
                  <a:pt x="670687" y="1780540"/>
                </a:lnTo>
                <a:lnTo>
                  <a:pt x="701446" y="1815617"/>
                </a:lnTo>
                <a:lnTo>
                  <a:pt x="727595" y="1854454"/>
                </a:lnTo>
                <a:lnTo>
                  <a:pt x="748677" y="1896643"/>
                </a:lnTo>
                <a:lnTo>
                  <a:pt x="764273" y="1941715"/>
                </a:lnTo>
                <a:lnTo>
                  <a:pt x="773950" y="1989264"/>
                </a:lnTo>
                <a:lnTo>
                  <a:pt x="777278" y="2038845"/>
                </a:lnTo>
                <a:lnTo>
                  <a:pt x="777278" y="1869998"/>
                </a:lnTo>
                <a:lnTo>
                  <a:pt x="752119" y="1823046"/>
                </a:lnTo>
                <a:lnTo>
                  <a:pt x="726401" y="1787042"/>
                </a:lnTo>
                <a:lnTo>
                  <a:pt x="697001" y="1754136"/>
                </a:lnTo>
                <a:lnTo>
                  <a:pt x="664197" y="1724621"/>
                </a:lnTo>
                <a:lnTo>
                  <a:pt x="628319" y="1698815"/>
                </a:lnTo>
                <a:lnTo>
                  <a:pt x="589661" y="1677022"/>
                </a:lnTo>
                <a:lnTo>
                  <a:pt x="548513" y="1659547"/>
                </a:lnTo>
                <a:lnTo>
                  <a:pt x="505206" y="1646682"/>
                </a:lnTo>
                <a:lnTo>
                  <a:pt x="460019" y="1638731"/>
                </a:lnTo>
                <a:lnTo>
                  <a:pt x="413258" y="1636026"/>
                </a:lnTo>
                <a:lnTo>
                  <a:pt x="366661" y="1638731"/>
                </a:lnTo>
                <a:lnTo>
                  <a:pt x="321602" y="1646682"/>
                </a:lnTo>
                <a:lnTo>
                  <a:pt x="278396" y="1659547"/>
                </a:lnTo>
                <a:lnTo>
                  <a:pt x="237350" y="1677022"/>
                </a:lnTo>
                <a:lnTo>
                  <a:pt x="198755" y="1698815"/>
                </a:lnTo>
                <a:lnTo>
                  <a:pt x="162941" y="1724621"/>
                </a:lnTo>
                <a:lnTo>
                  <a:pt x="130187" y="1754136"/>
                </a:lnTo>
                <a:lnTo>
                  <a:pt x="100812" y="1787042"/>
                </a:lnTo>
                <a:lnTo>
                  <a:pt x="75120" y="1823046"/>
                </a:lnTo>
                <a:lnTo>
                  <a:pt x="53416" y="1861845"/>
                </a:lnTo>
                <a:lnTo>
                  <a:pt x="36004" y="1903120"/>
                </a:lnTo>
                <a:lnTo>
                  <a:pt x="23190" y="1946592"/>
                </a:lnTo>
                <a:lnTo>
                  <a:pt x="15278" y="1991931"/>
                </a:lnTo>
                <a:lnTo>
                  <a:pt x="12573" y="2038845"/>
                </a:lnTo>
                <a:lnTo>
                  <a:pt x="15278" y="2085606"/>
                </a:lnTo>
                <a:lnTo>
                  <a:pt x="23190" y="2130818"/>
                </a:lnTo>
                <a:lnTo>
                  <a:pt x="36004" y="2174163"/>
                </a:lnTo>
                <a:lnTo>
                  <a:pt x="53416" y="2215350"/>
                </a:lnTo>
                <a:lnTo>
                  <a:pt x="75120" y="2254072"/>
                </a:lnTo>
                <a:lnTo>
                  <a:pt x="100812" y="2290013"/>
                </a:lnTo>
                <a:lnTo>
                  <a:pt x="130187" y="2322880"/>
                </a:lnTo>
                <a:lnTo>
                  <a:pt x="162941" y="2352344"/>
                </a:lnTo>
                <a:lnTo>
                  <a:pt x="198755" y="2378125"/>
                </a:lnTo>
                <a:lnTo>
                  <a:pt x="237591" y="2400008"/>
                </a:lnTo>
                <a:lnTo>
                  <a:pt x="278396" y="2417368"/>
                </a:lnTo>
                <a:lnTo>
                  <a:pt x="321602" y="2430234"/>
                </a:lnTo>
                <a:lnTo>
                  <a:pt x="366661" y="2438171"/>
                </a:lnTo>
                <a:lnTo>
                  <a:pt x="413258" y="2440889"/>
                </a:lnTo>
                <a:lnTo>
                  <a:pt x="460019" y="2438171"/>
                </a:lnTo>
                <a:lnTo>
                  <a:pt x="505206" y="2430234"/>
                </a:lnTo>
                <a:lnTo>
                  <a:pt x="548513" y="2417368"/>
                </a:lnTo>
                <a:lnTo>
                  <a:pt x="581571" y="2403335"/>
                </a:lnTo>
                <a:lnTo>
                  <a:pt x="589419" y="2400008"/>
                </a:lnTo>
                <a:lnTo>
                  <a:pt x="628319" y="2378125"/>
                </a:lnTo>
                <a:lnTo>
                  <a:pt x="664197" y="2352344"/>
                </a:lnTo>
                <a:lnTo>
                  <a:pt x="697001" y="2322880"/>
                </a:lnTo>
                <a:lnTo>
                  <a:pt x="726401" y="2290013"/>
                </a:lnTo>
                <a:lnTo>
                  <a:pt x="752119" y="2254072"/>
                </a:lnTo>
                <a:lnTo>
                  <a:pt x="773836" y="2215350"/>
                </a:lnTo>
                <a:lnTo>
                  <a:pt x="791260" y="2174163"/>
                </a:lnTo>
                <a:lnTo>
                  <a:pt x="804075" y="2130818"/>
                </a:lnTo>
                <a:lnTo>
                  <a:pt x="811999" y="2085606"/>
                </a:lnTo>
                <a:lnTo>
                  <a:pt x="814705" y="2038845"/>
                </a:lnTo>
                <a:close/>
              </a:path>
            </a:pathLst>
          </a:custGeom>
          <a:solidFill>
            <a:srgbClr val="FF0000"/>
          </a:solidFill>
        </p:spPr>
        <p:txBody>
          <a:bodyPr wrap="square" lIns="0" tIns="0" rIns="0" bIns="0" rtlCol="0"/>
          <a:lstStyle/>
          <a:p>
            <a:endParaRPr sz="1092"/>
          </a:p>
        </p:txBody>
      </p:sp>
      <p:sp>
        <p:nvSpPr>
          <p:cNvPr id="6" name="object 6"/>
          <p:cNvSpPr txBox="1"/>
          <p:nvPr/>
        </p:nvSpPr>
        <p:spPr>
          <a:xfrm>
            <a:off x="5502312" y="976474"/>
            <a:ext cx="6097296" cy="5981860"/>
          </a:xfrm>
          <a:prstGeom prst="rect">
            <a:avLst/>
          </a:prstGeom>
        </p:spPr>
        <p:txBody>
          <a:bodyPr vert="horz" wrap="square" lIns="0" tIns="8856" rIns="0" bIns="0" rtlCol="0" anchor="t">
            <a:spAutoFit/>
          </a:bodyPr>
          <a:lstStyle/>
          <a:p>
            <a:pPr marL="7620">
              <a:lnSpc>
                <a:spcPts val="2225"/>
              </a:lnSpc>
              <a:spcBef>
                <a:spcPts val="69"/>
              </a:spcBef>
            </a:pPr>
            <a:endParaRPr lang="en-GB" sz="1910">
              <a:solidFill>
                <a:srgbClr val="F2F2F2"/>
              </a:solidFill>
              <a:latin typeface="Arial"/>
              <a:cs typeface="Arial"/>
            </a:endParaRPr>
          </a:p>
          <a:p>
            <a:endParaRPr lang="en-GB" sz="1910">
              <a:solidFill>
                <a:srgbClr val="F2F2F2"/>
              </a:solidFill>
              <a:latin typeface="Arial"/>
              <a:cs typeface="Arial"/>
            </a:endParaRPr>
          </a:p>
          <a:p>
            <a:r>
              <a:rPr lang="en-GB" sz="1900" dirty="0">
                <a:solidFill>
                  <a:srgbClr val="F2F2F2"/>
                </a:solidFill>
                <a:latin typeface="Arial"/>
                <a:cs typeface="Arial"/>
              </a:rPr>
              <a:t>Further information will be provided during September 2025, and a call for </a:t>
            </a:r>
            <a:r>
              <a:rPr lang="en-GB" sz="2000" dirty="0">
                <a:solidFill>
                  <a:schemeClr val="bg1"/>
                </a:solidFill>
                <a:latin typeface="Helvetica"/>
                <a:cs typeface="Helvetica"/>
              </a:rPr>
              <a:t>expressions of interest.</a:t>
            </a:r>
          </a:p>
          <a:p>
            <a:pPr>
              <a:lnSpc>
                <a:spcPct val="150000"/>
              </a:lnSpc>
            </a:pPr>
            <a:endParaRPr lang="en-GB" sz="2000">
              <a:solidFill>
                <a:schemeClr val="bg1"/>
              </a:solidFill>
              <a:effectLst/>
              <a:latin typeface="Helvetica" pitchFamily="2" charset="0"/>
            </a:endParaRPr>
          </a:p>
          <a:p>
            <a:r>
              <a:rPr lang="en-GB" sz="2000" dirty="0">
                <a:solidFill>
                  <a:schemeClr val="bg1"/>
                </a:solidFill>
                <a:latin typeface="Helvetica"/>
                <a:cs typeface="Helvetica"/>
              </a:rPr>
              <a:t>The </a:t>
            </a:r>
            <a:r>
              <a:rPr lang="en-GB" sz="2000" dirty="0">
                <a:solidFill>
                  <a:schemeClr val="bg1"/>
                </a:solidFill>
                <a:effectLst/>
                <a:latin typeface="Helvetica"/>
                <a:cs typeface="Helvetica"/>
              </a:rPr>
              <a:t>subjects schools and colleges have offered</a:t>
            </a:r>
            <a:r>
              <a:rPr lang="en-GB" sz="2000" dirty="0">
                <a:solidFill>
                  <a:schemeClr val="bg1"/>
                </a:solidFill>
                <a:latin typeface="Helvetica"/>
                <a:cs typeface="Helvetica"/>
              </a:rPr>
              <a:t> will be confirmed. Last year we had 28 placements across 14 subjects at 8 different schools</a:t>
            </a:r>
            <a:endParaRPr lang="en-GB" sz="2000" dirty="0">
              <a:solidFill>
                <a:schemeClr val="bg1"/>
              </a:solidFill>
              <a:effectLst/>
              <a:latin typeface="Helvetica" pitchFamily="2" charset="0"/>
              <a:cs typeface="Helvetica"/>
            </a:endParaRPr>
          </a:p>
          <a:p>
            <a:pPr>
              <a:lnSpc>
                <a:spcPct val="150000"/>
              </a:lnSpc>
            </a:pPr>
            <a:endParaRPr lang="en-GB" sz="2000">
              <a:solidFill>
                <a:schemeClr val="bg1"/>
              </a:solidFill>
              <a:effectLst/>
              <a:latin typeface="Helvetica" pitchFamily="2" charset="0"/>
            </a:endParaRPr>
          </a:p>
          <a:p>
            <a:r>
              <a:rPr lang="en-GB" sz="2000" dirty="0">
                <a:solidFill>
                  <a:schemeClr val="bg1"/>
                </a:solidFill>
                <a:effectLst/>
                <a:latin typeface="Helvetica"/>
                <a:cs typeface="Helvetica"/>
              </a:rPr>
              <a:t>Trevor visits the UK and meets all applicants in January 2026. </a:t>
            </a:r>
            <a:endParaRPr lang="en-GB" sz="2000" dirty="0">
              <a:solidFill>
                <a:schemeClr val="bg1"/>
              </a:solidFill>
              <a:latin typeface="Helvetica"/>
              <a:cs typeface="Helvetica"/>
            </a:endParaRPr>
          </a:p>
          <a:p>
            <a:endParaRPr lang="en-GB" sz="2000">
              <a:solidFill>
                <a:schemeClr val="bg1"/>
              </a:solidFill>
              <a:latin typeface="Helvetica" pitchFamily="2" charset="0"/>
            </a:endParaRPr>
          </a:p>
          <a:p>
            <a:r>
              <a:rPr lang="en-GB" sz="2000" dirty="0">
                <a:solidFill>
                  <a:schemeClr val="bg1"/>
                </a:solidFill>
                <a:effectLst/>
                <a:latin typeface="Helvetica"/>
                <a:cs typeface="Helvetica"/>
              </a:rPr>
              <a:t>Selection pending your progress on the course. </a:t>
            </a:r>
          </a:p>
          <a:p>
            <a:endParaRPr lang="en-GB" sz="2000">
              <a:solidFill>
                <a:schemeClr val="bg1"/>
              </a:solidFill>
              <a:effectLst/>
              <a:latin typeface="Helvetica" pitchFamily="2" charset="0"/>
            </a:endParaRPr>
          </a:p>
          <a:p>
            <a:endParaRPr lang="en-GB" sz="2000">
              <a:solidFill>
                <a:schemeClr val="bg1"/>
              </a:solidFill>
              <a:latin typeface="Helvetica" pitchFamily="2" charset="0"/>
            </a:endParaRPr>
          </a:p>
          <a:p>
            <a:pPr marL="7620">
              <a:lnSpc>
                <a:spcPts val="2225"/>
              </a:lnSpc>
              <a:spcBef>
                <a:spcPts val="69"/>
              </a:spcBef>
            </a:pPr>
            <a:endParaRPr sz="1910">
              <a:latin typeface="Arial"/>
              <a:cs typeface="Arial"/>
            </a:endParaRPr>
          </a:p>
          <a:p>
            <a:pPr>
              <a:spcBef>
                <a:spcPts val="1831"/>
              </a:spcBef>
            </a:pPr>
            <a:endParaRPr sz="1910">
              <a:latin typeface="Arial"/>
              <a:cs typeface="Arial"/>
            </a:endParaRPr>
          </a:p>
          <a:p>
            <a:pPr marL="7620">
              <a:lnSpc>
                <a:spcPts val="2225"/>
              </a:lnSpc>
              <a:spcBef>
                <a:spcPts val="3"/>
              </a:spcBef>
            </a:pPr>
            <a:endParaRPr lang="en-GB" sz="1910">
              <a:latin typeface="Arial"/>
              <a:cs typeface="Arial"/>
            </a:endParaRPr>
          </a:p>
        </p:txBody>
      </p:sp>
      <p:sp>
        <p:nvSpPr>
          <p:cNvPr id="15" name="Heading" descr="Heading">
            <a:extLst>
              <a:ext uri="{FF2B5EF4-FFF2-40B4-BE49-F238E27FC236}">
                <a16:creationId xmlns:a16="http://schemas.microsoft.com/office/drawing/2014/main" id="{C0CB9AEE-ED70-4057-5FDC-297FABB10AC0}"/>
              </a:ext>
            </a:extLst>
          </p:cNvPr>
          <p:cNvSpPr txBox="1">
            <a:spLocks/>
          </p:cNvSpPr>
          <p:nvPr/>
        </p:nvSpPr>
        <p:spPr>
          <a:xfrm>
            <a:off x="4601294" y="533276"/>
            <a:ext cx="5877520" cy="443198"/>
          </a:xfrm>
          <a:prstGeom prst="rect">
            <a:avLst/>
          </a:prstGeom>
        </p:spPr>
        <p:txBody>
          <a:bodyPr wrap="square" lIns="0" tIns="0" rIns="0" bIns="0" anchor="b" anchorCtr="0">
            <a:spAutoFit/>
          </a:bodyPr>
          <a:lstStyle>
            <a:lvl1pPr marL="0" indent="0" algn="l" defTabSz="914400" rtl="0" eaLnBrk="1" latinLnBrk="0" hangingPunct="1">
              <a:lnSpc>
                <a:spcPct val="90000"/>
              </a:lnSpc>
              <a:spcBef>
                <a:spcPts val="1000"/>
              </a:spcBef>
              <a:buFont typeface="Arial"/>
              <a:buNone/>
              <a:defRPr lang="en-US" sz="3600" b="1" i="0" kern="1200" cap="all" spc="150" baseline="0" dirty="0" smtClean="0">
                <a:solidFill>
                  <a:schemeClr val="tx1"/>
                </a:solidFill>
                <a:latin typeface="Muli Black" charset="0"/>
                <a:ea typeface="Muli Black" charset="0"/>
                <a:cs typeface="Muli Black" charset="0"/>
              </a:defRPr>
            </a:lvl1pPr>
            <a:lvl2pPr marL="0" indent="0" algn="l" defTabSz="914400" rtl="0" eaLnBrk="1" latinLnBrk="0" hangingPunct="1">
              <a:lnSpc>
                <a:spcPct val="90000"/>
              </a:lnSpc>
              <a:spcBef>
                <a:spcPts val="500"/>
              </a:spcBef>
              <a:buFont typeface="Arial"/>
              <a:buNone/>
              <a:defRPr lang="en-US" sz="1800" b="1" i="0" kern="1200" cap="all" spc="600" baseline="0" dirty="0" smtClean="0">
                <a:solidFill>
                  <a:schemeClr val="tx1"/>
                </a:solidFill>
                <a:latin typeface="Muli Black" charset="0"/>
                <a:ea typeface="Muli Black" charset="0"/>
                <a:cs typeface="Muli Black" charset="0"/>
              </a:defRPr>
            </a:lvl2pPr>
            <a:lvl3pPr marL="0" indent="0" algn="l" defTabSz="914400" rtl="0" eaLnBrk="1" latinLnBrk="0" hangingPunct="1">
              <a:lnSpc>
                <a:spcPct val="90000"/>
              </a:lnSpc>
              <a:spcBef>
                <a:spcPts val="500"/>
              </a:spcBef>
              <a:buFont typeface="Arial"/>
              <a:buNone/>
              <a:defRPr lang="en-US" sz="1400" b="0" i="0" kern="1200" cap="all" spc="400" baseline="0" dirty="0" smtClean="0">
                <a:solidFill>
                  <a:schemeClr val="accent4"/>
                </a:solidFill>
                <a:latin typeface="Muli" charset="0"/>
                <a:ea typeface="Muli" charset="0"/>
                <a:cs typeface="Muli" charset="0"/>
              </a:defRPr>
            </a:lvl3pPr>
            <a:lvl4pPr marL="0" indent="0" algn="l" defTabSz="914400" rtl="0" eaLnBrk="1" latinLnBrk="0" hangingPunct="1">
              <a:lnSpc>
                <a:spcPct val="90000"/>
              </a:lnSpc>
              <a:spcBef>
                <a:spcPts val="500"/>
              </a:spcBef>
              <a:buFont typeface="Arial"/>
              <a:buNone/>
              <a:defRPr sz="1400" b="1" i="0" kern="1200" spc="100" baseline="0">
                <a:solidFill>
                  <a:schemeClr val="tx1"/>
                </a:solidFill>
                <a:latin typeface="Muli ExtraBold" charset="0"/>
                <a:ea typeface="Muli ExtraBold" charset="0"/>
                <a:cs typeface="Muli ExtraBold" charset="0"/>
              </a:defRPr>
            </a:lvl4pPr>
            <a:lvl5pPr marL="0" indent="0" algn="l" defTabSz="914400" rtl="0" eaLnBrk="1" latinLnBrk="0" hangingPunct="1">
              <a:lnSpc>
                <a:spcPct val="120000"/>
              </a:lnSpc>
              <a:spcBef>
                <a:spcPts val="500"/>
              </a:spcBef>
              <a:buFont typeface="Arial"/>
              <a:buNone/>
              <a:defRPr lang="en-US" sz="1000" b="0" i="0" kern="1200" dirty="0">
                <a:solidFill>
                  <a:schemeClr val="accent4"/>
                </a:solidFill>
                <a:latin typeface="Muli" charset="0"/>
                <a:ea typeface="Muli" charset="0"/>
                <a:cs typeface="Mul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Bef>
                <a:spcPts val="0"/>
              </a:spcBef>
              <a:buClr>
                <a:srgbClr val="B70D50"/>
              </a:buClr>
              <a:buSzPts val="2800"/>
            </a:pPr>
            <a:r>
              <a:rPr lang="en-GB" sz="3200" cap="none">
                <a:solidFill>
                  <a:schemeClr val="bg1"/>
                </a:solidFill>
                <a:latin typeface="Arial"/>
                <a:ea typeface="Arial"/>
                <a:cs typeface="Arial"/>
                <a:sym typeface="Arial"/>
              </a:rPr>
              <a:t>What next:  </a:t>
            </a:r>
            <a:endParaRPr lang="en-GB" sz="3200" cap="none">
              <a:solidFill>
                <a:schemeClr val="bg1"/>
              </a:solidFill>
            </a:endParaRPr>
          </a:p>
        </p:txBody>
      </p:sp>
      <p:sp>
        <p:nvSpPr>
          <p:cNvPr id="17" name="object 6">
            <a:extLst>
              <a:ext uri="{FF2B5EF4-FFF2-40B4-BE49-F238E27FC236}">
                <a16:creationId xmlns:a16="http://schemas.microsoft.com/office/drawing/2014/main" id="{B2E3BED9-802B-E04C-9FA3-5C75F4D2F653}"/>
              </a:ext>
            </a:extLst>
          </p:cNvPr>
          <p:cNvSpPr txBox="1"/>
          <p:nvPr/>
        </p:nvSpPr>
        <p:spPr>
          <a:xfrm>
            <a:off x="5520009" y="2456776"/>
            <a:ext cx="6079599" cy="316719"/>
          </a:xfrm>
          <a:prstGeom prst="rect">
            <a:avLst/>
          </a:prstGeom>
        </p:spPr>
        <p:txBody>
          <a:bodyPr vert="horz" wrap="square" lIns="0" tIns="8856" rIns="0" bIns="0" rtlCol="0">
            <a:spAutoFit/>
          </a:bodyPr>
          <a:lstStyle/>
          <a:p>
            <a:endParaRPr lang="en-GB" sz="2000">
              <a:effectLst/>
              <a:latin typeface="Helvetica" pitchFamily="2" charset="0"/>
            </a:endParaRPr>
          </a:p>
        </p:txBody>
      </p:sp>
      <p:pic>
        <p:nvPicPr>
          <p:cNvPr id="9" name="Picture 8">
            <a:extLst>
              <a:ext uri="{FF2B5EF4-FFF2-40B4-BE49-F238E27FC236}">
                <a16:creationId xmlns:a16="http://schemas.microsoft.com/office/drawing/2014/main" id="{AEC731F6-3627-1131-6029-548BECC3C1D9}"/>
              </a:ext>
            </a:extLst>
          </p:cNvPr>
          <p:cNvPicPr>
            <a:picLocks noChangeAspect="1"/>
          </p:cNvPicPr>
          <p:nvPr/>
        </p:nvPicPr>
        <p:blipFill>
          <a:blip r:embed="rId3"/>
          <a:srcRect t="2636" b="2147"/>
          <a:stretch>
            <a:fillRect/>
          </a:stretch>
        </p:blipFill>
        <p:spPr>
          <a:xfrm>
            <a:off x="-22886" y="-16073"/>
            <a:ext cx="4455754" cy="6874073"/>
          </a:xfrm>
          <a:prstGeom prst="rect">
            <a:avLst/>
          </a:prstGeom>
        </p:spPr>
      </p:pic>
      <p:sp>
        <p:nvSpPr>
          <p:cNvPr id="2" name="object 5">
            <a:extLst>
              <a:ext uri="{FF2B5EF4-FFF2-40B4-BE49-F238E27FC236}">
                <a16:creationId xmlns:a16="http://schemas.microsoft.com/office/drawing/2014/main" id="{42F4943E-C914-EBB1-8023-07B9F33F57A0}"/>
              </a:ext>
            </a:extLst>
          </p:cNvPr>
          <p:cNvSpPr/>
          <p:nvPr/>
        </p:nvSpPr>
        <p:spPr>
          <a:xfrm>
            <a:off x="4683997" y="3840677"/>
            <a:ext cx="499159" cy="1484279"/>
          </a:xfrm>
          <a:custGeom>
            <a:avLst/>
            <a:gdLst/>
            <a:ahLst/>
            <a:cxnLst/>
            <a:rect l="l" t="t" r="r" b="b"/>
            <a:pathLst>
              <a:path w="814704" h="2440940">
                <a:moveTo>
                  <a:pt x="624776" y="399910"/>
                </a:moveTo>
                <a:lnTo>
                  <a:pt x="392518" y="170726"/>
                </a:lnTo>
                <a:lnTo>
                  <a:pt x="366014" y="198056"/>
                </a:lnTo>
                <a:lnTo>
                  <a:pt x="553453" y="381800"/>
                </a:lnTo>
                <a:lnTo>
                  <a:pt x="185407" y="381800"/>
                </a:lnTo>
                <a:lnTo>
                  <a:pt x="185407" y="419671"/>
                </a:lnTo>
                <a:lnTo>
                  <a:pt x="551167" y="419671"/>
                </a:lnTo>
                <a:lnTo>
                  <a:pt x="362737" y="602729"/>
                </a:lnTo>
                <a:lnTo>
                  <a:pt x="389242" y="630059"/>
                </a:lnTo>
                <a:lnTo>
                  <a:pt x="624776" y="399910"/>
                </a:lnTo>
                <a:close/>
              </a:path>
              <a:path w="814704" h="2440940">
                <a:moveTo>
                  <a:pt x="637336" y="2035937"/>
                </a:moveTo>
                <a:lnTo>
                  <a:pt x="405079" y="1806752"/>
                </a:lnTo>
                <a:lnTo>
                  <a:pt x="378587" y="1834083"/>
                </a:lnTo>
                <a:lnTo>
                  <a:pt x="566026" y="2017826"/>
                </a:lnTo>
                <a:lnTo>
                  <a:pt x="197967" y="2017826"/>
                </a:lnTo>
                <a:lnTo>
                  <a:pt x="197967" y="2055698"/>
                </a:lnTo>
                <a:lnTo>
                  <a:pt x="563727" y="2055698"/>
                </a:lnTo>
                <a:lnTo>
                  <a:pt x="375310" y="2238756"/>
                </a:lnTo>
                <a:lnTo>
                  <a:pt x="401802" y="2266086"/>
                </a:lnTo>
                <a:lnTo>
                  <a:pt x="637336" y="2035937"/>
                </a:lnTo>
                <a:close/>
              </a:path>
              <a:path w="814704" h="2440940">
                <a:moveTo>
                  <a:pt x="802132" y="402818"/>
                </a:moveTo>
                <a:lnTo>
                  <a:pt x="799426" y="355904"/>
                </a:lnTo>
                <a:lnTo>
                  <a:pt x="791514" y="310565"/>
                </a:lnTo>
                <a:lnTo>
                  <a:pt x="778700" y="267093"/>
                </a:lnTo>
                <a:lnTo>
                  <a:pt x="764717" y="233972"/>
                </a:lnTo>
                <a:lnTo>
                  <a:pt x="764717" y="402818"/>
                </a:lnTo>
                <a:lnTo>
                  <a:pt x="761390" y="452221"/>
                </a:lnTo>
                <a:lnTo>
                  <a:pt x="751713" y="499630"/>
                </a:lnTo>
                <a:lnTo>
                  <a:pt x="736117" y="544588"/>
                </a:lnTo>
                <a:lnTo>
                  <a:pt x="715022" y="586676"/>
                </a:lnTo>
                <a:lnTo>
                  <a:pt x="688886" y="625436"/>
                </a:lnTo>
                <a:lnTo>
                  <a:pt x="658114" y="660463"/>
                </a:lnTo>
                <a:lnTo>
                  <a:pt x="623163" y="691286"/>
                </a:lnTo>
                <a:lnTo>
                  <a:pt x="584454" y="717486"/>
                </a:lnTo>
                <a:lnTo>
                  <a:pt x="542417" y="738632"/>
                </a:lnTo>
                <a:lnTo>
                  <a:pt x="497484" y="754278"/>
                </a:lnTo>
                <a:lnTo>
                  <a:pt x="450100" y="763981"/>
                </a:lnTo>
                <a:lnTo>
                  <a:pt x="400697" y="767308"/>
                </a:lnTo>
                <a:lnTo>
                  <a:pt x="351459" y="763981"/>
                </a:lnTo>
                <a:lnTo>
                  <a:pt x="304215" y="754278"/>
                </a:lnTo>
                <a:lnTo>
                  <a:pt x="259397" y="738632"/>
                </a:lnTo>
                <a:lnTo>
                  <a:pt x="217449" y="717486"/>
                </a:lnTo>
                <a:lnTo>
                  <a:pt x="178816" y="691286"/>
                </a:lnTo>
                <a:lnTo>
                  <a:pt x="143903" y="660463"/>
                </a:lnTo>
                <a:lnTo>
                  <a:pt x="113182" y="625436"/>
                </a:lnTo>
                <a:lnTo>
                  <a:pt x="87058" y="586676"/>
                </a:lnTo>
                <a:lnTo>
                  <a:pt x="65989" y="544588"/>
                </a:lnTo>
                <a:lnTo>
                  <a:pt x="50393" y="499630"/>
                </a:lnTo>
                <a:lnTo>
                  <a:pt x="40716" y="452221"/>
                </a:lnTo>
                <a:lnTo>
                  <a:pt x="37388" y="402818"/>
                </a:lnTo>
                <a:lnTo>
                  <a:pt x="40716" y="353237"/>
                </a:lnTo>
                <a:lnTo>
                  <a:pt x="50393" y="305701"/>
                </a:lnTo>
                <a:lnTo>
                  <a:pt x="65989" y="260616"/>
                </a:lnTo>
                <a:lnTo>
                  <a:pt x="87058" y="218427"/>
                </a:lnTo>
                <a:lnTo>
                  <a:pt x="113182" y="179590"/>
                </a:lnTo>
                <a:lnTo>
                  <a:pt x="143903" y="144513"/>
                </a:lnTo>
                <a:lnTo>
                  <a:pt x="178816" y="113639"/>
                </a:lnTo>
                <a:lnTo>
                  <a:pt x="217449" y="87401"/>
                </a:lnTo>
                <a:lnTo>
                  <a:pt x="259397" y="66243"/>
                </a:lnTo>
                <a:lnTo>
                  <a:pt x="304215" y="50584"/>
                </a:lnTo>
                <a:lnTo>
                  <a:pt x="350875" y="40995"/>
                </a:lnTo>
                <a:lnTo>
                  <a:pt x="349681" y="40995"/>
                </a:lnTo>
                <a:lnTo>
                  <a:pt x="400697" y="37541"/>
                </a:lnTo>
                <a:lnTo>
                  <a:pt x="451878" y="40995"/>
                </a:lnTo>
                <a:lnTo>
                  <a:pt x="450684" y="40995"/>
                </a:lnTo>
                <a:lnTo>
                  <a:pt x="497484" y="50584"/>
                </a:lnTo>
                <a:lnTo>
                  <a:pt x="542417" y="66243"/>
                </a:lnTo>
                <a:lnTo>
                  <a:pt x="584454" y="87401"/>
                </a:lnTo>
                <a:lnTo>
                  <a:pt x="623163" y="113639"/>
                </a:lnTo>
                <a:lnTo>
                  <a:pt x="658114" y="144513"/>
                </a:lnTo>
                <a:lnTo>
                  <a:pt x="688886" y="179590"/>
                </a:lnTo>
                <a:lnTo>
                  <a:pt x="715022" y="218427"/>
                </a:lnTo>
                <a:lnTo>
                  <a:pt x="736117" y="260616"/>
                </a:lnTo>
                <a:lnTo>
                  <a:pt x="751713" y="305701"/>
                </a:lnTo>
                <a:lnTo>
                  <a:pt x="761390" y="353237"/>
                </a:lnTo>
                <a:lnTo>
                  <a:pt x="764717" y="402818"/>
                </a:lnTo>
                <a:lnTo>
                  <a:pt x="764717" y="233972"/>
                </a:lnTo>
                <a:lnTo>
                  <a:pt x="739559" y="187020"/>
                </a:lnTo>
                <a:lnTo>
                  <a:pt x="713841" y="151015"/>
                </a:lnTo>
                <a:lnTo>
                  <a:pt x="684428" y="118110"/>
                </a:lnTo>
                <a:lnTo>
                  <a:pt x="651637" y="88595"/>
                </a:lnTo>
                <a:lnTo>
                  <a:pt x="615759" y="62788"/>
                </a:lnTo>
                <a:lnTo>
                  <a:pt x="577088" y="40995"/>
                </a:lnTo>
                <a:lnTo>
                  <a:pt x="535952" y="23520"/>
                </a:lnTo>
                <a:lnTo>
                  <a:pt x="492633" y="10655"/>
                </a:lnTo>
                <a:lnTo>
                  <a:pt x="447446" y="2705"/>
                </a:lnTo>
                <a:lnTo>
                  <a:pt x="400697" y="0"/>
                </a:lnTo>
                <a:lnTo>
                  <a:pt x="354088" y="2705"/>
                </a:lnTo>
                <a:lnTo>
                  <a:pt x="309041" y="10655"/>
                </a:lnTo>
                <a:lnTo>
                  <a:pt x="265836" y="23520"/>
                </a:lnTo>
                <a:lnTo>
                  <a:pt x="224777" y="40995"/>
                </a:lnTo>
                <a:lnTo>
                  <a:pt x="186194" y="62788"/>
                </a:lnTo>
                <a:lnTo>
                  <a:pt x="150368" y="88595"/>
                </a:lnTo>
                <a:lnTo>
                  <a:pt x="117627" y="118110"/>
                </a:lnTo>
                <a:lnTo>
                  <a:pt x="88252" y="151015"/>
                </a:lnTo>
                <a:lnTo>
                  <a:pt x="62560" y="187020"/>
                </a:lnTo>
                <a:lnTo>
                  <a:pt x="40855" y="225818"/>
                </a:lnTo>
                <a:lnTo>
                  <a:pt x="23431" y="267093"/>
                </a:lnTo>
                <a:lnTo>
                  <a:pt x="10617" y="310565"/>
                </a:lnTo>
                <a:lnTo>
                  <a:pt x="2705" y="355904"/>
                </a:lnTo>
                <a:lnTo>
                  <a:pt x="0" y="402818"/>
                </a:lnTo>
                <a:lnTo>
                  <a:pt x="2705" y="449580"/>
                </a:lnTo>
                <a:lnTo>
                  <a:pt x="10617" y="494792"/>
                </a:lnTo>
                <a:lnTo>
                  <a:pt x="23431" y="538137"/>
                </a:lnTo>
                <a:lnTo>
                  <a:pt x="40855" y="579323"/>
                </a:lnTo>
                <a:lnTo>
                  <a:pt x="62560" y="618045"/>
                </a:lnTo>
                <a:lnTo>
                  <a:pt x="88252" y="653986"/>
                </a:lnTo>
                <a:lnTo>
                  <a:pt x="117627" y="686854"/>
                </a:lnTo>
                <a:lnTo>
                  <a:pt x="150368" y="716318"/>
                </a:lnTo>
                <a:lnTo>
                  <a:pt x="186194" y="742099"/>
                </a:lnTo>
                <a:lnTo>
                  <a:pt x="225018" y="763981"/>
                </a:lnTo>
                <a:lnTo>
                  <a:pt x="265836" y="781354"/>
                </a:lnTo>
                <a:lnTo>
                  <a:pt x="309041" y="794207"/>
                </a:lnTo>
                <a:lnTo>
                  <a:pt x="354088" y="802144"/>
                </a:lnTo>
                <a:lnTo>
                  <a:pt x="400697" y="804862"/>
                </a:lnTo>
                <a:lnTo>
                  <a:pt x="447446" y="802144"/>
                </a:lnTo>
                <a:lnTo>
                  <a:pt x="492633" y="794207"/>
                </a:lnTo>
                <a:lnTo>
                  <a:pt x="535952" y="781354"/>
                </a:lnTo>
                <a:lnTo>
                  <a:pt x="569010" y="767308"/>
                </a:lnTo>
                <a:lnTo>
                  <a:pt x="576846" y="763981"/>
                </a:lnTo>
                <a:lnTo>
                  <a:pt x="615759" y="742099"/>
                </a:lnTo>
                <a:lnTo>
                  <a:pt x="651637" y="716318"/>
                </a:lnTo>
                <a:lnTo>
                  <a:pt x="684428" y="686854"/>
                </a:lnTo>
                <a:lnTo>
                  <a:pt x="713841" y="653986"/>
                </a:lnTo>
                <a:lnTo>
                  <a:pt x="739559" y="618045"/>
                </a:lnTo>
                <a:lnTo>
                  <a:pt x="761276" y="579323"/>
                </a:lnTo>
                <a:lnTo>
                  <a:pt x="778700" y="538137"/>
                </a:lnTo>
                <a:lnTo>
                  <a:pt x="791514" y="494792"/>
                </a:lnTo>
                <a:lnTo>
                  <a:pt x="799426" y="449580"/>
                </a:lnTo>
                <a:lnTo>
                  <a:pt x="802132" y="402818"/>
                </a:lnTo>
                <a:close/>
              </a:path>
              <a:path w="814704" h="2440940">
                <a:moveTo>
                  <a:pt x="814705" y="2038845"/>
                </a:moveTo>
                <a:lnTo>
                  <a:pt x="811999" y="1991931"/>
                </a:lnTo>
                <a:lnTo>
                  <a:pt x="804075" y="1946592"/>
                </a:lnTo>
                <a:lnTo>
                  <a:pt x="791260" y="1903120"/>
                </a:lnTo>
                <a:lnTo>
                  <a:pt x="777278" y="1869998"/>
                </a:lnTo>
                <a:lnTo>
                  <a:pt x="777278" y="2038845"/>
                </a:lnTo>
                <a:lnTo>
                  <a:pt x="773950" y="2088248"/>
                </a:lnTo>
                <a:lnTo>
                  <a:pt x="764273" y="2135657"/>
                </a:lnTo>
                <a:lnTo>
                  <a:pt x="748677" y="2180615"/>
                </a:lnTo>
                <a:lnTo>
                  <a:pt x="727595" y="2222690"/>
                </a:lnTo>
                <a:lnTo>
                  <a:pt x="701446" y="2261463"/>
                </a:lnTo>
                <a:lnTo>
                  <a:pt x="670687" y="2296477"/>
                </a:lnTo>
                <a:lnTo>
                  <a:pt x="635723" y="2327313"/>
                </a:lnTo>
                <a:lnTo>
                  <a:pt x="597014" y="2353513"/>
                </a:lnTo>
                <a:lnTo>
                  <a:pt x="554977" y="2374658"/>
                </a:lnTo>
                <a:lnTo>
                  <a:pt x="510057" y="2390305"/>
                </a:lnTo>
                <a:lnTo>
                  <a:pt x="462661" y="2400008"/>
                </a:lnTo>
                <a:lnTo>
                  <a:pt x="413258" y="2403335"/>
                </a:lnTo>
                <a:lnTo>
                  <a:pt x="364020" y="2400008"/>
                </a:lnTo>
                <a:lnTo>
                  <a:pt x="316776" y="2390305"/>
                </a:lnTo>
                <a:lnTo>
                  <a:pt x="271970" y="2374658"/>
                </a:lnTo>
                <a:lnTo>
                  <a:pt x="230022" y="2353513"/>
                </a:lnTo>
                <a:lnTo>
                  <a:pt x="191376" y="2327313"/>
                </a:lnTo>
                <a:lnTo>
                  <a:pt x="156476" y="2296477"/>
                </a:lnTo>
                <a:lnTo>
                  <a:pt x="125742" y="2261463"/>
                </a:lnTo>
                <a:lnTo>
                  <a:pt x="99618" y="2222690"/>
                </a:lnTo>
                <a:lnTo>
                  <a:pt x="78549" y="2180615"/>
                </a:lnTo>
                <a:lnTo>
                  <a:pt x="62953" y="2135657"/>
                </a:lnTo>
                <a:lnTo>
                  <a:pt x="53276" y="2088248"/>
                </a:lnTo>
                <a:lnTo>
                  <a:pt x="49961" y="2038845"/>
                </a:lnTo>
                <a:lnTo>
                  <a:pt x="53276" y="1989264"/>
                </a:lnTo>
                <a:lnTo>
                  <a:pt x="62953" y="1941715"/>
                </a:lnTo>
                <a:lnTo>
                  <a:pt x="78549" y="1896643"/>
                </a:lnTo>
                <a:lnTo>
                  <a:pt x="99618" y="1854454"/>
                </a:lnTo>
                <a:lnTo>
                  <a:pt x="125742" y="1815617"/>
                </a:lnTo>
                <a:lnTo>
                  <a:pt x="156476" y="1780540"/>
                </a:lnTo>
                <a:lnTo>
                  <a:pt x="191376" y="1749666"/>
                </a:lnTo>
                <a:lnTo>
                  <a:pt x="230022" y="1723428"/>
                </a:lnTo>
                <a:lnTo>
                  <a:pt x="271970" y="1702269"/>
                </a:lnTo>
                <a:lnTo>
                  <a:pt x="316776" y="1686610"/>
                </a:lnTo>
                <a:lnTo>
                  <a:pt x="363435" y="1677022"/>
                </a:lnTo>
                <a:lnTo>
                  <a:pt x="362242" y="1677022"/>
                </a:lnTo>
                <a:lnTo>
                  <a:pt x="413258" y="1673567"/>
                </a:lnTo>
                <a:lnTo>
                  <a:pt x="464451" y="1677022"/>
                </a:lnTo>
                <a:lnTo>
                  <a:pt x="463257" y="1677022"/>
                </a:lnTo>
                <a:lnTo>
                  <a:pt x="510057" y="1686610"/>
                </a:lnTo>
                <a:lnTo>
                  <a:pt x="554977" y="1702269"/>
                </a:lnTo>
                <a:lnTo>
                  <a:pt x="597014" y="1723428"/>
                </a:lnTo>
                <a:lnTo>
                  <a:pt x="635723" y="1749666"/>
                </a:lnTo>
                <a:lnTo>
                  <a:pt x="670687" y="1780540"/>
                </a:lnTo>
                <a:lnTo>
                  <a:pt x="701446" y="1815617"/>
                </a:lnTo>
                <a:lnTo>
                  <a:pt x="727595" y="1854454"/>
                </a:lnTo>
                <a:lnTo>
                  <a:pt x="748677" y="1896643"/>
                </a:lnTo>
                <a:lnTo>
                  <a:pt x="764273" y="1941715"/>
                </a:lnTo>
                <a:lnTo>
                  <a:pt x="773950" y="1989264"/>
                </a:lnTo>
                <a:lnTo>
                  <a:pt x="777278" y="2038845"/>
                </a:lnTo>
                <a:lnTo>
                  <a:pt x="777278" y="1869998"/>
                </a:lnTo>
                <a:lnTo>
                  <a:pt x="752119" y="1823046"/>
                </a:lnTo>
                <a:lnTo>
                  <a:pt x="726401" y="1787042"/>
                </a:lnTo>
                <a:lnTo>
                  <a:pt x="697001" y="1754136"/>
                </a:lnTo>
                <a:lnTo>
                  <a:pt x="664197" y="1724621"/>
                </a:lnTo>
                <a:lnTo>
                  <a:pt x="628319" y="1698815"/>
                </a:lnTo>
                <a:lnTo>
                  <a:pt x="589661" y="1677022"/>
                </a:lnTo>
                <a:lnTo>
                  <a:pt x="548513" y="1659547"/>
                </a:lnTo>
                <a:lnTo>
                  <a:pt x="505206" y="1646682"/>
                </a:lnTo>
                <a:lnTo>
                  <a:pt x="460019" y="1638731"/>
                </a:lnTo>
                <a:lnTo>
                  <a:pt x="413258" y="1636026"/>
                </a:lnTo>
                <a:lnTo>
                  <a:pt x="366661" y="1638731"/>
                </a:lnTo>
                <a:lnTo>
                  <a:pt x="321602" y="1646682"/>
                </a:lnTo>
                <a:lnTo>
                  <a:pt x="278396" y="1659547"/>
                </a:lnTo>
                <a:lnTo>
                  <a:pt x="237350" y="1677022"/>
                </a:lnTo>
                <a:lnTo>
                  <a:pt x="198755" y="1698815"/>
                </a:lnTo>
                <a:lnTo>
                  <a:pt x="162941" y="1724621"/>
                </a:lnTo>
                <a:lnTo>
                  <a:pt x="130187" y="1754136"/>
                </a:lnTo>
                <a:lnTo>
                  <a:pt x="100812" y="1787042"/>
                </a:lnTo>
                <a:lnTo>
                  <a:pt x="75120" y="1823046"/>
                </a:lnTo>
                <a:lnTo>
                  <a:pt x="53416" y="1861845"/>
                </a:lnTo>
                <a:lnTo>
                  <a:pt x="36004" y="1903120"/>
                </a:lnTo>
                <a:lnTo>
                  <a:pt x="23190" y="1946592"/>
                </a:lnTo>
                <a:lnTo>
                  <a:pt x="15278" y="1991931"/>
                </a:lnTo>
                <a:lnTo>
                  <a:pt x="12573" y="2038845"/>
                </a:lnTo>
                <a:lnTo>
                  <a:pt x="15278" y="2085606"/>
                </a:lnTo>
                <a:lnTo>
                  <a:pt x="23190" y="2130818"/>
                </a:lnTo>
                <a:lnTo>
                  <a:pt x="36004" y="2174163"/>
                </a:lnTo>
                <a:lnTo>
                  <a:pt x="53416" y="2215350"/>
                </a:lnTo>
                <a:lnTo>
                  <a:pt x="75120" y="2254072"/>
                </a:lnTo>
                <a:lnTo>
                  <a:pt x="100812" y="2290013"/>
                </a:lnTo>
                <a:lnTo>
                  <a:pt x="130187" y="2322880"/>
                </a:lnTo>
                <a:lnTo>
                  <a:pt x="162941" y="2352344"/>
                </a:lnTo>
                <a:lnTo>
                  <a:pt x="198755" y="2378125"/>
                </a:lnTo>
                <a:lnTo>
                  <a:pt x="237591" y="2400008"/>
                </a:lnTo>
                <a:lnTo>
                  <a:pt x="278396" y="2417368"/>
                </a:lnTo>
                <a:lnTo>
                  <a:pt x="321602" y="2430234"/>
                </a:lnTo>
                <a:lnTo>
                  <a:pt x="366661" y="2438171"/>
                </a:lnTo>
                <a:lnTo>
                  <a:pt x="413258" y="2440889"/>
                </a:lnTo>
                <a:lnTo>
                  <a:pt x="460019" y="2438171"/>
                </a:lnTo>
                <a:lnTo>
                  <a:pt x="505206" y="2430234"/>
                </a:lnTo>
                <a:lnTo>
                  <a:pt x="548513" y="2417368"/>
                </a:lnTo>
                <a:lnTo>
                  <a:pt x="581571" y="2403335"/>
                </a:lnTo>
                <a:lnTo>
                  <a:pt x="589419" y="2400008"/>
                </a:lnTo>
                <a:lnTo>
                  <a:pt x="628319" y="2378125"/>
                </a:lnTo>
                <a:lnTo>
                  <a:pt x="664197" y="2352344"/>
                </a:lnTo>
                <a:lnTo>
                  <a:pt x="697001" y="2322880"/>
                </a:lnTo>
                <a:lnTo>
                  <a:pt x="726401" y="2290013"/>
                </a:lnTo>
                <a:lnTo>
                  <a:pt x="752119" y="2254072"/>
                </a:lnTo>
                <a:lnTo>
                  <a:pt x="773836" y="2215350"/>
                </a:lnTo>
                <a:lnTo>
                  <a:pt x="791260" y="2174163"/>
                </a:lnTo>
                <a:lnTo>
                  <a:pt x="804075" y="2130818"/>
                </a:lnTo>
                <a:lnTo>
                  <a:pt x="811999" y="2085606"/>
                </a:lnTo>
                <a:lnTo>
                  <a:pt x="814705" y="2038845"/>
                </a:lnTo>
                <a:close/>
              </a:path>
            </a:pathLst>
          </a:custGeom>
          <a:solidFill>
            <a:srgbClr val="FF0000"/>
          </a:solidFill>
        </p:spPr>
        <p:txBody>
          <a:bodyPr wrap="square" lIns="0" tIns="0" rIns="0" bIns="0" rtlCol="0"/>
          <a:lstStyle/>
          <a:p>
            <a:endParaRPr sz="1092"/>
          </a:p>
        </p:txBody>
      </p:sp>
      <p:sp>
        <p:nvSpPr>
          <p:cNvPr id="3" name="Footer Placeholder 2">
            <a:extLst>
              <a:ext uri="{FF2B5EF4-FFF2-40B4-BE49-F238E27FC236}">
                <a16:creationId xmlns:a16="http://schemas.microsoft.com/office/drawing/2014/main" id="{DA58D9E3-8D04-823A-E76F-CE76A2E7410A}"/>
              </a:ext>
            </a:extLst>
          </p:cNvPr>
          <p:cNvSpPr>
            <a:spLocks noGrp="1"/>
          </p:cNvSpPr>
          <p:nvPr>
            <p:ph type="ftr" sz="quarter" idx="5"/>
          </p:nvPr>
        </p:nvSpPr>
        <p:spPr/>
        <p:txBody>
          <a:bodyPr/>
          <a:lstStyle/>
          <a:p>
            <a:r>
              <a:rPr lang="en-US"/>
              <a:t> </a:t>
            </a:r>
          </a:p>
        </p:txBody>
      </p:sp>
      <p:pic>
        <p:nvPicPr>
          <p:cNvPr id="8" name="Picture 2">
            <a:extLst>
              <a:ext uri="{FF2B5EF4-FFF2-40B4-BE49-F238E27FC236}">
                <a16:creationId xmlns:a16="http://schemas.microsoft.com/office/drawing/2014/main" id="{644E6B65-B244-2D47-30E4-DFC37561D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2982" y="5982844"/>
            <a:ext cx="3046828" cy="81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87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233E2-FF0E-B917-9219-ACCB5B0C92DE}"/>
              </a:ext>
            </a:extLst>
          </p:cNvPr>
          <p:cNvSpPr>
            <a:spLocks noGrp="1"/>
          </p:cNvSpPr>
          <p:nvPr>
            <p:ph type="title"/>
          </p:nvPr>
        </p:nvSpPr>
        <p:spPr/>
        <p:txBody>
          <a:bodyPr>
            <a:normAutofit fontScale="90000"/>
          </a:bodyPr>
          <a:lstStyle/>
          <a:p>
            <a:br>
              <a:rPr lang="en-US"/>
            </a:br>
            <a:r>
              <a:rPr lang="en-US"/>
              <a:t>MORNING AGENDA 11:30 – 13:00  </a:t>
            </a:r>
            <a:br>
              <a:rPr lang="en-US"/>
            </a:br>
            <a:r>
              <a:rPr lang="en-US" sz="2400"/>
              <a:t>Post Application Event – Dorothy Fleming Lecture Theatre</a:t>
            </a:r>
            <a:endParaRPr lang="en-US"/>
          </a:p>
        </p:txBody>
      </p:sp>
      <p:sp>
        <p:nvSpPr>
          <p:cNvPr id="3" name="Content Placeholder 2">
            <a:extLst>
              <a:ext uri="{FF2B5EF4-FFF2-40B4-BE49-F238E27FC236}">
                <a16:creationId xmlns:a16="http://schemas.microsoft.com/office/drawing/2014/main" id="{F7B78855-643A-0E93-CD8F-E9D4FB5CEC42}"/>
              </a:ext>
            </a:extLst>
          </p:cNvPr>
          <p:cNvSpPr>
            <a:spLocks noGrp="1"/>
          </p:cNvSpPr>
          <p:nvPr>
            <p:ph idx="1"/>
          </p:nvPr>
        </p:nvSpPr>
        <p:spPr/>
        <p:txBody>
          <a:bodyPr vert="horz" lIns="91440" tIns="45720" rIns="91440" bIns="45720" rtlCol="0" anchor="t">
            <a:normAutofit fontScale="92500" lnSpcReduction="10000"/>
          </a:bodyPr>
          <a:lstStyle/>
          <a:p>
            <a:pPr marL="305435" indent="-305435">
              <a:lnSpc>
                <a:spcPct val="100000"/>
              </a:lnSpc>
              <a:spcBef>
                <a:spcPct val="20000"/>
              </a:spcBef>
              <a:spcAft>
                <a:spcPts val="600"/>
              </a:spcAft>
            </a:pPr>
            <a:r>
              <a:rPr lang="en-GB" sz="1400"/>
              <a:t>11:30 – Introduction to the event – Jodie and Berni                             </a:t>
            </a:r>
            <a:endParaRPr lang="en-US" sz="1400"/>
          </a:p>
          <a:p>
            <a:pPr marL="305435" indent="-305435">
              <a:lnSpc>
                <a:spcPct val="100000"/>
              </a:lnSpc>
              <a:spcBef>
                <a:spcPct val="20000"/>
              </a:spcBef>
              <a:spcAft>
                <a:spcPts val="600"/>
              </a:spcAft>
            </a:pPr>
            <a:r>
              <a:rPr lang="en-GB" sz="1400"/>
              <a:t>11:35 - Introduction to the </a:t>
            </a:r>
            <a:r>
              <a:rPr lang="en-GB" sz="1400" err="1"/>
              <a:t>SIoE</a:t>
            </a:r>
            <a:r>
              <a:rPr lang="en-GB" sz="1400"/>
              <a:t> - Sue O Brien </a:t>
            </a:r>
          </a:p>
          <a:p>
            <a:pPr marL="305435" indent="-305435">
              <a:lnSpc>
                <a:spcPct val="100000"/>
              </a:lnSpc>
              <a:spcBef>
                <a:spcPct val="20000"/>
              </a:spcBef>
              <a:spcAft>
                <a:spcPts val="600"/>
              </a:spcAft>
            </a:pPr>
            <a:r>
              <a:rPr lang="en-GB" sz="1400"/>
              <a:t>11:45  – Hallam Teachers - Caroline Smart</a:t>
            </a:r>
          </a:p>
          <a:p>
            <a:pPr marL="305435" indent="-305435">
              <a:lnSpc>
                <a:spcPct val="100000"/>
              </a:lnSpc>
              <a:spcBef>
                <a:spcPct val="20000"/>
              </a:spcBef>
              <a:spcAft>
                <a:spcPts val="600"/>
              </a:spcAft>
            </a:pPr>
            <a:r>
              <a:rPr lang="en-GB" sz="1400"/>
              <a:t>11: 55 - Introduction to Secondary Education - Sarah Williams</a:t>
            </a:r>
          </a:p>
          <a:p>
            <a:pPr marL="305435" indent="-305435">
              <a:lnSpc>
                <a:spcPct val="100000"/>
              </a:lnSpc>
              <a:spcBef>
                <a:spcPct val="20000"/>
              </a:spcBef>
              <a:spcAft>
                <a:spcPts val="600"/>
              </a:spcAft>
            </a:pPr>
            <a:r>
              <a:rPr lang="en-GB" sz="1400"/>
              <a:t>12:05 – Secondary Experience Nicole Cooper – PE</a:t>
            </a:r>
            <a:endParaRPr lang="en-US" sz="1400"/>
          </a:p>
          <a:p>
            <a:pPr marL="305435" indent="-305435">
              <a:lnSpc>
                <a:spcPct val="100000"/>
              </a:lnSpc>
              <a:spcBef>
                <a:spcPct val="20000"/>
              </a:spcBef>
              <a:spcAft>
                <a:spcPts val="600"/>
              </a:spcAft>
            </a:pPr>
            <a:r>
              <a:rPr lang="en-GB" sz="1400"/>
              <a:t>12:10 – Secondary Experience Ryan  </a:t>
            </a:r>
            <a:r>
              <a:rPr lang="en-GB" sz="1200"/>
              <a:t>Tweddell</a:t>
            </a:r>
            <a:r>
              <a:rPr lang="en-GB" sz="1400"/>
              <a:t> – Computing</a:t>
            </a:r>
            <a:endParaRPr lang="en-US" sz="1400"/>
          </a:p>
          <a:p>
            <a:pPr marL="305435" indent="-305435">
              <a:lnSpc>
                <a:spcPct val="100000"/>
              </a:lnSpc>
              <a:spcBef>
                <a:spcPct val="20000"/>
              </a:spcBef>
              <a:spcAft>
                <a:spcPts val="600"/>
              </a:spcAft>
            </a:pPr>
            <a:r>
              <a:rPr lang="en-GB" sz="1400"/>
              <a:t>12:15 – Introduction to SHU Student Union - </a:t>
            </a:r>
            <a:r>
              <a:rPr lang="en-GB" sz="1400">
                <a:latin typeface="Aptos"/>
              </a:rPr>
              <a:t>Tayo </a:t>
            </a:r>
            <a:r>
              <a:rPr lang="en-GB" sz="1400" err="1">
                <a:latin typeface="Aptos"/>
              </a:rPr>
              <a:t>Magulike</a:t>
            </a:r>
            <a:endParaRPr lang="en-GB" sz="1400">
              <a:latin typeface="Aptos"/>
            </a:endParaRPr>
          </a:p>
          <a:p>
            <a:pPr marL="305435" indent="-305435">
              <a:lnSpc>
                <a:spcPct val="100000"/>
              </a:lnSpc>
              <a:spcBef>
                <a:spcPct val="20000"/>
              </a:spcBef>
              <a:spcAft>
                <a:spcPts val="600"/>
              </a:spcAft>
            </a:pPr>
            <a:r>
              <a:rPr lang="en-GB" sz="1400">
                <a:latin typeface="Aptos"/>
              </a:rPr>
              <a:t>12:35– Secondary and Student Rep Experience – Emma Levick – Business</a:t>
            </a:r>
            <a:endParaRPr lang="en-US" sz="1400">
              <a:latin typeface="Aptos"/>
            </a:endParaRPr>
          </a:p>
          <a:p>
            <a:pPr marL="305435" indent="-305435">
              <a:lnSpc>
                <a:spcPct val="100000"/>
              </a:lnSpc>
              <a:spcBef>
                <a:spcPct val="20000"/>
              </a:spcBef>
              <a:spcAft>
                <a:spcPts val="600"/>
              </a:spcAft>
            </a:pPr>
            <a:r>
              <a:rPr lang="en-GB" sz="1400">
                <a:latin typeface="Aptos"/>
              </a:rPr>
              <a:t>12:40 – Sarah Williams – The Netherlands Experience video </a:t>
            </a:r>
            <a:endParaRPr lang="en-US" sz="1400">
              <a:latin typeface="Aptos"/>
            </a:endParaRPr>
          </a:p>
          <a:p>
            <a:pPr marL="305435" indent="-305435">
              <a:lnSpc>
                <a:spcPct val="100000"/>
              </a:lnSpc>
              <a:spcBef>
                <a:spcPct val="20000"/>
              </a:spcBef>
              <a:spcAft>
                <a:spcPts val="600"/>
              </a:spcAft>
            </a:pPr>
            <a:r>
              <a:rPr lang="en-GB" sz="1400">
                <a:latin typeface="Aptos"/>
              </a:rPr>
              <a:t>12:50 - Edward Briars – Previous Trainee who took part in the Netherlands Experience April 2024</a:t>
            </a:r>
            <a:endParaRPr lang="en-US" sz="1400">
              <a:latin typeface="Aptos"/>
            </a:endParaRPr>
          </a:p>
          <a:p>
            <a:pPr marL="305435" indent="-305435">
              <a:lnSpc>
                <a:spcPct val="100000"/>
              </a:lnSpc>
              <a:spcBef>
                <a:spcPct val="20000"/>
              </a:spcBef>
              <a:spcAft>
                <a:spcPts val="600"/>
              </a:spcAft>
            </a:pPr>
            <a:r>
              <a:rPr lang="en-GB" sz="1400">
                <a:latin typeface="Aptos"/>
              </a:rPr>
              <a:t>12:55  Q&amp;A </a:t>
            </a:r>
            <a:r>
              <a:rPr lang="en-GB" sz="1400"/>
              <a:t>         Afternoon information </a:t>
            </a:r>
            <a:endParaRPr lang="en-US" sz="1400"/>
          </a:p>
          <a:p>
            <a:pPr marL="305435" indent="-305435">
              <a:lnSpc>
                <a:spcPct val="100000"/>
              </a:lnSpc>
              <a:spcBef>
                <a:spcPct val="20000"/>
              </a:spcBef>
              <a:spcAft>
                <a:spcPts val="600"/>
              </a:spcAft>
            </a:pPr>
            <a:r>
              <a:rPr lang="en-GB" sz="1400"/>
              <a:t>13:00 Close</a:t>
            </a:r>
            <a:endParaRPr lang="en-US" sz="1400"/>
          </a:p>
        </p:txBody>
      </p:sp>
      <p:sp>
        <p:nvSpPr>
          <p:cNvPr id="4" name="Footer Placeholder 3">
            <a:extLst>
              <a:ext uri="{FF2B5EF4-FFF2-40B4-BE49-F238E27FC236}">
                <a16:creationId xmlns:a16="http://schemas.microsoft.com/office/drawing/2014/main" id="{FFF0B3AB-DB4B-F49D-E972-43C8D84B4A61}"/>
              </a:ext>
            </a:extLst>
          </p:cNvPr>
          <p:cNvSpPr>
            <a:spLocks noGrp="1"/>
          </p:cNvSpPr>
          <p:nvPr>
            <p:ph type="ftr" sz="quarter" idx="11"/>
          </p:nvPr>
        </p:nvSpPr>
        <p:spPr/>
        <p:txBody>
          <a:bodyPr/>
          <a:lstStyle/>
          <a:p>
            <a:r>
              <a:rPr lang="en-US"/>
              <a:t> </a:t>
            </a:r>
          </a:p>
        </p:txBody>
      </p:sp>
    </p:spTree>
    <p:extLst>
      <p:ext uri="{BB962C8B-B14F-4D97-AF65-F5344CB8AC3E}">
        <p14:creationId xmlns:p14="http://schemas.microsoft.com/office/powerpoint/2010/main" val="305485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45652-A5D4-0941-8E44-C269ADBB4DD9}"/>
              </a:ext>
            </a:extLst>
          </p:cNvPr>
          <p:cNvSpPr>
            <a:spLocks noGrp="1"/>
          </p:cNvSpPr>
          <p:nvPr>
            <p:ph type="title"/>
          </p:nvPr>
        </p:nvSpPr>
        <p:spPr>
          <a:xfrm>
            <a:off x="838200" y="161925"/>
            <a:ext cx="10515600" cy="1006475"/>
          </a:xfrm>
        </p:spPr>
        <p:txBody>
          <a:bodyPr vert="horz" lIns="91440" tIns="45720" rIns="91440" bIns="45720" rtlCol="0" anchor="ctr">
            <a:noAutofit/>
          </a:bodyPr>
          <a:lstStyle/>
          <a:p>
            <a:pPr algn="ctr"/>
            <a:r>
              <a:rPr lang="en-GB" sz="2800" dirty="0">
                <a:latin typeface="Aptos"/>
              </a:rPr>
              <a:t>PGCE Experience 2023/24    Ed Briars – Business PGCE Graduate </a:t>
            </a:r>
            <a:br>
              <a:rPr lang="en-GB" sz="3200" dirty="0"/>
            </a:br>
            <a:r>
              <a:rPr lang="en-GB" sz="2800" dirty="0"/>
              <a:t>Helmond, Netherlands – March 2024</a:t>
            </a:r>
            <a:endParaRPr lang="en-US" sz="2800"/>
          </a:p>
        </p:txBody>
      </p:sp>
      <p:sp>
        <p:nvSpPr>
          <p:cNvPr id="3" name="Footer Placeholder 2">
            <a:extLst>
              <a:ext uri="{FF2B5EF4-FFF2-40B4-BE49-F238E27FC236}">
                <a16:creationId xmlns:a16="http://schemas.microsoft.com/office/drawing/2014/main" id="{3D633998-DFFC-6DF5-9AB3-EFD9D4464E56}"/>
              </a:ext>
            </a:extLst>
          </p:cNvPr>
          <p:cNvSpPr>
            <a:spLocks noGrp="1"/>
          </p:cNvSpPr>
          <p:nvPr>
            <p:ph type="ftr" sz="quarter" idx="11"/>
          </p:nvPr>
        </p:nvSpPr>
        <p:spPr/>
        <p:txBody>
          <a:bodyPr/>
          <a:lstStyle/>
          <a:p>
            <a:r>
              <a:rPr lang="en-US"/>
              <a:t> </a:t>
            </a:r>
          </a:p>
        </p:txBody>
      </p:sp>
      <p:pic>
        <p:nvPicPr>
          <p:cNvPr id="9" name="Picture 8">
            <a:extLst>
              <a:ext uri="{FF2B5EF4-FFF2-40B4-BE49-F238E27FC236}">
                <a16:creationId xmlns:a16="http://schemas.microsoft.com/office/drawing/2014/main" id="{63EE88BA-B11B-F84C-84E3-A2AD3C35C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4950" y="1134532"/>
            <a:ext cx="2755900" cy="3674533"/>
          </a:xfrm>
          <a:prstGeom prst="rect">
            <a:avLst/>
          </a:prstGeom>
        </p:spPr>
      </p:pic>
      <p:pic>
        <p:nvPicPr>
          <p:cNvPr id="11" name="Picture 10">
            <a:extLst>
              <a:ext uri="{FF2B5EF4-FFF2-40B4-BE49-F238E27FC236}">
                <a16:creationId xmlns:a16="http://schemas.microsoft.com/office/drawing/2014/main" id="{1434B6FA-B9A1-0D4E-AEC3-55B976749F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94" y="1168400"/>
            <a:ext cx="5046133" cy="3784600"/>
          </a:xfrm>
          <a:prstGeom prst="rect">
            <a:avLst/>
          </a:prstGeom>
        </p:spPr>
      </p:pic>
      <p:pic>
        <p:nvPicPr>
          <p:cNvPr id="5" name="Picture 4">
            <a:extLst>
              <a:ext uri="{FF2B5EF4-FFF2-40B4-BE49-F238E27FC236}">
                <a16:creationId xmlns:a16="http://schemas.microsoft.com/office/drawing/2014/main" id="{CDBB2B4F-ADD4-C748-9F06-2B8668D7A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93097" y="3980170"/>
            <a:ext cx="4320603" cy="2877830"/>
          </a:xfrm>
          <a:prstGeom prst="rect">
            <a:avLst/>
          </a:prstGeom>
        </p:spPr>
      </p:pic>
      <p:pic>
        <p:nvPicPr>
          <p:cNvPr id="7" name="Picture 6">
            <a:extLst>
              <a:ext uri="{FF2B5EF4-FFF2-40B4-BE49-F238E27FC236}">
                <a16:creationId xmlns:a16="http://schemas.microsoft.com/office/drawing/2014/main" id="{BA6323A6-CCB6-EF4D-AD0B-0318AFEA8C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55100" y="2696632"/>
            <a:ext cx="3187700" cy="4250267"/>
          </a:xfrm>
          <a:prstGeom prst="rect">
            <a:avLst/>
          </a:prstGeom>
        </p:spPr>
      </p:pic>
      <p:pic>
        <p:nvPicPr>
          <p:cNvPr id="6" name="Picture 2" descr="A close up of a logo&#10;&#10;AI-generated content may be incorrect.">
            <a:extLst>
              <a:ext uri="{FF2B5EF4-FFF2-40B4-BE49-F238E27FC236}">
                <a16:creationId xmlns:a16="http://schemas.microsoft.com/office/drawing/2014/main" id="{8797A2D4-93D6-C96F-4B21-1361DAB32C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837" y="5414808"/>
            <a:ext cx="3046828" cy="81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108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38B24-A675-73AD-84DF-BE774FC63BD5}"/>
              </a:ext>
            </a:extLst>
          </p:cNvPr>
          <p:cNvSpPr>
            <a:spLocks noGrp="1"/>
          </p:cNvSpPr>
          <p:nvPr>
            <p:ph type="title"/>
          </p:nvPr>
        </p:nvSpPr>
        <p:spPr/>
        <p:txBody>
          <a:bodyPr/>
          <a:lstStyle/>
          <a:p>
            <a:r>
              <a:rPr lang="en-US"/>
              <a:t>Any Questions </a:t>
            </a:r>
          </a:p>
        </p:txBody>
      </p:sp>
      <p:sp>
        <p:nvSpPr>
          <p:cNvPr id="3" name="Content Placeholder 2">
            <a:extLst>
              <a:ext uri="{FF2B5EF4-FFF2-40B4-BE49-F238E27FC236}">
                <a16:creationId xmlns:a16="http://schemas.microsoft.com/office/drawing/2014/main" id="{847B8DCC-299F-8C49-78F3-F3D8725E834E}"/>
              </a:ext>
            </a:extLst>
          </p:cNvPr>
          <p:cNvSpPr>
            <a:spLocks noGrp="1"/>
          </p:cNvSpPr>
          <p:nvPr>
            <p:ph idx="1"/>
          </p:nvPr>
        </p:nvSpPr>
        <p:spPr/>
        <p:txBody>
          <a:bodyPr vert="horz" lIns="91440" tIns="45720" rIns="91440" bIns="45720" rtlCol="0" anchor="t">
            <a:normAutofit/>
          </a:bodyPr>
          <a:lstStyle/>
          <a:p>
            <a:r>
              <a:rPr lang="en-US" dirty="0"/>
              <a:t>Thank you for listening.</a:t>
            </a:r>
          </a:p>
          <a:p>
            <a:endParaRPr lang="en-US"/>
          </a:p>
          <a:p>
            <a:r>
              <a:rPr lang="en-US" dirty="0"/>
              <a:t>Now - Break 30 mins </a:t>
            </a:r>
          </a:p>
          <a:p>
            <a:r>
              <a:rPr lang="en-US" dirty="0"/>
              <a:t>Drinks and Biscuits served</a:t>
            </a:r>
          </a:p>
          <a:p>
            <a:r>
              <a:rPr lang="en-US" sz="3000" dirty="0"/>
              <a:t>Professional Checks Reminder </a:t>
            </a:r>
            <a:endParaRPr lang="en-US" dirty="0"/>
          </a:p>
          <a:p>
            <a:r>
              <a:rPr lang="en-US" dirty="0"/>
              <a:t>Rooms for afternoon session</a:t>
            </a:r>
          </a:p>
          <a:p>
            <a:endParaRPr lang="en-US"/>
          </a:p>
          <a:p>
            <a:pPr marL="0" indent="0">
              <a:buNone/>
            </a:pPr>
            <a:endParaRPr lang="en-US"/>
          </a:p>
          <a:p>
            <a:endParaRPr lang="en-US"/>
          </a:p>
          <a:p>
            <a:endParaRPr lang="en-US"/>
          </a:p>
        </p:txBody>
      </p:sp>
      <p:sp>
        <p:nvSpPr>
          <p:cNvPr id="4" name="Footer Placeholder 3">
            <a:extLst>
              <a:ext uri="{FF2B5EF4-FFF2-40B4-BE49-F238E27FC236}">
                <a16:creationId xmlns:a16="http://schemas.microsoft.com/office/drawing/2014/main" id="{66F8BCAE-7C3F-D97C-801E-6953CBB4DA6E}"/>
              </a:ext>
            </a:extLst>
          </p:cNvPr>
          <p:cNvSpPr>
            <a:spLocks noGrp="1"/>
          </p:cNvSpPr>
          <p:nvPr>
            <p:ph type="ftr" sz="quarter" idx="11"/>
          </p:nvPr>
        </p:nvSpPr>
        <p:spPr/>
        <p:txBody>
          <a:bodyPr/>
          <a:lstStyle/>
          <a:p>
            <a:r>
              <a:rPr lang="en-US"/>
              <a:t> </a:t>
            </a:r>
          </a:p>
        </p:txBody>
      </p:sp>
      <p:pic>
        <p:nvPicPr>
          <p:cNvPr id="6" name="Picture 2" descr="A close up of a logo&#10;&#10;AI-generated content may be incorrect.">
            <a:extLst>
              <a:ext uri="{FF2B5EF4-FFF2-40B4-BE49-F238E27FC236}">
                <a16:creationId xmlns:a16="http://schemas.microsoft.com/office/drawing/2014/main" id="{22F915B9-B612-A4B4-90A5-FAAEC81CD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9128" y="5193135"/>
            <a:ext cx="3046828" cy="81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079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BAD4A6D-4BB3-294F-E77B-6614B789FD8E}"/>
              </a:ext>
            </a:extLst>
          </p:cNvPr>
          <p:cNvGraphicFramePr>
            <a:graphicFrameLocks noGrp="1"/>
          </p:cNvGraphicFramePr>
          <p:nvPr>
            <p:extLst>
              <p:ext uri="{D42A27DB-BD31-4B8C-83A1-F6EECF244321}">
                <p14:modId xmlns:p14="http://schemas.microsoft.com/office/powerpoint/2010/main" val="1748381700"/>
              </p:ext>
            </p:extLst>
          </p:nvPr>
        </p:nvGraphicFramePr>
        <p:xfrm>
          <a:off x="809625" y="541083"/>
          <a:ext cx="10572750" cy="5775833"/>
        </p:xfrm>
        <a:graphic>
          <a:graphicData uri="http://schemas.openxmlformats.org/drawingml/2006/table">
            <a:tbl>
              <a:tblPr bandRow="1">
                <a:tableStyleId>{5C22544A-7EE6-4342-B048-85BDC9FD1C3A}</a:tableStyleId>
              </a:tblPr>
              <a:tblGrid>
                <a:gridCol w="3524250">
                  <a:extLst>
                    <a:ext uri="{9D8B030D-6E8A-4147-A177-3AD203B41FA5}">
                      <a16:colId xmlns:a16="http://schemas.microsoft.com/office/drawing/2014/main" val="2618372745"/>
                    </a:ext>
                  </a:extLst>
                </a:gridCol>
                <a:gridCol w="3524250">
                  <a:extLst>
                    <a:ext uri="{9D8B030D-6E8A-4147-A177-3AD203B41FA5}">
                      <a16:colId xmlns:a16="http://schemas.microsoft.com/office/drawing/2014/main" val="1279180763"/>
                    </a:ext>
                  </a:extLst>
                </a:gridCol>
                <a:gridCol w="3524250">
                  <a:extLst>
                    <a:ext uri="{9D8B030D-6E8A-4147-A177-3AD203B41FA5}">
                      <a16:colId xmlns:a16="http://schemas.microsoft.com/office/drawing/2014/main" val="576271550"/>
                    </a:ext>
                  </a:extLst>
                </a:gridCol>
              </a:tblGrid>
              <a:tr h="219075">
                <a:tc>
                  <a:txBody>
                    <a:bodyPr/>
                    <a:lstStyle/>
                    <a:p>
                      <a:pPr fontAlgn="base">
                        <a:lnSpc>
                          <a:spcPts val="1650"/>
                        </a:lnSpc>
                        <a:buNone/>
                      </a:pPr>
                      <a:r>
                        <a:rPr lang="en-US" sz="2000" b="1" dirty="0">
                          <a:effectLst/>
                          <a:latin typeface="Aptos"/>
                        </a:rPr>
                        <a:t>Subject</a:t>
                      </a:r>
                      <a:endParaRPr lang="en-US" dirty="0">
                        <a:effectLst/>
                        <a:latin typeface="Aptos"/>
                      </a:endParaRPr>
                    </a:p>
                  </a:txBody>
                  <a:tcPr marL="9525" marR="9525" marT="9525" marB="95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650"/>
                        </a:lnSpc>
                        <a:buNone/>
                      </a:pPr>
                      <a:r>
                        <a:rPr lang="en-US" sz="2000" b="1" dirty="0">
                          <a:effectLst/>
                          <a:latin typeface="Aptos"/>
                        </a:rPr>
                        <a:t>Session lead</a:t>
                      </a:r>
                      <a:endParaRPr lang="en-US" dirty="0">
                        <a:effectLst/>
                        <a:latin typeface="Aptos"/>
                      </a:endParaRPr>
                    </a:p>
                  </a:txBody>
                  <a:tcPr marL="9525" marR="9525" marT="9525" marB="9525">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650"/>
                        </a:lnSpc>
                        <a:buNone/>
                      </a:pPr>
                      <a:r>
                        <a:rPr lang="en-US" sz="2000" b="1" dirty="0">
                          <a:effectLst/>
                          <a:latin typeface="Aptos"/>
                        </a:rPr>
                        <a:t>Room No </a:t>
                      </a:r>
                      <a:endParaRPr lang="en-US" dirty="0">
                        <a:effectLst/>
                        <a:latin typeface="Aptos"/>
                      </a:endParaRPr>
                    </a:p>
                  </a:txBody>
                  <a:tcPr marL="9525" marR="9525" marT="9525" marB="9525"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2167748"/>
                  </a:ext>
                </a:extLst>
              </a:tr>
              <a:tr h="647700">
                <a:tc>
                  <a:txBody>
                    <a:bodyPr/>
                    <a:lstStyle/>
                    <a:p>
                      <a:pPr fontAlgn="base">
                        <a:lnSpc>
                          <a:spcPts val="1425"/>
                        </a:lnSpc>
                        <a:buNone/>
                      </a:pPr>
                      <a:r>
                        <a:rPr lang="en-US" sz="2000" dirty="0">
                          <a:effectLst/>
                          <a:latin typeface="Aptos"/>
                        </a:rPr>
                        <a:t>Science (Biology, Chemistry and Physics)</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350"/>
                        </a:lnSpc>
                        <a:buNone/>
                      </a:pPr>
                      <a:r>
                        <a:rPr lang="en-US" sz="2000" dirty="0">
                          <a:effectLst/>
                          <a:latin typeface="Aptos"/>
                        </a:rPr>
                        <a:t>Jodie Booth</a:t>
                      </a:r>
                      <a:r>
                        <a:rPr lang="en-US" sz="2000" dirty="0">
                          <a:effectLst/>
                          <a:latin typeface="Arial"/>
                        </a:rPr>
                        <a:t>/Fiona Leonard</a:t>
                      </a:r>
                      <a:endParaRPr lang="en-US" dirty="0">
                        <a:effectLst/>
                        <a:latin typeface="Arial"/>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US" sz="2000" dirty="0">
                          <a:effectLst/>
                          <a:latin typeface="Aptos"/>
                        </a:rPr>
                        <a:t>12.2.20</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499472"/>
                  </a:ext>
                </a:extLst>
              </a:tr>
              <a:tr h="419100">
                <a:tc>
                  <a:txBody>
                    <a:bodyPr/>
                    <a:lstStyle/>
                    <a:p>
                      <a:pPr fontAlgn="base">
                        <a:lnSpc>
                          <a:spcPts val="1425"/>
                        </a:lnSpc>
                        <a:buNone/>
                      </a:pPr>
                      <a:r>
                        <a:rPr lang="en-US" sz="2000" dirty="0">
                          <a:effectLst/>
                          <a:latin typeface="Aptos"/>
                        </a:rPr>
                        <a:t>Mathematics</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350"/>
                        </a:lnSpc>
                        <a:buNone/>
                      </a:pPr>
                      <a:r>
                        <a:rPr lang="en-US" sz="2000" dirty="0">
                          <a:effectLst/>
                          <a:latin typeface="Arial"/>
                        </a:rPr>
                        <a:t> </a:t>
                      </a:r>
                      <a:r>
                        <a:rPr lang="en-US" sz="2000" b="0" i="0" u="none" strike="noStrike" noProof="0" dirty="0">
                          <a:solidFill>
                            <a:srgbClr val="000000"/>
                          </a:solidFill>
                          <a:effectLst/>
                          <a:latin typeface="Aptos"/>
                        </a:rPr>
                        <a:t>Melissa Celi/ </a:t>
                      </a:r>
                      <a:r>
                        <a:rPr lang="en-US" sz="2000" dirty="0">
                          <a:effectLst/>
                          <a:latin typeface="Arial"/>
                        </a:rPr>
                        <a:t>Amy Birk</a:t>
                      </a:r>
                      <a:endParaRPr lang="en-US" dirty="0">
                        <a:effectLst/>
                        <a:latin typeface="Arial"/>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US" sz="2000" dirty="0">
                          <a:effectLst/>
                          <a:latin typeface="Aptos"/>
                        </a:rPr>
                        <a:t>12.3.18</a:t>
                      </a:r>
                      <a:endParaRPr lang="en-US" sz="2000" dirty="0">
                        <a:effectLst/>
                        <a:latin typeface="Aptos" panose="020B0004020202020204" pitchFamily="34" charset="0"/>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3555218"/>
                  </a:ext>
                </a:extLst>
              </a:tr>
              <a:tr h="419100">
                <a:tc>
                  <a:txBody>
                    <a:bodyPr/>
                    <a:lstStyle/>
                    <a:p>
                      <a:pPr fontAlgn="base">
                        <a:lnSpc>
                          <a:spcPts val="1425"/>
                        </a:lnSpc>
                        <a:buNone/>
                      </a:pPr>
                      <a:r>
                        <a:rPr lang="en-US" sz="2000" dirty="0">
                          <a:effectLst/>
                          <a:latin typeface="Aptos"/>
                        </a:rPr>
                        <a:t>Business Education Computing</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350"/>
                        </a:lnSpc>
                        <a:buNone/>
                      </a:pPr>
                      <a:r>
                        <a:rPr lang="en-US" sz="2000" dirty="0">
                          <a:effectLst/>
                          <a:latin typeface="Aptos"/>
                        </a:rPr>
                        <a:t>Berni Edge</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US" sz="2000" dirty="0">
                          <a:effectLst/>
                          <a:latin typeface="Aptos"/>
                        </a:rPr>
                        <a:t>12.3.16 </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268751"/>
                  </a:ext>
                </a:extLst>
              </a:tr>
              <a:tr h="333375">
                <a:tc>
                  <a:txBody>
                    <a:bodyPr/>
                    <a:lstStyle/>
                    <a:p>
                      <a:pPr fontAlgn="base">
                        <a:lnSpc>
                          <a:spcPts val="1425"/>
                        </a:lnSpc>
                        <a:buNone/>
                      </a:pPr>
                      <a:r>
                        <a:rPr lang="en-US" sz="2000" dirty="0">
                          <a:effectLst/>
                          <a:latin typeface="Aptos"/>
                        </a:rPr>
                        <a:t>Physical Education</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350"/>
                        </a:lnSpc>
                        <a:buNone/>
                      </a:pPr>
                      <a:r>
                        <a:rPr lang="en-US" sz="2000" dirty="0">
                          <a:effectLst/>
                          <a:latin typeface="Aptos"/>
                        </a:rPr>
                        <a:t>Dave Ridley </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US" sz="2000" dirty="0">
                          <a:effectLst/>
                          <a:latin typeface="Aptos"/>
                        </a:rPr>
                        <a:t>12.2.18</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2694937"/>
                  </a:ext>
                </a:extLst>
              </a:tr>
              <a:tr h="1066800">
                <a:tc>
                  <a:txBody>
                    <a:bodyPr/>
                    <a:lstStyle/>
                    <a:p>
                      <a:pPr fontAlgn="base">
                        <a:lnSpc>
                          <a:spcPts val="1425"/>
                        </a:lnSpc>
                        <a:buNone/>
                      </a:pPr>
                      <a:r>
                        <a:rPr lang="en-US" sz="2000" dirty="0">
                          <a:effectLst/>
                          <a:latin typeface="Aptos"/>
                        </a:rPr>
                        <a:t>Design and Technology</a:t>
                      </a:r>
                      <a:endParaRPr lang="en-US" dirty="0">
                        <a:effectLst/>
                        <a:latin typeface="Aptos"/>
                      </a:endParaRPr>
                    </a:p>
                    <a:p>
                      <a:pPr fontAlgn="base">
                        <a:lnSpc>
                          <a:spcPts val="1425"/>
                        </a:lnSpc>
                        <a:buNone/>
                      </a:pPr>
                      <a:r>
                        <a:rPr lang="en-US" sz="2000" dirty="0">
                          <a:effectLst/>
                          <a:latin typeface="Aptos"/>
                        </a:rPr>
                        <a:t>Food</a:t>
                      </a:r>
                      <a:endParaRPr lang="en-US" dirty="0">
                        <a:effectLst/>
                        <a:latin typeface="Aptos"/>
                      </a:endParaRPr>
                    </a:p>
                    <a:p>
                      <a:pPr fontAlgn="base">
                        <a:lnSpc>
                          <a:spcPts val="1425"/>
                        </a:lnSpc>
                        <a:buNone/>
                      </a:pPr>
                      <a:r>
                        <a:rPr lang="en-US" sz="2000" dirty="0">
                          <a:effectLst/>
                          <a:latin typeface="Aptos"/>
                        </a:rPr>
                        <a:t>Art and Design</a:t>
                      </a:r>
                      <a:endParaRPr lang="en-US" dirty="0">
                        <a:effectLst/>
                        <a:latin typeface="Aptos"/>
                      </a:endParaRPr>
                    </a:p>
                    <a:p>
                      <a:pPr fontAlgn="base">
                        <a:lnSpc>
                          <a:spcPts val="1425"/>
                        </a:lnSpc>
                        <a:buNone/>
                      </a:pPr>
                      <a:r>
                        <a:rPr lang="en-US" sz="2000" dirty="0">
                          <a:effectLst/>
                          <a:latin typeface="Aptos"/>
                        </a:rPr>
                        <a:t>Music</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350"/>
                        </a:lnSpc>
                        <a:buNone/>
                      </a:pPr>
                      <a:r>
                        <a:rPr lang="en-US" sz="2000" dirty="0">
                          <a:effectLst/>
                          <a:latin typeface="Arial"/>
                        </a:rPr>
                        <a:t>Tony Cowell/</a:t>
                      </a:r>
                      <a:endParaRPr lang="en-US" dirty="0">
                        <a:effectLst/>
                        <a:latin typeface="Arial"/>
                      </a:endParaRPr>
                    </a:p>
                    <a:p>
                      <a:pPr fontAlgn="base">
                        <a:lnSpc>
                          <a:spcPts val="1350"/>
                        </a:lnSpc>
                        <a:buNone/>
                      </a:pPr>
                      <a:r>
                        <a:rPr lang="en-US" sz="2000" dirty="0">
                          <a:effectLst/>
                          <a:latin typeface="Arial"/>
                        </a:rPr>
                        <a:t>Lucy Bolsover/Sam Stewart/</a:t>
                      </a:r>
                      <a:endParaRPr lang="en-US" dirty="0">
                        <a:effectLst/>
                        <a:latin typeface="Arial"/>
                      </a:endParaRPr>
                    </a:p>
                    <a:p>
                      <a:pPr fontAlgn="base">
                        <a:lnSpc>
                          <a:spcPts val="1350"/>
                        </a:lnSpc>
                        <a:buNone/>
                      </a:pPr>
                      <a:r>
                        <a:rPr lang="en-US" sz="2000" dirty="0">
                          <a:effectLst/>
                          <a:latin typeface="Arial"/>
                        </a:rPr>
                        <a:t>Charlotte Harrison</a:t>
                      </a:r>
                      <a:endParaRPr lang="en-US" dirty="0">
                        <a:effectLst/>
                        <a:latin typeface="Arial"/>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US" sz="2000" dirty="0">
                          <a:effectLst/>
                          <a:latin typeface="Aptos"/>
                        </a:rPr>
                        <a:t>12.5.01</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5254850"/>
                  </a:ext>
                </a:extLst>
              </a:tr>
              <a:tr h="1066800">
                <a:tc>
                  <a:txBody>
                    <a:bodyPr/>
                    <a:lstStyle/>
                    <a:p>
                      <a:pPr fontAlgn="base">
                        <a:lnSpc>
                          <a:spcPts val="1425"/>
                        </a:lnSpc>
                        <a:buNone/>
                      </a:pPr>
                      <a:r>
                        <a:rPr lang="en-US" sz="2000" dirty="0">
                          <a:effectLst/>
                          <a:latin typeface="Aptos"/>
                        </a:rPr>
                        <a:t>Religious Education</a:t>
                      </a:r>
                      <a:endParaRPr lang="en-US" dirty="0">
                        <a:effectLst/>
                        <a:latin typeface="Aptos"/>
                      </a:endParaRPr>
                    </a:p>
                    <a:p>
                      <a:pPr fontAlgn="base">
                        <a:lnSpc>
                          <a:spcPts val="1425"/>
                        </a:lnSpc>
                        <a:buNone/>
                      </a:pPr>
                      <a:r>
                        <a:rPr lang="en-US" sz="2000" dirty="0">
                          <a:effectLst/>
                          <a:latin typeface="Aptos"/>
                        </a:rPr>
                        <a:t>Social Sciences</a:t>
                      </a:r>
                      <a:endParaRPr lang="en-US" dirty="0">
                        <a:effectLst/>
                        <a:latin typeface="Aptos"/>
                      </a:endParaRPr>
                    </a:p>
                    <a:p>
                      <a:pPr fontAlgn="base">
                        <a:lnSpc>
                          <a:spcPts val="1425"/>
                        </a:lnSpc>
                        <a:buNone/>
                      </a:pPr>
                      <a:r>
                        <a:rPr lang="en-US" sz="2000" dirty="0">
                          <a:effectLst/>
                          <a:latin typeface="Aptos"/>
                        </a:rPr>
                        <a:t>PSHE and Citizenship</a:t>
                      </a:r>
                      <a:endParaRPr lang="en-US" dirty="0">
                        <a:effectLst/>
                        <a:latin typeface="Aptos"/>
                      </a:endParaRPr>
                    </a:p>
                    <a:p>
                      <a:pPr fontAlgn="base">
                        <a:lnSpc>
                          <a:spcPts val="1425"/>
                        </a:lnSpc>
                        <a:buNone/>
                      </a:pPr>
                      <a:r>
                        <a:rPr lang="en-US" sz="2000" dirty="0">
                          <a:effectLst/>
                          <a:latin typeface="Aptos"/>
                        </a:rPr>
                        <a:t>Geography</a:t>
                      </a:r>
                      <a:endParaRPr lang="en-US" dirty="0">
                        <a:effectLst/>
                        <a:latin typeface="Aptos"/>
                      </a:endParaRPr>
                    </a:p>
                    <a:p>
                      <a:pPr fontAlgn="base">
                        <a:lnSpc>
                          <a:spcPts val="1425"/>
                        </a:lnSpc>
                        <a:buNone/>
                      </a:pPr>
                      <a:r>
                        <a:rPr lang="en-US" sz="2000" dirty="0">
                          <a:effectLst/>
                          <a:latin typeface="Aptos"/>
                        </a:rPr>
                        <a:t>History</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350"/>
                        </a:lnSpc>
                        <a:buNone/>
                      </a:pPr>
                      <a:r>
                        <a:rPr lang="en-US" sz="2000" dirty="0">
                          <a:effectLst/>
                          <a:latin typeface="Aptos"/>
                        </a:rPr>
                        <a:t>Helen Sheehan</a:t>
                      </a:r>
                      <a:r>
                        <a:rPr lang="en-US" sz="2000" dirty="0">
                          <a:effectLst/>
                          <a:latin typeface="Arial"/>
                        </a:rPr>
                        <a:t>/</a:t>
                      </a:r>
                      <a:endParaRPr lang="en-US" dirty="0">
                        <a:effectLst/>
                        <a:latin typeface="Arial"/>
                      </a:endParaRPr>
                    </a:p>
                    <a:p>
                      <a:pPr fontAlgn="base">
                        <a:lnSpc>
                          <a:spcPts val="1350"/>
                        </a:lnSpc>
                        <a:buNone/>
                      </a:pPr>
                      <a:r>
                        <a:rPr lang="en-US" sz="2000" dirty="0">
                          <a:effectLst/>
                          <a:latin typeface="Arial"/>
                        </a:rPr>
                        <a:t>Vicki Pountney/</a:t>
                      </a:r>
                      <a:endParaRPr lang="en-US" dirty="0">
                        <a:effectLst/>
                        <a:latin typeface="Arial"/>
                      </a:endParaRPr>
                    </a:p>
                    <a:p>
                      <a:pPr fontAlgn="base">
                        <a:lnSpc>
                          <a:spcPts val="1350"/>
                        </a:lnSpc>
                        <a:buNone/>
                      </a:pPr>
                      <a:r>
                        <a:rPr lang="en-US" sz="2000" dirty="0">
                          <a:effectLst/>
                          <a:latin typeface="Arial"/>
                        </a:rPr>
                        <a:t>Andy Bull</a:t>
                      </a:r>
                      <a:endParaRPr lang="en-US" dirty="0">
                        <a:effectLst/>
                        <a:latin typeface="Arial"/>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US" sz="2000" dirty="0">
                          <a:effectLst/>
                          <a:latin typeface="Aptos"/>
                        </a:rPr>
                        <a:t>12.6.02</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3088979"/>
                  </a:ext>
                </a:extLst>
              </a:tr>
              <a:tr h="590550">
                <a:tc>
                  <a:txBody>
                    <a:bodyPr/>
                    <a:lstStyle/>
                    <a:p>
                      <a:pPr fontAlgn="base">
                        <a:lnSpc>
                          <a:spcPts val="1425"/>
                        </a:lnSpc>
                        <a:buNone/>
                      </a:pPr>
                      <a:r>
                        <a:rPr lang="en-US" sz="2000" dirty="0">
                          <a:effectLst/>
                          <a:latin typeface="Aptos"/>
                        </a:rPr>
                        <a:t>English</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350"/>
                        </a:lnSpc>
                        <a:buNone/>
                      </a:pPr>
                      <a:r>
                        <a:rPr lang="en-US" sz="2000" dirty="0">
                          <a:effectLst/>
                          <a:latin typeface="Aptos"/>
                        </a:rPr>
                        <a:t>Deborah Niven</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US" sz="2000" dirty="0">
                          <a:effectLst/>
                          <a:latin typeface="Aptos"/>
                        </a:rPr>
                        <a:t>12.2.11</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9561891"/>
                  </a:ext>
                </a:extLst>
              </a:tr>
              <a:tr h="647700">
                <a:tc>
                  <a:txBody>
                    <a:bodyPr/>
                    <a:lstStyle/>
                    <a:p>
                      <a:pPr fontAlgn="base">
                        <a:lnSpc>
                          <a:spcPts val="1425"/>
                        </a:lnSpc>
                        <a:buNone/>
                      </a:pPr>
                      <a:r>
                        <a:rPr lang="en-US" sz="2000" dirty="0">
                          <a:effectLst/>
                          <a:latin typeface="Aptos"/>
                        </a:rPr>
                        <a:t>Drama</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350"/>
                        </a:lnSpc>
                        <a:buNone/>
                      </a:pPr>
                      <a:r>
                        <a:rPr lang="en-US" sz="2000" dirty="0">
                          <a:effectLst/>
                          <a:latin typeface="Aptos"/>
                        </a:rPr>
                        <a:t>Malcolm Lomax</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US" sz="2000" dirty="0">
                          <a:effectLst/>
                          <a:latin typeface="Aptos"/>
                        </a:rPr>
                        <a:t>12.2.11</a:t>
                      </a:r>
                      <a:endParaRPr lang="en-US" dirty="0">
                        <a:effectLst/>
                        <a:latin typeface="Aptos"/>
                      </a:endParaRPr>
                    </a:p>
                  </a:txBody>
                  <a:tcPr marL="9525" marR="9525" marT="9525" marB="952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0434914"/>
                  </a:ext>
                </a:extLst>
              </a:tr>
              <a:tr h="333375">
                <a:tc>
                  <a:txBody>
                    <a:bodyPr/>
                    <a:lstStyle/>
                    <a:p>
                      <a:pPr fontAlgn="base">
                        <a:lnSpc>
                          <a:spcPts val="1425"/>
                        </a:lnSpc>
                        <a:buNone/>
                      </a:pPr>
                      <a:r>
                        <a:rPr lang="en-US" sz="2000" dirty="0">
                          <a:effectLst/>
                          <a:latin typeface="Aptos"/>
                        </a:rPr>
                        <a:t>MFL</a:t>
                      </a:r>
                      <a:endParaRPr lang="en-US" dirty="0">
                        <a:effectLst/>
                        <a:latin typeface="Aptos"/>
                      </a:endParaRPr>
                    </a:p>
                  </a:txBody>
                  <a:tcPr marL="9506" marR="9506" marT="9506" marB="95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350"/>
                        </a:lnSpc>
                        <a:buNone/>
                      </a:pPr>
                      <a:r>
                        <a:rPr lang="en-US" sz="2000" dirty="0">
                          <a:effectLst/>
                          <a:latin typeface="Aptos"/>
                        </a:rPr>
                        <a:t>Melissa  Celi</a:t>
                      </a:r>
                      <a:endParaRPr lang="en-US" dirty="0">
                        <a:effectLst/>
                      </a:endParaRPr>
                    </a:p>
                  </a:txBody>
                  <a:tcPr marL="9506" marR="9506" marT="9506" marB="95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2175"/>
                        </a:lnSpc>
                        <a:buNone/>
                      </a:pPr>
                      <a:r>
                        <a:rPr lang="en-US" sz="2000" dirty="0">
                          <a:effectLst/>
                          <a:latin typeface="Aptos"/>
                        </a:rPr>
                        <a:t>12.3.18</a:t>
                      </a:r>
                      <a:endParaRPr lang="en-US" dirty="0">
                        <a:effectLst/>
                        <a:latin typeface="Aptos"/>
                      </a:endParaRPr>
                    </a:p>
                  </a:txBody>
                  <a:tcPr marL="9506" marR="9506" marT="9506" marB="9506"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42673246"/>
                  </a:ext>
                </a:extLst>
              </a:tr>
            </a:tbl>
          </a:graphicData>
        </a:graphic>
      </p:graphicFrame>
      <p:sp>
        <p:nvSpPr>
          <p:cNvPr id="2" name="Footer Placeholder 1">
            <a:extLst>
              <a:ext uri="{FF2B5EF4-FFF2-40B4-BE49-F238E27FC236}">
                <a16:creationId xmlns:a16="http://schemas.microsoft.com/office/drawing/2014/main" id="{882DC154-A442-E0E1-605E-D11BCB43272D}"/>
              </a:ext>
            </a:extLst>
          </p:cNvPr>
          <p:cNvSpPr>
            <a:spLocks noGrp="1"/>
          </p:cNvSpPr>
          <p:nvPr>
            <p:ph type="ftr" sz="quarter" idx="11"/>
          </p:nvPr>
        </p:nvSpPr>
        <p:spPr/>
        <p:txBody>
          <a:bodyPr/>
          <a:lstStyle/>
          <a:p>
            <a:r>
              <a:rPr lang="en-US"/>
              <a:t> </a:t>
            </a:r>
          </a:p>
        </p:txBody>
      </p:sp>
      <p:pic>
        <p:nvPicPr>
          <p:cNvPr id="5" name="Picture 2" descr="A close up of a logo&#10;&#10;AI-generated content may be incorrect.">
            <a:extLst>
              <a:ext uri="{FF2B5EF4-FFF2-40B4-BE49-F238E27FC236}">
                <a16:creationId xmlns:a16="http://schemas.microsoft.com/office/drawing/2014/main" id="{164D3D60-5D29-3CF8-8842-C5DADF6C0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7709" y="6164228"/>
            <a:ext cx="2039275" cy="5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72D2D-FAFB-845B-9421-C61B2F7279BD}"/>
              </a:ext>
            </a:extLst>
          </p:cNvPr>
          <p:cNvSpPr>
            <a:spLocks noGrp="1"/>
          </p:cNvSpPr>
          <p:nvPr>
            <p:ph type="title"/>
          </p:nvPr>
        </p:nvSpPr>
        <p:spPr/>
        <p:txBody>
          <a:bodyPr/>
          <a:lstStyle/>
          <a:p>
            <a:r>
              <a:rPr lang="en-GB"/>
              <a:t>AFTERNOON AGENDA</a:t>
            </a:r>
          </a:p>
        </p:txBody>
      </p:sp>
      <p:sp>
        <p:nvSpPr>
          <p:cNvPr id="3" name="Footer Placeholder 2">
            <a:extLst>
              <a:ext uri="{FF2B5EF4-FFF2-40B4-BE49-F238E27FC236}">
                <a16:creationId xmlns:a16="http://schemas.microsoft.com/office/drawing/2014/main" id="{3CB40794-7AD6-CBEA-B2D5-4BE4C7EC0BEA}"/>
              </a:ext>
            </a:extLst>
          </p:cNvPr>
          <p:cNvSpPr>
            <a:spLocks noGrp="1"/>
          </p:cNvSpPr>
          <p:nvPr>
            <p:ph type="ftr" sz="quarter" idx="11"/>
          </p:nvPr>
        </p:nvSpPr>
        <p:spPr/>
        <p:txBody>
          <a:bodyPr/>
          <a:lstStyle/>
          <a:p>
            <a:r>
              <a:rPr lang="en-US"/>
              <a:t> </a:t>
            </a:r>
          </a:p>
        </p:txBody>
      </p:sp>
      <p:graphicFrame>
        <p:nvGraphicFramePr>
          <p:cNvPr id="5" name="Table 4">
            <a:extLst>
              <a:ext uri="{FF2B5EF4-FFF2-40B4-BE49-F238E27FC236}">
                <a16:creationId xmlns:a16="http://schemas.microsoft.com/office/drawing/2014/main" id="{724D0067-1773-8778-B1EA-2316D9701B5D}"/>
              </a:ext>
            </a:extLst>
          </p:cNvPr>
          <p:cNvGraphicFramePr>
            <a:graphicFrameLocks noGrp="1"/>
          </p:cNvGraphicFramePr>
          <p:nvPr>
            <p:extLst>
              <p:ext uri="{D42A27DB-BD31-4B8C-83A1-F6EECF244321}">
                <p14:modId xmlns:p14="http://schemas.microsoft.com/office/powerpoint/2010/main" val="611138595"/>
              </p:ext>
            </p:extLst>
          </p:nvPr>
        </p:nvGraphicFramePr>
        <p:xfrm>
          <a:off x="459015" y="1616359"/>
          <a:ext cx="10565490" cy="2729886"/>
        </p:xfrm>
        <a:graphic>
          <a:graphicData uri="http://schemas.openxmlformats.org/drawingml/2006/table">
            <a:tbl>
              <a:tblPr firstRow="1" firstCol="1" bandRow="1">
                <a:tableStyleId>{5940675A-B579-460E-94D1-54222C63F5DA}</a:tableStyleId>
              </a:tblPr>
              <a:tblGrid>
                <a:gridCol w="1500857">
                  <a:extLst>
                    <a:ext uri="{9D8B030D-6E8A-4147-A177-3AD203B41FA5}">
                      <a16:colId xmlns:a16="http://schemas.microsoft.com/office/drawing/2014/main" val="831418853"/>
                    </a:ext>
                  </a:extLst>
                </a:gridCol>
                <a:gridCol w="6345338">
                  <a:extLst>
                    <a:ext uri="{9D8B030D-6E8A-4147-A177-3AD203B41FA5}">
                      <a16:colId xmlns:a16="http://schemas.microsoft.com/office/drawing/2014/main" val="4247051078"/>
                    </a:ext>
                  </a:extLst>
                </a:gridCol>
                <a:gridCol w="2719295">
                  <a:extLst>
                    <a:ext uri="{9D8B030D-6E8A-4147-A177-3AD203B41FA5}">
                      <a16:colId xmlns:a16="http://schemas.microsoft.com/office/drawing/2014/main" val="3563019603"/>
                    </a:ext>
                  </a:extLst>
                </a:gridCol>
              </a:tblGrid>
              <a:tr h="901086">
                <a:tc>
                  <a:txBody>
                    <a:bodyPr/>
                    <a:lstStyle/>
                    <a:p>
                      <a:pPr>
                        <a:lnSpc>
                          <a:spcPct val="100000"/>
                        </a:lnSpc>
                        <a:spcAft>
                          <a:spcPts val="800"/>
                        </a:spcAft>
                      </a:pPr>
                      <a:r>
                        <a:rPr lang="en-GB" sz="2000" kern="100">
                          <a:effectLst/>
                        </a:rPr>
                        <a:t>13 :00 – 13:30</a:t>
                      </a:r>
                    </a:p>
                  </a:txBody>
                  <a:tcPr marL="41259" marR="41259" marT="0" marB="0"/>
                </a:tc>
                <a:tc>
                  <a:txBody>
                    <a:bodyPr/>
                    <a:lstStyle/>
                    <a:p>
                      <a:pPr>
                        <a:lnSpc>
                          <a:spcPct val="100000"/>
                        </a:lnSpc>
                        <a:spcAft>
                          <a:spcPts val="800"/>
                        </a:spcAft>
                      </a:pPr>
                      <a:r>
                        <a:rPr lang="en-GB" sz="2000" kern="100">
                          <a:effectLst/>
                        </a:rPr>
                        <a:t>Refreshments served outside Dorothy Fleming Lecture Theatre</a:t>
                      </a:r>
                    </a:p>
                  </a:txBody>
                  <a:tcPr marL="41259" marR="41259" marT="0" marB="0"/>
                </a:tc>
                <a:tc>
                  <a:txBody>
                    <a:bodyPr/>
                    <a:lstStyle/>
                    <a:p>
                      <a:pPr>
                        <a:lnSpc>
                          <a:spcPct val="100000"/>
                        </a:lnSpc>
                        <a:spcAft>
                          <a:spcPts val="800"/>
                        </a:spcAft>
                      </a:pP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41259" marR="41259" marT="0" marB="0"/>
                </a:tc>
                <a:extLst>
                  <a:ext uri="{0D108BD9-81ED-4DB2-BD59-A6C34878D82A}">
                    <a16:rowId xmlns:a16="http://schemas.microsoft.com/office/drawing/2014/main" val="3122630500"/>
                  </a:ext>
                </a:extLst>
              </a:tr>
              <a:tr h="450543">
                <a:tc>
                  <a:txBody>
                    <a:bodyPr/>
                    <a:lstStyle/>
                    <a:p>
                      <a:pPr>
                        <a:lnSpc>
                          <a:spcPct val="100000"/>
                        </a:lnSpc>
                        <a:spcAft>
                          <a:spcPts val="800"/>
                        </a:spcAft>
                      </a:pPr>
                      <a:r>
                        <a:rPr lang="en-GB" sz="2000" kern="100">
                          <a:effectLst/>
                        </a:rPr>
                        <a:t>13:30 – 14:30</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41259" marR="41259" marT="0" marB="0"/>
                </a:tc>
                <a:tc>
                  <a:txBody>
                    <a:bodyPr/>
                    <a:lstStyle/>
                    <a:p>
                      <a:pPr>
                        <a:lnSpc>
                          <a:spcPct val="100000"/>
                        </a:lnSpc>
                        <a:spcAft>
                          <a:spcPts val="800"/>
                        </a:spcAft>
                      </a:pPr>
                      <a:r>
                        <a:rPr lang="en-GB" sz="2000" kern="100">
                          <a:effectLst/>
                        </a:rPr>
                        <a:t>Subject Specific Sessions/</a:t>
                      </a:r>
                      <a:r>
                        <a:rPr lang="en-GB" sz="2000" b="0" i="0" u="none" strike="noStrike" kern="100" noProof="0">
                          <a:solidFill>
                            <a:srgbClr val="000000"/>
                          </a:solidFill>
                          <a:effectLst/>
                          <a:latin typeface="Aptos"/>
                        </a:rPr>
                        <a:t>Thriving in the PGCE year</a:t>
                      </a:r>
                      <a:endParaRPr lang="en-GB" sz="2000" kern="100">
                        <a:effectLst/>
                      </a:endParaRPr>
                    </a:p>
                  </a:txBody>
                  <a:tcPr marL="41259" marR="41259" marT="0" marB="0"/>
                </a:tc>
                <a:tc>
                  <a:txBody>
                    <a:bodyPr/>
                    <a:lstStyle/>
                    <a:p>
                      <a:pPr>
                        <a:lnSpc>
                          <a:spcPct val="100000"/>
                        </a:lnSpc>
                        <a:spcAft>
                          <a:spcPts val="800"/>
                        </a:spcAft>
                      </a:pPr>
                      <a:r>
                        <a:rPr lang="en-GB" sz="2000" kern="100">
                          <a:effectLst/>
                        </a:rPr>
                        <a:t>See separate list of room allocation</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41259" marR="41259" marT="0" marB="0"/>
                </a:tc>
                <a:extLst>
                  <a:ext uri="{0D108BD9-81ED-4DB2-BD59-A6C34878D82A}">
                    <a16:rowId xmlns:a16="http://schemas.microsoft.com/office/drawing/2014/main" val="1063590358"/>
                  </a:ext>
                </a:extLst>
              </a:tr>
              <a:tr h="1170214">
                <a:tc>
                  <a:txBody>
                    <a:bodyPr/>
                    <a:lstStyle/>
                    <a:p>
                      <a:pPr>
                        <a:lnSpc>
                          <a:spcPct val="100000"/>
                        </a:lnSpc>
                        <a:spcAft>
                          <a:spcPts val="800"/>
                        </a:spcAft>
                      </a:pPr>
                      <a:r>
                        <a:rPr lang="en-GB" sz="2000" kern="100">
                          <a:effectLst/>
                        </a:rPr>
                        <a:t>14:30 – 15:30</a:t>
                      </a:r>
                    </a:p>
                  </a:txBody>
                  <a:tcPr marL="41259" marR="41259" marT="0" marB="0"/>
                </a:tc>
                <a:tc>
                  <a:txBody>
                    <a:bodyPr/>
                    <a:lstStyle/>
                    <a:p>
                      <a:pPr lvl="0">
                        <a:lnSpc>
                          <a:spcPct val="100000"/>
                        </a:lnSpc>
                        <a:spcAft>
                          <a:spcPts val="800"/>
                        </a:spcAft>
                        <a:buNone/>
                      </a:pPr>
                      <a:r>
                        <a:rPr lang="en-GB" sz="2000" b="0" i="0" u="none" strike="noStrike" kern="100" noProof="0">
                          <a:solidFill>
                            <a:srgbClr val="000000"/>
                          </a:solidFill>
                          <a:effectLst/>
                          <a:latin typeface="Aptos"/>
                        </a:rPr>
                        <a:t>DBS and Degree Certification Checks</a:t>
                      </a:r>
                      <a:endParaRPr lang="en-US" sz="2000" b="0" i="0" u="none" strike="noStrike" kern="100" noProof="0">
                        <a:solidFill>
                          <a:srgbClr val="000000"/>
                        </a:solidFill>
                        <a:effectLst/>
                        <a:latin typeface="Aptos"/>
                      </a:endParaRPr>
                    </a:p>
                    <a:p>
                      <a:pPr lvl="0">
                        <a:lnSpc>
                          <a:spcPct val="100000"/>
                        </a:lnSpc>
                        <a:spcAft>
                          <a:spcPts val="800"/>
                        </a:spcAft>
                        <a:buNone/>
                      </a:pPr>
                      <a:r>
                        <a:rPr lang="en-GB" sz="2000" b="0" i="0" u="none" strike="noStrike" kern="100" noProof="0">
                          <a:solidFill>
                            <a:srgbClr val="000000"/>
                          </a:solidFill>
                          <a:effectLst/>
                          <a:latin typeface="Aptos"/>
                        </a:rPr>
                        <a:t>Policy &amp; Compliance Team</a:t>
                      </a:r>
                      <a:endParaRPr lang="en-GB"/>
                    </a:p>
                  </a:txBody>
                  <a:tcPr marL="41259" marR="41259" marT="0" marB="0"/>
                </a:tc>
                <a:tc>
                  <a:txBody>
                    <a:bodyPr/>
                    <a:lstStyle/>
                    <a:p>
                      <a:pPr>
                        <a:lnSpc>
                          <a:spcPct val="100000"/>
                        </a:lnSpc>
                        <a:spcAft>
                          <a:spcPts val="800"/>
                        </a:spcAft>
                      </a:pPr>
                      <a:r>
                        <a:rPr lang="en-GB" sz="2000" kern="100">
                          <a:effectLst/>
                        </a:rPr>
                        <a:t>  Please return to the area outside Dorothy Fleming Lecture Theatre.</a:t>
                      </a:r>
                      <a:endParaRPr lang="en-GB" sz="2000" kern="100">
                        <a:effectLst/>
                        <a:latin typeface="Calibri" panose="020F0502020204030204" pitchFamily="34" charset="0"/>
                        <a:ea typeface="Calibri" panose="020F0502020204030204" pitchFamily="34" charset="0"/>
                        <a:cs typeface="Arial" panose="020B0604020202020204" pitchFamily="34" charset="0"/>
                      </a:endParaRPr>
                    </a:p>
                  </a:txBody>
                  <a:tcPr marL="41259" marR="41259" marT="0" marB="0"/>
                </a:tc>
                <a:extLst>
                  <a:ext uri="{0D108BD9-81ED-4DB2-BD59-A6C34878D82A}">
                    <a16:rowId xmlns:a16="http://schemas.microsoft.com/office/drawing/2014/main" val="2367372984"/>
                  </a:ext>
                </a:extLst>
              </a:tr>
            </a:tbl>
          </a:graphicData>
        </a:graphic>
      </p:graphicFrame>
    </p:spTree>
    <p:extLst>
      <p:ext uri="{BB962C8B-B14F-4D97-AF65-F5344CB8AC3E}">
        <p14:creationId xmlns:p14="http://schemas.microsoft.com/office/powerpoint/2010/main" val="1896325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AF0B3-30D0-AFCF-7E20-FE9633253359}"/>
              </a:ext>
            </a:extLst>
          </p:cNvPr>
          <p:cNvSpPr>
            <a:spLocks noGrp="1"/>
          </p:cNvSpPr>
          <p:nvPr>
            <p:ph type="ctrTitle"/>
          </p:nvPr>
        </p:nvSpPr>
        <p:spPr>
          <a:xfrm>
            <a:off x="1456593" y="4383693"/>
            <a:ext cx="8420629" cy="1555182"/>
          </a:xfrm>
        </p:spPr>
        <p:txBody>
          <a:bodyPr vert="horz" lIns="91440" tIns="45720" rIns="91440" bIns="45720" rtlCol="0" anchor="t">
            <a:noAutofit/>
          </a:bodyPr>
          <a:lstStyle/>
          <a:p>
            <a:pPr algn="l"/>
            <a:br>
              <a:rPr lang="en-GB" sz="3150"/>
            </a:br>
            <a:r>
              <a:rPr lang="en-GB" sz="3200">
                <a:solidFill>
                  <a:schemeClr val="tx2"/>
                </a:solidFill>
              </a:rPr>
              <a:t>Sue O’Brien</a:t>
            </a:r>
            <a:br>
              <a:rPr lang="en-GB" sz="3200"/>
            </a:br>
            <a:r>
              <a:rPr lang="en-GB" sz="3200">
                <a:solidFill>
                  <a:schemeClr val="tx2"/>
                </a:solidFill>
              </a:rPr>
              <a:t>Head of the Sheffield Institute of Education</a:t>
            </a:r>
            <a:br>
              <a:rPr lang="en-GB" sz="3150"/>
            </a:br>
            <a:endParaRPr lang="en-GB" sz="3180">
              <a:solidFill>
                <a:schemeClr val="tx2"/>
              </a:solidFill>
            </a:endParaRPr>
          </a:p>
        </p:txBody>
      </p:sp>
      <p:sp>
        <p:nvSpPr>
          <p:cNvPr id="3" name="Subtitle 2">
            <a:extLst>
              <a:ext uri="{FF2B5EF4-FFF2-40B4-BE49-F238E27FC236}">
                <a16:creationId xmlns:a16="http://schemas.microsoft.com/office/drawing/2014/main" id="{1A2D84F3-D806-1F16-802A-B456337EB144}"/>
              </a:ext>
            </a:extLst>
          </p:cNvPr>
          <p:cNvSpPr>
            <a:spLocks noGrp="1"/>
          </p:cNvSpPr>
          <p:nvPr>
            <p:ph type="subTitle" idx="1"/>
          </p:nvPr>
        </p:nvSpPr>
        <p:spPr>
          <a:xfrm>
            <a:off x="1646851" y="4715188"/>
            <a:ext cx="7486301" cy="1241177"/>
          </a:xfrm>
        </p:spPr>
        <p:txBody>
          <a:bodyPr anchor="b">
            <a:noAutofit/>
          </a:bodyPr>
          <a:lstStyle/>
          <a:p>
            <a:pPr algn="l"/>
            <a:endParaRPr lang="en-GB" sz="3264">
              <a:solidFill>
                <a:schemeClr val="tx2"/>
              </a:solidFill>
            </a:endParaRPr>
          </a:p>
          <a:p>
            <a:pPr algn="l"/>
            <a:endParaRPr lang="en-GB" sz="3264">
              <a:solidFill>
                <a:schemeClr val="tx2"/>
              </a:solidFill>
            </a:endParaRPr>
          </a:p>
          <a:p>
            <a:pPr algn="l"/>
            <a:endParaRPr lang="en-GB" sz="3264">
              <a:solidFill>
                <a:schemeClr val="tx2"/>
              </a:solidFill>
            </a:endParaRPr>
          </a:p>
          <a:p>
            <a:pPr algn="l"/>
            <a:endParaRPr lang="en-GB" sz="3250">
              <a:solidFill>
                <a:schemeClr val="tx2"/>
              </a:solidFill>
            </a:endParaRPr>
          </a:p>
        </p:txBody>
      </p:sp>
      <p:sp>
        <p:nvSpPr>
          <p:cNvPr id="4" name="Footer Placeholder 3">
            <a:extLst>
              <a:ext uri="{FF2B5EF4-FFF2-40B4-BE49-F238E27FC236}">
                <a16:creationId xmlns:a16="http://schemas.microsoft.com/office/drawing/2014/main" id="{C9ED118E-DD73-8CFB-E0A1-3A1AFA7A32BB}"/>
              </a:ext>
            </a:extLst>
          </p:cNvPr>
          <p:cNvSpPr>
            <a:spLocks noGrp="1"/>
          </p:cNvSpPr>
          <p:nvPr>
            <p:ph type="ftr" sz="quarter" idx="11"/>
          </p:nvPr>
        </p:nvSpPr>
        <p:spPr/>
        <p:txBody>
          <a:bodyPr/>
          <a:lstStyle/>
          <a:p>
            <a:r>
              <a:rPr lang="en-US"/>
              <a:t>  </a:t>
            </a:r>
          </a:p>
        </p:txBody>
      </p:sp>
      <p:pic>
        <p:nvPicPr>
          <p:cNvPr id="1026" name="Picture 2" descr="Sheffield Institute of Education | Sheffield Hallam University">
            <a:extLst>
              <a:ext uri="{FF2B5EF4-FFF2-40B4-BE49-F238E27FC236}">
                <a16:creationId xmlns:a16="http://schemas.microsoft.com/office/drawing/2014/main" id="{5AA353E3-E5E4-AFC2-0938-B1D209AD28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393" b="3186"/>
          <a:stretch/>
        </p:blipFill>
        <p:spPr bwMode="auto">
          <a:xfrm>
            <a:off x="1249766" y="703002"/>
            <a:ext cx="9692468" cy="334009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302F9C84-1409-73B6-0809-B65D02685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2982" y="5982844"/>
            <a:ext cx="3046828" cy="81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10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771C9-D545-3ED8-69A5-56DCA166442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A989E52-CC3C-8C23-65D0-6A5689455BB4}"/>
              </a:ext>
            </a:extLst>
          </p:cNvPr>
          <p:cNvPicPr>
            <a:picLocks noChangeAspect="1"/>
          </p:cNvPicPr>
          <p:nvPr/>
        </p:nvPicPr>
        <p:blipFill>
          <a:blip r:embed="rId3"/>
          <a:stretch>
            <a:fillRect/>
          </a:stretch>
        </p:blipFill>
        <p:spPr>
          <a:xfrm>
            <a:off x="7269608" y="465031"/>
            <a:ext cx="3317003" cy="2045486"/>
          </a:xfrm>
          <a:prstGeom prst="rect">
            <a:avLst/>
          </a:prstGeom>
        </p:spPr>
      </p:pic>
      <p:pic>
        <p:nvPicPr>
          <p:cNvPr id="1026" name="Picture 2">
            <a:extLst>
              <a:ext uri="{FF2B5EF4-FFF2-40B4-BE49-F238E27FC236}">
                <a16:creationId xmlns:a16="http://schemas.microsoft.com/office/drawing/2014/main" id="{0C156E74-76E4-964B-E640-73F9CF9F6B83}"/>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3761581" y="3686969"/>
            <a:ext cx="4152900" cy="11049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CBBC04E-D884-E119-CC04-4A9FC1BD09E2}"/>
              </a:ext>
            </a:extLst>
          </p:cNvPr>
          <p:cNvSpPr>
            <a:spLocks noGrp="1"/>
          </p:cNvSpPr>
          <p:nvPr>
            <p:ph type="ftr" sz="quarter" idx="11"/>
          </p:nvPr>
        </p:nvSpPr>
        <p:spPr/>
        <p:txBody>
          <a:bodyPr/>
          <a:lstStyle/>
          <a:p>
            <a:r>
              <a:rPr lang="en-US"/>
              <a:t> </a:t>
            </a:r>
          </a:p>
        </p:txBody>
      </p:sp>
      <p:sp>
        <p:nvSpPr>
          <p:cNvPr id="6" name="TextBox 5">
            <a:extLst>
              <a:ext uri="{FF2B5EF4-FFF2-40B4-BE49-F238E27FC236}">
                <a16:creationId xmlns:a16="http://schemas.microsoft.com/office/drawing/2014/main" id="{49F5EFA1-90D0-F225-AED3-B151827E7636}"/>
              </a:ext>
            </a:extLst>
          </p:cNvPr>
          <p:cNvSpPr txBox="1"/>
          <p:nvPr/>
        </p:nvSpPr>
        <p:spPr>
          <a:xfrm>
            <a:off x="847301" y="661743"/>
            <a:ext cx="4847506" cy="594650"/>
          </a:xfrm>
          <a:prstGeom prst="rect">
            <a:avLst/>
          </a:prstGeom>
          <a:noFill/>
        </p:spPr>
        <p:txBody>
          <a:bodyPr wrap="square">
            <a:spAutoFit/>
          </a:bodyPr>
          <a:lstStyle/>
          <a:p>
            <a:r>
              <a:rPr kumimoji="0" lang="en-GB" sz="3264" b="1" i="0" u="none" strike="noStrike" kern="1200" cap="none" spc="0" normalizeH="0" baseline="0" noProof="0">
                <a:ln>
                  <a:noFill/>
                </a:ln>
                <a:solidFill>
                  <a:prstClr val="black">
                    <a:lumMod val="75000"/>
                    <a:lumOff val="25000"/>
                  </a:prstClr>
                </a:solidFill>
                <a:effectLst/>
                <a:uLnTx/>
                <a:uFillTx/>
                <a:latin typeface="Arial"/>
                <a:ea typeface="+mj-ea"/>
                <a:cs typeface="Arial"/>
              </a:rPr>
              <a:t>Why are we all here?</a:t>
            </a:r>
            <a:endParaRPr lang="en-GB" sz="1904"/>
          </a:p>
        </p:txBody>
      </p:sp>
      <p:pic>
        <p:nvPicPr>
          <p:cNvPr id="2" name="Picture 2" descr="Education | Sheffield Hallam University">
            <a:extLst>
              <a:ext uri="{FF2B5EF4-FFF2-40B4-BE49-F238E27FC236}">
                <a16:creationId xmlns:a16="http://schemas.microsoft.com/office/drawing/2014/main" id="{3B5EF4DD-F752-2259-C473-4C1A83851F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447" y="4795452"/>
            <a:ext cx="3140610" cy="17391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F50919F-07C5-9290-373D-CC6372F6B073}"/>
              </a:ext>
            </a:extLst>
          </p:cNvPr>
          <p:cNvPicPr>
            <a:picLocks noChangeAspect="1"/>
          </p:cNvPicPr>
          <p:nvPr/>
        </p:nvPicPr>
        <p:blipFill>
          <a:blip r:embed="rId6"/>
          <a:stretch>
            <a:fillRect/>
          </a:stretch>
        </p:blipFill>
        <p:spPr>
          <a:xfrm>
            <a:off x="746072" y="1718479"/>
            <a:ext cx="3593108" cy="1759404"/>
          </a:xfrm>
          <a:prstGeom prst="rect">
            <a:avLst/>
          </a:prstGeom>
        </p:spPr>
      </p:pic>
      <p:pic>
        <p:nvPicPr>
          <p:cNvPr id="4" name="Picture 3" descr="A group of girls posing for a photo&#10;&#10;AI-generated content may be incorrect.">
            <a:extLst>
              <a:ext uri="{FF2B5EF4-FFF2-40B4-BE49-F238E27FC236}">
                <a16:creationId xmlns:a16="http://schemas.microsoft.com/office/drawing/2014/main" id="{E25D5B39-0039-F41D-908C-0487E2A539D7}"/>
              </a:ext>
            </a:extLst>
          </p:cNvPr>
          <p:cNvPicPr>
            <a:picLocks noChangeAspect="1"/>
          </p:cNvPicPr>
          <p:nvPr/>
        </p:nvPicPr>
        <p:blipFill>
          <a:blip r:embed="rId7"/>
          <a:stretch>
            <a:fillRect/>
          </a:stretch>
        </p:blipFill>
        <p:spPr>
          <a:xfrm>
            <a:off x="8086401" y="2892586"/>
            <a:ext cx="2901308" cy="2363923"/>
          </a:xfrm>
          <a:prstGeom prst="rect">
            <a:avLst/>
          </a:prstGeom>
        </p:spPr>
      </p:pic>
    </p:spTree>
    <p:extLst>
      <p:ext uri="{BB962C8B-B14F-4D97-AF65-F5344CB8AC3E}">
        <p14:creationId xmlns:p14="http://schemas.microsoft.com/office/powerpoint/2010/main" val="2502015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F4CD9-B463-09E7-F36F-D6B1F70652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54FC74-4FF3-6F2E-9623-D5BC050E4D84}"/>
              </a:ext>
            </a:extLst>
          </p:cNvPr>
          <p:cNvSpPr>
            <a:spLocks noGrp="1"/>
          </p:cNvSpPr>
          <p:nvPr>
            <p:ph type="title"/>
          </p:nvPr>
        </p:nvSpPr>
        <p:spPr/>
        <p:txBody>
          <a:bodyPr>
            <a:normAutofit fontScale="90000"/>
          </a:bodyPr>
          <a:lstStyle/>
          <a:p>
            <a:r>
              <a:rPr lang="en-GB" sz="2539" i="1" kern="100">
                <a:effectLst/>
                <a:latin typeface="Aptos" panose="020B0004020202020204" pitchFamily="34" charset="0"/>
                <a:ea typeface="Aptos" panose="020B0004020202020204" pitchFamily="34" charset="0"/>
                <a:cs typeface="Times New Roman" panose="02020603050405020304" pitchFamily="18" charset="0"/>
              </a:rPr>
              <a:t>Trainees across all phases experience an exemplary quality of education and training – Ofsted 2024</a:t>
            </a:r>
            <a:br>
              <a:rPr lang="en-GB" sz="1632" kern="100">
                <a:effectLst/>
                <a:latin typeface="Aptos" panose="020B0004020202020204" pitchFamily="34" charset="0"/>
                <a:ea typeface="Aptos" panose="020B0004020202020204" pitchFamily="34"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42C692B2-23E9-1B33-9E53-2DB446E0E46B}"/>
              </a:ext>
            </a:extLst>
          </p:cNvPr>
          <p:cNvSpPr>
            <a:spLocks noGrp="1"/>
          </p:cNvSpPr>
          <p:nvPr>
            <p:ph idx="1"/>
          </p:nvPr>
        </p:nvSpPr>
        <p:spPr>
          <a:xfrm>
            <a:off x="582168" y="1758887"/>
            <a:ext cx="10168128" cy="4777644"/>
          </a:xfrm>
        </p:spPr>
        <p:txBody>
          <a:bodyPr vert="horz" lIns="91440" tIns="45720" rIns="91440" bIns="45720" rtlCol="0" anchor="t">
            <a:noAutofit/>
          </a:bodyPr>
          <a:lstStyle/>
          <a:p>
            <a:pPr marL="0" indent="0">
              <a:buNone/>
            </a:pPr>
            <a:r>
              <a:rPr lang="en-GB" sz="2000"/>
              <a:t>The first university to achieve outstanding across all four age phases. An unprecedented outcome.</a:t>
            </a:r>
          </a:p>
          <a:p>
            <a:pPr marL="0" indent="0">
              <a:buNone/>
            </a:pPr>
            <a:r>
              <a:rPr lang="en-GB" sz="2000">
                <a:effectLst/>
                <a:latin typeface="Aptos"/>
                <a:ea typeface="Aptos" panose="020B0004020202020204" pitchFamily="34" charset="0"/>
                <a:cs typeface="Times New Roman"/>
              </a:rPr>
              <a:t>Trainee teachers at Hallam are </a:t>
            </a:r>
            <a:r>
              <a:rPr lang="en-GB" sz="2000" i="1">
                <a:effectLst/>
                <a:latin typeface="Aptos"/>
                <a:ea typeface="Aptos" panose="020B0004020202020204" pitchFamily="34" charset="0"/>
                <a:cs typeface="Times New Roman"/>
              </a:rPr>
              <a:t>‘given impressive opportunities to challenge, develop and embrace new and existing ideas, Trainees access training that is highly ambitious in its vision</a:t>
            </a:r>
          </a:p>
          <a:p>
            <a:pPr marL="0" indent="0">
              <a:lnSpc>
                <a:spcPct val="115000"/>
              </a:lnSpc>
              <a:spcAft>
                <a:spcPts val="725"/>
              </a:spcAft>
              <a:buNone/>
            </a:pPr>
            <a:r>
              <a:rPr lang="en-GB" sz="2000" i="1" kern="100">
                <a:effectLst/>
                <a:latin typeface="Aptos"/>
                <a:ea typeface="Aptos" panose="020B0004020202020204" pitchFamily="34" charset="0"/>
                <a:cs typeface="Times New Roman"/>
              </a:rPr>
              <a:t>Trainees and early career teachers from Sheffield Hallam University are valued highly by local employers. School leaders commend the considerable insight trainees bring that enriches the settings in which they teach.</a:t>
            </a:r>
            <a:endParaRPr lang="en-GB" sz="2000" kern="100">
              <a:effectLst/>
              <a:latin typeface="Aptos"/>
              <a:ea typeface="Aptos" panose="020B0004020202020204" pitchFamily="34" charset="0"/>
              <a:cs typeface="Times New Roman"/>
            </a:endParaRPr>
          </a:p>
          <a:p>
            <a:pPr marL="0" indent="0">
              <a:lnSpc>
                <a:spcPct val="115000"/>
              </a:lnSpc>
              <a:spcAft>
                <a:spcPts val="725"/>
              </a:spcAft>
              <a:buNone/>
            </a:pPr>
            <a:r>
              <a:rPr lang="en-GB" sz="2000" i="1" kern="100">
                <a:effectLst/>
                <a:latin typeface="Aptos"/>
                <a:ea typeface="Aptos" panose="020B0004020202020204" pitchFamily="34" charset="0"/>
                <a:cs typeface="Times New Roman"/>
              </a:rPr>
              <a:t>The Hallam Teacher identity is recognised and understood …….The sense of pride that is felt in being part of this institution and sharing this identity came across in all aspects of the inspection.</a:t>
            </a:r>
            <a:r>
              <a:rPr lang="en-GB" sz="1600" i="1" kern="100">
                <a:effectLst/>
                <a:latin typeface="Aptos"/>
                <a:ea typeface="Aptos" panose="020B0004020202020204" pitchFamily="34" charset="0"/>
                <a:cs typeface="Times New Roman"/>
              </a:rPr>
              <a:t> </a:t>
            </a:r>
            <a:endParaRPr lang="en-GB" sz="1600" kern="100">
              <a:effectLst/>
              <a:latin typeface="Aptos"/>
              <a:ea typeface="Aptos" panose="020B0004020202020204" pitchFamily="34" charset="0"/>
              <a:cs typeface="Times New Roman"/>
            </a:endParaRPr>
          </a:p>
          <a:p>
            <a:pPr marL="0" indent="0">
              <a:buNone/>
            </a:pPr>
            <a:endParaRPr lang="en-GB"/>
          </a:p>
        </p:txBody>
      </p:sp>
      <p:sp>
        <p:nvSpPr>
          <p:cNvPr id="5" name="Footer Placeholder 4">
            <a:extLst>
              <a:ext uri="{FF2B5EF4-FFF2-40B4-BE49-F238E27FC236}">
                <a16:creationId xmlns:a16="http://schemas.microsoft.com/office/drawing/2014/main" id="{EBFB96B7-802F-20E1-5CE2-7F8C0EE30D17}"/>
              </a:ext>
            </a:extLst>
          </p:cNvPr>
          <p:cNvSpPr>
            <a:spLocks noGrp="1"/>
          </p:cNvSpPr>
          <p:nvPr>
            <p:ph type="ftr" sz="quarter" idx="11"/>
          </p:nvPr>
        </p:nvSpPr>
        <p:spPr/>
        <p:txBody>
          <a:bodyPr/>
          <a:lstStyle/>
          <a:p>
            <a:r>
              <a:rPr lang="en-US"/>
              <a:t> </a:t>
            </a:r>
          </a:p>
        </p:txBody>
      </p:sp>
      <p:pic>
        <p:nvPicPr>
          <p:cNvPr id="4" name="Picture 3">
            <a:extLst>
              <a:ext uri="{FF2B5EF4-FFF2-40B4-BE49-F238E27FC236}">
                <a16:creationId xmlns:a16="http://schemas.microsoft.com/office/drawing/2014/main" id="{7A233D26-4AB7-0C75-FF37-D798A1FDB1A6}"/>
              </a:ext>
            </a:extLst>
          </p:cNvPr>
          <p:cNvPicPr>
            <a:picLocks noChangeAspect="1"/>
          </p:cNvPicPr>
          <p:nvPr/>
        </p:nvPicPr>
        <p:blipFill>
          <a:blip r:embed="rId3"/>
          <a:stretch>
            <a:fillRect/>
          </a:stretch>
        </p:blipFill>
        <p:spPr>
          <a:xfrm>
            <a:off x="10753808" y="5071452"/>
            <a:ext cx="1437368" cy="1487123"/>
          </a:xfrm>
          <a:prstGeom prst="rect">
            <a:avLst/>
          </a:prstGeom>
        </p:spPr>
      </p:pic>
    </p:spTree>
    <p:extLst>
      <p:ext uri="{BB962C8B-B14F-4D97-AF65-F5344CB8AC3E}">
        <p14:creationId xmlns:p14="http://schemas.microsoft.com/office/powerpoint/2010/main" val="190060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6D983C-A308-0487-1559-F9E086ED624C}"/>
              </a:ext>
            </a:extLst>
          </p:cNvPr>
          <p:cNvSpPr>
            <a:spLocks noGrp="1"/>
          </p:cNvSpPr>
          <p:nvPr>
            <p:ph type="ctrTitle"/>
          </p:nvPr>
        </p:nvSpPr>
        <p:spPr>
          <a:xfrm>
            <a:off x="578397" y="1913860"/>
            <a:ext cx="11035206" cy="2811877"/>
          </a:xfrm>
        </p:spPr>
        <p:txBody>
          <a:bodyPr>
            <a:normAutofit fontScale="90000"/>
          </a:bodyPr>
          <a:lstStyle/>
          <a:p>
            <a:r>
              <a:rPr lang="en-GB"/>
              <a:t>Becoming a Hallam Teacher</a:t>
            </a:r>
            <a:br>
              <a:rPr lang="en-GB"/>
            </a:br>
            <a:endParaRPr lang="en-GB"/>
          </a:p>
        </p:txBody>
      </p:sp>
      <p:sp>
        <p:nvSpPr>
          <p:cNvPr id="5" name="Subtitle 4">
            <a:extLst>
              <a:ext uri="{FF2B5EF4-FFF2-40B4-BE49-F238E27FC236}">
                <a16:creationId xmlns:a16="http://schemas.microsoft.com/office/drawing/2014/main" id="{F448ECBC-B60F-EC25-B621-E351FAE39EA5}"/>
              </a:ext>
            </a:extLst>
          </p:cNvPr>
          <p:cNvSpPr>
            <a:spLocks noGrp="1"/>
          </p:cNvSpPr>
          <p:nvPr>
            <p:ph type="subTitle" idx="1"/>
          </p:nvPr>
        </p:nvSpPr>
        <p:spPr>
          <a:xfrm>
            <a:off x="576072" y="4753278"/>
            <a:ext cx="11036808" cy="1455498"/>
          </a:xfrm>
        </p:spPr>
        <p:txBody>
          <a:bodyPr vert="horz" lIns="91440" tIns="45720" rIns="91440" bIns="45720" rtlCol="0" anchor="t">
            <a:normAutofit fontScale="40000" lnSpcReduction="20000"/>
          </a:bodyPr>
          <a:lstStyle/>
          <a:p>
            <a:r>
              <a:rPr lang="en-GB" sz="4000" b="1">
                <a:latin typeface="Aptos"/>
              </a:rPr>
              <a:t>Caroline Smart</a:t>
            </a:r>
          </a:p>
          <a:p>
            <a:r>
              <a:rPr lang="en-GB" sz="4000" b="1">
                <a:solidFill>
                  <a:srgbClr val="424242"/>
                </a:solidFill>
                <a:latin typeface="Aptos"/>
                <a:cs typeface="Segoe UI"/>
              </a:rPr>
              <a:t>Deputy Head of Institute </a:t>
            </a:r>
            <a:endParaRPr lang="en-GB" sz="4000" b="1">
              <a:latin typeface="Aptos"/>
            </a:endParaRPr>
          </a:p>
          <a:p>
            <a:endParaRPr lang="en-GB" sz="4000">
              <a:solidFill>
                <a:srgbClr val="000000"/>
              </a:solidFill>
            </a:endParaRPr>
          </a:p>
          <a:p>
            <a:r>
              <a:rPr lang="en-GB" sz="3200">
                <a:solidFill>
                  <a:schemeClr val="bg1"/>
                </a:solidFill>
              </a:rPr>
              <a:t>Deputy Head  Institute of Education</a:t>
            </a:r>
          </a:p>
        </p:txBody>
      </p:sp>
      <p:sp>
        <p:nvSpPr>
          <p:cNvPr id="2" name="Footer Placeholder 1">
            <a:extLst>
              <a:ext uri="{FF2B5EF4-FFF2-40B4-BE49-F238E27FC236}">
                <a16:creationId xmlns:a16="http://schemas.microsoft.com/office/drawing/2014/main" id="{B1660485-5274-5A85-3DBE-B68C5ECC1688}"/>
              </a:ext>
            </a:extLst>
          </p:cNvPr>
          <p:cNvSpPr>
            <a:spLocks noGrp="1"/>
          </p:cNvSpPr>
          <p:nvPr>
            <p:ph type="ftr" sz="quarter" idx="11"/>
          </p:nvPr>
        </p:nvSpPr>
        <p:spPr/>
        <p:txBody>
          <a:bodyPr/>
          <a:lstStyle/>
          <a:p>
            <a:r>
              <a:rPr lang="en-US"/>
              <a:t> </a:t>
            </a:r>
          </a:p>
        </p:txBody>
      </p:sp>
    </p:spTree>
    <p:extLst>
      <p:ext uri="{BB962C8B-B14F-4D97-AF65-F5344CB8AC3E}">
        <p14:creationId xmlns:p14="http://schemas.microsoft.com/office/powerpoint/2010/main" val="3697979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48C48C5-1836-8730-E032-08455EB89B8B}"/>
              </a:ext>
            </a:extLst>
          </p:cNvPr>
          <p:cNvSpPr>
            <a:spLocks noGrp="1"/>
          </p:cNvSpPr>
          <p:nvPr>
            <p:ph type="ftr" sz="quarter" idx="11"/>
          </p:nvPr>
        </p:nvSpPr>
        <p:spPr/>
        <p:txBody>
          <a:bodyPr/>
          <a:lstStyle/>
          <a:p>
            <a:r>
              <a:rPr lang="en-US"/>
              <a:t> </a:t>
            </a:r>
          </a:p>
        </p:txBody>
      </p:sp>
      <p:sp>
        <p:nvSpPr>
          <p:cNvPr id="2" name="Title 1">
            <a:extLst>
              <a:ext uri="{FF2B5EF4-FFF2-40B4-BE49-F238E27FC236}">
                <a16:creationId xmlns:a16="http://schemas.microsoft.com/office/drawing/2014/main" id="{2713E508-420F-A4EE-4611-53702DCD8027}"/>
              </a:ext>
            </a:extLst>
          </p:cNvPr>
          <p:cNvSpPr>
            <a:spLocks noGrp="1"/>
          </p:cNvSpPr>
          <p:nvPr>
            <p:ph type="title" idx="4294967295"/>
          </p:nvPr>
        </p:nvSpPr>
        <p:spPr>
          <a:xfrm>
            <a:off x="0" y="207963"/>
            <a:ext cx="10515600" cy="842962"/>
          </a:xfrm>
        </p:spPr>
        <p:txBody>
          <a:bodyPr>
            <a:normAutofit/>
          </a:bodyPr>
          <a:lstStyle/>
          <a:p>
            <a:r>
              <a:rPr lang="en-GB" sz="4800"/>
              <a:t>The Hallam Teacher</a:t>
            </a:r>
          </a:p>
        </p:txBody>
      </p:sp>
      <p:sp>
        <p:nvSpPr>
          <p:cNvPr id="7" name="Content Placeholder 6">
            <a:extLst>
              <a:ext uri="{FF2B5EF4-FFF2-40B4-BE49-F238E27FC236}">
                <a16:creationId xmlns:a16="http://schemas.microsoft.com/office/drawing/2014/main" id="{4353D98B-ED3B-02A7-B678-14B6D5A68D72}"/>
              </a:ext>
            </a:extLst>
          </p:cNvPr>
          <p:cNvSpPr>
            <a:spLocks noGrp="1"/>
          </p:cNvSpPr>
          <p:nvPr>
            <p:ph type="body" idx="4294967295"/>
          </p:nvPr>
        </p:nvSpPr>
        <p:spPr>
          <a:xfrm>
            <a:off x="5655830" y="2327275"/>
            <a:ext cx="6016625" cy="3381375"/>
          </a:xfrm>
        </p:spPr>
        <p:txBody>
          <a:bodyPr vert="horz" lIns="91440" tIns="45720" rIns="91440" bIns="45720" rtlCol="0" anchor="t">
            <a:normAutofit fontScale="92500" lnSpcReduction="10000"/>
          </a:bodyPr>
          <a:lstStyle/>
          <a:p>
            <a:pPr marL="0" indent="0" algn="ctr">
              <a:buNone/>
            </a:pPr>
            <a:r>
              <a:rPr lang="en-GB" sz="3200"/>
              <a:t>We have identified four pillars or dimensions which we think are important to establish a climate in which our trainees can not only survive, but thrive, as they engage in their professional learning.</a:t>
            </a:r>
            <a:endParaRPr lang="en-US" err="1"/>
          </a:p>
        </p:txBody>
      </p:sp>
      <p:pic>
        <p:nvPicPr>
          <p:cNvPr id="6" name="Picture 5" descr="Hallam Teacher logo: Emotional dimension, celebrating success, critical reflection and social relationships">
            <a:extLst>
              <a:ext uri="{FF2B5EF4-FFF2-40B4-BE49-F238E27FC236}">
                <a16:creationId xmlns:a16="http://schemas.microsoft.com/office/drawing/2014/main" id="{CAA18CD6-8EA2-FC82-F2ED-ABFBBC7426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86" y="1523886"/>
            <a:ext cx="5147202" cy="4988039"/>
          </a:xfrm>
          <a:prstGeom prst="rect">
            <a:avLst/>
          </a:prstGeom>
        </p:spPr>
      </p:pic>
    </p:spTree>
    <p:extLst>
      <p:ext uri="{BB962C8B-B14F-4D97-AF65-F5344CB8AC3E}">
        <p14:creationId xmlns:p14="http://schemas.microsoft.com/office/powerpoint/2010/main" val="4192988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CB630D8-73BA-5F15-470D-68307DD8216A}"/>
              </a:ext>
            </a:extLst>
          </p:cNvPr>
          <p:cNvSpPr>
            <a:spLocks noGrp="1"/>
          </p:cNvSpPr>
          <p:nvPr>
            <p:ph type="ftr" sz="quarter" idx="11"/>
          </p:nvPr>
        </p:nvSpPr>
        <p:spPr/>
        <p:txBody>
          <a:bodyPr/>
          <a:lstStyle/>
          <a:p>
            <a:r>
              <a:rPr lang="en-US"/>
              <a:t> </a:t>
            </a:r>
          </a:p>
        </p:txBody>
      </p:sp>
      <p:sp>
        <p:nvSpPr>
          <p:cNvPr id="2" name="Title 1">
            <a:extLst>
              <a:ext uri="{FF2B5EF4-FFF2-40B4-BE49-F238E27FC236}">
                <a16:creationId xmlns:a16="http://schemas.microsoft.com/office/drawing/2014/main" id="{1AE8C900-9E29-E830-B0B9-EDCC11C7E051}"/>
              </a:ext>
            </a:extLst>
          </p:cNvPr>
          <p:cNvSpPr>
            <a:spLocks noGrp="1"/>
          </p:cNvSpPr>
          <p:nvPr>
            <p:ph type="title" idx="4294967295"/>
          </p:nvPr>
        </p:nvSpPr>
        <p:spPr>
          <a:xfrm>
            <a:off x="159488" y="92241"/>
            <a:ext cx="10515600" cy="981296"/>
          </a:xfrm>
        </p:spPr>
        <p:txBody>
          <a:bodyPr anchor="b">
            <a:normAutofit/>
          </a:bodyPr>
          <a:lstStyle/>
          <a:p>
            <a:r>
              <a:rPr lang="en-GB" dirty="0"/>
              <a:t>Hallam Teacher Key Principles</a:t>
            </a:r>
          </a:p>
        </p:txBody>
      </p:sp>
      <p:sp>
        <p:nvSpPr>
          <p:cNvPr id="3" name="Content Placeholder 2">
            <a:extLst>
              <a:ext uri="{FF2B5EF4-FFF2-40B4-BE49-F238E27FC236}">
                <a16:creationId xmlns:a16="http://schemas.microsoft.com/office/drawing/2014/main" id="{3E19379D-8C1D-3065-1FD5-C1B8AF108F91}"/>
              </a:ext>
            </a:extLst>
          </p:cNvPr>
          <p:cNvSpPr>
            <a:spLocks noGrp="1"/>
          </p:cNvSpPr>
          <p:nvPr>
            <p:ph type="body" idx="4294967295"/>
          </p:nvPr>
        </p:nvSpPr>
        <p:spPr>
          <a:xfrm>
            <a:off x="147705" y="1220187"/>
            <a:ext cx="11884807" cy="4989512"/>
          </a:xfrm>
        </p:spPr>
        <p:txBody>
          <a:bodyPr>
            <a:noAutofit/>
          </a:bodyPr>
          <a:lstStyle/>
          <a:p>
            <a:pPr marL="285750" indent="-285750">
              <a:buFont typeface="Arial" panose="020B0604020202020204" pitchFamily="34" charset="0"/>
              <a:buChar char="•"/>
            </a:pPr>
            <a:r>
              <a:rPr lang="en-GB" sz="2800" dirty="0">
                <a:solidFill>
                  <a:schemeClr val="tx1"/>
                </a:solidFill>
                <a:latin typeface="+mn-lt"/>
              </a:rPr>
              <a:t>Pupil centred-educating the whole person</a:t>
            </a:r>
          </a:p>
          <a:p>
            <a:pPr marL="285750" indent="-285750">
              <a:buFont typeface="Arial" panose="020B0604020202020204" pitchFamily="34" charset="0"/>
              <a:buChar char="•"/>
            </a:pPr>
            <a:r>
              <a:rPr lang="en-GB" sz="2800" dirty="0">
                <a:solidFill>
                  <a:schemeClr val="tx1"/>
                </a:solidFill>
                <a:latin typeface="+mn-lt"/>
              </a:rPr>
              <a:t>Strong subject knowledge</a:t>
            </a:r>
          </a:p>
          <a:p>
            <a:pPr marL="285750" indent="-285750">
              <a:buFont typeface="Arial" panose="020B0604020202020204" pitchFamily="34" charset="0"/>
              <a:buChar char="•"/>
            </a:pPr>
            <a:r>
              <a:rPr lang="en-GB" sz="2800" dirty="0">
                <a:solidFill>
                  <a:schemeClr val="tx1"/>
                </a:solidFill>
                <a:latin typeface="+mn-lt"/>
              </a:rPr>
              <a:t>Strong subject pedagogy</a:t>
            </a:r>
          </a:p>
          <a:p>
            <a:pPr marL="285750" indent="-285750">
              <a:buFont typeface="Arial" panose="020B0604020202020204" pitchFamily="34" charset="0"/>
              <a:buChar char="•"/>
            </a:pPr>
            <a:r>
              <a:rPr lang="en-GB" sz="2800" dirty="0">
                <a:solidFill>
                  <a:schemeClr val="tx1"/>
                </a:solidFill>
                <a:latin typeface="+mn-lt"/>
              </a:rPr>
              <a:t>Reflective, research informed practitioners</a:t>
            </a:r>
          </a:p>
          <a:p>
            <a:pPr marL="285750" indent="-285750">
              <a:buFont typeface="Arial" panose="020B0604020202020204" pitchFamily="34" charset="0"/>
              <a:buChar char="•"/>
            </a:pPr>
            <a:r>
              <a:rPr lang="en-GB" sz="2800" dirty="0">
                <a:solidFill>
                  <a:schemeClr val="tx1"/>
                </a:solidFill>
                <a:latin typeface="+mn-lt"/>
              </a:rPr>
              <a:t>Treating pupils, trainees and colleagues with dignity and respect</a:t>
            </a:r>
          </a:p>
          <a:p>
            <a:pPr marL="285750" indent="-285750">
              <a:buFont typeface="Arial" panose="020B0604020202020204" pitchFamily="34" charset="0"/>
              <a:buChar char="•"/>
            </a:pPr>
            <a:r>
              <a:rPr lang="en-GB" sz="2800" dirty="0">
                <a:solidFill>
                  <a:schemeClr val="tx1"/>
                </a:solidFill>
                <a:latin typeface="+mn-lt"/>
              </a:rPr>
              <a:t>Supporting mental well-being for pupils, trainees and colleagues</a:t>
            </a:r>
          </a:p>
          <a:p>
            <a:pPr marL="285750" indent="-285750">
              <a:buFont typeface="Arial" panose="020B0604020202020204" pitchFamily="34" charset="0"/>
              <a:buChar char="•"/>
            </a:pPr>
            <a:r>
              <a:rPr lang="en-GB" sz="2800" dirty="0">
                <a:solidFill>
                  <a:schemeClr val="tx1"/>
                </a:solidFill>
                <a:latin typeface="+mn-lt"/>
              </a:rPr>
              <a:t>All trainees will receive Trauma Informed Training</a:t>
            </a:r>
          </a:p>
          <a:p>
            <a:pPr marL="285750" indent="-285750">
              <a:buFont typeface="Arial" panose="020B0604020202020204" pitchFamily="34" charset="0"/>
              <a:buChar char="•"/>
            </a:pPr>
            <a:r>
              <a:rPr lang="en-GB" sz="2800" dirty="0">
                <a:solidFill>
                  <a:schemeClr val="tx1"/>
                </a:solidFill>
                <a:latin typeface="+mn-lt"/>
              </a:rPr>
              <a:t>Commitment to Social Justice </a:t>
            </a:r>
          </a:p>
        </p:txBody>
      </p:sp>
      <p:pic>
        <p:nvPicPr>
          <p:cNvPr id="6" name="Picture 2" descr="A close up of a logo&#10;&#10;AI-generated content may be incorrect.">
            <a:extLst>
              <a:ext uri="{FF2B5EF4-FFF2-40B4-BE49-F238E27FC236}">
                <a16:creationId xmlns:a16="http://schemas.microsoft.com/office/drawing/2014/main" id="{C61BE6DB-8AA5-AD8A-C2CD-520BB5232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8255" y="5955135"/>
            <a:ext cx="3046828" cy="81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11519"/>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ccentBoxVTI">
      <a:majorFont>
        <a:latin typeface="Avenir Next LT Pro"/>
        <a:ea typeface=""/>
        <a:cs typeface=""/>
      </a:majorFont>
      <a:minorFont>
        <a:latin typeface="Avenir Next LT Pro"/>
        <a:ea typeface=""/>
        <a:cs typeface=""/>
      </a:minorFont>
    </a:fontScheme>
    <a:fmtScheme name="AccentBox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F4FE582F-5DDE-4E50-A331-B77FB79D7361}" vid="{42624B42-66F4-4B9A-A3DB-EB561F1627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2057</Words>
  <Application>Microsoft Office PowerPoint</Application>
  <PresentationFormat>Widescreen</PresentationFormat>
  <Paragraphs>253</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Aptos Display</vt:lpstr>
      <vt:lpstr>Arial</vt:lpstr>
      <vt:lpstr>Arial,Sans-Serif</vt:lpstr>
      <vt:lpstr>Avenir Next LT Pro</vt:lpstr>
      <vt:lpstr>Calibri</vt:lpstr>
      <vt:lpstr>Helvetica</vt:lpstr>
      <vt:lpstr>lato</vt:lpstr>
      <vt:lpstr>AccentBoxVTI</vt:lpstr>
      <vt:lpstr>  WELCOME TO PGCE SECONDARY EDUCATION                Jodie Booth and Bernadette Edge</vt:lpstr>
      <vt:lpstr> MORNING AGENDA 11:30 – 13:00   Post Application Event – Dorothy Fleming Lecture Theatre</vt:lpstr>
      <vt:lpstr>AFTERNOON AGENDA</vt:lpstr>
      <vt:lpstr> Sue O’Brien Head of the Sheffield Institute of Education </vt:lpstr>
      <vt:lpstr>PowerPoint Presentation</vt:lpstr>
      <vt:lpstr>Trainees across all phases experience an exemplary quality of education and training – Ofsted 2024 </vt:lpstr>
      <vt:lpstr>Becoming a Hallam Teacher </vt:lpstr>
      <vt:lpstr>The Hallam Teacher</vt:lpstr>
      <vt:lpstr>Hallam Teacher Key Principles</vt:lpstr>
      <vt:lpstr>What are the pillars? </vt:lpstr>
      <vt:lpstr>Introduction to Secondary Education</vt:lpstr>
      <vt:lpstr>PGCE Experience 2024/25 Nicole Cooper – PE Trainee                                                                           The DO’s and DONT’s before you start your PGCE</vt:lpstr>
      <vt:lpstr>PGCE Experience 2024/25,  Ryan Tweddell – Computing Trainee    </vt:lpstr>
      <vt:lpstr>Introduction to SHU Societies</vt:lpstr>
      <vt:lpstr>PGCE Experience 2024/25 Emma Levick -  Computing and Business Trainee</vt:lpstr>
      <vt:lpstr>Netherlands Placement Experience Secondary PGCE Initial Teacher Education  An Opportunity to Teach your Subject in the Netherlands. </vt:lpstr>
      <vt:lpstr>PowerPoint Presentation</vt:lpstr>
      <vt:lpstr>PowerPoint Presentation</vt:lpstr>
      <vt:lpstr>PowerPoint Presentation</vt:lpstr>
      <vt:lpstr>PGCE Experience 2023/24    Ed Briars – Business PGCE Graduate  Helmond, Netherlands – March 2024</vt:lpstr>
      <vt:lpstr>Any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Hobson, Vanessa J</dc:creator>
  <cp:lastModifiedBy>Hobson, Vanessa J</cp:lastModifiedBy>
  <cp:revision>52</cp:revision>
  <dcterms:created xsi:type="dcterms:W3CDTF">2025-05-09T11:48:04Z</dcterms:created>
  <dcterms:modified xsi:type="dcterms:W3CDTF">2025-06-18T08:09:01Z</dcterms:modified>
</cp:coreProperties>
</file>