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D57"/>
    <a:srgbClr val="781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/>
    <p:restoredTop sz="95707"/>
  </p:normalViewPr>
  <p:slideViewPr>
    <p:cSldViewPr snapToGrid="0" snapToObjects="1">
      <p:cViewPr varScale="1">
        <p:scale>
          <a:sx n="63" d="100"/>
          <a:sy n="63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EA91-F456-2C44-9176-B92C2E36C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81801-4A71-9B4F-B418-1FC83DB6B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EFD94-2903-E84F-A02E-FFB72325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F153F-9567-7043-A99C-1DED0CB6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68C9F-AE31-8842-B0FD-A82C2170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5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22E6-ABE5-8149-A4E3-90D3D5F2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1171C-2195-8A4B-9E69-086320355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4CE7C-B40D-F749-A2B3-71CA3BBB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C7CDB-99E3-014C-9323-D25E0335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4EF97-59A3-E147-853C-59F4A9C4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94161-81FE-9340-ACDD-7FFF11AB6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E1017-E6AE-CE4F-ACD8-F4EC96D70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CBD9D-310C-AE4F-B7D5-4776A60B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C6456-7222-8245-AAAE-761CABDD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B2368-1A13-FA4D-A920-106B4C72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9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809A-EBE4-7A48-96D0-B49589A2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6140C-01CE-6D44-9BEF-5E6B560BD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32D12-219C-A746-A1DA-7F498E20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FEE7-8451-D04C-A31B-C686EAD4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D87C1-31FB-934D-B02E-A05004B1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833F-12BD-6749-9581-3D09D531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5DE14-B279-374D-AD1E-5CBFB065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1C6D-8A55-5D45-9FC1-60B7E94B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56A02-42A6-0544-BDF8-4794AB97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90C29-C327-534D-B551-9F338B5C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2C9C-0A9E-CA48-8158-9C23FAED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CC3F-96B2-2F49-8A9B-85D3B5BED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BE88C-E84B-4547-B1B7-F70CDE882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B9063-A3E8-E44A-B6B1-BE01F0D0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E8A0D-3526-2744-B1FC-7457DFC0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F58AC-61E3-F14A-8E5E-906462B8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4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0C25-94B1-7D42-9D87-CF2E20D4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0E467-02A7-D84F-9D09-F5BC37B34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2AF09-B1D3-A34C-B658-53E16A3D7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27B4D-8695-4C48-9053-D327A4178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C8F2E-7401-924B-846B-112407150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631F7-4B0F-3F48-ACDD-44747406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AFD7B-0B59-854F-BFB5-84E19CA0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686C4-DA41-3345-8A6B-83E2BBFE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5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C0CE-938C-E44E-BA23-E56FD274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1B8E1-2AA5-4245-8861-A40C1954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793F4-A5A9-6441-887E-1C9E345E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386B7-64C9-2F42-BB64-31D27FC4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3B35B-83BF-AD4B-919B-9DB7EED2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5B824-333E-C642-81FB-80576760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77E0F-370F-4243-9BE0-63A87A0D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5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B3B7-B002-704D-BFE6-45D659D4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71C9-563F-D04A-98A4-1634DAA4A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EB33-1E65-A743-AE35-3E61D7159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3A045-67B7-D54E-A18F-E4C7C631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8CBD7-DB87-9443-9035-72DA9738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F45EF-E93B-1D40-9121-108B1E39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1DBA-E3BB-4949-B02C-67EC30C0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7F45B-0633-C545-B2C9-1172D646C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3CF7-B6E7-1046-BFC2-921D83648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E69C9-4E83-A74C-9152-C7D00218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7243-6F48-9F42-992D-4420A811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369F1-54B2-F74C-BF90-A7C1796A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3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38128-6F46-A844-8406-08583708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45477-9EC4-EA40-B81A-6504C11F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15AD9-4C2C-9748-AE3F-66DAB166F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E946-80F1-2043-BBD6-6FD026FDA78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D8FAD-752B-944F-913E-1EDCF8F66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46646-3AE8-D84F-8FA4-D54B16ED5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D7C7-C61D-524F-B1F4-491CE607B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7aW-p9GPUw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miling Women">
            <a:extLst>
              <a:ext uri="{FF2B5EF4-FFF2-40B4-BE49-F238E27FC236}">
                <a16:creationId xmlns:a16="http://schemas.microsoft.com/office/drawing/2014/main" id="{9886610E-243F-454F-8C5F-06D383452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r="12244" b="-1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58476-FDDA-8545-96E2-CAD918DD3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811" y="4261485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kern="1200" dirty="0">
                <a:solidFill>
                  <a:srgbClr val="781B3B"/>
                </a:solidFill>
                <a:latin typeface="Chalkduster" panose="03050602040202020205" pitchFamily="66" charset="77"/>
              </a:rPr>
              <a:t>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16BF5-3DC0-2F49-95DE-5F6C02E52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730" y="5852494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200" b="1" i="1" kern="1200" dirty="0">
                <a:solidFill>
                  <a:schemeClr val="tx1"/>
                </a:solidFill>
              </a:rPr>
              <a:t>Your</a:t>
            </a:r>
            <a:r>
              <a:rPr lang="en-US" sz="3200" b="1" kern="1200" dirty="0">
                <a:solidFill>
                  <a:schemeClr val="tx1"/>
                </a:solidFill>
              </a:rPr>
              <a:t> </a:t>
            </a:r>
            <a:r>
              <a:rPr lang="en-US" kern="1200" dirty="0">
                <a:solidFill>
                  <a:schemeClr val="tx1"/>
                </a:solidFill>
              </a:rPr>
              <a:t>elective choice</a:t>
            </a:r>
          </a:p>
        </p:txBody>
      </p:sp>
      <p:pic>
        <p:nvPicPr>
          <p:cNvPr id="1030" name="Picture 6" descr="Text&#10;&#10;Description automatically generated">
            <a:extLst>
              <a:ext uri="{FF2B5EF4-FFF2-40B4-BE49-F238E27FC236}">
                <a16:creationId xmlns:a16="http://schemas.microsoft.com/office/drawing/2014/main" id="{00243E7E-765C-4D45-842B-14CB4BE23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r="19204" b="1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9CCAA-2AAC-5046-8B66-8C61E52DF169}"/>
              </a:ext>
            </a:extLst>
          </p:cNvPr>
          <p:cNvSpPr txBox="1"/>
          <p:nvPr/>
        </p:nvSpPr>
        <p:spPr>
          <a:xfrm rot="368437">
            <a:off x="5133808" y="3809812"/>
            <a:ext cx="5744798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Chinese, French, German, Italian </a:t>
            </a:r>
            <a:r>
              <a:rPr lang="en-US" sz="3200" b="1"/>
              <a:t>&amp; Spanish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055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D4E8D-7C6D-444E-996B-4842C8AC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8" y="290417"/>
            <a:ext cx="5450287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+mn-lt"/>
              </a:rPr>
              <a:t>UNIVERSITY LANGUAGE SCHEME: </a:t>
            </a:r>
            <a:r>
              <a:rPr lang="en-US" b="1" dirty="0">
                <a:solidFill>
                  <a:srgbClr val="781B3B"/>
                </a:solidFill>
                <a:latin typeface="Chalkduster" panose="03050602040202020205" pitchFamily="66" charset="77"/>
              </a:rPr>
              <a:t>ULS</a:t>
            </a:r>
            <a:r>
              <a:rPr lang="en-US" b="1" dirty="0">
                <a:solidFill>
                  <a:srgbClr val="781B3B"/>
                </a:solidFill>
                <a:latin typeface="+mn-lt"/>
              </a:rPr>
              <a:t> </a:t>
            </a:r>
            <a:endParaRPr lang="en-US" sz="2800" b="1" dirty="0">
              <a:solidFill>
                <a:srgbClr val="781B3B"/>
              </a:solidFill>
              <a:latin typeface="+mn-lt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9A39719D-C905-4B0A-81EA-DD6E7E3A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aughing Man Wearing Gray V-neck T-shirt">
            <a:extLst>
              <a:ext uri="{FF2B5EF4-FFF2-40B4-BE49-F238E27FC236}">
                <a16:creationId xmlns:a16="http://schemas.microsoft.com/office/drawing/2014/main" id="{EABA8ADB-5E6D-B740-B22E-469AE698E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r="1" b="3145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FF2BC4-89B2-D347-90BD-C5476C8A20B4}"/>
              </a:ext>
            </a:extLst>
          </p:cNvPr>
          <p:cNvSpPr txBox="1"/>
          <p:nvPr/>
        </p:nvSpPr>
        <p:spPr>
          <a:xfrm>
            <a:off x="417556" y="2267878"/>
            <a:ext cx="4792737" cy="4308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 marL="4572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weekly sessions delivered by </a:t>
            </a:r>
            <a:r>
              <a:rPr lang="en-US" sz="3600" dirty="0"/>
              <a:t>experienced, qualified </a:t>
            </a:r>
            <a:r>
              <a:rPr lang="en-US" sz="2400" dirty="0"/>
              <a:t>and enthusiastic tutors</a:t>
            </a:r>
          </a:p>
          <a:p>
            <a:pPr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4572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individual support </a:t>
            </a:r>
            <a:r>
              <a:rPr lang="en-US" sz="2400" dirty="0"/>
              <a:t>from Language Assistants in French, German, Spanish &amp; Italian for more confidence in speaking!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/>
          </a:p>
          <a:p>
            <a:pPr marL="4572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excellent additional </a:t>
            </a:r>
            <a:r>
              <a:rPr lang="en-US" sz="3600" dirty="0"/>
              <a:t>audio-visual </a:t>
            </a:r>
            <a:r>
              <a:rPr lang="en-US" sz="2400" dirty="0"/>
              <a:t>materials on BB</a:t>
            </a:r>
          </a:p>
          <a:p>
            <a:pPr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9B619-3043-AE46-A551-AF609F314210}"/>
              </a:ext>
            </a:extLst>
          </p:cNvPr>
          <p:cNvSpPr txBox="1"/>
          <p:nvPr/>
        </p:nvSpPr>
        <p:spPr>
          <a:xfrm rot="21360693">
            <a:off x="1407822" y="1048069"/>
            <a:ext cx="4589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781B3B"/>
                </a:solidFill>
              </a:rPr>
              <a:t>Chinese, French, German, Italian, Spanish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19AE4-57D3-3A42-9FBC-A139A4B178F5}"/>
              </a:ext>
            </a:extLst>
          </p:cNvPr>
          <p:cNvSpPr txBox="1"/>
          <p:nvPr/>
        </p:nvSpPr>
        <p:spPr>
          <a:xfrm>
            <a:off x="6459279" y="4320297"/>
            <a:ext cx="40924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Our offer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8E344-8865-D643-AB28-C4D0513DB00C}"/>
              </a:ext>
            </a:extLst>
          </p:cNvPr>
          <p:cNvSpPr txBox="1"/>
          <p:nvPr/>
        </p:nvSpPr>
        <p:spPr>
          <a:xfrm rot="545126">
            <a:off x="5192796" y="2586194"/>
            <a:ext cx="180640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multiple Inspirational Teacher Awards Winners!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14BEF-6F29-944D-861C-91C1F8D83678}"/>
              </a:ext>
            </a:extLst>
          </p:cNvPr>
          <p:cNvSpPr txBox="1"/>
          <p:nvPr/>
        </p:nvSpPr>
        <p:spPr>
          <a:xfrm rot="21089235">
            <a:off x="4534013" y="5696578"/>
            <a:ext cx="162964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speak, learn, have fun!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6A91C-E04F-BC42-93F7-868C0B124E82}"/>
              </a:ext>
            </a:extLst>
          </p:cNvPr>
          <p:cNvSpPr txBox="1"/>
          <p:nvPr/>
        </p:nvSpPr>
        <p:spPr>
          <a:xfrm>
            <a:off x="2133523" y="1471651"/>
            <a:ext cx="641188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stages: complete beginners to advanced, depending on language </a:t>
            </a:r>
          </a:p>
        </p:txBody>
      </p:sp>
    </p:spTree>
    <p:extLst>
      <p:ext uri="{BB962C8B-B14F-4D97-AF65-F5344CB8AC3E}">
        <p14:creationId xmlns:p14="http://schemas.microsoft.com/office/powerpoint/2010/main" val="32039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3735A-0601-4346-AB85-6C11912F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232083" cy="1956841"/>
          </a:xfrm>
        </p:spPr>
        <p:txBody>
          <a:bodyPr anchor="b">
            <a:normAutofit/>
          </a:bodyPr>
          <a:lstStyle/>
          <a:p>
            <a:r>
              <a:rPr lang="en-US" sz="5400" b="1" i="1" u="sng" dirty="0">
                <a:solidFill>
                  <a:srgbClr val="781B3B"/>
                </a:solidFill>
                <a:latin typeface="+mn-lt"/>
              </a:rPr>
              <a:t>DON’T</a:t>
            </a:r>
            <a:r>
              <a:rPr lang="en-US" sz="5400" b="1" dirty="0">
                <a:solidFill>
                  <a:srgbClr val="781B3B"/>
                </a:solidFill>
              </a:rPr>
              <a:t> </a:t>
            </a:r>
            <a:r>
              <a:rPr lang="en-US" sz="4000" b="1" dirty="0">
                <a:solidFill>
                  <a:srgbClr val="781B3B"/>
                </a:solidFill>
              </a:rPr>
              <a:t>choose </a:t>
            </a:r>
            <a:r>
              <a:rPr lang="en-US" sz="4000" b="1" dirty="0">
                <a:solidFill>
                  <a:srgbClr val="781B3B"/>
                </a:solidFill>
                <a:latin typeface="Chalkduster" panose="03050602040202020205" pitchFamily="66" charset="77"/>
              </a:rPr>
              <a:t>ULS</a:t>
            </a:r>
            <a:r>
              <a:rPr lang="en-US" sz="4000" b="1" dirty="0">
                <a:solidFill>
                  <a:srgbClr val="781B3B"/>
                </a:solidFill>
              </a:rPr>
              <a:t> if you:</a:t>
            </a:r>
            <a:r>
              <a:rPr lang="en-US" sz="5400" b="1" dirty="0">
                <a:solidFill>
                  <a:srgbClr val="781B3B"/>
                </a:solidFill>
              </a:rPr>
              <a:t> 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F8247CFE-3A39-46A0-B05F-A0DB87334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83" y="2974874"/>
            <a:ext cx="4664009" cy="4274678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>
                <a:latin typeface="Bradley Hand" pitchFamily="2" charset="77"/>
              </a:rPr>
              <a:t>think speaking English is enough to impress your future employer</a:t>
            </a:r>
          </a:p>
          <a:p>
            <a:endParaRPr lang="en-US" sz="4500" dirty="0">
              <a:latin typeface="Bradley Hand" pitchFamily="2" charset="77"/>
            </a:endParaRPr>
          </a:p>
          <a:p>
            <a:r>
              <a:rPr lang="en-US" sz="3800" dirty="0">
                <a:latin typeface="Courier" pitchFamily="2" charset="0"/>
              </a:rPr>
              <a:t>are already bored by the thought of meeting fantastic (some say crazy) people in our award-winning social events organized by the Society of the Year (yep, that’s our </a:t>
            </a:r>
            <a:r>
              <a:rPr lang="en-US" sz="3800" b="1" dirty="0">
                <a:latin typeface="Courier" pitchFamily="2" charset="0"/>
              </a:rPr>
              <a:t>Language Society</a:t>
            </a:r>
            <a:r>
              <a:rPr lang="en-US" sz="3800" dirty="0">
                <a:latin typeface="Courier" pitchFamily="2" charset="0"/>
              </a:rPr>
              <a:t>!)</a:t>
            </a:r>
          </a:p>
          <a:p>
            <a:endParaRPr lang="en-US" sz="3800" dirty="0">
              <a:latin typeface="Courier" pitchFamily="2" charset="0"/>
            </a:endParaRPr>
          </a:p>
          <a:p>
            <a:r>
              <a:rPr lang="en-US" sz="3800" dirty="0">
                <a:latin typeface="Footlight MT Light" panose="0204060206030A020304" pitchFamily="18" charset="77"/>
              </a:rPr>
              <a:t>are sure that you don’t want any cultural, linguistic, interpersonal [insert other] excitement in your life</a:t>
            </a:r>
          </a:p>
        </p:txBody>
      </p:sp>
      <p:pic>
        <p:nvPicPr>
          <p:cNvPr id="2050" name="Picture 2" descr="Woman In Collared Shirt">
            <a:extLst>
              <a:ext uri="{FF2B5EF4-FFF2-40B4-BE49-F238E27FC236}">
                <a16:creationId xmlns:a16="http://schemas.microsoft.com/office/drawing/2014/main" id="{B52B4E93-420D-8E4E-8646-82ACD7793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-1" b="2335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17FAE-40FD-B346-B0B4-BFBF2C6553A5}"/>
              </a:ext>
            </a:extLst>
          </p:cNvPr>
          <p:cNvSpPr txBox="1"/>
          <p:nvPr/>
        </p:nvSpPr>
        <p:spPr>
          <a:xfrm rot="532135">
            <a:off x="5050183" y="3129252"/>
            <a:ext cx="22937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Good luck with that! ;)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1909B6B-837A-8346-986A-E76FD81C4C3D}"/>
              </a:ext>
            </a:extLst>
          </p:cNvPr>
          <p:cNvSpPr/>
          <p:nvPr/>
        </p:nvSpPr>
        <p:spPr>
          <a:xfrm rot="10357636">
            <a:off x="4730354" y="3148273"/>
            <a:ext cx="204470" cy="153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00C1D-3C4E-464B-AA0C-A8E7E8B7EA7B}"/>
              </a:ext>
            </a:extLst>
          </p:cNvPr>
          <p:cNvSpPr txBox="1"/>
          <p:nvPr/>
        </p:nvSpPr>
        <p:spPr>
          <a:xfrm>
            <a:off x="5068730" y="4359510"/>
            <a:ext cx="28264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Honestly: they are the best!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5BF9370-5742-F94B-8079-9FD1EF86D954}"/>
              </a:ext>
            </a:extLst>
          </p:cNvPr>
          <p:cNvSpPr/>
          <p:nvPr/>
        </p:nvSpPr>
        <p:spPr>
          <a:xfrm rot="9920916" flipV="1">
            <a:off x="4740699" y="4403546"/>
            <a:ext cx="213228" cy="180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63527B-B983-6B4A-AE21-C51002078B5A}"/>
              </a:ext>
            </a:extLst>
          </p:cNvPr>
          <p:cNvSpPr txBox="1"/>
          <p:nvPr/>
        </p:nvSpPr>
        <p:spPr>
          <a:xfrm>
            <a:off x="5025295" y="5649872"/>
            <a:ext cx="12925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Fair enough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B986756-5146-8149-9935-CCFEF40853EC}"/>
              </a:ext>
            </a:extLst>
          </p:cNvPr>
          <p:cNvSpPr/>
          <p:nvPr/>
        </p:nvSpPr>
        <p:spPr>
          <a:xfrm rot="9920916" flipV="1">
            <a:off x="4719924" y="5814941"/>
            <a:ext cx="213228" cy="180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1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ppy ethnic woman sitting at table with laptop">
            <a:extLst>
              <a:ext uri="{FF2B5EF4-FFF2-40B4-BE49-F238E27FC236}">
                <a16:creationId xmlns:a16="http://schemas.microsoft.com/office/drawing/2014/main" id="{0BA37D24-1860-314F-A6E7-6AB10B93B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" r="19545" b="32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0C1D4-3F51-2940-8D78-A2751F41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49" y="843534"/>
            <a:ext cx="7239275" cy="1124712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How to apply/ register interest?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7FF7-5BE3-B045-A15A-46EE8AF4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886706" cy="3207258"/>
          </a:xfrm>
        </p:spPr>
        <p:txBody>
          <a:bodyPr anchor="t">
            <a:normAutofit/>
          </a:bodyPr>
          <a:lstStyle/>
          <a:p>
            <a:r>
              <a:rPr lang="en-US" sz="1800" b="1" dirty="0"/>
              <a:t>Select the language module that you would like to study on My Student Record before 4pm on 15 March 2021</a:t>
            </a:r>
            <a:endParaRPr lang="en-US" sz="1700" b="1" dirty="0">
              <a:solidFill>
                <a:srgbClr val="B52D57"/>
              </a:solidFill>
            </a:endParaRPr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r>
              <a:rPr lang="en-US" sz="1700" dirty="0"/>
              <a:t>Make sure you do it </a:t>
            </a:r>
            <a:r>
              <a:rPr lang="en-US" sz="1700" b="1" dirty="0">
                <a:solidFill>
                  <a:srgbClr val="B52D57"/>
                </a:solidFill>
              </a:rPr>
              <a:t>ASAP</a:t>
            </a:r>
            <a:r>
              <a:rPr lang="en-US" sz="1700" dirty="0"/>
              <a:t>!</a:t>
            </a:r>
          </a:p>
          <a:p>
            <a:r>
              <a:rPr lang="en-US" sz="1700" dirty="0"/>
              <a:t>The thing is that we are so popular that we oversubscribe quickly!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9124F-AD02-3043-8992-E871EA126E11}"/>
              </a:ext>
            </a:extLst>
          </p:cNvPr>
          <p:cNvSpPr txBox="1"/>
          <p:nvPr/>
        </p:nvSpPr>
        <p:spPr>
          <a:xfrm rot="501503">
            <a:off x="5049481" y="4779077"/>
            <a:ext cx="5072222" cy="830997"/>
          </a:xfrm>
          <a:prstGeom prst="rect">
            <a:avLst/>
          </a:prstGeom>
          <a:solidFill>
            <a:srgbClr val="781B3B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</a:rPr>
              <a:t>places are limited</a:t>
            </a:r>
            <a:r>
              <a:rPr lang="en-US" sz="4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4E875-0C6C-BC49-AFEE-CB0909786B0E}"/>
              </a:ext>
            </a:extLst>
          </p:cNvPr>
          <p:cNvSpPr txBox="1"/>
          <p:nvPr/>
        </p:nvSpPr>
        <p:spPr>
          <a:xfrm>
            <a:off x="528258" y="6127677"/>
            <a:ext cx="8022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And if you have a minute, why don’t you click </a:t>
            </a:r>
            <a:r>
              <a:rPr lang="en-US" sz="2800" b="1" dirty="0">
                <a:solidFill>
                  <a:srgbClr val="B52D57"/>
                </a:solidFill>
              </a:rPr>
              <a:t>this video </a:t>
            </a:r>
            <a:r>
              <a:rPr lang="en-US" sz="2000" dirty="0"/>
              <a:t>to hear more…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E345A-868A-4A42-A9BA-61A20E79BE57}"/>
              </a:ext>
            </a:extLst>
          </p:cNvPr>
          <p:cNvSpPr txBox="1"/>
          <p:nvPr/>
        </p:nvSpPr>
        <p:spPr>
          <a:xfrm>
            <a:off x="8659251" y="6411394"/>
            <a:ext cx="225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Next slide!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3144A84-840F-FC43-AD69-DAFA06F92AD0}"/>
              </a:ext>
            </a:extLst>
          </p:cNvPr>
          <p:cNvSpPr/>
          <p:nvPr/>
        </p:nvSpPr>
        <p:spPr>
          <a:xfrm>
            <a:off x="9844732" y="6453685"/>
            <a:ext cx="624648" cy="271314"/>
          </a:xfrm>
          <a:prstGeom prst="rightArrow">
            <a:avLst/>
          </a:prstGeom>
          <a:solidFill>
            <a:srgbClr val="781B3B"/>
          </a:solidFill>
          <a:ln>
            <a:solidFill>
              <a:srgbClr val="B5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1F6560-D61C-400F-B71A-3FDEBF451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22286F-D1EA-0F4A-8C9B-01583240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6639"/>
            <a:ext cx="11090274" cy="67544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4200" dirty="0"/>
              <a:t>… here we go! Yep, it’s here! </a:t>
            </a:r>
            <a:r>
              <a:rPr lang="en-US" sz="1400" dirty="0"/>
              <a:t>(Click Enable Content at the top if you can’t see anything)</a:t>
            </a:r>
            <a:endParaRPr lang="en-US" sz="4200" dirty="0"/>
          </a:p>
        </p:txBody>
      </p:sp>
      <p:pic>
        <p:nvPicPr>
          <p:cNvPr id="4" name="p7aW-p9GPUw">
            <a:extLst>
              <a:ext uri="{FF2B5EF4-FFF2-40B4-BE49-F238E27FC236}">
                <a16:creationId xmlns:a16="http://schemas.microsoft.com/office/drawing/2014/main" id="{491BDD9F-5148-764E-A192-933BD3132F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0862" y="2133600"/>
            <a:ext cx="7419734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122" name="Picture 2" descr="Photo Of People Holding Each Other's Hands">
            <a:extLst>
              <a:ext uri="{FF2B5EF4-FFF2-40B4-BE49-F238E27FC236}">
                <a16:creationId xmlns:a16="http://schemas.microsoft.com/office/drawing/2014/main" id="{9327830F-DBB2-0943-99FF-7287D9892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2125" y="2133601"/>
            <a:ext cx="2782674" cy="41688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441B241C-0BBF-4944-A734-3AB37110171E}"/>
              </a:ext>
            </a:extLst>
          </p:cNvPr>
          <p:cNvSpPr/>
          <p:nvPr/>
        </p:nvSpPr>
        <p:spPr>
          <a:xfrm>
            <a:off x="5631656" y="1042080"/>
            <a:ext cx="928688" cy="958170"/>
          </a:xfrm>
          <a:prstGeom prst="downArrow">
            <a:avLst/>
          </a:prstGeom>
          <a:solidFill>
            <a:srgbClr val="781B3B"/>
          </a:solidFill>
          <a:ln>
            <a:solidFill>
              <a:srgbClr val="B5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267</Words>
  <Application>Microsoft Office PowerPoint</Application>
  <PresentationFormat>Widescreen</PresentationFormat>
  <Paragraphs>35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Bradley Hand</vt:lpstr>
      <vt:lpstr>Calibri</vt:lpstr>
      <vt:lpstr>Calibri Light</vt:lpstr>
      <vt:lpstr>Chalkduster</vt:lpstr>
      <vt:lpstr>Courier</vt:lpstr>
      <vt:lpstr>Footlight MT Light</vt:lpstr>
      <vt:lpstr>Office Theme</vt:lpstr>
      <vt:lpstr>Languages</vt:lpstr>
      <vt:lpstr>UNIVERSITY LANGUAGE SCHEME: ULS </vt:lpstr>
      <vt:lpstr>DON’T choose ULS if you: </vt:lpstr>
      <vt:lpstr>How to apply/ register interest? </vt:lpstr>
      <vt:lpstr>… here we go! Yep, it’s here! (Click Enable Content at the top if you can’t see anything)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</dc:title>
  <dc:creator>de Berg, Anna</dc:creator>
  <cp:lastModifiedBy>Hampton, Rachel M</cp:lastModifiedBy>
  <cp:revision>16</cp:revision>
  <dcterms:created xsi:type="dcterms:W3CDTF">2021-02-23T13:01:16Z</dcterms:created>
  <dcterms:modified xsi:type="dcterms:W3CDTF">2021-02-23T17:56:27Z</dcterms:modified>
</cp:coreProperties>
</file>