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37800" autoAdjust="0"/>
  </p:normalViewPr>
  <p:slideViewPr>
    <p:cSldViewPr>
      <p:cViewPr>
        <p:scale>
          <a:sx n="90" d="100"/>
          <a:sy n="90" d="100"/>
        </p:scale>
        <p:origin x="-27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2AC974-EC5C-49AC-86A9-EA6CC5E4EA3B}" type="datetimeFigureOut">
              <a:rPr lang="en-GB" smtClean="0"/>
              <a:t>17/06/2013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1A7E11-B998-4A26-B072-C1D06EBBBD75}" type="slidenum">
              <a:rPr lang="en-GB" smtClean="0"/>
              <a:t>‹#›</a:t>
            </a:fld>
            <a:endParaRPr lang="en-GB"/>
          </a:p>
        </p:txBody>
      </p:sp>
    </p:spTree>
    <p:extLst>
      <p:ext uri="{BB962C8B-B14F-4D97-AF65-F5344CB8AC3E}">
        <p14:creationId xmlns:p14="http://schemas.microsoft.com/office/powerpoint/2010/main" val="2410015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Gibbs (2003) cites significant differences between cohorts where institutions have “focused their efforts on improving feedback to students” and those who have “focused its efforts on students making more use of the high volume of feedback” and uses the Assessment Experience Questionnaire to demonstrate this.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Other researchers including </a:t>
            </a:r>
            <a:r>
              <a:rPr lang="en-US" sz="1200" kern="1200" dirty="0" err="1" smtClean="0">
                <a:solidFill>
                  <a:schemeClr val="tx1"/>
                </a:solidFill>
                <a:effectLst/>
                <a:latin typeface="+mn-lt"/>
                <a:ea typeface="+mn-ea"/>
                <a:cs typeface="+mn-cs"/>
              </a:rPr>
              <a:t>Pedrosa</a:t>
            </a:r>
            <a:r>
              <a:rPr lang="en-US" sz="1200" kern="1200" dirty="0" smtClean="0">
                <a:solidFill>
                  <a:schemeClr val="tx1"/>
                </a:solidFill>
                <a:effectLst/>
                <a:latin typeface="+mn-lt"/>
                <a:ea typeface="+mn-ea"/>
                <a:cs typeface="+mn-cs"/>
              </a:rPr>
              <a:t> de Jesus and Moreira (2006) and Crisp (2007) stress the importance of feedback in providing students with the tools to make progress and improve in subsequent tasks. There has been research (Crisp, 2007, </a:t>
            </a:r>
            <a:r>
              <a:rPr lang="en-US" sz="1200" kern="1200" dirty="0" err="1" smtClean="0">
                <a:solidFill>
                  <a:schemeClr val="tx1"/>
                </a:solidFill>
                <a:effectLst/>
                <a:latin typeface="+mn-lt"/>
                <a:ea typeface="+mn-ea"/>
                <a:cs typeface="+mn-cs"/>
              </a:rPr>
              <a:t>Boud</a:t>
            </a:r>
            <a:r>
              <a:rPr lang="en-US" sz="1200" kern="1200" dirty="0" smtClean="0">
                <a:solidFill>
                  <a:schemeClr val="tx1"/>
                </a:solidFill>
                <a:effectLst/>
                <a:latin typeface="+mn-lt"/>
                <a:ea typeface="+mn-ea"/>
                <a:cs typeface="+mn-cs"/>
              </a:rPr>
              <a:t> and Molloy, 2013) to suggest that it is not enough to merely give feedback but, rather, the content, method and response to feedback is equally, if not more, important.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Boud</a:t>
            </a:r>
            <a:r>
              <a:rPr lang="en-US" sz="1200" kern="1200" dirty="0" smtClean="0">
                <a:solidFill>
                  <a:schemeClr val="tx1"/>
                </a:solidFill>
                <a:effectLst/>
                <a:latin typeface="+mn-lt"/>
                <a:ea typeface="+mn-ea"/>
                <a:cs typeface="+mn-cs"/>
              </a:rPr>
              <a:t> and Molloy (2013) says that in subjects where feedback is “light” and there is no two-way conversation about how feedback is used and what is means, this is where ‘feedback’ is often shown to be “ineffective, that is, no change results” (Carless et al, 2011). This supports the idea discovered through focus groups that one to one discussions about feedback is a vital component to the effectiveness of feedback and may even determine the level of notice students pay to this feedback the next time a similar task is required.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Hattie and </a:t>
            </a:r>
            <a:r>
              <a:rPr lang="en-US" sz="1200" kern="1200" dirty="0" err="1" smtClean="0">
                <a:solidFill>
                  <a:schemeClr val="tx1"/>
                </a:solidFill>
                <a:effectLst/>
                <a:latin typeface="+mn-lt"/>
                <a:ea typeface="+mn-ea"/>
                <a:cs typeface="+mn-cs"/>
              </a:rPr>
              <a:t>Timperley</a:t>
            </a:r>
            <a:r>
              <a:rPr lang="en-US" sz="1200" kern="1200" dirty="0" smtClean="0">
                <a:solidFill>
                  <a:schemeClr val="tx1"/>
                </a:solidFill>
                <a:effectLst/>
                <a:latin typeface="+mn-lt"/>
                <a:ea typeface="+mn-ea"/>
                <a:cs typeface="+mn-cs"/>
              </a:rPr>
              <a:t> (2007) also say that when students are able to “self-regulate” their feedback they become more effective students, as the “less effective learners have minimal self-regulation strategies and depend much more on external factors (such as the teacher or the task) for feedback”. Therefore if we can make learners </a:t>
            </a:r>
            <a:r>
              <a:rPr lang="en-US" sz="1200" i="1" kern="1200" dirty="0" smtClean="0">
                <a:solidFill>
                  <a:schemeClr val="tx1"/>
                </a:solidFill>
                <a:effectLst/>
                <a:latin typeface="+mn-lt"/>
                <a:ea typeface="+mn-ea"/>
                <a:cs typeface="+mn-cs"/>
              </a:rPr>
              <a:t>less</a:t>
            </a:r>
            <a:r>
              <a:rPr lang="en-US" sz="1200" kern="1200" dirty="0" smtClean="0">
                <a:solidFill>
                  <a:schemeClr val="tx1"/>
                </a:solidFill>
                <a:effectLst/>
                <a:latin typeface="+mn-lt"/>
                <a:ea typeface="+mn-ea"/>
                <a:cs typeface="+mn-cs"/>
              </a:rPr>
              <a:t> dependent on external feedback, logically, students should become </a:t>
            </a:r>
            <a:r>
              <a:rPr lang="en-US" sz="1200" i="1" kern="1200" dirty="0" smtClean="0">
                <a:solidFill>
                  <a:schemeClr val="tx1"/>
                </a:solidFill>
                <a:effectLst/>
                <a:latin typeface="+mn-lt"/>
                <a:ea typeface="+mn-ea"/>
                <a:cs typeface="+mn-cs"/>
              </a:rPr>
              <a:t>more</a:t>
            </a:r>
            <a:r>
              <a:rPr lang="en-US" sz="1200" kern="1200" dirty="0" smtClean="0">
                <a:solidFill>
                  <a:schemeClr val="tx1"/>
                </a:solidFill>
                <a:effectLst/>
                <a:latin typeface="+mn-lt"/>
                <a:ea typeface="+mn-ea"/>
                <a:cs typeface="+mn-cs"/>
              </a:rPr>
              <a:t> effective. They claim this relies on students evaluating their own skills and knowledge about a topic and creating awareness for missed opportunities. However, in order to get students to take on board feedback is must be easy to assimilate. This means that it ‘costs’ the student less to deal with (time/energy to understand for example) and is therefore more likely to result in change.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Gibbs (2006) states that “feedback without marks leads to better learning than marks only, or even than marks with feedback”. This might be one way of encouraging students to ‘self-regulate’ although Gibbs (2006) also provides a practical application of self and peer assessment in a psychology department which could be argued has the same effect. This required students to ‘self-assess’ their performance in the assignment by creating tick boxes for regular errors, such as “Have not labeled axes of graphs” (a common issue). They found that when the tutors filled in these boxes while marking it made no difference to the students’ lab reports. When the students completed the forms prior to submission. The work improved so much the tutors had to “develop new, tougher criteria to stop everyone from achieving perfect grades.”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is supported by </a:t>
            </a:r>
            <a:r>
              <a:rPr lang="en-US" sz="1200" kern="1200" dirty="0" err="1" smtClean="0">
                <a:solidFill>
                  <a:schemeClr val="tx1"/>
                </a:solidFill>
                <a:effectLst/>
                <a:latin typeface="+mn-lt"/>
                <a:ea typeface="+mn-ea"/>
                <a:cs typeface="+mn-cs"/>
              </a:rPr>
              <a:t>Brockbank</a:t>
            </a:r>
            <a:r>
              <a:rPr lang="en-US" sz="1200" kern="1200" dirty="0" smtClean="0">
                <a:solidFill>
                  <a:schemeClr val="tx1"/>
                </a:solidFill>
                <a:effectLst/>
                <a:latin typeface="+mn-lt"/>
                <a:ea typeface="+mn-ea"/>
                <a:cs typeface="+mn-cs"/>
              </a:rPr>
              <a:t> and McGill (1998) who say that “where the feedback process is driven by the learners’ own enquiry, through critical reflection, their focus becomes the progress they are making towards the intended learning outcomes of the unit of study.” This suggests that it may be important to involve the learners with the assessment process as much as possible in order to encourage them to engage with it and learn from it.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Bryan and Clegg (2006) says that feedback is “most useful when it is regular and timely and closely related to the outcomes of learning </a:t>
            </a:r>
            <a:r>
              <a:rPr lang="en-US" sz="1200" kern="1200" dirty="0" err="1" smtClean="0">
                <a:solidFill>
                  <a:schemeClr val="tx1"/>
                </a:solidFill>
                <a:effectLst/>
                <a:latin typeface="+mn-lt"/>
                <a:ea typeface="+mn-ea"/>
                <a:cs typeface="+mn-cs"/>
              </a:rPr>
              <a:t>activites</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71A7E11-B998-4A26-B072-C1D06EBBBD75}" type="slidenum">
              <a:rPr lang="en-GB" smtClean="0"/>
              <a:t>4</a:t>
            </a:fld>
            <a:endParaRPr lang="en-GB"/>
          </a:p>
        </p:txBody>
      </p:sp>
    </p:spTree>
    <p:extLst>
      <p:ext uri="{BB962C8B-B14F-4D97-AF65-F5344CB8AC3E}">
        <p14:creationId xmlns:p14="http://schemas.microsoft.com/office/powerpoint/2010/main" val="2560047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a:t>
            </a:r>
            <a:r>
              <a:rPr lang="en-GB" baseline="0" dirty="0" smtClean="0"/>
              <a:t> focus group identified feedback as the #1 contributing factor to their ability to improve their work. </a:t>
            </a:r>
            <a:r>
              <a:rPr lang="en-US" sz="1200" kern="1200" dirty="0" smtClean="0">
                <a:solidFill>
                  <a:schemeClr val="tx1"/>
                </a:solidFill>
                <a:effectLst/>
                <a:latin typeface="+mn-lt"/>
                <a:ea typeface="+mn-ea"/>
                <a:cs typeface="+mn-cs"/>
              </a:rPr>
              <a:t>They agreed that the support and the one to one time provided by lecturers meant that asking questions and getting formative feedback was not intimidating and that the quality of the feedback influenced the extent to which they learnt how to improve. The consensus was that constructive, generic feedback is helpful when work is summative but that detailed, specific feedback that is personalized and centered around formative assessment </a:t>
            </a:r>
            <a:endParaRPr lang="en-GB" baseline="0" dirty="0" smtClean="0"/>
          </a:p>
          <a:p>
            <a:r>
              <a:rPr lang="en-GB" baseline="0" dirty="0" smtClean="0"/>
              <a:t>Student Experience Questionnaire suggests that students value their feedback</a:t>
            </a:r>
          </a:p>
          <a:p>
            <a:r>
              <a:rPr lang="en-GB" baseline="0" dirty="0" smtClean="0"/>
              <a:t>Staff focus group identified one to one support and personalised feedback done on a one to one verbal basis had a significant impact on student achievement. </a:t>
            </a:r>
            <a:r>
              <a:rPr lang="en-US" sz="1200" kern="1200" dirty="0" smtClean="0">
                <a:solidFill>
                  <a:schemeClr val="tx1"/>
                </a:solidFill>
                <a:effectLst/>
                <a:latin typeface="+mn-lt"/>
                <a:ea typeface="+mn-ea"/>
                <a:cs typeface="+mn-cs"/>
              </a:rPr>
              <a:t>They thought that quality, personal, specific feedback that integrated the assessment criteria was vital to student progression. The overwhelming example of good practice that came out of the discussion was one to one support and verbal discussion of formative feedback that allows the student the opportunity to question lecturers on their grading decisions and understand how they can improve.</a:t>
            </a:r>
            <a:r>
              <a:rPr lang="en-GB" dirty="0" smtClean="0">
                <a:effectLst/>
              </a:rPr>
              <a:t> One department also shared their</a:t>
            </a:r>
            <a:r>
              <a:rPr lang="en-GB" baseline="0" dirty="0" smtClean="0">
                <a:effectLst/>
              </a:rPr>
              <a:t> practice of requiring students to reflect on their feedback</a:t>
            </a:r>
            <a:r>
              <a:rPr lang="en-GB" baseline="0" dirty="0" smtClean="0">
                <a:effectLst/>
              </a:rPr>
              <a:t>. Students leaving their work to the last minute was cited as a potential reason for </a:t>
            </a:r>
            <a:r>
              <a:rPr lang="en-GB" baseline="0" smtClean="0">
                <a:effectLst/>
              </a:rPr>
              <a:t>poor achievement. </a:t>
            </a:r>
            <a:endParaRPr lang="en-GB" baseline="0" dirty="0" smtClean="0"/>
          </a:p>
          <a:p>
            <a:r>
              <a:rPr lang="en-US" sz="1200" kern="1200" dirty="0" smtClean="0">
                <a:solidFill>
                  <a:schemeClr val="tx1"/>
                </a:solidFill>
                <a:effectLst/>
                <a:latin typeface="+mn-lt"/>
                <a:ea typeface="+mn-ea"/>
                <a:cs typeface="+mn-cs"/>
              </a:rPr>
              <a:t>Staff questionnaires varied slightly more. Although there was acknowledgement that one on one time would help improve student achievement, neither this nor the quality of feedback was stated as the biggest factor influencing student attainment. Instead student attendance claimed the majority vote. Despite this, open questions stimulated staff to share that prompt and regular feedback plays a big role in their teaching and learning practice. One respondent said that the role played by assessment was “high” and another said “Prompt assessment and quality feedback both from both peers and staff is absolutely essential”. Despite this, when asked “If you could do one thing that you think would improve students' marks what would it be?” 83.33% said they would use more guest speakers and work placements.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1A7E11-B998-4A26-B072-C1D06EBBBD75}" type="slidenum">
              <a:rPr lang="en-GB" smtClean="0"/>
              <a:t>5</a:t>
            </a:fld>
            <a:endParaRPr lang="en-GB"/>
          </a:p>
        </p:txBody>
      </p:sp>
    </p:spTree>
    <p:extLst>
      <p:ext uri="{BB962C8B-B14F-4D97-AF65-F5344CB8AC3E}">
        <p14:creationId xmlns:p14="http://schemas.microsoft.com/office/powerpoint/2010/main" val="1078253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Brockbank</a:t>
            </a:r>
            <a:r>
              <a:rPr lang="en-US" sz="1200" kern="1200" dirty="0" smtClean="0">
                <a:solidFill>
                  <a:schemeClr val="tx1"/>
                </a:solidFill>
                <a:effectLst/>
                <a:latin typeface="+mn-lt"/>
                <a:ea typeface="+mn-ea"/>
                <a:cs typeface="+mn-cs"/>
              </a:rPr>
              <a:t> and McGill (1998) who say that “where the feedback process is driven by the learners’ own enquiry, through critical reflection, their focus becomes the progress they are making towards the intended learning outcomes of the unit of study.” This suggests that it may be important to involve the learners with the assessment process as much as possible in order to encourage them to engage with it and learn from it.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Gibbs (2006)  Self assessment submission</a:t>
            </a:r>
            <a:r>
              <a:rPr lang="en-US" sz="1200" kern="1200" baseline="0" dirty="0" smtClean="0">
                <a:solidFill>
                  <a:schemeClr val="tx1"/>
                </a:solidFill>
                <a:effectLst/>
                <a:latin typeface="+mn-lt"/>
                <a:ea typeface="+mn-ea"/>
                <a:cs typeface="+mn-cs"/>
              </a:rPr>
              <a:t> forms</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71A7E11-B998-4A26-B072-C1D06EBBBD75}" type="slidenum">
              <a:rPr lang="en-GB" smtClean="0"/>
              <a:t>8</a:t>
            </a:fld>
            <a:endParaRPr lang="en-GB"/>
          </a:p>
        </p:txBody>
      </p:sp>
    </p:spTree>
    <p:extLst>
      <p:ext uri="{BB962C8B-B14F-4D97-AF65-F5344CB8AC3E}">
        <p14:creationId xmlns:p14="http://schemas.microsoft.com/office/powerpoint/2010/main" val="2042111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Gibbs (2003) cites significant differences between cohorts where institutions have “focused their efforts on improving feedback to students” and those who have “focused its efforts on students making more use of the high volume of feedback” </a:t>
            </a:r>
          </a:p>
          <a:p>
            <a:r>
              <a:rPr lang="en-US" sz="1200" kern="1200" dirty="0" smtClean="0">
                <a:solidFill>
                  <a:schemeClr val="tx1"/>
                </a:solidFill>
                <a:effectLst/>
                <a:latin typeface="+mn-lt"/>
                <a:ea typeface="+mn-ea"/>
                <a:cs typeface="+mn-cs"/>
              </a:rPr>
              <a:t>Staff focus group</a:t>
            </a:r>
            <a:r>
              <a:rPr lang="en-US" sz="1200" kern="1200" baseline="0" dirty="0" smtClean="0">
                <a:solidFill>
                  <a:schemeClr val="tx1"/>
                </a:solidFill>
                <a:effectLst/>
                <a:latin typeface="+mn-lt"/>
                <a:ea typeface="+mn-ea"/>
                <a:cs typeface="+mn-cs"/>
              </a:rPr>
              <a:t> shared good practice in this area</a:t>
            </a:r>
            <a:r>
              <a:rPr lang="en-US" sz="1200" kern="1200" baseline="0" dirty="0" smtClean="0">
                <a:solidFill>
                  <a:schemeClr val="tx1"/>
                </a:solidFill>
                <a:effectLst/>
                <a:latin typeface="+mn-lt"/>
                <a:ea typeface="+mn-ea"/>
                <a:cs typeface="+mn-cs"/>
              </a:rPr>
              <a:t>.</a:t>
            </a:r>
          </a:p>
          <a:p>
            <a:endParaRPr lang="en-US" sz="1200" kern="1200" baseline="0" dirty="0" smtClean="0">
              <a:solidFill>
                <a:schemeClr val="tx1"/>
              </a:solidFill>
              <a:effectLst/>
              <a:latin typeface="+mn-lt"/>
              <a:ea typeface="+mn-ea"/>
              <a:cs typeface="+mn-cs"/>
            </a:endParaRPr>
          </a:p>
          <a:p>
            <a:r>
              <a:rPr lang="en-US" sz="1200" kern="1200" dirty="0" err="1" smtClean="0">
                <a:solidFill>
                  <a:schemeClr val="tx1"/>
                </a:solidFill>
                <a:effectLst/>
                <a:latin typeface="+mn-lt"/>
                <a:ea typeface="+mn-ea"/>
                <a:cs typeface="+mn-cs"/>
              </a:rPr>
              <a:t>Boud</a:t>
            </a:r>
            <a:r>
              <a:rPr lang="en-US" sz="1200" kern="1200" dirty="0" smtClean="0">
                <a:solidFill>
                  <a:schemeClr val="tx1"/>
                </a:solidFill>
                <a:effectLst/>
                <a:latin typeface="+mn-lt"/>
                <a:ea typeface="+mn-ea"/>
                <a:cs typeface="+mn-cs"/>
              </a:rPr>
              <a:t> and Molloy (2013) says that in subjects where feedback is “light” and there is no two-way conversation about how feedback is used and what is means, this is where ‘feedback’ is often shown to be “ineffective, that is, no change results” (Carless et al, 2011). </a:t>
            </a:r>
            <a:endParaRPr lang="en-US" dirty="0"/>
          </a:p>
        </p:txBody>
      </p:sp>
      <p:sp>
        <p:nvSpPr>
          <p:cNvPr id="4" name="Slide Number Placeholder 3"/>
          <p:cNvSpPr>
            <a:spLocks noGrp="1"/>
          </p:cNvSpPr>
          <p:nvPr>
            <p:ph type="sldNum" sz="quarter" idx="10"/>
          </p:nvPr>
        </p:nvSpPr>
        <p:spPr/>
        <p:txBody>
          <a:bodyPr/>
          <a:lstStyle/>
          <a:p>
            <a:fld id="{A71A7E11-B998-4A26-B072-C1D06EBBBD75}" type="slidenum">
              <a:rPr lang="en-GB" smtClean="0"/>
              <a:t>9</a:t>
            </a:fld>
            <a:endParaRPr lang="en-GB"/>
          </a:p>
        </p:txBody>
      </p:sp>
    </p:spTree>
    <p:extLst>
      <p:ext uri="{BB962C8B-B14F-4D97-AF65-F5344CB8AC3E}">
        <p14:creationId xmlns:p14="http://schemas.microsoft.com/office/powerpoint/2010/main" val="819969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a:t>
            </a:r>
            <a:r>
              <a:rPr lang="en-US" baseline="0" dirty="0" smtClean="0"/>
              <a:t> focus groups highlighted the importance of developmental formative feedback, particularly one to one sessions. This outline SOW is an example of how this could be managed within a 16 week SOW and two assignments. Although staff questionnaire highlighted the need for prompt feedback, the college/SHU standard is three weeks so although one week is ideal it cannot be set as a requirement for staff</a:t>
            </a:r>
            <a:r>
              <a:rPr lang="en-US" baseline="0" dirty="0" smtClean="0"/>
              <a: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Bryan and Clegg (2006) says that feedback is “most useful when it is regular and timely and closely related to the outcomes of learning </a:t>
            </a:r>
            <a:r>
              <a:rPr lang="en-US" sz="1200" kern="1200" dirty="0" err="1" smtClean="0">
                <a:solidFill>
                  <a:schemeClr val="tx1"/>
                </a:solidFill>
                <a:effectLst/>
                <a:latin typeface="+mn-lt"/>
                <a:ea typeface="+mn-ea"/>
                <a:cs typeface="+mn-cs"/>
              </a:rPr>
              <a:t>activites</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71A7E11-B998-4A26-B072-C1D06EBBBD75}" type="slidenum">
              <a:rPr lang="en-GB" smtClean="0"/>
              <a:t>10</a:t>
            </a:fld>
            <a:endParaRPr lang="en-GB"/>
          </a:p>
        </p:txBody>
      </p:sp>
    </p:spTree>
    <p:extLst>
      <p:ext uri="{BB962C8B-B14F-4D97-AF65-F5344CB8AC3E}">
        <p14:creationId xmlns:p14="http://schemas.microsoft.com/office/powerpoint/2010/main" val="1588655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p:txBody>
          <a:bodyPr/>
          <a:lstStyle/>
          <a:p>
            <a:fld id="{39A439CA-D03A-4E64-B4D6-DD898D6AF5B6}" type="datetimeFigureOut">
              <a:rPr lang="en-GB" smtClean="0"/>
              <a:t>17/06/2013</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DF62D8-1F9D-4B5F-AE01-0A3A92E4E27A}"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GB"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39A439CA-D03A-4E64-B4D6-DD898D6AF5B6}" type="datetimeFigureOut">
              <a:rPr lang="en-GB" smtClean="0"/>
              <a:t>17/06/2013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F62D8-1F9D-4B5F-AE01-0A3A92E4E27A}"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8DF62D8-1F9D-4B5F-AE01-0A3A92E4E27A}"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39A439CA-D03A-4E64-B4D6-DD898D6AF5B6}" type="datetimeFigureOut">
              <a:rPr lang="en-GB" smtClean="0"/>
              <a:t>17/06/2013</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GB"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GB" smtClean="0"/>
              <a:t>Click to edit Master title style</a:t>
            </a:r>
            <a:endParaRPr kumimoji="0" lang="en-US"/>
          </a:p>
        </p:txBody>
      </p:sp>
      <p:sp>
        <p:nvSpPr>
          <p:cNvPr id="4" name="Date Placeholder 3"/>
          <p:cNvSpPr>
            <a:spLocks noGrp="1"/>
          </p:cNvSpPr>
          <p:nvPr>
            <p:ph type="dt" sz="half" idx="10"/>
          </p:nvPr>
        </p:nvSpPr>
        <p:spPr/>
        <p:txBody>
          <a:bodyPr/>
          <a:lstStyle/>
          <a:p>
            <a:fld id="{39A439CA-D03A-4E64-B4D6-DD898D6AF5B6}" type="datetimeFigureOut">
              <a:rPr lang="en-GB" smtClean="0"/>
              <a:t>17/06/2013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48DF62D8-1F9D-4B5F-AE01-0A3A92E4E27A}"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39A439CA-D03A-4E64-B4D6-DD898D6AF5B6}" type="datetimeFigureOut">
              <a:rPr lang="en-GB" smtClean="0"/>
              <a:t>17/06/2013</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DF62D8-1F9D-4B5F-AE01-0A3A92E4E27A}"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GB"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GB"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9A439CA-D03A-4E64-B4D6-DD898D6AF5B6}" type="datetimeFigureOut">
              <a:rPr lang="en-GB" smtClean="0"/>
              <a:t>17/06/2013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DF62D8-1F9D-4B5F-AE01-0A3A92E4E27A}"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7" name="Date Placeholder 6"/>
          <p:cNvSpPr>
            <a:spLocks noGrp="1"/>
          </p:cNvSpPr>
          <p:nvPr>
            <p:ph type="dt" sz="half" idx="10"/>
          </p:nvPr>
        </p:nvSpPr>
        <p:spPr/>
        <p:txBody>
          <a:bodyPr/>
          <a:lstStyle/>
          <a:p>
            <a:fld id="{39A439CA-D03A-4E64-B4D6-DD898D6AF5B6}" type="datetimeFigureOut">
              <a:rPr lang="en-GB" smtClean="0"/>
              <a:t>17/06/2013</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8DF62D8-1F9D-4B5F-AE01-0A3A92E4E27A}" type="slidenum">
              <a:rPr lang="en-GB" smtClean="0"/>
              <a:t>‹#›</a:t>
            </a:fld>
            <a:endParaRPr lang="en-GB"/>
          </a:p>
        </p:txBody>
      </p:sp>
      <p:sp>
        <p:nvSpPr>
          <p:cNvPr id="23" name="Title 22"/>
          <p:cNvSpPr>
            <a:spLocks noGrp="1"/>
          </p:cNvSpPr>
          <p:nvPr>
            <p:ph type="title"/>
          </p:nvPr>
        </p:nvSpPr>
        <p:spPr/>
        <p:txBody>
          <a:bodyPr rtlCol="0" anchor="b" anchorCtr="0"/>
          <a:lstStyle/>
          <a:p>
            <a:r>
              <a:rPr kumimoji="0" lang="en-GB"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Date Placeholder 2"/>
          <p:cNvSpPr>
            <a:spLocks noGrp="1"/>
          </p:cNvSpPr>
          <p:nvPr>
            <p:ph type="dt" sz="half" idx="10"/>
          </p:nvPr>
        </p:nvSpPr>
        <p:spPr/>
        <p:txBody>
          <a:bodyPr/>
          <a:lstStyle/>
          <a:p>
            <a:fld id="{39A439CA-D03A-4E64-B4D6-DD898D6AF5B6}" type="datetimeFigureOut">
              <a:rPr lang="en-GB" smtClean="0"/>
              <a:t>17/06/2013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48DF62D8-1F9D-4B5F-AE01-0A3A92E4E27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9A439CA-D03A-4E64-B4D6-DD898D6AF5B6}" type="datetimeFigureOut">
              <a:rPr lang="en-GB" smtClean="0"/>
              <a:t>17/06/2013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8DF62D8-1F9D-4B5F-AE01-0A3A92E4E27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8DF62D8-1F9D-4B5F-AE01-0A3A92E4E27A}"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9A439CA-D03A-4E64-B4D6-DD898D6AF5B6}" type="datetimeFigureOut">
              <a:rPr lang="en-GB" smtClean="0"/>
              <a:t>17/06/2013</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8DF62D8-1F9D-4B5F-AE01-0A3A92E4E27A}"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GB"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GB"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9A439CA-D03A-4E64-B4D6-DD898D6AF5B6}" type="datetimeFigureOut">
              <a:rPr lang="en-GB" smtClean="0"/>
              <a:t>17/06/2013</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9A439CA-D03A-4E64-B4D6-DD898D6AF5B6}" type="datetimeFigureOut">
              <a:rPr lang="en-GB" smtClean="0"/>
              <a:t>17/06/2013</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8DF62D8-1F9D-4B5F-AE01-0A3A92E4E27A}"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open.ac.uk/fast/pdfs/Brown%20-AEQ.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GB" dirty="0" smtClean="0"/>
              <a:t>Assessment and Feedback</a:t>
            </a:r>
          </a:p>
          <a:p>
            <a:endParaRPr lang="en-GB" dirty="0"/>
          </a:p>
          <a:p>
            <a:r>
              <a:rPr lang="en-GB" b="0" dirty="0" smtClean="0"/>
              <a:t>Alice Bailey – Hillsborough College</a:t>
            </a:r>
          </a:p>
          <a:p>
            <a:endParaRPr lang="en-GB" b="0" dirty="0"/>
          </a:p>
          <a:p>
            <a:endParaRPr lang="en-GB" b="0" dirty="0" smtClean="0"/>
          </a:p>
          <a:p>
            <a:r>
              <a:rPr lang="en-GB" b="0" dirty="0" err="1" smtClean="0"/>
              <a:t>Alice.bailey@sheffcol.ac.uk</a:t>
            </a:r>
            <a:endParaRPr lang="en-GB" b="0" dirty="0"/>
          </a:p>
        </p:txBody>
      </p:sp>
      <p:sp>
        <p:nvSpPr>
          <p:cNvPr id="2" name="Title 1"/>
          <p:cNvSpPr>
            <a:spLocks noGrp="1"/>
          </p:cNvSpPr>
          <p:nvPr>
            <p:ph type="ctrTitle"/>
          </p:nvPr>
        </p:nvSpPr>
        <p:spPr/>
        <p:txBody>
          <a:bodyPr/>
          <a:lstStyle/>
          <a:p>
            <a:r>
              <a:rPr lang="fr-FR" dirty="0" smtClean="0"/>
              <a:t> SHU L&amp;T </a:t>
            </a:r>
            <a:r>
              <a:rPr lang="fr-FR" dirty="0" err="1" smtClean="0"/>
              <a:t>Conference</a:t>
            </a:r>
            <a:r>
              <a:rPr lang="fr-FR" dirty="0" smtClean="0"/>
              <a:t> </a:t>
            </a:r>
            <a:r>
              <a:rPr lang="fr-FR" dirty="0" err="1" smtClean="0"/>
              <a:t>June</a:t>
            </a:r>
            <a:r>
              <a:rPr lang="fr-FR" dirty="0" smtClean="0"/>
              <a:t> 2013</a:t>
            </a:r>
            <a:endParaRPr lang="en-GB" dirty="0"/>
          </a:p>
        </p:txBody>
      </p:sp>
    </p:spTree>
    <p:extLst>
      <p:ext uri="{BB962C8B-B14F-4D97-AF65-F5344CB8AC3E}">
        <p14:creationId xmlns:p14="http://schemas.microsoft.com/office/powerpoint/2010/main" val="410594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3-05-19 at 10.09.08.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18420" t="26483" r="15853" b="6492"/>
          <a:stretch/>
        </p:blipFill>
        <p:spPr>
          <a:xfrm>
            <a:off x="0" y="5810"/>
            <a:ext cx="9253804" cy="6735558"/>
          </a:xfrm>
        </p:spPr>
      </p:pic>
    </p:spTree>
    <p:extLst>
      <p:ext uri="{BB962C8B-B14F-4D97-AF65-F5344CB8AC3E}">
        <p14:creationId xmlns:p14="http://schemas.microsoft.com/office/powerpoint/2010/main" val="809894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questions?</a:t>
            </a:r>
            <a:endParaRPr lang="en-US" dirty="0"/>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1476888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sz="quarter" idx="1"/>
          </p:nvPr>
        </p:nvSpPr>
        <p:spPr/>
        <p:txBody>
          <a:bodyPr>
            <a:noAutofit/>
          </a:bodyPr>
          <a:lstStyle/>
          <a:p>
            <a:pPr lvl="1"/>
            <a:r>
              <a:rPr lang="en-US" sz="1600" dirty="0" err="1"/>
              <a:t>Boud</a:t>
            </a:r>
            <a:r>
              <a:rPr lang="en-US" sz="1600" dirty="0"/>
              <a:t>, D and Molloy, E, (Eds.), 2013, Feedback in Higher Education; Understanding it and doing it well, Oxon, </a:t>
            </a:r>
            <a:r>
              <a:rPr lang="en-US" sz="1600" dirty="0" err="1"/>
              <a:t>Routledge</a:t>
            </a:r>
            <a:r>
              <a:rPr lang="en-US" sz="1600" dirty="0"/>
              <a:t> </a:t>
            </a:r>
            <a:endParaRPr lang="en-GB" sz="1600" dirty="0"/>
          </a:p>
          <a:p>
            <a:pPr lvl="1"/>
            <a:r>
              <a:rPr lang="en-US" sz="1600" dirty="0"/>
              <a:t>Brown, E (2006) Commentary Article: The Assessment Experience Questionnaire [online] Last accessed 16/4/13 at </a:t>
            </a:r>
            <a:r>
              <a:rPr lang="en-US" sz="1600" u="sng" dirty="0">
                <a:hlinkClick r:id="rId2"/>
              </a:rPr>
              <a:t>http://www.open.ac.uk/fast/pdfs/Brown%20-AEQ.pdf</a:t>
            </a:r>
            <a:r>
              <a:rPr lang="en-US" sz="1600" dirty="0"/>
              <a:t> </a:t>
            </a:r>
            <a:endParaRPr lang="en-GB" sz="1600" dirty="0"/>
          </a:p>
          <a:p>
            <a:pPr lvl="1"/>
            <a:r>
              <a:rPr lang="en-US" sz="1600" dirty="0"/>
              <a:t>Bryan, C and Clegg, K, (Eds.), 2006, Innovative Assessment in Higher Ed, Oxon, </a:t>
            </a:r>
            <a:r>
              <a:rPr lang="en-US" sz="1600" dirty="0" err="1"/>
              <a:t>Routledge</a:t>
            </a:r>
            <a:r>
              <a:rPr lang="en-US" sz="1600" dirty="0"/>
              <a:t> </a:t>
            </a:r>
            <a:endParaRPr lang="en-GB" sz="1600" dirty="0"/>
          </a:p>
          <a:p>
            <a:pPr lvl="1"/>
            <a:r>
              <a:rPr lang="en-US" sz="1600" dirty="0"/>
              <a:t>Carless, D., Salter, D., Yang, M. and lam, J., 2011. Developing sustainable feedback practices, Studies in Higher Education, 36(4), 395-407.</a:t>
            </a:r>
            <a:endParaRPr lang="en-GB" sz="1600" dirty="0"/>
          </a:p>
          <a:p>
            <a:pPr lvl="1"/>
            <a:r>
              <a:rPr lang="en-US" sz="1600" dirty="0"/>
              <a:t>Crisp, B. (2007). Is it worth the effort? How feedback influences students' subsequent submission of assessable work. Assessment and evaluation in higher education . 32 (5), 571-581.</a:t>
            </a:r>
            <a:endParaRPr lang="en-GB" sz="1600" dirty="0"/>
          </a:p>
          <a:p>
            <a:pPr lvl="1"/>
            <a:r>
              <a:rPr lang="en-US" sz="1600" dirty="0"/>
              <a:t>Gibbs, G (2006). How assessment frames student learning, Innovative Assessment in Higher Education, p23-36</a:t>
            </a:r>
            <a:endParaRPr lang="en-GB" sz="1600" dirty="0"/>
          </a:p>
          <a:p>
            <a:pPr lvl="1"/>
            <a:r>
              <a:rPr lang="en-US" sz="1600" dirty="0"/>
              <a:t>Hattie, J and </a:t>
            </a:r>
            <a:r>
              <a:rPr lang="en-US" sz="1600" dirty="0" err="1"/>
              <a:t>Timperly</a:t>
            </a:r>
            <a:r>
              <a:rPr lang="en-US" sz="1600" dirty="0"/>
              <a:t>, H., 2007, The Power of Feedback, Review of Educational Research</a:t>
            </a:r>
            <a:r>
              <a:rPr lang="en-US" sz="1600" b="1" dirty="0"/>
              <a:t>, </a:t>
            </a:r>
            <a:r>
              <a:rPr lang="en-US" sz="1600" dirty="0"/>
              <a:t>vol. 77 no. 1 81-112</a:t>
            </a:r>
            <a:endParaRPr lang="en-GB" sz="1600" dirty="0"/>
          </a:p>
          <a:p>
            <a:pPr lvl="1"/>
            <a:r>
              <a:rPr lang="en-US" sz="1600" dirty="0" err="1"/>
              <a:t>Pedrosa</a:t>
            </a:r>
            <a:r>
              <a:rPr lang="en-US" sz="1600" dirty="0"/>
              <a:t> de Jesus and Moreira, AC. (2006). The role of students' questions in aligning teaching, learning and assessment: a case study from undergraduate sciences. Assessment in Education: Principles, Policy and Practice. 13 (2), 193-201</a:t>
            </a:r>
            <a:r>
              <a:rPr lang="en-US" sz="1600" dirty="0" smtClean="0"/>
              <a:t>.</a:t>
            </a:r>
            <a:endParaRPr lang="en-GB" sz="1600" dirty="0"/>
          </a:p>
        </p:txBody>
      </p:sp>
    </p:spTree>
    <p:extLst>
      <p:ext uri="{BB962C8B-B14F-4D97-AF65-F5344CB8AC3E}">
        <p14:creationId xmlns:p14="http://schemas.microsoft.com/office/powerpoint/2010/main" val="295959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Content Placeholder 2"/>
          <p:cNvSpPr>
            <a:spLocks noGrp="1"/>
          </p:cNvSpPr>
          <p:nvPr>
            <p:ph sz="quarter" idx="1"/>
          </p:nvPr>
        </p:nvSpPr>
        <p:spPr/>
        <p:txBody>
          <a:bodyPr/>
          <a:lstStyle/>
          <a:p>
            <a:r>
              <a:rPr lang="en-GB" dirty="0"/>
              <a:t>A</a:t>
            </a:r>
            <a:r>
              <a:rPr lang="en-GB" dirty="0" smtClean="0"/>
              <a:t>ims </a:t>
            </a:r>
            <a:r>
              <a:rPr lang="en-GB" dirty="0"/>
              <a:t>and </a:t>
            </a:r>
            <a:r>
              <a:rPr lang="en-GB" dirty="0" smtClean="0"/>
              <a:t>objectives</a:t>
            </a:r>
          </a:p>
          <a:p>
            <a:pPr marL="0" indent="0">
              <a:buNone/>
            </a:pPr>
            <a:r>
              <a:rPr lang="en-GB" dirty="0" smtClean="0"/>
              <a:t> </a:t>
            </a:r>
          </a:p>
          <a:p>
            <a:r>
              <a:rPr lang="en-GB" dirty="0" smtClean="0"/>
              <a:t>Literature</a:t>
            </a:r>
          </a:p>
          <a:p>
            <a:endParaRPr lang="en-GB" dirty="0" smtClean="0"/>
          </a:p>
          <a:p>
            <a:r>
              <a:rPr lang="en-GB" dirty="0" smtClean="0"/>
              <a:t>Methodology</a:t>
            </a:r>
          </a:p>
          <a:p>
            <a:endParaRPr lang="en-GB" dirty="0" smtClean="0"/>
          </a:p>
          <a:p>
            <a:r>
              <a:rPr lang="en-GB" dirty="0" smtClean="0"/>
              <a:t>Outcomes</a:t>
            </a:r>
            <a:endParaRPr lang="en-GB" dirty="0"/>
          </a:p>
        </p:txBody>
      </p:sp>
    </p:spTree>
    <p:extLst>
      <p:ext uri="{BB962C8B-B14F-4D97-AF65-F5344CB8AC3E}">
        <p14:creationId xmlns:p14="http://schemas.microsoft.com/office/powerpoint/2010/main" val="3181042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and Objectives</a:t>
            </a:r>
            <a:endParaRPr lang="en-GB" dirty="0"/>
          </a:p>
        </p:txBody>
      </p:sp>
      <p:sp>
        <p:nvSpPr>
          <p:cNvPr id="3" name="Content Placeholder 2"/>
          <p:cNvSpPr>
            <a:spLocks noGrp="1"/>
          </p:cNvSpPr>
          <p:nvPr>
            <p:ph sz="quarter" idx="1"/>
          </p:nvPr>
        </p:nvSpPr>
        <p:spPr/>
        <p:txBody>
          <a:bodyPr/>
          <a:lstStyle/>
          <a:p>
            <a:r>
              <a:rPr lang="en-GB" dirty="0" smtClean="0"/>
              <a:t>Aim – To investigate methods for increasing student attainment at HE (in an FE setting).</a:t>
            </a:r>
          </a:p>
          <a:p>
            <a:endParaRPr lang="en-GB" dirty="0" smtClean="0"/>
          </a:p>
          <a:p>
            <a:endParaRPr lang="en-GB" dirty="0"/>
          </a:p>
          <a:p>
            <a:r>
              <a:rPr lang="en-GB" dirty="0" smtClean="0"/>
              <a:t>Objective – To produce a practical guide and useful templates that can be applied to different HE settings with the purpose of increasing student attainment.</a:t>
            </a:r>
            <a:endParaRPr lang="en-GB" dirty="0"/>
          </a:p>
        </p:txBody>
      </p:sp>
    </p:spTree>
    <p:extLst>
      <p:ext uri="{BB962C8B-B14F-4D97-AF65-F5344CB8AC3E}">
        <p14:creationId xmlns:p14="http://schemas.microsoft.com/office/powerpoint/2010/main" val="36825356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Literature</a:t>
            </a:r>
            <a:endParaRPr lang="en-GB" dirty="0"/>
          </a:p>
        </p:txBody>
      </p:sp>
      <p:sp>
        <p:nvSpPr>
          <p:cNvPr id="3" name="Content Placeholder 2"/>
          <p:cNvSpPr>
            <a:spLocks noGrp="1"/>
          </p:cNvSpPr>
          <p:nvPr>
            <p:ph sz="quarter" idx="1"/>
          </p:nvPr>
        </p:nvSpPr>
        <p:spPr>
          <a:xfrm>
            <a:off x="301752" y="1527048"/>
            <a:ext cx="8503920" cy="4782272"/>
          </a:xfrm>
        </p:spPr>
        <p:txBody>
          <a:bodyPr>
            <a:normAutofit lnSpcReduction="10000"/>
          </a:bodyPr>
          <a:lstStyle/>
          <a:p>
            <a:r>
              <a:rPr lang="en-US" dirty="0" smtClean="0"/>
              <a:t>Gibbs </a:t>
            </a:r>
            <a:r>
              <a:rPr lang="en-US" dirty="0"/>
              <a:t>(2003)  </a:t>
            </a:r>
            <a:r>
              <a:rPr lang="en-US" sz="1600" dirty="0"/>
              <a:t>“focused their efforts on improving feedback to students”</a:t>
            </a:r>
            <a:endParaRPr lang="en-GB" sz="1600" dirty="0"/>
          </a:p>
          <a:p>
            <a:r>
              <a:rPr lang="en-US" dirty="0" err="1" smtClean="0"/>
              <a:t>Pedrosa</a:t>
            </a:r>
            <a:r>
              <a:rPr lang="en-US" dirty="0" smtClean="0"/>
              <a:t> </a:t>
            </a:r>
            <a:r>
              <a:rPr lang="en-US" dirty="0"/>
              <a:t>de Jesus and Moreira (2006) and Crisp (</a:t>
            </a:r>
            <a:r>
              <a:rPr lang="en-US" dirty="0" smtClean="0"/>
              <a:t>2007</a:t>
            </a:r>
            <a:r>
              <a:rPr lang="en-US" dirty="0" smtClean="0"/>
              <a:t>) </a:t>
            </a:r>
            <a:r>
              <a:rPr lang="en-US" sz="1600" dirty="0" smtClean="0"/>
              <a:t>‘</a:t>
            </a:r>
            <a:r>
              <a:rPr lang="en-US" sz="1600" dirty="0" smtClean="0"/>
              <a:t>make </a:t>
            </a:r>
            <a:r>
              <a:rPr lang="en-US" sz="1600" dirty="0"/>
              <a:t>progress and improve in subsequent </a:t>
            </a:r>
            <a:r>
              <a:rPr lang="en-US" sz="1600" dirty="0" smtClean="0"/>
              <a:t>tasks’</a:t>
            </a:r>
            <a:endParaRPr lang="en-US" sz="1600" dirty="0" smtClean="0"/>
          </a:p>
          <a:p>
            <a:r>
              <a:rPr lang="en-US" dirty="0" smtClean="0"/>
              <a:t>Crisp (2007), </a:t>
            </a:r>
            <a:r>
              <a:rPr lang="en-US" dirty="0" err="1"/>
              <a:t>Boud</a:t>
            </a:r>
            <a:r>
              <a:rPr lang="en-US" dirty="0"/>
              <a:t> and </a:t>
            </a:r>
            <a:r>
              <a:rPr lang="en-US" dirty="0" smtClean="0"/>
              <a:t>Molloy (</a:t>
            </a:r>
            <a:r>
              <a:rPr lang="en-US" dirty="0" smtClean="0"/>
              <a:t>2013) </a:t>
            </a:r>
            <a:r>
              <a:rPr lang="en-US" sz="1600" dirty="0" smtClean="0"/>
              <a:t>‘t</a:t>
            </a:r>
            <a:r>
              <a:rPr lang="en-US" sz="1600" dirty="0" smtClean="0"/>
              <a:t>wo-way conversation’ </a:t>
            </a:r>
            <a:endParaRPr lang="en-GB" sz="1600" dirty="0"/>
          </a:p>
          <a:p>
            <a:r>
              <a:rPr lang="en-US" dirty="0" smtClean="0"/>
              <a:t>Hattie </a:t>
            </a:r>
            <a:r>
              <a:rPr lang="en-US" dirty="0"/>
              <a:t>and </a:t>
            </a:r>
            <a:r>
              <a:rPr lang="en-US" dirty="0" err="1"/>
              <a:t>Timperley</a:t>
            </a:r>
            <a:r>
              <a:rPr lang="en-US" dirty="0"/>
              <a:t> (2007) </a:t>
            </a:r>
            <a:r>
              <a:rPr lang="en-US" sz="1600" dirty="0"/>
              <a:t>“self-regulate” </a:t>
            </a:r>
            <a:endParaRPr lang="en-GB" sz="1600" dirty="0" smtClean="0"/>
          </a:p>
          <a:p>
            <a:r>
              <a:rPr lang="en-US" dirty="0" smtClean="0"/>
              <a:t>Gibbs </a:t>
            </a:r>
            <a:r>
              <a:rPr lang="en-US" dirty="0"/>
              <a:t>(2006)  </a:t>
            </a:r>
            <a:r>
              <a:rPr lang="en-US" sz="1600" dirty="0"/>
              <a:t>“feedback without marks leads to better learning than marks only, or even than marks with feedback”</a:t>
            </a:r>
            <a:endParaRPr lang="en-GB" sz="1600" dirty="0"/>
          </a:p>
          <a:p>
            <a:r>
              <a:rPr lang="en-US" dirty="0" err="1" smtClean="0"/>
              <a:t>Brockbank</a:t>
            </a:r>
            <a:r>
              <a:rPr lang="en-US" dirty="0" smtClean="0"/>
              <a:t> </a:t>
            </a:r>
            <a:r>
              <a:rPr lang="en-US" dirty="0"/>
              <a:t>and McGill (1998) </a:t>
            </a:r>
            <a:r>
              <a:rPr lang="en-US" sz="1600" dirty="0"/>
              <a:t>“where the feedback process is driven by the learners’ own enquiry, through critical reflection, their focus becomes the progress they are making towards the intended learning outcomes of the unit of study.”</a:t>
            </a:r>
            <a:endParaRPr lang="en-GB" sz="1600" dirty="0"/>
          </a:p>
          <a:p>
            <a:r>
              <a:rPr lang="en-US" dirty="0"/>
              <a:t>Bryan and Clegg (2006</a:t>
            </a:r>
            <a:r>
              <a:rPr lang="en-US" dirty="0" smtClean="0"/>
              <a:t>) </a:t>
            </a:r>
            <a:r>
              <a:rPr lang="en-US" sz="1600" dirty="0" smtClean="0"/>
              <a:t>‘</a:t>
            </a:r>
            <a:r>
              <a:rPr lang="en-US" sz="1600" dirty="0"/>
              <a:t>regular and timely and closely related to the </a:t>
            </a:r>
            <a:r>
              <a:rPr lang="en-US" sz="1600" dirty="0" smtClean="0"/>
              <a:t>outcomes’</a:t>
            </a:r>
            <a:endParaRPr lang="en-GB" sz="1600" dirty="0"/>
          </a:p>
        </p:txBody>
      </p:sp>
    </p:spTree>
    <p:extLst>
      <p:ext uri="{BB962C8B-B14F-4D97-AF65-F5344CB8AC3E}">
        <p14:creationId xmlns:p14="http://schemas.microsoft.com/office/powerpoint/2010/main" val="2568373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a:t>
            </a:r>
            <a:endParaRPr lang="en-GB" dirty="0"/>
          </a:p>
        </p:txBody>
      </p:sp>
      <p:sp>
        <p:nvSpPr>
          <p:cNvPr id="3" name="Content Placeholder 2"/>
          <p:cNvSpPr>
            <a:spLocks noGrp="1"/>
          </p:cNvSpPr>
          <p:nvPr>
            <p:ph sz="quarter" idx="1"/>
          </p:nvPr>
        </p:nvSpPr>
        <p:spPr/>
        <p:txBody>
          <a:bodyPr/>
          <a:lstStyle/>
          <a:p>
            <a:r>
              <a:rPr lang="en-GB" dirty="0" smtClean="0"/>
              <a:t>Student focus group</a:t>
            </a:r>
          </a:p>
          <a:p>
            <a:endParaRPr lang="en-GB" dirty="0" smtClean="0"/>
          </a:p>
          <a:p>
            <a:r>
              <a:rPr lang="en-GB" dirty="0" smtClean="0"/>
              <a:t>Student Experience Questionnaire</a:t>
            </a:r>
          </a:p>
          <a:p>
            <a:endParaRPr lang="en-GB" dirty="0" smtClean="0"/>
          </a:p>
          <a:p>
            <a:r>
              <a:rPr lang="en-GB" dirty="0" smtClean="0"/>
              <a:t>Staff focus group</a:t>
            </a:r>
          </a:p>
          <a:p>
            <a:endParaRPr lang="en-GB" dirty="0" smtClean="0"/>
          </a:p>
          <a:p>
            <a:r>
              <a:rPr lang="en-GB" dirty="0" smtClean="0"/>
              <a:t>Staff questionnaire</a:t>
            </a:r>
            <a:endParaRPr lang="en-GB" dirty="0"/>
          </a:p>
        </p:txBody>
      </p:sp>
    </p:spTree>
    <p:extLst>
      <p:ext uri="{BB962C8B-B14F-4D97-AF65-F5344CB8AC3E}">
        <p14:creationId xmlns:p14="http://schemas.microsoft.com/office/powerpoint/2010/main" val="3104155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Outcomes</a:t>
            </a:r>
            <a:endParaRPr lang="en-GB" dirty="0"/>
          </a:p>
        </p:txBody>
      </p:sp>
      <p:sp>
        <p:nvSpPr>
          <p:cNvPr id="3" name="Content Placeholder 2"/>
          <p:cNvSpPr>
            <a:spLocks noGrp="1"/>
          </p:cNvSpPr>
          <p:nvPr>
            <p:ph sz="quarter" idx="1"/>
          </p:nvPr>
        </p:nvSpPr>
        <p:spPr>
          <a:xfrm>
            <a:off x="395536" y="1484784"/>
            <a:ext cx="8507288" cy="5069160"/>
          </a:xfrm>
        </p:spPr>
        <p:txBody>
          <a:bodyPr>
            <a:noAutofit/>
          </a:bodyPr>
          <a:lstStyle/>
          <a:p>
            <a:r>
              <a:rPr lang="en-GB" sz="2200" dirty="0" smtClean="0"/>
              <a:t>Feedback needs to be personalised (but always about the work, not the person!)</a:t>
            </a:r>
          </a:p>
          <a:p>
            <a:r>
              <a:rPr lang="en-GB" sz="2200" dirty="0" smtClean="0"/>
              <a:t>Formative feedback on draft work is vital to student improvement</a:t>
            </a:r>
          </a:p>
          <a:p>
            <a:r>
              <a:rPr lang="en-GB" sz="2200" dirty="0" smtClean="0"/>
              <a:t>One to one discussions help students understand and apply their feedback to their work</a:t>
            </a:r>
          </a:p>
          <a:p>
            <a:r>
              <a:rPr lang="en-GB" sz="2200" dirty="0" smtClean="0"/>
              <a:t>When summative, feedback should be </a:t>
            </a:r>
            <a:r>
              <a:rPr lang="en-GB" sz="2200" dirty="0" err="1" smtClean="0"/>
              <a:t>generalisable</a:t>
            </a:r>
            <a:r>
              <a:rPr lang="en-GB" sz="2200" dirty="0" smtClean="0"/>
              <a:t> so that students can apply it to their next piece of work</a:t>
            </a:r>
          </a:p>
          <a:p>
            <a:r>
              <a:rPr lang="en-GB" sz="2200" dirty="0" smtClean="0"/>
              <a:t>When </a:t>
            </a:r>
            <a:r>
              <a:rPr lang="en-GB" sz="2200" dirty="0" smtClean="0"/>
              <a:t>students are encouraged to self and peer assess they internalise their feedback and rely on external sources for reassurance less</a:t>
            </a:r>
            <a:endParaRPr lang="en-GB" sz="2200" dirty="0"/>
          </a:p>
        </p:txBody>
      </p:sp>
    </p:spTree>
    <p:extLst>
      <p:ext uri="{BB962C8B-B14F-4D97-AF65-F5344CB8AC3E}">
        <p14:creationId xmlns:p14="http://schemas.microsoft.com/office/powerpoint/2010/main" val="3354549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Outcomes</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smtClean="0"/>
              <a:t>SOW templates drafted with formative feedback sessions included</a:t>
            </a:r>
          </a:p>
          <a:p>
            <a:endParaRPr lang="en-GB" dirty="0" smtClean="0"/>
          </a:p>
          <a:p>
            <a:r>
              <a:rPr lang="en-GB" dirty="0" smtClean="0"/>
              <a:t>Self-assessment submission documents</a:t>
            </a:r>
          </a:p>
          <a:p>
            <a:endParaRPr lang="en-GB" dirty="0" smtClean="0"/>
          </a:p>
          <a:p>
            <a:r>
              <a:rPr lang="en-GB" dirty="0" smtClean="0"/>
              <a:t>Online marking of summative work followed by one to one sessions to discuss feedback</a:t>
            </a:r>
          </a:p>
          <a:p>
            <a:endParaRPr lang="en-GB" dirty="0" smtClean="0"/>
          </a:p>
          <a:p>
            <a:r>
              <a:rPr lang="en-GB" dirty="0" smtClean="0"/>
              <a:t>Providing feedback before providing mark (</a:t>
            </a:r>
            <a:r>
              <a:rPr lang="en-GB" dirty="0" err="1" smtClean="0"/>
              <a:t>eg</a:t>
            </a:r>
            <a:r>
              <a:rPr lang="en-GB" dirty="0" smtClean="0"/>
              <a:t>, feedback online, mark only available on attendance to one to one session)</a:t>
            </a:r>
            <a:endParaRPr lang="en-GB" dirty="0"/>
          </a:p>
        </p:txBody>
      </p:sp>
    </p:spTree>
    <p:extLst>
      <p:ext uri="{BB962C8B-B14F-4D97-AF65-F5344CB8AC3E}">
        <p14:creationId xmlns:p14="http://schemas.microsoft.com/office/powerpoint/2010/main" val="3308984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reen Shot 2013-05-19 at 10.04.42.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22653" t="31626" r="19975" b="5979"/>
          <a:stretch/>
        </p:blipFill>
        <p:spPr>
          <a:xfrm>
            <a:off x="107504" y="188640"/>
            <a:ext cx="9014922" cy="6552728"/>
          </a:xfrm>
        </p:spPr>
      </p:pic>
    </p:spTree>
    <p:extLst>
      <p:ext uri="{BB962C8B-B14F-4D97-AF65-F5344CB8AC3E}">
        <p14:creationId xmlns:p14="http://schemas.microsoft.com/office/powerpoint/2010/main" val="26365291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3-05-19 at 10.07.49.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28203" t="26484" r="37625" b="5389"/>
          <a:stretch/>
        </p:blipFill>
        <p:spPr>
          <a:xfrm>
            <a:off x="1907704" y="0"/>
            <a:ext cx="5503872" cy="6858000"/>
          </a:xfrm>
        </p:spPr>
      </p:pic>
    </p:spTree>
    <p:extLst>
      <p:ext uri="{BB962C8B-B14F-4D97-AF65-F5344CB8AC3E}">
        <p14:creationId xmlns:p14="http://schemas.microsoft.com/office/powerpoint/2010/main" val="15997603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308</TotalTime>
  <Words>1122</Words>
  <Application>Microsoft Office PowerPoint</Application>
  <PresentationFormat>On-screen Show (4:3)</PresentationFormat>
  <Paragraphs>90</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 SHU L&amp;T Conference June 2013</vt:lpstr>
      <vt:lpstr>Contents</vt:lpstr>
      <vt:lpstr>Aims and Objectives</vt:lpstr>
      <vt:lpstr>Literature</vt:lpstr>
      <vt:lpstr>Methodology</vt:lpstr>
      <vt:lpstr>Outcomes</vt:lpstr>
      <vt:lpstr>Outcomes</vt:lpstr>
      <vt:lpstr>PowerPoint Presentation</vt:lpstr>
      <vt:lpstr>PowerPoint Presentation</vt:lpstr>
      <vt:lpstr>PowerPoint Presentation</vt:lpstr>
      <vt:lpstr>Any questions?</vt:lpstr>
      <vt:lpstr>References</vt:lpstr>
    </vt:vector>
  </TitlesOfParts>
  <Company>The Sheffield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SHU L&amp;T Conference June 2013</dc:title>
  <dc:creator>ICT Systems</dc:creator>
  <cp:lastModifiedBy>ICT Systems</cp:lastModifiedBy>
  <cp:revision>13</cp:revision>
  <dcterms:created xsi:type="dcterms:W3CDTF">2013-05-16T09:30:56Z</dcterms:created>
  <dcterms:modified xsi:type="dcterms:W3CDTF">2013-06-17T11:49:03Z</dcterms:modified>
</cp:coreProperties>
</file>