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6162A8-DD7C-4B11-901D-31C24FBEBEC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300FF4-47C8-493F-9B4A-B0ADED0A7DE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62A8-DD7C-4B11-901D-31C24FBEBEC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0FF4-47C8-493F-9B4A-B0ADED0A7D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62A8-DD7C-4B11-901D-31C24FBEBEC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0FF4-47C8-493F-9B4A-B0ADED0A7D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6162A8-DD7C-4B11-901D-31C24FBEBEC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300FF4-47C8-493F-9B4A-B0ADED0A7DE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6162A8-DD7C-4B11-901D-31C24FBEBEC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300FF4-47C8-493F-9B4A-B0ADED0A7DE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62A8-DD7C-4B11-901D-31C24FBEBEC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0FF4-47C8-493F-9B4A-B0ADED0A7DE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62A8-DD7C-4B11-901D-31C24FBEBEC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0FF4-47C8-493F-9B4A-B0ADED0A7DE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6162A8-DD7C-4B11-901D-31C24FBEBEC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300FF4-47C8-493F-9B4A-B0ADED0A7DE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62A8-DD7C-4B11-901D-31C24FBEBEC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0FF4-47C8-493F-9B4A-B0ADED0A7D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6162A8-DD7C-4B11-901D-31C24FBEBEC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300FF4-47C8-493F-9B4A-B0ADED0A7DEA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6162A8-DD7C-4B11-901D-31C24FBEBEC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300FF4-47C8-493F-9B4A-B0ADED0A7DEA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6162A8-DD7C-4B11-901D-31C24FBEBEC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300FF4-47C8-493F-9B4A-B0ADED0A7DE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880320"/>
          </a:xfrm>
        </p:spPr>
        <p:txBody>
          <a:bodyPr>
            <a:normAutofit/>
          </a:bodyPr>
          <a:lstStyle/>
          <a:p>
            <a:r>
              <a:rPr lang="en-GB" dirty="0" smtClean="0"/>
              <a:t>Developing a coherent and progressive approach to careers education in HE: A case study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8640960" cy="1752600"/>
          </a:xfrm>
        </p:spPr>
        <p:txBody>
          <a:bodyPr/>
          <a:lstStyle/>
          <a:p>
            <a:r>
              <a:rPr lang="en-GB" dirty="0" smtClean="0"/>
              <a:t>Katharine Price Edwards</a:t>
            </a:r>
            <a:r>
              <a:rPr lang="en-GB" dirty="0"/>
              <a:t> </a:t>
            </a:r>
            <a:r>
              <a:rPr lang="en-GB" dirty="0" smtClean="0"/>
              <a:t>and Shawna McCoy</a:t>
            </a:r>
          </a:p>
        </p:txBody>
      </p:sp>
    </p:spTree>
    <p:extLst>
      <p:ext uri="{BB962C8B-B14F-4D97-AF65-F5344CB8AC3E}">
        <p14:creationId xmlns:p14="http://schemas.microsoft.com/office/powerpoint/2010/main" val="764534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Staff and student engagement with holistic approach to careers education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Student engagement with learning outcomes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Understanding, critical reflection, and self-realisation.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Interesting and engaging assessments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High average mark, and overall the assessments were very good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494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Student engagement and satisfaction with careers education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Ensuring that assessments and learning outcomes remain broad enough to encourage holistic reflection and self-realisation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Encouraging a broader range of students to engage with careers education </a:t>
            </a:r>
          </a:p>
        </p:txBody>
      </p:sp>
    </p:spTree>
    <p:extLst>
      <p:ext uri="{BB962C8B-B14F-4D97-AF65-F5344CB8AC3E}">
        <p14:creationId xmlns:p14="http://schemas.microsoft.com/office/powerpoint/2010/main" val="1014868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year…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Focus more on concepts of identity, self-realisation, and career journeys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Ensure that the assessments encourage critical thinking, reflection, and a holistic approach to careers</a:t>
            </a:r>
          </a:p>
          <a:p>
            <a:endParaRPr lang="en-GB" dirty="0"/>
          </a:p>
          <a:p>
            <a:r>
              <a:rPr lang="en-GB" dirty="0" smtClean="0"/>
              <a:t>Develop further opportunities for reflection, group discussion, activities </a:t>
            </a:r>
          </a:p>
          <a:p>
            <a:endParaRPr lang="en-GB" dirty="0"/>
          </a:p>
          <a:p>
            <a:r>
              <a:rPr lang="en-GB" dirty="0" smtClean="0"/>
              <a:t>Continue to develop an understanding of attendance, engagement and satisfaction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6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en-GB" dirty="0" smtClean="0"/>
              <a:t>To discuss the Criminology team’s experience of employability and careers education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Share our journey, achievements, progress and challenges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Informed by perspective of MA Placement student gaining professional qualification in Careers Education and Guidance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To encourage open discussion about approaches to careers education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04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Criminology Department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Employability agenda has shaped development  and content of new modules</a:t>
            </a:r>
          </a:p>
          <a:p>
            <a:endParaRPr lang="en-GB" dirty="0"/>
          </a:p>
          <a:p>
            <a:r>
              <a:rPr lang="en-GB" dirty="0" smtClean="0"/>
              <a:t>Modules needed to address PDP, career management and skills articulation but we were also interested in developing critical abilities and providing excellent student support</a:t>
            </a:r>
          </a:p>
          <a:p>
            <a:endParaRPr lang="en-GB" dirty="0"/>
          </a:p>
          <a:p>
            <a:r>
              <a:rPr lang="en-GB" dirty="0" smtClean="0"/>
              <a:t>Engaged with a range of internal and external specialists to encourage student engagement and enhance employability</a:t>
            </a:r>
          </a:p>
        </p:txBody>
      </p:sp>
    </p:spTree>
    <p:extLst>
      <p:ext uri="{BB962C8B-B14F-4D97-AF65-F5344CB8AC3E}">
        <p14:creationId xmlns:p14="http://schemas.microsoft.com/office/powerpoint/2010/main" val="189398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Placement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Employed as an Associate Lecturer within the Criminology team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Focus on developing careers education within the Criminology curriculum and providing careers guidance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Informed by relevant careers education and guidance literature, ethics, values and code of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08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Careers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Critical Thinking and Career Management</a:t>
            </a:r>
          </a:p>
          <a:p>
            <a:pPr lvl="1"/>
            <a:r>
              <a:rPr lang="en-GB" dirty="0" smtClean="0"/>
              <a:t>Technical aspects of career management</a:t>
            </a:r>
          </a:p>
          <a:p>
            <a:pPr lvl="1"/>
            <a:r>
              <a:rPr lang="en-GB" dirty="0" smtClean="0"/>
              <a:t>Encourages learners to think about all their activities/interests and how this relates to future careers</a:t>
            </a:r>
          </a:p>
          <a:p>
            <a:pPr lvl="1"/>
            <a:endParaRPr lang="en-GB" dirty="0"/>
          </a:p>
          <a:p>
            <a:r>
              <a:rPr lang="en-GB" dirty="0" smtClean="0"/>
              <a:t>Preparing for the World of Work</a:t>
            </a:r>
          </a:p>
          <a:p>
            <a:pPr lvl="1"/>
            <a:r>
              <a:rPr lang="en-GB" dirty="0" smtClean="0"/>
              <a:t>Identity, education, work, ethics, values, power </a:t>
            </a:r>
          </a:p>
          <a:p>
            <a:pPr lvl="1"/>
            <a:r>
              <a:rPr lang="en-GB" dirty="0" smtClean="0"/>
              <a:t>Interrelationship between these key themes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969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Journey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Originally led by employability agenda, and aims and objectives for the department</a:t>
            </a:r>
          </a:p>
          <a:p>
            <a:pPr lvl="1"/>
            <a:r>
              <a:rPr lang="en-GB" dirty="0" smtClean="0"/>
              <a:t>technical/practical advice </a:t>
            </a:r>
          </a:p>
          <a:p>
            <a:pPr lvl="1"/>
            <a:r>
              <a:rPr lang="en-GB" dirty="0" smtClean="0"/>
              <a:t>Careers management and skills development and articulation </a:t>
            </a:r>
          </a:p>
          <a:p>
            <a:pPr lvl="1"/>
            <a:r>
              <a:rPr lang="en-GB" dirty="0" smtClean="0"/>
              <a:t>PDP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My studies and reading, our discussions and observations of student engagement encouraged the focus to become more comprehensive, coherent and progressive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35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engagement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r>
              <a:rPr lang="en-GB" dirty="0" smtClean="0"/>
              <a:t>This was our main focus in the early stages – to ensure students were participating with employability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At times, a major challenge. Something we are looking into with further research this summer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Relationship between attendance, engagement, assessment success and self-realisation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Materials and activities were easily accessible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354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satisfaction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GB" dirty="0" smtClean="0"/>
              <a:t>Key factor, and related to engagement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Informed by knowledge and engagement with careers education literature </a:t>
            </a:r>
          </a:p>
          <a:p>
            <a:pPr lvl="1"/>
            <a:r>
              <a:rPr lang="en-GB" dirty="0" smtClean="0"/>
              <a:t>Interactive</a:t>
            </a:r>
          </a:p>
          <a:p>
            <a:pPr lvl="1"/>
            <a:r>
              <a:rPr lang="en-GB" dirty="0" smtClean="0"/>
              <a:t>Personalised</a:t>
            </a:r>
          </a:p>
          <a:p>
            <a:pPr lvl="1"/>
            <a:r>
              <a:rPr lang="en-GB" dirty="0" smtClean="0"/>
              <a:t>Task based</a:t>
            </a:r>
          </a:p>
          <a:p>
            <a:pPr lvl="1"/>
            <a:r>
              <a:rPr lang="en-GB" dirty="0" smtClean="0"/>
              <a:t>non-traditional tutor role</a:t>
            </a:r>
          </a:p>
          <a:p>
            <a:pPr lvl="1"/>
            <a:r>
              <a:rPr lang="en-GB" dirty="0" smtClean="0"/>
              <a:t>Open discussion</a:t>
            </a:r>
          </a:p>
          <a:p>
            <a:pPr marL="365760" lvl="1" indent="0">
              <a:buNone/>
            </a:pPr>
            <a:endParaRPr lang="en-GB" dirty="0" smtClean="0"/>
          </a:p>
          <a:p>
            <a:r>
              <a:rPr lang="en-GB" dirty="0" smtClean="0"/>
              <a:t>Module review – student feedback was largely positive, but varied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354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Self-realisation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Learners developing a critical understanding of themselves and their career journeys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This became the main focus and aim of the modules as we progressed throughout the year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My own academic and professional development</a:t>
            </a:r>
          </a:p>
          <a:p>
            <a:pPr lvl="1"/>
            <a:r>
              <a:rPr lang="en-GB" dirty="0" smtClean="0"/>
              <a:t>Student engagement and completion of seminar tasks and the assessment</a:t>
            </a:r>
          </a:p>
          <a:p>
            <a:pPr lvl="1"/>
            <a:r>
              <a:rPr lang="en-GB" dirty="0" smtClean="0"/>
              <a:t>Engagement with careers guidance appointments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537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265</TotalTime>
  <Words>520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Developing a coherent and progressive approach to careers education in HE: A case study</vt:lpstr>
      <vt:lpstr>Aims</vt:lpstr>
      <vt:lpstr>Criminology Department</vt:lpstr>
      <vt:lpstr>Placement</vt:lpstr>
      <vt:lpstr>Careers Education</vt:lpstr>
      <vt:lpstr>Our Journey</vt:lpstr>
      <vt:lpstr>Student engagement</vt:lpstr>
      <vt:lpstr>Student satisfaction</vt:lpstr>
      <vt:lpstr>Self-realisation</vt:lpstr>
      <vt:lpstr>Success</vt:lpstr>
      <vt:lpstr>Challenges</vt:lpstr>
      <vt:lpstr>Next year…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coherent and progressive approach to careers education in HE: A case study</dc:title>
  <dc:creator>Katharine</dc:creator>
  <cp:lastModifiedBy>Katharine</cp:lastModifiedBy>
  <cp:revision>17</cp:revision>
  <dcterms:created xsi:type="dcterms:W3CDTF">2013-06-14T12:19:15Z</dcterms:created>
  <dcterms:modified xsi:type="dcterms:W3CDTF">2013-06-18T20:51:02Z</dcterms:modified>
</cp:coreProperties>
</file>