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57" r:id="rId4"/>
    <p:sldId id="260" r:id="rId5"/>
    <p:sldId id="259" r:id="rId6"/>
    <p:sldId id="262" r:id="rId7"/>
    <p:sldId id="263"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6" y="9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A088FD-2549-4357-A2F8-A767539ED2AC}" type="datetimeFigureOut">
              <a:rPr lang="en-GB" smtClean="0"/>
              <a:t>20/07/2013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10A1C3-AFA9-467D-9349-63CDEF9696D4}" type="slidenum">
              <a:rPr lang="en-GB" smtClean="0"/>
              <a:t>‹#›</a:t>
            </a:fld>
            <a:endParaRPr lang="en-GB"/>
          </a:p>
        </p:txBody>
      </p:sp>
    </p:spTree>
    <p:extLst>
      <p:ext uri="{BB962C8B-B14F-4D97-AF65-F5344CB8AC3E}">
        <p14:creationId xmlns:p14="http://schemas.microsoft.com/office/powerpoint/2010/main" val="3884435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3409A27-E663-4237-BEC8-AD4BA6F060D4}" type="slidenum">
              <a:rPr lang="en-GB" smtClean="0"/>
              <a:t>4</a:t>
            </a:fld>
            <a:endParaRPr lang="en-GB"/>
          </a:p>
        </p:txBody>
      </p:sp>
    </p:spTree>
    <p:extLst>
      <p:ext uri="{BB962C8B-B14F-4D97-AF65-F5344CB8AC3E}">
        <p14:creationId xmlns:p14="http://schemas.microsoft.com/office/powerpoint/2010/main" val="3960270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66E4B1D-ADB2-4F15-8389-44110F300007}" type="datetimeFigureOut">
              <a:rPr lang="en-GB" smtClean="0"/>
              <a:t>20/07/2013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3169520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6E4B1D-ADB2-4F15-8389-44110F300007}" type="datetimeFigureOut">
              <a:rPr lang="en-GB" smtClean="0"/>
              <a:t>20/07/2013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860524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6E4B1D-ADB2-4F15-8389-44110F300007}" type="datetimeFigureOut">
              <a:rPr lang="en-GB" smtClean="0"/>
              <a:t>20/07/2013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615427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6E4B1D-ADB2-4F15-8389-44110F300007}" type="datetimeFigureOut">
              <a:rPr lang="en-GB" smtClean="0"/>
              <a:t>20/07/2013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193879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6E4B1D-ADB2-4F15-8389-44110F300007}" type="datetimeFigureOut">
              <a:rPr lang="en-GB" smtClean="0"/>
              <a:t>20/07/2013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3923307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66E4B1D-ADB2-4F15-8389-44110F300007}" type="datetimeFigureOut">
              <a:rPr lang="en-GB" smtClean="0"/>
              <a:t>20/07/2013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446072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66E4B1D-ADB2-4F15-8389-44110F300007}" type="datetimeFigureOut">
              <a:rPr lang="en-GB" smtClean="0"/>
              <a:t>20/07/2013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2894990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66E4B1D-ADB2-4F15-8389-44110F300007}" type="datetimeFigureOut">
              <a:rPr lang="en-GB" smtClean="0"/>
              <a:t>20/07/2013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3799756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6E4B1D-ADB2-4F15-8389-44110F300007}" type="datetimeFigureOut">
              <a:rPr lang="en-GB" smtClean="0"/>
              <a:t>20/07/2013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842180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6E4B1D-ADB2-4F15-8389-44110F300007}" type="datetimeFigureOut">
              <a:rPr lang="en-GB" smtClean="0"/>
              <a:t>20/07/2013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2768599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6E4B1D-ADB2-4F15-8389-44110F300007}" type="datetimeFigureOut">
              <a:rPr lang="en-GB" smtClean="0"/>
              <a:t>20/07/2013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855831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6E4B1D-ADB2-4F15-8389-44110F300007}" type="datetimeFigureOut">
              <a:rPr lang="en-GB" smtClean="0"/>
              <a:t>20/07/2013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623AC5-E736-42FC-804D-CE08A2C83742}" type="slidenum">
              <a:rPr lang="en-GB" smtClean="0"/>
              <a:t>‹#›</a:t>
            </a:fld>
            <a:endParaRPr lang="en-GB"/>
          </a:p>
        </p:txBody>
      </p:sp>
    </p:spTree>
    <p:extLst>
      <p:ext uri="{BB962C8B-B14F-4D97-AF65-F5344CB8AC3E}">
        <p14:creationId xmlns:p14="http://schemas.microsoft.com/office/powerpoint/2010/main" val="4276881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18655"/>
          </a:xfrm>
        </p:spPr>
        <p:txBody>
          <a:bodyPr>
            <a:normAutofit/>
          </a:bodyPr>
          <a:lstStyle/>
          <a:p>
            <a:r>
              <a:rPr lang="en-GB" sz="2000" dirty="0" smtClean="0"/>
              <a:t>'Leadership </a:t>
            </a:r>
            <a:r>
              <a:rPr lang="en-GB" sz="2000" dirty="0"/>
              <a:t>development in paths to employability: a qualitative cohort study of students engagement with the Common Purpose </a:t>
            </a:r>
            <a:r>
              <a:rPr lang="en-GB" sz="2000" dirty="0" smtClean="0"/>
              <a:t>programme' </a:t>
            </a:r>
            <a:br>
              <a:rPr lang="en-GB" sz="2000" dirty="0" smtClean="0"/>
            </a:br>
            <a:r>
              <a:rPr lang="en-GB" sz="2000" dirty="0" smtClean="0"/>
              <a:t/>
            </a:r>
            <a:br>
              <a:rPr lang="en-GB" sz="2000" dirty="0" smtClean="0"/>
            </a:br>
            <a:r>
              <a:rPr lang="en-GB" sz="2000" dirty="0" smtClean="0"/>
              <a:t> </a:t>
            </a:r>
            <a:r>
              <a:rPr lang="en-GB" sz="2000" dirty="0"/>
              <a:t>Thomas </a:t>
            </a:r>
            <a:r>
              <a:rPr lang="en-GB" sz="2000" dirty="0" err="1"/>
              <a:t>Meares</a:t>
            </a:r>
            <a:r>
              <a:rPr lang="en-GB" sz="2000" dirty="0"/>
              <a:t>, Rima </a:t>
            </a:r>
            <a:r>
              <a:rPr lang="en-GB" sz="2000" dirty="0" err="1"/>
              <a:t>Ibrahime</a:t>
            </a:r>
            <a:endParaRPr lang="en-GB"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404664"/>
            <a:ext cx="2638425" cy="138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4653136"/>
            <a:ext cx="6572250" cy="138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7066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Literature</a:t>
            </a:r>
            <a:endParaRPr lang="en-GB" dirty="0"/>
          </a:p>
        </p:txBody>
      </p:sp>
      <p:sp>
        <p:nvSpPr>
          <p:cNvPr id="3" name="Content Placeholder 2"/>
          <p:cNvSpPr>
            <a:spLocks noGrp="1"/>
          </p:cNvSpPr>
          <p:nvPr>
            <p:ph idx="1"/>
          </p:nvPr>
        </p:nvSpPr>
        <p:spPr/>
        <p:txBody>
          <a:bodyPr/>
          <a:lstStyle/>
          <a:p>
            <a:r>
              <a:rPr lang="en-GB" dirty="0" smtClean="0"/>
              <a:t>Widening of HE undergraduate places</a:t>
            </a:r>
          </a:p>
          <a:p>
            <a:pPr lvl="1"/>
            <a:r>
              <a:rPr lang="en-GB" sz="1400" dirty="0" smtClean="0"/>
              <a:t>(Wilton 2011)</a:t>
            </a:r>
          </a:p>
          <a:p>
            <a:r>
              <a:rPr lang="en-GB" sz="2800" dirty="0" smtClean="0"/>
              <a:t>Pressures on HE organisations to deliver more employability focused elements to syllabus</a:t>
            </a:r>
          </a:p>
          <a:p>
            <a:pPr lvl="1"/>
            <a:r>
              <a:rPr lang="en-GB" sz="1400" dirty="0" smtClean="0"/>
              <a:t>(Harvey 2000)</a:t>
            </a:r>
          </a:p>
          <a:p>
            <a:r>
              <a:rPr lang="en-GB" sz="2800" dirty="0" smtClean="0"/>
              <a:t>Need for continued professional development and lifelong learning</a:t>
            </a:r>
          </a:p>
          <a:p>
            <a:pPr lvl="1"/>
            <a:r>
              <a:rPr lang="en-GB" sz="1400" dirty="0" smtClean="0"/>
              <a:t>(Brookes and Everett 2006)</a:t>
            </a:r>
          </a:p>
          <a:p>
            <a:r>
              <a:rPr lang="en-GB" sz="2800" dirty="0" smtClean="0"/>
              <a:t>Such programmes would place them [graduates] in them higher in the market</a:t>
            </a:r>
          </a:p>
          <a:p>
            <a:pPr lvl="1"/>
            <a:r>
              <a:rPr lang="en-GB" sz="1400" dirty="0" smtClean="0"/>
              <a:t>Holmes 2001</a:t>
            </a:r>
          </a:p>
          <a:p>
            <a:pPr lvl="1"/>
            <a:endParaRPr lang="en-GB" sz="1400" dirty="0" smtClean="0"/>
          </a:p>
        </p:txBody>
      </p:sp>
    </p:spTree>
    <p:extLst>
      <p:ext uri="{BB962C8B-B14F-4D97-AF65-F5344CB8AC3E}">
        <p14:creationId xmlns:p14="http://schemas.microsoft.com/office/powerpoint/2010/main" val="1854750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 - Aims &amp; Objectives</a:t>
            </a:r>
            <a:endParaRPr lang="en-GB" dirty="0"/>
          </a:p>
        </p:txBody>
      </p:sp>
      <p:sp>
        <p:nvSpPr>
          <p:cNvPr id="3" name="Content Placeholder 2"/>
          <p:cNvSpPr>
            <a:spLocks noGrp="1"/>
          </p:cNvSpPr>
          <p:nvPr>
            <p:ph idx="1"/>
          </p:nvPr>
        </p:nvSpPr>
        <p:spPr/>
        <p:txBody>
          <a:bodyPr/>
          <a:lstStyle/>
          <a:p>
            <a:pPr marL="0" indent="0">
              <a:buNone/>
            </a:pPr>
            <a:r>
              <a:rPr lang="en-GB" dirty="0" smtClean="0"/>
              <a:t>To evaluate the Common Purpose Cohort 2013</a:t>
            </a:r>
          </a:p>
          <a:p>
            <a:pPr marL="0" indent="0">
              <a:buNone/>
            </a:pPr>
            <a:endParaRPr lang="en-GB" dirty="0"/>
          </a:p>
          <a:p>
            <a:pPr marL="0" indent="0">
              <a:buNone/>
            </a:pPr>
            <a:r>
              <a:rPr lang="en-GB" dirty="0" smtClean="0"/>
              <a:t>To have an understanding of its popularity</a:t>
            </a:r>
          </a:p>
          <a:p>
            <a:pPr marL="0" indent="0">
              <a:buNone/>
            </a:pPr>
            <a:endParaRPr lang="en-GB" dirty="0"/>
          </a:p>
          <a:p>
            <a:pPr marL="0" indent="0">
              <a:buNone/>
            </a:pPr>
            <a:r>
              <a:rPr lang="en-GB" dirty="0" smtClean="0"/>
              <a:t>To understand Common Purposes' impact on participating students view of employability at SHU</a:t>
            </a:r>
            <a:endParaRPr lang="en-GB" dirty="0"/>
          </a:p>
        </p:txBody>
      </p:sp>
    </p:spTree>
    <p:extLst>
      <p:ext uri="{BB962C8B-B14F-4D97-AF65-F5344CB8AC3E}">
        <p14:creationId xmlns:p14="http://schemas.microsoft.com/office/powerpoint/2010/main" val="1933073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0"/>
            <a:ext cx="7772400" cy="792088"/>
          </a:xfrm>
        </p:spPr>
        <p:txBody>
          <a:bodyPr>
            <a:normAutofit/>
          </a:bodyPr>
          <a:lstStyle/>
          <a:p>
            <a:r>
              <a:rPr lang="en-GB" sz="2000" dirty="0" smtClean="0">
                <a:latin typeface="+mn-lt"/>
              </a:rPr>
              <a:t>METHODOLOGY </a:t>
            </a:r>
            <a:endParaRPr lang="en-GB" sz="2000" dirty="0">
              <a:latin typeface="+mn-lt"/>
            </a:endParaRPr>
          </a:p>
        </p:txBody>
      </p:sp>
      <p:sp>
        <p:nvSpPr>
          <p:cNvPr id="3" name="Subtitle 2"/>
          <p:cNvSpPr>
            <a:spLocks noGrp="1"/>
          </p:cNvSpPr>
          <p:nvPr>
            <p:ph type="subTitle" idx="1"/>
          </p:nvPr>
        </p:nvSpPr>
        <p:spPr>
          <a:xfrm>
            <a:off x="1475656" y="1628800"/>
            <a:ext cx="6400800" cy="4248472"/>
          </a:xfrm>
        </p:spPr>
        <p:txBody>
          <a:bodyPr>
            <a:normAutofit fontScale="92500" lnSpcReduction="10000"/>
          </a:bodyPr>
          <a:lstStyle/>
          <a:p>
            <a:pPr marL="457200" indent="-457200" algn="l">
              <a:buFont typeface="Arial" pitchFamily="34" charset="0"/>
              <a:buChar char="•"/>
            </a:pPr>
            <a:r>
              <a:rPr lang="en-GB" sz="2000" dirty="0" smtClean="0">
                <a:solidFill>
                  <a:schemeClr val="tx1"/>
                </a:solidFill>
              </a:rPr>
              <a:t>Qualitative methodology - in-sight view of experiences, motivations and opinions </a:t>
            </a:r>
          </a:p>
          <a:p>
            <a:pPr lvl="4" algn="l"/>
            <a:r>
              <a:rPr lang="en-GB" sz="1100" dirty="0" smtClean="0">
                <a:solidFill>
                  <a:schemeClr val="tx1"/>
                </a:solidFill>
              </a:rPr>
              <a:t>	(</a:t>
            </a:r>
            <a:r>
              <a:rPr lang="en-GB" sz="1100" dirty="0" err="1" smtClean="0">
                <a:solidFill>
                  <a:schemeClr val="tx1"/>
                </a:solidFill>
              </a:rPr>
              <a:t>Alvesoon</a:t>
            </a:r>
            <a:r>
              <a:rPr lang="en-GB" sz="1100" dirty="0" smtClean="0">
                <a:solidFill>
                  <a:schemeClr val="tx1"/>
                </a:solidFill>
              </a:rPr>
              <a:t>, 2000; Brunt, 1997)</a:t>
            </a:r>
          </a:p>
          <a:p>
            <a:pPr marL="457200" indent="-457200" algn="l">
              <a:buFont typeface="Arial" pitchFamily="34" charset="0"/>
              <a:buChar char="•"/>
            </a:pPr>
            <a:r>
              <a:rPr lang="en-GB" sz="2000" dirty="0">
                <a:solidFill>
                  <a:schemeClr val="tx1"/>
                </a:solidFill>
              </a:rPr>
              <a:t> </a:t>
            </a:r>
            <a:r>
              <a:rPr lang="en-GB" sz="2000" dirty="0" smtClean="0">
                <a:solidFill>
                  <a:schemeClr val="tx1"/>
                </a:solidFill>
              </a:rPr>
              <a:t>In-depth semi-structured interviews </a:t>
            </a:r>
          </a:p>
          <a:p>
            <a:pPr lvl="4" algn="l"/>
            <a:r>
              <a:rPr lang="en-GB" sz="1100" dirty="0" smtClean="0">
                <a:solidFill>
                  <a:schemeClr val="tx1"/>
                </a:solidFill>
              </a:rPr>
              <a:t>	(Saunders, 2006; Hanson </a:t>
            </a:r>
            <a:r>
              <a:rPr lang="en-GB" sz="1100" dirty="0">
                <a:solidFill>
                  <a:schemeClr val="tx1"/>
                </a:solidFill>
              </a:rPr>
              <a:t>and Grimmer, </a:t>
            </a:r>
            <a:r>
              <a:rPr lang="en-GB" sz="1100" dirty="0" smtClean="0">
                <a:solidFill>
                  <a:schemeClr val="tx1"/>
                </a:solidFill>
              </a:rPr>
              <a:t>2007).</a:t>
            </a:r>
            <a:endParaRPr lang="en-GB" sz="1100" dirty="0">
              <a:solidFill>
                <a:schemeClr val="tx1"/>
              </a:solidFill>
            </a:endParaRPr>
          </a:p>
          <a:p>
            <a:pPr marL="457200" indent="-457200" algn="l">
              <a:buFont typeface="Arial" pitchFamily="34" charset="0"/>
              <a:buChar char="•"/>
            </a:pPr>
            <a:r>
              <a:rPr lang="en-GB" sz="2000" dirty="0" smtClean="0">
                <a:solidFill>
                  <a:schemeClr val="tx1"/>
                </a:solidFill>
              </a:rPr>
              <a:t>Sampling - 	participants' data obtained from 			academic staff and from researcher's 		peers from CP programme</a:t>
            </a:r>
          </a:p>
          <a:p>
            <a:pPr marL="457200" indent="-457200" algn="l">
              <a:buFont typeface="Arial" pitchFamily="34" charset="0"/>
              <a:buChar char="•"/>
            </a:pPr>
            <a:r>
              <a:rPr lang="en-GB" sz="2000" dirty="0" smtClean="0">
                <a:solidFill>
                  <a:schemeClr val="tx1"/>
                </a:solidFill>
              </a:rPr>
              <a:t>Transcription verbatim, </a:t>
            </a:r>
            <a:r>
              <a:rPr lang="en-GB" sz="2000" dirty="0" err="1" smtClean="0">
                <a:solidFill>
                  <a:schemeClr val="tx1"/>
                </a:solidFill>
              </a:rPr>
              <a:t>NVivo</a:t>
            </a:r>
            <a:r>
              <a:rPr lang="en-GB" sz="2000" dirty="0" smtClean="0">
                <a:solidFill>
                  <a:schemeClr val="tx1"/>
                </a:solidFill>
              </a:rPr>
              <a:t> software analysis </a:t>
            </a:r>
          </a:p>
          <a:p>
            <a:pPr marL="457200" indent="-457200" algn="l">
              <a:buFont typeface="Arial" pitchFamily="34" charset="0"/>
              <a:buChar char="•"/>
            </a:pPr>
            <a:r>
              <a:rPr lang="en-GB" sz="2000" dirty="0" smtClean="0">
                <a:solidFill>
                  <a:schemeClr val="tx1"/>
                </a:solidFill>
              </a:rPr>
              <a:t>Conceptual framework: </a:t>
            </a:r>
          </a:p>
          <a:p>
            <a:pPr marL="800100" lvl="1" indent="-342900" algn="l">
              <a:buFont typeface="Wingdings" pitchFamily="2" charset="2"/>
              <a:buChar char="Ø"/>
            </a:pPr>
            <a:r>
              <a:rPr lang="en-GB" sz="1600" dirty="0" smtClean="0">
                <a:solidFill>
                  <a:schemeClr val="tx1"/>
                </a:solidFill>
              </a:rPr>
              <a:t>application process  and administration     </a:t>
            </a:r>
          </a:p>
          <a:p>
            <a:pPr marL="800100" lvl="1" indent="-342900" algn="l">
              <a:buFont typeface="Wingdings" pitchFamily="2" charset="2"/>
              <a:buChar char="Ø"/>
            </a:pPr>
            <a:r>
              <a:rPr lang="en-GB" sz="1600" dirty="0" smtClean="0">
                <a:solidFill>
                  <a:schemeClr val="tx1"/>
                </a:solidFill>
              </a:rPr>
              <a:t>content  </a:t>
            </a:r>
          </a:p>
          <a:p>
            <a:pPr marL="800100" lvl="1" indent="-342900" algn="l">
              <a:buFont typeface="Wingdings" pitchFamily="2" charset="2"/>
              <a:buChar char="Ø"/>
            </a:pPr>
            <a:r>
              <a:rPr lang="en-GB" sz="1600" dirty="0" smtClean="0">
                <a:solidFill>
                  <a:schemeClr val="tx1"/>
                </a:solidFill>
              </a:rPr>
              <a:t>skills development </a:t>
            </a:r>
          </a:p>
          <a:p>
            <a:pPr marL="800100" lvl="1" indent="-342900" algn="l">
              <a:buFont typeface="Wingdings" pitchFamily="2" charset="2"/>
              <a:buChar char="Ø"/>
            </a:pPr>
            <a:r>
              <a:rPr lang="en-GB" sz="1600" dirty="0" smtClean="0">
                <a:solidFill>
                  <a:schemeClr val="tx1"/>
                </a:solidFill>
              </a:rPr>
              <a:t>learning experiences </a:t>
            </a:r>
          </a:p>
          <a:p>
            <a:pPr marL="800100" lvl="1" indent="-342900" algn="l">
              <a:buFont typeface="Wingdings" pitchFamily="2" charset="2"/>
              <a:buChar char="Ø"/>
            </a:pPr>
            <a:r>
              <a:rPr lang="en-GB" sz="1600" dirty="0" smtClean="0">
                <a:solidFill>
                  <a:schemeClr val="tx1"/>
                </a:solidFill>
              </a:rPr>
              <a:t>group diversity, etc. </a:t>
            </a:r>
          </a:p>
          <a:p>
            <a:pPr marL="457200" indent="-457200" algn="l">
              <a:buFont typeface="Arial" pitchFamily="34" charset="0"/>
              <a:buChar char="•"/>
            </a:pPr>
            <a:endParaRPr lang="en-GB" sz="800" dirty="0" smtClean="0">
              <a:solidFill>
                <a:schemeClr val="tx1"/>
              </a:solidFill>
            </a:endParaRPr>
          </a:p>
          <a:p>
            <a:pPr marL="457200" indent="-457200" algn="l">
              <a:buFont typeface="Arial" pitchFamily="34" charset="0"/>
              <a:buChar char="•"/>
            </a:pPr>
            <a:endParaRPr lang="en-GB" sz="800" dirty="0" smtClean="0">
              <a:solidFill>
                <a:schemeClr val="tx1"/>
              </a:solidFill>
            </a:endParaRPr>
          </a:p>
          <a:p>
            <a:pPr marL="457200" indent="-457200" algn="l">
              <a:buFont typeface="Arial" pitchFamily="34" charset="0"/>
              <a:buChar char="•"/>
            </a:pPr>
            <a:endParaRPr lang="en-GB" sz="2000" dirty="0">
              <a:solidFill>
                <a:schemeClr val="tx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404664"/>
            <a:ext cx="2238375" cy="150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3361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Analysis</a:t>
            </a:r>
            <a:endParaRPr lang="en-GB" dirty="0"/>
          </a:p>
        </p:txBody>
      </p:sp>
      <p:sp>
        <p:nvSpPr>
          <p:cNvPr id="3" name="Content Placeholder 2"/>
          <p:cNvSpPr>
            <a:spLocks noGrp="1"/>
          </p:cNvSpPr>
          <p:nvPr>
            <p:ph idx="1"/>
          </p:nvPr>
        </p:nvSpPr>
        <p:spPr/>
        <p:txBody>
          <a:bodyPr/>
          <a:lstStyle/>
          <a:p>
            <a:pPr marL="0" indent="0">
              <a:buNone/>
            </a:pPr>
            <a:r>
              <a:rPr lang="en-GB" i="1" dirty="0"/>
              <a:t>I think when you learn something on the course you kind of always tend to look back and kind of see if you had to go through that situation again how would you use the tools that you’ve learnt on the course to have handled a particular situation in the past.'</a:t>
            </a:r>
            <a:endParaRPr lang="en-GB" dirty="0"/>
          </a:p>
          <a:p>
            <a:endParaRPr lang="en-GB" dirty="0"/>
          </a:p>
        </p:txBody>
      </p:sp>
    </p:spTree>
    <p:extLst>
      <p:ext uri="{BB962C8B-B14F-4D97-AF65-F5344CB8AC3E}">
        <p14:creationId xmlns:p14="http://schemas.microsoft.com/office/powerpoint/2010/main" val="150535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Positives</a:t>
            </a:r>
            <a:endParaRPr lang="en-GB" dirty="0"/>
          </a:p>
        </p:txBody>
      </p:sp>
      <p:sp>
        <p:nvSpPr>
          <p:cNvPr id="3" name="Content Placeholder 2"/>
          <p:cNvSpPr>
            <a:spLocks noGrp="1"/>
          </p:cNvSpPr>
          <p:nvPr>
            <p:ph idx="1"/>
          </p:nvPr>
        </p:nvSpPr>
        <p:spPr/>
        <p:txBody>
          <a:bodyPr/>
          <a:lstStyle/>
          <a:p>
            <a:r>
              <a:rPr lang="en-GB" dirty="0" smtClean="0"/>
              <a:t>Positive attitude towards group work</a:t>
            </a:r>
          </a:p>
          <a:p>
            <a:r>
              <a:rPr lang="en-GB" dirty="0" smtClean="0"/>
              <a:t>Tacit Skills such as team work and communication are valued</a:t>
            </a:r>
          </a:p>
          <a:p>
            <a:r>
              <a:rPr lang="en-GB" dirty="0" smtClean="0"/>
              <a:t>Cross cultural development is valued</a:t>
            </a:r>
          </a:p>
          <a:p>
            <a:r>
              <a:rPr lang="en-GB" dirty="0" smtClean="0"/>
              <a:t>Group Cohesion</a:t>
            </a:r>
          </a:p>
          <a:p>
            <a:r>
              <a:rPr lang="en-GB" dirty="0" smtClean="0"/>
              <a:t>Age ranges</a:t>
            </a:r>
          </a:p>
        </p:txBody>
      </p:sp>
    </p:spTree>
    <p:extLst>
      <p:ext uri="{BB962C8B-B14F-4D97-AF65-F5344CB8AC3E}">
        <p14:creationId xmlns:p14="http://schemas.microsoft.com/office/powerpoint/2010/main" val="2847744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Negatives</a:t>
            </a:r>
            <a:endParaRPr lang="en-GB" dirty="0"/>
          </a:p>
        </p:txBody>
      </p:sp>
      <p:sp>
        <p:nvSpPr>
          <p:cNvPr id="3" name="Content Placeholder 2"/>
          <p:cNvSpPr>
            <a:spLocks noGrp="1"/>
          </p:cNvSpPr>
          <p:nvPr>
            <p:ph idx="1"/>
          </p:nvPr>
        </p:nvSpPr>
        <p:spPr/>
        <p:txBody>
          <a:bodyPr/>
          <a:lstStyle/>
          <a:p>
            <a:r>
              <a:rPr lang="en-GB" dirty="0" smtClean="0"/>
              <a:t>Lack of materials</a:t>
            </a:r>
          </a:p>
          <a:p>
            <a:r>
              <a:rPr lang="en-GB" dirty="0" smtClean="0"/>
              <a:t>Management Speak</a:t>
            </a:r>
          </a:p>
          <a:p>
            <a:r>
              <a:rPr lang="en-GB" dirty="0" smtClean="0"/>
              <a:t>Appropriateness of group members</a:t>
            </a:r>
          </a:p>
          <a:p>
            <a:r>
              <a:rPr lang="en-GB" dirty="0" smtClean="0"/>
              <a:t>Problems with group atmosphere</a:t>
            </a:r>
          </a:p>
          <a:p>
            <a:r>
              <a:rPr lang="en-GB" dirty="0" smtClean="0"/>
              <a:t>Split in opinion to application process </a:t>
            </a:r>
            <a:endParaRPr lang="en-GB" dirty="0"/>
          </a:p>
        </p:txBody>
      </p:sp>
    </p:spTree>
    <p:extLst>
      <p:ext uri="{BB962C8B-B14F-4D97-AF65-F5344CB8AC3E}">
        <p14:creationId xmlns:p14="http://schemas.microsoft.com/office/powerpoint/2010/main" val="1681277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400" dirty="0" smtClean="0"/>
              <a:t>  Conclusions, recommendations and limitations</a:t>
            </a:r>
            <a:endParaRPr lang="en-GB" sz="2400" dirty="0"/>
          </a:p>
        </p:txBody>
      </p:sp>
      <p:sp>
        <p:nvSpPr>
          <p:cNvPr id="3" name="Content Placeholder 2"/>
          <p:cNvSpPr>
            <a:spLocks noGrp="1"/>
          </p:cNvSpPr>
          <p:nvPr>
            <p:ph idx="1"/>
          </p:nvPr>
        </p:nvSpPr>
        <p:spPr/>
        <p:txBody>
          <a:bodyPr>
            <a:normAutofit/>
          </a:bodyPr>
          <a:lstStyle/>
          <a:p>
            <a:endParaRPr lang="en-GB" sz="2000" dirty="0" smtClean="0"/>
          </a:p>
          <a:p>
            <a:r>
              <a:rPr lang="en-GB" sz="2000" dirty="0" smtClean="0"/>
              <a:t>Students' cohort participating in Common Purpose leadership programme interviewed and experience evaluated </a:t>
            </a:r>
          </a:p>
          <a:p>
            <a:r>
              <a:rPr lang="en-GB" sz="2000" dirty="0" smtClean="0"/>
              <a:t>Importance of small development programmes </a:t>
            </a:r>
          </a:p>
          <a:p>
            <a:r>
              <a:rPr lang="en-GB" sz="2000" dirty="0" smtClean="0"/>
              <a:t>Positive experiences and attitudes of postgraduate students </a:t>
            </a:r>
          </a:p>
          <a:p>
            <a:r>
              <a:rPr lang="en-GB" sz="2000" dirty="0" smtClean="0"/>
              <a:t>Exploratory study (initial sample of 5 interviewees) </a:t>
            </a:r>
          </a:p>
          <a:p>
            <a:r>
              <a:rPr lang="en-GB" sz="2000" dirty="0" smtClean="0"/>
              <a:t>Sample size limitation </a:t>
            </a:r>
            <a:endParaRPr lang="en-GB" sz="2000" dirty="0"/>
          </a:p>
          <a:p>
            <a:r>
              <a:rPr lang="en-GB" sz="2000" dirty="0" smtClean="0"/>
              <a:t>Ways to reduce the limitations and increase the validity of data </a:t>
            </a:r>
          </a:p>
          <a:p>
            <a:r>
              <a:rPr lang="en-GB" sz="2000" dirty="0" smtClean="0"/>
              <a:t>Beneficial to future researchers, Common Purpose programmes developers and Sheffield Hallam University employability strategy creators </a:t>
            </a:r>
          </a:p>
          <a:p>
            <a:pPr marL="0" indent="0">
              <a:buNone/>
            </a:pPr>
            <a:endParaRPr lang="en-GB"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54678"/>
            <a:ext cx="1872208" cy="1230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9404121"/>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46</TotalTime>
  <Words>290</Words>
  <Application>Microsoft Office PowerPoint</Application>
  <PresentationFormat>On-screen Show (4:3)</PresentationFormat>
  <Paragraphs>54</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Blank</vt:lpstr>
      <vt:lpstr>'Leadership development in paths to employability: a qualitative cohort study of students engagement with the Common Purpose programme'    Thomas Meares, Rima Ibrahime</vt:lpstr>
      <vt:lpstr>Literature</vt:lpstr>
      <vt:lpstr>Introduction - Aims &amp; Objectives</vt:lpstr>
      <vt:lpstr>METHODOLOGY </vt:lpstr>
      <vt:lpstr>Analysis</vt:lpstr>
      <vt:lpstr>Positives</vt:lpstr>
      <vt:lpstr>Negatives</vt:lpstr>
      <vt:lpstr>  Conclusions, recommendations and limitations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development in paths to employability: a qualitative cohort study of students engagement with the Common Purpose programme'    Thomas Meares, Rima Ibrahime</dc:title>
  <dc:creator>Thomas Meares</dc:creator>
  <cp:lastModifiedBy>Rima Amr</cp:lastModifiedBy>
  <cp:revision>7</cp:revision>
  <dcterms:created xsi:type="dcterms:W3CDTF">2013-06-18T13:10:28Z</dcterms:created>
  <dcterms:modified xsi:type="dcterms:W3CDTF">2013-07-20T21:35:05Z</dcterms:modified>
</cp:coreProperties>
</file>