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61" r:id="rId3"/>
    <p:sldId id="259" r:id="rId4"/>
    <p:sldId id="262" r:id="rId5"/>
    <p:sldId id="265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993366"/>
    <a:srgbClr val="A3C1E5"/>
    <a:srgbClr val="8890AA"/>
    <a:srgbClr val="3766FB"/>
    <a:srgbClr val="8BA7A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B8A14-3134-4664-857D-FF82A769AB9F}" type="datetimeFigureOut">
              <a:rPr lang="en-GB" smtClean="0"/>
              <a:pPr/>
              <a:t>11/07/2012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BF86BC-0035-47A4-8566-6F06F20927F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key</a:t>
            </a:r>
            <a:r>
              <a:rPr lang="en-GB" baseline="0" dirty="0" smtClean="0"/>
              <a:t> information about our dept and courses</a:t>
            </a:r>
          </a:p>
          <a:p>
            <a:r>
              <a:rPr lang="en-GB" baseline="0" dirty="0" smtClean="0"/>
              <a:t>tour accompanied by academics and students</a:t>
            </a:r>
          </a:p>
          <a:p>
            <a:r>
              <a:rPr lang="en-GB" baseline="0" dirty="0" smtClean="0"/>
              <a:t>ask questions during tour and on stand all day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Linda Eldred, Student Marketing (UK), 2010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97A650-D90B-4783-9806-D3FEF4F1614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key</a:t>
            </a:r>
            <a:r>
              <a:rPr lang="en-GB" baseline="0" dirty="0" smtClean="0"/>
              <a:t> information about our dept and courses</a:t>
            </a:r>
          </a:p>
          <a:p>
            <a:r>
              <a:rPr lang="en-GB" baseline="0" dirty="0" smtClean="0"/>
              <a:t>tour accompanied by academics and students</a:t>
            </a:r>
          </a:p>
          <a:p>
            <a:r>
              <a:rPr lang="en-GB" baseline="0" dirty="0" smtClean="0"/>
              <a:t>ask questions during tour and on stand all day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Linda Eldred, Student Marketing (UK), 2010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97A650-D90B-4783-9806-D3FEF4F1614E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key</a:t>
            </a:r>
            <a:r>
              <a:rPr lang="en-GB" baseline="0" dirty="0" smtClean="0"/>
              <a:t> information about our dept and courses</a:t>
            </a:r>
          </a:p>
          <a:p>
            <a:r>
              <a:rPr lang="en-GB" baseline="0" dirty="0" smtClean="0"/>
              <a:t>tour accompanied by academics and students</a:t>
            </a:r>
          </a:p>
          <a:p>
            <a:r>
              <a:rPr lang="en-GB" baseline="0" dirty="0" smtClean="0"/>
              <a:t>ask questions during tour and on stand all day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Linda Eldred, Student Marketing (UK), 2010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97A650-D90B-4783-9806-D3FEF4F1614E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key</a:t>
            </a:r>
            <a:r>
              <a:rPr lang="en-GB" baseline="0" dirty="0" smtClean="0"/>
              <a:t> information about our dept and courses</a:t>
            </a:r>
          </a:p>
          <a:p>
            <a:r>
              <a:rPr lang="en-GB" baseline="0" dirty="0" smtClean="0"/>
              <a:t>tour accompanied by academics and students</a:t>
            </a:r>
          </a:p>
          <a:p>
            <a:r>
              <a:rPr lang="en-GB" baseline="0" dirty="0" smtClean="0"/>
              <a:t>ask questions during tour and on stand all day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Linda Eldred, Student Marketing (UK), 2010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97A650-D90B-4783-9806-D3FEF4F1614E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key</a:t>
            </a:r>
            <a:r>
              <a:rPr lang="en-GB" baseline="0" dirty="0" smtClean="0"/>
              <a:t> information about our dept and courses</a:t>
            </a:r>
          </a:p>
          <a:p>
            <a:r>
              <a:rPr lang="en-GB" baseline="0" dirty="0" smtClean="0"/>
              <a:t>tour accompanied by academics and students</a:t>
            </a:r>
          </a:p>
          <a:p>
            <a:r>
              <a:rPr lang="en-GB" baseline="0" dirty="0" smtClean="0"/>
              <a:t>ask questions during tour and on stand all day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Linda Eldred, Student Marketing (UK), 2010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97A650-D90B-4783-9806-D3FEF4F1614E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key</a:t>
            </a:r>
            <a:r>
              <a:rPr lang="en-GB" baseline="0" dirty="0" smtClean="0"/>
              <a:t> information about our dept and courses</a:t>
            </a:r>
          </a:p>
          <a:p>
            <a:r>
              <a:rPr lang="en-GB" baseline="0" dirty="0" smtClean="0"/>
              <a:t>tour accompanied by academics and students</a:t>
            </a:r>
          </a:p>
          <a:p>
            <a:r>
              <a:rPr lang="en-GB" baseline="0" dirty="0" smtClean="0"/>
              <a:t>ask questions during tour and on stand all day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Linda Eldred, Student Marketing (UK), 2010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97A650-D90B-4783-9806-D3FEF4F1614E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Linda Eldred, Student Marketing (UK), 2010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97A650-D90B-4783-9806-D3FEF4F1614E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99C9-49B6-480A-B10A-93AD81864B65}" type="datetimeFigureOut">
              <a:rPr lang="en-US" smtClean="0"/>
              <a:pPr/>
              <a:t>7/11/2012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B930-CA97-4B50-B0C7-FE0242FEF80C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 descr="SHU_MASTER_LOGO_215_229_72dpi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95536" y="332656"/>
            <a:ext cx="1584176" cy="86481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99C9-49B6-480A-B10A-93AD81864B65}" type="datetimeFigureOut">
              <a:rPr lang="en-US" smtClean="0"/>
              <a:pPr/>
              <a:t>7/11/2012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B930-CA97-4B50-B0C7-FE0242FEF8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23728" y="274638"/>
            <a:ext cx="435327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99C9-49B6-480A-B10A-93AD81864B65}" type="datetimeFigureOut">
              <a:rPr lang="en-US" smtClean="0"/>
              <a:pPr/>
              <a:t>7/11/2012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B930-CA97-4B50-B0C7-FE0242FEF8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99C9-49B6-480A-B10A-93AD81864B65}" type="datetimeFigureOut">
              <a:rPr lang="en-US" smtClean="0"/>
              <a:pPr/>
              <a:t>7/11/2012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B930-CA97-4B50-B0C7-FE0242FEF8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99C9-49B6-480A-B10A-93AD81864B65}" type="datetimeFigureOut">
              <a:rPr lang="en-US" smtClean="0"/>
              <a:pPr/>
              <a:t>7/11/2012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B930-CA97-4B50-B0C7-FE0242FEF8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36912"/>
            <a:ext cx="4038600" cy="34892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636912"/>
            <a:ext cx="4038600" cy="34892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99C9-49B6-480A-B10A-93AD81864B65}" type="datetimeFigureOut">
              <a:rPr lang="en-US" smtClean="0"/>
              <a:pPr/>
              <a:t>7/11/2012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B930-CA97-4B50-B0C7-FE0242FEF8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99C9-49B6-480A-B10A-93AD81864B65}" type="datetimeFigureOut">
              <a:rPr lang="en-US" smtClean="0"/>
              <a:pPr/>
              <a:t>7/11/2012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B930-CA97-4B50-B0C7-FE0242FEF8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99C9-49B6-480A-B10A-93AD81864B65}" type="datetimeFigureOut">
              <a:rPr lang="en-US" smtClean="0"/>
              <a:pPr/>
              <a:t>7/11/2012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B930-CA97-4B50-B0C7-FE0242FEF8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99C9-49B6-480A-B10A-93AD81864B65}" type="datetimeFigureOut">
              <a:rPr lang="en-US" smtClean="0"/>
              <a:pPr/>
              <a:t>7/11/2012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B930-CA97-4B50-B0C7-FE0242FEF8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5693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852936"/>
            <a:ext cx="3008313" cy="32732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99C9-49B6-480A-B10A-93AD81864B65}" type="datetimeFigureOut">
              <a:rPr lang="en-US" smtClean="0"/>
              <a:pPr/>
              <a:t>7/11/2012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B930-CA97-4B50-B0C7-FE0242FEF8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784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27784" y="620688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27784" y="5373216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99C9-49B6-480A-B10A-93AD81864B65}" type="datetimeFigureOut">
              <a:rPr lang="en-US" smtClean="0"/>
              <a:pPr/>
              <a:t>7/11/2012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B930-CA97-4B50-B0C7-FE0242FEF8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089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80928"/>
            <a:ext cx="8229600" cy="3345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D99C9-49B6-480A-B10A-93AD81864B65}" type="datetimeFigureOut">
              <a:rPr lang="en-US" smtClean="0"/>
              <a:pPr/>
              <a:t>7/11/2012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EB930-CA97-4B50-B0C7-FE0242FEF80C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 descr="SHU_MASTER_LOGO_215_229_72dpi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395536" y="332656"/>
            <a:ext cx="1584176" cy="86481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755576" y="2060848"/>
            <a:ext cx="731438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Implementing the Academic Advisor role across the Faculty of Health and Wellbeing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>
            <a:solidFill>
              <a:srgbClr val="993366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292080" y="620688"/>
            <a:ext cx="36990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 smtClean="0">
                <a:solidFill>
                  <a:srgbClr val="993366"/>
                </a:solidFill>
                <a:latin typeface="Calibri" pitchFamily="34" charset="0"/>
              </a:rPr>
              <a:t>LTA Conference 2012</a:t>
            </a:r>
            <a:endParaRPr lang="en-GB" sz="3200" b="1" dirty="0">
              <a:solidFill>
                <a:srgbClr val="993366"/>
              </a:solidFill>
              <a:latin typeface="Calibri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043608" y="4941168"/>
            <a:ext cx="5037112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John Freeman, Nursing &amp; Midwifery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Dawn </a:t>
            </a:r>
            <a:r>
              <a:rPr kumimoji="0" lang="en-GB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Hadden</a:t>
            </a: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Biosciences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Claire Marsden, Youth &amp; Community Work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Mel Hogan, Senior Admin, Allied Health Professions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>
            <a:solidFill>
              <a:srgbClr val="993366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851920" y="620688"/>
            <a:ext cx="51391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993366"/>
                </a:solidFill>
                <a:latin typeface="Calibri" pitchFamily="34" charset="0"/>
              </a:rPr>
              <a:t>Academic Advisors in HWB</a:t>
            </a:r>
            <a:endParaRPr lang="en-GB" sz="3200" b="1" dirty="0">
              <a:solidFill>
                <a:srgbClr val="993366"/>
              </a:solidFill>
              <a:latin typeface="Calibri" pitchFamily="34" charset="0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334523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sz="2800" dirty="0" smtClean="0">
                <a:latin typeface="Calibri" pitchFamily="34" charset="0"/>
              </a:rPr>
              <a:t>The 'Academic Advisor' is the term selected for  Personal Tutor</a:t>
            </a:r>
          </a:p>
          <a:p>
            <a:pPr>
              <a:buNone/>
            </a:pPr>
            <a:endParaRPr lang="en-GB" sz="2800" dirty="0" smtClean="0">
              <a:latin typeface="Calibri" pitchFamily="34" charset="0"/>
            </a:endParaRPr>
          </a:p>
          <a:p>
            <a:pPr>
              <a:buNone/>
            </a:pPr>
            <a:r>
              <a:rPr lang="en-GB" sz="2800" dirty="0" smtClean="0">
                <a:latin typeface="Calibri" pitchFamily="34" charset="0"/>
              </a:rPr>
              <a:t>All level 3 and 4 students will have an Academic Advisor in 2012</a:t>
            </a:r>
          </a:p>
          <a:p>
            <a:pPr>
              <a:buNone/>
            </a:pPr>
            <a:endParaRPr lang="en-GB" sz="2800" dirty="0" smtClean="0">
              <a:latin typeface="Calibri" pitchFamily="34" charset="0"/>
            </a:endParaRPr>
          </a:p>
          <a:p>
            <a:pPr>
              <a:buNone/>
            </a:pPr>
            <a:r>
              <a:rPr lang="en-GB" sz="2800" dirty="0" smtClean="0">
                <a:latin typeface="Calibri" pitchFamily="34" charset="0"/>
              </a:rPr>
              <a:t>For many courses this is new and therefore the role has to be defined and guidance provided</a:t>
            </a:r>
            <a:endParaRPr lang="en-GB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>
            <a:solidFill>
              <a:srgbClr val="993366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843808" y="620688"/>
            <a:ext cx="60486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993366"/>
                </a:solidFill>
                <a:latin typeface="Calibri" pitchFamily="34" charset="0"/>
              </a:rPr>
              <a:t>NUS Charter on Personal Tutors</a:t>
            </a:r>
            <a:endParaRPr lang="en-GB" sz="3200" b="1" dirty="0">
              <a:solidFill>
                <a:srgbClr val="993366"/>
              </a:solidFill>
              <a:latin typeface="Calibri" pitchFamily="34" charset="0"/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Outlines the following expectations of HEI's:</a:t>
            </a:r>
          </a:p>
          <a:p>
            <a:pPr marL="0" indent="0" eaLnBrk="1" hangingPunct="1">
              <a:lnSpc>
                <a:spcPct val="80000"/>
              </a:lnSpc>
            </a:pPr>
            <a:endParaRPr lang="en-GB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All students should be entitled to a named personal tutor;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Meet their tutor at least once a term;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Staff should be given full training;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Institution-wide procedures for personal tutoring;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Staff and students should set mutual expectations;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System should be adaptable to students' needs;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Understanding assessment feedback should be integrated;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Should be recognised in staff reward and recognition schemes;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GB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Make full use of appropriate new technologies.</a:t>
            </a:r>
          </a:p>
          <a:p>
            <a:pPr marL="0" indent="0" eaLnBrk="1" hangingPunct="1">
              <a:lnSpc>
                <a:spcPct val="80000"/>
              </a:lnSpc>
            </a:pPr>
            <a:endParaRPr lang="en-GB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National Union of Students, 2011.</a:t>
            </a:r>
            <a:endParaRPr lang="en-GB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>
            <a:solidFill>
              <a:srgbClr val="993366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843808" y="620688"/>
            <a:ext cx="60486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993366"/>
                </a:solidFill>
                <a:latin typeface="Calibri" pitchFamily="34" charset="0"/>
              </a:rPr>
              <a:t>The role of the Academic Advisor</a:t>
            </a:r>
            <a:endParaRPr lang="en-GB" sz="3200" b="1" dirty="0">
              <a:solidFill>
                <a:srgbClr val="993366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1988840"/>
            <a:ext cx="8064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Arial" pitchFamily="34" charset="0"/>
              <a:buChar char="•"/>
            </a:pPr>
            <a:endParaRPr lang="en-GB" sz="2800" dirty="0" smtClean="0">
              <a:latin typeface="Calibri" pitchFamily="34" charset="0"/>
            </a:endParaRPr>
          </a:p>
          <a:p>
            <a:pPr marL="514350" indent="-514350">
              <a:buFont typeface="Arial" pitchFamily="34" charset="0"/>
              <a:buChar char="•"/>
            </a:pPr>
            <a:endParaRPr lang="en-GB" sz="2800" dirty="0">
              <a:latin typeface="Calibri" pitchFamily="34" charset="0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95536" y="1813466"/>
            <a:ext cx="763284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indent="-5143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romanUcPeriod"/>
            </a:pPr>
            <a:r>
              <a:rPr kumimoji="0" lang="en-GB" altLang="ja-JP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Discuss with the student their academic progress and development;</a:t>
            </a:r>
            <a:endParaRPr kumimoji="0" lang="en-GB" altLang="ja-JP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indent="-5143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romanUcPeriod"/>
            </a:pPr>
            <a:r>
              <a:rPr kumimoji="0" lang="en-GB" altLang="ja-JP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Encourage students to manage their learning and academic progress and give support in target setting and strategies for development;</a:t>
            </a:r>
            <a:endParaRPr kumimoji="0" lang="en-GB" altLang="ja-JP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indent="-5143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romanUcPeriod"/>
            </a:pPr>
            <a:r>
              <a:rPr kumimoji="0" lang="en-GB" altLang="ja-JP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Discuss with the student their needs in study skills to facilitate learning and where support can be obtained;</a:t>
            </a:r>
            <a:endParaRPr kumimoji="0" lang="en-GB" altLang="ja-JP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indent="-5143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romanUcPeriod"/>
            </a:pPr>
            <a:r>
              <a:rPr kumimoji="0" lang="en-GB" altLang="ja-JP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Provide references when requested.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GB" altLang="ja-JP" sz="1400" dirty="0" smtClean="0">
              <a:latin typeface="Calibri" pitchFamily="34" charset="0"/>
              <a:ea typeface="SimSun" pitchFamily="2" charset="-122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GB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SimSun" pitchFamily="2" charset="-122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en-GB" altLang="ja-JP" sz="1400" dirty="0" smtClean="0">
              <a:latin typeface="Calibri" pitchFamily="34" charset="0"/>
              <a:ea typeface="SimSun" pitchFamily="2" charset="-122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GB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GB" altLang="ja-JP" sz="1400" dirty="0" smtClean="0">
              <a:latin typeface="Calibri" pitchFamily="34" charset="0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GB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>
            <a:solidFill>
              <a:srgbClr val="993366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843808" y="620688"/>
            <a:ext cx="60486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3200" b="1" dirty="0" smtClean="0">
                <a:solidFill>
                  <a:srgbClr val="993366"/>
                </a:solidFill>
                <a:latin typeface="Calibri" pitchFamily="34" charset="0"/>
              </a:rPr>
              <a:t>Meeting Arrangements</a:t>
            </a:r>
            <a:endParaRPr lang="en-GB" sz="3200" b="1" dirty="0">
              <a:solidFill>
                <a:srgbClr val="993366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1988840"/>
            <a:ext cx="8064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Arial" pitchFamily="34" charset="0"/>
              <a:buChar char="•"/>
            </a:pPr>
            <a:endParaRPr lang="en-GB" sz="2800" dirty="0" smtClean="0">
              <a:latin typeface="Calibri" pitchFamily="34" charset="0"/>
            </a:endParaRPr>
          </a:p>
          <a:p>
            <a:pPr marL="514350" indent="-514350">
              <a:buFont typeface="Arial" pitchFamily="34" charset="0"/>
              <a:buChar char="•"/>
            </a:pPr>
            <a:endParaRPr lang="en-GB" sz="2800" dirty="0">
              <a:latin typeface="Calibri" pitchFamily="34" charset="0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043608" y="3290793"/>
            <a:ext cx="698477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en-GB" altLang="ja-JP" sz="1400" dirty="0" smtClean="0">
              <a:latin typeface="Calibri" pitchFamily="34" charset="0"/>
              <a:ea typeface="SimSun" pitchFamily="2" charset="-122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GB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SimSun" pitchFamily="2" charset="-122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lang="en-GB" altLang="ja-JP" sz="1400" dirty="0" smtClean="0">
              <a:latin typeface="Calibri" pitchFamily="34" charset="0"/>
              <a:ea typeface="SimSun" pitchFamily="2" charset="-122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GB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GB" altLang="ja-JP" sz="1400" dirty="0" smtClean="0">
              <a:latin typeface="Calibri" pitchFamily="34" charset="0"/>
              <a:ea typeface="SimSun" pitchFamily="2" charset="-122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GB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611560" y="1885474"/>
            <a:ext cx="7416824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/>
              <a:tabLst/>
            </a:pPr>
            <a:r>
              <a:rPr kumimoji="0" lang="en-GB" altLang="ja-JP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Each student should have a minimum of one </a:t>
            </a:r>
            <a:r>
              <a:rPr kumimoji="0" lang="en-GB" altLang="ja-JP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hour contact</a:t>
            </a:r>
            <a:r>
              <a:rPr lang="en-GB" altLang="ja-JP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SimSun" pitchFamily="2" charset="-122"/>
                <a:cs typeface="Arial" pitchFamily="34" charset="0"/>
              </a:rPr>
              <a:t> </a:t>
            </a:r>
            <a:r>
              <a:rPr lang="en-GB" altLang="ja-JP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SimSun" pitchFamily="2" charset="-122"/>
                <a:cs typeface="Arial" pitchFamily="34" charset="0"/>
              </a:rPr>
              <a:t>per year;</a:t>
            </a:r>
            <a:endParaRPr kumimoji="0" lang="en-GB" altLang="ja-JP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/>
              <a:tabLst/>
            </a:pPr>
            <a:r>
              <a:rPr kumimoji="0" lang="en-GB" altLang="ja-JP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Initial introductions should be made during induction or soon after;</a:t>
            </a:r>
            <a:endParaRPr kumimoji="0" lang="en-GB" altLang="ja-JP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/>
              <a:tabLst/>
            </a:pPr>
            <a:r>
              <a:rPr kumimoji="0" lang="en-GB" altLang="ja-JP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Students should be sent meeting invites by email or by using specific departmental arrangements;</a:t>
            </a:r>
            <a:endParaRPr kumimoji="0" lang="en-GB" altLang="ja-JP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/>
              <a:tabLst/>
            </a:pPr>
            <a:r>
              <a:rPr kumimoji="0" lang="en-GB" altLang="ja-JP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rPr>
              <a:t>Students should be encouraged to prepare for their meeting by reflecting on progress and identifying areas for discussion.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ja-JP" sz="2400" dirty="0" smtClean="0"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ja-JP" sz="2400" dirty="0" smtClean="0"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ja-JP" sz="2400" dirty="0" smtClean="0"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ja-JP" sz="2400" dirty="0" smtClean="0"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>
            <a:solidFill>
              <a:srgbClr val="993366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139952" y="548680"/>
            <a:ext cx="46085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3200" b="1" dirty="0" smtClean="0">
                <a:solidFill>
                  <a:srgbClr val="993366"/>
                </a:solidFill>
                <a:latin typeface="Calibri" pitchFamily="34" charset="0"/>
              </a:rPr>
              <a:t>Student Guide</a:t>
            </a:r>
            <a:endParaRPr lang="en-GB" sz="3200" b="1" dirty="0">
              <a:solidFill>
                <a:srgbClr val="993366"/>
              </a:solidFill>
              <a:latin typeface="Calibri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619672" y="1628800"/>
            <a:ext cx="5328592" cy="2376264"/>
            <a:chOff x="1619672" y="1628800"/>
            <a:chExt cx="5328592" cy="2376264"/>
          </a:xfrm>
        </p:grpSpPr>
        <p:sp>
          <p:nvSpPr>
            <p:cNvPr id="13" name="Rectangle 12"/>
            <p:cNvSpPr/>
            <p:nvPr/>
          </p:nvSpPr>
          <p:spPr>
            <a:xfrm>
              <a:off x="1619672" y="1628800"/>
              <a:ext cx="4896544" cy="23762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05" name="Text Box 9"/>
            <p:cNvSpPr txBox="1">
              <a:spLocks noChangeArrowheads="1"/>
            </p:cNvSpPr>
            <p:nvPr/>
          </p:nvSpPr>
          <p:spPr bwMode="auto">
            <a:xfrm>
              <a:off x="3343002" y="1759917"/>
              <a:ext cx="2885182" cy="5889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Arial" pitchFamily="34" charset="0"/>
                </a:rPr>
                <a:t>This guide describes the role of your Academic Advisor in supporting your academic progress and development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6" name="Picture 1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  </a:ext>
              </a:extLst>
            </a:blip>
            <a:stretch>
              <a:fillRect/>
            </a:stretch>
          </p:blipFill>
          <p:spPr>
            <a:xfrm>
              <a:off x="1835696" y="1844824"/>
              <a:ext cx="1152128" cy="559653"/>
            </a:xfrm>
            <a:prstGeom prst="rect">
              <a:avLst/>
            </a:prstGeom>
            <a:extLst>
              <a:ext uri="{FAA26D3D-D897-4be2-8F04-BA451C77F1D7}">
                <ma14:placeholderFlag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ma14="http://schemas.microsoft.com/office/mac/drawingml/2011/main" xmlns:pic="http://schemas.openxmlformats.org/drawingml/2006/picture" xmlns:lc="http://schemas.openxmlformats.org/drawingml/2006/lockedCanvas"/>
              </a:ext>
            </a:extLst>
          </p:spPr>
        </p:pic>
        <p:sp>
          <p:nvSpPr>
            <p:cNvPr id="4107" name="Text Box 11"/>
            <p:cNvSpPr txBox="1">
              <a:spLocks noChangeArrowheads="1"/>
            </p:cNvSpPr>
            <p:nvPr/>
          </p:nvSpPr>
          <p:spPr bwMode="auto">
            <a:xfrm>
              <a:off x="1763688" y="2276872"/>
              <a:ext cx="5184576" cy="9926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GB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GB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Arial" pitchFamily="34" charset="0"/>
                </a:rPr>
                <a:t>My Academic Advisor…………………………………………………………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Arial" pitchFamily="34" charset="0"/>
                </a:rPr>
                <a:t>Contact email……………………………………………………………………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Arial" pitchFamily="34" charset="0"/>
                </a:rPr>
                <a:t>Contact phone………………………………………………………………….</a:t>
              </a:r>
              <a:endParaRPr kumimoji="0" lang="en-GB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619672" y="4077072"/>
            <a:ext cx="4896544" cy="2376264"/>
            <a:chOff x="1619672" y="4077072"/>
            <a:chExt cx="4896544" cy="2376264"/>
          </a:xfrm>
        </p:grpSpPr>
        <p:sp>
          <p:nvSpPr>
            <p:cNvPr id="19" name="Rectangle 18"/>
            <p:cNvSpPr/>
            <p:nvPr/>
          </p:nvSpPr>
          <p:spPr>
            <a:xfrm>
              <a:off x="1619672" y="4077072"/>
              <a:ext cx="4896544" cy="237626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08" name="Text Box 12"/>
            <p:cNvSpPr txBox="1">
              <a:spLocks noChangeArrowheads="1"/>
            </p:cNvSpPr>
            <p:nvPr/>
          </p:nvSpPr>
          <p:spPr bwMode="auto">
            <a:xfrm>
              <a:off x="1763688" y="4149080"/>
              <a:ext cx="4680520" cy="17526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1200" b="0" i="0" u="none" strike="noStrike" cap="none" normalizeH="0" baseline="0" dirty="0" smtClean="0">
                  <a:ln>
                    <a:noFill/>
                  </a:ln>
                  <a:solidFill>
                    <a:srgbClr val="993366"/>
                  </a:solidFill>
                  <a:effectLst/>
                  <a:latin typeface="Calibri" pitchFamily="34" charset="0"/>
                  <a:ea typeface="SimSun" pitchFamily="2" charset="-122"/>
                  <a:cs typeface="Arial" pitchFamily="34" charset="0"/>
                </a:rPr>
                <a:t>Your Academic Advisor will</a:t>
              </a:r>
            </a:p>
            <a:p>
              <a:pPr marL="228600" marR="0" lvl="0" indent="-2286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Char char="•"/>
                <a:tabLst/>
              </a:pPr>
              <a:r>
                <a:rPr kumimoji="0" lang="en-GB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Arial" pitchFamily="34" charset="0"/>
                </a:rPr>
                <a:t>Discuss your academic progress and development</a:t>
              </a:r>
            </a:p>
            <a:p>
              <a:pPr marL="228600" lvl="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Char char="•"/>
              </a:pPr>
              <a:r>
                <a:rPr lang="en-GB" sz="1200" dirty="0" smtClean="0">
                  <a:latin typeface="Calibri" pitchFamily="34" charset="0"/>
                </a:rPr>
                <a:t>Give advice in managing your learning </a:t>
              </a:r>
            </a:p>
            <a:p>
              <a:pPr marL="228600" lvl="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Char char="•"/>
              </a:pPr>
              <a:r>
                <a:rPr lang="en-GB" sz="1200" dirty="0" smtClean="0">
                  <a:latin typeface="Calibri" pitchFamily="34" charset="0"/>
                </a:rPr>
                <a:t>Help in setting targets and strategies to facilitate your development</a:t>
              </a:r>
            </a:p>
            <a:p>
              <a:pPr marL="228600" lvl="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Char char="•"/>
              </a:pPr>
              <a:r>
                <a:rPr lang="en-GB" sz="1200" dirty="0" smtClean="0">
                  <a:latin typeface="Calibri" pitchFamily="34" charset="0"/>
                </a:rPr>
                <a:t>Discuss your study skills and where additional support can be obtained</a:t>
              </a:r>
            </a:p>
            <a:p>
              <a:pPr marL="228600" lvl="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Char char="•"/>
              </a:pPr>
              <a:r>
                <a:rPr lang="en-GB" sz="1200" dirty="0" smtClean="0">
                  <a:latin typeface="Calibri" pitchFamily="34" charset="0"/>
                </a:rPr>
                <a:t>Provide references when requested</a:t>
              </a:r>
            </a:p>
            <a:p>
              <a:pPr marL="228600" lvl="0" indent="-228600" fontAlgn="base">
                <a:spcBef>
                  <a:spcPct val="0"/>
                </a:spcBef>
                <a:spcAft>
                  <a:spcPct val="0"/>
                </a:spcAft>
              </a:pPr>
              <a:endParaRPr kumimoji="0" lang="en-GB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zh-CN" sz="1200" b="0" i="0" u="none" strike="noStrike" cap="none" normalizeH="0" baseline="0" dirty="0" smtClean="0">
                  <a:ln>
                    <a:noFill/>
                  </a:ln>
                  <a:solidFill>
                    <a:srgbClr val="993366"/>
                  </a:solidFill>
                  <a:effectLst/>
                  <a:latin typeface="Calibri" pitchFamily="34" charset="0"/>
                  <a:ea typeface="SimSun" pitchFamily="2" charset="-122"/>
                  <a:cs typeface="Arial" pitchFamily="34" charset="0"/>
                </a:rPr>
                <a:t>Meeting Arrangements</a:t>
              </a:r>
            </a:p>
            <a:p>
              <a:pPr marL="228600" lvl="0" indent="-228600"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Char char="•"/>
              </a:pPr>
              <a:r>
                <a:rPr lang="en-GB" sz="1200" dirty="0" smtClean="0">
                  <a:latin typeface="Calibri" pitchFamily="34" charset="0"/>
                </a:rPr>
                <a:t>You </a:t>
              </a:r>
              <a:r>
                <a:rPr lang="en-GB" sz="1200" dirty="0" smtClean="0">
                  <a:latin typeface="Calibri" pitchFamily="34" charset="0"/>
                </a:rPr>
                <a:t>should prepare for the meeting by reflecting on your progress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>
            <a:solidFill>
              <a:srgbClr val="993366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119664" y="548680"/>
            <a:ext cx="60486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solidFill>
                  <a:srgbClr val="993366"/>
                </a:solidFill>
                <a:latin typeface="Calibri" pitchFamily="34" charset="0"/>
              </a:rPr>
              <a:t>Questions</a:t>
            </a:r>
            <a:endParaRPr lang="en-GB" sz="3200" b="1" dirty="0">
              <a:solidFill>
                <a:srgbClr val="993366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1916832"/>
            <a:ext cx="806489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Does the role definition seem about right and how much guidance/training will staff require to perform as an Academic Advisor?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Will the new Academic Advisor role improve the student experience and if so, how?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 smtClean="0">
              <a:latin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GB" sz="2800" dirty="0" smtClean="0">
              <a:latin typeface="Calibri" pitchFamily="34" charset="0"/>
            </a:endParaRPr>
          </a:p>
          <a:p>
            <a:pPr marL="514350" indent="-514350"/>
            <a:endParaRPr lang="en-GB" sz="2800" dirty="0" smtClean="0">
              <a:latin typeface="Calibri" pitchFamily="34" charset="0"/>
            </a:endParaRPr>
          </a:p>
          <a:p>
            <a:pPr marL="514350" indent="-514350"/>
            <a:endParaRPr lang="en-GB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U Powerpoint TEMPLATE in Ari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SHU Powerpoint TEMPLATE in Arial</Template>
  <TotalTime>327</TotalTime>
  <Words>622</Words>
  <Application>Microsoft Office PowerPoint</Application>
  <PresentationFormat>On-screen Show (4:3)</PresentationFormat>
  <Paragraphs>105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SHU Powerpoint TEMPLATE in Arial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Sheffield Hallam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Dawn Hadden</dc:creator>
  <cp:lastModifiedBy>Dawn Hadden</cp:lastModifiedBy>
  <cp:revision>30</cp:revision>
  <dcterms:created xsi:type="dcterms:W3CDTF">2012-07-02T12:26:29Z</dcterms:created>
  <dcterms:modified xsi:type="dcterms:W3CDTF">2012-07-11T10:47:50Z</dcterms:modified>
</cp:coreProperties>
</file>