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88" d="100"/>
          <a:sy n="88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5F6D4-2DDB-4DE1-BEAA-BF59B21DF72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F0DC20-6A37-4452-9923-25BAC52CA8A0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endParaRPr kumimoji="0" lang="en-GB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nsolas" pitchFamily="49" charset="0"/>
            <a:ea typeface="Calibri" pitchFamily="34" charset="0"/>
            <a:cs typeface="Times New Roman" pitchFamily="18" charset="0"/>
          </a:endParaRPr>
        </a:p>
        <a:p>
          <a:pPr rtl="0"/>
          <a:endParaRPr kumimoji="0" lang="en-GB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nsolas" pitchFamily="49" charset="0"/>
            <a:ea typeface="Calibri" pitchFamily="34" charset="0"/>
            <a:cs typeface="Times New Roman" pitchFamily="18" charset="0"/>
          </a:endParaRPr>
        </a:p>
        <a:p>
          <a:pPr rtl="0"/>
          <a:endParaRPr kumimoji="0" lang="en-GB" sz="2000" b="0" i="0" u="none" strike="noStrike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Consolas" pitchFamily="49" charset="0"/>
            <a:ea typeface="Calibri" pitchFamily="34" charset="0"/>
            <a:cs typeface="Times New Roman" pitchFamily="18" charset="0"/>
          </a:endParaRPr>
        </a:p>
        <a:p>
          <a:pPr rtl="0"/>
          <a:r>
            <a:rPr kumimoji="0" lang="en-GB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onsolas" pitchFamily="49" charset="0"/>
              <a:ea typeface="Calibri" pitchFamily="34" charset="0"/>
              <a:cs typeface="Times New Roman" pitchFamily="18" charset="0"/>
            </a:rPr>
            <a:t>What do you feel to be the biggest gaps in the ability of new students to engage with academic concepts/writing?</a:t>
          </a:r>
          <a:endParaRPr lang="en-GB" sz="2000" baseline="0" dirty="0">
            <a:solidFill>
              <a:srgbClr val="FFFF00"/>
            </a:solidFill>
          </a:endParaRPr>
        </a:p>
      </dgm:t>
    </dgm:pt>
    <dgm:pt modelId="{222FDE2F-600D-48EC-9DC5-E81681DE9871}" type="parTrans" cxnId="{B825EFE1-5666-4BE3-963B-C251D6186EA4}">
      <dgm:prSet/>
      <dgm:spPr/>
      <dgm:t>
        <a:bodyPr/>
        <a:lstStyle/>
        <a:p>
          <a:endParaRPr lang="en-GB"/>
        </a:p>
      </dgm:t>
    </dgm:pt>
    <dgm:pt modelId="{391B65FE-A9D0-45AE-8F23-4888B7C4AA19}" type="sibTrans" cxnId="{B825EFE1-5666-4BE3-963B-C251D6186EA4}">
      <dgm:prSet/>
      <dgm:spPr/>
      <dgm:t>
        <a:bodyPr/>
        <a:lstStyle/>
        <a:p>
          <a:endParaRPr lang="en-GB"/>
        </a:p>
      </dgm:t>
    </dgm:pt>
    <dgm:pt modelId="{F3DC2698-B46D-4A72-BF63-11A3B29FD271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kumimoji="0" lang="en-GB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  <a:ea typeface="Calibri" pitchFamily="34" charset="0"/>
              <a:cs typeface="Times New Roman" pitchFamily="18" charset="0"/>
            </a:rPr>
            <a:t>How have you dealt with this in your own practice?</a:t>
          </a:r>
          <a:endParaRPr kumimoji="0" lang="en-GB" sz="2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endParaRPr>
        </a:p>
      </dgm:t>
    </dgm:pt>
    <dgm:pt modelId="{B7723213-D18C-4A06-B5BB-092BD62E34CC}" type="parTrans" cxnId="{07483C52-5D0A-4C43-AE4E-B9B5F7430BF2}">
      <dgm:prSet/>
      <dgm:spPr/>
      <dgm:t>
        <a:bodyPr/>
        <a:lstStyle/>
        <a:p>
          <a:endParaRPr lang="en-GB"/>
        </a:p>
      </dgm:t>
    </dgm:pt>
    <dgm:pt modelId="{4CAFDCD3-BE46-471D-A3D3-E2F16B70537A}" type="sibTrans" cxnId="{07483C52-5D0A-4C43-AE4E-B9B5F7430BF2}">
      <dgm:prSet/>
      <dgm:spPr/>
      <dgm:t>
        <a:bodyPr/>
        <a:lstStyle/>
        <a:p>
          <a:endParaRPr lang="en-GB"/>
        </a:p>
      </dgm:t>
    </dgm:pt>
    <dgm:pt modelId="{357FD0DF-CE76-4223-8F98-E3FD2BA4C734}" type="pres">
      <dgm:prSet presAssocID="{6965F6D4-2DDB-4DE1-BEAA-BF59B21DF72A}" presName="Name0" presStyleCnt="0">
        <dgm:presLayoutVars>
          <dgm:chMax val="7"/>
          <dgm:resizeHandles val="exact"/>
        </dgm:presLayoutVars>
      </dgm:prSet>
      <dgm:spPr/>
    </dgm:pt>
    <dgm:pt modelId="{B50A5166-2A01-47AD-BE73-6C31657CFE47}" type="pres">
      <dgm:prSet presAssocID="{6965F6D4-2DDB-4DE1-BEAA-BF59B21DF72A}" presName="comp1" presStyleCnt="0"/>
      <dgm:spPr/>
    </dgm:pt>
    <dgm:pt modelId="{8CFF805F-EDD1-4490-8059-E826659CEBB5}" type="pres">
      <dgm:prSet presAssocID="{6965F6D4-2DDB-4DE1-BEAA-BF59B21DF72A}" presName="circle1" presStyleLbl="node1" presStyleIdx="0" presStyleCnt="2" custScaleX="141748" custLinFactNeighborX="2961"/>
      <dgm:spPr/>
      <dgm:t>
        <a:bodyPr/>
        <a:lstStyle/>
        <a:p>
          <a:endParaRPr lang="en-GB"/>
        </a:p>
      </dgm:t>
    </dgm:pt>
    <dgm:pt modelId="{EF93B698-1B9A-4199-B4F1-DD1D9B57F8D7}" type="pres">
      <dgm:prSet presAssocID="{6965F6D4-2DDB-4DE1-BEAA-BF59B21DF72A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DE1A48-3343-49EE-ADB5-8E1B9CDE307A}" type="pres">
      <dgm:prSet presAssocID="{6965F6D4-2DDB-4DE1-BEAA-BF59B21DF72A}" presName="comp2" presStyleCnt="0"/>
      <dgm:spPr/>
    </dgm:pt>
    <dgm:pt modelId="{C237E005-A137-45C2-BE14-CEFFEDF24CFA}" type="pres">
      <dgm:prSet presAssocID="{6965F6D4-2DDB-4DE1-BEAA-BF59B21DF72A}" presName="circle2" presStyleLbl="node1" presStyleIdx="1" presStyleCnt="2" custScaleX="108674" custScaleY="66407" custLinFactNeighborX="1586" custLinFactNeighborY="18382"/>
      <dgm:spPr/>
      <dgm:t>
        <a:bodyPr/>
        <a:lstStyle/>
        <a:p>
          <a:endParaRPr lang="en-GB"/>
        </a:p>
      </dgm:t>
    </dgm:pt>
    <dgm:pt modelId="{9C86D7D6-73FE-4D00-A6CC-55B0AE1E343D}" type="pres">
      <dgm:prSet presAssocID="{6965F6D4-2DDB-4DE1-BEAA-BF59B21DF72A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190057-2ED3-4E1D-9639-DDFFFAE79278}" type="presOf" srcId="{7AF0DC20-6A37-4452-9923-25BAC52CA8A0}" destId="{EF93B698-1B9A-4199-B4F1-DD1D9B57F8D7}" srcOrd="1" destOrd="0" presId="urn:microsoft.com/office/officeart/2005/8/layout/venn2"/>
    <dgm:cxn modelId="{D14A1E29-3176-4837-93E3-E8924603634D}" type="presOf" srcId="{7AF0DC20-6A37-4452-9923-25BAC52CA8A0}" destId="{8CFF805F-EDD1-4490-8059-E826659CEBB5}" srcOrd="0" destOrd="0" presId="urn:microsoft.com/office/officeart/2005/8/layout/venn2"/>
    <dgm:cxn modelId="{B825EFE1-5666-4BE3-963B-C251D6186EA4}" srcId="{6965F6D4-2DDB-4DE1-BEAA-BF59B21DF72A}" destId="{7AF0DC20-6A37-4452-9923-25BAC52CA8A0}" srcOrd="0" destOrd="0" parTransId="{222FDE2F-600D-48EC-9DC5-E81681DE9871}" sibTransId="{391B65FE-A9D0-45AE-8F23-4888B7C4AA19}"/>
    <dgm:cxn modelId="{07483C52-5D0A-4C43-AE4E-B9B5F7430BF2}" srcId="{6965F6D4-2DDB-4DE1-BEAA-BF59B21DF72A}" destId="{F3DC2698-B46D-4A72-BF63-11A3B29FD271}" srcOrd="1" destOrd="0" parTransId="{B7723213-D18C-4A06-B5BB-092BD62E34CC}" sibTransId="{4CAFDCD3-BE46-471D-A3D3-E2F16B70537A}"/>
    <dgm:cxn modelId="{9BE382B5-1CC0-4238-9CD1-F49DC62FEF40}" type="presOf" srcId="{6965F6D4-2DDB-4DE1-BEAA-BF59B21DF72A}" destId="{357FD0DF-CE76-4223-8F98-E3FD2BA4C734}" srcOrd="0" destOrd="0" presId="urn:microsoft.com/office/officeart/2005/8/layout/venn2"/>
    <dgm:cxn modelId="{8B3F8338-734E-4D8B-A055-D22343A0887A}" type="presOf" srcId="{F3DC2698-B46D-4A72-BF63-11A3B29FD271}" destId="{9C86D7D6-73FE-4D00-A6CC-55B0AE1E343D}" srcOrd="1" destOrd="0" presId="urn:microsoft.com/office/officeart/2005/8/layout/venn2"/>
    <dgm:cxn modelId="{DF30727F-9337-4FDF-A5E2-C8F08DFD7132}" type="presOf" srcId="{F3DC2698-B46D-4A72-BF63-11A3B29FD271}" destId="{C237E005-A137-45C2-BE14-CEFFEDF24CFA}" srcOrd="0" destOrd="0" presId="urn:microsoft.com/office/officeart/2005/8/layout/venn2"/>
    <dgm:cxn modelId="{1FC9DAE4-2D6A-4883-8CA3-74063C419AA8}" type="presParOf" srcId="{357FD0DF-CE76-4223-8F98-E3FD2BA4C734}" destId="{B50A5166-2A01-47AD-BE73-6C31657CFE47}" srcOrd="0" destOrd="0" presId="urn:microsoft.com/office/officeart/2005/8/layout/venn2"/>
    <dgm:cxn modelId="{BBF48FC0-C12A-4D16-8499-B931EFF5839E}" type="presParOf" srcId="{B50A5166-2A01-47AD-BE73-6C31657CFE47}" destId="{8CFF805F-EDD1-4490-8059-E826659CEBB5}" srcOrd="0" destOrd="0" presId="urn:microsoft.com/office/officeart/2005/8/layout/venn2"/>
    <dgm:cxn modelId="{77950E15-AE69-4453-8256-51D4DFA171E6}" type="presParOf" srcId="{B50A5166-2A01-47AD-BE73-6C31657CFE47}" destId="{EF93B698-1B9A-4199-B4F1-DD1D9B57F8D7}" srcOrd="1" destOrd="0" presId="urn:microsoft.com/office/officeart/2005/8/layout/venn2"/>
    <dgm:cxn modelId="{1E44A258-B987-4A50-85AD-F470C51B15B2}" type="presParOf" srcId="{357FD0DF-CE76-4223-8F98-E3FD2BA4C734}" destId="{28DE1A48-3343-49EE-ADB5-8E1B9CDE307A}" srcOrd="1" destOrd="0" presId="urn:microsoft.com/office/officeart/2005/8/layout/venn2"/>
    <dgm:cxn modelId="{5287DD26-4A82-4DD8-9FA8-C12F0F6EDD46}" type="presParOf" srcId="{28DE1A48-3343-49EE-ADB5-8E1B9CDE307A}" destId="{C237E005-A137-45C2-BE14-CEFFEDF24CFA}" srcOrd="0" destOrd="0" presId="urn:microsoft.com/office/officeart/2005/8/layout/venn2"/>
    <dgm:cxn modelId="{6A722B71-2B02-4236-8CBB-04DEF52C805E}" type="presParOf" srcId="{28DE1A48-3343-49EE-ADB5-8E1B9CDE307A}" destId="{9C86D7D6-73FE-4D00-A6CC-55B0AE1E343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FF805F-EDD1-4490-8059-E826659CEBB5}">
      <dsp:nvSpPr>
        <dsp:cNvPr id="0" name=""/>
        <dsp:cNvSpPr/>
      </dsp:nvSpPr>
      <dsp:spPr>
        <a:xfrm>
          <a:off x="288015" y="0"/>
          <a:ext cx="5760638" cy="406400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n-GB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nsolas" pitchFamily="49" charset="0"/>
            <a:ea typeface="Calibri" pitchFamily="34" charset="0"/>
            <a:cs typeface="Times New Roman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n-GB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nsolas" pitchFamily="49" charset="0"/>
            <a:ea typeface="Calibri" pitchFamily="34" charset="0"/>
            <a:cs typeface="Times New Roman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n-GB" sz="2000" b="0" i="0" u="none" strike="noStrike" kern="1200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Consolas" pitchFamily="49" charset="0"/>
            <a:ea typeface="Calibri" pitchFamily="34" charset="0"/>
            <a:cs typeface="Times New Roman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2000" b="0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onsolas" pitchFamily="49" charset="0"/>
              <a:ea typeface="Calibri" pitchFamily="34" charset="0"/>
              <a:cs typeface="Times New Roman" pitchFamily="18" charset="0"/>
            </a:rPr>
            <a:t>What do you feel to be the biggest gaps in the ability of new students to engage with academic concepts/writing?</a:t>
          </a:r>
          <a:endParaRPr lang="en-GB" sz="2000" kern="1200" baseline="0" dirty="0">
            <a:solidFill>
              <a:srgbClr val="FFFF00"/>
            </a:solidFill>
          </a:endParaRPr>
        </a:p>
      </dsp:txBody>
      <dsp:txXfrm>
        <a:off x="1656167" y="304800"/>
        <a:ext cx="3024335" cy="690880"/>
      </dsp:txXfrm>
    </dsp:sp>
    <dsp:sp modelId="{C237E005-A137-45C2-BE14-CEFFEDF24CFA}">
      <dsp:nvSpPr>
        <dsp:cNvPr id="0" name=""/>
        <dsp:cNvSpPr/>
      </dsp:nvSpPr>
      <dsp:spPr>
        <a:xfrm>
          <a:off x="1440149" y="2039914"/>
          <a:ext cx="3312383" cy="2024085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  <a:ea typeface="Calibri" pitchFamily="34" charset="0"/>
              <a:cs typeface="Times New Roman" pitchFamily="18" charset="0"/>
            </a:rPr>
            <a:t>How have you dealt with this in your own practice?</a:t>
          </a:r>
          <a:endParaRPr kumimoji="0" lang="en-GB" sz="20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endParaRPr>
        </a:p>
      </dsp:txBody>
      <dsp:txXfrm>
        <a:off x="1925236" y="2545935"/>
        <a:ext cx="2342208" cy="1012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99523-C33E-45DA-886C-7DDFB263A957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EAB0-F3FD-46D9-9487-1BFABC5A7AD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en-GB" dirty="0" smtClean="0"/>
              <a:t>Developing computing students’ in a partner college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54968"/>
          </a:xfrm>
        </p:spPr>
        <p:txBody>
          <a:bodyPr>
            <a:normAutofit fontScale="40000" lnSpcReduction="20000"/>
          </a:bodyPr>
          <a:lstStyle/>
          <a:p>
            <a:r>
              <a:rPr lang="en-GB" sz="7000" dirty="0" smtClean="0">
                <a:solidFill>
                  <a:schemeClr val="tx1"/>
                </a:solidFill>
              </a:rPr>
              <a:t>From COBOL to </a:t>
            </a:r>
            <a:r>
              <a:rPr lang="en-GB" sz="7000" dirty="0" err="1" smtClean="0">
                <a:solidFill>
                  <a:schemeClr val="tx1"/>
                </a:solidFill>
              </a:rPr>
              <a:t>Mahara</a:t>
            </a:r>
            <a:r>
              <a:rPr lang="en-GB" sz="7000" dirty="0" smtClean="0">
                <a:solidFill>
                  <a:schemeClr val="tx1"/>
                </a:solidFill>
              </a:rPr>
              <a:t> </a:t>
            </a:r>
            <a:endParaRPr lang="en-GB" sz="7000" dirty="0" smtClean="0">
              <a:solidFill>
                <a:schemeClr val="tx1"/>
              </a:solidFill>
            </a:endParaRPr>
          </a:p>
          <a:p>
            <a:endParaRPr lang="en-GB" sz="5100" dirty="0" smtClean="0">
              <a:solidFill>
                <a:schemeClr val="tx1"/>
              </a:solidFill>
            </a:endParaRPr>
          </a:p>
          <a:p>
            <a:r>
              <a:rPr lang="en-GB" sz="5100" dirty="0" smtClean="0">
                <a:solidFill>
                  <a:schemeClr val="bg1"/>
                </a:solidFill>
              </a:rPr>
              <a:t>From </a:t>
            </a:r>
            <a:r>
              <a:rPr lang="en-GB" sz="5100" dirty="0" smtClean="0">
                <a:solidFill>
                  <a:schemeClr val="bg1"/>
                </a:solidFill>
              </a:rPr>
              <a:t>computer archaeology to the frontier of thought</a:t>
            </a:r>
            <a:endParaRPr lang="en-GB" sz="5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517232"/>
            <a:ext cx="1389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Joyce Drake Bill </a:t>
            </a:r>
            <a:r>
              <a:rPr lang="en-GB" dirty="0" err="1" smtClean="0"/>
              <a:t>Esmond</a:t>
            </a:r>
            <a:r>
              <a:rPr lang="en-GB" dirty="0" smtClean="0"/>
              <a:t> Mike Smith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07696" y="551723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SHU Collaborative Provision  Applied Computing</a:t>
            </a:r>
            <a:endParaRPr lang="en-GB" dirty="0"/>
          </a:p>
        </p:txBody>
      </p:sp>
      <p:pic>
        <p:nvPicPr>
          <p:cNvPr id="6" name="Picture 8" descr="NEW Chesterfield College Logo without StraplineGREEN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31841" y="5805265"/>
            <a:ext cx="1872208" cy="6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Engaging with College and WP students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Provision attracting students from vocational backgrounds and adults returning to </a:t>
            </a:r>
            <a:r>
              <a:rPr lang="en-GB" dirty="0" smtClean="0">
                <a:solidFill>
                  <a:schemeClr val="bg1"/>
                </a:solidFill>
              </a:rPr>
              <a:t>study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Following disappointing retention in 09-10, we introduced a pre-entry assignment task to challenge and engage students from the start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Drawing on HEI’s experience, asked students to research early computer systems and report findings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Emphasised use of appropriate sources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Subsequent retention has risen significantly, although the courses still recruit from the same areas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" y="548680"/>
            <a:ext cx="8478495" cy="558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7906172" cy="626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295059" cy="324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6687370" cy="312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2771800" y="11247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Developing computing students’ in a partner college</vt:lpstr>
      <vt:lpstr>Engaging with College and WP students</vt:lpstr>
      <vt:lpstr>Slide 3</vt:lpstr>
      <vt:lpstr>Slide 4</vt:lpstr>
      <vt:lpstr>Slide 5</vt:lpstr>
    </vt:vector>
  </TitlesOfParts>
  <Company>Chesterfield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Joyce</dc:creator>
  <cp:lastModifiedBy>esmondb</cp:lastModifiedBy>
  <cp:revision>8</cp:revision>
  <dcterms:created xsi:type="dcterms:W3CDTF">2012-07-10T11:10:17Z</dcterms:created>
  <dcterms:modified xsi:type="dcterms:W3CDTF">2012-07-10T12:44:39Z</dcterms:modified>
</cp:coreProperties>
</file>