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5"/>
  </p:notesMasterIdLst>
  <p:sldIdLst>
    <p:sldId id="261" r:id="rId2"/>
    <p:sldId id="260" r:id="rId3"/>
    <p:sldId id="262" r:id="rId4"/>
  </p:sldIdLst>
  <p:sldSz cx="9144000" cy="6858000" type="screen4x3"/>
  <p:notesSz cx="6934200" cy="92329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7A33B"/>
    <a:srgbClr val="621B40"/>
    <a:srgbClr val="9C2A33"/>
    <a:srgbClr val="4A7335"/>
    <a:srgbClr val="174B66"/>
    <a:srgbClr val="DE372D"/>
    <a:srgbClr val="503A6E"/>
    <a:srgbClr val="00B3B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508" autoAdjust="0"/>
    <p:restoredTop sz="99501" autoAdjust="0"/>
  </p:normalViewPr>
  <p:slideViewPr>
    <p:cSldViewPr>
      <p:cViewPr>
        <p:scale>
          <a:sx n="100" d="100"/>
          <a:sy n="100" d="100"/>
        </p:scale>
        <p:origin x="-78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750"/>
      </p:cViewPr>
      <p:guideLst>
        <p:guide orient="horz" pos="2908"/>
        <p:guide pos="2184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27475" y="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4042492-C229-4CFD-800F-1F6D046B22EE}" type="datetimeFigureOut">
              <a:rPr lang="en-GB"/>
              <a:pPr>
                <a:defRPr/>
              </a:pPr>
              <a:t>09/07/2012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8875" y="692150"/>
            <a:ext cx="4616450" cy="34623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3738" y="4386263"/>
            <a:ext cx="5546725" cy="4154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27475" y="8769350"/>
            <a:ext cx="3005138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A01EA78-9250-44B6-9A82-6BEB7DBA5EE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0215509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63638" y="655638"/>
            <a:ext cx="4616450" cy="34623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This University is thinking about using </a:t>
            </a:r>
            <a:r>
              <a:rPr lang="en-GB" b="1" dirty="0" smtClean="0"/>
              <a:t>Phase</a:t>
            </a:r>
            <a:r>
              <a:rPr lang="en-GB" dirty="0" smtClean="0"/>
              <a:t> tests more, and people are thinking about using </a:t>
            </a:r>
            <a:r>
              <a:rPr lang="en-GB" b="1" dirty="0" smtClean="0"/>
              <a:t>quizzes</a:t>
            </a:r>
            <a:r>
              <a:rPr lang="en-GB" dirty="0" smtClean="0"/>
              <a:t> for Phase tests.</a:t>
            </a:r>
          </a:p>
          <a:p>
            <a:r>
              <a:rPr lang="en-GB" dirty="0" smtClean="0"/>
              <a:t> </a:t>
            </a:r>
          </a:p>
          <a:p>
            <a:r>
              <a:rPr lang="en-GB" dirty="0" smtClean="0"/>
              <a:t>Quizzes should not be used un-critically as they have problems associated with them.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01EA78-9250-44B6-9A82-6BEB7DBA5EE8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GB" dirty="0" smtClean="0"/>
              <a:t>Some of the questions are</a:t>
            </a:r>
          </a:p>
          <a:p>
            <a:r>
              <a:rPr lang="en-GB" dirty="0" smtClean="0"/>
              <a:t>	The </a:t>
            </a:r>
            <a:r>
              <a:rPr lang="en-GB" b="1" dirty="0" smtClean="0"/>
              <a:t>type of information </a:t>
            </a:r>
            <a:r>
              <a:rPr lang="en-GB" dirty="0" smtClean="0"/>
              <a:t>that is being imparted.	</a:t>
            </a:r>
            <a:r>
              <a:rPr lang="en-GB" b="1" dirty="0" smtClean="0"/>
              <a:t>Deep</a:t>
            </a:r>
            <a:r>
              <a:rPr lang="en-GB" dirty="0" smtClean="0"/>
              <a:t> and </a:t>
            </a:r>
            <a:r>
              <a:rPr lang="en-GB" b="1" dirty="0" smtClean="0"/>
              <a:t>Procedural</a:t>
            </a:r>
            <a:r>
              <a:rPr lang="en-GB" dirty="0" smtClean="0"/>
              <a:t> (or shallow)	</a:t>
            </a:r>
          </a:p>
          <a:p>
            <a:r>
              <a:rPr lang="en-GB" b="1" dirty="0" smtClean="0"/>
              <a:t>	Alignment</a:t>
            </a:r>
            <a:r>
              <a:rPr lang="en-GB" dirty="0" smtClean="0"/>
              <a:t>. Do not test for deep knowledge if procedural knowledge is being imparted.	</a:t>
            </a:r>
          </a:p>
          <a:p>
            <a:r>
              <a:rPr lang="en-GB" dirty="0" smtClean="0"/>
              <a:t>	</a:t>
            </a:r>
            <a:r>
              <a:rPr lang="en-GB" b="1" dirty="0" smtClean="0"/>
              <a:t>Why assessment </a:t>
            </a:r>
            <a:r>
              <a:rPr lang="en-GB" dirty="0" smtClean="0"/>
              <a:t>is done? </a:t>
            </a:r>
          </a:p>
          <a:p>
            <a:r>
              <a:rPr lang="en-GB" dirty="0" smtClean="0"/>
              <a:t>		To gain an opinion</a:t>
            </a:r>
            <a:r>
              <a:rPr lang="en-GB" b="1" dirty="0" smtClean="0"/>
              <a:t>	Formative</a:t>
            </a:r>
            <a:r>
              <a:rPr lang="en-GB" dirty="0" smtClean="0"/>
              <a:t>	</a:t>
            </a:r>
          </a:p>
          <a:p>
            <a:r>
              <a:rPr lang="en-GB" dirty="0" smtClean="0"/>
              <a:t>		To measure 	S</a:t>
            </a:r>
            <a:r>
              <a:rPr lang="en-GB" b="1" dirty="0" smtClean="0"/>
              <a:t>ummative</a:t>
            </a:r>
          </a:p>
          <a:p>
            <a:r>
              <a:rPr lang="en-GB" dirty="0" smtClean="0"/>
              <a:t>		To help learning	</a:t>
            </a:r>
            <a:r>
              <a:rPr lang="en-GB" b="1" dirty="0" smtClean="0"/>
              <a:t>Embedded</a:t>
            </a:r>
            <a:r>
              <a:rPr lang="en-GB" dirty="0" smtClean="0"/>
              <a:t>			</a:t>
            </a:r>
          </a:p>
          <a:p>
            <a:r>
              <a:rPr lang="en-GB" dirty="0" smtClean="0"/>
              <a:t>	    Quizzes are a type of assessment</a:t>
            </a:r>
          </a:p>
          <a:p>
            <a:r>
              <a:rPr lang="en-GB" dirty="0" smtClean="0"/>
              <a:t>	</a:t>
            </a:r>
            <a:r>
              <a:rPr lang="en-GB" b="1" dirty="0" smtClean="0"/>
              <a:t>Why quizzes </a:t>
            </a:r>
            <a:r>
              <a:rPr lang="en-GB" dirty="0" smtClean="0"/>
              <a:t>are used.</a:t>
            </a:r>
          </a:p>
          <a:p>
            <a:r>
              <a:rPr lang="en-GB" dirty="0" smtClean="0"/>
              <a:t>		Because they are thought to be </a:t>
            </a:r>
            <a:r>
              <a:rPr lang="en-GB" b="1" dirty="0" smtClean="0"/>
              <a:t>quick </a:t>
            </a:r>
            <a:r>
              <a:rPr lang="en-GB" dirty="0" smtClean="0"/>
              <a:t>(and easy to mark), but are they quick?	</a:t>
            </a:r>
          </a:p>
          <a:p>
            <a:r>
              <a:rPr lang="en-GB" dirty="0" smtClean="0"/>
              <a:t>		Because they are thought to be </a:t>
            </a:r>
            <a:r>
              <a:rPr lang="en-GB" b="1" dirty="0" smtClean="0"/>
              <a:t>objective</a:t>
            </a:r>
            <a:r>
              <a:rPr lang="en-GB" dirty="0" smtClean="0"/>
              <a:t>, but are they?	</a:t>
            </a:r>
          </a:p>
          <a:p>
            <a:r>
              <a:rPr lang="en-GB" dirty="0" smtClean="0"/>
              <a:t>		</a:t>
            </a:r>
          </a:p>
          <a:p>
            <a:r>
              <a:rPr lang="en-GB" dirty="0" smtClean="0"/>
              <a:t>	</a:t>
            </a:r>
            <a:r>
              <a:rPr lang="en-GB" b="1" dirty="0" smtClean="0"/>
              <a:t>Validity</a:t>
            </a:r>
            <a:r>
              <a:rPr lang="en-GB" dirty="0" smtClean="0"/>
              <a:t> is about an instrument measuring what it </a:t>
            </a:r>
            <a:r>
              <a:rPr lang="en-GB" b="1" dirty="0" smtClean="0"/>
              <a:t>claims</a:t>
            </a:r>
            <a:r>
              <a:rPr lang="en-GB" dirty="0" smtClean="0"/>
              <a:t> to measure.</a:t>
            </a:r>
          </a:p>
          <a:p>
            <a:r>
              <a:rPr lang="en-GB" dirty="0" smtClean="0"/>
              <a:t>		If a quiz passes you when you should have failed then it is invalid</a:t>
            </a:r>
          </a:p>
          <a:p>
            <a:r>
              <a:rPr lang="en-GB" dirty="0" smtClean="0"/>
              <a:t>	</a:t>
            </a:r>
          </a:p>
          <a:p>
            <a:r>
              <a:rPr lang="en-GB" dirty="0" smtClean="0"/>
              <a:t>	</a:t>
            </a:r>
          </a:p>
          <a:p>
            <a:r>
              <a:rPr lang="en-GB" b="1" dirty="0" smtClean="0"/>
              <a:t>etc is</a:t>
            </a:r>
          </a:p>
          <a:p>
            <a:r>
              <a:rPr lang="en-GB" dirty="0" smtClean="0"/>
              <a:t>	</a:t>
            </a:r>
            <a:r>
              <a:rPr lang="en-GB" sz="2200" dirty="0" smtClean="0"/>
              <a:t>Can the use of </a:t>
            </a:r>
            <a:r>
              <a:rPr lang="en-GB" sz="2200" b="1" dirty="0" smtClean="0"/>
              <a:t>'pools'</a:t>
            </a:r>
            <a:r>
              <a:rPr lang="en-GB" sz="2200" dirty="0" smtClean="0"/>
              <a:t> </a:t>
            </a:r>
            <a:r>
              <a:rPr lang="en-GB" dirty="0" smtClean="0"/>
              <a:t>be justified</a:t>
            </a:r>
          </a:p>
          <a:p>
            <a:r>
              <a:rPr lang="en-GB" dirty="0" smtClean="0"/>
              <a:t>		"The guy next to you does not take the same test"</a:t>
            </a:r>
          </a:p>
          <a:p>
            <a:r>
              <a:rPr lang="en-GB" dirty="0" smtClean="0"/>
              <a:t>		Should this principle be applied to exams?</a:t>
            </a:r>
          </a:p>
          <a:p>
            <a:r>
              <a:rPr lang="en-GB" dirty="0" smtClean="0"/>
              <a:t>	What</a:t>
            </a:r>
            <a:r>
              <a:rPr lang="en-GB" sz="2200" dirty="0" smtClean="0"/>
              <a:t> </a:t>
            </a:r>
            <a:r>
              <a:rPr lang="en-GB" sz="2200" b="1" dirty="0" smtClean="0"/>
              <a:t>assumptions</a:t>
            </a:r>
            <a:r>
              <a:rPr lang="en-GB" dirty="0" smtClean="0"/>
              <a:t> are being made</a:t>
            </a:r>
          </a:p>
          <a:p>
            <a:r>
              <a:rPr lang="en-GB" dirty="0" smtClean="0"/>
              <a:t>		Each question/stem is equally 'hard'	Every stem is scored the same</a:t>
            </a:r>
          </a:p>
          <a:p>
            <a:r>
              <a:rPr lang="en-GB" dirty="0" smtClean="0"/>
              <a:t>		Each option is equally 'hard'</a:t>
            </a:r>
          </a:p>
          <a:p>
            <a:r>
              <a:rPr lang="en-GB" dirty="0" smtClean="0"/>
              <a:t>		The likelihood of missing a stem is the same as answering a stem				</a:t>
            </a:r>
          </a:p>
          <a:p>
            <a:r>
              <a:rPr lang="en-GB" dirty="0" smtClean="0"/>
              <a:t>	How many stems should there be in a quiz?</a:t>
            </a:r>
          </a:p>
          <a:p>
            <a:r>
              <a:rPr lang="en-GB" dirty="0" smtClean="0"/>
              <a:t>	How long should the quiz last in time?	</a:t>
            </a:r>
          </a:p>
          <a:p>
            <a:r>
              <a:rPr lang="en-GB" dirty="0" smtClean="0"/>
              <a:t>	How do you score a missed stem? (</a:t>
            </a:r>
            <a:r>
              <a:rPr lang="en-GB" b="1" dirty="0" smtClean="0"/>
              <a:t>b</a:t>
            </a:r>
            <a:r>
              <a:rPr lang="en-GB" dirty="0" smtClean="0"/>
              <a:t>) (0 on the argument that a missed stem was not answered rightly or wrongly)</a:t>
            </a:r>
          </a:p>
          <a:p>
            <a:r>
              <a:rPr lang="en-GB" dirty="0" smtClean="0"/>
              <a:t>	How do you score a stem that is answered correctly? (</a:t>
            </a:r>
            <a:r>
              <a:rPr lang="en-GB" b="1" dirty="0" smtClean="0"/>
              <a:t>c</a:t>
            </a:r>
            <a:r>
              <a:rPr lang="en-GB" dirty="0" smtClean="0"/>
              <a:t>)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 smtClean="0"/>
              <a:t>	How do you score a stem that is answered in-correctly? (</a:t>
            </a:r>
            <a:r>
              <a:rPr lang="en-GB" b="1" dirty="0" smtClean="0"/>
              <a:t>a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There is a lot to think about when quizzes are proposed to be used</a:t>
            </a:r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01EA78-9250-44B6-9A82-6BEB7DBA5EE8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1000" dirty="0" smtClean="0"/>
              <a:t>Stems have to be independent as possible</a:t>
            </a:r>
          </a:p>
          <a:p>
            <a:r>
              <a:rPr lang="en-GB" sz="1000" b="1" dirty="0" smtClean="0"/>
              <a:t>Yes/No questions</a:t>
            </a:r>
            <a:r>
              <a:rPr lang="en-GB" sz="1000" dirty="0" smtClean="0"/>
              <a:t>	If you guess everything you get a mark of 50				</a:t>
            </a:r>
            <a:r>
              <a:rPr lang="en-GB" sz="1000" b="1" dirty="0" smtClean="0"/>
              <a:t>PASS</a:t>
            </a:r>
          </a:p>
          <a:p>
            <a:r>
              <a:rPr lang="en-GB" sz="1000" dirty="0" smtClean="0"/>
              <a:t>	If you answer 30 stems correctly and guess 70 you get a mark of 65			</a:t>
            </a:r>
            <a:r>
              <a:rPr lang="en-GB" sz="1000" b="1" dirty="0" smtClean="0"/>
              <a:t>PASS</a:t>
            </a:r>
            <a:r>
              <a:rPr lang="en-GB" sz="1000" dirty="0" smtClean="0"/>
              <a:t>		</a:t>
            </a:r>
          </a:p>
          <a:p>
            <a:r>
              <a:rPr lang="en-GB" sz="1000" b="1" dirty="0" smtClean="0"/>
              <a:t>4-option MCQs</a:t>
            </a:r>
            <a:r>
              <a:rPr lang="en-GB" sz="1000" dirty="0" smtClean="0"/>
              <a:t>	If you answer 30 stems correctly and guess 70 you get a mark of 47.5	</a:t>
            </a:r>
          </a:p>
          <a:p>
            <a:r>
              <a:rPr lang="en-GB" sz="1000" b="1" dirty="0" smtClean="0"/>
              <a:t>		PASS </a:t>
            </a:r>
            <a:r>
              <a:rPr lang="en-GB" sz="1000" dirty="0" smtClean="0"/>
              <a:t>at a 40% institute</a:t>
            </a:r>
          </a:p>
          <a:p>
            <a:r>
              <a:rPr lang="en-GB" sz="1000" dirty="0" smtClean="0"/>
              <a:t>	If you answer 40 stems correctly and guess 60 you get a mark of 55	</a:t>
            </a:r>
          </a:p>
          <a:p>
            <a:r>
              <a:rPr lang="en-GB" sz="1000" b="1" dirty="0" smtClean="0"/>
              <a:t>		PASS</a:t>
            </a:r>
            <a:r>
              <a:rPr lang="en-GB" sz="1000" dirty="0" smtClean="0"/>
              <a:t> at a 50% institute</a:t>
            </a:r>
          </a:p>
          <a:p>
            <a:r>
              <a:rPr lang="en-GB" sz="1000" b="1" dirty="0" smtClean="0"/>
              <a:t>5-option MCQs</a:t>
            </a:r>
            <a:r>
              <a:rPr lang="en-GB" sz="1000" dirty="0" smtClean="0"/>
              <a:t>	If you answer 30 stems correctly and guess 70 you get a mark of 44	</a:t>
            </a:r>
          </a:p>
          <a:p>
            <a:r>
              <a:rPr lang="en-GB" sz="1000" b="1" dirty="0" smtClean="0"/>
              <a:t>		PASS</a:t>
            </a:r>
            <a:r>
              <a:rPr lang="en-GB" sz="1000" dirty="0" smtClean="0"/>
              <a:t> at a 40% institute</a:t>
            </a:r>
          </a:p>
          <a:p>
            <a:r>
              <a:rPr lang="en-GB" sz="1000" dirty="0" smtClean="0"/>
              <a:t>	If you answer </a:t>
            </a:r>
            <a:r>
              <a:rPr lang="en-GB" sz="1000" dirty="0" smtClean="0">
                <a:solidFill>
                  <a:srgbClr val="FF0000"/>
                </a:solidFill>
              </a:rPr>
              <a:t>40</a:t>
            </a:r>
            <a:r>
              <a:rPr lang="en-GB" sz="1000" dirty="0" smtClean="0"/>
              <a:t> stems correctly and guess 60 you get a mark of 52	</a:t>
            </a:r>
          </a:p>
          <a:p>
            <a:r>
              <a:rPr lang="en-GB" sz="1000" b="1" dirty="0" smtClean="0"/>
              <a:t>		PASS</a:t>
            </a:r>
            <a:r>
              <a:rPr lang="en-GB" sz="1000" dirty="0" smtClean="0"/>
              <a:t> at a 50% institute</a:t>
            </a:r>
          </a:p>
          <a:p>
            <a:r>
              <a:rPr lang="en-GB" sz="1000" b="1" dirty="0" smtClean="0"/>
              <a:t>6-option MCQs</a:t>
            </a:r>
            <a:r>
              <a:rPr lang="en-GB" sz="1000" dirty="0" smtClean="0"/>
              <a:t>	If you answer 30 stems correctly and guess 70 you get a mark of 41.667	</a:t>
            </a:r>
          </a:p>
          <a:p>
            <a:r>
              <a:rPr lang="en-GB" sz="1000" b="1" dirty="0" smtClean="0"/>
              <a:t>		PASS</a:t>
            </a:r>
            <a:r>
              <a:rPr lang="en-GB" sz="1000" dirty="0" smtClean="0"/>
              <a:t> at a 40% institute</a:t>
            </a:r>
          </a:p>
          <a:p>
            <a:r>
              <a:rPr lang="en-GB" sz="1000" dirty="0" smtClean="0"/>
              <a:t>	If you answer </a:t>
            </a:r>
            <a:r>
              <a:rPr lang="en-GB" sz="1000" dirty="0" smtClean="0">
                <a:solidFill>
                  <a:srgbClr val="FF0000"/>
                </a:solidFill>
              </a:rPr>
              <a:t>40</a:t>
            </a:r>
            <a:r>
              <a:rPr lang="en-GB" sz="1000" dirty="0" smtClean="0"/>
              <a:t> stems correctly and guess 60 you get a mark of 50 	</a:t>
            </a:r>
          </a:p>
          <a:p>
            <a:r>
              <a:rPr lang="en-GB" sz="1000" b="1" dirty="0" smtClean="0"/>
              <a:t>		PASS</a:t>
            </a:r>
            <a:r>
              <a:rPr lang="en-GB" sz="1000" dirty="0" smtClean="0"/>
              <a:t> at a 50% institute</a:t>
            </a:r>
          </a:p>
          <a:p>
            <a:r>
              <a:rPr lang="en-GB" sz="1000" b="1" dirty="0" smtClean="0"/>
              <a:t>7-option MCQs</a:t>
            </a:r>
            <a:r>
              <a:rPr lang="en-GB" sz="1000" dirty="0" smtClean="0"/>
              <a:t>	If you answer 30 stems correctly and guess 70 you get a mark of 40	</a:t>
            </a:r>
          </a:p>
          <a:p>
            <a:r>
              <a:rPr lang="en-GB" sz="1000" b="1" dirty="0" smtClean="0"/>
              <a:t>		PASS</a:t>
            </a:r>
            <a:r>
              <a:rPr lang="en-GB" sz="1000" dirty="0" smtClean="0"/>
              <a:t> at a 40% institute</a:t>
            </a:r>
          </a:p>
          <a:p>
            <a:r>
              <a:rPr lang="en-GB" sz="1000" dirty="0" smtClean="0"/>
              <a:t>	If you answer </a:t>
            </a:r>
            <a:r>
              <a:rPr lang="en-GB" sz="1000" dirty="0" smtClean="0">
                <a:solidFill>
                  <a:srgbClr val="FF0000"/>
                </a:solidFill>
              </a:rPr>
              <a:t>40</a:t>
            </a:r>
            <a:r>
              <a:rPr lang="en-GB" sz="1000" dirty="0" smtClean="0"/>
              <a:t> stems correctly and guess 60 you get a mark of 48.57 	</a:t>
            </a:r>
          </a:p>
          <a:p>
            <a:r>
              <a:rPr lang="en-GB" sz="1000" b="1" dirty="0" smtClean="0"/>
              <a:t>		</a:t>
            </a:r>
            <a:r>
              <a:rPr lang="en-GB" sz="1000" b="1" dirty="0" smtClean="0">
                <a:solidFill>
                  <a:srgbClr val="07A33B"/>
                </a:solidFill>
              </a:rPr>
              <a:t>NOT a </a:t>
            </a:r>
            <a:r>
              <a:rPr lang="en-GB" sz="1000" b="1" dirty="0" smtClean="0"/>
              <a:t>PASS</a:t>
            </a:r>
            <a:r>
              <a:rPr lang="en-GB" sz="1000" dirty="0" smtClean="0"/>
              <a:t> at a 50% institute</a:t>
            </a:r>
          </a:p>
          <a:p>
            <a:r>
              <a:rPr lang="en-GB" sz="1000" b="1" dirty="0" smtClean="0"/>
              <a:t>8-option MCQs</a:t>
            </a:r>
            <a:r>
              <a:rPr lang="en-GB" sz="1000" dirty="0" smtClean="0"/>
              <a:t>	If you answer 30 stems correctly and guess 70 you get a mark of 38.75	</a:t>
            </a:r>
          </a:p>
          <a:p>
            <a:r>
              <a:rPr lang="en-GB" sz="1000" b="1" dirty="0" smtClean="0"/>
              <a:t>		</a:t>
            </a:r>
            <a:r>
              <a:rPr lang="en-GB" sz="1000" b="1" dirty="0" smtClean="0">
                <a:solidFill>
                  <a:srgbClr val="07A33B"/>
                </a:solidFill>
              </a:rPr>
              <a:t>NOT a </a:t>
            </a:r>
            <a:r>
              <a:rPr lang="en-GB" sz="1000" b="1" dirty="0" smtClean="0"/>
              <a:t>PASS</a:t>
            </a:r>
            <a:r>
              <a:rPr lang="en-GB" sz="1000" dirty="0" smtClean="0"/>
              <a:t> at a 40% institute</a:t>
            </a:r>
          </a:p>
          <a:p>
            <a:r>
              <a:rPr lang="en-GB" sz="1000" dirty="0" smtClean="0"/>
              <a:t>	If you answer </a:t>
            </a:r>
            <a:r>
              <a:rPr lang="en-GB" sz="1000" dirty="0" smtClean="0">
                <a:solidFill>
                  <a:srgbClr val="FF0000"/>
                </a:solidFill>
              </a:rPr>
              <a:t>40</a:t>
            </a:r>
            <a:r>
              <a:rPr lang="en-GB" sz="1000" dirty="0" smtClean="0"/>
              <a:t> stems correctly and guess 60 you get a mark of  47.5	</a:t>
            </a:r>
          </a:p>
          <a:p>
            <a:r>
              <a:rPr lang="en-GB" sz="1000" b="1" dirty="0" smtClean="0"/>
              <a:t>		</a:t>
            </a:r>
            <a:r>
              <a:rPr lang="en-GB" sz="1000" b="1" dirty="0" smtClean="0">
                <a:solidFill>
                  <a:srgbClr val="07A33B"/>
                </a:solidFill>
              </a:rPr>
              <a:t>NOT a </a:t>
            </a:r>
            <a:r>
              <a:rPr lang="en-GB" sz="1000" b="1" dirty="0" smtClean="0"/>
              <a:t>PASS</a:t>
            </a:r>
            <a:r>
              <a:rPr lang="en-GB" sz="1000" dirty="0" smtClean="0"/>
              <a:t> at a 50% institute</a:t>
            </a:r>
          </a:p>
          <a:p>
            <a:endParaRPr lang="en-GB" sz="1000" dirty="0" smtClean="0"/>
          </a:p>
          <a:p>
            <a:endParaRPr lang="en-GB" sz="1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A01EA78-9250-44B6-9A82-6BEB7DBA5EE8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2.jpeg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1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4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6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83598"/>
            <a:ext cx="6480175" cy="648072"/>
          </a:xfrm>
          <a:blipFill>
            <a:blip r:embed="rId4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7b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504056"/>
          </a:xfrm>
          <a:blipFill>
            <a:blip r:embed="rId4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8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3132138" cy="6858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8554" y="1484784"/>
            <a:ext cx="2727262" cy="1930524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131840" y="0"/>
            <a:ext cx="6012160" cy="68580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8 Full bleed image and large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 userDrawn="1"/>
        </p:nvSpPr>
        <p:spPr>
          <a:xfrm>
            <a:off x="0" y="0"/>
            <a:ext cx="3132138" cy="68580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3131840" y="0"/>
            <a:ext cx="6012160" cy="6858000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2"/>
          </p:nvPr>
        </p:nvSpPr>
        <p:spPr>
          <a:xfrm>
            <a:off x="107504" y="1700808"/>
            <a:ext cx="2736304" cy="792163"/>
          </a:xfrm>
          <a:blipFill dpi="0" rotWithShape="1">
            <a:blip r:embed="rId3" cstate="print"/>
            <a:srcRect/>
            <a:tile tx="0" ty="0" sx="100000" sy="100000" flip="none" algn="tl"/>
          </a:blipFill>
        </p:spPr>
        <p:txBody>
          <a:bodyPr lIns="108000"/>
          <a:lstStyle>
            <a:lvl1pPr marL="0" indent="0" algn="l" defTabSz="914400" rtl="0" eaLnBrk="1" latinLnBrk="0" hangingPunct="1">
              <a:lnSpc>
                <a:spcPts val="2700"/>
              </a:lnSpc>
              <a:spcBef>
                <a:spcPct val="0"/>
              </a:spcBef>
              <a:buClr>
                <a:srgbClr val="B70D50"/>
              </a:buClr>
              <a:buFont typeface="FS Clerkenwell" pitchFamily="50" charset="0"/>
              <a:buNone/>
              <a:defRPr lang="en-US" sz="2600" kern="1200" spc="-20" baseline="0" dirty="0" smtClean="0">
                <a:solidFill>
                  <a:srgbClr val="B70D5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682683"/>
            <a:ext cx="6471678" cy="450174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060848"/>
            <a:ext cx="6480175" cy="360040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H_Title_with_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4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85814"/>
            <a:ext cx="6480175" cy="307082"/>
          </a:xfrm>
          <a:blipFill>
            <a:blip r:embed="rId4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8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2 Title slide and divi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26988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8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360040"/>
          </a:xfrm>
          <a:blipFill>
            <a:blip r:embed="rId4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z="26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1834191"/>
            <a:ext cx="6480175" cy="360040"/>
          </a:xfrm>
          <a:blipFill>
            <a:blip r:embed="rId4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3 Standard Tex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425" y="3040385"/>
            <a:ext cx="6480000" cy="2304256"/>
          </a:xfrm>
        </p:spPr>
        <p:txBody>
          <a:bodyPr lIns="108000"/>
          <a:lstStyle>
            <a:lvl1pPr marL="0" indent="0">
              <a:buNone/>
              <a:defRPr/>
            </a:lvl1pPr>
            <a:lvl2pPr marL="180975" indent="0">
              <a:buNone/>
              <a:defRPr/>
            </a:lvl2pPr>
            <a:lvl3pPr marL="449263" indent="0">
              <a:buNone/>
              <a:defRPr/>
            </a:lvl3pPr>
            <a:lvl4pPr marL="630238" indent="0">
              <a:buNone/>
              <a:defRPr/>
            </a:lvl4pPr>
            <a:lvl5pPr marL="896938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75181"/>
            <a:ext cx="6480175" cy="648072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4 Standard text bulle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720080"/>
          </a:xfrm>
          <a:blipFill>
            <a:blip r:embed="rId3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2700"/>
              </a:lnSpc>
              <a:defRPr lang="en-GB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7425" y="3040385"/>
            <a:ext cx="6480000" cy="2304256"/>
          </a:xfrm>
        </p:spPr>
        <p:txBody>
          <a:bodyPr/>
          <a:lstStyle>
            <a:lvl1pPr marL="104775" indent="-104775">
              <a:defRPr/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2175181"/>
            <a:ext cx="6480175" cy="648072"/>
          </a:xfrm>
          <a:blipFill>
            <a:blip r:embed="rId3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2700"/>
              </a:lnSpc>
              <a:spcBef>
                <a:spcPts val="0"/>
              </a:spcBef>
              <a:buNone/>
              <a:defRPr lang="en-US" sz="26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 Multiple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454" y="1484784"/>
            <a:ext cx="2727262" cy="1930524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7938" y="19050"/>
            <a:ext cx="3851276" cy="684371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38505" y="3140968"/>
            <a:ext cx="2725494" cy="2304256"/>
          </a:xfrm>
        </p:spPr>
        <p:txBody>
          <a:bodyPr lIns="108000"/>
          <a:lstStyle>
            <a:lvl1pPr marL="0" indent="0">
              <a:lnSpc>
                <a:spcPts val="1500"/>
              </a:lnSpc>
              <a:buNone/>
              <a:defRPr sz="1400"/>
            </a:lvl1pPr>
            <a:lvl2pPr marL="180975" indent="0">
              <a:lnSpc>
                <a:spcPts val="1500"/>
              </a:lnSpc>
              <a:buNone/>
              <a:defRPr sz="1400"/>
            </a:lvl2pPr>
            <a:lvl3pPr marL="449263" indent="0">
              <a:lnSpc>
                <a:spcPts val="1500"/>
              </a:lnSpc>
              <a:buNone/>
              <a:defRPr sz="1400"/>
            </a:lvl3pPr>
            <a:lvl4pPr marL="630238" indent="0">
              <a:lnSpc>
                <a:spcPts val="1500"/>
              </a:lnSpc>
              <a:buNone/>
              <a:defRPr sz="1400"/>
            </a:lvl4pPr>
            <a:lvl5pPr marL="896938" indent="0">
              <a:lnSpc>
                <a:spcPts val="1500"/>
              </a:lnSpc>
              <a:buNone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1.6b Multiple images plus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51425" y="3140968"/>
            <a:ext cx="2725494" cy="2304256"/>
          </a:xfrm>
        </p:spPr>
        <p:txBody>
          <a:bodyPr lIns="108000"/>
          <a:lstStyle>
            <a:lvl1pPr marL="85725" indent="-85725">
              <a:lnSpc>
                <a:spcPts val="1500"/>
              </a:lnSpc>
              <a:buFont typeface="Arial" pitchFamily="34" charset="0"/>
              <a:buChar char="•"/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6c Multiple images plus numbe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3851275" cy="684212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200" y="1484784"/>
            <a:ext cx="2727262" cy="1080120"/>
          </a:xfrm>
          <a:noFill/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4932040" y="188639"/>
            <a:ext cx="3960440" cy="3211413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6" name="Picture Placeholder 11"/>
          <p:cNvSpPr>
            <a:spLocks noGrp="1"/>
          </p:cNvSpPr>
          <p:nvPr>
            <p:ph type="pic" sz="quarter" idx="12"/>
          </p:nvPr>
        </p:nvSpPr>
        <p:spPr>
          <a:xfrm>
            <a:off x="4932040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9" name="Picture Placeholder 11"/>
          <p:cNvSpPr>
            <a:spLocks noGrp="1"/>
          </p:cNvSpPr>
          <p:nvPr>
            <p:ph type="pic" sz="quarter" idx="13"/>
          </p:nvPr>
        </p:nvSpPr>
        <p:spPr>
          <a:xfrm>
            <a:off x="7020272" y="3573016"/>
            <a:ext cx="1872208" cy="2736304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/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146745" y="3140968"/>
            <a:ext cx="2725494" cy="2304256"/>
          </a:xfrm>
        </p:spPr>
        <p:txBody>
          <a:bodyPr lIns="108000"/>
          <a:lstStyle>
            <a:lvl1pPr marL="180975" indent="-180975">
              <a:lnSpc>
                <a:spcPts val="1500"/>
              </a:lnSpc>
              <a:buSzPct val="95000"/>
              <a:buFont typeface="+mj-lt"/>
              <a:buAutoNum type="arabicPeriod"/>
              <a:tabLst>
                <a:tab pos="180975" algn="l"/>
              </a:tabLst>
              <a:defRPr lang="en-GB" sz="14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2pPr>
            <a:lvl3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3pPr>
            <a:lvl4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4pPr>
            <a:lvl5pPr marL="85725" indent="-85725">
              <a:lnSpc>
                <a:spcPts val="1500"/>
              </a:lnSpc>
              <a:buFont typeface="Arial" pitchFamily="34" charset="0"/>
              <a:buChar char="•"/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0"/>
            <a:r>
              <a:rPr lang="en-US" dirty="0" smtClean="0"/>
              <a:t>Second level</a:t>
            </a:r>
          </a:p>
          <a:p>
            <a:pPr lvl="0"/>
            <a:r>
              <a:rPr lang="en-US" dirty="0" smtClean="0"/>
              <a:t>Third level</a:t>
            </a:r>
          </a:p>
          <a:p>
            <a:pPr lvl="0"/>
            <a:r>
              <a:rPr lang="en-US" dirty="0" smtClean="0"/>
              <a:t>Fourth level</a:t>
            </a:r>
          </a:p>
          <a:p>
            <a:pPr lvl="0"/>
            <a:r>
              <a:rPr lang="en-US" dirty="0" smtClean="0"/>
              <a:t>Fifth level</a:t>
            </a:r>
            <a:endParaRPr lang="en-GB" dirty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7 Full bleed imag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/>
          <p:nvPr userDrawn="1"/>
        </p:nvSpPr>
        <p:spPr>
          <a:xfrm>
            <a:off x="0" y="-42863"/>
            <a:ext cx="9144000" cy="34559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GB"/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09037" y="1923646"/>
            <a:ext cx="6480175" cy="432857"/>
          </a:xfrm>
          <a:blipFill>
            <a:blip r:embed="rId4" cstate="print"/>
            <a:stretch>
              <a:fillRect/>
            </a:stretch>
          </a:blipFill>
        </p:spPr>
        <p:txBody>
          <a:bodyPr lIns="108000"/>
          <a:lstStyle>
            <a:lvl1pPr marL="0" indent="0">
              <a:lnSpc>
                <a:spcPts val="1900"/>
              </a:lnSpc>
              <a:buNone/>
              <a:defRPr lang="en-US" sz="1800" i="1" kern="1200" spc="-100" baseline="0" dirty="0" smtClean="0">
                <a:solidFill>
                  <a:srgbClr val="621B40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lvl="0"/>
            <a:r>
              <a:rPr lang="en-US" dirty="0" smtClean="0"/>
              <a:t>Click to edit </a:t>
            </a:r>
          </a:p>
          <a:p>
            <a:pPr lvl="0"/>
            <a:r>
              <a:rPr lang="en-US" dirty="0" smtClean="0"/>
              <a:t>subtitle</a:t>
            </a:r>
          </a:p>
        </p:txBody>
      </p:sp>
      <p:sp>
        <p:nvSpPr>
          <p:cNvPr id="12" name="Picture Placeholder 11"/>
          <p:cNvSpPr>
            <a:spLocks noGrp="1"/>
          </p:cNvSpPr>
          <p:nvPr>
            <p:ph type="pic" sz="quarter" idx="11"/>
          </p:nvPr>
        </p:nvSpPr>
        <p:spPr>
          <a:xfrm>
            <a:off x="0" y="3428999"/>
            <a:ext cx="9144000" cy="3429001"/>
          </a:xfrm>
        </p:spPr>
        <p:txBody>
          <a:bodyPr rtlCol="0">
            <a:noAutofit/>
          </a:bodyPr>
          <a:lstStyle>
            <a:lvl1pPr marL="0" indent="0">
              <a:buNone/>
              <a:defRPr/>
            </a:lvl1pPr>
          </a:lstStyle>
          <a:p>
            <a:pPr lvl="0"/>
            <a:endParaRPr lang="en-GB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9818" y="1484784"/>
            <a:ext cx="6471678" cy="432048"/>
          </a:xfrm>
          <a:blipFill>
            <a:blip r:embed="rId4" cstate="print"/>
            <a:stretch>
              <a:fillRect/>
            </a:stretch>
          </a:blipFill>
          <a:ln w="28575">
            <a:noFill/>
          </a:ln>
        </p:spPr>
        <p:txBody>
          <a:bodyPr>
            <a:noAutofit/>
          </a:bodyPr>
          <a:lstStyle>
            <a:lvl1pPr>
              <a:lnSpc>
                <a:spcPts val="1900"/>
              </a:lnSpc>
              <a:defRPr lang="en-GB" sz="1800" spc="-100"/>
            </a:lvl1pPr>
          </a:lstStyle>
          <a:p>
            <a:pPr lvl="0"/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  <p:transition>
    <p:sndAc>
      <p:stSnd>
        <p:snd r:embed="rId1" name="whoosh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9750" y="1682750"/>
            <a:ext cx="6472238" cy="396875"/>
          </a:xfrm>
          <a:prstGeom prst="rect">
            <a:avLst/>
          </a:prstGeom>
          <a:blipFill>
            <a:blip r:embed="rId19" cstate="print"/>
            <a:stretch>
              <a:fillRect/>
            </a:stretch>
          </a:blipFill>
        </p:spPr>
        <p:txBody>
          <a:bodyPr vert="horz" lIns="108000" tIns="0" rIns="0" bIns="0" rtlCol="0" anchor="t" anchorCtr="0">
            <a:sp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812925" y="2214563"/>
            <a:ext cx="6480175" cy="2716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pic>
        <p:nvPicPr>
          <p:cNvPr id="1028" name="Picture 3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250825" y="314325"/>
            <a:ext cx="1512888" cy="81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77" r:id="rId13"/>
    <p:sldLayoutId id="2147483676" r:id="rId14"/>
    <p:sldLayoutId id="2147483675" r:id="rId15"/>
    <p:sldLayoutId id="2147483690" r:id="rId16"/>
  </p:sldLayoutIdLst>
  <p:transition>
    <p:sndAc>
      <p:stSnd>
        <p:snd r:embed="rId18" name="whoosh.wav"/>
      </p:stSnd>
    </p:sndAc>
  </p:transition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 kern="1200" spc="-20">
          <a:solidFill>
            <a:srgbClr val="B70D50"/>
          </a:solidFill>
          <a:latin typeface="Arial" pitchFamily="34" charset="0"/>
          <a:ea typeface="+mj-ea"/>
          <a:cs typeface="Arial" pitchFamily="34" charset="0"/>
        </a:defRPr>
      </a:lvl1pPr>
      <a:lvl2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2pPr>
      <a:lvl3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3pPr>
      <a:lvl4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4pPr>
      <a:lvl5pPr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5pPr>
      <a:lvl6pPr marL="4572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6pPr>
      <a:lvl7pPr marL="9144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7pPr>
      <a:lvl8pPr marL="13716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8pPr>
      <a:lvl9pPr marL="1828800" algn="l" rtl="0" fontAlgn="base">
        <a:lnSpc>
          <a:spcPts val="3100"/>
        </a:lnSpc>
        <a:spcBef>
          <a:spcPct val="0"/>
        </a:spcBef>
        <a:spcAft>
          <a:spcPct val="0"/>
        </a:spcAft>
        <a:buClr>
          <a:srgbClr val="B70D50"/>
        </a:buClr>
        <a:buFont typeface="FS Clerkenwell"/>
        <a:defRPr sz="2600">
          <a:solidFill>
            <a:srgbClr val="B70D50"/>
          </a:solidFill>
          <a:latin typeface="Arial" charset="0"/>
          <a:cs typeface="Arial" charset="0"/>
        </a:defRPr>
      </a:lvl9pPr>
    </p:titleStyle>
    <p:bodyStyle>
      <a:lvl1pPr marL="180975" indent="-180975" algn="l" rtl="0" fontAlgn="base">
        <a:lnSpc>
          <a:spcPts val="2100"/>
        </a:lnSpc>
        <a:spcBef>
          <a:spcPct val="0"/>
        </a:spcBef>
        <a:spcAft>
          <a:spcPct val="0"/>
        </a:spcAft>
        <a:buSzPct val="80000"/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449263" indent="-268288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630238" indent="-180975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896938" indent="-266700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077913" indent="-180975" algn="l" rtl="0" fontAlgn="base">
        <a:lnSpc>
          <a:spcPts val="2100"/>
        </a:lnSpc>
        <a:spcBef>
          <a:spcPct val="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835696" y="1484784"/>
            <a:ext cx="7128792" cy="720080"/>
          </a:xfrm>
        </p:spPr>
        <p:txBody>
          <a:bodyPr/>
          <a:lstStyle/>
          <a:p>
            <a:pPr fontAlgn="auto">
              <a:spcAft>
                <a:spcPts val="0"/>
              </a:spcAft>
              <a:buFont typeface="FS Clerkenwell" pitchFamily="50" charset="0"/>
              <a:buNone/>
              <a:defRPr/>
            </a:pPr>
            <a:r>
              <a:rPr lang="en-GB" sz="4400" dirty="0" smtClean="0"/>
              <a:t>Think before using Quizzes</a:t>
            </a:r>
            <a:endParaRPr sz="44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0"/>
          </p:nvPr>
        </p:nvSpPr>
        <p:spPr>
          <a:xfrm>
            <a:off x="1835696" y="3501008"/>
            <a:ext cx="6480175" cy="649287"/>
          </a:xfrm>
        </p:spPr>
        <p:txBody>
          <a:bodyPr rtlCol="0">
            <a:noAutofit/>
          </a:bodyPr>
          <a:lstStyle/>
          <a:p>
            <a:r>
              <a:rPr lang="en-GB" dirty="0"/>
              <a:t>Ask lots of questions especially </a:t>
            </a:r>
          </a:p>
          <a:p>
            <a:r>
              <a:rPr lang="en-GB" dirty="0"/>
              <a:t>"Is the quiz valid?"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699792" y="2492896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by Hugh</a:t>
            </a:r>
            <a:r>
              <a:rPr lang="en-GB" b="1" dirty="0" smtClean="0"/>
              <a:t> Lafferty </a:t>
            </a:r>
            <a:r>
              <a:rPr lang="en-GB" dirty="0" smtClean="0"/>
              <a:t>&amp; Keith </a:t>
            </a:r>
            <a:r>
              <a:rPr lang="en-GB" b="1" dirty="0" smtClean="0"/>
              <a:t>Burley</a:t>
            </a:r>
            <a:endParaRPr lang="en-GB" b="1" dirty="0"/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60648"/>
            <a:ext cx="6472238" cy="720725"/>
          </a:xfrm>
        </p:spPr>
        <p:txBody>
          <a:bodyPr/>
          <a:lstStyle/>
          <a:p>
            <a:pPr algn="ctr" fontAlgn="auto">
              <a:spcAft>
                <a:spcPts val="0"/>
              </a:spcAft>
              <a:buFont typeface="FS Clerkenwell" pitchFamily="50" charset="0"/>
              <a:buNone/>
              <a:defRPr/>
            </a:pPr>
            <a:r>
              <a:rPr lang="en-GB" sz="3200" dirty="0" smtClean="0"/>
              <a:t>Questions</a:t>
            </a:r>
            <a:endParaRPr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807424" y="1268760"/>
            <a:ext cx="7013047" cy="4075881"/>
          </a:xfrm>
        </p:spPr>
        <p:txBody>
          <a:bodyPr/>
          <a:lstStyle/>
          <a:p>
            <a:pPr>
              <a:spcAft>
                <a:spcPts val="2000"/>
              </a:spcAft>
              <a:buFont typeface="Arial" pitchFamily="34" charset="0"/>
              <a:buChar char="•"/>
            </a:pPr>
            <a:r>
              <a:rPr lang="en-GB" sz="2000" dirty="0" smtClean="0"/>
              <a:t> What </a:t>
            </a:r>
            <a:r>
              <a:rPr lang="en-GB" sz="2000" b="1" dirty="0" smtClean="0">
                <a:solidFill>
                  <a:srgbClr val="FF0000"/>
                </a:solidFill>
              </a:rPr>
              <a:t>type of information </a:t>
            </a:r>
            <a:r>
              <a:rPr lang="en-GB" sz="2000" dirty="0" smtClean="0"/>
              <a:t>is being imparted?</a:t>
            </a:r>
          </a:p>
          <a:p>
            <a:pPr>
              <a:spcAft>
                <a:spcPts val="2000"/>
              </a:spcAft>
              <a:buFont typeface="Arial" pitchFamily="34" charset="0"/>
              <a:buChar char="•"/>
            </a:pPr>
            <a:r>
              <a:rPr lang="en-GB" sz="2000" dirty="0" smtClean="0"/>
              <a:t> Is the assessment</a:t>
            </a:r>
            <a:r>
              <a:rPr lang="en-GB" sz="2000" b="1" dirty="0" smtClean="0"/>
              <a:t> </a:t>
            </a:r>
            <a:r>
              <a:rPr lang="en-GB" sz="2000" b="1" dirty="0" smtClean="0">
                <a:solidFill>
                  <a:srgbClr val="FF0000"/>
                </a:solidFill>
              </a:rPr>
              <a:t>aligned</a:t>
            </a:r>
            <a:r>
              <a:rPr lang="en-GB" sz="2000" b="1" dirty="0" smtClean="0"/>
              <a:t> </a:t>
            </a:r>
            <a:r>
              <a:rPr lang="en-GB" sz="2000" dirty="0" smtClean="0"/>
              <a:t>to the type of information?</a:t>
            </a:r>
          </a:p>
          <a:p>
            <a:pPr>
              <a:spcAft>
                <a:spcPts val="2000"/>
              </a:spcAft>
              <a:buFont typeface="Arial" pitchFamily="34" charset="0"/>
              <a:buChar char="•"/>
            </a:pPr>
            <a:r>
              <a:rPr lang="en-GB" sz="2000" dirty="0" smtClean="0"/>
              <a:t> Why </a:t>
            </a:r>
            <a:r>
              <a:rPr lang="en-GB" sz="2000" b="1" dirty="0" smtClean="0">
                <a:solidFill>
                  <a:srgbClr val="FF0000"/>
                </a:solidFill>
              </a:rPr>
              <a:t>assessment</a:t>
            </a:r>
            <a:r>
              <a:rPr lang="en-GB" sz="2000" dirty="0" smtClean="0"/>
              <a:t>?</a:t>
            </a:r>
          </a:p>
          <a:p>
            <a:pPr>
              <a:spcAft>
                <a:spcPts val="2000"/>
              </a:spcAft>
              <a:buFont typeface="Arial" pitchFamily="34" charset="0"/>
              <a:buChar char="•"/>
            </a:pPr>
            <a:r>
              <a:rPr lang="en-GB" sz="2000" dirty="0" smtClean="0"/>
              <a:t> Why </a:t>
            </a:r>
            <a:r>
              <a:rPr lang="en-GB" sz="2000" b="1" dirty="0" smtClean="0">
                <a:solidFill>
                  <a:srgbClr val="FF0000"/>
                </a:solidFill>
              </a:rPr>
              <a:t>quizzes</a:t>
            </a:r>
            <a:r>
              <a:rPr lang="en-GB" sz="2000" dirty="0" smtClean="0"/>
              <a:t>?</a:t>
            </a:r>
          </a:p>
          <a:p>
            <a:pPr>
              <a:spcAft>
                <a:spcPts val="2000"/>
              </a:spcAft>
              <a:buFont typeface="Arial" pitchFamily="34" charset="0"/>
              <a:buChar char="•"/>
            </a:pPr>
            <a:r>
              <a:rPr lang="en-GB" sz="2000" dirty="0" smtClean="0"/>
              <a:t> Are quizzes </a:t>
            </a:r>
            <a:r>
              <a:rPr lang="en-GB" sz="2000" b="1" dirty="0" smtClean="0">
                <a:solidFill>
                  <a:srgbClr val="FF0000"/>
                </a:solidFill>
              </a:rPr>
              <a:t>valid</a:t>
            </a:r>
            <a:r>
              <a:rPr lang="en-GB" sz="2000" dirty="0" smtClean="0"/>
              <a:t>?</a:t>
            </a:r>
          </a:p>
          <a:p>
            <a:pPr lvl="1">
              <a:spcAft>
                <a:spcPts val="2000"/>
              </a:spcAft>
            </a:pPr>
            <a:r>
              <a:rPr lang="en-GB" sz="2000" dirty="0" smtClean="0"/>
              <a:t>An instrument is valid if it measures what it claims to measure</a:t>
            </a:r>
          </a:p>
          <a:p>
            <a:pPr>
              <a:spcAft>
                <a:spcPts val="2000"/>
              </a:spcAft>
              <a:buFont typeface="Arial" pitchFamily="34" charset="0"/>
              <a:buChar char="•"/>
            </a:pPr>
            <a:r>
              <a:rPr lang="en-GB" sz="2000" dirty="0" smtClean="0"/>
              <a:t> etc</a:t>
            </a:r>
            <a:endParaRPr lang="en-GB" sz="1600" dirty="0"/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188640"/>
            <a:ext cx="6471678" cy="936104"/>
          </a:xfrm>
        </p:spPr>
        <p:txBody>
          <a:bodyPr/>
          <a:lstStyle/>
          <a:p>
            <a:pPr algn="ctr"/>
            <a:r>
              <a:rPr lang="en-GB" sz="3200" dirty="0" smtClean="0"/>
              <a:t>Validity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560" y="1268760"/>
            <a:ext cx="8280920" cy="4392488"/>
          </a:xfrm>
        </p:spPr>
        <p:txBody>
          <a:bodyPr/>
          <a:lstStyle/>
          <a:p>
            <a:pPr>
              <a:spcAft>
                <a:spcPts val="2000"/>
              </a:spcAft>
            </a:pPr>
            <a:r>
              <a:rPr lang="en-GB" sz="2800" dirty="0" smtClean="0"/>
              <a:t>Are</a:t>
            </a:r>
          </a:p>
          <a:p>
            <a:pPr lvl="1">
              <a:spcAft>
                <a:spcPts val="2000"/>
              </a:spcAft>
            </a:pPr>
            <a:r>
              <a:rPr lang="en-GB" sz="2800" dirty="0" smtClean="0"/>
              <a:t>Yes/No questions  </a:t>
            </a:r>
            <a:r>
              <a:rPr lang="en-GB" sz="2800" dirty="0" smtClean="0">
                <a:solidFill>
                  <a:srgbClr val="FF0000"/>
                </a:solidFill>
              </a:rPr>
              <a:t>valid?		</a:t>
            </a:r>
            <a:r>
              <a:rPr lang="en-GB" sz="2800" dirty="0" smtClean="0"/>
              <a:t>30 + 70/2=</a:t>
            </a:r>
            <a:r>
              <a:rPr lang="en-GB" sz="2800" dirty="0" smtClean="0">
                <a:solidFill>
                  <a:srgbClr val="07A33B"/>
                </a:solidFill>
              </a:rPr>
              <a:t>65</a:t>
            </a:r>
          </a:p>
          <a:p>
            <a:pPr lvl="1">
              <a:spcAft>
                <a:spcPts val="2000"/>
              </a:spcAft>
            </a:pPr>
            <a:r>
              <a:rPr lang="en-GB" sz="2800" dirty="0" smtClean="0"/>
              <a:t>4-option MCQs   </a:t>
            </a:r>
            <a:r>
              <a:rPr lang="en-GB" sz="2800" dirty="0" smtClean="0">
                <a:solidFill>
                  <a:srgbClr val="FF0000"/>
                </a:solidFill>
              </a:rPr>
              <a:t>   valid?		</a:t>
            </a:r>
            <a:r>
              <a:rPr lang="en-GB" sz="2800" dirty="0" smtClean="0"/>
              <a:t>30 + 70/4=</a:t>
            </a:r>
            <a:r>
              <a:rPr lang="en-GB" sz="2800" dirty="0" smtClean="0">
                <a:solidFill>
                  <a:srgbClr val="07A33B"/>
                </a:solidFill>
              </a:rPr>
              <a:t>47.5</a:t>
            </a:r>
          </a:p>
          <a:p>
            <a:pPr lvl="1">
              <a:spcAft>
                <a:spcPts val="2000"/>
              </a:spcAft>
            </a:pPr>
            <a:r>
              <a:rPr lang="en-GB" sz="2800" dirty="0" smtClean="0"/>
              <a:t>5-option MCQs  </a:t>
            </a:r>
            <a:r>
              <a:rPr lang="en-GB" sz="2800" dirty="0" smtClean="0">
                <a:solidFill>
                  <a:srgbClr val="FF0000"/>
                </a:solidFill>
              </a:rPr>
              <a:t>    valid?		</a:t>
            </a:r>
            <a:r>
              <a:rPr lang="en-GB" sz="2800" dirty="0" smtClean="0"/>
              <a:t>30 + 70/5=</a:t>
            </a:r>
            <a:r>
              <a:rPr lang="en-GB" sz="2800" dirty="0" smtClean="0">
                <a:solidFill>
                  <a:srgbClr val="07A33B"/>
                </a:solidFill>
              </a:rPr>
              <a:t>44</a:t>
            </a:r>
          </a:p>
          <a:p>
            <a:endParaRPr lang="en-GB" sz="2800" dirty="0" smtClean="0"/>
          </a:p>
          <a:p>
            <a:endParaRPr lang="en-GB" sz="2800" dirty="0" smtClean="0"/>
          </a:p>
          <a:p>
            <a:pPr>
              <a:lnSpc>
                <a:spcPct val="200000"/>
              </a:lnSpc>
            </a:pPr>
            <a:r>
              <a:rPr lang="en-GB" sz="2800" dirty="0" smtClean="0"/>
              <a:t>When all questions are answered and you give 1 for a right answer and 0 for a wrong answer</a:t>
            </a:r>
          </a:p>
          <a:p>
            <a:endParaRPr lang="en-GB" dirty="0"/>
          </a:p>
        </p:txBody>
      </p:sp>
    </p:spTree>
  </p:cSld>
  <p:clrMapOvr>
    <a:masterClrMapping/>
  </p:clrMapOvr>
  <p:transition>
    <p:sndAc>
      <p:stSnd>
        <p:snd r:embed="rId3" name="whoosh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Sheffield Hallam Them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Sheffield Hallam Theme v1</Template>
  <TotalTime>21891</TotalTime>
  <Words>113</Words>
  <Application>Microsoft Office PowerPoint</Application>
  <PresentationFormat>On-screen Show (4:3)</PresentationFormat>
  <Paragraphs>80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Sheffield Hallam Theme v1</vt:lpstr>
      <vt:lpstr>Think before using Quizzes</vt:lpstr>
      <vt:lpstr>Questions</vt:lpstr>
      <vt:lpstr>Validity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Sharron Bardsley</dc:creator>
  <cp:lastModifiedBy>Hugh Lafferty</cp:lastModifiedBy>
  <cp:revision>236</cp:revision>
  <cp:lastPrinted>2012-03-05T14:56:53Z</cp:lastPrinted>
  <dcterms:created xsi:type="dcterms:W3CDTF">2012-01-27T13:24:50Z</dcterms:created>
  <dcterms:modified xsi:type="dcterms:W3CDTF">2012-07-09T09:52:47Z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1570302351</vt:i4>
  </property>
  <property fmtid="{D5CDD505-2E9C-101B-9397-08002B2CF9AE}" pid="3" name="_NewReviewCycle">
    <vt:lpwstr/>
  </property>
  <property fmtid="{D5CDD505-2E9C-101B-9397-08002B2CF9AE}" pid="4" name="_EmailSubject">
    <vt:lpwstr>Learning and Teaching Conference - presentation </vt:lpwstr>
  </property>
  <property fmtid="{D5CDD505-2E9C-101B-9397-08002B2CF9AE}" pid="5" name="_AuthorEmail">
    <vt:lpwstr>cmshl1@exchange.shu.ac.uk</vt:lpwstr>
  </property>
  <property fmtid="{D5CDD505-2E9C-101B-9397-08002B2CF9AE}" pid="6" name="_AuthorEmailDisplayName">
    <vt:lpwstr>Lafferty, Hugh</vt:lpwstr>
  </property>
</Properties>
</file>