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29615A"/>
    <a:srgbClr val="2B5F4F"/>
    <a:srgbClr val="31594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An attempt to promote distance-learner engagement with formative </a:t>
            </a:r>
            <a:r>
              <a:rPr lang="en-GB" b="1" dirty="0" smtClean="0"/>
              <a:t>coursework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567136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Diarmuid Verrier</a:t>
            </a:r>
          </a:p>
          <a:p>
            <a:endParaRPr lang="en-GB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Psychology, Sociology, &amp; Politics</a:t>
            </a: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300" dirty="0" smtClean="0">
                <a:solidFill>
                  <a:schemeClr val="bg1">
                    <a:lumMod val="50000"/>
                  </a:schemeClr>
                </a:solidFill>
              </a:rPr>
              <a:t>Sheffield Hallam University </a:t>
            </a:r>
          </a:p>
          <a:p>
            <a:r>
              <a:rPr lang="en-GB" sz="2300" dirty="0" smtClean="0">
                <a:solidFill>
                  <a:schemeClr val="bg1">
                    <a:lumMod val="50000"/>
                  </a:schemeClr>
                </a:solidFill>
              </a:rPr>
              <a:t>Learning &amp; Teaching Conference</a:t>
            </a:r>
          </a:p>
          <a:p>
            <a:r>
              <a:rPr lang="en-GB" sz="2300" dirty="0" smtClean="0">
                <a:solidFill>
                  <a:schemeClr val="bg1">
                    <a:lumMod val="50000"/>
                  </a:schemeClr>
                </a:solidFill>
              </a:rPr>
              <a:t>July 2012</a:t>
            </a:r>
            <a:endParaRPr lang="en-GB" sz="23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4906888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Engagement: the </a:t>
            </a:r>
            <a:r>
              <a:rPr lang="en-GB" dirty="0" smtClean="0"/>
              <a:t>time and effort </a:t>
            </a:r>
            <a:r>
              <a:rPr lang="en-GB" dirty="0" smtClean="0"/>
              <a:t>students invest </a:t>
            </a:r>
            <a:r>
              <a:rPr lang="en-GB" dirty="0" smtClean="0"/>
              <a:t>in educational activities that are </a:t>
            </a:r>
            <a:r>
              <a:rPr lang="en-GB" dirty="0" smtClean="0"/>
              <a:t>empirically linked </a:t>
            </a:r>
            <a:r>
              <a:rPr lang="en-GB" dirty="0" smtClean="0"/>
              <a:t>to desired college </a:t>
            </a:r>
            <a:r>
              <a:rPr lang="en-GB" dirty="0" smtClean="0"/>
              <a:t>outcomes (</a:t>
            </a:r>
            <a:r>
              <a:rPr lang="en-GB" dirty="0" err="1" smtClean="0"/>
              <a:t>Kuh</a:t>
            </a:r>
            <a:r>
              <a:rPr lang="en-GB" dirty="0" smtClean="0"/>
              <a:t>, </a:t>
            </a:r>
            <a:r>
              <a:rPr lang="en-GB" dirty="0" smtClean="0"/>
              <a:t>2009).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5004048" y="1988840"/>
            <a:ext cx="3600400" cy="2592288"/>
            <a:chOff x="2195744" y="4005064"/>
            <a:chExt cx="3456376" cy="2520280"/>
          </a:xfrm>
        </p:grpSpPr>
        <p:pic>
          <p:nvPicPr>
            <p:cNvPr id="4102" name="Picture 6" descr="https://encrypted-tbn2.google.com/images?q=tbn:ANd9GcR-0tGVx29Tej5mXUjTwM1s6PYEONEpL_3Cq__16LcrSYorY3g-rA"/>
            <p:cNvPicPr>
              <a:picLocks noChangeAspect="1" noChangeArrowheads="1"/>
            </p:cNvPicPr>
            <p:nvPr/>
          </p:nvPicPr>
          <p:blipFill>
            <a:blip r:embed="rId2" cstate="print"/>
            <a:srcRect l="7820" r="10426"/>
            <a:stretch>
              <a:fillRect/>
            </a:stretch>
          </p:blipFill>
          <p:spPr bwMode="auto">
            <a:xfrm>
              <a:off x="2212212" y="4005064"/>
              <a:ext cx="3433977" cy="2520280"/>
            </a:xfrm>
            <a:prstGeom prst="rect">
              <a:avLst/>
            </a:prstGeom>
            <a:noFill/>
            <a:ln w="47625">
              <a:solidFill>
                <a:schemeClr val="tx1"/>
              </a:solidFill>
            </a:ln>
          </p:spPr>
        </p:pic>
        <p:pic>
          <p:nvPicPr>
            <p:cNvPr id="4098" name="Picture 2" descr="shuspac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5744" y="4005064"/>
              <a:ext cx="3456376" cy="1253104"/>
            </a:xfrm>
            <a:prstGeom prst="rect">
              <a:avLst/>
            </a:prstGeom>
            <a:solidFill>
              <a:srgbClr val="29615A"/>
            </a:solidFill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M.Sc. in Health Psychology (</a:t>
            </a:r>
            <a:r>
              <a:rPr lang="en-GB" sz="2800" i="1" dirty="0" smtClean="0"/>
              <a:t>d</a:t>
            </a:r>
            <a:r>
              <a:rPr lang="en-GB" sz="2800" i="1" dirty="0" smtClean="0"/>
              <a:t>istance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Psychobiological Determinants of Health</a:t>
            </a:r>
          </a:p>
          <a:p>
            <a:r>
              <a:rPr lang="en-GB" sz="2800" dirty="0" smtClean="0"/>
              <a:t>Number of Students: 15</a:t>
            </a:r>
          </a:p>
          <a:p>
            <a:r>
              <a:rPr lang="en-GB" sz="2800" dirty="0" smtClean="0"/>
              <a:t>7 Study Guides (4-7 tasks on each)</a:t>
            </a:r>
            <a:endParaRPr lang="en-GB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95536" y="3933056"/>
            <a:ext cx="4248472" cy="2376264"/>
            <a:chOff x="395536" y="3933056"/>
            <a:chExt cx="4248472" cy="2376264"/>
          </a:xfrm>
        </p:grpSpPr>
        <p:sp>
          <p:nvSpPr>
            <p:cNvPr id="4" name="Down Arrow 3"/>
            <p:cNvSpPr/>
            <p:nvPr/>
          </p:nvSpPr>
          <p:spPr>
            <a:xfrm>
              <a:off x="395536" y="3933056"/>
              <a:ext cx="4248472" cy="237626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91680" y="4221088"/>
              <a:ext cx="1584176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Reduce discussion board  Blackboard tasks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44008" y="3861048"/>
            <a:ext cx="4248472" cy="2376264"/>
            <a:chOff x="4644008" y="3933056"/>
            <a:chExt cx="4248472" cy="2376264"/>
          </a:xfrm>
        </p:grpSpPr>
        <p:sp>
          <p:nvSpPr>
            <p:cNvPr id="6" name="Down Arrow 5"/>
            <p:cNvSpPr/>
            <p:nvPr/>
          </p:nvSpPr>
          <p:spPr>
            <a:xfrm rot="10800000">
              <a:off x="4644008" y="3933056"/>
              <a:ext cx="4248472" cy="2376264"/>
            </a:xfrm>
            <a:prstGeom prst="down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24128" y="4437112"/>
              <a:ext cx="2016224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Replace with Twitter tasks that result in similar learning outcomes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Questionnaire Data</a:t>
            </a:r>
          </a:p>
          <a:p>
            <a:pPr lvl="1"/>
            <a:r>
              <a:rPr lang="en-GB" dirty="0" smtClean="0"/>
              <a:t>didn't think use of Twitter made them more likely to complete a task</a:t>
            </a:r>
          </a:p>
          <a:p>
            <a:pPr lvl="1"/>
            <a:r>
              <a:rPr lang="en-GB" dirty="0" smtClean="0"/>
              <a:t>ambivalent about whether its use should be continued/extended</a:t>
            </a:r>
          </a:p>
          <a:p>
            <a:pPr lvl="1"/>
            <a:r>
              <a:rPr lang="en-GB" dirty="0" smtClean="0"/>
              <a:t>Twitter: + easy, + convenient; Bb: ++ effective</a:t>
            </a:r>
          </a:p>
          <a:p>
            <a:r>
              <a:rPr lang="en-GB" dirty="0" smtClean="0"/>
              <a:t>Task Completion Data</a:t>
            </a:r>
          </a:p>
          <a:p>
            <a:pPr lvl="1"/>
            <a:r>
              <a:rPr lang="en-GB" dirty="0" smtClean="0"/>
              <a:t>Twitter decline matched Bb decline</a:t>
            </a:r>
          </a:p>
          <a:p>
            <a:pPr lvl="1"/>
            <a:r>
              <a:rPr lang="en-GB" dirty="0" smtClean="0"/>
              <a:t>d</a:t>
            </a:r>
            <a:r>
              <a:rPr lang="en-GB" dirty="0" smtClean="0"/>
              <a:t>ecline </a:t>
            </a:r>
            <a:r>
              <a:rPr lang="en-GB" dirty="0" smtClean="0"/>
              <a:t>matched previous </a:t>
            </a:r>
            <a:r>
              <a:rPr lang="en-GB" dirty="0" smtClean="0"/>
              <a:t>year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228184" y="5301208"/>
            <a:ext cx="2664296" cy="13681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No Improvement!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251520" y="1196752"/>
            <a:ext cx="5544616" cy="5400600"/>
            <a:chOff x="251520" y="1196752"/>
            <a:chExt cx="5544616" cy="5400600"/>
          </a:xfrm>
        </p:grpSpPr>
        <p:grpSp>
          <p:nvGrpSpPr>
            <p:cNvPr id="24" name="Group 23"/>
            <p:cNvGrpSpPr/>
            <p:nvPr/>
          </p:nvGrpSpPr>
          <p:grpSpPr>
            <a:xfrm>
              <a:off x="251520" y="1196752"/>
              <a:ext cx="5544616" cy="5400600"/>
              <a:chOff x="395536" y="1340768"/>
              <a:chExt cx="4482753" cy="4536504"/>
            </a:xfrm>
          </p:grpSpPr>
          <p:pic>
            <p:nvPicPr>
              <p:cNvPr id="1025" name="Picture 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39042" t="14873" r="11483" b="18373"/>
              <a:stretch>
                <a:fillRect/>
              </a:stretch>
            </p:blipFill>
            <p:spPr bwMode="auto">
              <a:xfrm>
                <a:off x="395536" y="1340768"/>
                <a:ext cx="4482753" cy="4536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Rectangle 6"/>
              <p:cNvSpPr/>
              <p:nvPr/>
            </p:nvSpPr>
            <p:spPr>
              <a:xfrm>
                <a:off x="2195736" y="1484784"/>
                <a:ext cx="720080" cy="126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051720" y="5157192"/>
                <a:ext cx="720080" cy="126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187624" y="4581128"/>
                <a:ext cx="792000" cy="126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907704" y="4437112"/>
                <a:ext cx="720080" cy="126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547664" y="3717032"/>
                <a:ext cx="720080" cy="126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187624" y="3140968"/>
                <a:ext cx="720080" cy="126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547664" y="2996952"/>
                <a:ext cx="720080" cy="126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691680" y="2060848"/>
                <a:ext cx="720080" cy="126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42" name="Straight Arrow Connector 41"/>
            <p:cNvCxnSpPr/>
            <p:nvPr/>
          </p:nvCxnSpPr>
          <p:spPr>
            <a:xfrm rot="10800000">
              <a:off x="3131840" y="1700808"/>
              <a:ext cx="432048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27" name="Group 26"/>
          <p:cNvGrpSpPr/>
          <p:nvPr/>
        </p:nvGrpSpPr>
        <p:grpSpPr>
          <a:xfrm>
            <a:off x="1763688" y="1484784"/>
            <a:ext cx="5310587" cy="4248472"/>
            <a:chOff x="1763688" y="1484784"/>
            <a:chExt cx="5310587" cy="4248472"/>
          </a:xfrm>
        </p:grpSpPr>
        <p:pic>
          <p:nvPicPr>
            <p:cNvPr id="1027" name="Picture 3" descr="https://encrypted-tbn3.google.com/images?q=tbn:ANd9GcTG5d5uXsjfJI7QpoU87r96tohK1iYCZBRuhkfY_S_AevCx0jY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3688" y="1484784"/>
              <a:ext cx="5310587" cy="4248472"/>
            </a:xfrm>
            <a:prstGeom prst="rect">
              <a:avLst/>
            </a:prstGeom>
            <a:noFill/>
          </p:spPr>
        </p:pic>
        <p:sp>
          <p:nvSpPr>
            <p:cNvPr id="26" name="TextBox 25"/>
            <p:cNvSpPr txBox="1"/>
            <p:nvPr/>
          </p:nvSpPr>
          <p:spPr>
            <a:xfrm>
              <a:off x="2843808" y="4941168"/>
              <a:ext cx="34563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Cognitive Load</a:t>
              </a:r>
              <a:endPara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211960" y="1196752"/>
            <a:ext cx="4473007" cy="5472608"/>
            <a:chOff x="4211960" y="1196752"/>
            <a:chExt cx="4473007" cy="5472608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 l="12467" t="9624" r="60696" b="48556"/>
            <a:stretch>
              <a:fillRect/>
            </a:stretch>
          </p:blipFill>
          <p:spPr bwMode="auto">
            <a:xfrm>
              <a:off x="4211960" y="1196752"/>
              <a:ext cx="4473007" cy="5228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Up Arrow 38"/>
            <p:cNvSpPr/>
            <p:nvPr/>
          </p:nvSpPr>
          <p:spPr>
            <a:xfrm>
              <a:off x="7092280" y="6165304"/>
              <a:ext cx="504056" cy="50405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Home Message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It's been successful for others</a:t>
            </a:r>
          </a:p>
          <a:p>
            <a:pPr lvl="1"/>
            <a:r>
              <a:rPr lang="en-GB" dirty="0" smtClean="0"/>
              <a:t>Junco, </a:t>
            </a:r>
            <a:r>
              <a:rPr lang="en-GB" dirty="0" err="1" smtClean="0"/>
              <a:t>Heibergert</a:t>
            </a:r>
            <a:r>
              <a:rPr lang="en-GB" dirty="0" smtClean="0"/>
              <a:t>, &amp; </a:t>
            </a:r>
            <a:r>
              <a:rPr lang="en-GB" dirty="0" err="1" smtClean="0"/>
              <a:t>Loken</a:t>
            </a:r>
            <a:r>
              <a:rPr lang="en-GB" dirty="0" smtClean="0"/>
              <a:t>, 2011</a:t>
            </a:r>
          </a:p>
          <a:p>
            <a:r>
              <a:rPr lang="en-GB" dirty="0" smtClean="0"/>
              <a:t>…but be mindful of:</a:t>
            </a:r>
          </a:p>
          <a:p>
            <a:pPr lvl="1"/>
            <a:r>
              <a:rPr lang="en-GB" dirty="0" smtClean="0"/>
              <a:t>your group characteristics</a:t>
            </a:r>
          </a:p>
          <a:p>
            <a:pPr lvl="1"/>
            <a:r>
              <a:rPr lang="en-GB" dirty="0" smtClean="0"/>
              <a:t>what you want it to do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148</TotalTime>
  <Words>154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</vt:lpstr>
      <vt:lpstr>An attempt to promote distance-learner engagement with formative coursework </vt:lpstr>
      <vt:lpstr>Aims</vt:lpstr>
      <vt:lpstr>Methods</vt:lpstr>
      <vt:lpstr>Outcomes</vt:lpstr>
      <vt:lpstr>Problems</vt:lpstr>
      <vt:lpstr>Take Home Message</vt:lpstr>
    </vt:vector>
  </TitlesOfParts>
  <Company>Sheffield Hallam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attempt to promote distance-learner engagement with formative coursework </dc:title>
  <dc:creator>Diarmuid Verrier</dc:creator>
  <cp:lastModifiedBy>Diarmuid Verrier</cp:lastModifiedBy>
  <cp:revision>17</cp:revision>
  <dcterms:created xsi:type="dcterms:W3CDTF">2012-07-10T16:43:34Z</dcterms:created>
  <dcterms:modified xsi:type="dcterms:W3CDTF">2012-07-10T19:11:44Z</dcterms:modified>
</cp:coreProperties>
</file>