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1" r:id="rId4"/>
    <p:sldId id="259" r:id="rId5"/>
    <p:sldId id="260" r:id="rId6"/>
    <p:sldId id="262" r:id="rId7"/>
    <p:sldId id="264" r:id="rId8"/>
    <p:sldId id="263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F36F1-CADD-4180-84DE-A0E8EF2BEA20}" type="datetimeFigureOut">
              <a:rPr lang="en-GB" smtClean="0"/>
              <a:t>10/07/2012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37864-3D57-414D-93D3-A2C22725C79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F1042-E6DC-467D-95FE-73AF6CBE2671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BDAEA-0261-4800-99DE-7C2274BD29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261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2CA46-440D-4331-A56C-8900EF2E6EEA}" type="slidenum">
              <a:rPr lang="en-GB"/>
              <a:pPr/>
              <a:t>3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52475"/>
            <a:ext cx="4938712" cy="3705225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784" y="4715907"/>
            <a:ext cx="4988109" cy="4183300"/>
          </a:xfrm>
        </p:spPr>
        <p:txBody>
          <a:bodyPr/>
          <a:lstStyle/>
          <a:p>
            <a:r>
              <a:rPr lang="en-GB" dirty="0"/>
              <a:t>Quotes taken from </a:t>
            </a:r>
            <a:r>
              <a:rPr lang="en-GB" dirty="0" smtClean="0"/>
              <a:t>2011 NSS survey.</a:t>
            </a:r>
            <a:r>
              <a:rPr lang="en-GB" baseline="0" dirty="0" smtClean="0"/>
              <a:t> </a:t>
            </a:r>
            <a:r>
              <a:rPr lang="en-GB" dirty="0" smtClean="0"/>
              <a:t>Not </a:t>
            </a:r>
            <a:r>
              <a:rPr lang="en-GB" dirty="0"/>
              <a:t>enough books always tops </a:t>
            </a:r>
            <a:r>
              <a:rPr lang="en-GB" dirty="0" smtClean="0"/>
              <a:t>student surveys on library  </a:t>
            </a:r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SHU_MASTER_LOGO_215_229_72dp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1584176" cy="8648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3728" y="274638"/>
            <a:ext cx="435327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36912"/>
            <a:ext cx="4038600" cy="34892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36912"/>
            <a:ext cx="4038600" cy="34892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569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52936"/>
            <a:ext cx="3008313" cy="32732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27784" y="62068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7784" y="537321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80928"/>
            <a:ext cx="8229600" cy="3345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D99C9-49B6-480A-B10A-93AD81864B65}" type="datetimeFigureOut">
              <a:rPr lang="en-US" smtClean="0"/>
              <a:pPr/>
              <a:t>7/10/2012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EB930-CA97-4B50-B0C7-FE0242FEF80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SHU_MASTER_LOGO_215_229_72dpi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95536" y="332656"/>
            <a:ext cx="1584176" cy="8648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talislist.shu.ac.uk/talislist/rl_content.jsp?courseID=175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talisaspir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Getting the most out of Library resources</a:t>
            </a:r>
            <a:endParaRPr lang="en-GB" sz="3600" b="1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Linda Purdy and Claire </a:t>
            </a:r>
            <a:r>
              <a:rPr lang="en-GB" dirty="0" err="1" smtClean="0"/>
              <a:t>Abson</a:t>
            </a:r>
            <a:endParaRPr lang="en-GB" dirty="0" smtClean="0"/>
          </a:p>
          <a:p>
            <a:r>
              <a:rPr lang="en-GB" dirty="0" smtClean="0"/>
              <a:t>Learning and Information Services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Where does this evidence come from?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34523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sz="2800" dirty="0" smtClean="0"/>
              <a:t>NSS and other surveys</a:t>
            </a:r>
          </a:p>
          <a:p>
            <a:pPr>
              <a:lnSpc>
                <a:spcPct val="200000"/>
              </a:lnSpc>
            </a:pPr>
            <a:r>
              <a:rPr lang="en-GB" sz="2800" dirty="0" smtClean="0"/>
              <a:t>Feedback forms</a:t>
            </a:r>
          </a:p>
          <a:p>
            <a:pPr>
              <a:lnSpc>
                <a:spcPct val="200000"/>
              </a:lnSpc>
            </a:pPr>
            <a:r>
              <a:rPr lang="en-GB" sz="2800" dirty="0" smtClean="0"/>
              <a:t>Staff student meetings</a:t>
            </a:r>
            <a:endParaRPr lang="en-GB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349500"/>
            <a:ext cx="7772400" cy="4191000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 rot="-547274">
            <a:off x="357174" y="1204370"/>
            <a:ext cx="3860926" cy="1640949"/>
          </a:xfrm>
          <a:prstGeom prst="cloudCallout">
            <a:avLst>
              <a:gd name="adj1" fmla="val -34519"/>
              <a:gd name="adj2" fmla="val -56944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20000"/>
              </a:spcBef>
            </a:pPr>
            <a:r>
              <a:rPr lang="en-GB" sz="1600" dirty="0" smtClean="0">
                <a:ea typeface="宋体" charset="-122"/>
              </a:rPr>
              <a:t>"</a:t>
            </a:r>
            <a:r>
              <a:rPr lang="en-GB" dirty="0" smtClean="0">
                <a:ea typeface="宋体" charset="-122"/>
              </a:rPr>
              <a:t>Number of recommended texts not available in library" </a:t>
            </a:r>
            <a:endParaRPr lang="en-GB" dirty="0">
              <a:ea typeface="宋体" charset="-122"/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 rot="926307">
            <a:off x="4935210" y="4316062"/>
            <a:ext cx="3752676" cy="1741209"/>
          </a:xfrm>
          <a:prstGeom prst="cloudCallout">
            <a:avLst>
              <a:gd name="adj1" fmla="val -65134"/>
              <a:gd name="adj2" fmla="val -111236"/>
            </a:avLst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GB" sz="2000" dirty="0" smtClean="0"/>
              <a:t>“Very few things from the reading list were in the library.”</a:t>
            </a:r>
            <a:endParaRPr lang="en-GB" sz="2000" u="sng" dirty="0">
              <a:ea typeface="宋体" charset="-122"/>
            </a:endParaRPr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 rot="201997">
            <a:off x="5574226" y="997467"/>
            <a:ext cx="3091357" cy="2342785"/>
          </a:xfrm>
          <a:prstGeom prst="wedgeEllipseCallout">
            <a:avLst>
              <a:gd name="adj1" fmla="val -70639"/>
              <a:gd name="adj2" fmla="val -66843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 tIns="36000" rIns="18000" bIns="36000"/>
          <a:lstStyle/>
          <a:p>
            <a:pPr>
              <a:spcBef>
                <a:spcPct val="20000"/>
              </a:spcBef>
            </a:pPr>
            <a:r>
              <a:rPr lang="en-GB" sz="2000" dirty="0" smtClean="0"/>
              <a:t>“Lack of books in the learning centre when 2 and 3 cohorts all require the same reading” </a:t>
            </a:r>
            <a:endParaRPr lang="en-GB" sz="2000" dirty="0">
              <a:ea typeface="宋体" charset="-122"/>
            </a:endParaRP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39552" y="3933057"/>
            <a:ext cx="3543498" cy="2232794"/>
          </a:xfrm>
          <a:prstGeom prst="wedgeRoundRectCallout">
            <a:avLst>
              <a:gd name="adj1" fmla="val 35977"/>
              <a:gd name="adj2" fmla="val 59606"/>
              <a:gd name="adj3" fmla="val 16667"/>
            </a:avLst>
          </a:prstGeom>
          <a:solidFill>
            <a:schemeClr val="bg1">
              <a:lumMod val="75000"/>
            </a:schemeClr>
          </a:solidFill>
          <a:ln w="317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en-GB" dirty="0" smtClean="0">
                <a:latin typeface="Verdana" pitchFamily="34" charset="0"/>
                <a:ea typeface="宋体" pitchFamily="2" charset="-122"/>
                <a:cs typeface="Arial" pitchFamily="34" charset="0"/>
              </a:rPr>
              <a:t>“Not all key texts suggested for our modules are available in the library. The ones that are available need to have more copies of them.”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  <a:p>
            <a:pPr algn="l" eaLnBrk="1" hangingPunct="1">
              <a:spcBef>
                <a:spcPct val="20000"/>
              </a:spcBef>
            </a:pPr>
            <a:endParaRPr lang="en-GB" sz="2000" u="sng" dirty="0">
              <a:latin typeface="Albertus" pitchFamily="18" charset="0"/>
              <a:ea typeface="Dotum" pitchFamily="34" charset="-127"/>
            </a:endParaRP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2699792" y="1988840"/>
            <a:ext cx="2881312" cy="2016224"/>
          </a:xfrm>
          <a:prstGeom prst="wedgeEllipseCallout">
            <a:avLst>
              <a:gd name="adj1" fmla="val 39477"/>
              <a:gd name="adj2" fmla="val 63509"/>
            </a:avLst>
          </a:prstGeom>
          <a:solidFill>
            <a:schemeClr val="accent3">
              <a:lumMod val="40000"/>
              <a:lumOff val="60000"/>
            </a:schemeClr>
          </a:solidFill>
          <a:ln w="34925">
            <a:solidFill>
              <a:srgbClr val="003366"/>
            </a:solidFill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20000"/>
              </a:spcBef>
            </a:pPr>
            <a:r>
              <a:rPr lang="en-GB" altLang="zh-CN" sz="1700" dirty="0" smtClean="0">
                <a:solidFill>
                  <a:srgbClr val="030303"/>
                </a:solidFill>
                <a:ea typeface="宋体" charset="-122"/>
              </a:rPr>
              <a:t>"Difficult to access things on reading lists in the library. </a:t>
            </a:r>
            <a:r>
              <a:rPr lang="en-GB" sz="1700" dirty="0" smtClean="0"/>
              <a:t> Quite often there is not enough.”</a:t>
            </a:r>
          </a:p>
          <a:p>
            <a:pPr algn="l" eaLnBrk="1" hangingPunct="1">
              <a:spcBef>
                <a:spcPct val="20000"/>
              </a:spcBef>
            </a:pPr>
            <a:endParaRPr lang="en-GB" sz="1800" u="sng" dirty="0">
              <a:solidFill>
                <a:srgbClr val="030303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Resources you might include…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345235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catalogue record for books or print journal</a:t>
            </a:r>
          </a:p>
          <a:p>
            <a:r>
              <a:rPr lang="en-GB" sz="2400" dirty="0" smtClean="0"/>
              <a:t>e-book or e-journals (complete item or specific chapter/article)</a:t>
            </a:r>
          </a:p>
          <a:p>
            <a:r>
              <a:rPr lang="en-GB" sz="2400" dirty="0" smtClean="0"/>
              <a:t>PDF of digitised print book chapter or journal article</a:t>
            </a:r>
          </a:p>
          <a:p>
            <a:r>
              <a:rPr lang="en-GB" sz="2400" dirty="0" smtClean="0"/>
              <a:t>website (home page or 'deep link')</a:t>
            </a:r>
          </a:p>
          <a:p>
            <a:r>
              <a:rPr lang="en-GB" sz="2400" dirty="0" smtClean="0"/>
              <a:t>catalogue record for DVD</a:t>
            </a:r>
          </a:p>
          <a:p>
            <a:r>
              <a:rPr lang="en-GB" sz="2400" dirty="0" smtClean="0"/>
              <a:t>catalogue record for online video or radio broadcast</a:t>
            </a:r>
          </a:p>
          <a:p>
            <a:r>
              <a:rPr lang="en-GB" sz="2400" dirty="0" smtClean="0"/>
              <a:t>image 'media groups' in SHIMMER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Finding good quality resources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34523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800" dirty="0" smtClean="0"/>
              <a:t>Learning Centre collections</a:t>
            </a:r>
          </a:p>
          <a:p>
            <a:pPr>
              <a:lnSpc>
                <a:spcPct val="150000"/>
              </a:lnSpc>
            </a:pPr>
            <a:r>
              <a:rPr lang="en-GB" sz="2800" dirty="0" smtClean="0"/>
              <a:t>Other library collections &amp; resource lists</a:t>
            </a:r>
          </a:p>
          <a:p>
            <a:pPr>
              <a:lnSpc>
                <a:spcPct val="150000"/>
              </a:lnSpc>
            </a:pPr>
            <a:r>
              <a:rPr lang="en-GB" sz="2800" dirty="0" smtClean="0"/>
              <a:t>Publishers catalogues and websites</a:t>
            </a:r>
          </a:p>
          <a:p>
            <a:pPr>
              <a:lnSpc>
                <a:spcPct val="150000"/>
              </a:lnSpc>
            </a:pPr>
            <a:r>
              <a:rPr lang="en-GB" sz="2800" dirty="0" err="1" smtClean="0"/>
              <a:t>ebook</a:t>
            </a:r>
            <a:r>
              <a:rPr lang="en-GB" sz="2800" dirty="0" smtClean="0"/>
              <a:t> collections</a:t>
            </a:r>
            <a:endParaRPr lang="en-GB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What makes a good list?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Clearly divided sections</a:t>
            </a:r>
          </a:p>
          <a:p>
            <a:r>
              <a:rPr lang="en-GB" dirty="0" smtClean="0"/>
              <a:t>Range of resources</a:t>
            </a:r>
          </a:p>
          <a:p>
            <a:r>
              <a:rPr lang="en-GB" dirty="0" smtClean="0"/>
              <a:t>Alternatives</a:t>
            </a:r>
          </a:p>
          <a:p>
            <a:pPr marL="914400" lvl="2" indent="0">
              <a:buNone/>
            </a:pPr>
            <a:r>
              <a:rPr lang="en-GB" dirty="0" smtClean="0">
                <a:hlinkClick r:id="rId2"/>
              </a:rPr>
              <a:t>Example list</a:t>
            </a:r>
            <a:endParaRPr lang="en-GB" dirty="0" smtClean="0"/>
          </a:p>
          <a:p>
            <a:r>
              <a:rPr lang="en-GB" dirty="0" smtClean="0"/>
              <a:t>Clear and consistent language...</a:t>
            </a:r>
          </a:p>
          <a:p>
            <a:pPr marL="914400" lvl="2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But what does it mean??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492896"/>
            <a:ext cx="7365504" cy="3672408"/>
          </a:xfrm>
          <a:solidFill>
            <a:schemeClr val="bg1">
              <a:lumMod val="85000"/>
            </a:schemeClr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4400" dirty="0"/>
              <a:t>Key text … core text … general texts… research texts… recommended … indicative … supplementary and alternative texts … essential reading … background reading … additional reading … suggested reading … related reading … other reading … digitised readings … digitised items … journals … recommended journals … periodicals … useful journals … online journal articles… reading for week 1 … study guides … websites … </a:t>
            </a:r>
            <a:r>
              <a:rPr lang="en-GB" sz="4400" dirty="0" err="1"/>
              <a:t>webliography</a:t>
            </a:r>
            <a:r>
              <a:rPr lang="en-GB" sz="4400" dirty="0"/>
              <a:t> …. electronic books … electronic resources … learning resources … recommended for 	student purchase 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0220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Future plans…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561259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Continue to build collection of resource lists</a:t>
            </a:r>
          </a:p>
          <a:p>
            <a:r>
              <a:rPr lang="en-GB" sz="2800" dirty="0" smtClean="0"/>
              <a:t>Resource Lists </a:t>
            </a:r>
            <a:r>
              <a:rPr lang="en-GB" sz="2800" dirty="0" smtClean="0"/>
              <a:t>Online</a:t>
            </a:r>
          </a:p>
          <a:p>
            <a:pPr lvl="1"/>
            <a:r>
              <a:rPr lang="en-GB" sz="2400" dirty="0" smtClean="0"/>
              <a:t>new </a:t>
            </a:r>
            <a:r>
              <a:rPr lang="en-GB" sz="2400" dirty="0" smtClean="0"/>
              <a:t>system for creating and managing </a:t>
            </a:r>
            <a:r>
              <a:rPr lang="en-GB" sz="2400" dirty="0" smtClean="0"/>
              <a:t>lists</a:t>
            </a:r>
          </a:p>
          <a:p>
            <a:pPr lvl="1"/>
            <a:r>
              <a:rPr lang="en-GB" sz="2400" dirty="0" smtClean="0">
                <a:hlinkClick r:id="rId2"/>
              </a:rPr>
              <a:t>'The Community</a:t>
            </a:r>
            <a:r>
              <a:rPr lang="en-GB" sz="2400" dirty="0" smtClean="0">
                <a:hlinkClick r:id="rId2"/>
              </a:rPr>
              <a:t>'</a:t>
            </a:r>
            <a:endParaRPr lang="en-GB" sz="2400" dirty="0" smtClean="0"/>
          </a:p>
          <a:p>
            <a:pPr lvl="1"/>
            <a:r>
              <a:rPr lang="en-GB" sz="2400" dirty="0" smtClean="0"/>
              <a:t>academic staff engagement</a:t>
            </a:r>
          </a:p>
          <a:p>
            <a:pPr lvl="1"/>
            <a:r>
              <a:rPr lang="en-GB" sz="2400" dirty="0" smtClean="0"/>
              <a:t>'early adopters' wanted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L conf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TL conf 2012</Template>
  <TotalTime>32</TotalTime>
  <Words>352</Words>
  <Application>Microsoft Office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TL conf 2012</vt:lpstr>
      <vt:lpstr>Getting the most out of Library resources</vt:lpstr>
      <vt:lpstr>Where does this evidence come from?</vt:lpstr>
      <vt:lpstr>Slide 3</vt:lpstr>
      <vt:lpstr>Resources you might include…</vt:lpstr>
      <vt:lpstr>Finding good quality resources</vt:lpstr>
      <vt:lpstr>What makes a good list?</vt:lpstr>
      <vt:lpstr>But what does it mean??</vt:lpstr>
      <vt:lpstr>Future plans…</vt:lpstr>
    </vt:vector>
  </TitlesOfParts>
  <Company>Sheffield Hallam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the most out of Library resources</dc:title>
  <dc:creator>Linda Purdy</dc:creator>
  <cp:lastModifiedBy>Linda Purdy</cp:lastModifiedBy>
  <cp:revision>4</cp:revision>
  <dcterms:created xsi:type="dcterms:W3CDTF">2012-07-10T09:01:45Z</dcterms:created>
  <dcterms:modified xsi:type="dcterms:W3CDTF">2012-07-10T09:34:08Z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2076250034</vt:i4>
  </property>
  <property fmtid="{D5CDD505-2E9C-101B-9397-08002B2CF9AE}" pid="3" name="_NewReviewCycle">
    <vt:lpwstr/>
  </property>
  <property fmtid="{D5CDD505-2E9C-101B-9397-08002B2CF9AE}" pid="4" name="_EmailSubject">
    <vt:lpwstr>Learning and Teaching Conference - presentation </vt:lpwstr>
  </property>
  <property fmtid="{D5CDD505-2E9C-101B-9397-08002B2CF9AE}" pid="5" name="_AuthorEmail">
    <vt:lpwstr>LLRlp@exchange.shu.ac.uk</vt:lpwstr>
  </property>
  <property fmtid="{D5CDD505-2E9C-101B-9397-08002B2CF9AE}" pid="6" name="_AuthorEmailDisplayName">
    <vt:lpwstr>Purdy, Linda</vt:lpwstr>
  </property>
</Properties>
</file>