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9" r:id="rId3"/>
    <p:sldId id="258" r:id="rId4"/>
    <p:sldId id="259" r:id="rId5"/>
    <p:sldId id="260" r:id="rId6"/>
    <p:sldId id="277" r:id="rId7"/>
    <p:sldId id="273" r:id="rId8"/>
    <p:sldId id="272" r:id="rId9"/>
    <p:sldId id="271" r:id="rId10"/>
    <p:sldId id="275" r:id="rId11"/>
    <p:sldId id="276" r:id="rId12"/>
    <p:sldId id="27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19" autoAdjust="0"/>
  </p:normalViewPr>
  <p:slideViewPr>
    <p:cSldViewPr>
      <p:cViewPr>
        <p:scale>
          <a:sx n="60" d="100"/>
          <a:sy n="60" d="100"/>
        </p:scale>
        <p:origin x="-802" y="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296D3-F592-4D76-8600-467662E7AED4}" type="datetimeFigureOut">
              <a:rPr lang="en-GB" smtClean="0"/>
              <a:pPr/>
              <a:t>18/08/2017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CF535-5216-406B-9E65-54A4F81B6B0F}" type="slidenum">
              <a:rPr lang="en-GB" smtClean="0"/>
              <a:pPr/>
              <a:t>‹#›</a:t>
            </a:fld>
            <a:endParaRPr lang="en-GB" dirty="0"/>
          </a:p>
        </p:txBody>
      </p:sp>
    </p:spTree>
    <p:extLst>
      <p:ext uri="{BB962C8B-B14F-4D97-AF65-F5344CB8AC3E}">
        <p14:creationId xmlns:p14="http://schemas.microsoft.com/office/powerpoint/2010/main" xmlns="" val="377463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1</a:t>
            </a:fld>
            <a:endParaRPr lang="en-GB" dirty="0"/>
          </a:p>
        </p:txBody>
      </p:sp>
    </p:spTree>
    <p:extLst>
      <p:ext uri="{BB962C8B-B14F-4D97-AF65-F5344CB8AC3E}">
        <p14:creationId xmlns:p14="http://schemas.microsoft.com/office/powerpoint/2010/main" xmlns="" val="309124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12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4CF535-5216-406B-9E65-54A4F81B6B0F}"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4CF535-5216-406B-9E65-54A4F81B6B0F}"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44CF535-5216-406B-9E65-54A4F81B6B0F}"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66E4B1D-ADB2-4F15-8389-44110F300007}" type="datetimeFigureOut">
              <a:rPr lang="en-GB" smtClean="0"/>
              <a:pPr/>
              <a:t>18/08/2017</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6623AC5-E736-42FC-804D-CE08A2C83742}"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6E4B1D-ADB2-4F15-8389-44110F300007}" type="datetimeFigureOut">
              <a:rPr lang="en-GB" smtClean="0"/>
              <a:pPr/>
              <a:t>18/08/2017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6E4B1D-ADB2-4F15-8389-44110F300007}" type="datetimeFigureOut">
              <a:rPr lang="en-GB" smtClean="0"/>
              <a:pPr/>
              <a:t>18/08/2017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66E4B1D-ADB2-4F15-8389-44110F300007}" type="datetimeFigureOut">
              <a:rPr lang="en-GB" smtClean="0"/>
              <a:pPr/>
              <a:t>18/08/2017</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066E4B1D-ADB2-4F15-8389-44110F300007}" type="datetimeFigureOut">
              <a:rPr lang="en-GB" smtClean="0"/>
              <a:pPr/>
              <a:t>18/08/2017</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fld id="{C6623AC5-E736-42FC-804D-CE08A2C83742}" type="slidenum">
              <a:rPr lang="en-GB" smtClean="0"/>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66E4B1D-ADB2-4F15-8389-44110F300007}" type="datetimeFigureOut">
              <a:rPr lang="en-GB" smtClean="0"/>
              <a:pPr/>
              <a:t>18/08/2017</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fld id="{C6623AC5-E736-42FC-804D-CE08A2C83742}"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66E4B1D-ADB2-4F15-8389-44110F300007}" type="datetimeFigureOut">
              <a:rPr lang="en-GB" smtClean="0"/>
              <a:pPr/>
              <a:t>18/08/2017</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6623AC5-E736-42FC-804D-CE08A2C83742}"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6E4B1D-ADB2-4F15-8389-44110F300007}" type="datetimeFigureOut">
              <a:rPr lang="en-GB" smtClean="0"/>
              <a:pPr/>
              <a:t>18/08/2017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623AC5-E736-42FC-804D-CE08A2C83742}"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66E4B1D-ADB2-4F15-8389-44110F300007}" type="datetimeFigureOut">
              <a:rPr lang="en-GB" smtClean="0"/>
              <a:pPr/>
              <a:t>18/08/2017</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fld id="{C6623AC5-E736-42FC-804D-CE08A2C83742}"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66E4B1D-ADB2-4F15-8389-44110F300007}" type="datetimeFigureOut">
              <a:rPr lang="en-GB" smtClean="0"/>
              <a:pPr/>
              <a:t>18/08/2017</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6623AC5-E736-42FC-804D-CE08A2C83742}"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66E4B1D-ADB2-4F15-8389-44110F300007}" type="datetimeFigureOut">
              <a:rPr lang="en-GB" smtClean="0"/>
              <a:pPr/>
              <a:t>18/08/2017</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6623AC5-E736-42FC-804D-CE08A2C83742}"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66E4B1D-ADB2-4F15-8389-44110F300007}" type="datetimeFigureOut">
              <a:rPr lang="en-GB" smtClean="0"/>
              <a:pPr/>
              <a:t>18/08/2017</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6623AC5-E736-42FC-804D-CE08A2C8374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formby@sh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8607509" cy="1758057"/>
          </a:xfrm>
        </p:spPr>
        <p:txBody>
          <a:bodyPr>
            <a:normAutofit fontScale="90000"/>
          </a:bodyPr>
          <a:lstStyle/>
          <a:p>
            <a:pPr algn="ctr"/>
            <a:r>
              <a:rPr lang="en-GB" b="1" dirty="0">
                <a:effectLst/>
              </a:rPr>
              <a:t> </a:t>
            </a:r>
            <a:r>
              <a:rPr lang="en-GB" dirty="0">
                <a:effectLst/>
              </a:rPr>
              <a:t/>
            </a:r>
            <a:br>
              <a:rPr lang="en-GB" dirty="0">
                <a:effectLst/>
              </a:rPr>
            </a:br>
            <a:r>
              <a:rPr lang="en-GB" b="1" dirty="0">
                <a:solidFill>
                  <a:schemeClr val="accent2">
                    <a:lumMod val="75000"/>
                  </a:schemeClr>
                </a:solidFill>
                <a:effectLst/>
              </a:rPr>
              <a:t> </a:t>
            </a:r>
            <a:r>
              <a:rPr lang="en-GB" b="1" dirty="0" smtClean="0">
                <a:solidFill>
                  <a:schemeClr val="accent2">
                    <a:lumMod val="75000"/>
                  </a:schemeClr>
                </a:solidFill>
                <a:effectLst/>
              </a:rPr>
              <a:t/>
            </a:r>
            <a:br>
              <a:rPr lang="en-GB" b="1" dirty="0" smtClean="0">
                <a:solidFill>
                  <a:schemeClr val="accent2">
                    <a:lumMod val="75000"/>
                  </a:schemeClr>
                </a:solidFill>
                <a:effectLst/>
              </a:rPr>
            </a:br>
            <a:r>
              <a:rPr lang="en-GB" b="1" dirty="0">
                <a:solidFill>
                  <a:schemeClr val="accent2">
                    <a:lumMod val="75000"/>
                  </a:schemeClr>
                </a:solidFill>
                <a:effectLst/>
              </a:rPr>
              <a:t/>
            </a:r>
            <a:br>
              <a:rPr lang="en-GB" b="1" dirty="0">
                <a:solidFill>
                  <a:schemeClr val="accent2">
                    <a:lumMod val="75000"/>
                  </a:schemeClr>
                </a:solidFill>
                <a:effectLst/>
              </a:rPr>
            </a:br>
            <a:r>
              <a:rPr lang="en-GB" b="1" dirty="0" smtClean="0">
                <a:solidFill>
                  <a:schemeClr val="accent2">
                    <a:lumMod val="75000"/>
                  </a:schemeClr>
                </a:solidFill>
                <a:effectLst/>
              </a:rPr>
              <a:t>What do Pride events mean to LGBT people in the UK?</a:t>
            </a:r>
            <a:br>
              <a:rPr lang="en-GB" b="1" dirty="0" smtClean="0">
                <a:solidFill>
                  <a:schemeClr val="accent2">
                    <a:lumMod val="75000"/>
                  </a:schemeClr>
                </a:solidFill>
                <a:effectLst/>
              </a:rPr>
            </a:br>
            <a:endParaRPr lang="en-GB" dirty="0"/>
          </a:p>
        </p:txBody>
      </p:sp>
      <p:sp>
        <p:nvSpPr>
          <p:cNvPr id="3" name="Subtitle 2"/>
          <p:cNvSpPr>
            <a:spLocks noGrp="1"/>
          </p:cNvSpPr>
          <p:nvPr>
            <p:ph type="subTitle" idx="1"/>
          </p:nvPr>
        </p:nvSpPr>
        <p:spPr>
          <a:xfrm>
            <a:off x="539552" y="3068960"/>
            <a:ext cx="8062912" cy="1752600"/>
          </a:xfrm>
        </p:spPr>
        <p:txBody>
          <a:bodyPr>
            <a:normAutofit/>
          </a:bodyPr>
          <a:lstStyle/>
          <a:p>
            <a:pPr algn="ctr"/>
            <a:r>
              <a:rPr lang="en-GB" sz="2800" b="1" dirty="0" smtClean="0">
                <a:solidFill>
                  <a:schemeClr val="tx1"/>
                </a:solidFill>
                <a:latin typeface="Arial Black" panose="020B0A04020102020204" pitchFamily="34" charset="0"/>
              </a:rPr>
              <a:t>Eleanor Formby</a:t>
            </a:r>
          </a:p>
          <a:p>
            <a:pPr algn="ctr"/>
            <a:endParaRPr lang="en-GB" sz="2800" b="1" dirty="0" smtClean="0">
              <a:solidFill>
                <a:schemeClr val="tx1"/>
              </a:solidFill>
              <a:latin typeface="Arial Black" panose="020B0A04020102020204" pitchFamily="34" charset="0"/>
            </a:endParaRPr>
          </a:p>
          <a:p>
            <a:pPr algn="ctr"/>
            <a:r>
              <a:rPr lang="en-GB" sz="2800" b="1" dirty="0" smtClean="0">
                <a:solidFill>
                  <a:schemeClr val="tx1"/>
                </a:solidFill>
                <a:latin typeface="Arial Black" panose="020B0A04020102020204" pitchFamily="34" charset="0"/>
                <a:hlinkClick r:id="rId3"/>
              </a:rPr>
              <a:t>e.formby@shu.ac.uk</a:t>
            </a:r>
            <a:r>
              <a:rPr lang="en-GB" sz="2800" b="1" dirty="0" smtClean="0">
                <a:solidFill>
                  <a:schemeClr val="tx1"/>
                </a:solidFill>
                <a:latin typeface="Arial Black" panose="020B0A04020102020204" pitchFamily="34" charset="0"/>
              </a:rPr>
              <a:t> </a:t>
            </a:r>
          </a:p>
        </p:txBody>
      </p:sp>
      <p:pic>
        <p:nvPicPr>
          <p:cNvPr id="4" name="Picture 3"/>
          <p:cNvPicPr/>
          <p:nvPr/>
        </p:nvPicPr>
        <p:blipFill>
          <a:blip r:embed="rId4" cstate="print">
            <a:extLst>
              <a:ext uri="{28A0092B-C50C-407E-A947-70E740481C1C}">
                <a14:useLocalDpi xmlns:a14="http://schemas.microsoft.com/office/drawing/2010/main" xmlns="" val="0"/>
              </a:ext>
            </a:extLst>
          </a:blip>
          <a:stretch>
            <a:fillRect/>
          </a:stretch>
        </p:blipFill>
        <p:spPr>
          <a:xfrm>
            <a:off x="539552" y="5373216"/>
            <a:ext cx="3744416" cy="1080120"/>
          </a:xfrm>
          <a:prstGeom prst="rect">
            <a:avLst/>
          </a:prstGeom>
        </p:spPr>
      </p:pic>
    </p:spTree>
    <p:extLst>
      <p:ext uri="{BB962C8B-B14F-4D97-AF65-F5344CB8AC3E}">
        <p14:creationId xmlns:p14="http://schemas.microsoft.com/office/powerpoint/2010/main" xmlns="" val="61706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Alcohol</a:t>
            </a:r>
            <a:endParaRPr lang="en-GB" dirty="0"/>
          </a:p>
        </p:txBody>
      </p:sp>
      <p:sp>
        <p:nvSpPr>
          <p:cNvPr id="6" name="Content Placeholder 5"/>
          <p:cNvSpPr>
            <a:spLocks noGrp="1"/>
          </p:cNvSpPr>
          <p:nvPr>
            <p:ph sz="half" idx="2"/>
          </p:nvPr>
        </p:nvSpPr>
        <p:spPr/>
        <p:txBody>
          <a:bodyPr>
            <a:normAutofit/>
          </a:bodyPr>
          <a:lstStyle/>
          <a:p>
            <a:pPr marL="0" indent="0">
              <a:buNone/>
            </a:pPr>
            <a:r>
              <a:rPr lang="en-GB" sz="2700" dirty="0" smtClean="0"/>
              <a:t>“It’s lost its sense of pride. It’s ridiculous, it’s called Pride, but it’s nothing to do with pride... it is about piss up and it’s about a chance to pull... Pride has changed into the scene, that’s all it is” (Julie)</a:t>
            </a:r>
            <a:endParaRPr lang="en-GB" sz="2700" dirty="0"/>
          </a:p>
        </p:txBody>
      </p:sp>
      <p:pic>
        <p:nvPicPr>
          <p:cNvPr id="7" name="Picture 2" descr="F:\SHU work\AHRC\Poss photos for AHRC\Conf\Montage\P1150487_crop.jpg"/>
          <p:cNvPicPr>
            <a:picLocks noGrp="1" noChangeAspect="1" noChangeArrowheads="1"/>
          </p:cNvPicPr>
          <p:nvPr>
            <p:ph sz="half" idx="1"/>
          </p:nvPr>
        </p:nvPicPr>
        <p:blipFill>
          <a:blip r:embed="rId3" cstate="print"/>
          <a:srcRect/>
          <a:stretch>
            <a:fillRect/>
          </a:stretch>
        </p:blipFill>
        <p:spPr bwMode="auto">
          <a:xfrm>
            <a:off x="683568" y="1700808"/>
            <a:ext cx="3017308" cy="45259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Exclusions</a:t>
            </a:r>
            <a:endParaRPr lang="en-GB" dirty="0"/>
          </a:p>
        </p:txBody>
      </p:sp>
      <p:sp>
        <p:nvSpPr>
          <p:cNvPr id="6" name="Content Placeholder 5"/>
          <p:cNvSpPr>
            <a:spLocks noGrp="1"/>
          </p:cNvSpPr>
          <p:nvPr>
            <p:ph sz="half" idx="2"/>
          </p:nvPr>
        </p:nvSpPr>
        <p:spPr>
          <a:xfrm>
            <a:off x="4788024" y="1772816"/>
            <a:ext cx="4038600" cy="4968552"/>
          </a:xfrm>
        </p:spPr>
        <p:txBody>
          <a:bodyPr>
            <a:noAutofit/>
          </a:bodyPr>
          <a:lstStyle/>
          <a:p>
            <a:pPr marL="0">
              <a:buNone/>
            </a:pPr>
            <a:r>
              <a:rPr lang="en-GB" sz="2450" dirty="0" smtClean="0"/>
              <a:t>“You saw a lot of East Asian people and Latin American people but very few black or people from the subcontinent... It was quite a pleasant surprise to see a bunch of South Indians in a group and we hooked up with them... It would be nice to see more Asian people and black people” (</a:t>
            </a:r>
            <a:r>
              <a:rPr lang="en-GB" sz="2450" dirty="0" err="1" smtClean="0"/>
              <a:t>Shourjo</a:t>
            </a:r>
            <a:r>
              <a:rPr lang="en-GB" sz="2450" dirty="0" smtClean="0"/>
              <a:t>)</a:t>
            </a:r>
          </a:p>
        </p:txBody>
      </p:sp>
      <p:pic>
        <p:nvPicPr>
          <p:cNvPr id="7" name="Picture 2" descr="F:\SHU work\AHRC\Poss photos for AHRC\Conf\Montage\P1150594_crop.jpg"/>
          <p:cNvPicPr>
            <a:picLocks noGrp="1" noChangeAspect="1" noChangeArrowheads="1"/>
          </p:cNvPicPr>
          <p:nvPr>
            <p:ph sz="half" idx="1"/>
          </p:nvPr>
        </p:nvPicPr>
        <p:blipFill>
          <a:blip r:embed="rId3" cstate="print"/>
          <a:srcRect/>
          <a:stretch>
            <a:fillRect/>
          </a:stretch>
        </p:blipFill>
        <p:spPr bwMode="auto">
          <a:xfrm>
            <a:off x="539552" y="1916832"/>
            <a:ext cx="3930920" cy="26287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‘Excess’ and ‘extremes’</a:t>
            </a:r>
            <a:endParaRPr lang="en-GB" dirty="0"/>
          </a:p>
        </p:txBody>
      </p:sp>
      <p:sp>
        <p:nvSpPr>
          <p:cNvPr id="6" name="Content Placeholder 5"/>
          <p:cNvSpPr>
            <a:spLocks noGrp="1"/>
          </p:cNvSpPr>
          <p:nvPr>
            <p:ph sz="half" idx="2"/>
          </p:nvPr>
        </p:nvSpPr>
        <p:spPr>
          <a:xfrm>
            <a:off x="4788024" y="1700808"/>
            <a:ext cx="4038600" cy="4896544"/>
          </a:xfrm>
        </p:spPr>
        <p:txBody>
          <a:bodyPr>
            <a:normAutofit fontScale="85000" lnSpcReduction="20000"/>
          </a:bodyPr>
          <a:lstStyle/>
          <a:p>
            <a:pPr marL="432000"/>
            <a:r>
              <a:rPr lang="en-GB" sz="2300" dirty="0" smtClean="0"/>
              <a:t>“That’s the danger... Whilst visibility in public can normalise things, it can also create an impression in certain aspects of the public that this is what it is, and I suppose I’m as guilty as anybody else because I associated LGBT with men in hot pants” (</a:t>
            </a:r>
            <a:r>
              <a:rPr lang="en-GB" sz="2300" dirty="0" err="1" smtClean="0"/>
              <a:t>Shourjo</a:t>
            </a:r>
            <a:r>
              <a:rPr lang="en-GB" sz="2300" dirty="0" smtClean="0"/>
              <a:t>)</a:t>
            </a:r>
            <a:endParaRPr lang="en-GB" sz="2300" dirty="0"/>
          </a:p>
        </p:txBody>
      </p:sp>
      <p:sp>
        <p:nvSpPr>
          <p:cNvPr id="8" name="Content Placeholder 7"/>
          <p:cNvSpPr>
            <a:spLocks noGrp="1"/>
          </p:cNvSpPr>
          <p:nvPr>
            <p:ph sz="half" idx="1"/>
          </p:nvPr>
        </p:nvSpPr>
        <p:spPr/>
        <p:txBody>
          <a:bodyPr>
            <a:normAutofit fontScale="85000" lnSpcReduction="20000"/>
          </a:bodyPr>
          <a:lstStyle/>
          <a:p>
            <a:pPr marL="432000"/>
            <a:r>
              <a:rPr lang="en-GB" dirty="0" smtClean="0"/>
              <a:t>“The danger is that if it does become too much of a spectacle, it becomes a freak show and then it doesn’t become a celebration, it becomes a place for people to come and point and laugh, because it does become too extreme and it does become too extravagant, and then people start and look at it from the wrong angle” (Colin)</a:t>
            </a:r>
          </a:p>
          <a:p>
            <a:endParaRPr lang="en-GB" dirty="0"/>
          </a:p>
        </p:txBody>
      </p:sp>
      <p:pic>
        <p:nvPicPr>
          <p:cNvPr id="9" name="Picture 2" descr="F:\SHU work\AHRC\Future writing, confs etc\ESA 2017\P1150442-crop.jpg"/>
          <p:cNvPicPr>
            <a:picLocks noChangeAspect="1" noChangeArrowheads="1"/>
          </p:cNvPicPr>
          <p:nvPr/>
        </p:nvPicPr>
        <p:blipFill>
          <a:blip r:embed="rId3" cstate="print"/>
          <a:srcRect/>
          <a:stretch>
            <a:fillRect/>
          </a:stretch>
        </p:blipFill>
        <p:spPr bwMode="auto">
          <a:xfrm>
            <a:off x="5292080" y="4437112"/>
            <a:ext cx="3246512" cy="21643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5" name="Content Placeholder 4"/>
          <p:cNvSpPr>
            <a:spLocks noGrp="1"/>
          </p:cNvSpPr>
          <p:nvPr>
            <p:ph idx="1"/>
          </p:nvPr>
        </p:nvSpPr>
        <p:spPr>
          <a:xfrm>
            <a:off x="467544" y="1772816"/>
            <a:ext cx="8229600" cy="5085184"/>
          </a:xfrm>
        </p:spPr>
        <p:txBody>
          <a:bodyPr>
            <a:noAutofit/>
          </a:bodyPr>
          <a:lstStyle/>
          <a:p>
            <a:r>
              <a:rPr lang="en-GB" sz="1950" dirty="0" smtClean="0"/>
              <a:t>Prides are not homogenous... mean different things to different people</a:t>
            </a:r>
          </a:p>
          <a:p>
            <a:r>
              <a:rPr lang="en-GB" sz="1950" dirty="0" smtClean="0"/>
              <a:t>Ideas about celebration, protest, commercialism... not pride!</a:t>
            </a:r>
          </a:p>
          <a:p>
            <a:r>
              <a:rPr lang="en-GB" sz="1950" dirty="0" smtClean="0"/>
              <a:t>Time-limited, spatially-specific feelings of safety and freedom</a:t>
            </a:r>
          </a:p>
          <a:p>
            <a:r>
              <a:rPr lang="en-GB" sz="1950" dirty="0" smtClean="0"/>
              <a:t>Those who do not drink alcohol, who cannot afford to participate, or who do not ‘fit’ in some other way, can feel - or are literally - excluded</a:t>
            </a:r>
          </a:p>
          <a:p>
            <a:r>
              <a:rPr lang="en-GB" sz="1950" dirty="0" smtClean="0"/>
              <a:t>Others not physically excluded but feel in a minority</a:t>
            </a:r>
          </a:p>
          <a:p>
            <a:r>
              <a:rPr lang="en-GB" sz="1950" dirty="0" smtClean="0"/>
              <a:t>‘Flamboyant’ displays of ‘queerness’ can be unsettling</a:t>
            </a:r>
          </a:p>
          <a:p>
            <a:r>
              <a:rPr lang="en-GB" sz="1950" dirty="0" smtClean="0"/>
              <a:t>Feelings of safety can be simultaneously allied with feelings of </a:t>
            </a:r>
            <a:r>
              <a:rPr lang="en-GB" sz="1950" smtClean="0"/>
              <a:t>exposure </a:t>
            </a:r>
            <a:r>
              <a:rPr lang="en-GB" sz="1950" smtClean="0"/>
              <a:t>(being </a:t>
            </a:r>
            <a:r>
              <a:rPr lang="en-GB" sz="1950" dirty="0" smtClean="0"/>
              <a:t>‘</a:t>
            </a:r>
            <a:r>
              <a:rPr lang="en-GB" sz="1950" smtClean="0"/>
              <a:t>different</a:t>
            </a:r>
            <a:r>
              <a:rPr lang="en-GB" sz="1950" smtClean="0"/>
              <a:t>’)</a:t>
            </a:r>
            <a:endParaRPr lang="en-GB" sz="1950" dirty="0" smtClean="0"/>
          </a:p>
          <a:p>
            <a:r>
              <a:rPr lang="en-GB" sz="1950" dirty="0" smtClean="0"/>
              <a:t>Important part in some people’s lives - experientially and/or symbolically</a:t>
            </a:r>
          </a:p>
          <a:p>
            <a:r>
              <a:rPr lang="en-GB" sz="1950" dirty="0" smtClean="0"/>
              <a:t>Once a year they represent a visual or imagined LGBT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half" idx="1"/>
          </p:nvPr>
        </p:nvSpPr>
        <p:spPr>
          <a:xfrm>
            <a:off x="457200" y="1722437"/>
            <a:ext cx="4038600" cy="4730899"/>
          </a:xfrm>
        </p:spPr>
        <p:txBody>
          <a:bodyPr>
            <a:noAutofit/>
          </a:bodyPr>
          <a:lstStyle/>
          <a:p>
            <a:r>
              <a:rPr lang="en-GB" sz="2800" dirty="0" smtClean="0"/>
              <a:t>Viewed as particularly significant temporary ‘LGBT spaces’</a:t>
            </a:r>
          </a:p>
          <a:p>
            <a:endParaRPr lang="en-GB" sz="2800" dirty="0" smtClean="0"/>
          </a:p>
          <a:p>
            <a:r>
              <a:rPr lang="en-GB" sz="2800" dirty="0" smtClean="0"/>
              <a:t>Presentation:</a:t>
            </a:r>
          </a:p>
          <a:p>
            <a:pPr lvl="1"/>
            <a:r>
              <a:rPr lang="en-GB" sz="2800" dirty="0" smtClean="0"/>
              <a:t>Literature</a:t>
            </a:r>
          </a:p>
          <a:p>
            <a:pPr lvl="1"/>
            <a:r>
              <a:rPr lang="en-GB" sz="2800" dirty="0" smtClean="0"/>
              <a:t>Key themes</a:t>
            </a:r>
          </a:p>
          <a:p>
            <a:pPr lvl="1"/>
            <a:r>
              <a:rPr lang="en-GB" sz="2800" dirty="0" smtClean="0"/>
              <a:t>Conclusions</a:t>
            </a:r>
            <a:endParaRPr lang="en-GB" sz="2800" dirty="0"/>
          </a:p>
        </p:txBody>
      </p:sp>
      <p:pic>
        <p:nvPicPr>
          <p:cNvPr id="5" name="Picture 2" descr="F:\SHU work\AHRC\Poss photos for AHRC\Poss report\P1150289.JPG"/>
          <p:cNvPicPr>
            <a:picLocks noGrp="1" noChangeAspect="1" noChangeArrowheads="1"/>
          </p:cNvPicPr>
          <p:nvPr>
            <p:ph sz="half" idx="2"/>
          </p:nvPr>
        </p:nvPicPr>
        <p:blipFill>
          <a:blip r:embed="rId3" cstate="print"/>
          <a:srcRect/>
          <a:stretch>
            <a:fillRect/>
          </a:stretch>
        </p:blipFill>
        <p:spPr bwMode="auto">
          <a:xfrm>
            <a:off x="4427984" y="3573016"/>
            <a:ext cx="4320480" cy="28803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study</a:t>
            </a:r>
            <a:endParaRPr lang="en-GB" dirty="0"/>
          </a:p>
        </p:txBody>
      </p:sp>
      <p:sp>
        <p:nvSpPr>
          <p:cNvPr id="3" name="Content Placeholder 2"/>
          <p:cNvSpPr>
            <a:spLocks noGrp="1"/>
          </p:cNvSpPr>
          <p:nvPr>
            <p:ph sz="half" idx="1"/>
          </p:nvPr>
        </p:nvSpPr>
        <p:spPr>
          <a:xfrm>
            <a:off x="467544" y="1556792"/>
            <a:ext cx="4258816" cy="4968552"/>
          </a:xfrm>
        </p:spPr>
        <p:txBody>
          <a:bodyPr>
            <a:noAutofit/>
          </a:bodyPr>
          <a:lstStyle/>
          <a:p>
            <a:r>
              <a:rPr lang="en-GB" dirty="0" smtClean="0"/>
              <a:t>Formby, E. (2017) </a:t>
            </a:r>
            <a:r>
              <a:rPr lang="en-GB" i="1" dirty="0" smtClean="0"/>
              <a:t>Exploring LGBT spaces and communities: Contrasting identities, belongings and wellbeing</a:t>
            </a:r>
            <a:r>
              <a:rPr lang="en-GB" dirty="0" smtClean="0"/>
              <a:t>. Abingdon: Routledge</a:t>
            </a:r>
          </a:p>
          <a:p>
            <a:r>
              <a:rPr lang="en-GB" dirty="0" smtClean="0"/>
              <a:t>Funded by the Arts and Humanities Research Council</a:t>
            </a:r>
          </a:p>
          <a:p>
            <a:r>
              <a:rPr lang="en-GB" dirty="0" smtClean="0"/>
              <a:t>Survey of 600+, 44 in-depth participants</a:t>
            </a:r>
            <a:endParaRPr lang="en-GB" dirty="0"/>
          </a:p>
        </p:txBody>
      </p:sp>
      <p:pic>
        <p:nvPicPr>
          <p:cNvPr id="1026" name="Picture 2" descr="F:\SHU work\AHRC\BOOK!\Book cover image.tiff"/>
          <p:cNvPicPr>
            <a:picLocks noGrp="1" noChangeAspect="1" noChangeArrowheads="1"/>
          </p:cNvPicPr>
          <p:nvPr>
            <p:ph sz="half" idx="2"/>
          </p:nvPr>
        </p:nvPicPr>
        <p:blipFill>
          <a:blip r:embed="rId3" cstate="print"/>
          <a:srcRect/>
          <a:stretch>
            <a:fillRect/>
          </a:stretch>
        </p:blipFill>
        <p:spPr bwMode="auto">
          <a:xfrm>
            <a:off x="5436096" y="1628800"/>
            <a:ext cx="3216349" cy="482108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literature</a:t>
            </a:r>
            <a:endParaRPr lang="en-GB" dirty="0"/>
          </a:p>
        </p:txBody>
      </p:sp>
      <p:sp>
        <p:nvSpPr>
          <p:cNvPr id="3" name="Content Placeholder 2"/>
          <p:cNvSpPr>
            <a:spLocks noGrp="1"/>
          </p:cNvSpPr>
          <p:nvPr>
            <p:ph idx="1"/>
          </p:nvPr>
        </p:nvSpPr>
        <p:spPr/>
        <p:txBody>
          <a:bodyPr>
            <a:normAutofit fontScale="92500" lnSpcReduction="20000"/>
          </a:bodyPr>
          <a:lstStyle/>
          <a:p>
            <a:r>
              <a:rPr lang="en-GB" sz="3200" dirty="0" smtClean="0"/>
              <a:t>Howe, 2001: ‘transformations of self’</a:t>
            </a:r>
          </a:p>
          <a:p>
            <a:r>
              <a:rPr lang="en-GB" sz="3200" dirty="0" err="1" smtClean="0"/>
              <a:t>Kates</a:t>
            </a:r>
            <a:r>
              <a:rPr lang="en-GB" sz="3200" dirty="0" smtClean="0"/>
              <a:t> and Belk, 2001: 420: “unapologetic expression[s] of identity, and a claiming of space”</a:t>
            </a:r>
          </a:p>
          <a:p>
            <a:r>
              <a:rPr lang="en-GB" sz="3200" dirty="0" smtClean="0"/>
              <a:t>Browne, 2007: 66: “temporary LGBTQ public”, “visible presence of sexual otherness” </a:t>
            </a:r>
          </a:p>
          <a:p>
            <a:r>
              <a:rPr lang="en-GB" sz="3200" dirty="0" smtClean="0"/>
              <a:t>Browne and </a:t>
            </a:r>
            <a:r>
              <a:rPr lang="en-GB" sz="3200" dirty="0" err="1" smtClean="0"/>
              <a:t>Bakshi</a:t>
            </a:r>
            <a:r>
              <a:rPr lang="en-GB" sz="3200" dirty="0" smtClean="0"/>
              <a:t>, 2013: 166: “dancing on a float... or tentatively watching from the street, can be ‘life affirming’, even life changing”</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and freedom</a:t>
            </a:r>
            <a:endParaRPr lang="en-GB" dirty="0"/>
          </a:p>
        </p:txBody>
      </p:sp>
      <p:sp>
        <p:nvSpPr>
          <p:cNvPr id="3" name="Content Placeholder 2"/>
          <p:cNvSpPr>
            <a:spLocks noGrp="1"/>
          </p:cNvSpPr>
          <p:nvPr>
            <p:ph idx="1"/>
          </p:nvPr>
        </p:nvSpPr>
        <p:spPr>
          <a:xfrm>
            <a:off x="457200" y="1882808"/>
            <a:ext cx="8229600" cy="4786552"/>
          </a:xfrm>
        </p:spPr>
        <p:txBody>
          <a:bodyPr>
            <a:normAutofit fontScale="77500" lnSpcReduction="20000"/>
          </a:bodyPr>
          <a:lstStyle/>
          <a:p>
            <a:r>
              <a:rPr lang="en-GB" sz="3100" dirty="0" smtClean="0"/>
              <a:t>“</a:t>
            </a:r>
            <a:r>
              <a:rPr lang="en-GB" sz="3100" dirty="0" err="1" smtClean="0"/>
              <a:t>Tak</a:t>
            </a:r>
            <a:r>
              <a:rPr lang="en-GB" sz="3100" dirty="0" smtClean="0"/>
              <a:t>[</a:t>
            </a:r>
            <a:r>
              <a:rPr lang="en-GB" sz="3100" dirty="0" err="1" smtClean="0"/>
              <a:t>ing</a:t>
            </a:r>
            <a:r>
              <a:rPr lang="en-GB" sz="3100" dirty="0" smtClean="0"/>
              <a:t>] over some street and act[</a:t>
            </a:r>
            <a:r>
              <a:rPr lang="en-GB" sz="3100" dirty="0" err="1" smtClean="0"/>
              <a:t>ing</a:t>
            </a:r>
            <a:r>
              <a:rPr lang="en-GB" sz="3100" dirty="0" smtClean="0"/>
              <a:t>] like every other straight person could on any other day of the week is important to us, because we can’t do that on a Monday through Sunday usually” (Jackie)</a:t>
            </a:r>
          </a:p>
          <a:p>
            <a:endParaRPr lang="en-GB" sz="1000" dirty="0" smtClean="0"/>
          </a:p>
          <a:p>
            <a:r>
              <a:rPr lang="en-GB" sz="3100" dirty="0" smtClean="0"/>
              <a:t>“On the Friday night I wouldn’t have felt comfortable walking down Regent Street with my partner, kissing and holding hands, whereas on the Saturday it was more than acceptable - and we relished every minute of it” (Timothy)</a:t>
            </a:r>
          </a:p>
          <a:p>
            <a:endParaRPr lang="en-GB" sz="1000" dirty="0" smtClean="0"/>
          </a:p>
          <a:p>
            <a:r>
              <a:rPr lang="en-GB" sz="3100" dirty="0" smtClean="0"/>
              <a:t>“It’s liberating sometimes to be able to [hold hands at Pride], but it’s quite a sad reflection on our society that we still have to think, you know, there’s certain days of the year when we can be ourselves and do our thing” (Tony)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Celebration</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	“The thing I like the most about Pride, especially London Pride, was that it was a celebration, it was joyous, and it’s on a huge scale… I remember when my brother got married in India... the whole family came together in celebration... I remember thinking at that time I would never have this, and Pride is sort of a substitute because you can celebrate who you are, and your relationships” (</a:t>
            </a:r>
            <a:r>
              <a:rPr lang="en-GB" dirty="0" err="1" smtClean="0"/>
              <a:t>Shourjo</a:t>
            </a:r>
            <a:r>
              <a:rPr lang="en-GB"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Protest</a:t>
            </a:r>
            <a:endParaRPr lang="en-GB" dirty="0"/>
          </a:p>
        </p:txBody>
      </p:sp>
      <p:sp>
        <p:nvSpPr>
          <p:cNvPr id="3" name="Content Placeholder 2"/>
          <p:cNvSpPr>
            <a:spLocks noGrp="1"/>
          </p:cNvSpPr>
          <p:nvPr>
            <p:ph sz="half" idx="1"/>
          </p:nvPr>
        </p:nvSpPr>
        <p:spPr>
          <a:xfrm>
            <a:off x="457200" y="1722437"/>
            <a:ext cx="4402832" cy="4874915"/>
          </a:xfrm>
        </p:spPr>
        <p:txBody>
          <a:bodyPr>
            <a:noAutofit/>
          </a:bodyPr>
          <a:lstStyle/>
          <a:p>
            <a:r>
              <a:rPr lang="en-GB" sz="1900" dirty="0" smtClean="0"/>
              <a:t>“It could be, and should be, more politicised. I think that you have the march for 45 minutes to an hour and then after that it’s a good piss up… I would like to see more political awareness raising and consciousness building” (Ben)</a:t>
            </a:r>
          </a:p>
          <a:p>
            <a:endParaRPr lang="en-GB" sz="800" dirty="0" smtClean="0"/>
          </a:p>
          <a:p>
            <a:r>
              <a:rPr lang="en-GB" sz="1900" dirty="0" smtClean="0"/>
              <a:t>“Prides maybe do need to be reclaimed back into something a bit more tangible or meaningful... There is stuff which needs to be campaigned on, and there’s a danger of people becoming too apathetic” (Matt)</a:t>
            </a:r>
          </a:p>
        </p:txBody>
      </p:sp>
      <p:pic>
        <p:nvPicPr>
          <p:cNvPr id="7170" name="Picture 2" descr="F:\SHU work\AHRC\Future writing, confs etc\ESA 2017\P1150541.JPG"/>
          <p:cNvPicPr>
            <a:picLocks noGrp="1" noChangeAspect="1" noChangeArrowheads="1"/>
          </p:cNvPicPr>
          <p:nvPr>
            <p:ph sz="half" idx="2"/>
          </p:nvPr>
        </p:nvPicPr>
        <p:blipFill>
          <a:blip r:embed="rId3" cstate="print"/>
          <a:srcRect/>
          <a:stretch>
            <a:fillRect/>
          </a:stretch>
        </p:blipFill>
        <p:spPr bwMode="auto">
          <a:xfrm>
            <a:off x="5580112" y="1916832"/>
            <a:ext cx="3017308" cy="45259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Partying with politics</a:t>
            </a:r>
            <a:endParaRPr lang="en-GB" dirty="0"/>
          </a:p>
        </p:txBody>
      </p:sp>
      <p:sp>
        <p:nvSpPr>
          <p:cNvPr id="3" name="Content Placeholder 2"/>
          <p:cNvSpPr>
            <a:spLocks noGrp="1"/>
          </p:cNvSpPr>
          <p:nvPr>
            <p:ph sz="half" idx="1"/>
          </p:nvPr>
        </p:nvSpPr>
        <p:spPr>
          <a:xfrm>
            <a:off x="457200" y="1722437"/>
            <a:ext cx="4038600" cy="4658891"/>
          </a:xfrm>
        </p:spPr>
        <p:txBody>
          <a:bodyPr>
            <a:noAutofit/>
          </a:bodyPr>
          <a:lstStyle/>
          <a:p>
            <a:pPr marL="0">
              <a:buNone/>
            </a:pPr>
            <a:r>
              <a:rPr lang="en-GB" sz="2200" dirty="0" smtClean="0"/>
              <a:t>“It’s very easy to go to London Pride and think that the war’s been won and it quite clearly hasn’t… I had a fantastic day, but it wasn’t political at all… It’s so easy to be dour and political all the time, but I think that people need to be reminded of why it’s a celebration… It’s easy to forget what underlies this whole thing” (Petra)</a:t>
            </a:r>
          </a:p>
        </p:txBody>
      </p:sp>
      <p:pic>
        <p:nvPicPr>
          <p:cNvPr id="5122" name="Picture 2" descr="F:\SHU work\AHRC\Future writing, confs etc\ESA 2017\P1150359.JPG"/>
          <p:cNvPicPr>
            <a:picLocks noGrp="1" noChangeAspect="1" noChangeArrowheads="1"/>
          </p:cNvPicPr>
          <p:nvPr>
            <p:ph sz="half" idx="2"/>
          </p:nvPr>
        </p:nvPicPr>
        <p:blipFill>
          <a:blip r:embed="rId3" cstate="print"/>
          <a:srcRect/>
          <a:stretch>
            <a:fillRect/>
          </a:stretch>
        </p:blipFill>
        <p:spPr bwMode="auto">
          <a:xfrm>
            <a:off x="4644008" y="3501008"/>
            <a:ext cx="4038600" cy="2692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Commercialism</a:t>
            </a:r>
            <a:endParaRPr lang="en-GB" dirty="0"/>
          </a:p>
        </p:txBody>
      </p:sp>
      <p:sp>
        <p:nvSpPr>
          <p:cNvPr id="6" name="Content Placeholder 5"/>
          <p:cNvSpPr>
            <a:spLocks noGrp="1"/>
          </p:cNvSpPr>
          <p:nvPr>
            <p:ph sz="half" idx="2"/>
          </p:nvPr>
        </p:nvSpPr>
        <p:spPr>
          <a:xfrm>
            <a:off x="4788024" y="1700808"/>
            <a:ext cx="4038600" cy="4658891"/>
          </a:xfrm>
        </p:spPr>
        <p:txBody>
          <a:bodyPr>
            <a:noAutofit/>
          </a:bodyPr>
          <a:lstStyle/>
          <a:p>
            <a:pPr marL="0">
              <a:buNone/>
            </a:pPr>
            <a:r>
              <a:rPr lang="en-GB" sz="2400" dirty="0" smtClean="0"/>
              <a:t>“There’s nothing more horrendous than locking down [a] street with a metal gate around it and paying 20 quid a day... It’s not that it’s not political, there’s just nothing. That’s not even a celebration of diversity or culture, it’s an exclusive party to make lots of money” (Matt)</a:t>
            </a:r>
          </a:p>
        </p:txBody>
      </p:sp>
      <p:pic>
        <p:nvPicPr>
          <p:cNvPr id="7" name="Picture 2" descr="F:\SHU work\AHRC\Future writing, confs etc\ESA 2017\P1150269_crop.jpg"/>
          <p:cNvPicPr>
            <a:picLocks noGrp="1" noChangeAspect="1" noChangeArrowheads="1"/>
          </p:cNvPicPr>
          <p:nvPr>
            <p:ph sz="half" idx="1"/>
          </p:nvPr>
        </p:nvPicPr>
        <p:blipFill>
          <a:blip r:embed="rId3" cstate="print"/>
          <a:srcRect/>
          <a:stretch>
            <a:fillRect/>
          </a:stretch>
        </p:blipFill>
        <p:spPr bwMode="auto">
          <a:xfrm>
            <a:off x="467544" y="3429000"/>
            <a:ext cx="4038600" cy="26924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891</Words>
  <Application>Microsoft Office PowerPoint</Application>
  <PresentationFormat>On-screen Show (4:3)</PresentationFormat>
  <Paragraphs>64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Verve</vt:lpstr>
      <vt:lpstr>     What do Pride events mean to LGBT people in the UK? </vt:lpstr>
      <vt:lpstr>Introduction</vt:lpstr>
      <vt:lpstr>The study</vt:lpstr>
      <vt:lpstr>Existing literature</vt:lpstr>
      <vt:lpstr>Safety and freedom</vt:lpstr>
      <vt:lpstr>Celebration</vt:lpstr>
      <vt:lpstr>Protest</vt:lpstr>
      <vt:lpstr>Partying with politics</vt:lpstr>
      <vt:lpstr>Commercialism</vt:lpstr>
      <vt:lpstr>Alcohol</vt:lpstr>
      <vt:lpstr>Exclusions</vt:lpstr>
      <vt:lpstr>‘Excess’ and ‘extremes’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anti-homophobic, biphobic and transphobic bullying in schools programme</dc:title>
  <dc:creator>Claire Wolstenholme</dc:creator>
  <cp:lastModifiedBy>Eleanor Formby</cp:lastModifiedBy>
  <cp:revision>125</cp:revision>
  <dcterms:created xsi:type="dcterms:W3CDTF">2016-12-06T11:06:30Z</dcterms:created>
  <dcterms:modified xsi:type="dcterms:W3CDTF">2017-08-18T09:59:52Z</dcterms:modified>
</cp:coreProperties>
</file>