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9" r:id="rId3"/>
    <p:sldId id="260" r:id="rId4"/>
    <p:sldId id="276" r:id="rId5"/>
    <p:sldId id="265" r:id="rId6"/>
    <p:sldId id="261" r:id="rId7"/>
    <p:sldId id="274" r:id="rId8"/>
    <p:sldId id="263" r:id="rId9"/>
    <p:sldId id="264" r:id="rId10"/>
    <p:sldId id="267" r:id="rId11"/>
    <p:sldId id="262" r:id="rId12"/>
    <p:sldId id="268" r:id="rId13"/>
    <p:sldId id="275" r:id="rId14"/>
    <p:sldId id="277" r:id="rId15"/>
    <p:sldId id="270" r:id="rId16"/>
    <p:sldId id="269" r:id="rId17"/>
    <p:sldId id="272" r:id="rId18"/>
    <p:sldId id="271" r:id="rId19"/>
    <p:sldId id="27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7003"/>
    <a:srgbClr val="7B056D"/>
    <a:srgbClr val="7D5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4" autoAdjust="0"/>
    <p:restoredTop sz="94660"/>
  </p:normalViewPr>
  <p:slideViewPr>
    <p:cSldViewPr>
      <p:cViewPr varScale="1">
        <p:scale>
          <a:sx n="115" d="100"/>
          <a:sy n="115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2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0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5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6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2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692617-435C-42C5-AB32-B6BA66329BA7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1CA16C-3CA8-47EF-BAA1-7F3D691F5B5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source=images&amp;cd=&amp;cad=rja&amp;uact=8&amp;ved=0ahUKEwj8jZun7pfUAhUMbxQKHZ9_DnIQjRwIBw&amp;url=http://www.lgbtconsortium.org.uk/directory/sheena-amos-youth-trust-sayit&amp;psig=AFQjCNGDp015y0e8YkimttqRFouapjieSQ&amp;ust=149624209574736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ayouthtrust.org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552728" cy="1657913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b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b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b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b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b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GB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rans Training </a:t>
            </a:r>
            <a:r>
              <a:rPr lang="en-GB" sz="3600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sz="3600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GB" sz="3600" b="1" spc="50" dirty="0">
              <a:ln w="190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          </a:t>
            </a:r>
            <a:endParaRPr lang="en-GB" dirty="0"/>
          </a:p>
        </p:txBody>
      </p:sp>
      <p:pic>
        <p:nvPicPr>
          <p:cNvPr id="1028" name="Picture 4" descr="Image result for sheena am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118636" cy="17809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491880" y="57332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LEE LESTER</a:t>
            </a:r>
            <a:endParaRPr lang="en-GB" sz="2800" dirty="0"/>
          </a:p>
        </p:txBody>
      </p:sp>
      <p:pic>
        <p:nvPicPr>
          <p:cNvPr id="5122" name="Picture 2" descr="Image result for transgender symb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9255"/>
            <a:ext cx="9252519" cy="4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Terrifying Terminology!</a:t>
            </a:r>
            <a:endParaRPr lang="en-GB" sz="6600" b="1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8" cy="446449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ctr"/>
            <a:endParaRPr lang="en-GB" b="1" dirty="0"/>
          </a:p>
          <a:p>
            <a:pPr algn="ctr"/>
            <a:r>
              <a:rPr lang="en-GB" sz="3200" b="1" dirty="0" smtClean="0">
                <a:solidFill>
                  <a:srgbClr val="C17003"/>
                </a:solidFill>
              </a:rPr>
              <a:t>Open Packs and have a look at these words and see if you can match them up to their description</a:t>
            </a:r>
          </a:p>
          <a:p>
            <a:pPr algn="ctr"/>
            <a:endParaRPr lang="en-GB" sz="3200" b="1" dirty="0">
              <a:solidFill>
                <a:srgbClr val="C17003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C17003"/>
                </a:solidFill>
              </a:rPr>
              <a:t>These are all words that young people from our charity have highlighted as important that professionals know!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3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C17003"/>
                </a:solidFill>
              </a:rPr>
              <a:t>Barriers</a:t>
            </a:r>
            <a:endParaRPr lang="en-GB" sz="5400" b="1" dirty="0">
              <a:solidFill>
                <a:srgbClr val="C17003"/>
              </a:solidFill>
            </a:endParaRPr>
          </a:p>
        </p:txBody>
      </p:sp>
      <p:pic>
        <p:nvPicPr>
          <p:cNvPr id="4" name="Content Placeholder 3" descr="Clipart - Absperrung &lt;strong&gt;barrier&lt;/strong&gt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86" y="2022674"/>
            <a:ext cx="5991678" cy="3669903"/>
          </a:xfrm>
        </p:spPr>
      </p:pic>
    </p:spTree>
    <p:extLst>
      <p:ext uri="{BB962C8B-B14F-4D97-AF65-F5344CB8AC3E}">
        <p14:creationId xmlns:p14="http://schemas.microsoft.com/office/powerpoint/2010/main" val="27988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r>
              <a:rPr lang="en-GB" dirty="0" smtClean="0"/>
              <a:t>                </a:t>
            </a:r>
            <a:r>
              <a:rPr lang="en-GB" sz="5400" b="1" dirty="0" smtClean="0">
                <a:solidFill>
                  <a:srgbClr val="C17003"/>
                </a:solidFill>
              </a:rPr>
              <a:t>Case Studies </a:t>
            </a:r>
            <a:endParaRPr lang="en-GB" b="1" dirty="0">
              <a:solidFill>
                <a:srgbClr val="C17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1" cy="4392488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B0F0"/>
                </a:solidFill>
              </a:rPr>
              <a:t>A          </a:t>
            </a:r>
            <a:r>
              <a:rPr lang="en-GB" sz="4800" b="1" dirty="0" smtClean="0">
                <a:solidFill>
                  <a:srgbClr val="7030A0"/>
                </a:solidFill>
              </a:rPr>
              <a:t>Acceptance/Ask</a:t>
            </a:r>
            <a:endParaRPr lang="en-GB" sz="4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6000" b="1" dirty="0" smtClean="0">
                <a:solidFill>
                  <a:srgbClr val="00B0F0"/>
                </a:solidFill>
              </a:rPr>
              <a:t>C           </a:t>
            </a:r>
            <a:r>
              <a:rPr lang="en-GB" sz="4800" b="1" dirty="0" smtClean="0">
                <a:solidFill>
                  <a:srgbClr val="7030A0"/>
                </a:solidFill>
              </a:rPr>
              <a:t>Challenge</a:t>
            </a:r>
          </a:p>
          <a:p>
            <a:pPr marL="0" indent="0">
              <a:buNone/>
            </a:pPr>
            <a:endParaRPr lang="en-GB" sz="3200" b="1" dirty="0">
              <a:solidFill>
                <a:srgbClr val="00B0F0"/>
              </a:solidFill>
            </a:endParaRPr>
          </a:p>
          <a:p>
            <a:r>
              <a:rPr lang="en-GB" sz="6600" b="1" dirty="0" smtClean="0">
                <a:solidFill>
                  <a:srgbClr val="00B0F0"/>
                </a:solidFill>
              </a:rPr>
              <a:t>E          </a:t>
            </a:r>
            <a:r>
              <a:rPr lang="en-GB" sz="4800" b="1" dirty="0" smtClean="0">
                <a:solidFill>
                  <a:srgbClr val="7030A0"/>
                </a:solidFill>
              </a:rPr>
              <a:t>Empower</a:t>
            </a:r>
            <a:endParaRPr lang="en-GB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C17003"/>
                </a:solidFill>
              </a:rPr>
              <a:t>Inclusivity </a:t>
            </a:r>
            <a:endParaRPr lang="en-GB" sz="7200" b="1" dirty="0">
              <a:solidFill>
                <a:srgbClr val="C17003"/>
              </a:solidFill>
            </a:endParaRPr>
          </a:p>
        </p:txBody>
      </p:sp>
      <p:pic>
        <p:nvPicPr>
          <p:cNvPr id="3076" name="Picture 4" descr="Image result for inclusiv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10757" cy="43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3"/>
            <a:ext cx="7543800" cy="11521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C17003"/>
                </a:solidFill>
              </a:rPr>
              <a:t>TOP TIPS </a:t>
            </a:r>
            <a:br>
              <a:rPr lang="en-GB" sz="6600" b="1" dirty="0" smtClean="0">
                <a:solidFill>
                  <a:srgbClr val="C17003"/>
                </a:solidFill>
              </a:rPr>
            </a:br>
            <a:r>
              <a:rPr lang="en-GB" sz="3100" b="1" dirty="0" smtClean="0">
                <a:solidFill>
                  <a:srgbClr val="C17003"/>
                </a:solidFill>
              </a:rPr>
              <a:t>created by Trans young people</a:t>
            </a:r>
            <a:endParaRPr lang="en-GB" sz="7300" b="1" dirty="0">
              <a:solidFill>
                <a:srgbClr val="C17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845734"/>
            <a:ext cx="8640961" cy="4247562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Use the correct pronouns when referring to me – if you aren’t sure please ask! </a:t>
            </a:r>
            <a:r>
              <a:rPr lang="en-GB" sz="2400" dirty="0" smtClean="0">
                <a:solidFill>
                  <a:srgbClr val="C17003"/>
                </a:solidFill>
              </a:rPr>
              <a:t>THEY</a:t>
            </a:r>
            <a:r>
              <a:rPr lang="en-GB" sz="2400" dirty="0" smtClean="0"/>
              <a:t> is an acceptable choice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Don’t assume I want surgery or need to look a certain way to be authentic </a:t>
            </a:r>
            <a:endParaRPr lang="en-GB" sz="2400" dirty="0"/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Avoid terms such as ‘sex change’ as they are out of date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Don’t make assumptions about my sexual orientation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Respect my right to Privacy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If you misgender me, apologise and move 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/>
              <a:t>Don’t fixate on getting everything right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3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604"/>
            <a:ext cx="8352928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solidFill>
                  <a:srgbClr val="C17003"/>
                </a:solidFill>
              </a:rPr>
              <a:t>Peers </a:t>
            </a:r>
            <a:r>
              <a:rPr lang="en-GB" sz="6000" b="1" dirty="0">
                <a:solidFill>
                  <a:srgbClr val="C17003"/>
                </a:solidFill>
              </a:rPr>
              <a:t> </a:t>
            </a:r>
            <a:r>
              <a:rPr lang="en-GB" sz="6000" b="1" dirty="0" smtClean="0">
                <a:solidFill>
                  <a:srgbClr val="C17003"/>
                </a:solidFill>
              </a:rPr>
              <a:t>- Indirect and Direct Transphobia </a:t>
            </a:r>
            <a:endParaRPr lang="en-GB" sz="6000" b="1" dirty="0">
              <a:solidFill>
                <a:srgbClr val="C17003"/>
              </a:solidFill>
            </a:endParaRPr>
          </a:p>
        </p:txBody>
      </p:sp>
      <p:pic>
        <p:nvPicPr>
          <p:cNvPr id="4" name="Content Placeholder 3" descr="Cyber &lt;strong&gt;Bullying&lt;/strong&gt; - CS205SP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" y="2492896"/>
            <a:ext cx="1625055" cy="1625055"/>
          </a:xfrm>
        </p:spPr>
      </p:pic>
      <p:sp>
        <p:nvSpPr>
          <p:cNvPr id="5" name="TextBox 4"/>
          <p:cNvSpPr txBox="1"/>
          <p:nvPr/>
        </p:nvSpPr>
        <p:spPr>
          <a:xfrm>
            <a:off x="1691680" y="1988840"/>
            <a:ext cx="74168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Consider </a:t>
            </a:r>
            <a:r>
              <a:rPr lang="en-GB" dirty="0" smtClean="0"/>
              <a:t>what you can do </a:t>
            </a:r>
            <a:r>
              <a:rPr lang="en-GB" dirty="0" smtClean="0"/>
              <a:t>to </a:t>
            </a:r>
            <a:r>
              <a:rPr lang="en-GB" dirty="0" smtClean="0"/>
              <a:t>highlight issues faced by Trans </a:t>
            </a:r>
            <a:r>
              <a:rPr lang="en-GB" dirty="0" smtClean="0"/>
              <a:t>people in your organisation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elebrate diversity using various different platforms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Ensure you </a:t>
            </a:r>
            <a:r>
              <a:rPr lang="en-GB" dirty="0" smtClean="0"/>
              <a:t>are challenging </a:t>
            </a:r>
            <a:r>
              <a:rPr lang="en-GB" dirty="0" smtClean="0"/>
              <a:t>transphobia exactly the same way you would racism </a:t>
            </a:r>
          </a:p>
          <a:p>
            <a:endParaRPr lang="en-GB" dirty="0"/>
          </a:p>
          <a:p>
            <a:r>
              <a:rPr lang="en-GB" dirty="0" smtClean="0"/>
              <a:t>Put your own insecurities, concerns or </a:t>
            </a:r>
            <a:r>
              <a:rPr lang="en-GB" dirty="0" err="1" smtClean="0"/>
              <a:t>relucatance</a:t>
            </a:r>
            <a:r>
              <a:rPr lang="en-GB" dirty="0" smtClean="0"/>
              <a:t> </a:t>
            </a:r>
            <a:r>
              <a:rPr lang="en-GB" dirty="0" smtClean="0"/>
              <a:t>to one side </a:t>
            </a:r>
            <a:r>
              <a:rPr lang="en-GB" dirty="0" smtClean="0"/>
              <a:t>(people will </a:t>
            </a:r>
            <a:r>
              <a:rPr lang="en-GB" dirty="0" smtClean="0"/>
              <a:t>sense it!)</a:t>
            </a:r>
          </a:p>
          <a:p>
            <a:endParaRPr lang="en-GB" dirty="0"/>
          </a:p>
          <a:p>
            <a:r>
              <a:rPr lang="en-GB" dirty="0" smtClean="0"/>
              <a:t>Posters – get </a:t>
            </a:r>
            <a:r>
              <a:rPr lang="en-GB" dirty="0" smtClean="0"/>
              <a:t>them </a:t>
            </a:r>
            <a:r>
              <a:rPr lang="en-GB" dirty="0" smtClean="0"/>
              <a:t>from Stonewall and put them up</a:t>
            </a:r>
            <a:r>
              <a:rPr lang="en-GB" dirty="0" smtClean="0"/>
              <a:t>! We have loads of leaflets too! </a:t>
            </a:r>
          </a:p>
          <a:p>
            <a:endParaRPr lang="en-GB" dirty="0"/>
          </a:p>
          <a:p>
            <a:r>
              <a:rPr lang="en-GB" dirty="0" smtClean="0"/>
              <a:t>Plan carefully how you will tackle cases of Transphobia to ensure consistency. 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0188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C17003"/>
                </a:solidFill>
              </a:rPr>
              <a:t>Toilets </a:t>
            </a:r>
            <a:endParaRPr lang="en-GB" sz="7200" b="1" dirty="0">
              <a:solidFill>
                <a:srgbClr val="C17003"/>
              </a:solidFill>
            </a:endParaRPr>
          </a:p>
        </p:txBody>
      </p:sp>
      <p:pic>
        <p:nvPicPr>
          <p:cNvPr id="4" name="Content Placeholder 3" descr="Evandale PLC - toilet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86604"/>
            <a:ext cx="1918259" cy="1918259"/>
          </a:xfrm>
        </p:spPr>
      </p:pic>
      <p:sp>
        <p:nvSpPr>
          <p:cNvPr id="5" name="TextBox 4"/>
          <p:cNvSpPr txBox="1"/>
          <p:nvPr/>
        </p:nvSpPr>
        <p:spPr>
          <a:xfrm>
            <a:off x="0" y="2060849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Toilets don’t have to cause stress!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The </a:t>
            </a:r>
            <a:r>
              <a:rPr lang="en-GB" sz="2000" dirty="0" smtClean="0">
                <a:solidFill>
                  <a:srgbClr val="C17003"/>
                </a:solidFill>
              </a:rPr>
              <a:t>LAW </a:t>
            </a:r>
            <a:r>
              <a:rPr lang="en-GB" sz="2000" dirty="0" smtClean="0"/>
              <a:t>states </a:t>
            </a:r>
            <a:r>
              <a:rPr lang="en-GB" sz="2000" dirty="0" smtClean="0"/>
              <a:t>people can use the toilet that is most appropriate to their gender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Consider changing the signage on your disabled toilet to “accessible”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Have an open and honest conversation with Trans </a:t>
            </a:r>
            <a:r>
              <a:rPr lang="en-GB" sz="2000" dirty="0" smtClean="0"/>
              <a:t>people </a:t>
            </a:r>
            <a:r>
              <a:rPr lang="en-GB" sz="2000" dirty="0" smtClean="0"/>
              <a:t>about these changes </a:t>
            </a:r>
            <a:r>
              <a:rPr lang="en-GB" sz="2000" dirty="0" smtClean="0"/>
              <a:t>and potential</a:t>
            </a:r>
            <a:r>
              <a:rPr lang="en-GB" sz="2000" dirty="0" smtClean="0"/>
              <a:t> </a:t>
            </a:r>
            <a:r>
              <a:rPr lang="en-GB" sz="2000" dirty="0" smtClean="0"/>
              <a:t>barriers.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Ensure your bullying policy reflects these changes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Challenge </a:t>
            </a:r>
            <a:r>
              <a:rPr lang="en-GB" sz="2000" dirty="0" smtClean="0"/>
              <a:t>others</a:t>
            </a:r>
            <a:r>
              <a:rPr lang="en-GB" sz="2000" dirty="0" smtClean="0"/>
              <a:t> </a:t>
            </a:r>
            <a:r>
              <a:rPr lang="en-GB" sz="2000" dirty="0" smtClean="0"/>
              <a:t>by using evidence based research and the law (all can be found </a:t>
            </a:r>
            <a:r>
              <a:rPr lang="en-GB" sz="2000" dirty="0"/>
              <a:t>o</a:t>
            </a:r>
            <a:r>
              <a:rPr lang="en-GB" sz="2000" dirty="0" smtClean="0"/>
              <a:t>nline)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0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rgbClr val="C17003"/>
                </a:solidFill>
              </a:rPr>
              <a:t>              </a:t>
            </a:r>
            <a:endParaRPr lang="en-GB" sz="7200" b="1" dirty="0">
              <a:solidFill>
                <a:srgbClr val="C17003"/>
              </a:solidFill>
            </a:endParaRPr>
          </a:p>
        </p:txBody>
      </p:sp>
      <p:pic>
        <p:nvPicPr>
          <p:cNvPr id="4" name="Content Placeholder 3" descr="Culverpaper - &lt;strong&gt;Safety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5656"/>
            <a:ext cx="3312368" cy="1661705"/>
          </a:xfrm>
        </p:spPr>
      </p:pic>
      <p:sp>
        <p:nvSpPr>
          <p:cNvPr id="5" name="TextBox 4"/>
          <p:cNvSpPr txBox="1"/>
          <p:nvPr/>
        </p:nvSpPr>
        <p:spPr>
          <a:xfrm>
            <a:off x="225232" y="1737361"/>
            <a:ext cx="8739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Remember </a:t>
            </a:r>
            <a:r>
              <a:rPr lang="en-GB" sz="2000" dirty="0"/>
              <a:t>a person’s safety and happiness is paramount above everything else.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Open </a:t>
            </a:r>
            <a:r>
              <a:rPr lang="en-GB" sz="2000" dirty="0" smtClean="0"/>
              <a:t>and honest conversation about binding and packing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Providing a safe space/ emergency person for young person if in danger or distress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Be mindful of exploitation, bullying, self harm, mental health issues and other difficulties faced by </a:t>
            </a:r>
            <a:r>
              <a:rPr lang="en-GB" sz="2000" dirty="0" smtClean="0"/>
              <a:t>Trans people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Ensure anti bullying policy is up-to-date and enforced</a:t>
            </a:r>
          </a:p>
          <a:p>
            <a:pPr algn="ctr"/>
            <a:endParaRPr lang="en-GB" sz="2000" dirty="0"/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Just be there!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C17003"/>
                </a:solidFill>
              </a:rPr>
              <a:t>Getting Support </a:t>
            </a:r>
            <a:endParaRPr lang="en-GB" sz="5400" b="1" dirty="0">
              <a:solidFill>
                <a:srgbClr val="C170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988840"/>
            <a:ext cx="5040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DON’T GO IT ALONE!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SAYiT are here to support you!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>
                <a:hlinkClick r:id="rId2"/>
              </a:rPr>
              <a:t>www.sayouthtrust.org.uk</a:t>
            </a:r>
            <a:endParaRPr lang="en-GB" sz="2400" dirty="0" smtClean="0"/>
          </a:p>
          <a:p>
            <a:pPr algn="ctr"/>
            <a:r>
              <a:rPr lang="en-GB" sz="2400" dirty="0"/>
              <a:t> </a:t>
            </a:r>
            <a:endParaRPr lang="en-GB" sz="2400" dirty="0" smtClean="0"/>
          </a:p>
          <a:p>
            <a:pPr algn="ctr"/>
            <a:r>
              <a:rPr lang="en-GB" sz="2400" dirty="0" smtClean="0"/>
              <a:t>Lee.Lester@sayit.org.uk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Image result for suppo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6086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7B056D"/>
                </a:solidFill>
              </a:rPr>
              <a:t>ANY QUESTIONS? </a:t>
            </a:r>
            <a:endParaRPr lang="en-GB" sz="6000" b="1" dirty="0">
              <a:solidFill>
                <a:srgbClr val="7B056D"/>
              </a:solidFill>
            </a:endParaRPr>
          </a:p>
        </p:txBody>
      </p:sp>
      <p:pic>
        <p:nvPicPr>
          <p:cNvPr id="4" name="Content Placeholder 3" descr="May | 2012 | The Unknown Cystic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80" y="1916832"/>
            <a:ext cx="5040560" cy="3780420"/>
          </a:xfrm>
        </p:spPr>
      </p:pic>
    </p:spTree>
    <p:extLst>
      <p:ext uri="{BB962C8B-B14F-4D97-AF65-F5344CB8AC3E}">
        <p14:creationId xmlns:p14="http://schemas.microsoft.com/office/powerpoint/2010/main" val="29687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37472" cy="910148"/>
          </a:xfrm>
        </p:spPr>
        <p:txBody>
          <a:bodyPr/>
          <a:lstStyle/>
          <a:p>
            <a:r>
              <a:rPr lang="en-GB" b="1" dirty="0" smtClean="0">
                <a:solidFill>
                  <a:srgbClr val="C17003"/>
                </a:solidFill>
              </a:rPr>
              <a:t>      What </a:t>
            </a:r>
            <a:r>
              <a:rPr lang="en-GB" b="1" dirty="0" smtClean="0">
                <a:solidFill>
                  <a:srgbClr val="C17003"/>
                </a:solidFill>
              </a:rPr>
              <a:t>we will be covering</a:t>
            </a:r>
            <a:endParaRPr lang="en-GB" b="1" dirty="0">
              <a:solidFill>
                <a:srgbClr val="C17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 </a:t>
            </a:r>
            <a:r>
              <a:rPr lang="en-GB" sz="2600" b="1" dirty="0" smtClean="0">
                <a:solidFill>
                  <a:srgbClr val="7030A0"/>
                </a:solidFill>
              </a:rPr>
              <a:t>Trans </a:t>
            </a:r>
            <a:r>
              <a:rPr lang="en-GB" sz="2600" b="1" dirty="0" smtClean="0">
                <a:solidFill>
                  <a:srgbClr val="7030A0"/>
                </a:solidFill>
              </a:rPr>
              <a:t>Stats/Media</a:t>
            </a:r>
          </a:p>
          <a:p>
            <a:pPr marL="0" indent="0" algn="ctr">
              <a:buNone/>
            </a:pPr>
            <a:r>
              <a:rPr lang="en-GB" sz="2600" b="1" dirty="0">
                <a:solidFill>
                  <a:srgbClr val="7030A0"/>
                </a:solidFill>
              </a:rPr>
              <a:t>The Fear Factor </a:t>
            </a:r>
            <a:endParaRPr lang="en-GB" sz="26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600" b="1" dirty="0" smtClean="0">
                <a:solidFill>
                  <a:srgbClr val="7030A0"/>
                </a:solidFill>
              </a:rPr>
              <a:t>Sex</a:t>
            </a:r>
            <a:r>
              <a:rPr lang="en-GB" sz="2600" b="1" dirty="0">
                <a:solidFill>
                  <a:srgbClr val="7030A0"/>
                </a:solidFill>
              </a:rPr>
              <a:t>, Gender and Gender </a:t>
            </a:r>
            <a:r>
              <a:rPr lang="en-GB" sz="2600" b="1" dirty="0" smtClean="0">
                <a:solidFill>
                  <a:srgbClr val="7030A0"/>
                </a:solidFill>
              </a:rPr>
              <a:t>Expression</a:t>
            </a:r>
          </a:p>
          <a:p>
            <a:pPr algn="ctr"/>
            <a:r>
              <a:rPr lang="en-GB" sz="2600" b="1" dirty="0" smtClean="0">
                <a:solidFill>
                  <a:srgbClr val="7030A0"/>
                </a:solidFill>
              </a:rPr>
              <a:t>Terminology</a:t>
            </a:r>
          </a:p>
          <a:p>
            <a:pPr algn="ctr"/>
            <a:r>
              <a:rPr lang="en-GB" sz="2600" b="1" dirty="0" smtClean="0">
                <a:solidFill>
                  <a:srgbClr val="7030A0"/>
                </a:solidFill>
              </a:rPr>
              <a:t>Barriers</a:t>
            </a:r>
            <a:endParaRPr lang="en-GB" sz="26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600" b="1" dirty="0" smtClean="0">
                <a:solidFill>
                  <a:srgbClr val="7030A0"/>
                </a:solidFill>
              </a:rPr>
              <a:t>Case </a:t>
            </a:r>
            <a:r>
              <a:rPr lang="en-GB" sz="2600" b="1" dirty="0" smtClean="0">
                <a:solidFill>
                  <a:srgbClr val="7030A0"/>
                </a:solidFill>
              </a:rPr>
              <a:t>Studies</a:t>
            </a:r>
          </a:p>
          <a:p>
            <a:pPr algn="ctr"/>
            <a:r>
              <a:rPr lang="en-GB" sz="2600" b="1" dirty="0" smtClean="0">
                <a:solidFill>
                  <a:srgbClr val="7030A0"/>
                </a:solidFill>
              </a:rPr>
              <a:t>      Inclusivity, Top tips and the Law</a:t>
            </a:r>
            <a:endParaRPr lang="en-GB" sz="26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600" b="1" dirty="0" smtClean="0">
                <a:solidFill>
                  <a:srgbClr val="7030A0"/>
                </a:solidFill>
              </a:rPr>
              <a:t>Questions </a:t>
            </a:r>
            <a:endParaRPr lang="en-GB" sz="26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Image result for transgender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16664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en-GB" b="1" dirty="0" smtClean="0">
                <a:solidFill>
                  <a:srgbClr val="C17003"/>
                </a:solidFill>
              </a:rPr>
              <a:t>But first..........a quick game! </a:t>
            </a:r>
            <a:endParaRPr lang="en-GB" b="1" dirty="0">
              <a:solidFill>
                <a:srgbClr val="C17003"/>
              </a:solidFill>
            </a:endParaRPr>
          </a:p>
        </p:txBody>
      </p:sp>
      <p:pic>
        <p:nvPicPr>
          <p:cNvPr id="4" name="Content Placeholder 3" descr="C:\Users\Emily\AppData\Local\Microsoft\Windows\Temporary Internet Files\Content.IE5\H4Z4C9L1\1024px-Chlamydoselachus_anguineus_1906[1]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32347" y="2581399"/>
            <a:ext cx="3655371" cy="208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Emily\AppData\Local\Microsoft\Windows\Temporary Internet Files\Content.IE5\C5U2V7Y7\rhinoceros-clip-art-rhinoceros-clipart-3[1]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Emily\AppData\Local\Microsoft\Windows\Temporary Internet Files\Content.IE5\SVDBA58U\killer-whale-14599394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27" y="2020392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Emily\AppData\Local\Microsoft\Windows\Temporary Internet Files\Content.IE5\H4Z4C9L1\12682967031397111990camel-md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Emily\AppData\Local\Microsoft\Windows\Temporary Internet Files\Content.IE5\SVDBA58U\medium[1]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793605"/>
            <a:ext cx="1927473" cy="14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17003"/>
                </a:solidFill>
              </a:rPr>
              <a:t>How did we come up with our answers? </a:t>
            </a:r>
            <a:endParaRPr lang="en-GB" b="1" dirty="0">
              <a:solidFill>
                <a:srgbClr val="C17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5734"/>
            <a:ext cx="8568952" cy="4391578"/>
          </a:xfrm>
        </p:spPr>
        <p:txBody>
          <a:bodyPr>
            <a:normAutofit lnSpcReduction="10000"/>
          </a:bodyPr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Appearance </a:t>
            </a:r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Classification </a:t>
            </a:r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Gut instinct </a:t>
            </a:r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Prior Knowledge </a:t>
            </a:r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Comparisons </a:t>
            </a:r>
          </a:p>
          <a:p>
            <a:pPr algn="ctr"/>
            <a:r>
              <a:rPr lang="en-GB" sz="2800" dirty="0" smtClean="0">
                <a:latin typeface="Bahnschrift" panose="020B0502040204020203" pitchFamily="34" charset="0"/>
              </a:rPr>
              <a:t>Someone in my group sounded confident</a:t>
            </a:r>
          </a:p>
          <a:p>
            <a:pPr marL="0" indent="0" algn="ctr">
              <a:buNone/>
            </a:pPr>
            <a:r>
              <a:rPr lang="en-GB" sz="2800" dirty="0" smtClean="0">
                <a:latin typeface="Bahnschrift" panose="020B0502040204020203" pitchFamily="34" charset="0"/>
              </a:rPr>
              <a:t> Complete Guess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0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17003"/>
                </a:solidFill>
              </a:rPr>
              <a:t>Sex, Gender and Gender Expression</a:t>
            </a:r>
            <a:endParaRPr lang="en-GB" b="1" dirty="0">
              <a:solidFill>
                <a:srgbClr val="C17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Sex</a:t>
            </a:r>
            <a:r>
              <a:rPr lang="en-GB" sz="2400" dirty="0" smtClean="0"/>
              <a:t> is simply about genitals and hormones….no more no less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Gender</a:t>
            </a:r>
            <a:r>
              <a:rPr lang="en-GB" sz="2400" dirty="0" smtClean="0"/>
              <a:t> is about how you feel, it’s your sense of self. What feels right and wrong to you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Gender Expression </a:t>
            </a:r>
            <a:r>
              <a:rPr lang="en-GB" sz="2400" dirty="0" smtClean="0"/>
              <a:t>is what you show to the rest of the world, your family, friends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THESE THREE DO NOT ALL HAVE TO MATCH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7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     </a:t>
            </a:r>
            <a:r>
              <a:rPr lang="en-GB" sz="2400" dirty="0" smtClean="0"/>
              <a:t>Stonewall  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Content Placeholder 3" descr="shlop_regul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528392" cy="826352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83362"/>
            <a:ext cx="856895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UniversLTStd-BoldCn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BoldCn"/>
              </a:rPr>
              <a:t>Two in four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BoldCn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Cn"/>
              </a:rPr>
              <a:t>trans young people say they first thought they were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Cn"/>
              </a:rPr>
              <a:t>TRANS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Cn"/>
              </a:rPr>
              <a:t>aged 11 or under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Two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in five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secondary school teachers said they would not be confident to support young people who came out to them as Transgender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(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one in five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if they were gender fluid/non binary </a:t>
            </a:r>
            <a:r>
              <a:rPr kumimoji="0" lang="en-GB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etc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)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UniversLTStd-LightC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Six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in ten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Professionals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wouldn’t know how to support a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T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rans person in their organisation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UniversLTStd-LightC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Only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8% of primary school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teachers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,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17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% of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secondary school teachers 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UniversLTStd-LightCn"/>
              </a:rPr>
              <a:t>and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 6% of other professionals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report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received specific training on tackling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UniversLTStd-LightCn"/>
              </a:rPr>
              <a:t>Trans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UniversLTStd-LightCn"/>
              </a:rPr>
              <a:t>phobic bullying/issues.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UniversLTStd-LightC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92%</a:t>
            </a: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of LGBT students report being bullied at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throughout their education because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of their gender expression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806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Picture 10" descr="Image result for anti transgender newspaper head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2" y="0"/>
            <a:ext cx="4178066" cy="31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anti transgender newspaper hea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9144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nsgender newspaper headlines cur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10" y="1876167"/>
            <a:ext cx="4355976" cy="4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nsgender newspaper headlines cur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60" y="224246"/>
            <a:ext cx="40698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Mrs Malone  </a:t>
            </a:r>
            <a:r>
              <a:rPr lang="en-GB" dirty="0" smtClean="0"/>
              <a:t>- Pastoral Lead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124744"/>
            <a:ext cx="8424936" cy="5040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“I just feel </a:t>
            </a:r>
            <a:r>
              <a:rPr lang="en-GB" dirty="0" smtClean="0">
                <a:solidFill>
                  <a:srgbClr val="7D5403"/>
                </a:solidFill>
              </a:rPr>
              <a:t>overwhelmed</a:t>
            </a:r>
            <a:r>
              <a:rPr lang="en-GB" dirty="0" smtClean="0"/>
              <a:t> by it all. I want to support young people who identify as trans but just when I thought I had got my head around what trans even was –I feel like it </a:t>
            </a:r>
            <a:r>
              <a:rPr lang="en-GB" dirty="0" smtClean="0">
                <a:solidFill>
                  <a:srgbClr val="7D5403"/>
                </a:solidFill>
              </a:rPr>
              <a:t>changed</a:t>
            </a:r>
            <a:r>
              <a:rPr lang="en-GB" dirty="0" smtClean="0"/>
              <a:t>, or got wider or something. Its not a </a:t>
            </a:r>
            <a:r>
              <a:rPr lang="en-GB" dirty="0" smtClean="0">
                <a:solidFill>
                  <a:srgbClr val="7D5403"/>
                </a:solidFill>
              </a:rPr>
              <a:t>simple</a:t>
            </a:r>
            <a:r>
              <a:rPr lang="en-GB" dirty="0" smtClean="0"/>
              <a:t> topic!</a:t>
            </a:r>
          </a:p>
          <a:p>
            <a:pPr algn="ctr"/>
            <a:r>
              <a:rPr lang="en-GB" dirty="0" smtClean="0"/>
              <a:t>I have come across so many different ways that young people identity as in terms of gender and I don’t know what half of them mean and how to go about supporting them.  If a young person is actively wanting to change their gender then I have a pretty good idea of what I need to do </a:t>
            </a:r>
            <a:r>
              <a:rPr lang="en-GB" dirty="0" err="1" smtClean="0"/>
              <a:t>i.e</a:t>
            </a:r>
            <a:r>
              <a:rPr lang="en-GB" dirty="0" smtClean="0"/>
              <a:t> change name on register, use the right pronouns </a:t>
            </a:r>
            <a:r>
              <a:rPr lang="en-GB" dirty="0" err="1" smtClean="0"/>
              <a:t>etc</a:t>
            </a:r>
            <a:r>
              <a:rPr lang="en-GB" dirty="0" smtClean="0"/>
              <a:t> but if they are non binary??? I can just foresee so many </a:t>
            </a:r>
            <a:r>
              <a:rPr lang="en-GB" dirty="0" smtClean="0">
                <a:solidFill>
                  <a:srgbClr val="7D5403"/>
                </a:solidFill>
              </a:rPr>
              <a:t>issues</a:t>
            </a:r>
            <a:r>
              <a:rPr lang="en-GB" dirty="0" smtClean="0"/>
              <a:t>. We have a child who is male some days and female some days and I find that </a:t>
            </a:r>
            <a:r>
              <a:rPr lang="en-GB" dirty="0" smtClean="0">
                <a:solidFill>
                  <a:srgbClr val="7D5403"/>
                </a:solidFill>
              </a:rPr>
              <a:t>impossible</a:t>
            </a:r>
            <a:r>
              <a:rPr lang="en-GB" dirty="0" smtClean="0"/>
              <a:t> to manage. Does that count as trans? At what point do we say its </a:t>
            </a:r>
            <a:r>
              <a:rPr lang="en-GB" dirty="0" smtClean="0">
                <a:solidFill>
                  <a:srgbClr val="7D5403"/>
                </a:solidFill>
              </a:rPr>
              <a:t>mental health related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7D5403"/>
                </a:solidFill>
              </a:rPr>
              <a:t>attention seeking behaviour</a:t>
            </a:r>
            <a:r>
              <a:rPr lang="en-GB" dirty="0" smtClean="0"/>
              <a:t>? Are young people just </a:t>
            </a:r>
            <a:r>
              <a:rPr lang="en-GB" dirty="0" smtClean="0">
                <a:solidFill>
                  <a:srgbClr val="7D5403"/>
                </a:solidFill>
              </a:rPr>
              <a:t>striving to be different </a:t>
            </a:r>
            <a:r>
              <a:rPr lang="en-GB" dirty="0" smtClean="0">
                <a:solidFill>
                  <a:schemeClr val="tx1"/>
                </a:solidFill>
              </a:rPr>
              <a:t>and should we encourage this???? </a:t>
            </a:r>
          </a:p>
          <a:p>
            <a:pPr algn="ctr"/>
            <a:r>
              <a:rPr lang="en-GB" dirty="0" smtClean="0"/>
              <a:t>I saw that Piers Morgan interview about Gender Fluidity and it got me thinking. We have to have </a:t>
            </a:r>
            <a:r>
              <a:rPr lang="en-GB" dirty="0" smtClean="0">
                <a:solidFill>
                  <a:srgbClr val="7D5403"/>
                </a:solidFill>
              </a:rPr>
              <a:t>boundaries</a:t>
            </a:r>
            <a:r>
              <a:rPr lang="en-GB" dirty="0" smtClean="0"/>
              <a:t> in schools for students </a:t>
            </a:r>
            <a:r>
              <a:rPr lang="en-GB" dirty="0" smtClean="0">
                <a:solidFill>
                  <a:srgbClr val="7D5403"/>
                </a:solidFill>
              </a:rPr>
              <a:t>safety </a:t>
            </a:r>
            <a:r>
              <a:rPr lang="en-GB" dirty="0" smtClean="0"/>
              <a:t>and some of these are gender restrictive. We just cant have young people identifying however they want willy-nilly  - it would be </a:t>
            </a:r>
            <a:r>
              <a:rPr lang="en-GB" dirty="0" smtClean="0">
                <a:solidFill>
                  <a:srgbClr val="7D5403"/>
                </a:solidFill>
              </a:rPr>
              <a:t>chaos.</a:t>
            </a:r>
            <a:r>
              <a:rPr lang="en-GB" dirty="0" smtClean="0"/>
              <a:t> Don’t get me started on the parents…..”</a:t>
            </a:r>
          </a:p>
          <a:p>
            <a:endParaRPr lang="en-GB" dirty="0"/>
          </a:p>
        </p:txBody>
      </p:sp>
      <p:pic>
        <p:nvPicPr>
          <p:cNvPr id="4" name="Picture 3" descr="University of London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0145"/>
            <a:ext cx="520452" cy="6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7D5403"/>
                </a:solidFill>
              </a:rPr>
              <a:t>Professional PANICKER!!! </a:t>
            </a:r>
            <a:endParaRPr lang="en-GB" b="1" dirty="0">
              <a:solidFill>
                <a:srgbClr val="7D5403"/>
              </a:solidFill>
            </a:endParaRPr>
          </a:p>
        </p:txBody>
      </p:sp>
      <p:pic>
        <p:nvPicPr>
          <p:cNvPr id="6" name="Content Placeholder 5" descr="Activism | Biodor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4" y="1916832"/>
            <a:ext cx="2778284" cy="4022725"/>
          </a:xfrm>
        </p:spPr>
      </p:pic>
      <p:sp>
        <p:nvSpPr>
          <p:cNvPr id="7" name="Rectangle 6"/>
          <p:cNvSpPr/>
          <p:nvPr/>
        </p:nvSpPr>
        <p:spPr>
          <a:xfrm rot="20171519">
            <a:off x="1043608" y="2348880"/>
            <a:ext cx="1803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Binary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331" y="2708920"/>
            <a:ext cx="141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Demi-gender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365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Fluid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538167">
            <a:off x="5622964" y="3621987"/>
            <a:ext cx="135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PANGENDER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7800" y="5022666"/>
            <a:ext cx="2165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67676"/>
                </a:solidFill>
              </a:rPr>
              <a:t> </a:t>
            </a:r>
            <a:r>
              <a:rPr lang="en-GB" dirty="0"/>
              <a:t>androgynous </a:t>
            </a:r>
          </a:p>
        </p:txBody>
      </p:sp>
      <p:sp>
        <p:nvSpPr>
          <p:cNvPr id="13" name="Rectangle 12"/>
          <p:cNvSpPr/>
          <p:nvPr/>
        </p:nvSpPr>
        <p:spPr>
          <a:xfrm rot="972078">
            <a:off x="1763688" y="5229200"/>
            <a:ext cx="77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FTM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939542" y="2007063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767676"/>
                </a:solidFill>
              </a:rPr>
              <a:t>MTF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1688101" y="3457074"/>
            <a:ext cx="927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67676"/>
                </a:solidFill>
              </a:rPr>
              <a:t>TOILETS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876291" y="5705980"/>
            <a:ext cx="314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67676"/>
                </a:solidFill>
              </a:rPr>
              <a:t>Hormone replacement therapy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899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Chiller</vt:lpstr>
      <vt:lpstr>UniversLTStd-BoldCn</vt:lpstr>
      <vt:lpstr>UniversLTStd-Cn</vt:lpstr>
      <vt:lpstr>UniversLTStd-LightCn</vt:lpstr>
      <vt:lpstr>Retrospect</vt:lpstr>
      <vt:lpstr>    Trans Training  </vt:lpstr>
      <vt:lpstr>      What we will be covering</vt:lpstr>
      <vt:lpstr>But first..........a quick game! </vt:lpstr>
      <vt:lpstr>How did we come up with our answers? </vt:lpstr>
      <vt:lpstr>Sex, Gender and Gender Expression</vt:lpstr>
      <vt:lpstr>                                       Stonewall    </vt:lpstr>
      <vt:lpstr>PowerPoint Presentation</vt:lpstr>
      <vt:lpstr>Mrs Malone  - Pastoral Lead</vt:lpstr>
      <vt:lpstr>Professional PANICKER!!! </vt:lpstr>
      <vt:lpstr>Terrifying Terminology!</vt:lpstr>
      <vt:lpstr>Barriers</vt:lpstr>
      <vt:lpstr>                Case Studies </vt:lpstr>
      <vt:lpstr>Inclusivity </vt:lpstr>
      <vt:lpstr>TOP TIPS  created by Trans young people</vt:lpstr>
      <vt:lpstr>Peers  - Indirect and Direct Transphobia </vt:lpstr>
      <vt:lpstr>Toilets </vt:lpstr>
      <vt:lpstr>              </vt:lpstr>
      <vt:lpstr>Getting Support </vt:lpstr>
      <vt:lpstr>ANY 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</dc:creator>
  <cp:lastModifiedBy>Lee Lester</cp:lastModifiedBy>
  <cp:revision>44</cp:revision>
  <cp:lastPrinted>2017-10-10T14:06:06Z</cp:lastPrinted>
  <dcterms:created xsi:type="dcterms:W3CDTF">2017-05-30T12:20:19Z</dcterms:created>
  <dcterms:modified xsi:type="dcterms:W3CDTF">2018-03-06T12:41:49Z</dcterms:modified>
</cp:coreProperties>
</file>