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6"/>
  </p:notesMasterIdLst>
  <p:sldIdLst>
    <p:sldId id="294" r:id="rId3"/>
    <p:sldId id="296" r:id="rId4"/>
    <p:sldId id="309" r:id="rId5"/>
    <p:sldId id="311" r:id="rId6"/>
    <p:sldId id="310" r:id="rId7"/>
    <p:sldId id="290" r:id="rId8"/>
    <p:sldId id="312" r:id="rId9"/>
    <p:sldId id="313" r:id="rId10"/>
    <p:sldId id="291" r:id="rId11"/>
    <p:sldId id="292" r:id="rId12"/>
    <p:sldId id="306" r:id="rId13"/>
    <p:sldId id="308" r:id="rId14"/>
    <p:sldId id="307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law" initials="ajl" lastIdx="6" clrIdx="0"/>
  <p:cmAuthor id="1" name="Kit Heyam" initials="K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FF"/>
    <a:srgbClr val="E7F6FF"/>
    <a:srgbClr val="99003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39" autoAdjust="0"/>
    <p:restoredTop sz="70930" autoAdjust="0"/>
  </p:normalViewPr>
  <p:slideViewPr>
    <p:cSldViewPr>
      <p:cViewPr varScale="1">
        <p:scale>
          <a:sx n="81" d="100"/>
          <a:sy n="81" d="100"/>
        </p:scale>
        <p:origin x="21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0315" tIns="45158" rIns="90315" bIns="451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0315" tIns="45158" rIns="90315" bIns="45158" rtlCol="0"/>
          <a:lstStyle>
            <a:lvl1pPr algn="r">
              <a:defRPr sz="1200"/>
            </a:lvl1pPr>
          </a:lstStyle>
          <a:p>
            <a:fld id="{C4073947-DFA5-48BD-A12D-CA0259ED102B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15" tIns="45158" rIns="90315" bIns="451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0315" tIns="45158" rIns="90315" bIns="451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0315" tIns="45158" rIns="90315" bIns="451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0315" tIns="45158" rIns="90315" bIns="45158" rtlCol="0" anchor="b"/>
          <a:lstStyle>
            <a:lvl1pPr algn="r">
              <a:defRPr sz="1200"/>
            </a:lvl1pPr>
          </a:lstStyle>
          <a:p>
            <a:fld id="{E73205F3-E99F-44FF-9E68-7B46244FD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41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3205F3-E99F-44FF-9E68-7B46244FD3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47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7175" y="139700"/>
            <a:ext cx="3311525" cy="248443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ABCCF-972D-4641-9E53-E4D0F2C6F6D2}" type="slidenum">
              <a:rPr lang="en-GB" smtClean="0"/>
              <a:t>10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96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205F3-E99F-44FF-9E68-7B46244FD318}" type="slidenum">
              <a:rPr lang="en-GB" smtClean="0"/>
              <a:t>11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241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ABCCF-972D-4641-9E53-E4D0F2C6F6D2}" type="slidenum">
              <a:rPr lang="en-GB" smtClean="0"/>
              <a:t>12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35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205F3-E99F-44FF-9E68-7B46244FD318}" type="slidenum">
              <a:rPr lang="en-GB" smtClean="0"/>
              <a:t>13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967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3205F3-E99F-44FF-9E68-7B46244FD3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089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4581" y="139700"/>
            <a:ext cx="4968552" cy="3600276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3205F3-E99F-44FF-9E68-7B46244FD3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03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03475" y="139700"/>
            <a:ext cx="1919288" cy="143986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3205F3-E99F-44FF-9E68-7B46244FD3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8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589" y="134803"/>
            <a:ext cx="3588222" cy="2691909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3205F3-E99F-44FF-9E68-7B46244FD3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175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211584"/>
            <a:ext cx="4137446" cy="3103746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205F3-E99F-44FF-9E68-7B46244FD318}" type="slidenum">
              <a:rPr lang="en-GB" smtClean="0"/>
              <a:t>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989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4581" y="571624"/>
            <a:ext cx="4209454" cy="315776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205F3-E99F-44FF-9E68-7B46244FD318}" type="slidenum">
              <a:rPr lang="en-GB" smtClean="0"/>
              <a:t>7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796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54621" y="211584"/>
            <a:ext cx="3168352" cy="2376771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205F3-E99F-44FF-9E68-7B46244FD318}" type="slidenum">
              <a:rPr lang="en-GB" smtClean="0"/>
              <a:t>8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816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211584"/>
            <a:ext cx="3705398" cy="2779641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ABCCF-972D-4641-9E53-E4D0F2C6F6D2}" type="slidenum">
              <a:rPr lang="en-GB" smtClean="0"/>
              <a:t>9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484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0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3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096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41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80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2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23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18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1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00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2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26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11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52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8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6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58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9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44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20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2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4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A16B1-3D02-4EFE-AF31-997DCB6EC56D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65E1-3860-46CF-A7D7-DAC58CD7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9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A16B1-3D02-4EFE-AF31-997DCB6EC56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65E1-3860-46CF-A7D7-DAC58CD72D9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6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ations.parliament.uk/pa/cm201516/cmselect/cmwomeq/390/390.pdf" TargetMode="External"/><Relationship Id="rId3" Type="http://schemas.openxmlformats.org/officeDocument/2006/relationships/hyperlink" Target="http://www.ecu.ac.uk/publications/trans-staff-and-students-in-he-and-colleges-improving-experiences" TargetMode="External"/><Relationship Id="rId7" Type="http://schemas.openxmlformats.org/officeDocument/2006/relationships/hyperlink" Target="http://www.legislation.gov.uk/ukpga/2010/15/section/2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qualityhumanrights.com/en/equality-act-2010/what-equality-act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gov.uk/government/publications/recruiting-and-retaining-transgender-staff-a-guide-for-employers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stonewall.org.uk/our-work/workplace-resources" TargetMode="Externa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44" y="332656"/>
            <a:ext cx="8917552" cy="4797151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sz="8000" b="1" cap="small" dirty="0" smtClean="0">
                <a:ln>
                  <a:solidFill>
                    <a:srgbClr val="00206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Trans Awareness in Higher Education</a:t>
            </a:r>
            <a:endParaRPr lang="en-GB" sz="5400" b="1" cap="small" dirty="0">
              <a:ln>
                <a:solidFill>
                  <a:srgbClr val="002060"/>
                </a:solidFill>
              </a:ln>
              <a:solidFill>
                <a:srgbClr val="FF99FF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2000" y="5319445"/>
            <a:ext cx="9000000" cy="1538555"/>
            <a:chOff x="72000" y="260648"/>
            <a:chExt cx="9000000" cy="153855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0" y="260648"/>
              <a:ext cx="9000000" cy="1538555"/>
            </a:xfrm>
            <a:prstGeom prst="rect">
              <a:avLst/>
            </a:prstGeom>
          </p:spPr>
        </p:pic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2276988" y="371772"/>
              <a:ext cx="4590024" cy="1293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Calibri"/>
                  <a:cs typeface="Times New Roman"/>
                </a:rPr>
                <a:t>KIT HEYAM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Calibri"/>
                  <a:cs typeface="Times New Roman"/>
                </a:rPr>
                <a:t>TRAINER | ACADEMIC | SPEAKER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Calibri"/>
                  <a:cs typeface="Times New Roman"/>
                </a:rPr>
                <a:t>kit@kitheyam.com | 07504 690246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98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3" y="1702909"/>
            <a:ext cx="8435280" cy="4487142"/>
          </a:xfrm>
        </p:spPr>
        <p:txBody>
          <a:bodyPr numCol="1"/>
          <a:lstStyle/>
          <a:p>
            <a:r>
              <a:rPr lang="en-GB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Welcome and protect new trans applicants</a:t>
            </a:r>
          </a:p>
          <a:p>
            <a:r>
              <a:rPr lang="en-GB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Medical </a:t>
            </a:r>
            <a:r>
              <a:rPr lang="en-GB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leave: GIC appointments are compulsory, regular and can’t be rearranged</a:t>
            </a:r>
          </a:p>
          <a:p>
            <a:r>
              <a:rPr lang="en-GB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Managing </a:t>
            </a:r>
            <a:r>
              <a:rPr lang="en-GB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transition:</a:t>
            </a:r>
          </a:p>
          <a:p>
            <a:pPr lvl="1"/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Recognise diverse possibilities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Balance </a:t>
            </a:r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individual autonomy with confident managerial support</a:t>
            </a:r>
          </a:p>
          <a:p>
            <a:pPr lvl="1"/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Prepare colleagues and monitor the </a:t>
            </a: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situation</a:t>
            </a:r>
          </a:p>
          <a:p>
            <a:pPr lvl="1"/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Recognise that harassment is about </a:t>
            </a:r>
            <a:r>
              <a:rPr lang="en-GB" sz="2400" u="sng" dirty="0">
                <a:solidFill>
                  <a:srgbClr val="002060"/>
                </a:solidFill>
                <a:latin typeface="Arial Narrow" panose="020B0606020202030204" pitchFamily="34" charset="0"/>
              </a:rPr>
              <a:t>effect</a:t>
            </a:r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, not </a:t>
            </a: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intention</a:t>
            </a:r>
            <a:endParaRPr lang="en-GB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9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kitheyam.com/training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kit@kitheyam.com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	</a:t>
              </a:r>
              <a:endPara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pic>
          <p:nvPicPr>
            <p:cNvPr id="14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5400" cap="small" dirty="0" smtClean="0">
                <a:ln>
                  <a:solidFill>
                    <a:srgbClr val="00206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Supporting Trans Staff</a:t>
            </a:r>
            <a:endParaRPr lang="en-GB" sz="5400" cap="small" dirty="0">
              <a:ln>
                <a:solidFill>
                  <a:srgbClr val="002060"/>
                </a:solidFill>
              </a:ln>
              <a:solidFill>
                <a:srgbClr val="FF99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0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60" y="106555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cap="small" dirty="0" smtClean="0">
                <a:ln>
                  <a:solidFill>
                    <a:srgbClr val="00206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Signals of </a:t>
            </a:r>
            <a:r>
              <a:rPr lang="en-GB" sz="6600" cap="small" dirty="0" smtClean="0">
                <a:ln>
                  <a:solidFill>
                    <a:srgbClr val="00206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Inclusivity</a:t>
            </a:r>
            <a:endParaRPr lang="en-GB" sz="5400" cap="small" dirty="0">
              <a:ln>
                <a:solidFill>
                  <a:srgbClr val="002060"/>
                </a:solidFill>
              </a:ln>
              <a:solidFill>
                <a:srgbClr val="FF99FF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48" y="1249555"/>
            <a:ext cx="8594024" cy="5026303"/>
          </a:xfrm>
        </p:spPr>
        <p:txBody>
          <a:bodyPr numCol="1">
            <a:normAutofit fontScale="77500" lnSpcReduction="20000"/>
          </a:bodyPr>
          <a:lstStyle/>
          <a:p>
            <a:r>
              <a:rPr lang="en-GB" sz="3600" dirty="0">
                <a:solidFill>
                  <a:srgbClr val="002060"/>
                </a:solidFill>
                <a:latin typeface="Arial Narrow" panose="020B0606020202030204" pitchFamily="34" charset="0"/>
              </a:rPr>
              <a:t>Be consciously and vocally inclusive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  <a:latin typeface="Arial Narrow" panose="020B0606020202030204" pitchFamily="34" charset="0"/>
              </a:rPr>
              <a:t>Procurement: hold suppliers to account and help/encourage them to be inclusive</a:t>
            </a:r>
          </a:p>
          <a:p>
            <a:r>
              <a:rPr lang="en-GB" sz="3600" dirty="0">
                <a:solidFill>
                  <a:srgbClr val="002060"/>
                </a:solidFill>
                <a:latin typeface="Arial Narrow" panose="020B0606020202030204" pitchFamily="34" charset="0"/>
              </a:rPr>
              <a:t>Mark trans-specific festivals or awareness days</a:t>
            </a:r>
          </a:p>
          <a:p>
            <a:r>
              <a:rPr lang="en-GB" sz="3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Ask for pronouns at meetings / leave a space on name badges</a:t>
            </a:r>
            <a:endParaRPr lang="en-GB" sz="3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en-GB" sz="3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Inclusive documentation, policies, forms etc. (‘they’ rather than ‘he/she’)</a:t>
            </a:r>
          </a:p>
          <a:p>
            <a:r>
              <a:rPr lang="en-GB" sz="3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Proactively </a:t>
            </a:r>
            <a:r>
              <a:rPr lang="en-GB" sz="3600" dirty="0">
                <a:solidFill>
                  <a:srgbClr val="002060"/>
                </a:solidFill>
                <a:latin typeface="Arial Narrow" panose="020B0606020202030204" pitchFamily="34" charset="0"/>
              </a:rPr>
              <a:t>correct your colleagues </a:t>
            </a:r>
            <a:endParaRPr lang="en-GB" sz="3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en-GB" sz="3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Listen to and work with trans people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  <a:latin typeface="Arial Narrow" panose="020B0606020202030204" pitchFamily="34" charset="0"/>
              </a:rPr>
              <a:t> 	   </a:t>
            </a:r>
            <a:r>
              <a:rPr lang="en-GB" sz="3000" baseline="30000" dirty="0">
                <a:solidFill>
                  <a:srgbClr val="002060"/>
                </a:solidFill>
                <a:latin typeface="Arial Narrow" panose="020B0606020202030204" pitchFamily="34" charset="0"/>
              </a:rPr>
              <a:t>●</a:t>
            </a:r>
            <a:r>
              <a:rPr lang="en-GB" sz="3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GB" sz="3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More ideas in Stonewall booklet, ‘Communicating 		      commitment to trans inclusion’</a:t>
            </a:r>
          </a:p>
          <a:p>
            <a:pPr marL="0" indent="0">
              <a:buNone/>
            </a:pPr>
            <a:endParaRPr lang="en-GB" sz="3600" dirty="0" smtClean="0">
              <a:solidFill>
                <a:srgbClr val="002060"/>
              </a:solidFill>
            </a:endParaRPr>
          </a:p>
          <a:p>
            <a:endParaRPr lang="en-GB" sz="3600" dirty="0">
              <a:solidFill>
                <a:srgbClr val="00206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12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2800" cap="small" dirty="0" smtClean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1600" cap="small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 kitheyam.com/training</a:t>
              </a:r>
            </a:p>
            <a:p>
              <a:pPr>
                <a:lnSpc>
                  <a:spcPct val="120000"/>
                </a:lnSpc>
              </a:pPr>
              <a:r>
                <a:rPr lang="en-US" sz="1600" cap="small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 kit@kitheyam.com</a:t>
              </a:r>
            </a:p>
            <a:p>
              <a:pPr>
                <a:lnSpc>
                  <a:spcPct val="120000"/>
                </a:lnSpc>
              </a:pPr>
              <a:r>
                <a:rPr lang="en-US" sz="1600" cap="small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	</a:t>
              </a:r>
              <a:endParaRPr lang="en-US" sz="1600" cap="small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13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6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Further resources</a:t>
            </a:r>
            <a:endParaRPr lang="en-GB" sz="6600" cap="small" dirty="0">
              <a:ln>
                <a:solidFill>
                  <a:sysClr val="windowText" lastClr="000000"/>
                </a:solidFill>
              </a:ln>
              <a:solidFill>
                <a:srgbClr val="FF99FF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600" y="1412776"/>
            <a:ext cx="6793824" cy="4824536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  <a:hlinkClick r:id="rId3"/>
              </a:rPr>
              <a:t>Equality Challenge Unit, </a:t>
            </a:r>
            <a:r>
              <a:rPr lang="en-GB" i="1" dirty="0">
                <a:solidFill>
                  <a:srgbClr val="002060"/>
                </a:solidFill>
                <a:latin typeface="Arial Narrow" panose="020B0606020202030204" pitchFamily="34" charset="0"/>
                <a:hlinkClick r:id="rId3"/>
              </a:rPr>
              <a:t>Trans staff and students in HE and colleges: improving experiences</a:t>
            </a:r>
            <a:endParaRPr lang="en-GB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  <a:hlinkClick r:id="rId4"/>
              </a:rPr>
              <a:t>Stonewall workplace resources</a:t>
            </a:r>
            <a:endParaRPr lang="en-GB" dirty="0" smtClean="0">
              <a:solidFill>
                <a:srgbClr val="002060"/>
              </a:solidFill>
              <a:latin typeface="Arial Narrow" panose="020B0606020202030204" pitchFamily="34" charset="0"/>
              <a:hlinkClick r:id="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  <a:hlinkClick r:id=""/>
              </a:rPr>
              <a:t>Government 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  <a:hlinkClick r:id="rId5"/>
              </a:rPr>
              <a:t>Equalities Office, </a:t>
            </a:r>
            <a:r>
              <a:rPr lang="en-GB" i="1" dirty="0">
                <a:solidFill>
                  <a:srgbClr val="002060"/>
                </a:solidFill>
                <a:latin typeface="Arial Narrow" panose="020B0606020202030204" pitchFamily="34" charset="0"/>
                <a:hlinkClick r:id="rId5"/>
              </a:rPr>
              <a:t>Recruiting and retaining transgender staff: a guide for </a:t>
            </a:r>
            <a:r>
              <a:rPr lang="en-GB" i="1" dirty="0" smtClean="0">
                <a:solidFill>
                  <a:srgbClr val="002060"/>
                </a:solidFill>
                <a:latin typeface="Arial Narrow" panose="020B0606020202030204" pitchFamily="34" charset="0"/>
                <a:hlinkClick r:id="rId5"/>
              </a:rPr>
              <a:t>employers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 </a:t>
            </a:r>
            <a:endParaRPr lang="en-GB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Equality 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Act 2010: 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  <a:hlinkClick r:id="rId6"/>
              </a:rPr>
              <a:t>overview 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and 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  <a:hlinkClick r:id="rId7"/>
              </a:rPr>
              <a:t>definitions of harassment 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 </a:t>
            </a:r>
            <a:endParaRPr lang="en-GB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  <a:hlinkClick r:id="rId8"/>
              </a:rPr>
              <a:t>Transgender equality enquiry </a:t>
            </a: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  <a:hlinkClick r:id="rId8"/>
              </a:rPr>
              <a:t>report 2015-16</a:t>
            </a:r>
            <a:endParaRPr lang="en-GB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12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2800" cap="small" dirty="0" smtClean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1600" cap="small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 kitheyam.com/training</a:t>
              </a:r>
            </a:p>
            <a:p>
              <a:pPr>
                <a:lnSpc>
                  <a:spcPct val="120000"/>
                </a:lnSpc>
              </a:pPr>
              <a:r>
                <a:rPr lang="en-US" sz="1600" cap="small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 kit@kitheyam.com</a:t>
              </a:r>
            </a:p>
            <a:p>
              <a:pPr>
                <a:lnSpc>
                  <a:spcPct val="120000"/>
                </a:lnSpc>
              </a:pPr>
              <a:r>
                <a:rPr lang="en-US" sz="1600" cap="small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	</a:t>
              </a:r>
              <a:endParaRPr lang="en-US" sz="1600" cap="small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13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12968" cy="5184576"/>
          </a:xfrm>
        </p:spPr>
        <p:txBody>
          <a:bodyPr>
            <a:noAutofit/>
          </a:bodyPr>
          <a:lstStyle/>
          <a:p>
            <a:r>
              <a:rPr lang="en-GB" sz="80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Reflection: </a:t>
            </a:r>
            <a:r>
              <a:rPr lang="en-GB" sz="6600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/>
            </a:r>
            <a:br>
              <a:rPr lang="en-GB" sz="6600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</a:br>
            <a:r>
              <a:rPr lang="en-GB" sz="6600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What have you learned? What would you still like to know?</a:t>
            </a:r>
            <a:endParaRPr lang="en-GB" sz="6600" cap="small" dirty="0">
              <a:ln>
                <a:solidFill>
                  <a:sysClr val="windowText" lastClr="000000"/>
                </a:solidFill>
              </a:ln>
              <a:solidFill>
                <a:srgbClr val="FF99FF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7505" y="5727314"/>
            <a:ext cx="3744415" cy="1115636"/>
            <a:chOff x="107505" y="5727314"/>
            <a:chExt cx="3744415" cy="1115636"/>
          </a:xfrm>
        </p:grpSpPr>
        <p:sp>
          <p:nvSpPr>
            <p:cNvPr id="13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2800" dirty="0" smtClean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16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 kitheyam.com/training</a:t>
              </a:r>
            </a:p>
            <a:p>
              <a:pPr>
                <a:lnSpc>
                  <a:spcPct val="120000"/>
                </a:lnSpc>
              </a:pPr>
              <a:r>
                <a:rPr lang="en-US" sz="16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 kit@kitheyam.com</a:t>
              </a:r>
            </a:p>
            <a:p>
              <a:pPr>
                <a:lnSpc>
                  <a:spcPct val="120000"/>
                </a:lnSpc>
              </a:pPr>
              <a:r>
                <a:rPr lang="en-US" sz="1600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	</a:t>
              </a:r>
              <a:endParaRPr lang="en-US" sz="1600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14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72000" y="5319445"/>
            <a:ext cx="9000000" cy="1538555"/>
            <a:chOff x="72000" y="260648"/>
            <a:chExt cx="9000000" cy="153855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0" y="260648"/>
              <a:ext cx="9000000" cy="1538555"/>
            </a:xfrm>
            <a:prstGeom prst="rect">
              <a:avLst/>
            </a:prstGeom>
          </p:spPr>
        </p:pic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2276988" y="371772"/>
              <a:ext cx="4590024" cy="1293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GB" sz="2400" b="1" dirty="0">
                  <a:solidFill>
                    <a:prstClr val="black"/>
                  </a:solidFill>
                  <a:latin typeface="Arial Narrow"/>
                  <a:ea typeface="Calibri"/>
                  <a:cs typeface="Times New Roman"/>
                </a:rPr>
                <a:t>KIT HEYAM</a:t>
              </a:r>
              <a:endParaRPr lang="en-GB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07000"/>
                </a:lnSpc>
              </a:pPr>
              <a:r>
                <a:rPr lang="en-GB" sz="2400" dirty="0">
                  <a:solidFill>
                    <a:prstClr val="black"/>
                  </a:solidFill>
                  <a:latin typeface="Arial Narrow"/>
                  <a:ea typeface="Calibri"/>
                  <a:cs typeface="Times New Roman"/>
                </a:rPr>
                <a:t>TRAINER | ACADEMIC | SPEAKER</a:t>
              </a:r>
              <a:endParaRPr lang="en-GB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07000"/>
                </a:lnSpc>
              </a:pPr>
              <a:r>
                <a:rPr lang="en-GB" sz="2000" dirty="0">
                  <a:solidFill>
                    <a:prstClr val="black"/>
                  </a:solidFill>
                  <a:latin typeface="Arial Narrow"/>
                  <a:ea typeface="Calibri"/>
                  <a:cs typeface="Times New Roman"/>
                </a:rPr>
                <a:t>kit@kitheyam.com | 07504 690246</a:t>
              </a:r>
              <a:endParaRPr lang="en-GB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06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cap="small" dirty="0" smtClean="0">
                <a:ln>
                  <a:solidFill>
                    <a:srgbClr val="00206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Outline</a:t>
            </a:r>
            <a:endParaRPr lang="en-GB" sz="6600" cap="small" dirty="0">
              <a:ln>
                <a:solidFill>
                  <a:srgbClr val="002060"/>
                </a:solidFill>
              </a:ln>
              <a:solidFill>
                <a:srgbClr val="FF99FF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67942"/>
            <a:ext cx="9036496" cy="3760976"/>
          </a:xfrm>
        </p:spPr>
        <p:txBody>
          <a:bodyPr numCol="2">
            <a:noAutofit/>
          </a:bodyPr>
          <a:lstStyle/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Legal context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Interpersonal situations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Staff and student records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Teaching</a:t>
            </a:r>
            <a:endParaRPr lang="en-GB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>
              <a:spcAft>
                <a:spcPts val="1200"/>
              </a:spcAft>
            </a:pPr>
            <a:endParaRPr lang="en-GB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Challenges facing trans students 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Supporting trans staff 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S</a:t>
            </a: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ignals of inclusivity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Further resources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Q&amp;A (anonymous)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14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kitheyam.com/training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kit@kitheyam.com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	</a:t>
              </a:r>
              <a:endPara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pic>
          <p:nvPicPr>
            <p:cNvPr id="15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1619"/>
            <a:ext cx="8229600" cy="1052544"/>
          </a:xfrm>
        </p:spPr>
        <p:txBody>
          <a:bodyPr>
            <a:noAutofit/>
          </a:bodyPr>
          <a:lstStyle/>
          <a:p>
            <a:r>
              <a:rPr lang="en-GB" sz="5400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Legal Context</a:t>
            </a:r>
            <a:endParaRPr lang="en-GB" sz="5400" cap="small" dirty="0">
              <a:ln>
                <a:solidFill>
                  <a:sysClr val="windowText" lastClr="000000"/>
                </a:solidFill>
              </a:ln>
              <a:solidFill>
                <a:srgbClr val="FF99FF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6885"/>
            <a:ext cx="8825857" cy="5400600"/>
          </a:xfrm>
        </p:spPr>
        <p:txBody>
          <a:bodyPr numCol="1">
            <a:normAutofit lnSpcReduction="10000"/>
          </a:bodyPr>
          <a:lstStyle/>
          <a:p>
            <a:pPr lvl="0"/>
            <a:r>
              <a:rPr lang="en-GB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Equality Act 2010</a:t>
            </a:r>
          </a:p>
          <a:p>
            <a:pPr lvl="1"/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‘Gender reassignment’ is a protected characteristic.</a:t>
            </a:r>
          </a:p>
          <a:p>
            <a:pPr lvl="1"/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Covers </a:t>
            </a:r>
            <a:r>
              <a:rPr lang="en-GB" b="1" dirty="0">
                <a:solidFill>
                  <a:srgbClr val="002060"/>
                </a:solidFill>
                <a:latin typeface="Arial Narrow" panose="020B0606020202030204" pitchFamily="34" charset="0"/>
              </a:rPr>
              <a:t>social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 and </a:t>
            </a:r>
            <a:r>
              <a:rPr lang="en-GB" b="1" dirty="0">
                <a:solidFill>
                  <a:srgbClr val="002060"/>
                </a:solidFill>
                <a:latin typeface="Arial Narrow" panose="020B0606020202030204" pitchFamily="34" charset="0"/>
              </a:rPr>
              <a:t>medical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 transition in the </a:t>
            </a:r>
            <a:r>
              <a:rPr lang="en-GB" b="1" dirty="0">
                <a:solidFill>
                  <a:srgbClr val="002060"/>
                </a:solidFill>
                <a:latin typeface="Arial Narrow" panose="020B0606020202030204" pitchFamily="34" charset="0"/>
              </a:rPr>
              <a:t>past, present and future. </a:t>
            </a:r>
          </a:p>
          <a:p>
            <a:pPr lvl="0"/>
            <a:r>
              <a:rPr lang="en-GB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Gender Recognition Act 2004</a:t>
            </a:r>
          </a:p>
          <a:p>
            <a:pPr lvl="1"/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A trans person only needs a GRC to change:</a:t>
            </a:r>
          </a:p>
          <a:p>
            <a:pPr marL="1200150" lvl="2" indent="-285750">
              <a:buFont typeface="Arial" panose="020B0604020202020204" pitchFamily="34" charset="0"/>
              <a:buChar char="–"/>
            </a:pPr>
            <a:r>
              <a:rPr lang="en-GB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their birth certificate;</a:t>
            </a:r>
          </a:p>
          <a:p>
            <a:pPr marL="1200150" lvl="2" indent="-285750">
              <a:buFont typeface="Arial" panose="020B0604020202020204" pitchFamily="34" charset="0"/>
              <a:buChar char="–"/>
            </a:pPr>
            <a:r>
              <a:rPr lang="en-GB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the gender marker on their HMRC record.</a:t>
            </a:r>
          </a:p>
          <a:p>
            <a:pPr lvl="1"/>
            <a:r>
              <a:rPr lang="en-GB" b="1" dirty="0">
                <a:solidFill>
                  <a:srgbClr val="002060"/>
                </a:solidFill>
                <a:latin typeface="Arial Narrow" panose="020B0606020202030204" pitchFamily="34" charset="0"/>
              </a:rPr>
              <a:t>Equality Act 2010 Code of Practice: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 being “routinely” </a:t>
            </a: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		  asked </a:t>
            </a:r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to produce a GRC violates right to privacy.</a:t>
            </a:r>
          </a:p>
          <a:p>
            <a:pPr marL="0" indent="0" algn="r">
              <a:buNone/>
            </a:pPr>
            <a:r>
              <a:rPr lang="en-GB" sz="1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http</a:t>
            </a:r>
            <a:r>
              <a:rPr lang="en-GB" sz="1100" dirty="0">
                <a:solidFill>
                  <a:srgbClr val="002060"/>
                </a:solidFill>
                <a:latin typeface="Arial Narrow" panose="020B0606020202030204" pitchFamily="34" charset="0"/>
              </a:rPr>
              <a:t>://www.legislation.gov.uk/ukpga/2010/15/section/7</a:t>
            </a:r>
          </a:p>
          <a:p>
            <a:pPr marL="0" lvl="0" indent="0" algn="r">
              <a:buNone/>
            </a:pPr>
            <a:r>
              <a:rPr lang="en-GB" sz="115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	Equality </a:t>
            </a:r>
            <a:r>
              <a:rPr lang="en-GB" sz="1150" dirty="0">
                <a:solidFill>
                  <a:srgbClr val="002060"/>
                </a:solidFill>
                <a:latin typeface="Arial Narrow" panose="020B0606020202030204" pitchFamily="34" charset="0"/>
              </a:rPr>
              <a:t>Act 2010 Code of Practice: Services, public functions and associations &lt;https://www.equalityhumanrights.com/sites/default/files/servicescode_0.pdf&gt;</a:t>
            </a:r>
          </a:p>
          <a:p>
            <a:pPr marL="0" indent="0">
              <a:buNone/>
            </a:pPr>
            <a:endParaRPr lang="en-GB" sz="14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12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kitheyam.com/training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kit@kitheyam.com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	</a:t>
              </a:r>
              <a:endPara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pic>
          <p:nvPicPr>
            <p:cNvPr id="13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4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1619"/>
            <a:ext cx="8229600" cy="1052544"/>
          </a:xfrm>
        </p:spPr>
        <p:txBody>
          <a:bodyPr>
            <a:noAutofit/>
          </a:bodyPr>
          <a:lstStyle/>
          <a:p>
            <a:r>
              <a:rPr lang="en-GB" sz="5400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Interpersonal Situations</a:t>
            </a:r>
            <a:endParaRPr lang="en-GB" sz="5400" cap="small" dirty="0">
              <a:ln>
                <a:solidFill>
                  <a:sysClr val="windowText" lastClr="000000"/>
                </a:solidFill>
              </a:ln>
              <a:solidFill>
                <a:srgbClr val="FF99FF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6885"/>
            <a:ext cx="8825857" cy="5400600"/>
          </a:xfrm>
        </p:spPr>
        <p:txBody>
          <a:bodyPr numCol="1"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Manage initial reactions: </a:t>
            </a:r>
            <a:r>
              <a:rPr lang="en-GB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confidence </a:t>
            </a: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and </a:t>
            </a:r>
            <a:r>
              <a:rPr lang="en-GB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familiarity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Describing/addressing people – in person or by phone: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Use gender-neutral language/descriptors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Avoid ‘Sir’ and ‘Madam’ /  ‘love’ and ‘mate’ / ‘Ladies and gentlemen’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Don’t make assumptions based on voices</a:t>
            </a:r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verify ID if necessary</a:t>
            </a:r>
          </a:p>
          <a:p>
            <a:r>
              <a:rPr lang="en-GB" dirty="0">
                <a:solidFill>
                  <a:srgbClr val="002060"/>
                </a:solidFill>
                <a:latin typeface="Arial Narrow" panose="020B0606020202030204" pitchFamily="34" charset="0"/>
              </a:rPr>
              <a:t>How to sensitively ask for pronouns:</a:t>
            </a:r>
          </a:p>
          <a:p>
            <a:pPr lvl="1"/>
            <a:r>
              <a:rPr lang="en-GB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Just ask:</a:t>
            </a:r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‘Hello, nice to meet you! What pronouns do you use</a:t>
            </a: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?’</a:t>
            </a:r>
          </a:p>
          <a:p>
            <a:pPr lvl="1"/>
            <a:r>
              <a:rPr lang="en-GB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Invite </a:t>
            </a:r>
            <a:r>
              <a:rPr lang="en-GB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them by example: </a:t>
            </a:r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‘Hello! I’m Kit, and I use he/him pronouns</a:t>
            </a: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.’</a:t>
            </a:r>
          </a:p>
          <a:p>
            <a:pPr lvl="1"/>
            <a:r>
              <a:rPr lang="en-GB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Normalise </a:t>
            </a:r>
            <a:r>
              <a:rPr lang="en-GB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it: </a:t>
            </a:r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Include pronouns in mass introductions/on </a:t>
            </a: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name </a:t>
            </a:r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badges</a:t>
            </a:r>
          </a:p>
          <a:p>
            <a:pPr marL="0" indent="0">
              <a:buNone/>
            </a:pPr>
            <a:endParaRPr lang="en-GB" sz="14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12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kitheyam.com/training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kit@kitheyam.com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	</a:t>
              </a:r>
              <a:endPara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pic>
          <p:nvPicPr>
            <p:cNvPr id="13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33"/>
            <a:ext cx="8352928" cy="5472627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GB" sz="3600" cap="small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Toilets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Make no assumptions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Provide gender-neutral options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Sanitary bins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Responding to complaints: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Establish basis of complaint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If no harassment has occurred, stand up for trans people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Signpost complainer elsewhere – don’t </a:t>
            </a:r>
          </a:p>
          <a:p>
            <a:pPr marL="457200" lvl="1" indent="0">
              <a:buNone/>
            </a:pP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	penalise trans people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12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kitheyam.com/training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kit@kitheyam.com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	</a:t>
              </a:r>
              <a:endPara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pic>
          <p:nvPicPr>
            <p:cNvPr id="13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79512" y="53733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small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Interpersonal Situations</a:t>
            </a:r>
            <a:endParaRPr kumimoji="0" lang="en-GB" sz="5400" b="0" i="0" u="none" strike="noStrike" kern="1200" cap="small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99FF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5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7916" y="1030950"/>
            <a:ext cx="8596572" cy="4954036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Where are </a:t>
            </a:r>
            <a:r>
              <a:rPr lang="en-GB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details stored? 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Where are they made public? Who </a:t>
            </a:r>
            <a:r>
              <a:rPr lang="en-GB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can change these details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? Give </a:t>
            </a:r>
            <a:r>
              <a:rPr lang="en-GB" sz="2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confident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and </a:t>
            </a:r>
            <a:r>
              <a:rPr lang="en-GB" sz="2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accurate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information.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Deed polls provide proof of name change: can be home-made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No proof is needed to update a gender marker (even for payroll! Contact Special Section D if unsure.)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Confidentiality</a:t>
            </a:r>
            <a:r>
              <a:rPr lang="en-GB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: work to prevent 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people from </a:t>
            </a:r>
            <a:r>
              <a:rPr lang="en-GB" sz="2800" u="sng" dirty="0">
                <a:solidFill>
                  <a:srgbClr val="002060"/>
                </a:solidFill>
                <a:latin typeface="Arial Narrow" panose="020B0606020202030204" pitchFamily="34" charset="0"/>
              </a:rPr>
              <a:t>inferring</a:t>
            </a:r>
            <a:r>
              <a:rPr lang="en-GB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 that a 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person is transgender</a:t>
            </a:r>
          </a:p>
          <a:p>
            <a:r>
              <a:rPr lang="en-GB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Work from a checklist to avoid missing 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something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Consider a named contact for social transition</a:t>
            </a:r>
            <a:endParaRPr lang="en-GB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en-GB" sz="2800" baseline="30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	  ●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Non-binary </a:t>
            </a:r>
            <a:r>
              <a:rPr lang="en-GB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inclusion: genders and titles (</a:t>
            </a:r>
            <a:r>
              <a:rPr lang="en-GB" sz="28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Mx</a:t>
            </a:r>
            <a:r>
              <a:rPr lang="en-GB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)</a:t>
            </a:r>
          </a:p>
          <a:p>
            <a:endParaRPr lang="en-GB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9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kitheyam.com/training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kit@kitheyam.com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	</a:t>
              </a:r>
              <a:endPara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pic>
          <p:nvPicPr>
            <p:cNvPr id="14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609600" y="-11205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small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Staff and Student Records</a:t>
            </a:r>
            <a:endParaRPr kumimoji="0" lang="en-GB" sz="5400" b="0" i="0" u="none" strike="noStrike" kern="1200" cap="small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99FF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06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9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kitheyam.com/training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kit@kitheyam.com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	</a:t>
              </a:r>
              <a:endPara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pic>
          <p:nvPicPr>
            <p:cNvPr id="14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609600" y="-11205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small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Staff and Student Records</a:t>
            </a:r>
            <a:endParaRPr kumimoji="0" lang="en-GB" sz="5400" b="0" i="0" u="none" strike="noStrike" kern="1200" cap="small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99FF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903219"/>
              </p:ext>
            </p:extLst>
          </p:nvPr>
        </p:nvGraphicFramePr>
        <p:xfrm>
          <a:off x="194684" y="1165447"/>
          <a:ext cx="882981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244">
                  <a:extLst>
                    <a:ext uri="{9D8B030D-6E8A-4147-A177-3AD203B41FA5}">
                      <a16:colId xmlns:a16="http://schemas.microsoft.com/office/drawing/2014/main" val="3364966294"/>
                    </a:ext>
                  </a:extLst>
                </a:gridCol>
                <a:gridCol w="5100572">
                  <a:extLst>
                    <a:ext uri="{9D8B030D-6E8A-4147-A177-3AD203B41FA5}">
                      <a16:colId xmlns:a16="http://schemas.microsoft.com/office/drawing/2014/main" val="1322608044"/>
                    </a:ext>
                  </a:extLst>
                </a:gridCol>
              </a:tblGrid>
              <a:tr h="463353">
                <a:tc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r>
                        <a:rPr lang="en-GB" sz="2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Do</a:t>
                      </a:r>
                      <a:endParaRPr lang="en-GB" sz="28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Don’t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40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Collect data on trans 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Conflate gender with sex assigned at birth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885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Let people opt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Conflate gender with sexual orientation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519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Include non-binary 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Include “transgender” as a separate gender option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90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Allow self-definition where possible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Ask if people “identify as transgender”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82764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2215" y="3906308"/>
            <a:ext cx="882981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Is your gender the same as the one you were assigned at birth?</a:t>
            </a:r>
          </a:p>
          <a:p>
            <a:pPr fontAlgn="t"/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  <a:sym typeface="Symbol"/>
              </a:rPr>
              <a:t> 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Yes	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  <a:sym typeface="Symbol"/>
              </a:rPr>
              <a:t> 		 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No			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  <a:sym typeface="Symbol"/>
              </a:rPr>
              <a:t>  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Prefer not to say</a:t>
            </a:r>
          </a:p>
          <a:p>
            <a:pPr fontAlgn="t"/>
            <a:r>
              <a:rPr lang="en-GB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How would you describe your gender? Please tick as many as appropriate:</a:t>
            </a:r>
          </a:p>
          <a:p>
            <a:pPr fontAlgn="t"/>
            <a:r>
              <a:rPr lang="en-GB" sz="2000" dirty="0" smtClean="0">
                <a:solidFill>
                  <a:srgbClr val="002060"/>
                </a:solidFill>
                <a:latin typeface="Arial Narrow" panose="020B0606020202030204" pitchFamily="34" charset="0"/>
                <a:sym typeface="Symbol"/>
              </a:rPr>
              <a:t>		 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Male			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  <a:sym typeface="Symbol"/>
              </a:rPr>
              <a:t>  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Female		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  <a:sym typeface="Symbol"/>
              </a:rPr>
              <a:t> 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Non-binary</a:t>
            </a:r>
          </a:p>
          <a:p>
            <a:pPr fontAlgn="t"/>
            <a:r>
              <a:rPr lang="en-GB" sz="2000" dirty="0" smtClean="0">
                <a:solidFill>
                  <a:srgbClr val="002060"/>
                </a:solidFill>
                <a:latin typeface="Arial Narrow" panose="020B0606020202030204" pitchFamily="34" charset="0"/>
                <a:sym typeface="Symbol"/>
              </a:rPr>
              <a:t>		  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Not listed above (please specify) _________	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  <a:sym typeface="Symbol"/>
              </a:rPr>
              <a:t> 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Prefer not to </a:t>
            </a:r>
            <a:r>
              <a:rPr lang="en-GB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say</a:t>
            </a:r>
            <a:r>
              <a:rPr lang="en-GB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652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9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kitheyam.com/training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kit@kitheyam.com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	</a:t>
              </a:r>
              <a:endPara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pic>
          <p:nvPicPr>
            <p:cNvPr id="14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609600" y="-11205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small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99FF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Teaching</a:t>
            </a:r>
            <a:endParaRPr kumimoji="0" lang="en-GB" sz="5400" b="0" i="0" u="none" strike="noStrike" kern="1200" cap="small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99FF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4892" y="764704"/>
            <a:ext cx="8136904" cy="604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Pronouns: give students the options privately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Take the lead: model trans-inclusive behaviour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Combat </a:t>
            </a:r>
            <a:r>
              <a:rPr lang="en-GB" sz="28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cisnormativity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non-binary exclusion:</a:t>
            </a:r>
          </a:p>
          <a:p>
            <a:pPr marL="914400" lvl="1" indent="-457200">
              <a:spcAft>
                <a:spcPts val="300"/>
              </a:spcAft>
              <a:buFont typeface="Arial Narrow" panose="020B0606020202030204" pitchFamily="34" charset="0"/>
              <a:buChar char="―"/>
            </a:pP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Language about bodies </a:t>
            </a:r>
          </a:p>
          <a:p>
            <a:pPr lvl="1">
              <a:spcAft>
                <a:spcPts val="300"/>
              </a:spcAft>
            </a:pP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(‘the female body’ 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‘This woman’s body’ / ‘Bodies society reads as female’)</a:t>
            </a:r>
          </a:p>
          <a:p>
            <a:pPr marL="914400" lvl="1" indent="-457200">
              <a:spcAft>
                <a:spcPts val="300"/>
              </a:spcAft>
              <a:buFont typeface="Arial Narrow" panose="020B0606020202030204" pitchFamily="34" charset="0"/>
              <a:buChar char="―"/>
            </a:pP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Language about genders </a:t>
            </a:r>
          </a:p>
          <a:p>
            <a:pPr lvl="1">
              <a:spcAft>
                <a:spcPts val="300"/>
              </a:spcAft>
            </a:pP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(‘both men and women’ / ‘he or she’ 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‘all genders’)</a:t>
            </a:r>
          </a:p>
          <a:p>
            <a:pPr marL="914400" lvl="1" indent="-457200">
              <a:spcAft>
                <a:spcPts val="300"/>
              </a:spcAft>
              <a:buFont typeface="Arial Narrow" panose="020B0606020202030204" pitchFamily="34" charset="0"/>
              <a:buChar char="―"/>
            </a:pP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Generalisations</a:t>
            </a:r>
          </a:p>
          <a:p>
            <a:pPr lvl="1">
              <a:spcAft>
                <a:spcPts val="300"/>
              </a:spcAft>
            </a:pP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(‘women’s voices are higher pitched than men’s’  	‘cis women’s voices are higher pitched than cis men’s’ 	/ ‘most women’s voices are higher than most men’s’)</a:t>
            </a:r>
            <a:endParaRPr lang="en-GB" sz="2800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300"/>
              </a:spcAft>
              <a:buFont typeface="Arial Narrow" panose="020B0606020202030204" pitchFamily="34" charset="0"/>
              <a:buChar char="―"/>
            </a:pPr>
            <a:endParaRPr lang="en-GB" sz="2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52249"/>
            <a:ext cx="8435280" cy="4353347"/>
          </a:xfrm>
        </p:spPr>
        <p:txBody>
          <a:bodyPr numCol="2">
            <a:normAutofit lnSpcReduction="1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Housing</a:t>
            </a:r>
            <a:endParaRPr lang="en-GB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1"/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Single-sex accommodation</a:t>
            </a:r>
          </a:p>
          <a:p>
            <a:pPr lvl="1"/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Issues with housemates</a:t>
            </a:r>
          </a:p>
          <a:p>
            <a:r>
              <a:rPr lang="en-GB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Changing </a:t>
            </a:r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facilities/sport: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Be flexible to accommodate trans students’ needs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Make sure all staff know policy and can communicate it confidently</a:t>
            </a:r>
            <a:endParaRPr lang="en-GB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en-GB" sz="28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Finance</a:t>
            </a:r>
            <a:endParaRPr lang="en-GB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1"/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Family support</a:t>
            </a:r>
          </a:p>
          <a:p>
            <a:pPr lvl="1"/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Costs of transition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Healthcare</a:t>
            </a:r>
            <a:endParaRPr lang="en-GB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Time off for medical transition</a:t>
            </a:r>
            <a:endParaRPr lang="en-GB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1"/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Sexual </a:t>
            </a: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health: avoid </a:t>
            </a:r>
            <a:r>
              <a:rPr lang="en-GB" sz="2400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cisnormative</a:t>
            </a: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language</a:t>
            </a:r>
          </a:p>
          <a:p>
            <a:pPr lvl="1"/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Mental </a:t>
            </a:r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health: are </a:t>
            </a:r>
            <a:r>
              <a:rPr lang="en-GB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service providers trans-aware</a:t>
            </a:r>
            <a:r>
              <a:rPr lang="en-GB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?</a:t>
            </a:r>
          </a:p>
          <a:p>
            <a:pPr lvl="1"/>
            <a:endParaRPr lang="en-GB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75657" y="5625732"/>
            <a:ext cx="3744415" cy="1115636"/>
            <a:chOff x="107505" y="5727314"/>
            <a:chExt cx="3744415" cy="1115636"/>
          </a:xfrm>
        </p:grpSpPr>
        <p:sp>
          <p:nvSpPr>
            <p:cNvPr id="9" name="Content Placeholder 3"/>
            <p:cNvSpPr txBox="1">
              <a:spLocks/>
            </p:cNvSpPr>
            <p:nvPr/>
          </p:nvSpPr>
          <p:spPr>
            <a:xfrm>
              <a:off x="226448" y="5727314"/>
              <a:ext cx="3625472" cy="1115636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kitheyam.com/training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kit@kitheyam.com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sm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	</a:t>
              </a:r>
              <a:endPara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pic>
          <p:nvPicPr>
            <p:cNvPr id="14" name="Picture 2" descr="http://www.freeiconspng.com/uploads/email-blue-png-icon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6625656"/>
              <a:ext cx="216023" cy="216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62" y="6341789"/>
              <a:ext cx="183555" cy="183555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917"/>
            <a:ext cx="1374767" cy="1469264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5400" cap="small" dirty="0">
                <a:ln>
                  <a:solidFill>
                    <a:srgbClr val="00206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Trans </a:t>
            </a:r>
            <a:r>
              <a:rPr lang="en-GB" sz="5400" cap="small" dirty="0" smtClean="0">
                <a:ln>
                  <a:solidFill>
                    <a:srgbClr val="002060"/>
                  </a:solidFill>
                </a:ln>
                <a:solidFill>
                  <a:srgbClr val="FF99FF"/>
                </a:solidFill>
                <a:latin typeface="Arial Narrow" panose="020B0606020202030204" pitchFamily="34" charset="0"/>
              </a:rPr>
              <a:t>Students: Challenges</a:t>
            </a:r>
            <a:endParaRPr lang="en-GB" sz="5400" cap="small" dirty="0">
              <a:ln>
                <a:solidFill>
                  <a:srgbClr val="002060"/>
                </a:solidFill>
              </a:ln>
              <a:solidFill>
                <a:srgbClr val="FF99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6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3350</TotalTime>
  <Words>747</Words>
  <Application>Microsoft Office PowerPoint</Application>
  <PresentationFormat>On-screen Show (4:3)</PresentationFormat>
  <Paragraphs>183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Times New Roman</vt:lpstr>
      <vt:lpstr>Wingdings</vt:lpstr>
      <vt:lpstr>Office Theme</vt:lpstr>
      <vt:lpstr>1_Office Theme</vt:lpstr>
      <vt:lpstr>Trans Awareness in Higher Education</vt:lpstr>
      <vt:lpstr>Outline</vt:lpstr>
      <vt:lpstr>Legal Context</vt:lpstr>
      <vt:lpstr>Interpersonal Situations</vt:lpstr>
      <vt:lpstr>PowerPoint Presentation</vt:lpstr>
      <vt:lpstr>PowerPoint Presentation</vt:lpstr>
      <vt:lpstr>PowerPoint Presentation</vt:lpstr>
      <vt:lpstr>PowerPoint Presentation</vt:lpstr>
      <vt:lpstr>Trans Students: Challenges</vt:lpstr>
      <vt:lpstr>Supporting Trans Staff</vt:lpstr>
      <vt:lpstr>Signals of Inclusivity</vt:lpstr>
      <vt:lpstr>Further resources</vt:lpstr>
      <vt:lpstr>Reflection:  What have you learned? What would you still like to know?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Kit Heyam</dc:creator>
  <cp:lastModifiedBy>Heyam, Kit</cp:lastModifiedBy>
  <cp:revision>238</cp:revision>
  <cp:lastPrinted>2018-03-07T12:19:03Z</cp:lastPrinted>
  <dcterms:created xsi:type="dcterms:W3CDTF">2015-05-04T15:14:11Z</dcterms:created>
  <dcterms:modified xsi:type="dcterms:W3CDTF">2018-03-07T12:20:23Z</dcterms:modified>
</cp:coreProperties>
</file>