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6" r:id="rId2"/>
    <p:sldId id="287" r:id="rId3"/>
    <p:sldId id="288" r:id="rId4"/>
    <p:sldId id="289" r:id="rId5"/>
    <p:sldId id="290" r:id="rId6"/>
    <p:sldId id="268" r:id="rId7"/>
    <p:sldId id="263" r:id="rId8"/>
    <p:sldId id="269" r:id="rId9"/>
    <p:sldId id="270" r:id="rId10"/>
    <p:sldId id="271" r:id="rId11"/>
    <p:sldId id="272" r:id="rId12"/>
    <p:sldId id="283" r:id="rId13"/>
    <p:sldId id="285" r:id="rId14"/>
    <p:sldId id="280" r:id="rId15"/>
    <p:sldId id="275" r:id="rId16"/>
    <p:sldId id="274" r:id="rId17"/>
    <p:sldId id="276" r:id="rId18"/>
    <p:sldId id="281" r:id="rId19"/>
    <p:sldId id="282" r:id="rId20"/>
    <p:sldId id="277" r:id="rId21"/>
    <p:sldId id="278" r:id="rId22"/>
    <p:sldId id="279" r:id="rId23"/>
    <p:sldId id="291" r:id="rId24"/>
    <p:sldId id="266" r:id="rId2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1E42"/>
    <a:srgbClr val="D09A00"/>
    <a:srgbClr val="FAB900"/>
    <a:srgbClr val="FFC107"/>
    <a:srgbClr val="1DA1F2"/>
    <a:srgbClr val="E83E8C"/>
    <a:srgbClr val="20C997"/>
    <a:srgbClr val="B70D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0" autoAdjust="0"/>
    <p:restoredTop sz="86391" autoAdjust="0"/>
  </p:normalViewPr>
  <p:slideViewPr>
    <p:cSldViewPr>
      <p:cViewPr>
        <p:scale>
          <a:sx n="60" d="100"/>
          <a:sy n="60" d="100"/>
        </p:scale>
        <p:origin x="-1404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730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E8B57B-C346-42CF-9E38-37356B36492D}" type="doc">
      <dgm:prSet loTypeId="urn:microsoft.com/office/officeart/2005/8/layout/process3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B0995641-5107-48EF-BA27-9603DFBA8277}">
      <dgm:prSet phldrT="[Text]"/>
      <dgm:spPr/>
      <dgm:t>
        <a:bodyPr/>
        <a:lstStyle/>
        <a:p>
          <a:r>
            <a:rPr lang="en-GB" dirty="0" smtClean="0"/>
            <a:t>Sept 2019</a:t>
          </a:r>
          <a:endParaRPr lang="en-GB" dirty="0"/>
        </a:p>
      </dgm:t>
    </dgm:pt>
    <dgm:pt modelId="{3B014135-2712-48FB-BAEA-0BAE09227EBC}" type="parTrans" cxnId="{AD1A734B-F3A7-4D07-9556-08C65E905375}">
      <dgm:prSet/>
      <dgm:spPr/>
      <dgm:t>
        <a:bodyPr/>
        <a:lstStyle/>
        <a:p>
          <a:endParaRPr lang="en-GB"/>
        </a:p>
      </dgm:t>
    </dgm:pt>
    <dgm:pt modelId="{ECA52360-92B1-4F03-9C0C-4CF1B6E19D1A}" type="sibTrans" cxnId="{AD1A734B-F3A7-4D07-9556-08C65E905375}">
      <dgm:prSet/>
      <dgm:spPr/>
      <dgm:t>
        <a:bodyPr/>
        <a:lstStyle/>
        <a:p>
          <a:endParaRPr lang="en-GB"/>
        </a:p>
      </dgm:t>
    </dgm:pt>
    <dgm:pt modelId="{31F63345-4377-4A4E-9FFA-15B37C7499E3}">
      <dgm:prSet phldrT="[Text]"/>
      <dgm:spPr/>
      <dgm:t>
        <a:bodyPr/>
        <a:lstStyle/>
        <a:p>
          <a:r>
            <a:rPr lang="en-GB" dirty="0" smtClean="0"/>
            <a:t>Websites and content on intranets and extranets (e.g. Blackboard) created </a:t>
          </a:r>
          <a:r>
            <a:rPr lang="en-GB" b="1" dirty="0" smtClean="0"/>
            <a:t>after </a:t>
          </a:r>
          <a:r>
            <a:rPr lang="en-GB" b="0" dirty="0" smtClean="0"/>
            <a:t>23</a:t>
          </a:r>
          <a:r>
            <a:rPr lang="en-GB" b="0" baseline="30000" dirty="0" smtClean="0"/>
            <a:t>rd</a:t>
          </a:r>
          <a:r>
            <a:rPr lang="en-GB" b="0" dirty="0" smtClean="0"/>
            <a:t> September 2019</a:t>
          </a:r>
          <a:endParaRPr lang="en-GB" dirty="0"/>
        </a:p>
      </dgm:t>
    </dgm:pt>
    <dgm:pt modelId="{7EEDEBB6-D7B0-4DEC-8CC3-4913C9517534}" type="parTrans" cxnId="{B3599A45-05D3-4542-956A-1AFA686CFA29}">
      <dgm:prSet/>
      <dgm:spPr/>
      <dgm:t>
        <a:bodyPr/>
        <a:lstStyle/>
        <a:p>
          <a:endParaRPr lang="en-GB"/>
        </a:p>
      </dgm:t>
    </dgm:pt>
    <dgm:pt modelId="{361377F6-F168-444F-A3EE-E0A807F63754}" type="sibTrans" cxnId="{B3599A45-05D3-4542-956A-1AFA686CFA29}">
      <dgm:prSet/>
      <dgm:spPr/>
      <dgm:t>
        <a:bodyPr/>
        <a:lstStyle/>
        <a:p>
          <a:endParaRPr lang="en-GB"/>
        </a:p>
      </dgm:t>
    </dgm:pt>
    <dgm:pt modelId="{CAE496A2-5C15-4C88-8642-504CDFD7D777}">
      <dgm:prSet phldrT="[Text]"/>
      <dgm:spPr/>
      <dgm:t>
        <a:bodyPr/>
        <a:lstStyle/>
        <a:p>
          <a:r>
            <a:rPr lang="en-GB" dirty="0" smtClean="0"/>
            <a:t>Sept 2020</a:t>
          </a:r>
          <a:endParaRPr lang="en-GB" dirty="0"/>
        </a:p>
      </dgm:t>
    </dgm:pt>
    <dgm:pt modelId="{1CEF3006-D944-4BA8-98D9-04A4ACBB9A1B}" type="parTrans" cxnId="{FDF87F02-E5CB-4B9C-A39A-A6E0DF6CD259}">
      <dgm:prSet/>
      <dgm:spPr/>
      <dgm:t>
        <a:bodyPr/>
        <a:lstStyle/>
        <a:p>
          <a:endParaRPr lang="en-GB"/>
        </a:p>
      </dgm:t>
    </dgm:pt>
    <dgm:pt modelId="{145720BF-D821-497E-9CF6-9D726BABACAE}" type="sibTrans" cxnId="{FDF87F02-E5CB-4B9C-A39A-A6E0DF6CD259}">
      <dgm:prSet/>
      <dgm:spPr/>
      <dgm:t>
        <a:bodyPr/>
        <a:lstStyle/>
        <a:p>
          <a:endParaRPr lang="en-GB"/>
        </a:p>
      </dgm:t>
    </dgm:pt>
    <dgm:pt modelId="{2A45B32E-5AB0-4473-BBDE-4EE7A2863C9D}">
      <dgm:prSet phldrT="[Text]"/>
      <dgm:spPr/>
      <dgm:t>
        <a:bodyPr/>
        <a:lstStyle/>
        <a:p>
          <a:r>
            <a:rPr lang="en-GB" dirty="0" smtClean="0"/>
            <a:t>Websites created before 23</a:t>
          </a:r>
          <a:r>
            <a:rPr lang="en-GB" baseline="30000" dirty="0" smtClean="0"/>
            <a:t>rd</a:t>
          </a:r>
          <a:r>
            <a:rPr lang="en-GB" dirty="0" smtClean="0"/>
            <a:t> September 2018</a:t>
          </a:r>
          <a:endParaRPr lang="en-GB" dirty="0"/>
        </a:p>
      </dgm:t>
    </dgm:pt>
    <dgm:pt modelId="{33C8A163-85D4-4563-A49B-D36132ED07F3}" type="parTrans" cxnId="{F1A3AC6E-5F36-4FC2-8681-CE56DE147038}">
      <dgm:prSet/>
      <dgm:spPr/>
      <dgm:t>
        <a:bodyPr/>
        <a:lstStyle/>
        <a:p>
          <a:endParaRPr lang="en-GB"/>
        </a:p>
      </dgm:t>
    </dgm:pt>
    <dgm:pt modelId="{F2217FDB-9A81-4B0F-B7B7-324860AA3A19}" type="sibTrans" cxnId="{F1A3AC6E-5F36-4FC2-8681-CE56DE147038}">
      <dgm:prSet/>
      <dgm:spPr/>
      <dgm:t>
        <a:bodyPr/>
        <a:lstStyle/>
        <a:p>
          <a:endParaRPr lang="en-GB"/>
        </a:p>
      </dgm:t>
    </dgm:pt>
    <dgm:pt modelId="{BF085263-7E9E-4C7D-BBC7-6F67096D42FD}">
      <dgm:prSet phldrT="[Text]"/>
      <dgm:spPr/>
      <dgm:t>
        <a:bodyPr/>
        <a:lstStyle/>
        <a:p>
          <a:r>
            <a:rPr lang="en-GB" dirty="0" smtClean="0"/>
            <a:t>Sept 2021</a:t>
          </a:r>
          <a:endParaRPr lang="en-GB" dirty="0"/>
        </a:p>
      </dgm:t>
    </dgm:pt>
    <dgm:pt modelId="{B35C02D9-C49C-409C-BBFD-B0AC245C1418}" type="parTrans" cxnId="{19EA447A-21D5-4FDC-B83B-D74C83F605F7}">
      <dgm:prSet/>
      <dgm:spPr/>
      <dgm:t>
        <a:bodyPr/>
        <a:lstStyle/>
        <a:p>
          <a:endParaRPr lang="en-GB"/>
        </a:p>
      </dgm:t>
    </dgm:pt>
    <dgm:pt modelId="{2D1A4119-0779-4F30-A5D6-4D5B7A21B3B0}" type="sibTrans" cxnId="{19EA447A-21D5-4FDC-B83B-D74C83F605F7}">
      <dgm:prSet/>
      <dgm:spPr/>
      <dgm:t>
        <a:bodyPr/>
        <a:lstStyle/>
        <a:p>
          <a:endParaRPr lang="en-GB"/>
        </a:p>
      </dgm:t>
    </dgm:pt>
    <dgm:pt modelId="{8356B0EB-3E6E-4B8A-939C-20F089FF3642}">
      <dgm:prSet phldrT="[Text]"/>
      <dgm:spPr/>
      <dgm:t>
        <a:bodyPr/>
        <a:lstStyle/>
        <a:p>
          <a:r>
            <a:rPr lang="en-GB" dirty="0" smtClean="0"/>
            <a:t>Mobile Apps</a:t>
          </a:r>
          <a:endParaRPr lang="en-GB" dirty="0"/>
        </a:p>
      </dgm:t>
    </dgm:pt>
    <dgm:pt modelId="{5D737EF2-42AC-44DA-B14E-754F6C297F56}" type="parTrans" cxnId="{7144F0EB-4F67-4BD9-B6D1-323395E66C91}">
      <dgm:prSet/>
      <dgm:spPr/>
      <dgm:t>
        <a:bodyPr/>
        <a:lstStyle/>
        <a:p>
          <a:endParaRPr lang="en-GB"/>
        </a:p>
      </dgm:t>
    </dgm:pt>
    <dgm:pt modelId="{2BD77B71-5DA3-4F00-AC03-1597F362335E}" type="sibTrans" cxnId="{7144F0EB-4F67-4BD9-B6D1-323395E66C91}">
      <dgm:prSet/>
      <dgm:spPr/>
      <dgm:t>
        <a:bodyPr/>
        <a:lstStyle/>
        <a:p>
          <a:endParaRPr lang="en-GB"/>
        </a:p>
      </dgm:t>
    </dgm:pt>
    <dgm:pt modelId="{61D16477-9B49-43A3-BCE9-E90355F43528}" type="pres">
      <dgm:prSet presAssocID="{81E8B57B-C346-42CF-9E38-37356B36492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A21A2F6-079F-40C6-85FA-ABBE3F042D66}" type="pres">
      <dgm:prSet presAssocID="{B0995641-5107-48EF-BA27-9603DFBA8277}" presName="composite" presStyleCnt="0"/>
      <dgm:spPr/>
    </dgm:pt>
    <dgm:pt modelId="{A1FED24E-AB20-4B71-9309-A40B8664268C}" type="pres">
      <dgm:prSet presAssocID="{B0995641-5107-48EF-BA27-9603DFBA827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7EC6C5-0500-4E06-BCE8-E22DE1E9371F}" type="pres">
      <dgm:prSet presAssocID="{B0995641-5107-48EF-BA27-9603DFBA8277}" presName="parSh" presStyleLbl="node1" presStyleIdx="0" presStyleCnt="3"/>
      <dgm:spPr/>
      <dgm:t>
        <a:bodyPr/>
        <a:lstStyle/>
        <a:p>
          <a:endParaRPr lang="en-GB"/>
        </a:p>
      </dgm:t>
    </dgm:pt>
    <dgm:pt modelId="{C9B3EB69-329D-4DDB-AE2C-2A7DDAAD91CA}" type="pres">
      <dgm:prSet presAssocID="{B0995641-5107-48EF-BA27-9603DFBA8277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84166C-8C0D-4B5B-8752-429C8FA0315C}" type="pres">
      <dgm:prSet presAssocID="{ECA52360-92B1-4F03-9C0C-4CF1B6E19D1A}" presName="sibTrans" presStyleLbl="sibTrans2D1" presStyleIdx="0" presStyleCnt="2"/>
      <dgm:spPr/>
      <dgm:t>
        <a:bodyPr/>
        <a:lstStyle/>
        <a:p>
          <a:endParaRPr lang="en-GB"/>
        </a:p>
      </dgm:t>
    </dgm:pt>
    <dgm:pt modelId="{CBBB3238-2EF5-454A-87D9-AC1146F3A473}" type="pres">
      <dgm:prSet presAssocID="{ECA52360-92B1-4F03-9C0C-4CF1B6E19D1A}" presName="connTx" presStyleLbl="sibTrans2D1" presStyleIdx="0" presStyleCnt="2"/>
      <dgm:spPr/>
      <dgm:t>
        <a:bodyPr/>
        <a:lstStyle/>
        <a:p>
          <a:endParaRPr lang="en-GB"/>
        </a:p>
      </dgm:t>
    </dgm:pt>
    <dgm:pt modelId="{31BB1395-7EEF-4EF5-886D-B186387F0A65}" type="pres">
      <dgm:prSet presAssocID="{CAE496A2-5C15-4C88-8642-504CDFD7D777}" presName="composite" presStyleCnt="0"/>
      <dgm:spPr/>
    </dgm:pt>
    <dgm:pt modelId="{A43A2F2E-DCDC-44BD-8202-19B90B7858AD}" type="pres">
      <dgm:prSet presAssocID="{CAE496A2-5C15-4C88-8642-504CDFD7D77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0E42A4-75E5-410A-8F5C-1666900835D8}" type="pres">
      <dgm:prSet presAssocID="{CAE496A2-5C15-4C88-8642-504CDFD7D777}" presName="parSh" presStyleLbl="node1" presStyleIdx="1" presStyleCnt="3"/>
      <dgm:spPr/>
      <dgm:t>
        <a:bodyPr/>
        <a:lstStyle/>
        <a:p>
          <a:endParaRPr lang="en-GB"/>
        </a:p>
      </dgm:t>
    </dgm:pt>
    <dgm:pt modelId="{4EADA615-6B62-49FB-A242-5ACF403C8E9C}" type="pres">
      <dgm:prSet presAssocID="{CAE496A2-5C15-4C88-8642-504CDFD7D777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B5A281-F054-4AE3-A142-8A9C5C7957A7}" type="pres">
      <dgm:prSet presAssocID="{145720BF-D821-497E-9CF6-9D726BABACAE}" presName="sibTrans" presStyleLbl="sibTrans2D1" presStyleIdx="1" presStyleCnt="2"/>
      <dgm:spPr/>
      <dgm:t>
        <a:bodyPr/>
        <a:lstStyle/>
        <a:p>
          <a:endParaRPr lang="en-GB"/>
        </a:p>
      </dgm:t>
    </dgm:pt>
    <dgm:pt modelId="{3120683B-E85B-4280-A33B-035211E53315}" type="pres">
      <dgm:prSet presAssocID="{145720BF-D821-497E-9CF6-9D726BABACAE}" presName="connTx" presStyleLbl="sibTrans2D1" presStyleIdx="1" presStyleCnt="2"/>
      <dgm:spPr/>
      <dgm:t>
        <a:bodyPr/>
        <a:lstStyle/>
        <a:p>
          <a:endParaRPr lang="en-GB"/>
        </a:p>
      </dgm:t>
    </dgm:pt>
    <dgm:pt modelId="{96A536A2-46B2-45C4-88AE-43C047CFE7DD}" type="pres">
      <dgm:prSet presAssocID="{BF085263-7E9E-4C7D-BBC7-6F67096D42FD}" presName="composite" presStyleCnt="0"/>
      <dgm:spPr/>
    </dgm:pt>
    <dgm:pt modelId="{67816590-8A59-432F-B952-75195B4A23FF}" type="pres">
      <dgm:prSet presAssocID="{BF085263-7E9E-4C7D-BBC7-6F67096D42FD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9C63DD-CB8D-47C0-9D1D-BAFEF5D332C3}" type="pres">
      <dgm:prSet presAssocID="{BF085263-7E9E-4C7D-BBC7-6F67096D42FD}" presName="parSh" presStyleLbl="node1" presStyleIdx="2" presStyleCnt="3"/>
      <dgm:spPr/>
      <dgm:t>
        <a:bodyPr/>
        <a:lstStyle/>
        <a:p>
          <a:endParaRPr lang="en-GB"/>
        </a:p>
      </dgm:t>
    </dgm:pt>
    <dgm:pt modelId="{C61CF3B0-AB02-470A-B928-F21BC16D616A}" type="pres">
      <dgm:prSet presAssocID="{BF085263-7E9E-4C7D-BBC7-6F67096D42FD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EDEC8AD-EE37-4734-ADB3-245F32ADAF72}" type="presOf" srcId="{145720BF-D821-497E-9CF6-9D726BABACAE}" destId="{3120683B-E85B-4280-A33B-035211E53315}" srcOrd="1" destOrd="0" presId="urn:microsoft.com/office/officeart/2005/8/layout/process3"/>
    <dgm:cxn modelId="{FA6D2A65-4D45-40A8-8AEA-D2523A395ACF}" type="presOf" srcId="{145720BF-D821-497E-9CF6-9D726BABACAE}" destId="{9DB5A281-F054-4AE3-A142-8A9C5C7957A7}" srcOrd="0" destOrd="0" presId="urn:microsoft.com/office/officeart/2005/8/layout/process3"/>
    <dgm:cxn modelId="{FDF87F02-E5CB-4B9C-A39A-A6E0DF6CD259}" srcId="{81E8B57B-C346-42CF-9E38-37356B36492D}" destId="{CAE496A2-5C15-4C88-8642-504CDFD7D777}" srcOrd="1" destOrd="0" parTransId="{1CEF3006-D944-4BA8-98D9-04A4ACBB9A1B}" sibTransId="{145720BF-D821-497E-9CF6-9D726BABACAE}"/>
    <dgm:cxn modelId="{23304FD3-C9ED-4517-9DBC-6B1611C198CE}" type="presOf" srcId="{BF085263-7E9E-4C7D-BBC7-6F67096D42FD}" destId="{449C63DD-CB8D-47C0-9D1D-BAFEF5D332C3}" srcOrd="1" destOrd="0" presId="urn:microsoft.com/office/officeart/2005/8/layout/process3"/>
    <dgm:cxn modelId="{23DA8FDC-2AFB-41BC-8F1D-A89FFEC0393B}" type="presOf" srcId="{2A45B32E-5AB0-4473-BBDE-4EE7A2863C9D}" destId="{4EADA615-6B62-49FB-A242-5ACF403C8E9C}" srcOrd="0" destOrd="0" presId="urn:microsoft.com/office/officeart/2005/8/layout/process3"/>
    <dgm:cxn modelId="{00E42EE0-6039-4FBB-BFF2-D3040F3B1738}" type="presOf" srcId="{8356B0EB-3E6E-4B8A-939C-20F089FF3642}" destId="{C61CF3B0-AB02-470A-B928-F21BC16D616A}" srcOrd="0" destOrd="0" presId="urn:microsoft.com/office/officeart/2005/8/layout/process3"/>
    <dgm:cxn modelId="{5E8067F6-86AF-4F40-A5D4-C7967F3AC516}" type="presOf" srcId="{BF085263-7E9E-4C7D-BBC7-6F67096D42FD}" destId="{67816590-8A59-432F-B952-75195B4A23FF}" srcOrd="0" destOrd="0" presId="urn:microsoft.com/office/officeart/2005/8/layout/process3"/>
    <dgm:cxn modelId="{629C15DB-018B-46D1-BCA0-038C03036272}" type="presOf" srcId="{CAE496A2-5C15-4C88-8642-504CDFD7D777}" destId="{A43A2F2E-DCDC-44BD-8202-19B90B7858AD}" srcOrd="0" destOrd="0" presId="urn:microsoft.com/office/officeart/2005/8/layout/process3"/>
    <dgm:cxn modelId="{B3599A45-05D3-4542-956A-1AFA686CFA29}" srcId="{B0995641-5107-48EF-BA27-9603DFBA8277}" destId="{31F63345-4377-4A4E-9FFA-15B37C7499E3}" srcOrd="0" destOrd="0" parTransId="{7EEDEBB6-D7B0-4DEC-8CC3-4913C9517534}" sibTransId="{361377F6-F168-444F-A3EE-E0A807F63754}"/>
    <dgm:cxn modelId="{7144F0EB-4F67-4BD9-B6D1-323395E66C91}" srcId="{BF085263-7E9E-4C7D-BBC7-6F67096D42FD}" destId="{8356B0EB-3E6E-4B8A-939C-20F089FF3642}" srcOrd="0" destOrd="0" parTransId="{5D737EF2-42AC-44DA-B14E-754F6C297F56}" sibTransId="{2BD77B71-5DA3-4F00-AC03-1597F362335E}"/>
    <dgm:cxn modelId="{AD1A734B-F3A7-4D07-9556-08C65E905375}" srcId="{81E8B57B-C346-42CF-9E38-37356B36492D}" destId="{B0995641-5107-48EF-BA27-9603DFBA8277}" srcOrd="0" destOrd="0" parTransId="{3B014135-2712-48FB-BAEA-0BAE09227EBC}" sibTransId="{ECA52360-92B1-4F03-9C0C-4CF1B6E19D1A}"/>
    <dgm:cxn modelId="{C4AD7137-8D9A-4A7A-B0DA-42A92006429D}" type="presOf" srcId="{81E8B57B-C346-42CF-9E38-37356B36492D}" destId="{61D16477-9B49-43A3-BCE9-E90355F43528}" srcOrd="0" destOrd="0" presId="urn:microsoft.com/office/officeart/2005/8/layout/process3"/>
    <dgm:cxn modelId="{CEEE519C-4652-4C37-8A66-21CB0800AC28}" type="presOf" srcId="{ECA52360-92B1-4F03-9C0C-4CF1B6E19D1A}" destId="{1884166C-8C0D-4B5B-8752-429C8FA0315C}" srcOrd="0" destOrd="0" presId="urn:microsoft.com/office/officeart/2005/8/layout/process3"/>
    <dgm:cxn modelId="{D01C2E28-A47D-43B5-B128-821562A0D43F}" type="presOf" srcId="{B0995641-5107-48EF-BA27-9603DFBA8277}" destId="{C87EC6C5-0500-4E06-BCE8-E22DE1E9371F}" srcOrd="1" destOrd="0" presId="urn:microsoft.com/office/officeart/2005/8/layout/process3"/>
    <dgm:cxn modelId="{AE4A3778-9279-4F9E-BE13-052DB0EF85CD}" type="presOf" srcId="{B0995641-5107-48EF-BA27-9603DFBA8277}" destId="{A1FED24E-AB20-4B71-9309-A40B8664268C}" srcOrd="0" destOrd="0" presId="urn:microsoft.com/office/officeart/2005/8/layout/process3"/>
    <dgm:cxn modelId="{F2599FA8-A23F-49C1-B324-4CC43E6C2216}" type="presOf" srcId="{31F63345-4377-4A4E-9FFA-15B37C7499E3}" destId="{C9B3EB69-329D-4DDB-AE2C-2A7DDAAD91CA}" srcOrd="0" destOrd="0" presId="urn:microsoft.com/office/officeart/2005/8/layout/process3"/>
    <dgm:cxn modelId="{19EA447A-21D5-4FDC-B83B-D74C83F605F7}" srcId="{81E8B57B-C346-42CF-9E38-37356B36492D}" destId="{BF085263-7E9E-4C7D-BBC7-6F67096D42FD}" srcOrd="2" destOrd="0" parTransId="{B35C02D9-C49C-409C-BBFD-B0AC245C1418}" sibTransId="{2D1A4119-0779-4F30-A5D6-4D5B7A21B3B0}"/>
    <dgm:cxn modelId="{483C1673-975B-48BE-AD5C-0A8C5F6937B9}" type="presOf" srcId="{ECA52360-92B1-4F03-9C0C-4CF1B6E19D1A}" destId="{CBBB3238-2EF5-454A-87D9-AC1146F3A473}" srcOrd="1" destOrd="0" presId="urn:microsoft.com/office/officeart/2005/8/layout/process3"/>
    <dgm:cxn modelId="{F1A3AC6E-5F36-4FC2-8681-CE56DE147038}" srcId="{CAE496A2-5C15-4C88-8642-504CDFD7D777}" destId="{2A45B32E-5AB0-4473-BBDE-4EE7A2863C9D}" srcOrd="0" destOrd="0" parTransId="{33C8A163-85D4-4563-A49B-D36132ED07F3}" sibTransId="{F2217FDB-9A81-4B0F-B7B7-324860AA3A19}"/>
    <dgm:cxn modelId="{7C821958-45B3-4009-AEE8-1445E9149D4B}" type="presOf" srcId="{CAE496A2-5C15-4C88-8642-504CDFD7D777}" destId="{690E42A4-75E5-410A-8F5C-1666900835D8}" srcOrd="1" destOrd="0" presId="urn:microsoft.com/office/officeart/2005/8/layout/process3"/>
    <dgm:cxn modelId="{F232D831-7D3D-42DB-BEB4-1B2B7DAA0C43}" type="presParOf" srcId="{61D16477-9B49-43A3-BCE9-E90355F43528}" destId="{8A21A2F6-079F-40C6-85FA-ABBE3F042D66}" srcOrd="0" destOrd="0" presId="urn:microsoft.com/office/officeart/2005/8/layout/process3"/>
    <dgm:cxn modelId="{7F8078A1-B5B1-4945-B2E3-220A25B6A22B}" type="presParOf" srcId="{8A21A2F6-079F-40C6-85FA-ABBE3F042D66}" destId="{A1FED24E-AB20-4B71-9309-A40B8664268C}" srcOrd="0" destOrd="0" presId="urn:microsoft.com/office/officeart/2005/8/layout/process3"/>
    <dgm:cxn modelId="{EE4551AD-651B-45F7-8736-FA1D91800769}" type="presParOf" srcId="{8A21A2F6-079F-40C6-85FA-ABBE3F042D66}" destId="{C87EC6C5-0500-4E06-BCE8-E22DE1E9371F}" srcOrd="1" destOrd="0" presId="urn:microsoft.com/office/officeart/2005/8/layout/process3"/>
    <dgm:cxn modelId="{7A80348A-DDFF-4698-AB38-5300585F3D6B}" type="presParOf" srcId="{8A21A2F6-079F-40C6-85FA-ABBE3F042D66}" destId="{C9B3EB69-329D-4DDB-AE2C-2A7DDAAD91CA}" srcOrd="2" destOrd="0" presId="urn:microsoft.com/office/officeart/2005/8/layout/process3"/>
    <dgm:cxn modelId="{A0307BD0-C266-4610-9945-42CE1F6280F4}" type="presParOf" srcId="{61D16477-9B49-43A3-BCE9-E90355F43528}" destId="{1884166C-8C0D-4B5B-8752-429C8FA0315C}" srcOrd="1" destOrd="0" presId="urn:microsoft.com/office/officeart/2005/8/layout/process3"/>
    <dgm:cxn modelId="{163052F0-27B0-40A5-9FCF-C783382B2CDF}" type="presParOf" srcId="{1884166C-8C0D-4B5B-8752-429C8FA0315C}" destId="{CBBB3238-2EF5-454A-87D9-AC1146F3A473}" srcOrd="0" destOrd="0" presId="urn:microsoft.com/office/officeart/2005/8/layout/process3"/>
    <dgm:cxn modelId="{ECD990C7-7B7B-49B9-AB17-3245D7C16E86}" type="presParOf" srcId="{61D16477-9B49-43A3-BCE9-E90355F43528}" destId="{31BB1395-7EEF-4EF5-886D-B186387F0A65}" srcOrd="2" destOrd="0" presId="urn:microsoft.com/office/officeart/2005/8/layout/process3"/>
    <dgm:cxn modelId="{85D538D6-0D5D-46AF-9914-732CB7896777}" type="presParOf" srcId="{31BB1395-7EEF-4EF5-886D-B186387F0A65}" destId="{A43A2F2E-DCDC-44BD-8202-19B90B7858AD}" srcOrd="0" destOrd="0" presId="urn:microsoft.com/office/officeart/2005/8/layout/process3"/>
    <dgm:cxn modelId="{280D0CB5-605A-4874-90D0-6B41FB91831A}" type="presParOf" srcId="{31BB1395-7EEF-4EF5-886D-B186387F0A65}" destId="{690E42A4-75E5-410A-8F5C-1666900835D8}" srcOrd="1" destOrd="0" presId="urn:microsoft.com/office/officeart/2005/8/layout/process3"/>
    <dgm:cxn modelId="{DA54A0A1-D32F-41DD-BD6D-AC2351AF8400}" type="presParOf" srcId="{31BB1395-7EEF-4EF5-886D-B186387F0A65}" destId="{4EADA615-6B62-49FB-A242-5ACF403C8E9C}" srcOrd="2" destOrd="0" presId="urn:microsoft.com/office/officeart/2005/8/layout/process3"/>
    <dgm:cxn modelId="{87A281B4-C037-4C31-9AC8-FEB7CFAF2FD5}" type="presParOf" srcId="{61D16477-9B49-43A3-BCE9-E90355F43528}" destId="{9DB5A281-F054-4AE3-A142-8A9C5C7957A7}" srcOrd="3" destOrd="0" presId="urn:microsoft.com/office/officeart/2005/8/layout/process3"/>
    <dgm:cxn modelId="{86C05FBD-DF89-4AA3-BF17-D6F258EBE536}" type="presParOf" srcId="{9DB5A281-F054-4AE3-A142-8A9C5C7957A7}" destId="{3120683B-E85B-4280-A33B-035211E53315}" srcOrd="0" destOrd="0" presId="urn:microsoft.com/office/officeart/2005/8/layout/process3"/>
    <dgm:cxn modelId="{706F8300-DC4D-4BED-97F5-01DEAE86F6E0}" type="presParOf" srcId="{61D16477-9B49-43A3-BCE9-E90355F43528}" destId="{96A536A2-46B2-45C4-88AE-43C047CFE7DD}" srcOrd="4" destOrd="0" presId="urn:microsoft.com/office/officeart/2005/8/layout/process3"/>
    <dgm:cxn modelId="{F4679B2C-B0FA-496F-A8EC-DB81770B899B}" type="presParOf" srcId="{96A536A2-46B2-45C4-88AE-43C047CFE7DD}" destId="{67816590-8A59-432F-B952-75195B4A23FF}" srcOrd="0" destOrd="0" presId="urn:microsoft.com/office/officeart/2005/8/layout/process3"/>
    <dgm:cxn modelId="{987E1131-ECE3-4C64-ACE8-6633D8B1E698}" type="presParOf" srcId="{96A536A2-46B2-45C4-88AE-43C047CFE7DD}" destId="{449C63DD-CB8D-47C0-9D1D-BAFEF5D332C3}" srcOrd="1" destOrd="0" presId="urn:microsoft.com/office/officeart/2005/8/layout/process3"/>
    <dgm:cxn modelId="{6EDEE9ED-BCFA-4169-AFE1-65B6676F187D}" type="presParOf" srcId="{96A536A2-46B2-45C4-88AE-43C047CFE7DD}" destId="{C61CF3B0-AB02-470A-B928-F21BC16D616A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EC6C5-0500-4E06-BCE8-E22DE1E9371F}">
      <dsp:nvSpPr>
        <dsp:cNvPr id="0" name=""/>
        <dsp:cNvSpPr/>
      </dsp:nvSpPr>
      <dsp:spPr>
        <a:xfrm>
          <a:off x="4093" y="416181"/>
          <a:ext cx="1861062" cy="820800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Sept 2019</a:t>
          </a:r>
          <a:endParaRPr lang="en-GB" sz="1900" kern="1200" dirty="0"/>
        </a:p>
      </dsp:txBody>
      <dsp:txXfrm>
        <a:off x="4093" y="416181"/>
        <a:ext cx="1861062" cy="547200"/>
      </dsp:txXfrm>
    </dsp:sp>
    <dsp:sp modelId="{C9B3EB69-329D-4DDB-AE2C-2A7DDAAD91CA}">
      <dsp:nvSpPr>
        <dsp:cNvPr id="0" name=""/>
        <dsp:cNvSpPr/>
      </dsp:nvSpPr>
      <dsp:spPr>
        <a:xfrm>
          <a:off x="385274" y="963381"/>
          <a:ext cx="1861062" cy="31463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Websites and content on intranets and extranets (e.g. Blackboard) created </a:t>
          </a:r>
          <a:r>
            <a:rPr lang="en-GB" sz="1900" b="1" kern="1200" dirty="0" smtClean="0"/>
            <a:t>after </a:t>
          </a:r>
          <a:r>
            <a:rPr lang="en-GB" sz="1900" b="0" kern="1200" dirty="0" smtClean="0"/>
            <a:t>23</a:t>
          </a:r>
          <a:r>
            <a:rPr lang="en-GB" sz="1900" b="0" kern="1200" baseline="30000" dirty="0" smtClean="0"/>
            <a:t>rd</a:t>
          </a:r>
          <a:r>
            <a:rPr lang="en-GB" sz="1900" b="0" kern="1200" dirty="0" smtClean="0"/>
            <a:t> September 2019</a:t>
          </a:r>
          <a:endParaRPr lang="en-GB" sz="1900" kern="1200" dirty="0"/>
        </a:p>
      </dsp:txBody>
      <dsp:txXfrm>
        <a:off x="439783" y="1017890"/>
        <a:ext cx="1752044" cy="3037381"/>
      </dsp:txXfrm>
    </dsp:sp>
    <dsp:sp modelId="{1884166C-8C0D-4B5B-8752-429C8FA0315C}">
      <dsp:nvSpPr>
        <dsp:cNvPr id="0" name=""/>
        <dsp:cNvSpPr/>
      </dsp:nvSpPr>
      <dsp:spPr>
        <a:xfrm>
          <a:off x="2147286" y="458106"/>
          <a:ext cx="598116" cy="463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>
        <a:off x="2147286" y="550776"/>
        <a:ext cx="459111" cy="278010"/>
      </dsp:txXfrm>
    </dsp:sp>
    <dsp:sp modelId="{690E42A4-75E5-410A-8F5C-1666900835D8}">
      <dsp:nvSpPr>
        <dsp:cNvPr id="0" name=""/>
        <dsp:cNvSpPr/>
      </dsp:nvSpPr>
      <dsp:spPr>
        <a:xfrm>
          <a:off x="2993677" y="416181"/>
          <a:ext cx="1861062" cy="820800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Sept 2020</a:t>
          </a:r>
          <a:endParaRPr lang="en-GB" sz="1900" kern="1200" dirty="0"/>
        </a:p>
      </dsp:txBody>
      <dsp:txXfrm>
        <a:off x="2993677" y="416181"/>
        <a:ext cx="1861062" cy="547200"/>
      </dsp:txXfrm>
    </dsp:sp>
    <dsp:sp modelId="{4EADA615-6B62-49FB-A242-5ACF403C8E9C}">
      <dsp:nvSpPr>
        <dsp:cNvPr id="0" name=""/>
        <dsp:cNvSpPr/>
      </dsp:nvSpPr>
      <dsp:spPr>
        <a:xfrm>
          <a:off x="3374859" y="963381"/>
          <a:ext cx="1861062" cy="31463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26567"/>
              <a:satOff val="-4851"/>
              <a:lumOff val="280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Websites created before 23</a:t>
          </a:r>
          <a:r>
            <a:rPr lang="en-GB" sz="1900" kern="1200" baseline="30000" dirty="0" smtClean="0"/>
            <a:t>rd</a:t>
          </a:r>
          <a:r>
            <a:rPr lang="en-GB" sz="1900" kern="1200" dirty="0" smtClean="0"/>
            <a:t> September 2018</a:t>
          </a:r>
          <a:endParaRPr lang="en-GB" sz="1900" kern="1200" dirty="0"/>
        </a:p>
      </dsp:txBody>
      <dsp:txXfrm>
        <a:off x="3429368" y="1017890"/>
        <a:ext cx="1752044" cy="3037381"/>
      </dsp:txXfrm>
    </dsp:sp>
    <dsp:sp modelId="{9DB5A281-F054-4AE3-A142-8A9C5C7957A7}">
      <dsp:nvSpPr>
        <dsp:cNvPr id="0" name=""/>
        <dsp:cNvSpPr/>
      </dsp:nvSpPr>
      <dsp:spPr>
        <a:xfrm>
          <a:off x="5136871" y="458106"/>
          <a:ext cx="598116" cy="463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41001"/>
            <a:satOff val="-6944"/>
            <a:lumOff val="3211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>
        <a:off x="5136871" y="550776"/>
        <a:ext cx="459111" cy="278010"/>
      </dsp:txXfrm>
    </dsp:sp>
    <dsp:sp modelId="{449C63DD-CB8D-47C0-9D1D-BAFEF5D332C3}">
      <dsp:nvSpPr>
        <dsp:cNvPr id="0" name=""/>
        <dsp:cNvSpPr/>
      </dsp:nvSpPr>
      <dsp:spPr>
        <a:xfrm>
          <a:off x="5983262" y="416181"/>
          <a:ext cx="1861062" cy="820800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Sept 2021</a:t>
          </a:r>
          <a:endParaRPr lang="en-GB" sz="1900" kern="1200" dirty="0"/>
        </a:p>
      </dsp:txBody>
      <dsp:txXfrm>
        <a:off x="5983262" y="416181"/>
        <a:ext cx="1861062" cy="547200"/>
      </dsp:txXfrm>
    </dsp:sp>
    <dsp:sp modelId="{C61CF3B0-AB02-470A-B928-F21BC16D616A}">
      <dsp:nvSpPr>
        <dsp:cNvPr id="0" name=""/>
        <dsp:cNvSpPr/>
      </dsp:nvSpPr>
      <dsp:spPr>
        <a:xfrm>
          <a:off x="6364443" y="963381"/>
          <a:ext cx="1861062" cy="31463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26567"/>
              <a:satOff val="-4851"/>
              <a:lumOff val="280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Mobile Apps</a:t>
          </a:r>
          <a:endParaRPr lang="en-GB" sz="1900" kern="1200" dirty="0"/>
        </a:p>
      </dsp:txBody>
      <dsp:txXfrm>
        <a:off x="6418952" y="1017890"/>
        <a:ext cx="1752044" cy="3037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DEABB-5487-4671-B154-0C3FDA99A126}" type="datetimeFigureOut">
              <a:rPr lang="en-GB" smtClean="0"/>
              <a:t>07/09/2019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70B0D-E406-4905-AC0A-AAD0946272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573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FA2A5-77E0-4DE8-B902-33A76F41D8B0}" type="datetimeFigureOut">
              <a:rPr lang="en-GB" smtClean="0"/>
              <a:t>07/09/2019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54954-2F6B-4FB5-8B80-8DBB13B7F78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9252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Introductions</a:t>
            </a:r>
          </a:p>
          <a:p>
            <a:endParaRPr lang="en-GB" baseline="0" dirty="0" smtClean="0"/>
          </a:p>
          <a:p>
            <a:r>
              <a:rPr lang="en-GB" baseline="0" dirty="0" smtClean="0"/>
              <a:t>Raise awareness of the new legislation</a:t>
            </a:r>
          </a:p>
          <a:p>
            <a:r>
              <a:rPr lang="en-GB" baseline="0" dirty="0" smtClean="0"/>
              <a:t>Main implications </a:t>
            </a:r>
          </a:p>
          <a:p>
            <a:r>
              <a:rPr lang="en-GB" baseline="0" dirty="0" smtClean="0"/>
              <a:t>Timeline</a:t>
            </a:r>
          </a:p>
          <a:p>
            <a:r>
              <a:rPr lang="en-GB" baseline="0" dirty="0" smtClean="0"/>
              <a:t>What it means for SHU</a:t>
            </a:r>
          </a:p>
          <a:p>
            <a:r>
              <a:rPr lang="en-GB" baseline="0" dirty="0" smtClean="0"/>
              <a:t>What it means for individuals </a:t>
            </a:r>
          </a:p>
          <a:p>
            <a:endParaRPr lang="en-GB" baseline="0" dirty="0" smtClean="0"/>
          </a:p>
          <a:p>
            <a:r>
              <a:rPr lang="en-GB" baseline="0" dirty="0" smtClean="0"/>
              <a:t>RICH - Practicalities - What are accessible formats? How to make documents etc. accessible</a:t>
            </a:r>
          </a:p>
          <a:p>
            <a:r>
              <a:rPr lang="en-GB" baseline="0" dirty="0" smtClean="0"/>
              <a:t>Other sources of support</a:t>
            </a:r>
          </a:p>
          <a:p>
            <a:endParaRPr lang="en-GB" baseline="0" dirty="0" smtClean="0"/>
          </a:p>
          <a:p>
            <a:r>
              <a:rPr lang="en-GB" baseline="0" dirty="0" smtClean="0"/>
              <a:t>Next steps for the community - group - SHU</a:t>
            </a:r>
          </a:p>
          <a:p>
            <a:endParaRPr lang="en-GB" baseline="0" dirty="0" smtClean="0"/>
          </a:p>
          <a:p>
            <a:r>
              <a:rPr lang="en-GB" baseline="0" dirty="0" smtClean="0"/>
              <a:t>Questions. 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 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54954-2F6B-4FB5-8B80-8DBB13B7F78A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0658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Would</a:t>
            </a:r>
            <a:r>
              <a:rPr lang="en-GB" baseline="0" dirty="0" smtClean="0"/>
              <a:t> have to be completely redone for a person with no or little sight.</a:t>
            </a:r>
          </a:p>
          <a:p>
            <a:r>
              <a:rPr lang="en-GB" baseline="0" dirty="0" smtClean="0"/>
              <a:t>Colour blindness</a:t>
            </a:r>
          </a:p>
          <a:p>
            <a:r>
              <a:rPr lang="en-GB" baseline="0" dirty="0" smtClean="0"/>
              <a:t>Dyspraxia / issues with visual discrimination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54954-2F6B-4FB5-8B80-8DBB13B7F78A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4086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is it we actually</a:t>
            </a:r>
            <a:r>
              <a:rPr lang="en-GB" baseline="0" dirty="0" smtClean="0"/>
              <a:t> want to read? certainly not all of it.</a:t>
            </a:r>
          </a:p>
          <a:p>
            <a:endParaRPr lang="en-GB" baseline="0" dirty="0" smtClean="0"/>
          </a:p>
          <a:p>
            <a:r>
              <a:rPr lang="en-GB" baseline="0" dirty="0" smtClean="0"/>
              <a:t>Problems finding the information.</a:t>
            </a:r>
          </a:p>
          <a:p>
            <a:r>
              <a:rPr lang="en-GB" baseline="0" dirty="0" smtClean="0"/>
              <a:t>Text very close together</a:t>
            </a:r>
          </a:p>
          <a:p>
            <a:r>
              <a:rPr lang="en-GB" baseline="0" dirty="0" smtClean="0"/>
              <a:t>Some text is tiny.</a:t>
            </a:r>
          </a:p>
          <a:p>
            <a:r>
              <a:rPr lang="en-GB" baseline="0" dirty="0" smtClean="0"/>
              <a:t>Reading order.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54954-2F6B-4FB5-8B80-8DBB13B7F78A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3737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54954-2F6B-4FB5-8B80-8DBB13B7F78A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8988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54954-2F6B-4FB5-8B80-8DBB13B7F78A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8988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54954-2F6B-4FB5-8B80-8DBB13B7F78A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4565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54954-2F6B-4FB5-8B80-8DBB13B7F78A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4435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54954-2F6B-4FB5-8B80-8DBB13B7F78A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7497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54954-2F6B-4FB5-8B80-8DBB13B7F78A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6805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Front page of the RNIB website</a:t>
            </a:r>
          </a:p>
          <a:p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The site uses a modern design style and language, but is still completely </a:t>
            </a:r>
            <a:r>
              <a:rPr lang="en-GB" dirty="0" err="1" smtClean="0"/>
              <a:t>accessiible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54954-2F6B-4FB5-8B80-8DBB13B7F78A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66525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Image of a Powerpoint slide (accessible)</a:t>
            </a:r>
          </a:p>
          <a:p>
            <a:endParaRPr lang="en-GB" dirty="0" smtClean="0"/>
          </a:p>
          <a:p>
            <a:r>
              <a:rPr lang="en-GB" dirty="0" smtClean="0"/>
              <a:t>This</a:t>
            </a:r>
            <a:r>
              <a:rPr lang="en-GB" baseline="0" dirty="0" smtClean="0"/>
              <a:t> Powerpoint slide uses shapes and a modern style, but is still accessible. The reading order is set, the 'phone image' has a suitable alt tag and the icons have a 'decorative' alt label.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54954-2F6B-4FB5-8B80-8DBB13B7F78A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3355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widen access and participation for Disable</a:t>
            </a:r>
            <a:r>
              <a:rPr lang="en-GB" baseline="0" dirty="0" smtClean="0"/>
              <a:t>d people</a:t>
            </a:r>
            <a:r>
              <a:rPr lang="en-GB" dirty="0" smtClean="0"/>
              <a:t> to</a:t>
            </a:r>
            <a:r>
              <a:rPr lang="en-GB" baseline="0" dirty="0" smtClean="0"/>
              <a:t> public sector information </a:t>
            </a:r>
          </a:p>
          <a:p>
            <a:r>
              <a:rPr lang="en-GB" baseline="0" dirty="0" smtClean="0"/>
              <a:t>To prevent isolation and segregation</a:t>
            </a:r>
          </a:p>
          <a:p>
            <a:r>
              <a:rPr lang="en-GB" baseline="0" dirty="0" smtClean="0"/>
              <a:t>To promote independence and participation through use of assistive technologies </a:t>
            </a:r>
          </a:p>
          <a:p>
            <a:r>
              <a:rPr lang="en-GB" baseline="0" dirty="0" smtClean="0"/>
              <a:t>To improve the experience for all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54954-2F6B-4FB5-8B80-8DBB13B7F78A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06581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54954-2F6B-4FB5-8B80-8DBB13B7F78A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48482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54954-2F6B-4FB5-8B80-8DBB13B7F78A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66242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54954-2F6B-4FB5-8B80-8DBB13B7F78A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85466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54954-2F6B-4FB5-8B80-8DBB13B7F78A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79959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54954-2F6B-4FB5-8B80-8DBB13B7F78A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7851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Content includes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Websites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Libraries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Student portals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Staff systems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Apps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Documents hosted on websites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Videos &amp; multimedia content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Intranets and extranets VLEs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Purchased 3rd party content and tools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54954-2F6B-4FB5-8B80-8DBB13B7F78A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1091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54954-2F6B-4FB5-8B80-8DBB13B7F78A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9511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Content includes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Websites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Libraries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Student portals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Staff systems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Apps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Documents hosted on websites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Videos &amp; multimedia content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Intranets and extranets VLEs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Purchased 3rd party content and tools</a:t>
            </a:r>
          </a:p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SOME OPT-OUTS so some reasonable adjustment will still exist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54954-2F6B-4FB5-8B80-8DBB13B7F78A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1091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54954-2F6B-4FB5-8B80-8DBB13B7F78A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438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t">
              <a:lnSpc>
                <a:spcPts val="1800"/>
              </a:lnSpc>
              <a:spcAft>
                <a:spcPts val="0"/>
              </a:spcAft>
            </a:pPr>
            <a:r>
              <a:rPr lang="en-GB" sz="1200" dirty="0" smtClean="0">
                <a:solidFill>
                  <a:srgbClr val="000000"/>
                </a:solidFill>
                <a:effectLst/>
                <a:latin typeface="Open Sans"/>
                <a:ea typeface="Times New Roman"/>
                <a:cs typeface="Times New Roman"/>
              </a:rPr>
              <a:t>The </a:t>
            </a:r>
            <a:r>
              <a:rPr lang="en-GB" sz="1200" b="1" dirty="0" smtClean="0">
                <a:solidFill>
                  <a:srgbClr val="000000"/>
                </a:solidFill>
                <a:effectLst/>
                <a:latin typeface="Open Sans"/>
                <a:ea typeface="Times New Roman"/>
                <a:cs typeface="Times New Roman"/>
              </a:rPr>
              <a:t>Assistive</a:t>
            </a:r>
            <a:r>
              <a:rPr lang="en-GB" sz="1200" b="1" baseline="0" dirty="0" smtClean="0">
                <a:solidFill>
                  <a:srgbClr val="000000"/>
                </a:solidFill>
                <a:effectLst/>
                <a:latin typeface="Open Sans"/>
                <a:ea typeface="Times New Roman"/>
                <a:cs typeface="Times New Roman"/>
              </a:rPr>
              <a:t> Technology service </a:t>
            </a:r>
            <a:r>
              <a:rPr lang="en-GB" sz="1200" baseline="0" dirty="0" smtClean="0">
                <a:solidFill>
                  <a:srgbClr val="000000"/>
                </a:solidFill>
                <a:effectLst/>
                <a:latin typeface="Open Sans"/>
                <a:ea typeface="Times New Roman"/>
                <a:cs typeface="Times New Roman"/>
              </a:rPr>
              <a:t>are a group of small team of specialist advisors who provide technical advice and guidance to SRAC and the Disability Advisory service.</a:t>
            </a:r>
          </a:p>
          <a:p>
            <a:pPr algn="l" fontAlgn="t">
              <a:lnSpc>
                <a:spcPts val="1800"/>
              </a:lnSpc>
              <a:spcAft>
                <a:spcPts val="0"/>
              </a:spcAft>
            </a:pPr>
            <a:endParaRPr lang="en-GB" sz="1200" baseline="0" dirty="0" smtClean="0">
              <a:solidFill>
                <a:srgbClr val="000000"/>
              </a:solidFill>
              <a:effectLst/>
              <a:latin typeface="Open Sans"/>
              <a:ea typeface="Times New Roman"/>
              <a:cs typeface="Times New Roman"/>
            </a:endParaRPr>
          </a:p>
          <a:p>
            <a:pPr algn="l" fontAlgn="t">
              <a:lnSpc>
                <a:spcPts val="1800"/>
              </a:lnSpc>
              <a:spcAft>
                <a:spcPts val="0"/>
              </a:spcAft>
            </a:pPr>
            <a:r>
              <a:rPr lang="en-GB" sz="1200" b="1" baseline="0" dirty="0" smtClean="0">
                <a:solidFill>
                  <a:srgbClr val="000000"/>
                </a:solidFill>
                <a:effectLst/>
                <a:latin typeface="Open Sans"/>
                <a:ea typeface="Times New Roman"/>
                <a:cs typeface="Times New Roman"/>
              </a:rPr>
              <a:t>Our missions aims are: </a:t>
            </a:r>
            <a:endParaRPr lang="en-GB" sz="1200" b="1" dirty="0" smtClean="0">
              <a:solidFill>
                <a:srgbClr val="000000"/>
              </a:solidFill>
              <a:effectLst/>
              <a:latin typeface="Open Sans"/>
              <a:ea typeface="Times New Roman"/>
              <a:cs typeface="Times New Roman"/>
            </a:endParaRPr>
          </a:p>
          <a:p>
            <a:pPr algn="l"/>
            <a:endParaRPr lang="en-GB" sz="1200" b="0" i="0" u="none" strike="noStrike" baseline="0" dirty="0" smtClean="0">
              <a:solidFill>
                <a:srgbClr val="FFFFFF"/>
              </a:solidFill>
              <a:latin typeface="Gidole-Regular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b="0" i="0" u="none" strike="noStrike" baseline="0" dirty="0" smtClean="0">
                <a:solidFill>
                  <a:srgbClr val="FFFFFF"/>
                </a:solidFill>
                <a:latin typeface="Gidole-Regular"/>
              </a:rPr>
              <a:t>To support students and staff access to education and achieve success through the use and implementation of assistive technologies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200" b="0" i="0" u="none" strike="noStrike" baseline="0" dirty="0" smtClean="0">
              <a:solidFill>
                <a:srgbClr val="FFFFFF"/>
              </a:solidFill>
              <a:latin typeface="Gidole-Regular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200" b="0" i="0" u="none" strike="noStrike" baseline="0" dirty="0" smtClean="0">
                <a:solidFill>
                  <a:srgbClr val="FFFFFF"/>
                </a:solidFill>
                <a:latin typeface="Gidole-Regular"/>
              </a:rPr>
              <a:t>To provide advice and guidance on assistive technologies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200" b="0" i="0" u="none" strike="noStrike" baseline="0" dirty="0" smtClean="0">
              <a:solidFill>
                <a:srgbClr val="FFFFFF"/>
              </a:solidFill>
              <a:effectLst/>
              <a:latin typeface="Gidole-Regular"/>
              <a:ea typeface="Times New Roman"/>
              <a:cs typeface="Times New Roman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i="0" u="none" strike="noStrike" baseline="0" dirty="0" smtClean="0">
                <a:solidFill>
                  <a:srgbClr val="FFFFFF"/>
                </a:solidFill>
                <a:latin typeface="Gidole-Regular"/>
              </a:rPr>
              <a:t>To support students learning and engagement through the promotion and awareness of assistive technologies.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b="0" i="0" u="none" strike="noStrike" baseline="0" dirty="0" smtClean="0">
              <a:solidFill>
                <a:srgbClr val="FFFFFF"/>
              </a:solidFill>
              <a:latin typeface="Gidole-Regular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0" i="0" u="none" strike="noStrike" baseline="0" dirty="0" smtClean="0">
                <a:solidFill>
                  <a:srgbClr val="FFFFFF"/>
                </a:solidFill>
                <a:latin typeface="Gidole-Regular"/>
              </a:rPr>
              <a:t>The slide illustrates three aspects of our service offer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b="0" i="0" u="none" strike="noStrike" baseline="0" dirty="0" smtClean="0">
              <a:solidFill>
                <a:srgbClr val="FFFFFF"/>
              </a:solidFill>
              <a:latin typeface="Gidole-Regular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1" i="0" u="none" strike="noStrike" baseline="0" dirty="0" smtClean="0">
                <a:solidFill>
                  <a:srgbClr val="FFFFFF"/>
                </a:solidFill>
                <a:latin typeface="Gidole-Regular"/>
              </a:rPr>
              <a:t>The Equipment Loan Service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b="1" i="0" u="none" strike="noStrike" baseline="0" dirty="0" smtClean="0">
              <a:solidFill>
                <a:srgbClr val="FFFFFF"/>
              </a:solidFill>
              <a:latin typeface="Gidole-Regular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1" i="0" u="none" strike="noStrike" baseline="0" dirty="0" smtClean="0">
                <a:solidFill>
                  <a:srgbClr val="FFFFFF"/>
                </a:solidFill>
                <a:latin typeface="Gidole-Regular"/>
              </a:rPr>
              <a:t>Technical Guidance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b="1" i="0" u="none" strike="noStrike" baseline="0" dirty="0" smtClean="0">
              <a:solidFill>
                <a:srgbClr val="FFFFFF"/>
              </a:solidFill>
              <a:latin typeface="Gidole-Regular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1" i="0" u="none" strike="noStrike" baseline="0" dirty="0" smtClean="0">
                <a:solidFill>
                  <a:srgbClr val="FFFFFF"/>
                </a:solidFill>
                <a:latin typeface="Gidole-Regular"/>
              </a:rPr>
              <a:t>Assistive Technology Group training sessions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b="0" i="0" u="none" strike="noStrike" baseline="0" dirty="0" smtClean="0">
              <a:solidFill>
                <a:srgbClr val="FFFFFF"/>
              </a:solidFill>
              <a:latin typeface="Gidole-Regular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0" i="0" u="none" strike="noStrike" baseline="0" dirty="0" smtClean="0">
                <a:solidFill>
                  <a:srgbClr val="FFFFFF"/>
                </a:solidFill>
                <a:latin typeface="Gidole-Regular"/>
              </a:rPr>
              <a:t>I'll talk through all of these in more detail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0" i="0" u="none" strike="noStrike" baseline="0" dirty="0" smtClean="0">
              <a:solidFill>
                <a:srgbClr val="FFFFFF"/>
              </a:solidFill>
              <a:latin typeface="Gidole-Regular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b="0" i="0" u="none" strike="noStrike" baseline="0" dirty="0" smtClean="0">
              <a:solidFill>
                <a:srgbClr val="FFFFFF"/>
              </a:solidFill>
              <a:latin typeface="Gidole-Regular"/>
            </a:endParaRPr>
          </a:p>
          <a:p>
            <a:pPr algn="l"/>
            <a:endParaRPr lang="en-GB" sz="1200" dirty="0" smtClean="0">
              <a:solidFill>
                <a:srgbClr val="000000"/>
              </a:solidFill>
              <a:effectLst/>
              <a:latin typeface="Open Sans"/>
              <a:ea typeface="Times New Roman"/>
              <a:cs typeface="Times New Roman"/>
            </a:endParaRPr>
          </a:p>
          <a:p>
            <a:pPr algn="l" fontAlgn="t">
              <a:lnSpc>
                <a:spcPts val="1800"/>
              </a:lnSpc>
              <a:spcAft>
                <a:spcPts val="0"/>
              </a:spcAft>
            </a:pPr>
            <a:endParaRPr lang="en-GB" sz="1200" dirty="0" smtClean="0">
              <a:solidFill>
                <a:srgbClr val="000000"/>
              </a:solidFill>
              <a:effectLst/>
              <a:latin typeface="Open Sans"/>
              <a:ea typeface="Times New Roman"/>
              <a:cs typeface="Times New Roman"/>
            </a:endParaRPr>
          </a:p>
          <a:p>
            <a:pPr algn="l" fontAlgn="t">
              <a:lnSpc>
                <a:spcPts val="1800"/>
              </a:lnSpc>
              <a:spcAft>
                <a:spcPts val="0"/>
              </a:spcAft>
            </a:pPr>
            <a:endParaRPr lang="en-GB" sz="1200" dirty="0" smtClean="0">
              <a:solidFill>
                <a:srgbClr val="000000"/>
              </a:solidFill>
              <a:effectLst/>
              <a:latin typeface="Open Sans"/>
              <a:ea typeface="Times New Roman"/>
              <a:cs typeface="Times New Roman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54954-2F6B-4FB5-8B80-8DBB13B7F78A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5081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If you are visually impaired,</a:t>
            </a:r>
            <a:r>
              <a:rPr lang="en-GB" baseline="0" dirty="0" smtClean="0"/>
              <a:t> what order do you read it in?</a:t>
            </a:r>
          </a:p>
          <a:p>
            <a:r>
              <a:rPr lang="en-GB" baseline="0" dirty="0" smtClean="0"/>
              <a:t>Bonus point for mention of images</a:t>
            </a:r>
          </a:p>
          <a:p>
            <a:endParaRPr lang="en-GB" baseline="0" dirty="0" smtClean="0"/>
          </a:p>
          <a:p>
            <a:r>
              <a:rPr lang="en-GB" baseline="0" dirty="0" smtClean="0"/>
              <a:t>If you're Dyslexic the font and spacing may give you problems.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54954-2F6B-4FB5-8B80-8DBB13B7F78A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2205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Similar</a:t>
            </a:r>
            <a:r>
              <a:rPr lang="en-GB" baseline="0" dirty="0" smtClean="0"/>
              <a:t> issues to first page - order and text</a:t>
            </a:r>
          </a:p>
          <a:p>
            <a:r>
              <a:rPr lang="en-GB" baseline="0" dirty="0" smtClean="0"/>
              <a:t>images - very detailed, may need better description.</a:t>
            </a:r>
          </a:p>
          <a:p>
            <a:endParaRPr lang="en-GB" baseline="0" dirty="0" smtClean="0"/>
          </a:p>
          <a:p>
            <a:r>
              <a:rPr lang="en-GB" baseline="0" dirty="0" smtClean="0"/>
              <a:t>Personal aside - very overloaded.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54954-2F6B-4FB5-8B80-8DBB13B7F78A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5188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/>
              <a:t>07/09/2019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952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/>
              <a:t>07/09/2019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0524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/>
              <a:t>07/09/2019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5427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/>
              <a:t>07/09/2019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879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/>
              <a:t>07/09/2019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307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/>
              <a:t>07/09/2019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072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/>
              <a:t>07/09/2019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4990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/>
              <a:t>07/09/2019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9756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/>
              <a:t>07/09/2019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218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/>
              <a:t>07/09/2019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8599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/>
              <a:t>07/09/2019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5831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E4B1D-ADB2-4F15-8389-44110F300007}" type="datetimeFigureOut">
              <a:rPr lang="en-GB" smtClean="0"/>
              <a:t>07/09/2019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23AC5-E736-42FC-804D-CE08A2C837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68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jA9bu7tPDiAhXR8eAKHdN4CaQQjRx6BAgBEAU&amp;url=https://blogs.shu.ac.uk/hallamguild/community-inclusive-practice/&amp;psig=AOvVaw0ENT0UJ0TFUqBAKMVAw7e4&amp;ust=156085723730242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th.ac.uk/study/mash/maths-acces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slation.gov.uk/uksi/2018/852/contents/mad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lphagov.github.io/accessibility-tool-audit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ebaim.org/resources/contrastchecker/" TargetMode="External"/><Relationship Id="rId3" Type="http://schemas.openxmlformats.org/officeDocument/2006/relationships/hyperlink" Target="https://support.office.com/en-ie/article/create-accessible-office-documents-868ecfcd-4f00-4224-b881-a65537a7c155" TargetMode="External"/><Relationship Id="rId7" Type="http://schemas.openxmlformats.org/officeDocument/2006/relationships/hyperlink" Target="https://inclusivedesignprinciples.org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pp1.its.bbk.ac.uk/xerte2/play.php?template_id=468#page2section1" TargetMode="External"/><Relationship Id="rId5" Type="http://schemas.openxmlformats.org/officeDocument/2006/relationships/hyperlink" Target="https://ipark.hud.ac.uk/content/digital-accessibility" TargetMode="External"/><Relationship Id="rId4" Type="http://schemas.openxmlformats.org/officeDocument/2006/relationships/hyperlink" Target="https://www.ucl.ac.uk/isd/services/websites-apps/creating-accessible-content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470025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rgbClr val="601E42"/>
                </a:solidFill>
              </a:rPr>
              <a:t/>
            </a:r>
            <a:br>
              <a:rPr lang="en-GB" dirty="0" smtClean="0">
                <a:solidFill>
                  <a:srgbClr val="601E42"/>
                </a:solidFill>
              </a:rPr>
            </a:b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Marissa Hill - Head of Sheffield Regional Assessment Centre</a:t>
            </a:r>
          </a:p>
          <a:p>
            <a:r>
              <a:rPr lang="en-GB" sz="2400" dirty="0" smtClean="0"/>
              <a:t>Rich </a:t>
            </a:r>
            <a:r>
              <a:rPr lang="en-GB" sz="2400" dirty="0" err="1" smtClean="0"/>
              <a:t>Nind</a:t>
            </a:r>
            <a:r>
              <a:rPr lang="en-GB" sz="2400" dirty="0" smtClean="0"/>
              <a:t>- Technical Advisor </a:t>
            </a:r>
            <a:endParaRPr lang="en-GB" sz="2400" dirty="0"/>
          </a:p>
        </p:txBody>
      </p:sp>
      <p:pic>
        <p:nvPicPr>
          <p:cNvPr id="5" name="Picture 4" descr="Image result for shu community of inclusive practic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45943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229200"/>
            <a:ext cx="2888675" cy="131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3568" y="1772816"/>
            <a:ext cx="75608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 smtClean="0">
                <a:solidFill>
                  <a:srgbClr val="601E42"/>
                </a:solidFill>
              </a:rPr>
              <a:t>Making your Teaching Materials Accessible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704459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the London 'tube' map. The map is highly visual and contains graphical information showing the routes for 24 different lines.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12" y="980728"/>
            <a:ext cx="8339950" cy="447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022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a page of the diction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248" y="188640"/>
            <a:ext cx="4032448" cy="650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r>
              <a:rPr lang="en-GB" baseline="0" dirty="0" smtClean="0"/>
              <a:t> 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13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1829808" y="5203298"/>
            <a:ext cx="6054397" cy="1068944"/>
          </a:xfrm>
          <a:prstGeom prst="roundRect">
            <a:avLst/>
          </a:prstGeom>
          <a:solidFill>
            <a:srgbClr val="D09A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GB" sz="4800" dirty="0"/>
              <a:t>Robust</a:t>
            </a:r>
          </a:p>
        </p:txBody>
      </p:sp>
      <p:grpSp>
        <p:nvGrpSpPr>
          <p:cNvPr id="10" name="Group 9" descr="&quot;&quot;"/>
          <p:cNvGrpSpPr/>
          <p:nvPr/>
        </p:nvGrpSpPr>
        <p:grpSpPr>
          <a:xfrm>
            <a:off x="360164" y="5169562"/>
            <a:ext cx="1240551" cy="1095766"/>
            <a:chOff x="179512" y="1412776"/>
            <a:chExt cx="1240551" cy="1095766"/>
          </a:xfrm>
        </p:grpSpPr>
        <p:sp>
          <p:nvSpPr>
            <p:cNvPr id="11" name="Oval 10"/>
            <p:cNvSpPr/>
            <p:nvPr/>
          </p:nvSpPr>
          <p:spPr>
            <a:xfrm>
              <a:off x="179512" y="1412776"/>
              <a:ext cx="1240551" cy="1095766"/>
            </a:xfrm>
            <a:prstGeom prst="ellipse">
              <a:avLst/>
            </a:prstGeom>
            <a:solidFill>
              <a:srgbClr val="D09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4384" y="1478167"/>
              <a:ext cx="628252" cy="103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smtClean="0">
                  <a:solidFill>
                    <a:schemeClr val="bg1"/>
                  </a:solidFill>
                </a:rPr>
                <a:t>R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1890296" y="3983840"/>
            <a:ext cx="5993910" cy="1089597"/>
          </a:xfrm>
          <a:prstGeom prst="roundRect">
            <a:avLst/>
          </a:prstGeom>
          <a:solidFill>
            <a:srgbClr val="1DA1F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GB" sz="4800" dirty="0"/>
              <a:t>Understandable</a:t>
            </a:r>
          </a:p>
        </p:txBody>
      </p:sp>
      <p:grpSp>
        <p:nvGrpSpPr>
          <p:cNvPr id="13" name="Group 12" descr="&quot;&quot;"/>
          <p:cNvGrpSpPr/>
          <p:nvPr/>
        </p:nvGrpSpPr>
        <p:grpSpPr>
          <a:xfrm>
            <a:off x="360164" y="3956365"/>
            <a:ext cx="1240551" cy="1095766"/>
            <a:chOff x="179512" y="1412776"/>
            <a:chExt cx="1240551" cy="1095766"/>
          </a:xfrm>
        </p:grpSpPr>
        <p:sp>
          <p:nvSpPr>
            <p:cNvPr id="14" name="Oval 13" title="&quot;&quot;"/>
            <p:cNvSpPr/>
            <p:nvPr/>
          </p:nvSpPr>
          <p:spPr>
            <a:xfrm>
              <a:off x="179512" y="1412776"/>
              <a:ext cx="1240551" cy="1095766"/>
            </a:xfrm>
            <a:prstGeom prst="ellipse">
              <a:avLst/>
            </a:prstGeom>
            <a:solidFill>
              <a:srgbClr val="1DA1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4384" y="1478167"/>
              <a:ext cx="628252" cy="103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smtClean="0">
                  <a:solidFill>
                    <a:schemeClr val="bg1"/>
                  </a:solidFill>
                </a:rPr>
                <a:t>U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1890296" y="2713625"/>
            <a:ext cx="6011794" cy="1104175"/>
          </a:xfrm>
          <a:prstGeom prst="roundRect">
            <a:avLst/>
          </a:prstGeom>
          <a:solidFill>
            <a:srgbClr val="E83E8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GB" sz="4800" dirty="0" smtClean="0"/>
              <a:t>Operable</a:t>
            </a:r>
            <a:endParaRPr lang="en-GB" sz="4800" dirty="0"/>
          </a:p>
        </p:txBody>
      </p:sp>
      <p:grpSp>
        <p:nvGrpSpPr>
          <p:cNvPr id="16" name="Group 15" descr="&quot;&quot;"/>
          <p:cNvGrpSpPr/>
          <p:nvPr/>
        </p:nvGrpSpPr>
        <p:grpSpPr>
          <a:xfrm>
            <a:off x="360163" y="2721290"/>
            <a:ext cx="1240551" cy="1095766"/>
            <a:chOff x="179512" y="1412776"/>
            <a:chExt cx="1240551" cy="1095766"/>
          </a:xfrm>
        </p:grpSpPr>
        <p:sp>
          <p:nvSpPr>
            <p:cNvPr id="17" name="Oval 16" title="&quot;&quot;"/>
            <p:cNvSpPr/>
            <p:nvPr/>
          </p:nvSpPr>
          <p:spPr>
            <a:xfrm>
              <a:off x="179512" y="1412776"/>
              <a:ext cx="1240551" cy="1095766"/>
            </a:xfrm>
            <a:prstGeom prst="ellipse">
              <a:avLst/>
            </a:prstGeom>
            <a:solidFill>
              <a:srgbClr val="E83E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4384" y="1478167"/>
              <a:ext cx="628252" cy="103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smtClean="0">
                  <a:solidFill>
                    <a:schemeClr val="bg1"/>
                  </a:solidFill>
                </a:rPr>
                <a:t>O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1857156" y="1449157"/>
            <a:ext cx="5993910" cy="1095766"/>
          </a:xfrm>
          <a:prstGeom prst="roundRect">
            <a:avLst/>
          </a:prstGeom>
          <a:solidFill>
            <a:srgbClr val="20C99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GB" sz="4800" dirty="0"/>
              <a:t>Perceivable</a:t>
            </a:r>
          </a:p>
        </p:txBody>
      </p:sp>
      <p:grpSp>
        <p:nvGrpSpPr>
          <p:cNvPr id="9" name="Group 8" descr="&quot;&quot;"/>
          <p:cNvGrpSpPr/>
          <p:nvPr/>
        </p:nvGrpSpPr>
        <p:grpSpPr>
          <a:xfrm>
            <a:off x="360164" y="1468182"/>
            <a:ext cx="1240551" cy="1104175"/>
            <a:chOff x="179512" y="1484784"/>
            <a:chExt cx="1240551" cy="1104175"/>
          </a:xfrm>
        </p:grpSpPr>
        <p:sp>
          <p:nvSpPr>
            <p:cNvPr id="7" name="Oval 6"/>
            <p:cNvSpPr/>
            <p:nvPr/>
          </p:nvSpPr>
          <p:spPr>
            <a:xfrm>
              <a:off x="179512" y="1484784"/>
              <a:ext cx="1240551" cy="1095766"/>
            </a:xfrm>
            <a:prstGeom prst="ellipse">
              <a:avLst/>
            </a:prstGeom>
            <a:solidFill>
              <a:srgbClr val="20C9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20C997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8096" y="1558584"/>
              <a:ext cx="628252" cy="103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smtClean="0">
                  <a:solidFill>
                    <a:schemeClr val="bg1"/>
                  </a:solidFill>
                </a:rPr>
                <a:t>P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POUR Principles"/>
          <p:cNvSpPr>
            <a:spLocks noGrp="1"/>
          </p:cNvSpPr>
          <p:nvPr>
            <p:ph type="title"/>
          </p:nvPr>
        </p:nvSpPr>
        <p:spPr>
          <a:xfrm>
            <a:off x="467544" y="341784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601E42"/>
                </a:solidFill>
              </a:rPr>
              <a:t>POUR Principles</a:t>
            </a:r>
            <a:endParaRPr lang="en-GB" dirty="0">
              <a:solidFill>
                <a:srgbClr val="601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89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1829808" y="5203298"/>
            <a:ext cx="6054397" cy="1068944"/>
          </a:xfrm>
          <a:prstGeom prst="roundRect">
            <a:avLst/>
          </a:prstGeom>
          <a:solidFill>
            <a:srgbClr val="D09A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GB" sz="2400" dirty="0"/>
              <a:t>Is the document in a format useable with assistive technology?</a:t>
            </a:r>
          </a:p>
        </p:txBody>
      </p:sp>
      <p:grpSp>
        <p:nvGrpSpPr>
          <p:cNvPr id="10" name="Group 9" descr="&quot;&quot;" title="&quot;&quot;"/>
          <p:cNvGrpSpPr/>
          <p:nvPr/>
        </p:nvGrpSpPr>
        <p:grpSpPr>
          <a:xfrm>
            <a:off x="360164" y="5169562"/>
            <a:ext cx="1240551" cy="1095766"/>
            <a:chOff x="179512" y="1412776"/>
            <a:chExt cx="1240551" cy="1095766"/>
          </a:xfrm>
        </p:grpSpPr>
        <p:sp>
          <p:nvSpPr>
            <p:cNvPr id="11" name="Oval 10"/>
            <p:cNvSpPr/>
            <p:nvPr/>
          </p:nvSpPr>
          <p:spPr>
            <a:xfrm>
              <a:off x="179512" y="1412776"/>
              <a:ext cx="1240551" cy="1095766"/>
            </a:xfrm>
            <a:prstGeom prst="ellipse">
              <a:avLst/>
            </a:prstGeom>
            <a:solidFill>
              <a:srgbClr val="D09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4384" y="1478167"/>
              <a:ext cx="628252" cy="103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smtClean="0">
                  <a:solidFill>
                    <a:schemeClr val="bg1"/>
                  </a:solidFill>
                </a:rPr>
                <a:t>R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1890296" y="3983840"/>
            <a:ext cx="5993910" cy="1089597"/>
          </a:xfrm>
          <a:prstGeom prst="roundRect">
            <a:avLst/>
          </a:prstGeom>
          <a:solidFill>
            <a:srgbClr val="1DA1F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GB" sz="2200" dirty="0" smtClean="0"/>
              <a:t>Is the </a:t>
            </a:r>
            <a:r>
              <a:rPr lang="en-GB" sz="2200" dirty="0"/>
              <a:t>content in a logical, consistent order?</a:t>
            </a:r>
          </a:p>
          <a:p>
            <a:r>
              <a:rPr lang="en-GB" sz="2200" dirty="0"/>
              <a:t>Do the tables have headings?</a:t>
            </a:r>
          </a:p>
        </p:txBody>
      </p:sp>
      <p:grpSp>
        <p:nvGrpSpPr>
          <p:cNvPr id="13" name="Group 12" descr="&quot;&quot;"/>
          <p:cNvGrpSpPr/>
          <p:nvPr/>
        </p:nvGrpSpPr>
        <p:grpSpPr>
          <a:xfrm>
            <a:off x="360164" y="3956365"/>
            <a:ext cx="1240551" cy="1095766"/>
            <a:chOff x="179512" y="1412776"/>
            <a:chExt cx="1240551" cy="1095766"/>
          </a:xfrm>
        </p:grpSpPr>
        <p:sp>
          <p:nvSpPr>
            <p:cNvPr id="14" name="Oval 13" title="&quot;&quot;"/>
            <p:cNvSpPr/>
            <p:nvPr/>
          </p:nvSpPr>
          <p:spPr>
            <a:xfrm>
              <a:off x="179512" y="1412776"/>
              <a:ext cx="1240551" cy="1095766"/>
            </a:xfrm>
            <a:prstGeom prst="ellipse">
              <a:avLst/>
            </a:prstGeom>
            <a:solidFill>
              <a:srgbClr val="1DA1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4384" y="1478167"/>
              <a:ext cx="628252" cy="103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smtClean="0">
                  <a:solidFill>
                    <a:schemeClr val="bg1"/>
                  </a:solidFill>
                </a:rPr>
                <a:t>U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1890296" y="2713625"/>
            <a:ext cx="6011794" cy="1104175"/>
          </a:xfrm>
          <a:prstGeom prst="roundRect">
            <a:avLst/>
          </a:prstGeom>
          <a:solidFill>
            <a:srgbClr val="E83E8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GB" sz="2200" dirty="0" smtClean="0"/>
              <a:t>Are </a:t>
            </a:r>
            <a:r>
              <a:rPr lang="en-GB" sz="2200" dirty="0"/>
              <a:t>headings set up for navigation?</a:t>
            </a:r>
          </a:p>
          <a:p>
            <a:r>
              <a:rPr lang="en-GB" sz="2200" dirty="0"/>
              <a:t>Are interactive elements keyboard-accessible?</a:t>
            </a:r>
          </a:p>
          <a:p>
            <a:endParaRPr lang="en-GB" sz="2400" dirty="0"/>
          </a:p>
        </p:txBody>
      </p:sp>
      <p:grpSp>
        <p:nvGrpSpPr>
          <p:cNvPr id="16" name="Group 15" descr="&quot;&quot;"/>
          <p:cNvGrpSpPr/>
          <p:nvPr/>
        </p:nvGrpSpPr>
        <p:grpSpPr>
          <a:xfrm>
            <a:off x="360163" y="2721290"/>
            <a:ext cx="1240551" cy="1095766"/>
            <a:chOff x="179512" y="1412776"/>
            <a:chExt cx="1240551" cy="1095766"/>
          </a:xfrm>
        </p:grpSpPr>
        <p:sp>
          <p:nvSpPr>
            <p:cNvPr id="17" name="Oval 16" title="&quot;&quot;"/>
            <p:cNvSpPr/>
            <p:nvPr/>
          </p:nvSpPr>
          <p:spPr>
            <a:xfrm>
              <a:off x="179512" y="1412776"/>
              <a:ext cx="1240551" cy="1095766"/>
            </a:xfrm>
            <a:prstGeom prst="ellipse">
              <a:avLst/>
            </a:prstGeom>
            <a:solidFill>
              <a:srgbClr val="E83E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4384" y="1478167"/>
              <a:ext cx="628252" cy="103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smtClean="0">
                  <a:solidFill>
                    <a:schemeClr val="bg1"/>
                  </a:solidFill>
                </a:rPr>
                <a:t>O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1857156" y="1449157"/>
            <a:ext cx="5993910" cy="1095766"/>
          </a:xfrm>
          <a:prstGeom prst="roundRect">
            <a:avLst/>
          </a:prstGeom>
          <a:solidFill>
            <a:srgbClr val="20C99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GB" sz="2400" dirty="0"/>
              <a:t>Is the text readable? </a:t>
            </a:r>
            <a:endParaRPr lang="en-GB" sz="2400" dirty="0" smtClean="0"/>
          </a:p>
          <a:p>
            <a:r>
              <a:rPr lang="en-GB" sz="2400" dirty="0" smtClean="0"/>
              <a:t>Is </a:t>
            </a:r>
            <a:r>
              <a:rPr lang="en-GB" sz="2400" dirty="0"/>
              <a:t>the contrast acceptable?</a:t>
            </a:r>
          </a:p>
        </p:txBody>
      </p:sp>
      <p:grpSp>
        <p:nvGrpSpPr>
          <p:cNvPr id="9" name="Group 8" descr="&quot;&quot;" title="&quot;&quot;"/>
          <p:cNvGrpSpPr/>
          <p:nvPr/>
        </p:nvGrpSpPr>
        <p:grpSpPr>
          <a:xfrm>
            <a:off x="360164" y="1468182"/>
            <a:ext cx="1240551" cy="1104175"/>
            <a:chOff x="179512" y="1484784"/>
            <a:chExt cx="1240551" cy="1104175"/>
          </a:xfrm>
        </p:grpSpPr>
        <p:sp>
          <p:nvSpPr>
            <p:cNvPr id="7" name="Oval 6"/>
            <p:cNvSpPr/>
            <p:nvPr/>
          </p:nvSpPr>
          <p:spPr>
            <a:xfrm>
              <a:off x="179512" y="1484784"/>
              <a:ext cx="1240551" cy="1095766"/>
            </a:xfrm>
            <a:prstGeom prst="ellipse">
              <a:avLst/>
            </a:prstGeom>
            <a:solidFill>
              <a:srgbClr val="20C9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20C997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8096" y="1558584"/>
              <a:ext cx="628252" cy="103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smtClean="0">
                  <a:solidFill>
                    <a:schemeClr val="bg1"/>
                  </a:solidFill>
                </a:rPr>
                <a:t>P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POUR Principles"/>
          <p:cNvSpPr>
            <a:spLocks noGrp="1"/>
          </p:cNvSpPr>
          <p:nvPr>
            <p:ph type="title"/>
          </p:nvPr>
        </p:nvSpPr>
        <p:spPr>
          <a:xfrm>
            <a:off x="467544" y="325182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601E42"/>
                </a:solidFill>
              </a:rPr>
              <a:t>POUR Principles 2</a:t>
            </a:r>
            <a:endParaRPr lang="en-GB" dirty="0">
              <a:solidFill>
                <a:srgbClr val="601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42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24" y="404664"/>
            <a:ext cx="7149480" cy="1152128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rgbClr val="601E42"/>
                </a:solidFill>
              </a:rPr>
              <a:t>What accessibility doesn't mean</a:t>
            </a:r>
            <a:endParaRPr lang="en-GB" dirty="0">
              <a:solidFill>
                <a:srgbClr val="601E4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88840"/>
            <a:ext cx="7128792" cy="4104456"/>
          </a:xfrm>
        </p:spPr>
        <p:txBody>
          <a:bodyPr>
            <a:normAutofit fontScale="92500" lnSpcReduction="10000"/>
          </a:bodyPr>
          <a:lstStyle/>
          <a:p>
            <a:r>
              <a:rPr lang="en-GB" sz="3600" dirty="0" smtClean="0"/>
              <a:t>Your teaching materials have to be 'ugly'</a:t>
            </a:r>
          </a:p>
          <a:p>
            <a:r>
              <a:rPr lang="en-GB" sz="3600" dirty="0" smtClean="0"/>
              <a:t>You can't use images, video, or sound.</a:t>
            </a:r>
          </a:p>
          <a:p>
            <a:r>
              <a:rPr lang="en-GB" sz="3600" dirty="0" smtClean="0"/>
              <a:t>You'll spend all your time doing 'accessibility stuff'</a:t>
            </a:r>
          </a:p>
          <a:p>
            <a:r>
              <a:rPr lang="en-GB" sz="3600" dirty="0" smtClean="0"/>
              <a:t>You have to please everybody, all of the time.</a:t>
            </a:r>
          </a:p>
          <a:p>
            <a:endParaRPr lang="en-GB" sz="3600" dirty="0" smtClean="0"/>
          </a:p>
          <a:p>
            <a:endParaRPr lang="en-GB" dirty="0"/>
          </a:p>
        </p:txBody>
      </p:sp>
      <p:pic>
        <p:nvPicPr>
          <p:cNvPr id="2050" name="Picture 2" descr="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04664"/>
            <a:ext cx="122413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1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rgbClr val="601E42"/>
                </a:solidFill>
              </a:rPr>
              <a:t>A</a:t>
            </a:r>
            <a:r>
              <a:rPr lang="en-GB" dirty="0" smtClean="0">
                <a:solidFill>
                  <a:srgbClr val="601E42"/>
                </a:solidFill>
              </a:rPr>
              <a:t>ccessibility Tips</a:t>
            </a:r>
            <a:endParaRPr lang="en-GB" dirty="0">
              <a:solidFill>
                <a:srgbClr val="601E4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632125"/>
            <a:ext cx="756084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3200" dirty="0"/>
              <a:t>Use </a:t>
            </a:r>
            <a:r>
              <a:rPr lang="en-GB" sz="3200" dirty="0" smtClean="0"/>
              <a:t>a sans-serif font.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Use alt tags for images.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3200" dirty="0"/>
              <a:t>Good line and paragraph </a:t>
            </a:r>
            <a:r>
              <a:rPr lang="en-GB" sz="3200" dirty="0" smtClean="0"/>
              <a:t>spacing.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3200" b="1" dirty="0" smtClean="0"/>
              <a:t>Don't</a:t>
            </a:r>
            <a:r>
              <a:rPr lang="en-GB" sz="3200" dirty="0" smtClean="0"/>
              <a:t> </a:t>
            </a:r>
            <a:r>
              <a:rPr lang="en-GB" sz="3200" dirty="0"/>
              <a:t>insert pictures of </a:t>
            </a:r>
            <a:r>
              <a:rPr lang="en-GB" sz="3200" dirty="0" smtClean="0"/>
              <a:t>text.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3200" b="1" dirty="0" smtClean="0"/>
              <a:t>Don't</a:t>
            </a:r>
            <a:r>
              <a:rPr lang="en-GB" sz="3200" dirty="0" smtClean="0"/>
              <a:t> </a:t>
            </a:r>
            <a:r>
              <a:rPr lang="en-GB" sz="3200" dirty="0"/>
              <a:t>use colour to convey meaning</a:t>
            </a:r>
            <a:r>
              <a:rPr lang="en-GB" sz="3200" dirty="0" smtClean="0"/>
              <a:t>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Always check reading order.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Ensure good colour contrast.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Make hyperlinks meaningful.</a:t>
            </a:r>
            <a:endParaRPr lang="en-GB" sz="32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endParaRPr lang="en-GB" dirty="0"/>
          </a:p>
        </p:txBody>
      </p:sp>
      <p:pic>
        <p:nvPicPr>
          <p:cNvPr id="5122" name="Picture 2" descr="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07989"/>
            <a:ext cx="122413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93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344816" cy="1090364"/>
          </a:xfrm>
        </p:spPr>
        <p:txBody>
          <a:bodyPr/>
          <a:lstStyle/>
          <a:p>
            <a:r>
              <a:rPr lang="en-GB" dirty="0" smtClean="0">
                <a:solidFill>
                  <a:srgbClr val="601E42"/>
                </a:solidFill>
              </a:rPr>
              <a:t>Accessible Word Documents</a:t>
            </a:r>
            <a:endParaRPr lang="en-GB" dirty="0">
              <a:solidFill>
                <a:srgbClr val="601E4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4525963"/>
          </a:xfrm>
        </p:spPr>
        <p:txBody>
          <a:bodyPr>
            <a:normAutofit fontScale="925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Use styles - don't just manually format headings!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Use paragraph spacing and margins - don't use the enter key or space for formatting!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Use simple table structures, and make sure you use table headings.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Be cautious with equations and </a:t>
            </a:r>
            <a:r>
              <a:rPr lang="en-GB" dirty="0" smtClean="0">
                <a:hlinkClick r:id="rId3"/>
              </a:rPr>
              <a:t>refer to appropriate guidance</a:t>
            </a:r>
            <a:r>
              <a:rPr lang="en-GB" dirty="0" smtClean="0"/>
              <a:t>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Use bulleted or numbered lists where appropriate.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GB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GB" dirty="0" smtClean="0"/>
          </a:p>
        </p:txBody>
      </p:sp>
      <p:pic>
        <p:nvPicPr>
          <p:cNvPr id="1026" name="Picture 2" descr="&quot;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76672"/>
            <a:ext cx="102615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03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43000"/>
          </a:xfrm>
        </p:spPr>
        <p:txBody>
          <a:bodyPr/>
          <a:lstStyle/>
          <a:p>
            <a:r>
              <a:rPr lang="en-GB" dirty="0" smtClean="0">
                <a:solidFill>
                  <a:srgbClr val="601E42"/>
                </a:solidFill>
              </a:rPr>
              <a:t>Accessible PowerPoint</a:t>
            </a:r>
            <a:endParaRPr lang="en-GB" dirty="0">
              <a:solidFill>
                <a:srgbClr val="601E4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Give every slide a unique title</a:t>
            </a:r>
          </a:p>
          <a:p>
            <a:r>
              <a:rPr lang="en-GB" dirty="0" smtClean="0"/>
              <a:t>Use a larger font size and sufficient white space.</a:t>
            </a:r>
          </a:p>
          <a:p>
            <a:r>
              <a:rPr lang="en-GB" dirty="0" smtClean="0"/>
              <a:t>Use built-in slide designs to ensure reading order.</a:t>
            </a:r>
          </a:p>
          <a:p>
            <a:r>
              <a:rPr lang="en-GB" dirty="0" smtClean="0"/>
              <a:t>If you're using shapes, group them together and give the group an alt tag.</a:t>
            </a:r>
            <a:endParaRPr lang="en-GB" dirty="0"/>
          </a:p>
        </p:txBody>
      </p:sp>
      <p:pic>
        <p:nvPicPr>
          <p:cNvPr id="1026" name="Picture 2" descr="&quot;&quot;" title="&quot;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2656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62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ront page of the RNIB webs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340768"/>
            <a:ext cx="8192909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5" y="116632"/>
            <a:ext cx="81929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601E42"/>
                </a:solidFill>
              </a:rPr>
              <a:t>Example</a:t>
            </a:r>
            <a:endParaRPr lang="en-GB" sz="4400" dirty="0">
              <a:solidFill>
                <a:srgbClr val="601E42"/>
              </a:solidFill>
            </a:endParaRPr>
          </a:p>
        </p:txBody>
      </p:sp>
      <p:sp>
        <p:nvSpPr>
          <p:cNvPr id="5" name="AutoShape 5" descr="Image result for tick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r>
              <a:rPr lang="en-GB" baseline="0" dirty="0" smtClean="0"/>
              <a:t> 1 - Accessible Website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422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Image of a Powerpoint slide (accessible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" y="980728"/>
            <a:ext cx="9124393" cy="5702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 descr="Image result for tick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5515" y="109439"/>
            <a:ext cx="81929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601E42"/>
                </a:solidFill>
              </a:rPr>
              <a:t>Example</a:t>
            </a:r>
            <a:endParaRPr lang="en-GB" sz="4400" dirty="0">
              <a:solidFill>
                <a:srgbClr val="601E4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Example 2 - Accessible Powerpoint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8744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dirty="0" smtClean="0">
                <a:solidFill>
                  <a:srgbClr val="601E42"/>
                </a:solidFill>
              </a:rPr>
              <a:t>The Public Sector Bodies (Websites and Mobile Applications) Accessibility Regulations 2018</a:t>
            </a:r>
            <a:br>
              <a:rPr lang="en-GB" dirty="0" smtClean="0">
                <a:solidFill>
                  <a:srgbClr val="601E42"/>
                </a:solidFill>
              </a:rPr>
            </a:b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https://www.legislation.gov.uk/uksi/2018/852/contents/made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101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/>
          <p:cNvSpPr txBox="1">
            <a:spLocks/>
          </p:cNvSpPr>
          <p:nvPr/>
        </p:nvSpPr>
        <p:spPr>
          <a:xfrm>
            <a:off x="4764360" y="5885556"/>
            <a:ext cx="324036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Review tab</a:t>
            </a:r>
            <a:endParaRPr lang="en-GB" dirty="0"/>
          </a:p>
        </p:txBody>
      </p:sp>
      <p:pic>
        <p:nvPicPr>
          <p:cNvPr id="2" name="Content Placeholder 1" descr="Close-up of Office 365 accessibility checker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98"/>
          <a:stretch/>
        </p:blipFill>
        <p:spPr>
          <a:xfrm>
            <a:off x="5004048" y="2327523"/>
            <a:ext cx="2594992" cy="3425825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860032" y="1556792"/>
            <a:ext cx="4041775" cy="639762"/>
          </a:xfrm>
        </p:spPr>
        <p:txBody>
          <a:bodyPr/>
          <a:lstStyle/>
          <a:p>
            <a:r>
              <a:rPr lang="en-GB" dirty="0" smtClean="0"/>
              <a:t>Office 2017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67544" y="5877272"/>
            <a:ext cx="4040188" cy="639762"/>
          </a:xfrm>
        </p:spPr>
        <p:txBody>
          <a:bodyPr>
            <a:normAutofit/>
          </a:bodyPr>
          <a:lstStyle/>
          <a:p>
            <a:r>
              <a:rPr lang="en-GB" dirty="0" smtClean="0"/>
              <a:t>File &gt; Check for Issues</a:t>
            </a:r>
            <a:endParaRPr lang="en-GB" dirty="0"/>
          </a:p>
        </p:txBody>
      </p:sp>
      <p:pic>
        <p:nvPicPr>
          <p:cNvPr id="14" name="Content Placeholder 13" descr="Close-up of Office 2010 Accessibility Checker option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r="9128"/>
          <a:stretch/>
        </p:blipFill>
        <p:spPr>
          <a:xfrm>
            <a:off x="467544" y="2336403"/>
            <a:ext cx="3606800" cy="3306799"/>
          </a:xfrm>
        </p:spPr>
      </p:pic>
      <p:sp>
        <p:nvSpPr>
          <p:cNvPr id="11" name="Text Placeholder 6"/>
          <p:cNvSpPr txBox="1">
            <a:spLocks/>
          </p:cNvSpPr>
          <p:nvPr/>
        </p:nvSpPr>
        <p:spPr>
          <a:xfrm>
            <a:off x="609600" y="1687513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Office 2010</a:t>
            </a:r>
            <a:endParaRPr lang="en-GB" dirty="0"/>
          </a:p>
        </p:txBody>
      </p:sp>
      <p:sp>
        <p:nvSpPr>
          <p:cNvPr id="4" name="Use the Office Accessibility Checker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601E42"/>
                </a:solidFill>
              </a:rPr>
              <a:t>Use the Office Accessibility Checker</a:t>
            </a:r>
            <a:endParaRPr lang="en-GB" dirty="0">
              <a:solidFill>
                <a:srgbClr val="601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29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8000" dirty="0" smtClean="0">
                <a:solidFill>
                  <a:srgbClr val="601E42"/>
                </a:solidFill>
              </a:rPr>
              <a:t>But....</a:t>
            </a:r>
            <a:endParaRPr lang="en-GB" sz="8000" dirty="0">
              <a:solidFill>
                <a:srgbClr val="601E4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r>
              <a:rPr lang="en-GB" sz="4800" dirty="0" smtClean="0"/>
              <a:t>Accessibility checkers can at best pick up about 50% of issues:</a:t>
            </a:r>
          </a:p>
          <a:p>
            <a:r>
              <a:rPr lang="en-GB" sz="2400" dirty="0" smtClean="0"/>
              <a:t>Source: </a:t>
            </a:r>
            <a:r>
              <a:rPr lang="en-GB" sz="2400" dirty="0" err="1" smtClean="0">
                <a:hlinkClick r:id="rId3"/>
              </a:rPr>
              <a:t>AlphaGov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4343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to Get Support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>
                <a:hlinkClick r:id="rId3"/>
              </a:rPr>
              <a:t>'Create accessible Office documents' by Microsoft</a:t>
            </a:r>
            <a:endParaRPr lang="en-GB" dirty="0" smtClean="0"/>
          </a:p>
          <a:p>
            <a:r>
              <a:rPr lang="en-GB" dirty="0" smtClean="0">
                <a:hlinkClick r:id="rId4"/>
              </a:rPr>
              <a:t>'Creating Accessible Content' site by UCL</a:t>
            </a:r>
            <a:endParaRPr lang="en-GB" dirty="0" smtClean="0"/>
          </a:p>
          <a:p>
            <a:r>
              <a:rPr lang="en-GB" dirty="0" smtClean="0">
                <a:hlinkClick r:id="rId5"/>
              </a:rPr>
              <a:t>Huddersfield University Digital Accessibility</a:t>
            </a:r>
            <a:r>
              <a:rPr lang="en-GB" dirty="0">
                <a:hlinkClick r:id="rId5"/>
              </a:rPr>
              <a:t> </a:t>
            </a:r>
            <a:r>
              <a:rPr lang="en-GB" dirty="0" smtClean="0">
                <a:hlinkClick r:id="rId5"/>
              </a:rPr>
              <a:t>Pages</a:t>
            </a:r>
          </a:p>
          <a:p>
            <a:r>
              <a:rPr lang="en-GB" dirty="0" smtClean="0">
                <a:hlinkClick r:id="rId6"/>
              </a:rPr>
              <a:t>Birkbeck for All (includes interactive quizzes) </a:t>
            </a:r>
            <a:endParaRPr lang="en-GB" dirty="0" smtClean="0"/>
          </a:p>
          <a:p>
            <a:r>
              <a:rPr lang="en-GB" dirty="0" smtClean="0">
                <a:hlinkClick r:id="rId7"/>
              </a:rPr>
              <a:t>Inclusive Design Principles</a:t>
            </a:r>
            <a:endParaRPr lang="en-GB" dirty="0" smtClean="0"/>
          </a:p>
          <a:p>
            <a:r>
              <a:rPr lang="en-GB" dirty="0" smtClean="0">
                <a:hlinkClick r:id="rId8"/>
              </a:rPr>
              <a:t>WebAIM Contrast Checker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659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SHU Group Set Up</a:t>
            </a:r>
          </a:p>
          <a:p>
            <a:endParaRPr lang="en-GB" dirty="0"/>
          </a:p>
          <a:p>
            <a:r>
              <a:rPr lang="en-GB" dirty="0" smtClean="0"/>
              <a:t>Paper being presented to the Shaping Futures board in July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2309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&quot;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949280"/>
            <a:ext cx="764704" cy="7647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2348880"/>
            <a:ext cx="6840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>
                <a:solidFill>
                  <a:srgbClr val="601E42"/>
                </a:solidFill>
              </a:rPr>
              <a:t>Questions ?</a:t>
            </a:r>
            <a:endParaRPr lang="en-GB" sz="8000" dirty="0"/>
          </a:p>
        </p:txBody>
      </p:sp>
      <p:sp>
        <p:nvSpPr>
          <p:cNvPr id="4" name="Questions?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514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>
                <a:solidFill>
                  <a:srgbClr val="601E42"/>
                </a:solidFill>
              </a:rPr>
              <a:t>Main implications </a:t>
            </a:r>
            <a:br>
              <a:rPr lang="en-GB" dirty="0" smtClean="0">
                <a:solidFill>
                  <a:srgbClr val="601E42"/>
                </a:solidFill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601E42"/>
                </a:solidFill>
              </a:rPr>
              <a:t>Responsibility to</a:t>
            </a:r>
          </a:p>
          <a:p>
            <a:r>
              <a:rPr lang="en-GB" dirty="0" smtClean="0">
                <a:solidFill>
                  <a:srgbClr val="601E42"/>
                </a:solidFill>
              </a:rPr>
              <a:t>Make websites and mobile app content accessible to all</a:t>
            </a:r>
          </a:p>
          <a:p>
            <a:r>
              <a:rPr lang="en-GB" dirty="0" smtClean="0">
                <a:solidFill>
                  <a:srgbClr val="601E42"/>
                </a:solidFill>
              </a:rPr>
              <a:t>Provide a public accessibility statement</a:t>
            </a:r>
          </a:p>
          <a:p>
            <a:r>
              <a:rPr lang="en-GB" dirty="0" smtClean="0">
                <a:solidFill>
                  <a:srgbClr val="601E42"/>
                </a:solidFill>
              </a:rPr>
              <a:t>Provide a feedback mechanism  for users to report inaccessible content </a:t>
            </a:r>
          </a:p>
          <a:p>
            <a:r>
              <a:rPr lang="en-GB" dirty="0" smtClean="0">
                <a:solidFill>
                  <a:srgbClr val="601E42"/>
                </a:solidFill>
              </a:rPr>
              <a:t>Provide a link to the enforcement procedure</a:t>
            </a:r>
          </a:p>
          <a:p>
            <a:pPr marL="0" indent="0">
              <a:buNone/>
            </a:pPr>
            <a:endParaRPr lang="en-GB" dirty="0">
              <a:solidFill>
                <a:srgbClr val="601E42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9240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601E42"/>
                </a:solidFill>
              </a:rPr>
              <a:t>Timeline for Implementation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729159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4746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>
                <a:solidFill>
                  <a:srgbClr val="601E42"/>
                </a:solidFill>
              </a:rPr>
              <a:t>What does it mean for me?</a:t>
            </a:r>
            <a:br>
              <a:rPr lang="en-GB" dirty="0" smtClean="0">
                <a:solidFill>
                  <a:srgbClr val="601E42"/>
                </a:solidFill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601E42"/>
                </a:solidFill>
              </a:rPr>
              <a:t>Think about accessibility when designing and creating new content</a:t>
            </a:r>
            <a:endParaRPr lang="en-GB" dirty="0">
              <a:solidFill>
                <a:srgbClr val="601E42"/>
              </a:solidFill>
            </a:endParaRPr>
          </a:p>
          <a:p>
            <a:r>
              <a:rPr lang="en-GB" dirty="0" smtClean="0">
                <a:solidFill>
                  <a:srgbClr val="601E42"/>
                </a:solidFill>
              </a:rPr>
              <a:t>Use style guides to aid navigation through documents</a:t>
            </a:r>
          </a:p>
          <a:p>
            <a:r>
              <a:rPr lang="en-GB" dirty="0" smtClean="0">
                <a:solidFill>
                  <a:srgbClr val="601E42"/>
                </a:solidFill>
              </a:rPr>
              <a:t>Use strong colour contrast </a:t>
            </a:r>
          </a:p>
          <a:p>
            <a:r>
              <a:rPr lang="en-GB" dirty="0" smtClean="0">
                <a:solidFill>
                  <a:srgbClr val="601E42"/>
                </a:solidFill>
              </a:rPr>
              <a:t>Describe images, tables, graphs etc. </a:t>
            </a:r>
          </a:p>
          <a:p>
            <a:r>
              <a:rPr lang="en-GB" dirty="0" smtClean="0">
                <a:solidFill>
                  <a:srgbClr val="601E42"/>
                </a:solidFill>
              </a:rPr>
              <a:t>Use captions, transcripts and audio descriptions on videos</a:t>
            </a:r>
          </a:p>
          <a:p>
            <a:pPr marL="0" indent="0">
              <a:buNone/>
            </a:pPr>
            <a:endParaRPr lang="en-GB" dirty="0" smtClean="0">
              <a:solidFill>
                <a:srgbClr val="601E42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601E42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601E42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0830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2276872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dirty="0" smtClean="0">
                <a:solidFill>
                  <a:srgbClr val="601E42"/>
                </a:solidFill>
              </a:rPr>
              <a:t>Who are Accessible Formats For?</a:t>
            </a:r>
            <a:endParaRPr lang="en-GB" sz="9600" dirty="0">
              <a:solidFill>
                <a:srgbClr val="601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19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dirty="0" smtClean="0">
                <a:solidFill>
                  <a:srgbClr val="601E42"/>
                </a:solidFill>
              </a:rPr>
              <a:t>How Would you Read these Texts?</a:t>
            </a:r>
            <a:endParaRPr lang="en-GB" sz="9600" dirty="0">
              <a:solidFill>
                <a:srgbClr val="601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81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 picture of the Times newspaper's front page. There are many different columns and three different new stories on one page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5284"/>
            <a:ext cx="4632982" cy="590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r>
              <a:rPr lang="en-GB" baseline="0" dirty="0" smtClean="0"/>
              <a:t>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187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2</a:t>
            </a:r>
            <a:endParaRPr lang="en-GB" dirty="0"/>
          </a:p>
        </p:txBody>
      </p:sp>
      <p:pic>
        <p:nvPicPr>
          <p:cNvPr id="3" name="Picture 3" descr="A picture of a text book layout. The layout goes over two pages and contains images and text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83" y="534938"/>
            <a:ext cx="878871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83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1981</TotalTime>
  <Words>1006</Words>
  <Application>Microsoft Office PowerPoint</Application>
  <PresentationFormat>On-screen Show (4:3)</PresentationFormat>
  <Paragraphs>221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Blank</vt:lpstr>
      <vt:lpstr> </vt:lpstr>
      <vt:lpstr>The Public Sector Bodies (Websites and Mobile Applications) Accessibility Regulations 2018 </vt:lpstr>
      <vt:lpstr>Main implications  </vt:lpstr>
      <vt:lpstr>Timeline for Implementation</vt:lpstr>
      <vt:lpstr>What does it mean for me? </vt:lpstr>
      <vt:lpstr>Who are Accessible Formats For?</vt:lpstr>
      <vt:lpstr>How Would you Read these Texts?</vt:lpstr>
      <vt:lpstr>Example 1</vt:lpstr>
      <vt:lpstr>Example 2</vt:lpstr>
      <vt:lpstr>Example 3</vt:lpstr>
      <vt:lpstr>Example 4</vt:lpstr>
      <vt:lpstr>POUR Principles</vt:lpstr>
      <vt:lpstr>POUR Principles 2</vt:lpstr>
      <vt:lpstr>What accessibility doesn't mean</vt:lpstr>
      <vt:lpstr>Accessibility Tips</vt:lpstr>
      <vt:lpstr>Accessible Word Documents</vt:lpstr>
      <vt:lpstr>Accessible PowerPoint</vt:lpstr>
      <vt:lpstr>Example 1 - Accessible Website</vt:lpstr>
      <vt:lpstr>Example 2 - Accessible Powerpoint Slide</vt:lpstr>
      <vt:lpstr>Use the Office Accessibility Checker</vt:lpstr>
      <vt:lpstr>But....</vt:lpstr>
      <vt:lpstr>Where to Get Support</vt:lpstr>
      <vt:lpstr>Next steps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Neal Marsh</dc:creator>
  <cp:lastModifiedBy>Natalie Brownell</cp:lastModifiedBy>
  <cp:revision>110</cp:revision>
  <cp:lastPrinted>2019-04-25T12:09:55Z</cp:lastPrinted>
  <dcterms:created xsi:type="dcterms:W3CDTF">2019-03-28T14:06:31Z</dcterms:created>
  <dcterms:modified xsi:type="dcterms:W3CDTF">2019-09-07T19:36:55Z</dcterms:modified>
</cp:coreProperties>
</file>