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9" r:id="rId3"/>
    <p:sldId id="269" r:id="rId4"/>
    <p:sldId id="257" r:id="rId5"/>
    <p:sldId id="258" r:id="rId6"/>
    <p:sldId id="260" r:id="rId7"/>
    <p:sldId id="261" r:id="rId8"/>
    <p:sldId id="278" r:id="rId9"/>
    <p:sldId id="316" r:id="rId10"/>
    <p:sldId id="317" r:id="rId11"/>
    <p:sldId id="319" r:id="rId12"/>
    <p:sldId id="318" r:id="rId13"/>
    <p:sldId id="298" r:id="rId14"/>
    <p:sldId id="315" r:id="rId15"/>
    <p:sldId id="308" r:id="rId16"/>
    <p:sldId id="299" r:id="rId17"/>
    <p:sldId id="262" r:id="rId18"/>
    <p:sldId id="311" r:id="rId19"/>
    <p:sldId id="287" r:id="rId20"/>
    <p:sldId id="292" r:id="rId21"/>
    <p:sldId id="300" r:id="rId22"/>
    <p:sldId id="313" r:id="rId23"/>
    <p:sldId id="312" r:id="rId24"/>
    <p:sldId id="310" r:id="rId25"/>
    <p:sldId id="309" r:id="rId26"/>
    <p:sldId id="296" r:id="rId27"/>
    <p:sldId id="31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14" autoAdjust="0"/>
  </p:normalViewPr>
  <p:slideViewPr>
    <p:cSldViewPr snapToObjects="1">
      <p:cViewPr varScale="1">
        <p:scale>
          <a:sx n="78" d="100"/>
          <a:sy n="78" d="100"/>
        </p:scale>
        <p:origin x="-66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BDF70-AB20-4787-960E-994947DF6926}" type="datetimeFigureOut">
              <a:rPr lang="en-GB" smtClean="0"/>
              <a:t>13/12/2016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7278C-104E-464E-AB83-27005F45B1B3}" type="slidenum">
              <a:rPr lang="en-GB" smtClean="0"/>
              <a:t>‹#›</a:t>
            </a:fld>
            <a:endParaRPr lang="en-GB"/>
          </a:p>
        </p:txBody>
      </p:sp>
    </p:spTree>
    <p:extLst>
      <p:ext uri="{BB962C8B-B14F-4D97-AF65-F5344CB8AC3E}">
        <p14:creationId xmlns:p14="http://schemas.microsoft.com/office/powerpoint/2010/main" val="2111159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can we improve</a:t>
            </a:r>
            <a:r>
              <a:rPr lang="en-GB" baseline="0" dirty="0" smtClean="0"/>
              <a:t> - any general feedback?</a:t>
            </a:r>
            <a:endParaRPr lang="en-GB" dirty="0"/>
          </a:p>
        </p:txBody>
      </p:sp>
      <p:sp>
        <p:nvSpPr>
          <p:cNvPr id="4" name="Slide Number Placeholder 3"/>
          <p:cNvSpPr>
            <a:spLocks noGrp="1"/>
          </p:cNvSpPr>
          <p:nvPr>
            <p:ph type="sldNum" sz="quarter" idx="10"/>
          </p:nvPr>
        </p:nvSpPr>
        <p:spPr/>
        <p:txBody>
          <a:bodyPr/>
          <a:lstStyle/>
          <a:p>
            <a:fld id="{B097278C-104E-464E-AB83-27005F45B1B3}" type="slidenum">
              <a:rPr lang="en-GB" smtClean="0"/>
              <a:t>15</a:t>
            </a:fld>
            <a:endParaRPr lang="en-GB"/>
          </a:p>
        </p:txBody>
      </p:sp>
    </p:spTree>
    <p:extLst>
      <p:ext uri="{BB962C8B-B14F-4D97-AF65-F5344CB8AC3E}">
        <p14:creationId xmlns:p14="http://schemas.microsoft.com/office/powerpoint/2010/main" val="360530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 basic overview of how you will get discussions</a:t>
            </a:r>
            <a:r>
              <a:rPr lang="en-GB" baseline="0" dirty="0" smtClean="0"/>
              <a:t> started. We will examine the content and flow of activities in our next training session. This is an introduction to some techniques and things you must include.</a:t>
            </a:r>
            <a:endParaRPr lang="en-GB" dirty="0"/>
          </a:p>
        </p:txBody>
      </p:sp>
      <p:sp>
        <p:nvSpPr>
          <p:cNvPr id="4" name="Slide Number Placeholder 3"/>
          <p:cNvSpPr>
            <a:spLocks noGrp="1"/>
          </p:cNvSpPr>
          <p:nvPr>
            <p:ph type="sldNum" sz="quarter" idx="10"/>
          </p:nvPr>
        </p:nvSpPr>
        <p:spPr/>
        <p:txBody>
          <a:bodyPr/>
          <a:lstStyle/>
          <a:p>
            <a:fld id="{B097278C-104E-464E-AB83-27005F45B1B3}" type="slidenum">
              <a:rPr lang="en-GB" smtClean="0"/>
              <a:t>17</a:t>
            </a:fld>
            <a:endParaRPr lang="en-GB"/>
          </a:p>
        </p:txBody>
      </p:sp>
    </p:spTree>
    <p:extLst>
      <p:ext uri="{BB962C8B-B14F-4D97-AF65-F5344CB8AC3E}">
        <p14:creationId xmlns:p14="http://schemas.microsoft.com/office/powerpoint/2010/main" val="1865254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really important to get the beginning right, to get the group</a:t>
            </a:r>
            <a:r>
              <a:rPr lang="en-GB" baseline="0" dirty="0" smtClean="0"/>
              <a:t> to trust one another and trust you as the facilitator. Group discussions and learning will not occur unless careful preparation is put into the first steps.</a:t>
            </a:r>
          </a:p>
          <a:p>
            <a:r>
              <a:rPr lang="en-GB" baseline="0" dirty="0" smtClean="0"/>
              <a:t>The atmosphere created at the beginning will largely determine the success or failure of the training. People cannot easily walk into a room and start to talk about personal and sexual matters with strangers – and this is likely to be even more true if they are attending with course mates. They need to get to know people, and to trust one or two; to understand something of the course content, methods and structure; and to feel safe in the group before building up to working on activities and themes that may involve disclosure of knowledge (or lack of it), feelings, values and attitudes.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1) Welcome - self explanatory. Make sure you are on time, know venue, list of participants, materials ready, confident and friendly approach.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2) Fundamental to relationship-building is getting to know people’s names. We need to take some time to start relationship-building among participants. * S</a:t>
            </a:r>
            <a:r>
              <a:rPr lang="en-GB" dirty="0" smtClean="0"/>
              <a:t>ome groups</a:t>
            </a:r>
            <a:r>
              <a:rPr lang="en-GB" baseline="0" dirty="0" smtClean="0"/>
              <a:t> will know each other well already, others will not. Make sure you know as far as possible who will be in the group beforehand. Still always essential to have an ice breaker to get people moving about, helps decrease any anxiety students may have, make it more fun.</a:t>
            </a:r>
            <a:r>
              <a:rPr lang="en-GB" sz="1200" b="0" i="0" u="none" strike="noStrike" kern="1200" baseline="0" dirty="0" smtClean="0">
                <a:solidFill>
                  <a:schemeClr val="tx1"/>
                </a:solidFill>
                <a:latin typeface="+mn-lt"/>
                <a:ea typeface="+mn-ea"/>
                <a:cs typeface="+mn-cs"/>
              </a:rPr>
              <a:t> We'll look at examples of ice breakers. </a:t>
            </a:r>
            <a:endParaRPr lang="en-GB" dirty="0" smtClean="0"/>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3) Outline training and the content. Discuss what you will be discussing and how (i.e. through discussions/games), so students will be prepared for the techniques you will use and that your aim is to encourage participation (however remember some students will be more willing than others to participate depending on how safe they feel). Acknowledge sexual health topics might be embarrassing for students: offer plenty of reassurance! </a:t>
            </a:r>
          </a:p>
          <a:p>
            <a:r>
              <a:rPr lang="en-GB" sz="1200" b="0" i="0" u="none" strike="noStrike" kern="1200" baseline="0" dirty="0" smtClean="0">
                <a:solidFill>
                  <a:schemeClr val="tx1"/>
                </a:solidFill>
                <a:latin typeface="+mn-lt"/>
                <a:ea typeface="+mn-ea"/>
                <a:cs typeface="+mn-cs"/>
              </a:rPr>
              <a:t>Example ice breaker: Post it note activity: each participant writes down "a fear" and "a hope" about the training on a sticky note and puts it on wall of room or a snowball fight. You can then group some of the fears and hopes in similar themes. You can address the common concerns, and get rid of any misunderstandings about what the group will discuss and hopes will draw out positive messages about what the group will learn together. </a:t>
            </a:r>
          </a:p>
          <a:p>
            <a:endParaRPr lang="en-GB" baseline="0" dirty="0" smtClean="0"/>
          </a:p>
          <a:p>
            <a:r>
              <a:rPr lang="en-GB" dirty="0" smtClean="0"/>
              <a:t>4) Group agreement: to save time, best done by the facilitator. You explain</a:t>
            </a:r>
            <a:r>
              <a:rPr lang="en-GB" baseline="0" dirty="0" smtClean="0"/>
              <a:t> fully what is meant by privacy, confidentiality and acceptable behaviour (e.g. giving opinion, disagreeing). And that this applies equally to you as the facilitator. You will present it and ask everybody to abide by it.  Privacy - </a:t>
            </a:r>
            <a:r>
              <a:rPr lang="en-GB" sz="1200" b="0" i="0" u="none" strike="noStrike" kern="1200" baseline="0" dirty="0" smtClean="0">
                <a:solidFill>
                  <a:schemeClr val="tx1"/>
                </a:solidFill>
                <a:latin typeface="+mn-lt"/>
                <a:ea typeface="+mn-ea"/>
                <a:cs typeface="+mn-cs"/>
              </a:rPr>
              <a:t>nobody will be pressured to answer questions or to share anything they don’t wish to.</a:t>
            </a:r>
            <a:r>
              <a:rPr lang="en-GB" baseline="0" dirty="0" smtClean="0"/>
              <a:t> </a:t>
            </a:r>
            <a:r>
              <a:rPr lang="en-GB" sz="1200" b="0" i="0" u="none" strike="noStrike" kern="1200" baseline="0" dirty="0" smtClean="0">
                <a:solidFill>
                  <a:schemeClr val="tx1"/>
                </a:solidFill>
                <a:latin typeface="+mn-lt"/>
                <a:ea typeface="+mn-ea"/>
                <a:cs typeface="+mn-cs"/>
              </a:rPr>
              <a:t>Confidentiality means not talking about something outside of the group in which it has been shared – this may be a pair, a small group or the whole group. </a:t>
            </a:r>
            <a:r>
              <a:rPr lang="en-GB" baseline="0" dirty="0" smtClean="0"/>
              <a:t>E</a:t>
            </a:r>
            <a:r>
              <a:rPr lang="en-GB" sz="1200" b="0" i="0" u="none" strike="noStrike" kern="1200" baseline="0" dirty="0" smtClean="0">
                <a:solidFill>
                  <a:schemeClr val="tx1"/>
                </a:solidFill>
                <a:latin typeface="+mn-lt"/>
                <a:ea typeface="+mn-ea"/>
                <a:cs typeface="+mn-cs"/>
              </a:rPr>
              <a:t>ach person must take responsibility for what they share – they cannot be sure that others will not break confidentiality. Facilitators are bound by this agreement too.</a:t>
            </a:r>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097278C-104E-464E-AB83-27005F45B1B3}" type="slidenum">
              <a:rPr lang="en-GB" smtClean="0"/>
              <a:t>19</a:t>
            </a:fld>
            <a:endParaRPr lang="en-GB"/>
          </a:p>
        </p:txBody>
      </p:sp>
    </p:spTree>
    <p:extLst>
      <p:ext uri="{BB962C8B-B14F-4D97-AF65-F5344CB8AC3E}">
        <p14:creationId xmlns:p14="http://schemas.microsoft.com/office/powerpoint/2010/main" val="488339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very important </a:t>
            </a:r>
            <a:r>
              <a:rPr lang="en-GB" sz="1200" b="0" i="0" u="none" strike="noStrike" kern="1200" baseline="0" dirty="0" smtClean="0">
                <a:solidFill>
                  <a:schemeClr val="tx1"/>
                </a:solidFill>
                <a:latin typeface="+mn-lt"/>
                <a:ea typeface="+mn-ea"/>
                <a:cs typeface="+mn-cs"/>
              </a:rPr>
              <a:t>It is very important for professionals involved in sexual health and relationships work to be able to listen well. This is not just about keeping quiet – it is about giving really good attention. The skill of</a:t>
            </a:r>
          </a:p>
          <a:p>
            <a:r>
              <a:rPr lang="en-GB" sz="1200" b="0" i="0" u="none" strike="noStrike" kern="1200" baseline="0" dirty="0" smtClean="0">
                <a:solidFill>
                  <a:schemeClr val="tx1"/>
                </a:solidFill>
                <a:latin typeface="+mn-lt"/>
                <a:ea typeface="+mn-ea"/>
                <a:cs typeface="+mn-cs"/>
              </a:rPr>
              <a:t>listening effectively can be developed with practice. </a:t>
            </a:r>
          </a:p>
          <a:p>
            <a:endParaRPr lang="en-GB" sz="1200" b="0" i="0" u="none" strike="noStrike" kern="1200" baseline="0" dirty="0" smtClean="0">
              <a:solidFill>
                <a:schemeClr val="tx1"/>
              </a:solidFill>
              <a:latin typeface="+mn-lt"/>
              <a:ea typeface="+mn-ea"/>
              <a:cs typeface="+mn-cs"/>
            </a:endParaRPr>
          </a:p>
          <a:p>
            <a:r>
              <a:rPr lang="en-GB" sz="1200" kern="1200" dirty="0" smtClean="0">
                <a:solidFill>
                  <a:schemeClr val="tx1"/>
                </a:solidFill>
                <a:effectLst/>
                <a:latin typeface="+mn-lt"/>
                <a:ea typeface="+mn-ea"/>
                <a:cs typeface="+mn-cs"/>
              </a:rPr>
              <a:t>You may sometimes find communication difficult with new international students because of:</a:t>
            </a:r>
          </a:p>
          <a:p>
            <a:pPr lvl="0"/>
            <a:r>
              <a:rPr lang="en-GB" sz="1200" kern="1200" dirty="0" smtClean="0">
                <a:solidFill>
                  <a:schemeClr val="tx1"/>
                </a:solidFill>
                <a:effectLst/>
                <a:latin typeface="+mn-lt"/>
                <a:ea typeface="+mn-ea"/>
                <a:cs typeface="+mn-cs"/>
              </a:rPr>
              <a:t>strong accents   cultural differences  varying levels of English    emotional state of students (stressed, nervous)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When a student asks us a question we need to use our listening skills. We can then best help the student and check we understand what they want. </a:t>
            </a:r>
          </a:p>
          <a:p>
            <a:pPr lvl="0"/>
            <a:r>
              <a:rPr lang="en-GB" sz="1200" kern="1200" dirty="0" smtClean="0">
                <a:solidFill>
                  <a:schemeClr val="tx1"/>
                </a:solidFill>
                <a:effectLst/>
                <a:latin typeface="+mn-lt"/>
                <a:ea typeface="+mn-ea"/>
                <a:cs typeface="+mn-cs"/>
              </a:rPr>
              <a:t>Keep your language simple. Speak in English as much as possible. Don't use colloquial language or slang. Be friendly but also professional. Speak slowly and clearly. Do not panic. If you do not understand what a student is saying, ask them to repeat their question</a:t>
            </a:r>
            <a:endParaRPr lang="en-GB" dirty="0"/>
          </a:p>
        </p:txBody>
      </p:sp>
      <p:sp>
        <p:nvSpPr>
          <p:cNvPr id="4" name="Slide Number Placeholder 3"/>
          <p:cNvSpPr>
            <a:spLocks noGrp="1"/>
          </p:cNvSpPr>
          <p:nvPr>
            <p:ph type="sldNum" sz="quarter" idx="10"/>
          </p:nvPr>
        </p:nvSpPr>
        <p:spPr/>
        <p:txBody>
          <a:bodyPr/>
          <a:lstStyle/>
          <a:p>
            <a:fld id="{B097278C-104E-464E-AB83-27005F45B1B3}" type="slidenum">
              <a:rPr lang="en-GB" smtClean="0"/>
              <a:t>20</a:t>
            </a:fld>
            <a:endParaRPr lang="en-GB"/>
          </a:p>
        </p:txBody>
      </p:sp>
    </p:spTree>
    <p:extLst>
      <p:ext uri="{BB962C8B-B14F-4D97-AF65-F5344CB8AC3E}">
        <p14:creationId xmlns:p14="http://schemas.microsoft.com/office/powerpoint/2010/main" val="2365040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Answers:</a:t>
            </a:r>
          </a:p>
          <a:p>
            <a:r>
              <a:rPr lang="en-GB" u="sng" dirty="0" smtClean="0"/>
              <a:t>1)</a:t>
            </a:r>
            <a:r>
              <a:rPr lang="en-GB" u="sng" baseline="0" dirty="0" smtClean="0"/>
              <a:t> Non-engagement </a:t>
            </a:r>
          </a:p>
          <a:p>
            <a:r>
              <a:rPr lang="en-GB" baseline="0" dirty="0" smtClean="0"/>
              <a:t>This goes back to careful preparation and setting up the confidence of the group. Spend adequate time setting the scene and warm up activities.</a:t>
            </a:r>
          </a:p>
          <a:p>
            <a:r>
              <a:rPr lang="en-GB" baseline="0" dirty="0" smtClean="0"/>
              <a:t>Careful selection of ice breakers and group activities. Ice breakers can be used to raise energy levels and get people laughing, relaxed.</a:t>
            </a:r>
          </a:p>
          <a:p>
            <a:r>
              <a:rPr lang="en-GB" dirty="0" smtClean="0"/>
              <a:t>If one activity</a:t>
            </a:r>
            <a:r>
              <a:rPr lang="en-GB" baseline="0" dirty="0" smtClean="0"/>
              <a:t> doesn't work, don't panic! You will learn as you go along what is successful and what doesn't work so well. It is important that you reflect after each session and evaluate what worked.</a:t>
            </a:r>
          </a:p>
          <a:p>
            <a:r>
              <a:rPr lang="en-GB" baseline="0" dirty="0" smtClean="0"/>
              <a:t>Be prepared to be flexible. Have some back up activities to try if one activity is not working so well! Keep the pace of the session at the right speed.</a:t>
            </a:r>
          </a:p>
          <a:p>
            <a:r>
              <a:rPr lang="en-GB" baseline="0" dirty="0" smtClean="0"/>
              <a:t>Do not force people to speak if they don't want to - don't put people on the spot. Some people prefer to learn for example by reading, rather than open discussions. Just because they haven't contributed doesn't mean they are not engaged.</a:t>
            </a:r>
          </a:p>
          <a:p>
            <a:r>
              <a:rPr lang="en-GB" baseline="0" dirty="0" smtClean="0"/>
              <a:t>Some people prefer not to speak - there are ways around this and to make people feel safe! E.g. if group discussions aren't happening, you could ask people to write down their opinions/thoughts about the topic on sticky notes and put into a container.  You shake up the container and then read out the opinion to the group. This makes giving feedback more anonymous. </a:t>
            </a:r>
          </a:p>
          <a:p>
            <a:endParaRPr lang="en-GB" baseline="0" dirty="0" smtClean="0"/>
          </a:p>
          <a:p>
            <a:r>
              <a:rPr lang="en-GB" u="sng" baseline="0" dirty="0" smtClean="0"/>
              <a:t>2) Judgemental comments</a:t>
            </a:r>
          </a:p>
          <a:p>
            <a:r>
              <a:rPr lang="en-GB" u="none" baseline="0" dirty="0" smtClean="0"/>
              <a:t>You can acknowledge that everybody has individual opinions, but you must also challenge such comments in the session. Refer back to the ground rules of the session. If you don't challenge it will look like you agree with the statements, or do not see it as a problem.</a:t>
            </a:r>
            <a:endParaRPr lang="en-GB" dirty="0"/>
          </a:p>
        </p:txBody>
      </p:sp>
      <p:sp>
        <p:nvSpPr>
          <p:cNvPr id="4" name="Slide Number Placeholder 3"/>
          <p:cNvSpPr>
            <a:spLocks noGrp="1"/>
          </p:cNvSpPr>
          <p:nvPr>
            <p:ph type="sldNum" sz="quarter" idx="10"/>
          </p:nvPr>
        </p:nvSpPr>
        <p:spPr/>
        <p:txBody>
          <a:bodyPr/>
          <a:lstStyle/>
          <a:p>
            <a:fld id="{B097278C-104E-464E-AB83-27005F45B1B3}" type="slidenum">
              <a:rPr lang="en-GB" smtClean="0"/>
              <a:t>23</a:t>
            </a:fld>
            <a:endParaRPr lang="en-GB"/>
          </a:p>
        </p:txBody>
      </p:sp>
    </p:spTree>
    <p:extLst>
      <p:ext uri="{BB962C8B-B14F-4D97-AF65-F5344CB8AC3E}">
        <p14:creationId xmlns:p14="http://schemas.microsoft.com/office/powerpoint/2010/main" val="2813977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12/13/2016</a:t>
            </a:fld>
            <a:endParaRPr lang="en-US" dirty="0"/>
          </a:p>
        </p:txBody>
      </p:sp>
      <p:sp>
        <p:nvSpPr>
          <p:cNvPr id="5" name="Footer Placeholder 4"/>
          <p:cNvSpPr>
            <a:spLocks noGrp="1"/>
          </p:cNvSpPr>
          <p:nvPr>
            <p:ph type="ftr" sz="quarter" idx="11"/>
          </p:nvPr>
        </p:nvSpPr>
        <p:spPr>
          <a:xfrm>
            <a:off x="1371600" y="4323847"/>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8"/>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2"/>
            <a:ext cx="10822035"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41"/>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7"/>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4"/>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5"/>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2"/>
            <a:ext cx="2910840" cy="365125"/>
          </a:xfrm>
        </p:spPr>
        <p:txBody>
          <a:bodyPr/>
          <a:lstStyle>
            <a:lvl1pPr algn="r">
              <a:defRPr/>
            </a:lvl1pPr>
          </a:lstStyle>
          <a:p>
            <a:fld id="{48A87A34-81AB-432B-8DAE-1953F412C126}" type="datetimeFigureOut">
              <a:rPr lang="en-US" dirty="0"/>
              <a:pPr/>
              <a:t>12/13/2016</a:t>
            </a:fld>
            <a:endParaRPr lang="en-US" dirty="0"/>
          </a:p>
        </p:txBody>
      </p:sp>
      <p:sp>
        <p:nvSpPr>
          <p:cNvPr id="6" name="Footer Placeholder 5"/>
          <p:cNvSpPr>
            <a:spLocks noGrp="1"/>
          </p:cNvSpPr>
          <p:nvPr>
            <p:ph type="ftr" sz="quarter" idx="11"/>
          </p:nvPr>
        </p:nvSpPr>
        <p:spPr>
          <a:xfrm>
            <a:off x="685801" y="379943"/>
            <a:ext cx="6991492" cy="365125"/>
          </a:xfrm>
        </p:spPr>
        <p:txBody>
          <a:bodyPr/>
          <a:lstStyle/>
          <a:p>
            <a:endParaRPr lang="en-US" dirty="0"/>
          </a:p>
        </p:txBody>
      </p:sp>
      <p:sp>
        <p:nvSpPr>
          <p:cNvPr id="7" name="Slide Number Placeholder 6"/>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8" y="753534"/>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8"/>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8" y="3959864"/>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2"/>
            <a:ext cx="2910840" cy="365125"/>
          </a:xfrm>
        </p:spPr>
        <p:txBody>
          <a:bodyPr/>
          <a:lstStyle>
            <a:lvl1pPr algn="r">
              <a:defRPr/>
            </a:lvl1pPr>
          </a:lstStyle>
          <a:p>
            <a:fld id="{48A87A34-81AB-432B-8DAE-1953F412C126}" type="datetimeFigureOut">
              <a:rPr lang="en-US" dirty="0"/>
              <a:pPr/>
              <a:t>12/13/2016</a:t>
            </a:fld>
            <a:endParaRPr lang="en-US" dirty="0"/>
          </a:p>
        </p:txBody>
      </p:sp>
      <p:sp>
        <p:nvSpPr>
          <p:cNvPr id="6" name="Footer Placeholder 5"/>
          <p:cNvSpPr>
            <a:spLocks noGrp="1"/>
          </p:cNvSpPr>
          <p:nvPr>
            <p:ph type="ftr" sz="quarter" idx="11"/>
          </p:nvPr>
        </p:nvSpPr>
        <p:spPr>
          <a:xfrm>
            <a:off x="685801" y="379943"/>
            <a:ext cx="6991492" cy="365125"/>
          </a:xfrm>
        </p:spPr>
        <p:txBody>
          <a:bodyPr/>
          <a:lstStyle/>
          <a:p>
            <a:endParaRPr lang="en-US" dirty="0"/>
          </a:p>
        </p:txBody>
      </p:sp>
      <p:sp>
        <p:nvSpPr>
          <p:cNvPr id="7" name="Slide Number Placeholder 6"/>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1"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1"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3"/>
            <a:ext cx="10146187"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7"/>
            <a:ext cx="10144655"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5"/>
            <a:ext cx="2910840" cy="365125"/>
          </a:xfrm>
        </p:spPr>
        <p:txBody>
          <a:bodyPr/>
          <a:lstStyle>
            <a:lvl1pPr algn="r">
              <a:defRPr/>
            </a:lvl1pPr>
          </a:lstStyle>
          <a:p>
            <a:fld id="{48A87A34-81AB-432B-8DAE-1953F412C126}" type="datetimeFigureOut">
              <a:rPr lang="en-US" dirty="0"/>
              <a:pPr/>
              <a:t>12/13/2016</a:t>
            </a:fld>
            <a:endParaRPr lang="en-US" dirty="0"/>
          </a:p>
        </p:txBody>
      </p:sp>
      <p:sp>
        <p:nvSpPr>
          <p:cNvPr id="6" name="Footer Placeholder 5"/>
          <p:cNvSpPr>
            <a:spLocks noGrp="1"/>
          </p:cNvSpPr>
          <p:nvPr>
            <p:ph type="ftr" sz="quarter" idx="11"/>
          </p:nvPr>
        </p:nvSpPr>
        <p:spPr>
          <a:xfrm>
            <a:off x="685801" y="378885"/>
            <a:ext cx="6991492" cy="365125"/>
          </a:xfrm>
        </p:spPr>
        <p:txBody>
          <a:bodyPr/>
          <a:lstStyle/>
          <a:p>
            <a:endParaRPr lang="en-US" dirty="0"/>
          </a:p>
        </p:txBody>
      </p:sp>
      <p:sp>
        <p:nvSpPr>
          <p:cNvPr id="7" name="Slide Number Placeholder 6"/>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2" y="762001"/>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9"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2"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2"/>
            <a:ext cx="3451583"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6"/>
            <a:ext cx="3451583"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5" y="4191002"/>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6" y="4873765"/>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2" y="4191002"/>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2" y="4873763"/>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61"/>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8"/>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8" y="745069"/>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3"/>
            <a:ext cx="2910840" cy="365125"/>
          </a:xfrm>
        </p:spPr>
        <p:txBody>
          <a:bodyPr/>
          <a:lstStyle>
            <a:lvl1pPr algn="r">
              <a:defRPr/>
            </a:lvl1pPr>
          </a:lstStyle>
          <a:p>
            <a:fld id="{48A87A34-81AB-432B-8DAE-1953F412C126}" type="datetimeFigureOut">
              <a:rPr lang="en-US" dirty="0"/>
              <a:pPr/>
              <a:t>12/13/2016</a:t>
            </a:fld>
            <a:endParaRPr lang="en-US" dirty="0"/>
          </a:p>
        </p:txBody>
      </p:sp>
      <p:sp>
        <p:nvSpPr>
          <p:cNvPr id="5" name="Footer Placeholder 4"/>
          <p:cNvSpPr>
            <a:spLocks noGrp="1"/>
          </p:cNvSpPr>
          <p:nvPr>
            <p:ph type="ftr" sz="quarter" idx="11"/>
          </p:nvPr>
        </p:nvSpPr>
        <p:spPr>
          <a:xfrm>
            <a:off x="685801" y="381002"/>
            <a:ext cx="6991492" cy="365125"/>
          </a:xfrm>
        </p:spPr>
        <p:txBody>
          <a:bodyPr/>
          <a:lstStyle/>
          <a:p>
            <a:endParaRPr lang="en-US" dirty="0"/>
          </a:p>
        </p:txBody>
      </p:sp>
      <p:sp>
        <p:nvSpPr>
          <p:cNvPr id="6" name="Slide Number Placeholder 5"/>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2" y="753535"/>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6"/>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2"/>
            <a:ext cx="2910840" cy="365125"/>
          </a:xfrm>
        </p:spPr>
        <p:txBody>
          <a:bodyPr/>
          <a:lstStyle>
            <a:lvl1pPr algn="r">
              <a:defRPr/>
            </a:lvl1pPr>
          </a:lstStyle>
          <a:p>
            <a:fld id="{48A87A34-81AB-432B-8DAE-1953F412C126}" type="datetimeFigureOut">
              <a:rPr lang="en-US" dirty="0"/>
              <a:pPr/>
              <a:t>12/13/2016</a:t>
            </a:fld>
            <a:endParaRPr lang="en-US" dirty="0"/>
          </a:p>
        </p:txBody>
      </p:sp>
      <p:sp>
        <p:nvSpPr>
          <p:cNvPr id="5" name="Footer Placeholder 4"/>
          <p:cNvSpPr>
            <a:spLocks noGrp="1"/>
          </p:cNvSpPr>
          <p:nvPr>
            <p:ph type="ftr" sz="quarter" idx="11"/>
          </p:nvPr>
        </p:nvSpPr>
        <p:spPr>
          <a:xfrm>
            <a:off x="685801" y="381003"/>
            <a:ext cx="6991492" cy="364065"/>
          </a:xfrm>
        </p:spPr>
        <p:txBody>
          <a:bodyPr/>
          <a:lstStyle/>
          <a:p>
            <a:endParaRPr lang="en-US" dirty="0"/>
          </a:p>
        </p:txBody>
      </p:sp>
      <p:sp>
        <p:nvSpPr>
          <p:cNvPr id="6" name="Slide Number Placeholder 5"/>
          <p:cNvSpPr>
            <a:spLocks noGrp="1"/>
          </p:cNvSpPr>
          <p:nvPr>
            <p:ph type="sldNum" sz="quarter" idx="12"/>
          </p:nvPr>
        </p:nvSpPr>
        <p:spPr>
          <a:xfrm>
            <a:off x="10862453" y="381002"/>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1"/>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61"/>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10"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2" y="3132668"/>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8"/>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1" y="746761"/>
            <a:ext cx="6510619"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201"/>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7" y="751243"/>
            <a:ext cx="3644963"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201"/>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2"/>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2"/>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12/13/2016</a:t>
            </a:fld>
            <a:endParaRPr lang="en-US" dirty="0"/>
          </a:p>
        </p:txBody>
      </p:sp>
      <p:sp>
        <p:nvSpPr>
          <p:cNvPr id="5" name="Footer Placeholder 4"/>
          <p:cNvSpPr>
            <a:spLocks noGrp="1"/>
          </p:cNvSpPr>
          <p:nvPr>
            <p:ph type="ftr" sz="quarter" idx="3"/>
          </p:nvPr>
        </p:nvSpPr>
        <p:spPr>
          <a:xfrm>
            <a:off x="685800" y="6355847"/>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2"/>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studenthealthatshu.co.uk/" TargetMode="External"/><Relationship Id="rId2" Type="http://schemas.openxmlformats.org/officeDocument/2006/relationships/hyperlink" Target="http://www.sexualhealthsheffield.nhs.uk/" TargetMode="External"/><Relationship Id="rId1" Type="http://schemas.openxmlformats.org/officeDocument/2006/relationships/slideLayout" Target="../slideLayouts/slideLayout2.xml"/><Relationship Id="rId4" Type="http://schemas.openxmlformats.org/officeDocument/2006/relationships/hyperlink" Target="https://www.shu.ac.uk/current-students/student-support/student-wellbein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rown.edu/about/administration/sheridan-center/teaching-learning/effective-classroom-practices/discussions-seminars/facilitati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nhs.uk/Livewell/Talkingaboutsex/Pages/Talkingtoyourpartner.aspx" TargetMode="External"/><Relationship Id="rId2" Type="http://schemas.openxmlformats.org/officeDocument/2006/relationships/hyperlink" Target="http://www.loveisrespect.org/healthy-relationships/communicate-bett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crasac.org.uk/rape-is-rape-campaign.html" TargetMode="External"/><Relationship Id="rId3" Type="http://schemas.openxmlformats.org/officeDocument/2006/relationships/hyperlink" Target="http://www.legislation.gov.uk/ukpga/2003/42/contents" TargetMode="External"/><Relationship Id="rId7" Type="http://schemas.openxmlformats.org/officeDocument/2006/relationships/hyperlink" Target="http://www.crasac.org.uk/chelseas-choice.html" TargetMode="External"/><Relationship Id="rId2" Type="http://schemas.openxmlformats.org/officeDocument/2006/relationships/hyperlink" Target="https://www.youtube.com/watch?v=RFDatCchpus&amp;index=40&amp;list=PL8dPuuaLjXtOAKed_MxxWBNaPno5h3Zs8" TargetMode="External"/><Relationship Id="rId1" Type="http://schemas.openxmlformats.org/officeDocument/2006/relationships/slideLayout" Target="../slideLayouts/slideLayout2.xml"/><Relationship Id="rId6" Type="http://schemas.openxmlformats.org/officeDocument/2006/relationships/hyperlink" Target="http://thisisabuse.direct.gov.uk/in-the-know" TargetMode="External"/><Relationship Id="rId5" Type="http://schemas.openxmlformats.org/officeDocument/2006/relationships/hyperlink" Target="https://www.brook.org.uk/your-life/consent" TargetMode="External"/><Relationship Id="rId4" Type="http://schemas.openxmlformats.org/officeDocument/2006/relationships/hyperlink" Target="http://respectnotfear.co.uk/consentandconsequences/consent.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sexualhealthsheffield.nhs.uk/" TargetMode="External"/><Relationship Id="rId2" Type="http://schemas.openxmlformats.org/officeDocument/2006/relationships/hyperlink" Target="http://www.nhs.uk/Livewell/Sexualhealthtopics/Pages/Sexual-health-hub.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International Student Health project</a:t>
            </a:r>
            <a:endParaRPr lang="en-GB"/>
          </a:p>
        </p:txBody>
      </p:sp>
      <p:sp>
        <p:nvSpPr>
          <p:cNvPr id="3" name="Subtitle 2"/>
          <p:cNvSpPr>
            <a:spLocks noGrp="1"/>
          </p:cNvSpPr>
          <p:nvPr>
            <p:ph type="subTitle" idx="1"/>
          </p:nvPr>
        </p:nvSpPr>
        <p:spPr/>
        <p:txBody>
          <a:bodyPr/>
          <a:lstStyle/>
          <a:p>
            <a:r>
              <a:rPr lang="en-GB" dirty="0" smtClean="0"/>
              <a:t>Focusing on healthy relationships</a:t>
            </a:r>
            <a:r>
              <a:rPr lang="en-GB" smtClean="0"/>
              <a:t>, sexual health and sexual consent</a:t>
            </a:r>
            <a:endParaRPr lang="en-GB"/>
          </a:p>
        </p:txBody>
      </p:sp>
    </p:spTree>
    <p:extLst>
      <p:ext uri="{BB962C8B-B14F-4D97-AF65-F5344CB8AC3E}">
        <p14:creationId xmlns:p14="http://schemas.microsoft.com/office/powerpoint/2010/main" val="1561372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job role</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u="sng" dirty="0" smtClean="0"/>
              <a:t>What we expect:</a:t>
            </a:r>
          </a:p>
          <a:p>
            <a:pPr marL="0" indent="0">
              <a:buNone/>
            </a:pPr>
            <a:r>
              <a:rPr lang="en-GB" dirty="0" smtClean="0"/>
              <a:t>a) deliver health briefings 		b) Deliver healthy relationships sessions</a:t>
            </a:r>
          </a:p>
          <a:p>
            <a:pPr marL="0" indent="0">
              <a:buNone/>
            </a:pPr>
            <a:r>
              <a:rPr lang="en-GB" dirty="0" smtClean="0"/>
              <a:t>- Professional and be prepared</a:t>
            </a:r>
          </a:p>
          <a:p>
            <a:pPr marL="0" indent="0">
              <a:buNone/>
            </a:pPr>
            <a:r>
              <a:rPr lang="en-GB" dirty="0" smtClean="0"/>
              <a:t>- Be familiar with materials and session plan</a:t>
            </a:r>
          </a:p>
          <a:p>
            <a:pPr marL="0" indent="0">
              <a:buNone/>
            </a:pPr>
            <a:r>
              <a:rPr lang="en-GB" dirty="0" smtClean="0"/>
              <a:t>- Non judgemental attitude</a:t>
            </a:r>
          </a:p>
          <a:p>
            <a:pPr marL="0" indent="0">
              <a:buNone/>
            </a:pPr>
            <a:r>
              <a:rPr lang="en-GB" dirty="0" smtClean="0"/>
              <a:t>- Confidentiality! Goes both ways....</a:t>
            </a:r>
          </a:p>
          <a:p>
            <a:pPr marL="0" indent="0">
              <a:buNone/>
            </a:pPr>
            <a:r>
              <a:rPr lang="en-GB" dirty="0" smtClean="0"/>
              <a:t>- Do not share your own or others' personal relationship experiences in session </a:t>
            </a:r>
          </a:p>
          <a:p>
            <a:pPr marL="0" indent="0">
              <a:buNone/>
            </a:pPr>
            <a:r>
              <a:rPr lang="en-GB" dirty="0" smtClean="0"/>
              <a:t>- Reflect on each session, what you feel you did well/not so well. Give us feedback too!</a:t>
            </a:r>
          </a:p>
          <a:p>
            <a:pPr marL="0" indent="0">
              <a:buNone/>
            </a:pPr>
            <a:r>
              <a:rPr lang="en-GB" dirty="0" smtClean="0"/>
              <a:t>- Be on time! If you can't make a shift let us know in plenty of time</a:t>
            </a:r>
          </a:p>
          <a:p>
            <a:pPr marL="0" indent="0">
              <a:buNone/>
            </a:pPr>
            <a:endParaRPr lang="en-GB" dirty="0"/>
          </a:p>
        </p:txBody>
      </p:sp>
    </p:spTree>
    <p:extLst>
      <p:ext uri="{BB962C8B-B14F-4D97-AF65-F5344CB8AC3E}">
        <p14:creationId xmlns:p14="http://schemas.microsoft.com/office/powerpoint/2010/main" val="269086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will do</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 </a:t>
            </a:r>
            <a:r>
              <a:rPr lang="en-GB" dirty="0"/>
              <a:t>We don't expect you to be experts! But guide discussions, deliver key messages</a:t>
            </a:r>
          </a:p>
          <a:p>
            <a:pPr marL="0" indent="0">
              <a:buNone/>
            </a:pPr>
            <a:r>
              <a:rPr lang="en-GB" dirty="0"/>
              <a:t>- </a:t>
            </a:r>
            <a:r>
              <a:rPr lang="en-GB" dirty="0" smtClean="0"/>
              <a:t>Shadowing + feedback</a:t>
            </a:r>
            <a:endParaRPr lang="en-GB" dirty="0"/>
          </a:p>
          <a:p>
            <a:pPr marL="0" indent="0">
              <a:buNone/>
            </a:pPr>
            <a:r>
              <a:rPr lang="en-GB" dirty="0"/>
              <a:t>- Ongoing training - project in development</a:t>
            </a:r>
          </a:p>
          <a:p>
            <a:pPr marL="0" indent="0">
              <a:buNone/>
            </a:pPr>
            <a:r>
              <a:rPr lang="en-GB" dirty="0"/>
              <a:t>- Evenly share work as much as possible</a:t>
            </a:r>
          </a:p>
          <a:p>
            <a:pPr marL="0" indent="0">
              <a:buNone/>
            </a:pPr>
            <a:r>
              <a:rPr lang="en-GB" dirty="0"/>
              <a:t>- £11.77 per hour - please put your timesheet in as soon as possible. </a:t>
            </a:r>
          </a:p>
          <a:p>
            <a:pPr marL="0" indent="0">
              <a:buNone/>
            </a:pPr>
            <a:endParaRPr lang="en-GB" dirty="0"/>
          </a:p>
          <a:p>
            <a:endParaRPr lang="en-GB" dirty="0"/>
          </a:p>
        </p:txBody>
      </p:sp>
    </p:spTree>
    <p:extLst>
      <p:ext uri="{BB962C8B-B14F-4D97-AF65-F5344CB8AC3E}">
        <p14:creationId xmlns:p14="http://schemas.microsoft.com/office/powerpoint/2010/main" val="2682904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job!</a:t>
            </a:r>
            <a:endParaRPr lang="en-GB" dirty="0"/>
          </a:p>
        </p:txBody>
      </p:sp>
      <p:sp>
        <p:nvSpPr>
          <p:cNvPr id="3" name="Content Placeholder 2"/>
          <p:cNvSpPr>
            <a:spLocks noGrp="1"/>
          </p:cNvSpPr>
          <p:nvPr>
            <p:ph idx="1"/>
          </p:nvPr>
        </p:nvSpPr>
        <p:spPr/>
        <p:txBody>
          <a:bodyPr/>
          <a:lstStyle/>
          <a:p>
            <a:pPr marL="0" indent="0">
              <a:buNone/>
            </a:pPr>
            <a:r>
              <a:rPr lang="en-GB" dirty="0" smtClean="0"/>
              <a:t>January 12</a:t>
            </a:r>
          </a:p>
          <a:p>
            <a:pPr marL="0" indent="0">
              <a:buNone/>
            </a:pPr>
            <a:r>
              <a:rPr lang="en-GB" dirty="0" smtClean="0"/>
              <a:t>13.30 - 16.00</a:t>
            </a:r>
          </a:p>
          <a:p>
            <a:pPr marL="0" indent="0">
              <a:buNone/>
            </a:pPr>
            <a:r>
              <a:rPr lang="en-GB" dirty="0" smtClean="0"/>
              <a:t>New students - Health briefing</a:t>
            </a:r>
          </a:p>
          <a:p>
            <a:pPr marL="0" indent="0">
              <a:buNone/>
            </a:pPr>
            <a:endParaRPr lang="en-GB" dirty="0"/>
          </a:p>
          <a:p>
            <a:pPr marL="0" indent="0">
              <a:buNone/>
            </a:pPr>
            <a:endParaRPr lang="en-GB" dirty="0" smtClean="0"/>
          </a:p>
          <a:p>
            <a:pPr marL="0" indent="0">
              <a:buNone/>
            </a:pPr>
            <a:r>
              <a:rPr lang="en-GB" dirty="0" smtClean="0"/>
              <a:t>Any questions.....? </a:t>
            </a:r>
          </a:p>
          <a:p>
            <a:pPr marL="0" indent="0">
              <a:buNone/>
            </a:pPr>
            <a:endParaRPr lang="en-GB" dirty="0"/>
          </a:p>
          <a:p>
            <a:pPr marL="0" indent="0">
              <a:buNone/>
            </a:pPr>
            <a:r>
              <a:rPr lang="en-GB" dirty="0" smtClean="0"/>
              <a:t>:) </a:t>
            </a:r>
            <a:endParaRPr lang="en-GB" dirty="0"/>
          </a:p>
        </p:txBody>
      </p:sp>
    </p:spTree>
    <p:extLst>
      <p:ext uri="{BB962C8B-B14F-4D97-AF65-F5344CB8AC3E}">
        <p14:creationId xmlns:p14="http://schemas.microsoft.com/office/powerpoint/2010/main" val="298527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in the </a:t>
            </a:r>
            <a:r>
              <a:rPr lang="en-GB" dirty="0" err="1" smtClean="0"/>
              <a:t>uk</a:t>
            </a:r>
            <a:endParaRPr lang="en-GB" dirty="0"/>
          </a:p>
        </p:txBody>
      </p:sp>
      <p:sp>
        <p:nvSpPr>
          <p:cNvPr id="3" name="Text Placeholder 2"/>
          <p:cNvSpPr>
            <a:spLocks noGrp="1"/>
          </p:cNvSpPr>
          <p:nvPr>
            <p:ph type="body" idx="1"/>
          </p:nvPr>
        </p:nvSpPr>
        <p:spPr/>
        <p:txBody>
          <a:bodyPr/>
          <a:lstStyle/>
          <a:p>
            <a:r>
              <a:rPr lang="en-GB" dirty="0" smtClean="0"/>
              <a:t>leaflet for international students</a:t>
            </a:r>
            <a:endParaRPr lang="en-GB" dirty="0"/>
          </a:p>
        </p:txBody>
      </p:sp>
    </p:spTree>
    <p:extLst>
      <p:ext uri="{BB962C8B-B14F-4D97-AF65-F5344CB8AC3E}">
        <p14:creationId xmlns:p14="http://schemas.microsoft.com/office/powerpoint/2010/main" val="2492378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Services</a:t>
            </a:r>
            <a:endParaRPr lang="en-GB" dirty="0"/>
          </a:p>
        </p:txBody>
      </p:sp>
      <p:sp>
        <p:nvSpPr>
          <p:cNvPr id="3" name="Content Placeholder 2"/>
          <p:cNvSpPr>
            <a:spLocks noGrp="1"/>
          </p:cNvSpPr>
          <p:nvPr>
            <p:ph idx="1"/>
          </p:nvPr>
        </p:nvSpPr>
        <p:spPr/>
        <p:txBody>
          <a:bodyPr/>
          <a:lstStyle/>
          <a:p>
            <a:r>
              <a:rPr lang="en-GB" dirty="0" smtClean="0"/>
              <a:t>Sexual Health Clinic</a:t>
            </a:r>
          </a:p>
          <a:p>
            <a:pPr marL="0" indent="0">
              <a:buNone/>
            </a:pPr>
            <a:r>
              <a:rPr lang="en-GB" dirty="0">
                <a:hlinkClick r:id="rId2"/>
              </a:rPr>
              <a:t>http://www.sexualhealthsheffield.nhs.uk</a:t>
            </a:r>
            <a:r>
              <a:rPr lang="en-GB" dirty="0" smtClean="0">
                <a:hlinkClick r:id="rId2"/>
              </a:rPr>
              <a:t>/</a:t>
            </a:r>
            <a:r>
              <a:rPr lang="en-GB" dirty="0" smtClean="0"/>
              <a:t> </a:t>
            </a:r>
          </a:p>
          <a:p>
            <a:pPr marL="0" indent="0">
              <a:buNone/>
            </a:pPr>
            <a:endParaRPr lang="en-GB" dirty="0"/>
          </a:p>
          <a:p>
            <a:r>
              <a:rPr lang="en-GB" dirty="0" smtClean="0"/>
              <a:t>Medical Centre at SHU</a:t>
            </a:r>
          </a:p>
          <a:p>
            <a:r>
              <a:rPr lang="en-GB" dirty="0">
                <a:hlinkClick r:id="rId3"/>
              </a:rPr>
              <a:t>http://www.studenthealthatshu.co.uk</a:t>
            </a:r>
            <a:r>
              <a:rPr lang="en-GB" dirty="0" smtClean="0">
                <a:hlinkClick r:id="rId3"/>
              </a:rPr>
              <a:t>/</a:t>
            </a:r>
            <a:r>
              <a:rPr lang="en-GB" dirty="0" smtClean="0"/>
              <a:t> </a:t>
            </a:r>
            <a:endParaRPr lang="en-GB" dirty="0"/>
          </a:p>
          <a:p>
            <a:r>
              <a:rPr lang="en-GB" dirty="0" smtClean="0"/>
              <a:t>Wellbeing at SHU</a:t>
            </a:r>
          </a:p>
          <a:p>
            <a:pPr marL="0" indent="0">
              <a:buNone/>
            </a:pPr>
            <a:r>
              <a:rPr lang="en-GB" dirty="0">
                <a:hlinkClick r:id="rId4"/>
              </a:rPr>
              <a:t>https://</a:t>
            </a:r>
            <a:r>
              <a:rPr lang="en-GB" dirty="0" smtClean="0">
                <a:hlinkClick r:id="rId4"/>
              </a:rPr>
              <a:t>www.shu.ac.uk/current-students/student-support/student-wellbeing</a:t>
            </a:r>
            <a:r>
              <a:rPr lang="en-GB" dirty="0" smtClean="0"/>
              <a:t> </a:t>
            </a:r>
            <a:endParaRPr lang="en-GB" dirty="0"/>
          </a:p>
          <a:p>
            <a:r>
              <a:rPr lang="en-GB" dirty="0" smtClean="0"/>
              <a:t>Student Support Officers</a:t>
            </a:r>
          </a:p>
          <a:p>
            <a:r>
              <a:rPr lang="en-GB" dirty="0" smtClean="0"/>
              <a:t>International Experience Team</a:t>
            </a:r>
            <a:endParaRPr lang="en-GB" dirty="0"/>
          </a:p>
        </p:txBody>
      </p:sp>
    </p:spTree>
    <p:extLst>
      <p:ext uri="{BB962C8B-B14F-4D97-AF65-F5344CB8AC3E}">
        <p14:creationId xmlns:p14="http://schemas.microsoft.com/office/powerpoint/2010/main" val="1528526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Healthy </a:t>
            </a:r>
            <a:r>
              <a:rPr lang="en-GB" dirty="0" smtClean="0"/>
              <a:t>relationships - session</a:t>
            </a:r>
            <a:endParaRPr lang="en-GB" dirty="0"/>
          </a:p>
        </p:txBody>
      </p:sp>
      <p:sp>
        <p:nvSpPr>
          <p:cNvPr id="3" name="Content Placeholder 2"/>
          <p:cNvSpPr>
            <a:spLocks noGrp="1"/>
          </p:cNvSpPr>
          <p:nvPr>
            <p:ph idx="1"/>
          </p:nvPr>
        </p:nvSpPr>
        <p:spPr/>
        <p:txBody>
          <a:bodyPr>
            <a:normAutofit lnSpcReduction="10000"/>
          </a:bodyPr>
          <a:lstStyle/>
          <a:p>
            <a:r>
              <a:rPr lang="en-GB" dirty="0" smtClean="0"/>
              <a:t>When participating:</a:t>
            </a:r>
          </a:p>
          <a:p>
            <a:pPr marL="0" indent="0">
              <a:buNone/>
            </a:pPr>
            <a:r>
              <a:rPr lang="en-GB" dirty="0" smtClean="0"/>
              <a:t>- How did you feel about taking part in the activities?</a:t>
            </a:r>
          </a:p>
          <a:p>
            <a:pPr marL="0" indent="0">
              <a:buNone/>
            </a:pPr>
            <a:r>
              <a:rPr lang="en-GB" dirty="0" smtClean="0"/>
              <a:t>- What was easy and enjoyable?</a:t>
            </a:r>
          </a:p>
          <a:p>
            <a:pPr marL="0" indent="0">
              <a:buNone/>
            </a:pPr>
            <a:r>
              <a:rPr lang="en-GB" dirty="0" smtClean="0"/>
              <a:t>- What was difficult?</a:t>
            </a:r>
          </a:p>
          <a:p>
            <a:pPr marL="0" indent="0">
              <a:buNone/>
            </a:pPr>
            <a:endParaRPr lang="en-GB" dirty="0"/>
          </a:p>
          <a:p>
            <a:pPr marL="0" indent="0">
              <a:buNone/>
            </a:pPr>
            <a:r>
              <a:rPr lang="en-GB" dirty="0" smtClean="0"/>
              <a:t>When observing:</a:t>
            </a:r>
          </a:p>
          <a:p>
            <a:pPr marL="0" indent="0">
              <a:buNone/>
            </a:pPr>
            <a:r>
              <a:rPr lang="en-GB" dirty="0" smtClean="0"/>
              <a:t>- What techniques are used to facilitate discussions?</a:t>
            </a:r>
          </a:p>
          <a:p>
            <a:pPr marL="0" indent="0">
              <a:buNone/>
            </a:pPr>
            <a:r>
              <a:rPr lang="en-GB" dirty="0" smtClean="0"/>
              <a:t>- What topics are covered?</a:t>
            </a:r>
          </a:p>
          <a:p>
            <a:pPr marL="0" indent="0">
              <a:buNone/>
            </a:pPr>
            <a:r>
              <a:rPr lang="en-GB" dirty="0" smtClean="0"/>
              <a:t>- What are the </a:t>
            </a:r>
            <a:r>
              <a:rPr lang="en-GB" b="1" dirty="0" smtClean="0"/>
              <a:t>key messages</a:t>
            </a:r>
            <a:r>
              <a:rPr lang="en-GB" dirty="0" smtClean="0"/>
              <a:t> of the session?</a:t>
            </a:r>
          </a:p>
          <a:p>
            <a:pPr marL="0" indent="0">
              <a:buNone/>
            </a:pPr>
            <a:r>
              <a:rPr lang="en-GB" dirty="0" smtClean="0"/>
              <a:t>- What worked well? </a:t>
            </a: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9211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facilitating group discussion</a:t>
            </a:r>
            <a:endParaRPr lang="en-GB" dirty="0"/>
          </a:p>
        </p:txBody>
      </p:sp>
      <p:sp>
        <p:nvSpPr>
          <p:cNvPr id="3" name="Text Placeholder 2"/>
          <p:cNvSpPr>
            <a:spLocks noGrp="1"/>
          </p:cNvSpPr>
          <p:nvPr>
            <p:ph type="body" idx="1"/>
          </p:nvPr>
        </p:nvSpPr>
        <p:spPr/>
        <p:txBody>
          <a:bodyPr/>
          <a:lstStyle/>
          <a:p>
            <a:r>
              <a:rPr lang="en-GB" dirty="0" smtClean="0"/>
              <a:t>Communication skills	Sexual Consent	Sexual Health</a:t>
            </a:r>
            <a:endParaRPr lang="en-GB" dirty="0"/>
          </a:p>
        </p:txBody>
      </p:sp>
    </p:spTree>
    <p:extLst>
      <p:ext uri="{BB962C8B-B14F-4D97-AF65-F5344CB8AC3E}">
        <p14:creationId xmlns:p14="http://schemas.microsoft.com/office/powerpoint/2010/main" val="2096732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457200"/>
            <a:ext cx="10820399" cy="826641"/>
          </a:xfrm>
        </p:spPr>
        <p:txBody>
          <a:bodyPr/>
          <a:lstStyle/>
          <a:p>
            <a:r>
              <a:rPr lang="en-GB" dirty="0" smtClean="0"/>
              <a:t>Group discussions</a:t>
            </a:r>
            <a:endParaRPr lang="en-GB" dirty="0"/>
          </a:p>
        </p:txBody>
      </p:sp>
      <p:sp>
        <p:nvSpPr>
          <p:cNvPr id="3" name="Text Placeholder 2"/>
          <p:cNvSpPr>
            <a:spLocks noGrp="1"/>
          </p:cNvSpPr>
          <p:nvPr>
            <p:ph type="body" idx="1"/>
          </p:nvPr>
        </p:nvSpPr>
        <p:spPr>
          <a:xfrm>
            <a:off x="699249" y="1524000"/>
            <a:ext cx="10828865" cy="4191000"/>
          </a:xfrm>
        </p:spPr>
        <p:txBody>
          <a:bodyPr>
            <a:normAutofit/>
          </a:bodyPr>
          <a:lstStyle/>
          <a:p>
            <a:pPr algn="l"/>
            <a:r>
              <a:rPr lang="en-GB" dirty="0" smtClean="0"/>
              <a:t>Why?</a:t>
            </a:r>
          </a:p>
          <a:p>
            <a:pPr algn="l"/>
            <a:r>
              <a:rPr lang="en-GB" dirty="0" smtClean="0"/>
              <a:t>To 'teach' certain topics in a participatory way</a:t>
            </a:r>
          </a:p>
          <a:p>
            <a:pPr algn="l"/>
            <a:r>
              <a:rPr lang="en-GB" dirty="0" smtClean="0"/>
              <a:t>We want to deliver </a:t>
            </a:r>
            <a:r>
              <a:rPr lang="en-GB" b="1" dirty="0" smtClean="0"/>
              <a:t>key messages</a:t>
            </a:r>
            <a:r>
              <a:rPr lang="en-GB" dirty="0" smtClean="0"/>
              <a:t> re: consent, sexual health, communication</a:t>
            </a:r>
          </a:p>
          <a:p>
            <a:pPr algn="l"/>
            <a:endParaRPr lang="en-GB" dirty="0" smtClean="0"/>
          </a:p>
          <a:p>
            <a:pPr algn="l"/>
            <a:r>
              <a:rPr lang="en-GB" dirty="0" smtClean="0"/>
              <a:t>How:</a:t>
            </a:r>
            <a:endParaRPr lang="en-GB" dirty="0"/>
          </a:p>
          <a:p>
            <a:pPr marL="342900" indent="-342900" algn="l">
              <a:buFont typeface="Arial" charset="0"/>
              <a:buChar char="•"/>
            </a:pPr>
            <a:r>
              <a:rPr lang="en-GB" dirty="0" smtClean="0"/>
              <a:t>Creating Trust</a:t>
            </a:r>
            <a:endParaRPr lang="en-GB" dirty="0"/>
          </a:p>
          <a:p>
            <a:pPr marL="342900" indent="-342900" algn="l">
              <a:buFont typeface="Arial" charset="0"/>
              <a:buChar char="•"/>
            </a:pPr>
            <a:r>
              <a:rPr lang="en-GB" dirty="0" smtClean="0"/>
              <a:t>Listening skills</a:t>
            </a:r>
          </a:p>
          <a:p>
            <a:pPr marL="342900" indent="-342900" algn="l">
              <a:buFont typeface="Arial" charset="0"/>
              <a:buChar char="•"/>
            </a:pPr>
            <a:r>
              <a:rPr lang="en-GB" dirty="0" smtClean="0"/>
              <a:t>Facilitating skills</a:t>
            </a:r>
          </a:p>
          <a:p>
            <a:pPr marL="342900" indent="-342900" algn="l">
              <a:buFont typeface="Arial" charset="0"/>
              <a:buChar char="•"/>
            </a:pPr>
            <a:r>
              <a:rPr lang="en-GB" dirty="0" smtClean="0"/>
              <a:t>Dealing with problems</a:t>
            </a:r>
          </a:p>
          <a:p>
            <a:pPr algn="l"/>
            <a:endParaRPr lang="en-GB" dirty="0" smtClean="0"/>
          </a:p>
          <a:p>
            <a:pPr marL="342900" indent="-342900" algn="l">
              <a:buFont typeface="Arial" charset="0"/>
              <a:buChar char="•"/>
            </a:pPr>
            <a:endParaRPr lang="en-GB" dirty="0" smtClean="0"/>
          </a:p>
          <a:p>
            <a:pPr marL="342900" indent="-342900" algn="l">
              <a:buFont typeface="Arial" charset="0"/>
              <a:buChar char="•"/>
            </a:pPr>
            <a:endParaRPr lang="en-GB" dirty="0"/>
          </a:p>
        </p:txBody>
      </p:sp>
    </p:spTree>
    <p:extLst>
      <p:ext uri="{BB962C8B-B14F-4D97-AF65-F5344CB8AC3E}">
        <p14:creationId xmlns:p14="http://schemas.microsoft.com/office/powerpoint/2010/main" val="684309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facilitating discussions</a:t>
            </a:r>
            <a:endParaRPr lang="en-GB" dirty="0"/>
          </a:p>
        </p:txBody>
      </p:sp>
      <p:sp>
        <p:nvSpPr>
          <p:cNvPr id="3" name="Content Placeholder 2"/>
          <p:cNvSpPr>
            <a:spLocks noGrp="1"/>
          </p:cNvSpPr>
          <p:nvPr>
            <p:ph idx="1"/>
          </p:nvPr>
        </p:nvSpPr>
        <p:spPr/>
        <p:txBody>
          <a:bodyPr/>
          <a:lstStyle/>
          <a:p>
            <a:pPr marL="0" indent="0">
              <a:buNone/>
            </a:pPr>
            <a:r>
              <a:rPr lang="en-GB" dirty="0" smtClean="0"/>
              <a:t>In pairs discuss:</a:t>
            </a:r>
          </a:p>
          <a:p>
            <a:endParaRPr lang="en-GB" dirty="0"/>
          </a:p>
          <a:p>
            <a:r>
              <a:rPr lang="en-GB" dirty="0" smtClean="0"/>
              <a:t>What </a:t>
            </a:r>
            <a:r>
              <a:rPr lang="en-GB" dirty="0" smtClean="0"/>
              <a:t>should the facilitator do to ensure a good discussion</a:t>
            </a:r>
            <a:r>
              <a:rPr lang="en-GB" dirty="0" smtClean="0"/>
              <a:t>?</a:t>
            </a:r>
          </a:p>
          <a:p>
            <a:pPr marL="0" indent="0">
              <a:buNone/>
            </a:pPr>
            <a:endParaRPr lang="en-GB" dirty="0" smtClean="0"/>
          </a:p>
          <a:p>
            <a:r>
              <a:rPr lang="en-GB" dirty="0" smtClean="0"/>
              <a:t>What </a:t>
            </a:r>
            <a:r>
              <a:rPr lang="en-GB" dirty="0" smtClean="0"/>
              <a:t>should the facilitator avoid doing?</a:t>
            </a:r>
          </a:p>
          <a:p>
            <a:pPr marL="0" indent="0">
              <a:buNone/>
            </a:pPr>
            <a:endParaRPr lang="en-GB" dirty="0" smtClean="0"/>
          </a:p>
          <a:p>
            <a:r>
              <a:rPr lang="en-GB" dirty="0" smtClean="0"/>
              <a:t>What problems can happen ? How would you overcome them?</a:t>
            </a:r>
          </a:p>
          <a:p>
            <a:pPr marL="0" indent="0">
              <a:buNone/>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1149528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trust</a:t>
            </a:r>
            <a:endParaRPr lang="en-GB" dirty="0"/>
          </a:p>
        </p:txBody>
      </p:sp>
      <p:sp>
        <p:nvSpPr>
          <p:cNvPr id="3" name="Content Placeholder 2"/>
          <p:cNvSpPr>
            <a:spLocks noGrp="1"/>
          </p:cNvSpPr>
          <p:nvPr>
            <p:ph idx="1"/>
          </p:nvPr>
        </p:nvSpPr>
        <p:spPr/>
        <p:txBody>
          <a:bodyPr>
            <a:normAutofit/>
          </a:bodyPr>
          <a:lstStyle/>
          <a:p>
            <a:pPr marL="0" indent="0">
              <a:buNone/>
            </a:pPr>
            <a:r>
              <a:rPr lang="en-GB" u="sng" dirty="0" smtClean="0"/>
              <a:t>How?</a:t>
            </a:r>
          </a:p>
          <a:p>
            <a:pPr marL="0" indent="0">
              <a:buNone/>
            </a:pPr>
            <a:endParaRPr lang="en-GB" u="sng" dirty="0"/>
          </a:p>
          <a:p>
            <a:pPr marL="0" indent="0">
              <a:buNone/>
            </a:pPr>
            <a:r>
              <a:rPr lang="en-GB" dirty="0" smtClean="0"/>
              <a:t>-  Welcome and introducing yourself		</a:t>
            </a:r>
          </a:p>
          <a:p>
            <a:pPr marL="0" indent="0">
              <a:buNone/>
            </a:pPr>
            <a:r>
              <a:rPr lang="en-GB" dirty="0" smtClean="0"/>
              <a:t>- Name badges/ice breaker</a:t>
            </a:r>
          </a:p>
          <a:p>
            <a:pPr marL="0" indent="0">
              <a:buNone/>
            </a:pPr>
            <a:r>
              <a:rPr lang="en-GB" dirty="0" smtClean="0"/>
              <a:t>- Group agreement :  privacy, confidentiality,  non judgemental, </a:t>
            </a:r>
          </a:p>
          <a:p>
            <a:pPr marL="0" indent="0">
              <a:buNone/>
            </a:pPr>
            <a:r>
              <a:rPr lang="en-GB" dirty="0" smtClean="0"/>
              <a:t>non discriminatory</a:t>
            </a:r>
          </a:p>
          <a:p>
            <a:pPr marL="0" indent="0">
              <a:buNone/>
            </a:pPr>
            <a:endParaRPr lang="en-GB" dirty="0" smtClean="0"/>
          </a:p>
          <a:p>
            <a:pPr marL="0" indent="0">
              <a:buNone/>
            </a:pPr>
            <a:endParaRPr lang="en-GB" dirty="0" smtClean="0"/>
          </a:p>
        </p:txBody>
      </p:sp>
    </p:spTree>
    <p:extLst>
      <p:ext uri="{BB962C8B-B14F-4D97-AF65-F5344CB8AC3E}">
        <p14:creationId xmlns:p14="http://schemas.microsoft.com/office/powerpoint/2010/main" val="412772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01948"/>
            <a:ext cx="8610600" cy="1293028"/>
          </a:xfrm>
        </p:spPr>
        <p:txBody>
          <a:bodyPr/>
          <a:lstStyle/>
          <a:p>
            <a:r>
              <a:rPr lang="en-GB" dirty="0" smtClean="0"/>
              <a:t>Plan for the day</a:t>
            </a:r>
            <a:endParaRPr lang="en-GB" dirty="0"/>
          </a:p>
        </p:txBody>
      </p:sp>
      <p:sp>
        <p:nvSpPr>
          <p:cNvPr id="3" name="Content Placeholder 2"/>
          <p:cNvSpPr>
            <a:spLocks noGrp="1"/>
          </p:cNvSpPr>
          <p:nvPr>
            <p:ph idx="1"/>
          </p:nvPr>
        </p:nvSpPr>
        <p:spPr>
          <a:xfrm>
            <a:off x="685800" y="1362721"/>
            <a:ext cx="10820400" cy="4855967"/>
          </a:xfrm>
        </p:spPr>
        <p:txBody>
          <a:bodyPr>
            <a:normAutofit/>
          </a:bodyPr>
          <a:lstStyle/>
          <a:p>
            <a:pPr marL="0" indent="0">
              <a:buNone/>
            </a:pPr>
            <a:endParaRPr lang="en-GB" dirty="0" smtClean="0"/>
          </a:p>
          <a:p>
            <a:pPr marL="0" indent="0">
              <a:buNone/>
            </a:pPr>
            <a:r>
              <a:rPr lang="en-GB" dirty="0" smtClean="0"/>
              <a:t>12.00 - </a:t>
            </a:r>
            <a:r>
              <a:rPr lang="en-GB" dirty="0" smtClean="0"/>
              <a:t>12.50:  </a:t>
            </a:r>
            <a:r>
              <a:rPr lang="en-GB" dirty="0" smtClean="0"/>
              <a:t>Ice breaker  &amp; Background of project</a:t>
            </a:r>
          </a:p>
          <a:p>
            <a:pPr marL="0" indent="0">
              <a:buNone/>
            </a:pPr>
            <a:r>
              <a:rPr lang="en-GB" dirty="0" smtClean="0"/>
              <a:t>12.50 </a:t>
            </a:r>
            <a:r>
              <a:rPr lang="en-GB" dirty="0" smtClean="0"/>
              <a:t>- </a:t>
            </a:r>
            <a:r>
              <a:rPr lang="en-GB" dirty="0" smtClean="0"/>
              <a:t>13.00</a:t>
            </a:r>
            <a:r>
              <a:rPr lang="en-GB" dirty="0" smtClean="0"/>
              <a:t>:	</a:t>
            </a:r>
            <a:r>
              <a:rPr lang="en-GB" dirty="0" smtClean="0"/>
              <a:t>Job role - the basics</a:t>
            </a:r>
          </a:p>
          <a:p>
            <a:pPr marL="0" indent="0">
              <a:buNone/>
            </a:pPr>
            <a:r>
              <a:rPr lang="en-GB" dirty="0" smtClean="0"/>
              <a:t>13:00 - 13.30  </a:t>
            </a:r>
            <a:r>
              <a:rPr lang="en-GB" dirty="0" smtClean="0"/>
              <a:t>Health </a:t>
            </a:r>
            <a:r>
              <a:rPr lang="en-GB" dirty="0" smtClean="0"/>
              <a:t>services in the UK</a:t>
            </a:r>
          </a:p>
          <a:p>
            <a:pPr marL="0" indent="0">
              <a:buNone/>
            </a:pPr>
            <a:r>
              <a:rPr lang="en-GB" dirty="0" smtClean="0"/>
              <a:t>13.30 - 15.00:  Healthy relationships session</a:t>
            </a:r>
          </a:p>
          <a:p>
            <a:pPr marL="0" indent="0">
              <a:buNone/>
            </a:pPr>
            <a:r>
              <a:rPr lang="en-GB" dirty="0" smtClean="0"/>
              <a:t>		</a:t>
            </a:r>
            <a:r>
              <a:rPr lang="en-GB" dirty="0" err="1" smtClean="0"/>
              <a:t>inc</a:t>
            </a:r>
            <a:r>
              <a:rPr lang="en-GB" dirty="0" smtClean="0"/>
              <a:t> - your observations</a:t>
            </a:r>
          </a:p>
          <a:p>
            <a:pPr marL="0" indent="0">
              <a:buNone/>
            </a:pPr>
            <a:r>
              <a:rPr lang="en-GB" dirty="0" smtClean="0"/>
              <a:t>15.00 -  15.30: BREAK</a:t>
            </a:r>
          </a:p>
          <a:p>
            <a:pPr marL="0" indent="0">
              <a:buNone/>
            </a:pPr>
            <a:r>
              <a:rPr lang="en-GB" dirty="0" smtClean="0"/>
              <a:t>15.30 - 16.30:  Facilitating discussions</a:t>
            </a:r>
          </a:p>
          <a:p>
            <a:pPr marL="0" indent="0">
              <a:buNone/>
            </a:pPr>
            <a:r>
              <a:rPr lang="en-GB" dirty="0" smtClean="0"/>
              <a:t>		</a:t>
            </a:r>
            <a:r>
              <a:rPr lang="en-GB" dirty="0" err="1" smtClean="0"/>
              <a:t>inc</a:t>
            </a:r>
            <a:r>
              <a:rPr lang="en-GB" dirty="0" smtClean="0"/>
              <a:t> - preparing for facilitating a discussion</a:t>
            </a:r>
          </a:p>
          <a:p>
            <a:pPr marL="0" indent="0">
              <a:buNone/>
            </a:pPr>
            <a:r>
              <a:rPr lang="en-GB" dirty="0" smtClean="0"/>
              <a:t>16.30 - 17.30 Practice - facilitating </a:t>
            </a:r>
            <a:r>
              <a:rPr lang="en-GB" dirty="0" smtClean="0"/>
              <a:t>discussions + Liz visits!</a:t>
            </a:r>
            <a:endParaRPr lang="en-GB" dirty="0" smtClean="0"/>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42299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skills</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u="sng" dirty="0" smtClean="0"/>
              <a:t>Non verbal:</a:t>
            </a:r>
          </a:p>
          <a:p>
            <a:r>
              <a:rPr lang="en-GB" dirty="0" smtClean="0"/>
              <a:t>Eye contact</a:t>
            </a:r>
          </a:p>
          <a:p>
            <a:r>
              <a:rPr lang="en-GB" dirty="0" smtClean="0"/>
              <a:t>nod head, facial expression, silence</a:t>
            </a:r>
          </a:p>
          <a:p>
            <a:r>
              <a:rPr lang="en-GB" dirty="0" smtClean="0"/>
              <a:t>Open body posture</a:t>
            </a:r>
          </a:p>
          <a:p>
            <a:endParaRPr lang="en-GB" dirty="0"/>
          </a:p>
          <a:p>
            <a:pPr marL="0" indent="0">
              <a:buNone/>
            </a:pPr>
            <a:r>
              <a:rPr lang="en-GB" u="sng" dirty="0" smtClean="0"/>
              <a:t>Verbal:</a:t>
            </a:r>
          </a:p>
          <a:p>
            <a:r>
              <a:rPr lang="en-GB" dirty="0" smtClean="0"/>
              <a:t>Focusing e.g. "Can you choose one word to describe what the video was about?"</a:t>
            </a:r>
          </a:p>
          <a:p>
            <a:r>
              <a:rPr lang="en-GB" dirty="0" smtClean="0"/>
              <a:t>verbal prompts "uh-huh"  "I see"</a:t>
            </a:r>
          </a:p>
          <a:p>
            <a:r>
              <a:rPr lang="en-GB" dirty="0" smtClean="0"/>
              <a:t>Reflecting back/ open questions: "Can you give me an example?"  Repeating a key word</a:t>
            </a:r>
          </a:p>
          <a:p>
            <a:r>
              <a:rPr lang="en-GB" dirty="0" smtClean="0"/>
              <a:t>Summarising what somebody says "You mean that the couple needs to communicate better"</a:t>
            </a:r>
          </a:p>
          <a:p>
            <a:r>
              <a:rPr lang="en-GB" dirty="0" smtClean="0"/>
              <a:t>Communicating with international students - important communication skills</a:t>
            </a:r>
          </a:p>
          <a:p>
            <a:endParaRPr lang="en-GB" dirty="0" smtClean="0"/>
          </a:p>
          <a:p>
            <a:pPr marL="0" indent="0">
              <a:buNone/>
            </a:pPr>
            <a:endParaRPr lang="en-GB" dirty="0"/>
          </a:p>
          <a:p>
            <a:pPr marL="0" indent="0">
              <a:buNone/>
            </a:pPr>
            <a:endParaRPr lang="en-GB" dirty="0" smtClean="0"/>
          </a:p>
          <a:p>
            <a:endParaRPr lang="en-GB" dirty="0"/>
          </a:p>
        </p:txBody>
      </p:sp>
    </p:spTree>
    <p:extLst>
      <p:ext uri="{BB962C8B-B14F-4D97-AF65-F5344CB8AC3E}">
        <p14:creationId xmlns:p14="http://schemas.microsoft.com/office/powerpoint/2010/main" val="3193977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facilitating discussion - tips</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www.brown.edu/about/administration/sheridan-center/teaching-learning/effective-classroom-practices/discussions-seminars/facilitating</a:t>
            </a:r>
            <a:endParaRPr lang="en-GB" dirty="0" smtClean="0"/>
          </a:p>
          <a:p>
            <a:pPr marL="0" indent="0">
              <a:buNone/>
            </a:pPr>
            <a:endParaRPr lang="en-GB" dirty="0" smtClean="0"/>
          </a:p>
          <a:p>
            <a:pPr marL="0" indent="0">
              <a:buNone/>
            </a:pPr>
            <a:r>
              <a:rPr lang="en-GB" dirty="0" smtClean="0"/>
              <a:t>Do:</a:t>
            </a:r>
          </a:p>
          <a:p>
            <a:pPr marL="0" indent="0">
              <a:buNone/>
            </a:pPr>
            <a:r>
              <a:rPr lang="en-GB" dirty="0" smtClean="0"/>
              <a:t>Be prepared! </a:t>
            </a:r>
            <a:endParaRPr lang="en-GB" dirty="0"/>
          </a:p>
          <a:p>
            <a:pPr marL="0" indent="0">
              <a:buNone/>
            </a:pPr>
            <a:r>
              <a:rPr lang="en-GB" dirty="0" smtClean="0"/>
              <a:t>Use appropriate language.  No slang. Correct terms for body parts!</a:t>
            </a:r>
          </a:p>
          <a:p>
            <a:pPr marL="0" indent="0">
              <a:buNone/>
            </a:pPr>
            <a:r>
              <a:rPr lang="en-GB" dirty="0" smtClean="0"/>
              <a:t>Encouraging e.g. write down their opinions, refer to them/build on them</a:t>
            </a:r>
          </a:p>
          <a:p>
            <a:pPr marL="0" indent="0">
              <a:buNone/>
            </a:pPr>
            <a:r>
              <a:rPr lang="en-GB" dirty="0" smtClean="0"/>
              <a:t>Silence is </a:t>
            </a:r>
            <a:r>
              <a:rPr lang="en-GB" dirty="0" smtClean="0"/>
              <a:t>OK! </a:t>
            </a:r>
            <a:r>
              <a:rPr lang="en-GB" dirty="0" smtClean="0"/>
              <a:t>But make sure you keep pace of session</a:t>
            </a:r>
          </a:p>
          <a:p>
            <a:pPr marL="0" indent="0">
              <a:buNone/>
            </a:pPr>
            <a:r>
              <a:rPr lang="en-GB" dirty="0" smtClean="0"/>
              <a:t>Step back. Allow learning</a:t>
            </a:r>
            <a:r>
              <a:rPr lang="en-GB" dirty="0" smtClean="0"/>
              <a:t>.</a:t>
            </a:r>
          </a:p>
          <a:p>
            <a:pPr marL="0" indent="0">
              <a:buNone/>
            </a:pPr>
            <a:endParaRPr lang="en-GB" dirty="0"/>
          </a:p>
        </p:txBody>
      </p:sp>
    </p:spTree>
    <p:extLst>
      <p:ext uri="{BB962C8B-B14F-4D97-AF65-F5344CB8AC3E}">
        <p14:creationId xmlns:p14="http://schemas.microsoft.com/office/powerpoint/2010/main" val="1202528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facilitating discussions - what to avoid</a:t>
            </a:r>
            <a:endParaRPr lang="en-GB" dirty="0"/>
          </a:p>
        </p:txBody>
      </p:sp>
      <p:sp>
        <p:nvSpPr>
          <p:cNvPr id="3" name="Content Placeholder 2"/>
          <p:cNvSpPr>
            <a:spLocks noGrp="1"/>
          </p:cNvSpPr>
          <p:nvPr>
            <p:ph idx="1"/>
          </p:nvPr>
        </p:nvSpPr>
        <p:spPr/>
        <p:txBody>
          <a:bodyPr/>
          <a:lstStyle/>
          <a:p>
            <a:r>
              <a:rPr lang="en-GB" dirty="0" smtClean="0"/>
              <a:t>Do not name other students or your friends - the session is confidential. </a:t>
            </a:r>
          </a:p>
          <a:p>
            <a:pPr marL="0" indent="0">
              <a:buNone/>
            </a:pPr>
            <a:endParaRPr lang="en-GB" dirty="0" smtClean="0"/>
          </a:p>
          <a:p>
            <a:r>
              <a:rPr lang="en-GB" dirty="0" smtClean="0"/>
              <a:t>Do not make up the answer if you don't know it! </a:t>
            </a:r>
          </a:p>
          <a:p>
            <a:endParaRPr lang="en-GB" dirty="0"/>
          </a:p>
          <a:p>
            <a:r>
              <a:rPr lang="en-GB" dirty="0" smtClean="0"/>
              <a:t>Do not share your personal email/mobile number. You are a staff member. </a:t>
            </a:r>
          </a:p>
          <a:p>
            <a:endParaRPr lang="en-GB" dirty="0"/>
          </a:p>
          <a:p>
            <a:r>
              <a:rPr lang="en-GB" dirty="0" smtClean="0"/>
              <a:t>Do not allow others to use disrespectful language</a:t>
            </a:r>
          </a:p>
          <a:p>
            <a:endParaRPr lang="en-GB" dirty="0"/>
          </a:p>
          <a:p>
            <a:r>
              <a:rPr lang="en-GB" dirty="0" smtClean="0"/>
              <a:t>Do not assume students have same knowledge</a:t>
            </a:r>
          </a:p>
          <a:p>
            <a:endParaRPr lang="en-GB" dirty="0" smtClean="0"/>
          </a:p>
          <a:p>
            <a:endParaRPr lang="en-GB" dirty="0"/>
          </a:p>
          <a:p>
            <a:endParaRPr lang="en-GB" dirty="0"/>
          </a:p>
        </p:txBody>
      </p:sp>
    </p:spTree>
    <p:extLst>
      <p:ext uri="{BB962C8B-B14F-4D97-AF65-F5344CB8AC3E}">
        <p14:creationId xmlns:p14="http://schemas.microsoft.com/office/powerpoint/2010/main" val="2884134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tips - difficulties in groups</a:t>
            </a:r>
            <a:endParaRPr lang="en-GB" dirty="0"/>
          </a:p>
        </p:txBody>
      </p:sp>
      <p:sp>
        <p:nvSpPr>
          <p:cNvPr id="3" name="Content Placeholder 2"/>
          <p:cNvSpPr>
            <a:spLocks noGrp="1"/>
          </p:cNvSpPr>
          <p:nvPr>
            <p:ph idx="1"/>
          </p:nvPr>
        </p:nvSpPr>
        <p:spPr/>
        <p:txBody>
          <a:bodyPr/>
          <a:lstStyle/>
          <a:p>
            <a:pPr marL="0" indent="0">
              <a:buNone/>
            </a:pPr>
            <a:r>
              <a:rPr lang="en-GB" dirty="0"/>
              <a:t>How to deal with:</a:t>
            </a:r>
          </a:p>
          <a:p>
            <a:endParaRPr lang="en-GB" dirty="0"/>
          </a:p>
          <a:p>
            <a:r>
              <a:rPr lang="en-GB" dirty="0"/>
              <a:t>Non - engagement due to embarrassment/shyness/language</a:t>
            </a:r>
          </a:p>
          <a:p>
            <a:r>
              <a:rPr lang="en-GB" dirty="0"/>
              <a:t>Discriminatory / Judgemental /sexist </a:t>
            </a:r>
            <a:r>
              <a:rPr lang="en-GB" dirty="0" smtClean="0"/>
              <a:t>comments</a:t>
            </a:r>
          </a:p>
          <a:p>
            <a:r>
              <a:rPr lang="en-GB" dirty="0" smtClean="0"/>
              <a:t>Disclosure of personal circumstances</a:t>
            </a:r>
          </a:p>
          <a:p>
            <a:r>
              <a:rPr lang="en-GB" dirty="0" smtClean="0"/>
              <a:t>You are worried about a student</a:t>
            </a:r>
          </a:p>
          <a:p>
            <a:r>
              <a:rPr lang="en-GB" dirty="0" smtClean="0"/>
              <a:t>You don't know the answer</a:t>
            </a:r>
            <a:endParaRPr lang="en-GB" dirty="0"/>
          </a:p>
          <a:p>
            <a:pPr marL="0" indent="0">
              <a:buNone/>
            </a:pPr>
            <a:endParaRPr lang="en-GB" dirty="0"/>
          </a:p>
        </p:txBody>
      </p:sp>
    </p:spTree>
    <p:extLst>
      <p:ext uri="{BB962C8B-B14F-4D97-AF65-F5344CB8AC3E}">
        <p14:creationId xmlns:p14="http://schemas.microsoft.com/office/powerpoint/2010/main" val="3503370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Bibliography</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9443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Communication skills</a:t>
            </a:r>
            <a:endParaRPr lang="en-GB" dirty="0"/>
          </a:p>
        </p:txBody>
      </p:sp>
      <p:sp>
        <p:nvSpPr>
          <p:cNvPr id="3" name="Content Placeholder 2"/>
          <p:cNvSpPr>
            <a:spLocks noGrp="1"/>
          </p:cNvSpPr>
          <p:nvPr>
            <p:ph idx="1"/>
          </p:nvPr>
        </p:nvSpPr>
        <p:spPr/>
        <p:txBody>
          <a:bodyPr/>
          <a:lstStyle/>
          <a:p>
            <a:r>
              <a:rPr lang="en-GB" dirty="0">
                <a:hlinkClick r:id="rId2"/>
              </a:rPr>
              <a:t>http://www.loveisrespect.org/healthy-relationships/communicate-better/</a:t>
            </a:r>
            <a:r>
              <a:rPr lang="en-GB" dirty="0"/>
              <a:t> </a:t>
            </a:r>
          </a:p>
          <a:p>
            <a:endParaRPr lang="en-GB" dirty="0" smtClean="0"/>
          </a:p>
          <a:p>
            <a:r>
              <a:rPr lang="en-GB" altLang="en-US" dirty="0">
                <a:hlinkClick r:id="rId3"/>
              </a:rPr>
              <a:t>http://www.nhs.uk/Livewell/Talkingaboutsex/Pages/Talkingtoyourpartner.aspx</a:t>
            </a:r>
            <a:r>
              <a:rPr lang="en-GB" altLang="en-US" dirty="0"/>
              <a:t> </a:t>
            </a:r>
          </a:p>
          <a:p>
            <a:endParaRPr lang="en-GB" dirty="0"/>
          </a:p>
        </p:txBody>
      </p:sp>
    </p:spTree>
    <p:extLst>
      <p:ext uri="{BB962C8B-B14F-4D97-AF65-F5344CB8AC3E}">
        <p14:creationId xmlns:p14="http://schemas.microsoft.com/office/powerpoint/2010/main" val="305881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Sexual Consent</a:t>
            </a:r>
            <a:endParaRPr lang="en-GB" dirty="0"/>
          </a:p>
        </p:txBody>
      </p:sp>
      <p:sp>
        <p:nvSpPr>
          <p:cNvPr id="3" name="Content Placeholder 2"/>
          <p:cNvSpPr>
            <a:spLocks noGrp="1"/>
          </p:cNvSpPr>
          <p:nvPr>
            <p:ph idx="1"/>
          </p:nvPr>
        </p:nvSpPr>
        <p:spPr/>
        <p:txBody>
          <a:bodyPr>
            <a:normAutofit fontScale="55000" lnSpcReduction="20000"/>
          </a:bodyPr>
          <a:lstStyle/>
          <a:p>
            <a:r>
              <a:rPr lang="en-GB" dirty="0"/>
              <a:t>Links regarding anatomy and sexual consent:</a:t>
            </a:r>
          </a:p>
          <a:p>
            <a:r>
              <a:rPr lang="en-GB" dirty="0"/>
              <a:t> </a:t>
            </a:r>
            <a:r>
              <a:rPr lang="en-GB" u="sng" dirty="0" smtClean="0">
                <a:hlinkClick r:id="rId2"/>
              </a:rPr>
              <a:t>https</a:t>
            </a:r>
            <a:r>
              <a:rPr lang="en-GB" u="sng" dirty="0">
                <a:hlinkClick r:id="rId2"/>
              </a:rPr>
              <a:t>://www.youtube.com/watch?v=RFDatCchpus&amp;index=40&amp;list=PL8dPuuaLjXtOAKed_MxxWBNaPno5h3Zs8</a:t>
            </a:r>
            <a:endParaRPr lang="en-GB" dirty="0"/>
          </a:p>
          <a:p>
            <a:r>
              <a:rPr lang="en-GB" dirty="0"/>
              <a:t>link for you tube anatomy and physiology.</a:t>
            </a:r>
          </a:p>
          <a:p>
            <a:r>
              <a:rPr lang="en-GB" u="sng" dirty="0">
                <a:hlinkClick r:id="rId3"/>
              </a:rPr>
              <a:t>http://www.legislation.gov.uk/ukpga/2003/42/contents</a:t>
            </a:r>
            <a:endParaRPr lang="en-GB" dirty="0"/>
          </a:p>
          <a:p>
            <a:r>
              <a:rPr lang="en-GB" dirty="0"/>
              <a:t>link to the sexual offences act</a:t>
            </a:r>
          </a:p>
          <a:p>
            <a:r>
              <a:rPr lang="en-GB" u="sng" dirty="0">
                <a:hlinkClick r:id="rId4"/>
              </a:rPr>
              <a:t>http://respectnotfear.co.uk/consentandconsequences/consent.html</a:t>
            </a:r>
            <a:endParaRPr lang="en-GB" dirty="0"/>
          </a:p>
          <a:p>
            <a:r>
              <a:rPr lang="en-GB" dirty="0"/>
              <a:t>this is abuse consent game</a:t>
            </a:r>
          </a:p>
          <a:p>
            <a:r>
              <a:rPr lang="en-GB" u="sng" dirty="0">
                <a:hlinkClick r:id="rId5"/>
              </a:rPr>
              <a:t>https://www.brook.org.uk/your-life/consent</a:t>
            </a:r>
            <a:endParaRPr lang="en-GB" dirty="0"/>
          </a:p>
          <a:p>
            <a:r>
              <a:rPr lang="en-GB" dirty="0"/>
              <a:t>sexual offences act consent and link to a cup of tea etc.</a:t>
            </a:r>
          </a:p>
          <a:p>
            <a:r>
              <a:rPr lang="en-GB" u="sng" dirty="0">
                <a:hlinkClick r:id="rId6"/>
              </a:rPr>
              <a:t>http://thisisabuse.direct.gov.uk/in-the-know</a:t>
            </a:r>
            <a:r>
              <a:rPr lang="en-GB" dirty="0"/>
              <a:t> </a:t>
            </a:r>
          </a:p>
          <a:p>
            <a:r>
              <a:rPr lang="en-GB" dirty="0"/>
              <a:t>this is abuse website re consent.</a:t>
            </a:r>
          </a:p>
          <a:p>
            <a:r>
              <a:rPr lang="en-GB" u="sng" dirty="0">
                <a:hlinkClick r:id="rId7"/>
              </a:rPr>
              <a:t>http://www.crasac.org.uk/chelseas-choice.html</a:t>
            </a:r>
            <a:r>
              <a:rPr lang="en-GB" dirty="0"/>
              <a:t>  </a:t>
            </a:r>
          </a:p>
          <a:p>
            <a:r>
              <a:rPr lang="en-GB" dirty="0"/>
              <a:t>my dangerous </a:t>
            </a:r>
            <a:r>
              <a:rPr lang="en-GB" dirty="0" err="1"/>
              <a:t>loverboy</a:t>
            </a:r>
            <a:r>
              <a:rPr lang="en-GB" dirty="0"/>
              <a:t> film brief introduction to sexual exploitation</a:t>
            </a:r>
          </a:p>
          <a:p>
            <a:r>
              <a:rPr lang="en-GB" u="sng" dirty="0">
                <a:hlinkClick r:id="rId8"/>
              </a:rPr>
              <a:t>http://www.crasac.org.uk/rape-is-rape-campaign.html</a:t>
            </a:r>
            <a:endParaRPr lang="en-GB" dirty="0"/>
          </a:p>
          <a:p>
            <a:r>
              <a:rPr lang="en-GB" dirty="0"/>
              <a:t>rape is rape in any language film </a:t>
            </a:r>
          </a:p>
          <a:p>
            <a:endParaRPr lang="en-GB" dirty="0"/>
          </a:p>
        </p:txBody>
      </p:sp>
    </p:spTree>
    <p:extLst>
      <p:ext uri="{BB962C8B-B14F-4D97-AF65-F5344CB8AC3E}">
        <p14:creationId xmlns:p14="http://schemas.microsoft.com/office/powerpoint/2010/main" val="3663710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sexual health</a:t>
            </a:r>
            <a:endParaRPr lang="en-GB" dirty="0"/>
          </a:p>
        </p:txBody>
      </p:sp>
      <p:sp>
        <p:nvSpPr>
          <p:cNvPr id="3" name="Content Placeholder 2"/>
          <p:cNvSpPr>
            <a:spLocks noGrp="1"/>
          </p:cNvSpPr>
          <p:nvPr>
            <p:ph idx="1"/>
          </p:nvPr>
        </p:nvSpPr>
        <p:spPr/>
        <p:txBody>
          <a:bodyPr/>
          <a:lstStyle/>
          <a:p>
            <a:pPr marL="0" indent="0">
              <a:buNone/>
            </a:pPr>
            <a:r>
              <a:rPr lang="en-GB" dirty="0" smtClean="0">
                <a:hlinkClick r:id="rId2"/>
              </a:rPr>
              <a:t>NHS:</a:t>
            </a:r>
          </a:p>
          <a:p>
            <a:r>
              <a:rPr lang="en-GB" dirty="0" smtClean="0">
                <a:hlinkClick r:id="rId2"/>
              </a:rPr>
              <a:t>http</a:t>
            </a:r>
            <a:r>
              <a:rPr lang="en-GB" dirty="0">
                <a:hlinkClick r:id="rId2"/>
              </a:rPr>
              <a:t>://</a:t>
            </a:r>
            <a:r>
              <a:rPr lang="en-GB" dirty="0" smtClean="0">
                <a:hlinkClick r:id="rId2"/>
              </a:rPr>
              <a:t>www.nhs.uk/Livewell/Sexualhealthtopics/Pages/Sexual-health-hub.aspx</a:t>
            </a:r>
            <a:r>
              <a:rPr lang="en-GB" dirty="0" smtClean="0"/>
              <a:t> </a:t>
            </a:r>
          </a:p>
          <a:p>
            <a:endParaRPr lang="en-GB" dirty="0" smtClean="0"/>
          </a:p>
          <a:p>
            <a:r>
              <a:rPr lang="en-GB" dirty="0" smtClean="0"/>
              <a:t>Sexual health Sheffield</a:t>
            </a:r>
            <a:endParaRPr lang="en-GB" dirty="0"/>
          </a:p>
          <a:p>
            <a:r>
              <a:rPr lang="en-GB" dirty="0">
                <a:hlinkClick r:id="rId3"/>
              </a:rPr>
              <a:t>http://www.sexualhealthsheffield.nhs.uk</a:t>
            </a:r>
            <a:r>
              <a:rPr lang="en-GB" dirty="0" smtClean="0">
                <a:hlinkClick r:id="rId3"/>
              </a:rPr>
              <a:t>/</a:t>
            </a:r>
            <a:r>
              <a:rPr lang="en-GB" dirty="0" smtClean="0"/>
              <a:t> </a:t>
            </a:r>
            <a:endParaRPr lang="en-GB" dirty="0"/>
          </a:p>
        </p:txBody>
      </p:sp>
    </p:spTree>
    <p:extLst>
      <p:ext uri="{BB962C8B-B14F-4D97-AF65-F5344CB8AC3E}">
        <p14:creationId xmlns:p14="http://schemas.microsoft.com/office/powerpoint/2010/main" val="109022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ground rules</a:t>
            </a:r>
            <a:endParaRPr lang="en-GB" dirty="0"/>
          </a:p>
        </p:txBody>
      </p:sp>
      <p:sp>
        <p:nvSpPr>
          <p:cNvPr id="3" name="Content Placeholder 2"/>
          <p:cNvSpPr>
            <a:spLocks noGrp="1"/>
          </p:cNvSpPr>
          <p:nvPr>
            <p:ph idx="1"/>
          </p:nvPr>
        </p:nvSpPr>
        <p:spPr/>
        <p:txBody>
          <a:bodyPr/>
          <a:lstStyle/>
          <a:p>
            <a:r>
              <a:rPr lang="en-GB" dirty="0" smtClean="0"/>
              <a:t>Non-judgemental</a:t>
            </a:r>
          </a:p>
          <a:p>
            <a:r>
              <a:rPr lang="en-GB" dirty="0" smtClean="0"/>
              <a:t>Non-discriminatory</a:t>
            </a:r>
          </a:p>
          <a:p>
            <a:r>
              <a:rPr lang="en-GB" dirty="0" smtClean="0"/>
              <a:t>Leave prejudice behind!</a:t>
            </a:r>
          </a:p>
          <a:p>
            <a:r>
              <a:rPr lang="en-GB" dirty="0" smtClean="0"/>
              <a:t>Confidentiality</a:t>
            </a:r>
          </a:p>
          <a:p>
            <a:r>
              <a:rPr lang="en-GB" dirty="0" smtClean="0"/>
              <a:t>Trust</a:t>
            </a:r>
            <a:endParaRPr lang="en-GB" dirty="0"/>
          </a:p>
        </p:txBody>
      </p:sp>
    </p:spTree>
    <p:extLst>
      <p:ext uri="{BB962C8B-B14F-4D97-AF65-F5344CB8AC3E}">
        <p14:creationId xmlns:p14="http://schemas.microsoft.com/office/powerpoint/2010/main" val="223912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the project</a:t>
            </a:r>
            <a:endParaRPr lang="en-GB" dirty="0"/>
          </a:p>
        </p:txBody>
      </p:sp>
      <p:sp>
        <p:nvSpPr>
          <p:cNvPr id="3" name="Content Placeholder 2"/>
          <p:cNvSpPr>
            <a:spLocks noGrp="1"/>
          </p:cNvSpPr>
          <p:nvPr>
            <p:ph idx="1"/>
          </p:nvPr>
        </p:nvSpPr>
        <p:spPr/>
        <p:txBody>
          <a:bodyPr/>
          <a:lstStyle/>
          <a:p>
            <a:r>
              <a:rPr lang="en-GB" dirty="0" smtClean="0"/>
              <a:t>To improve international students awareness of health services in the UK</a:t>
            </a:r>
          </a:p>
          <a:p>
            <a:r>
              <a:rPr lang="en-GB" dirty="0" smtClean="0"/>
              <a:t>Increase international students knowledge of sexual health and related issues</a:t>
            </a:r>
          </a:p>
          <a:p>
            <a:r>
              <a:rPr lang="en-GB" dirty="0" smtClean="0"/>
              <a:t>To equip international students with the skills and confidence to navigate relationships in a different cultural context</a:t>
            </a:r>
          </a:p>
          <a:p>
            <a:r>
              <a:rPr lang="en-GB" dirty="0" smtClean="0"/>
              <a:t>To increase international students confidence in discussing sexual consent and contraception</a:t>
            </a:r>
            <a:endParaRPr lang="en-GB" dirty="0"/>
          </a:p>
        </p:txBody>
      </p:sp>
    </p:spTree>
    <p:extLst>
      <p:ext uri="{BB962C8B-B14F-4D97-AF65-F5344CB8AC3E}">
        <p14:creationId xmlns:p14="http://schemas.microsoft.com/office/powerpoint/2010/main" val="2034001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753535"/>
            <a:ext cx="10820399" cy="826641"/>
          </a:xfrm>
        </p:spPr>
        <p:txBody>
          <a:bodyPr/>
          <a:lstStyle/>
          <a:p>
            <a:r>
              <a:rPr lang="en-GB" dirty="0" smtClean="0"/>
              <a:t>Project outputs</a:t>
            </a:r>
            <a:endParaRPr lang="en-GB" dirty="0"/>
          </a:p>
        </p:txBody>
      </p:sp>
      <p:sp>
        <p:nvSpPr>
          <p:cNvPr id="3" name="Text Placeholder 2"/>
          <p:cNvSpPr>
            <a:spLocks noGrp="1"/>
          </p:cNvSpPr>
          <p:nvPr>
            <p:ph type="body" idx="1"/>
          </p:nvPr>
        </p:nvSpPr>
        <p:spPr>
          <a:xfrm>
            <a:off x="685802" y="1899111"/>
            <a:ext cx="10828865" cy="3595261"/>
          </a:xfrm>
        </p:spPr>
        <p:txBody>
          <a:bodyPr/>
          <a:lstStyle/>
          <a:p>
            <a:pPr marL="342900" indent="-342900" algn="l">
              <a:buFont typeface="Arial" charset="0"/>
              <a:buChar char="•"/>
            </a:pPr>
            <a:r>
              <a:rPr lang="en-GB" dirty="0" smtClean="0"/>
              <a:t>Information leaflets for orientation and medical registration</a:t>
            </a:r>
          </a:p>
          <a:p>
            <a:pPr marL="342900" indent="-342900" algn="l">
              <a:buFont typeface="Arial" charset="0"/>
              <a:buChar char="•"/>
            </a:pPr>
            <a:r>
              <a:rPr lang="en-GB" dirty="0" smtClean="0"/>
              <a:t>Information sessions about access to healthcare in the UK delivered by Student Health Facilitators</a:t>
            </a:r>
          </a:p>
          <a:p>
            <a:pPr marL="342900" indent="-342900" algn="l">
              <a:buFont typeface="Arial" charset="0"/>
              <a:buChar char="•"/>
            </a:pPr>
            <a:r>
              <a:rPr lang="en-GB" dirty="0" smtClean="0"/>
              <a:t>Face-to-face sessions delivered by Student Health Facilitators</a:t>
            </a:r>
          </a:p>
          <a:p>
            <a:pPr marL="342900" indent="-342900" algn="l">
              <a:buFont typeface="Arial" charset="0"/>
              <a:buChar char="•"/>
            </a:pPr>
            <a:r>
              <a:rPr lang="en-GB" dirty="0" smtClean="0"/>
              <a:t>A toolkit for other universities and colleges to use when delivering similar projects</a:t>
            </a:r>
          </a:p>
          <a:p>
            <a:pPr marL="342900" indent="-342900" algn="l">
              <a:buFont typeface="Arial" charset="0"/>
              <a:buChar char="•"/>
            </a:pPr>
            <a:r>
              <a:rPr lang="en-GB" dirty="0"/>
              <a:t>Online blog with additional information and accessible short </a:t>
            </a:r>
            <a:r>
              <a:rPr lang="en-GB" dirty="0" smtClean="0"/>
              <a:t>videos </a:t>
            </a:r>
            <a:r>
              <a:rPr lang="en-GB" dirty="0" smtClean="0"/>
              <a:t>(?)</a:t>
            </a:r>
            <a:endParaRPr lang="en-GB" dirty="0"/>
          </a:p>
          <a:p>
            <a:pPr marL="342900" indent="-342900" algn="l">
              <a:buFont typeface="Arial" charset="0"/>
              <a:buChar char="•"/>
            </a:pPr>
            <a:endParaRPr lang="en-GB" dirty="0" smtClean="0"/>
          </a:p>
          <a:p>
            <a:pPr algn="l"/>
            <a:endParaRPr lang="en-GB" dirty="0" smtClean="0"/>
          </a:p>
        </p:txBody>
      </p:sp>
    </p:spTree>
    <p:extLst>
      <p:ext uri="{BB962C8B-B14F-4D97-AF65-F5344CB8AC3E}">
        <p14:creationId xmlns:p14="http://schemas.microsoft.com/office/powerpoint/2010/main" val="496635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Background</a:t>
            </a:r>
            <a:endParaRPr lang="en-GB" dirty="0"/>
          </a:p>
        </p:txBody>
      </p:sp>
      <p:sp>
        <p:nvSpPr>
          <p:cNvPr id="3" name="Content Placeholder 2"/>
          <p:cNvSpPr>
            <a:spLocks noGrp="1"/>
          </p:cNvSpPr>
          <p:nvPr>
            <p:ph idx="1"/>
          </p:nvPr>
        </p:nvSpPr>
        <p:spPr/>
        <p:txBody>
          <a:bodyPr/>
          <a:lstStyle/>
          <a:p>
            <a:r>
              <a:rPr lang="en-GB" dirty="0" smtClean="0"/>
              <a:t>Feedback from Student Health about higher incidents of unplanned pregnancy and STIs in international students</a:t>
            </a:r>
          </a:p>
          <a:p>
            <a:r>
              <a:rPr lang="en-GB" dirty="0" smtClean="0"/>
              <a:t>Finding corroborated by research in other UK universities particularly for Chinese students</a:t>
            </a:r>
          </a:p>
          <a:p>
            <a:r>
              <a:rPr lang="en-GB" dirty="0" smtClean="0"/>
              <a:t>Case work with international students after relationship breakdown which point to issues with interpreting relationships in our cultural context and issues with understanding sexual consent</a:t>
            </a:r>
            <a:endParaRPr lang="en-GB" dirty="0"/>
          </a:p>
        </p:txBody>
      </p:sp>
    </p:spTree>
    <p:extLst>
      <p:ext uri="{BB962C8B-B14F-4D97-AF65-F5344CB8AC3E}">
        <p14:creationId xmlns:p14="http://schemas.microsoft.com/office/powerpoint/2010/main" val="1035365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753535"/>
            <a:ext cx="10820399" cy="826641"/>
          </a:xfrm>
        </p:spPr>
        <p:txBody>
          <a:bodyPr/>
          <a:lstStyle/>
          <a:p>
            <a:r>
              <a:rPr lang="en-GB" dirty="0" smtClean="0"/>
              <a:t>International student background</a:t>
            </a:r>
            <a:endParaRPr lang="en-GB" dirty="0"/>
          </a:p>
        </p:txBody>
      </p:sp>
      <p:sp>
        <p:nvSpPr>
          <p:cNvPr id="3" name="Text Placeholder 2"/>
          <p:cNvSpPr>
            <a:spLocks noGrp="1"/>
          </p:cNvSpPr>
          <p:nvPr>
            <p:ph type="body" idx="1"/>
          </p:nvPr>
        </p:nvSpPr>
        <p:spPr>
          <a:xfrm>
            <a:off x="685802" y="1899111"/>
            <a:ext cx="10828865" cy="3595261"/>
          </a:xfrm>
        </p:spPr>
        <p:txBody>
          <a:bodyPr/>
          <a:lstStyle/>
          <a:p>
            <a:pPr marL="342900" indent="-342900" algn="l">
              <a:buFont typeface="Arial" charset="0"/>
              <a:buChar char="•"/>
            </a:pPr>
            <a:r>
              <a:rPr lang="en-GB" dirty="0" smtClean="0"/>
              <a:t>Where are our students coming from?</a:t>
            </a:r>
          </a:p>
          <a:p>
            <a:pPr marL="342900" indent="-342900" algn="l">
              <a:buFont typeface="Arial" charset="0"/>
              <a:buChar char="•"/>
            </a:pPr>
            <a:r>
              <a:rPr lang="en-GB" dirty="0" smtClean="0"/>
              <a:t>Issues impacting on their experience</a:t>
            </a:r>
          </a:p>
          <a:p>
            <a:pPr marL="342900" indent="-342900" algn="l">
              <a:buFont typeface="Arial" charset="0"/>
              <a:buChar char="•"/>
            </a:pPr>
            <a:r>
              <a:rPr lang="en-GB" dirty="0" smtClean="0"/>
              <a:t>Cultural background and context</a:t>
            </a:r>
          </a:p>
          <a:p>
            <a:pPr marL="342900" indent="-342900" algn="l">
              <a:buFont typeface="Arial" charset="0"/>
              <a:buChar char="•"/>
            </a:pPr>
            <a:r>
              <a:rPr lang="en-GB" dirty="0" smtClean="0"/>
              <a:t>Findings from our survey</a:t>
            </a:r>
          </a:p>
        </p:txBody>
      </p:sp>
    </p:spTree>
    <p:extLst>
      <p:ext uri="{BB962C8B-B14F-4D97-AF65-F5344CB8AC3E}">
        <p14:creationId xmlns:p14="http://schemas.microsoft.com/office/powerpoint/2010/main" val="684309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differences</a:t>
            </a:r>
            <a:endParaRPr lang="en-GB" dirty="0"/>
          </a:p>
        </p:txBody>
      </p:sp>
      <p:sp>
        <p:nvSpPr>
          <p:cNvPr id="3" name="Content Placeholder 2"/>
          <p:cNvSpPr>
            <a:spLocks noGrp="1"/>
          </p:cNvSpPr>
          <p:nvPr>
            <p:ph idx="1"/>
          </p:nvPr>
        </p:nvSpPr>
        <p:spPr>
          <a:xfrm>
            <a:off x="685800" y="1594674"/>
            <a:ext cx="5620407" cy="4624014"/>
          </a:xfrm>
        </p:spPr>
        <p:txBody>
          <a:bodyPr/>
          <a:lstStyle/>
          <a:p>
            <a:pPr marL="0" indent="0">
              <a:buNone/>
            </a:pPr>
            <a:r>
              <a:rPr lang="en-GB" dirty="0" smtClean="0"/>
              <a:t>Different..</a:t>
            </a:r>
            <a:endParaRPr lang="en-GB" dirty="0"/>
          </a:p>
          <a:p>
            <a:r>
              <a:rPr lang="en-GB" dirty="0"/>
              <a:t>ideas about how to </a:t>
            </a:r>
            <a:r>
              <a:rPr lang="en-GB" dirty="0" smtClean="0"/>
              <a:t>behave, sense </a:t>
            </a:r>
            <a:r>
              <a:rPr lang="en-GB" dirty="0"/>
              <a:t>of self-worth</a:t>
            </a:r>
          </a:p>
          <a:p>
            <a:r>
              <a:rPr lang="en-GB" dirty="0"/>
              <a:t>thoughts about what's right and what's wrong</a:t>
            </a:r>
          </a:p>
          <a:p>
            <a:r>
              <a:rPr lang="en-GB" dirty="0"/>
              <a:t>aspirations and interests</a:t>
            </a:r>
          </a:p>
          <a:p>
            <a:r>
              <a:rPr lang="en-GB" dirty="0"/>
              <a:t>values - the importance of things in life (i.e. family/money/freedom)</a:t>
            </a:r>
          </a:p>
          <a:p>
            <a:r>
              <a:rPr lang="en-GB" dirty="0"/>
              <a:t>understanding of our individual places in society</a:t>
            </a:r>
          </a:p>
          <a:p>
            <a:r>
              <a:rPr lang="en-GB" dirty="0"/>
              <a:t>ideas about birth, life and death.</a:t>
            </a:r>
          </a:p>
          <a:p>
            <a:r>
              <a:rPr lang="en-GB" dirty="0"/>
              <a:t>Cross cultural relationship </a:t>
            </a:r>
            <a:r>
              <a:rPr lang="en-GB" dirty="0" smtClean="0"/>
              <a:t>issues</a:t>
            </a:r>
            <a:endParaRPr lang="en-GB" dirty="0"/>
          </a:p>
        </p:txBody>
      </p:sp>
      <p:sp>
        <p:nvSpPr>
          <p:cNvPr id="4" name="TextBox 3"/>
          <p:cNvSpPr txBox="1"/>
          <p:nvPr/>
        </p:nvSpPr>
        <p:spPr>
          <a:xfrm>
            <a:off x="8263306" y="2367798"/>
            <a:ext cx="3356137" cy="3077766"/>
          </a:xfrm>
          <a:prstGeom prst="rect">
            <a:avLst/>
          </a:prstGeom>
          <a:noFill/>
        </p:spPr>
        <p:txBody>
          <a:bodyPr wrap="square" rtlCol="0">
            <a:spAutoFit/>
          </a:bodyPr>
          <a:lstStyle/>
          <a:p>
            <a:r>
              <a:rPr lang="en-GB" sz="2200" dirty="0" smtClean="0"/>
              <a:t>Different ideas about the meaning of love, family and relationships, and </a:t>
            </a:r>
          </a:p>
          <a:p>
            <a:r>
              <a:rPr lang="en-GB" sz="2200" dirty="0" smtClean="0"/>
              <a:t>different methods of dealing with conflict</a:t>
            </a:r>
          </a:p>
          <a:p>
            <a:endParaRPr lang="en-GB" sz="2200" dirty="0"/>
          </a:p>
          <a:p>
            <a:r>
              <a:rPr lang="en-GB" sz="2200" dirty="0" smtClean="0"/>
              <a:t>Amongst many other</a:t>
            </a:r>
            <a:r>
              <a:rPr lang="is-IS" sz="2200" dirty="0" smtClean="0"/>
              <a:t>…</a:t>
            </a:r>
            <a:endParaRPr lang="en-GB" sz="2200" dirty="0"/>
          </a:p>
          <a:p>
            <a:endParaRPr lang="en-GB" dirty="0"/>
          </a:p>
        </p:txBody>
      </p:sp>
      <p:sp>
        <p:nvSpPr>
          <p:cNvPr id="5" name="Right Arrow 4"/>
          <p:cNvSpPr/>
          <p:nvPr/>
        </p:nvSpPr>
        <p:spPr>
          <a:xfrm>
            <a:off x="6407150" y="3519331"/>
            <a:ext cx="1587500" cy="774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360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role as </a:t>
            </a:r>
            <a:r>
              <a:rPr lang="en-GB" dirty="0" err="1" smtClean="0"/>
              <a:t>faciiltator</a:t>
            </a:r>
            <a:endParaRPr lang="en-GB" dirty="0"/>
          </a:p>
        </p:txBody>
      </p:sp>
      <p:sp>
        <p:nvSpPr>
          <p:cNvPr id="3" name="Text Placeholder 2"/>
          <p:cNvSpPr>
            <a:spLocks noGrp="1"/>
          </p:cNvSpPr>
          <p:nvPr>
            <p:ph type="body" idx="1"/>
          </p:nvPr>
        </p:nvSpPr>
        <p:spPr/>
        <p:txBody>
          <a:bodyPr/>
          <a:lstStyle/>
          <a:p>
            <a:r>
              <a:rPr lang="en-GB" dirty="0" smtClean="0"/>
              <a:t>basic details</a:t>
            </a:r>
            <a:endParaRPr lang="en-GB" dirty="0"/>
          </a:p>
        </p:txBody>
      </p:sp>
    </p:spTree>
    <p:extLst>
      <p:ext uri="{BB962C8B-B14F-4D97-AF65-F5344CB8AC3E}">
        <p14:creationId xmlns:p14="http://schemas.microsoft.com/office/powerpoint/2010/main" val="185120076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VaporTrail_16x9</Template>
  <TotalTime>1649</TotalTime>
  <Words>1948</Words>
  <Application>Microsoft Office PowerPoint</Application>
  <PresentationFormat>Custom</PresentationFormat>
  <Paragraphs>239</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Vapor Trail</vt:lpstr>
      <vt:lpstr>International Student Health project</vt:lpstr>
      <vt:lpstr>Plan for the day</vt:lpstr>
      <vt:lpstr>ground rules</vt:lpstr>
      <vt:lpstr>Aims of the project</vt:lpstr>
      <vt:lpstr>Project outputs</vt:lpstr>
      <vt:lpstr>Project Background</vt:lpstr>
      <vt:lpstr>International student background</vt:lpstr>
      <vt:lpstr>Cultural differences</vt:lpstr>
      <vt:lpstr>Your role as faciiltator</vt:lpstr>
      <vt:lpstr>job role</vt:lpstr>
      <vt:lpstr>what we will do</vt:lpstr>
      <vt:lpstr>First job!</vt:lpstr>
      <vt:lpstr>health in the uk</vt:lpstr>
      <vt:lpstr>Services</vt:lpstr>
      <vt:lpstr>Healthy relationships - session</vt:lpstr>
      <vt:lpstr>facilitating group discussion</vt:lpstr>
      <vt:lpstr>Group discussions</vt:lpstr>
      <vt:lpstr>facilitating discussions</vt:lpstr>
      <vt:lpstr>creating trust</vt:lpstr>
      <vt:lpstr>listening skills</vt:lpstr>
      <vt:lpstr>facilitating discussion - tips</vt:lpstr>
      <vt:lpstr>facilitating discussions - what to avoid</vt:lpstr>
      <vt:lpstr>tips - difficulties in groups</vt:lpstr>
      <vt:lpstr>Bibliography</vt:lpstr>
      <vt:lpstr>Communication skills</vt:lpstr>
      <vt:lpstr>Sexual Consent</vt:lpstr>
      <vt:lpstr>sexual health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Teneva, Krassimira R</dc:creator>
  <cp:lastModifiedBy>Helen Paskins</cp:lastModifiedBy>
  <cp:revision>262</cp:revision>
  <dcterms:created xsi:type="dcterms:W3CDTF">2015-11-17T19:37:12Z</dcterms:created>
  <dcterms:modified xsi:type="dcterms:W3CDTF">2016-12-13T11:39:57Z</dcterms:modified>
</cp:coreProperties>
</file>