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420" r:id="rId3"/>
    <p:sldId id="380" r:id="rId4"/>
    <p:sldId id="434" r:id="rId5"/>
    <p:sldId id="421" r:id="rId6"/>
    <p:sldId id="404" r:id="rId7"/>
    <p:sldId id="438" r:id="rId8"/>
    <p:sldId id="440" r:id="rId9"/>
    <p:sldId id="441" r:id="rId10"/>
    <p:sldId id="442" r:id="rId11"/>
    <p:sldId id="436" r:id="rId12"/>
    <p:sldId id="376" r:id="rId13"/>
    <p:sldId id="424" r:id="rId14"/>
    <p:sldId id="397" r:id="rId15"/>
    <p:sldId id="422" r:id="rId16"/>
    <p:sldId id="306" r:id="rId17"/>
    <p:sldId id="425" r:id="rId18"/>
    <p:sldId id="435" r:id="rId19"/>
    <p:sldId id="265" r:id="rId20"/>
    <p:sldId id="389" r:id="rId21"/>
    <p:sldId id="395" r:id="rId22"/>
    <p:sldId id="432" r:id="rId23"/>
    <p:sldId id="426" r:id="rId24"/>
    <p:sldId id="400" r:id="rId25"/>
    <p:sldId id="320"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CED8AC-B84B-4F54-9C1F-008E638085D1}">
          <p14:sldIdLst>
            <p14:sldId id="256"/>
            <p14:sldId id="420"/>
            <p14:sldId id="380"/>
            <p14:sldId id="434"/>
            <p14:sldId id="421"/>
            <p14:sldId id="404"/>
            <p14:sldId id="438"/>
            <p14:sldId id="440"/>
            <p14:sldId id="441"/>
            <p14:sldId id="442"/>
            <p14:sldId id="436"/>
            <p14:sldId id="376"/>
            <p14:sldId id="424"/>
            <p14:sldId id="397"/>
            <p14:sldId id="422"/>
            <p14:sldId id="306"/>
            <p14:sldId id="425"/>
            <p14:sldId id="435"/>
            <p14:sldId id="265"/>
            <p14:sldId id="389"/>
            <p14:sldId id="395"/>
            <p14:sldId id="432"/>
            <p14:sldId id="426"/>
            <p14:sldId id="400"/>
            <p14:sldId id="320"/>
          </p14:sldIdLst>
        </p14:section>
        <p14:section name="Untitled Section" id="{03717106-16D6-45FC-A50D-01BB2893485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Swales" initials="SS" lastIdx="19" clrIdx="0"/>
  <p:cmAuthor id="1" name="Louise Alford" initials="L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99CC"/>
    <a:srgbClr val="FFCCFF"/>
    <a:srgbClr val="FF9966"/>
    <a:srgbClr val="66FFCC"/>
    <a:srgbClr val="CC0066"/>
    <a:srgbClr val="DE372D"/>
    <a:srgbClr val="FBB00B"/>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6" autoAdjust="0"/>
    <p:restoredTop sz="72899" autoAdjust="0"/>
  </p:normalViewPr>
  <p:slideViewPr>
    <p:cSldViewPr>
      <p:cViewPr>
        <p:scale>
          <a:sx n="80" d="100"/>
          <a:sy n="80" d="100"/>
        </p:scale>
        <p:origin x="-84" y="-72"/>
      </p:cViewPr>
      <p:guideLst>
        <p:guide orient="horz" pos="2160"/>
        <p:guide pos="2880"/>
      </p:guideLst>
    </p:cSldViewPr>
  </p:slideViewPr>
  <p:outlineViewPr>
    <p:cViewPr>
      <p:scale>
        <a:sx n="33" d="100"/>
        <a:sy n="33" d="100"/>
      </p:scale>
      <p:origin x="0" y="28714"/>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8" d="100"/>
          <a:sy n="78" d="100"/>
        </p:scale>
        <p:origin x="-331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5CD8CE70-7313-4A32-AAF9-A4B9B6A033AB}" type="datetimeFigureOut">
              <a:rPr lang="en-GB" smtClean="0"/>
              <a:pPr/>
              <a:t>11/07/2018</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EFA618AC-3244-4966-8244-26D82D7A59F3}" type="slidenum">
              <a:rPr lang="en-GB" smtClean="0"/>
              <a:pPr/>
              <a:t>‹#›</a:t>
            </a:fld>
            <a:endParaRPr lang="en-GB"/>
          </a:p>
        </p:txBody>
      </p:sp>
    </p:spTree>
    <p:extLst>
      <p:ext uri="{BB962C8B-B14F-4D97-AF65-F5344CB8AC3E}">
        <p14:creationId xmlns:p14="http://schemas.microsoft.com/office/powerpoint/2010/main" val="164215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70FB7DC-85B4-4157-8759-FF323C4E3BDB}" type="datetimeFigureOut">
              <a:rPr lang="en-GB" smtClean="0"/>
              <a:pPr/>
              <a:t>11/07/2018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559ACFA-23ED-4555-B0D2-55F0EAF7A9DC}" type="slidenum">
              <a:rPr lang="en-GB" smtClean="0"/>
              <a:pPr/>
              <a:t>‹#›</a:t>
            </a:fld>
            <a:endParaRPr lang="en-GB"/>
          </a:p>
        </p:txBody>
      </p:sp>
    </p:spTree>
    <p:extLst>
      <p:ext uri="{BB962C8B-B14F-4D97-AF65-F5344CB8AC3E}">
        <p14:creationId xmlns:p14="http://schemas.microsoft.com/office/powerpoint/2010/main" val="105214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baseline="0"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a:t>
            </a:fld>
            <a:endParaRPr lang="en-GB" dirty="0"/>
          </a:p>
        </p:txBody>
      </p:sp>
    </p:spTree>
    <p:extLst>
      <p:ext uri="{BB962C8B-B14F-4D97-AF65-F5344CB8AC3E}">
        <p14:creationId xmlns:p14="http://schemas.microsoft.com/office/powerpoint/2010/main" val="75809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8CC07-BE72-4EB1-B752-BBC6725D1B30}" type="slidenum">
              <a:rPr lang="en-GB" smtClean="0"/>
              <a:t>10</a:t>
            </a:fld>
            <a:endParaRPr lang="en-GB"/>
          </a:p>
        </p:txBody>
      </p:sp>
    </p:spTree>
    <p:extLst>
      <p:ext uri="{BB962C8B-B14F-4D97-AF65-F5344CB8AC3E}">
        <p14:creationId xmlns:p14="http://schemas.microsoft.com/office/powerpoint/2010/main" val="136750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11</a:t>
            </a:fld>
            <a:endParaRPr lang="en-GB"/>
          </a:p>
        </p:txBody>
      </p:sp>
    </p:spTree>
    <p:extLst>
      <p:ext uri="{BB962C8B-B14F-4D97-AF65-F5344CB8AC3E}">
        <p14:creationId xmlns:p14="http://schemas.microsoft.com/office/powerpoint/2010/main" val="308643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12</a:t>
            </a:fld>
            <a:endParaRPr lang="en-GB"/>
          </a:p>
        </p:txBody>
      </p:sp>
    </p:spTree>
    <p:extLst>
      <p:ext uri="{BB962C8B-B14F-4D97-AF65-F5344CB8AC3E}">
        <p14:creationId xmlns:p14="http://schemas.microsoft.com/office/powerpoint/2010/main" val="123628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13</a:t>
            </a:fld>
            <a:endParaRPr lang="en-GB"/>
          </a:p>
        </p:txBody>
      </p:sp>
    </p:spTree>
    <p:extLst>
      <p:ext uri="{BB962C8B-B14F-4D97-AF65-F5344CB8AC3E}">
        <p14:creationId xmlns:p14="http://schemas.microsoft.com/office/powerpoint/2010/main" val="153595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14</a:t>
            </a:fld>
            <a:endParaRPr lang="en-GB"/>
          </a:p>
        </p:txBody>
      </p:sp>
    </p:spTree>
    <p:extLst>
      <p:ext uri="{BB962C8B-B14F-4D97-AF65-F5344CB8AC3E}">
        <p14:creationId xmlns:p14="http://schemas.microsoft.com/office/powerpoint/2010/main" val="87649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15</a:t>
            </a:fld>
            <a:endParaRPr lang="en-GB"/>
          </a:p>
        </p:txBody>
      </p:sp>
    </p:spTree>
    <p:extLst>
      <p:ext uri="{BB962C8B-B14F-4D97-AF65-F5344CB8AC3E}">
        <p14:creationId xmlns:p14="http://schemas.microsoft.com/office/powerpoint/2010/main" val="259874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541" y="4531271"/>
            <a:ext cx="5438140" cy="4466987"/>
          </a:xfrm>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16</a:t>
            </a:fld>
            <a:endParaRPr lang="en-GB"/>
          </a:p>
        </p:txBody>
      </p:sp>
    </p:spTree>
    <p:extLst>
      <p:ext uri="{BB962C8B-B14F-4D97-AF65-F5344CB8AC3E}">
        <p14:creationId xmlns:p14="http://schemas.microsoft.com/office/powerpoint/2010/main" val="115339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17</a:t>
            </a:fld>
            <a:endParaRPr lang="en-GB"/>
          </a:p>
        </p:txBody>
      </p:sp>
    </p:spTree>
    <p:extLst>
      <p:ext uri="{BB962C8B-B14F-4D97-AF65-F5344CB8AC3E}">
        <p14:creationId xmlns:p14="http://schemas.microsoft.com/office/powerpoint/2010/main" val="957330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18</a:t>
            </a:fld>
            <a:endParaRPr lang="en-GB"/>
          </a:p>
        </p:txBody>
      </p:sp>
    </p:spTree>
    <p:extLst>
      <p:ext uri="{BB962C8B-B14F-4D97-AF65-F5344CB8AC3E}">
        <p14:creationId xmlns:p14="http://schemas.microsoft.com/office/powerpoint/2010/main" val="214613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19</a:t>
            </a:fld>
            <a:endParaRPr lang="en-GB"/>
          </a:p>
        </p:txBody>
      </p:sp>
    </p:spTree>
    <p:extLst>
      <p:ext uri="{BB962C8B-B14F-4D97-AF65-F5344CB8AC3E}">
        <p14:creationId xmlns:p14="http://schemas.microsoft.com/office/powerpoint/2010/main" val="95240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2</a:t>
            </a:fld>
            <a:endParaRPr lang="en-GB"/>
          </a:p>
        </p:txBody>
      </p:sp>
    </p:spTree>
    <p:extLst>
      <p:ext uri="{BB962C8B-B14F-4D97-AF65-F5344CB8AC3E}">
        <p14:creationId xmlns:p14="http://schemas.microsoft.com/office/powerpoint/2010/main" val="380783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20</a:t>
            </a:fld>
            <a:endParaRPr lang="en-GB"/>
          </a:p>
        </p:txBody>
      </p:sp>
    </p:spTree>
    <p:extLst>
      <p:ext uri="{BB962C8B-B14F-4D97-AF65-F5344CB8AC3E}">
        <p14:creationId xmlns:p14="http://schemas.microsoft.com/office/powerpoint/2010/main" val="289041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21</a:t>
            </a:fld>
            <a:endParaRPr lang="en-GB"/>
          </a:p>
        </p:txBody>
      </p:sp>
    </p:spTree>
    <p:extLst>
      <p:ext uri="{BB962C8B-B14F-4D97-AF65-F5344CB8AC3E}">
        <p14:creationId xmlns:p14="http://schemas.microsoft.com/office/powerpoint/2010/main" val="75327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823716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23</a:t>
            </a:fld>
            <a:endParaRPr lang="en-GB"/>
          </a:p>
        </p:txBody>
      </p:sp>
    </p:spTree>
    <p:extLst>
      <p:ext uri="{BB962C8B-B14F-4D97-AF65-F5344CB8AC3E}">
        <p14:creationId xmlns:p14="http://schemas.microsoft.com/office/powerpoint/2010/main" val="2411252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24</a:t>
            </a:fld>
            <a:endParaRPr lang="en-GB"/>
          </a:p>
        </p:txBody>
      </p:sp>
    </p:spTree>
    <p:extLst>
      <p:ext uri="{BB962C8B-B14F-4D97-AF65-F5344CB8AC3E}">
        <p14:creationId xmlns:p14="http://schemas.microsoft.com/office/powerpoint/2010/main" val="198102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25</a:t>
            </a:fld>
            <a:endParaRPr lang="en-GB"/>
          </a:p>
        </p:txBody>
      </p:sp>
    </p:spTree>
    <p:extLst>
      <p:ext uri="{BB962C8B-B14F-4D97-AF65-F5344CB8AC3E}">
        <p14:creationId xmlns:p14="http://schemas.microsoft.com/office/powerpoint/2010/main" val="355396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3</a:t>
            </a:fld>
            <a:endParaRPr lang="en-GB"/>
          </a:p>
        </p:txBody>
      </p:sp>
    </p:spTree>
    <p:extLst>
      <p:ext uri="{BB962C8B-B14F-4D97-AF65-F5344CB8AC3E}">
        <p14:creationId xmlns:p14="http://schemas.microsoft.com/office/powerpoint/2010/main" val="390189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All Staff:	Sector: 12.3%% of FT staff and 10.5% of PT staff were from a </a:t>
            </a:r>
            <a:r>
              <a:rPr lang="en-GB" dirty="0" err="1" smtClean="0"/>
              <a:t>BAME</a:t>
            </a:r>
            <a:r>
              <a:rPr lang="en-GB" dirty="0" smtClean="0"/>
              <a:t> background</a:t>
            </a:r>
          </a:p>
          <a:p>
            <a:r>
              <a:rPr lang="en-GB" dirty="0" smtClean="0"/>
              <a:t>Yorkshire &amp; Humber (</a:t>
            </a:r>
            <a:r>
              <a:rPr lang="en-GB" dirty="0" err="1" smtClean="0"/>
              <a:t>Y&amp;H</a:t>
            </a:r>
            <a:r>
              <a:rPr lang="en-GB" dirty="0" smtClean="0"/>
              <a:t>): 9.4% of FT staff and 8.6% of PT staff were from a </a:t>
            </a:r>
            <a:r>
              <a:rPr lang="en-GB" dirty="0" err="1" smtClean="0"/>
              <a:t>BAME</a:t>
            </a:r>
            <a:r>
              <a:rPr lang="en-GB" dirty="0" smtClean="0"/>
              <a:t> background</a:t>
            </a:r>
          </a:p>
          <a:p>
            <a:r>
              <a:rPr lang="en-GB" dirty="0" smtClean="0"/>
              <a:t>SHU: 7.5% of FT staff and 4.6% of PT staff were from a </a:t>
            </a:r>
            <a:r>
              <a:rPr lang="en-GB" dirty="0" err="1" smtClean="0"/>
              <a:t>BAME</a:t>
            </a:r>
            <a:r>
              <a:rPr lang="en-GB" dirty="0" smtClean="0"/>
              <a:t> background</a:t>
            </a:r>
          </a:p>
          <a:p>
            <a:endParaRPr lang="en-GB" dirty="0" smtClean="0"/>
          </a:p>
          <a:p>
            <a:r>
              <a:rPr lang="en-GB" dirty="0" smtClean="0"/>
              <a:t>Academics: 	Sector: 14.7% of FT and 10.6% of PT academics were from a </a:t>
            </a:r>
            <a:r>
              <a:rPr lang="en-GB" dirty="0" err="1" smtClean="0"/>
              <a:t>BAME</a:t>
            </a:r>
            <a:r>
              <a:rPr lang="en-GB" dirty="0" smtClean="0"/>
              <a:t> background.</a:t>
            </a:r>
          </a:p>
          <a:p>
            <a:r>
              <a:rPr lang="en-GB" dirty="0" err="1" smtClean="0"/>
              <a:t>Y&amp;H</a:t>
            </a:r>
            <a:r>
              <a:rPr lang="en-GB" dirty="0" smtClean="0"/>
              <a:t>: 12.9% of FT and 6.5% of PT academics were from a </a:t>
            </a:r>
            <a:r>
              <a:rPr lang="en-GB" dirty="0" err="1" smtClean="0"/>
              <a:t>BAME</a:t>
            </a:r>
            <a:r>
              <a:rPr lang="en-GB" dirty="0" smtClean="0"/>
              <a:t> background. </a:t>
            </a:r>
          </a:p>
          <a:p>
            <a:r>
              <a:rPr lang="en-GB" dirty="0" smtClean="0"/>
              <a:t>SHU: 10.4% of FT and 5.1% of PT academics were from a </a:t>
            </a:r>
            <a:r>
              <a:rPr lang="en-GB" dirty="0" err="1" smtClean="0"/>
              <a:t>BAME</a:t>
            </a:r>
            <a:r>
              <a:rPr lang="en-GB" dirty="0" smtClean="0"/>
              <a:t> background.</a:t>
            </a:r>
          </a:p>
          <a:p>
            <a:endParaRPr lang="en-GB" dirty="0" smtClean="0"/>
          </a:p>
          <a:p>
            <a:r>
              <a:rPr lang="en-GB" dirty="0" smtClean="0"/>
              <a:t>Non-Academics: 	Sector: 10.1% of FT and 10.5% of PT non-academics were from a </a:t>
            </a:r>
            <a:r>
              <a:rPr lang="en-GB" dirty="0" err="1" smtClean="0"/>
              <a:t>BAME</a:t>
            </a:r>
            <a:r>
              <a:rPr lang="en-GB" dirty="0" smtClean="0"/>
              <a:t> background.</a:t>
            </a:r>
          </a:p>
          <a:p>
            <a:r>
              <a:rPr lang="en-GB" dirty="0" err="1" smtClean="0"/>
              <a:t>Y&amp;H</a:t>
            </a:r>
            <a:r>
              <a:rPr lang="en-GB" dirty="0" smtClean="0"/>
              <a:t>: 6.1% of FT and 9.9% of PT non-academics were from a </a:t>
            </a:r>
            <a:r>
              <a:rPr lang="en-GB" dirty="0" err="1" smtClean="0"/>
              <a:t>BAME</a:t>
            </a:r>
            <a:r>
              <a:rPr lang="en-GB" dirty="0" smtClean="0"/>
              <a:t> background.</a:t>
            </a:r>
          </a:p>
          <a:p>
            <a:r>
              <a:rPr lang="en-GB" dirty="0" smtClean="0"/>
              <a:t>SHU: 4.9% of FT and 4.2% of PT non-academics were from a BAME background.</a:t>
            </a:r>
          </a:p>
          <a:p>
            <a:endParaRPr lang="en-GB" dirty="0" smtClean="0"/>
          </a:p>
        </p:txBody>
      </p:sp>
      <p:sp>
        <p:nvSpPr>
          <p:cNvPr id="4" name="Slide Number Placeholder 3"/>
          <p:cNvSpPr>
            <a:spLocks noGrp="1"/>
          </p:cNvSpPr>
          <p:nvPr>
            <p:ph type="sldNum" sz="quarter" idx="10"/>
          </p:nvPr>
        </p:nvSpPr>
        <p:spPr/>
        <p:txBody>
          <a:bodyPr/>
          <a:lstStyle/>
          <a:p>
            <a:fld id="{D559ACFA-23ED-4555-B0D2-55F0EAF7A9DC}" type="slidenum">
              <a:rPr lang="en-GB" smtClean="0"/>
              <a:pPr/>
              <a:t>4</a:t>
            </a:fld>
            <a:endParaRPr lang="en-GB"/>
          </a:p>
        </p:txBody>
      </p:sp>
    </p:spTree>
    <p:extLst>
      <p:ext uri="{BB962C8B-B14F-4D97-AF65-F5344CB8AC3E}">
        <p14:creationId xmlns:p14="http://schemas.microsoft.com/office/powerpoint/2010/main" val="380783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5</a:t>
            </a:fld>
            <a:endParaRPr lang="en-GB"/>
          </a:p>
        </p:txBody>
      </p:sp>
    </p:spTree>
    <p:extLst>
      <p:ext uri="{BB962C8B-B14F-4D97-AF65-F5344CB8AC3E}">
        <p14:creationId xmlns:p14="http://schemas.microsoft.com/office/powerpoint/2010/main" val="345295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9ACFA-23ED-4555-B0D2-55F0EAF7A9DC}" type="slidenum">
              <a:rPr lang="en-GB" smtClean="0"/>
              <a:pPr/>
              <a:t>6</a:t>
            </a:fld>
            <a:endParaRPr lang="en-GB"/>
          </a:p>
        </p:txBody>
      </p:sp>
    </p:spTree>
    <p:extLst>
      <p:ext uri="{BB962C8B-B14F-4D97-AF65-F5344CB8AC3E}">
        <p14:creationId xmlns:p14="http://schemas.microsoft.com/office/powerpoint/2010/main" val="382384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7</a:t>
            </a:fld>
            <a:endParaRPr lang="en-GB"/>
          </a:p>
        </p:txBody>
      </p:sp>
    </p:spTree>
    <p:extLst>
      <p:ext uri="{BB962C8B-B14F-4D97-AF65-F5344CB8AC3E}">
        <p14:creationId xmlns:p14="http://schemas.microsoft.com/office/powerpoint/2010/main" val="336992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8</a:t>
            </a:fld>
            <a:endParaRPr lang="en-GB"/>
          </a:p>
        </p:txBody>
      </p:sp>
    </p:spTree>
    <p:extLst>
      <p:ext uri="{BB962C8B-B14F-4D97-AF65-F5344CB8AC3E}">
        <p14:creationId xmlns:p14="http://schemas.microsoft.com/office/powerpoint/2010/main" val="341801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D559ACFA-23ED-4555-B0D2-55F0EAF7A9DC}" type="slidenum">
              <a:rPr lang="en-GB" smtClean="0"/>
              <a:pPr/>
              <a:t>9</a:t>
            </a:fld>
            <a:endParaRPr lang="en-GB"/>
          </a:p>
        </p:txBody>
      </p:sp>
    </p:spTree>
    <p:extLst>
      <p:ext uri="{BB962C8B-B14F-4D97-AF65-F5344CB8AC3E}">
        <p14:creationId xmlns:p14="http://schemas.microsoft.com/office/powerpoint/2010/main" val="343599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Title Slide">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ct val="100000"/>
              </a:lnSpc>
              <a:defRPr lang="en-GB" sz="2600" spc="-100"/>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1809037" y="2183598"/>
            <a:ext cx="6480175" cy="648072"/>
          </a:xfrm>
          <a:blipFill>
            <a:blip r:embed="rId3" cstate="print"/>
            <a:stretch>
              <a:fillRect/>
            </a:stretch>
          </a:blipFill>
        </p:spPr>
        <p:txBody>
          <a:bodyPr lIns="108000"/>
          <a:lstStyle>
            <a:lvl1pPr marL="0" indent="0">
              <a:lnSpc>
                <a:spcPct val="100000"/>
              </a:lnSpc>
              <a:buNone/>
              <a:defRPr lang="en-US" sz="2600" i="1" kern="1200" spc="-100" baseline="0" dirty="0" smtClean="0">
                <a:solidFill>
                  <a:srgbClr val="621B40"/>
                </a:solidFill>
                <a:latin typeface="FS Clerkenwell" pitchFamily="50" charset="0"/>
                <a:ea typeface="+mj-ea"/>
                <a:cs typeface="Arial" pitchFamily="34" charset="0"/>
              </a:defRPr>
            </a:lvl1pPr>
            <a:lvl2pPr>
              <a:lnSpc>
                <a:spcPct val="100000"/>
              </a:lnSpc>
              <a:defRPr>
                <a:latin typeface="FS Clerkenwell" pitchFamily="50" charset="0"/>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b Full bleed image and text">
    <p:spTree>
      <p:nvGrpSpPr>
        <p:cNvPr id="1" name=""/>
        <p:cNvGrpSpPr/>
        <p:nvPr/>
      </p:nvGrpSpPr>
      <p:grpSpPr>
        <a:xfrm>
          <a:off x="0" y="0"/>
          <a:ext cx="0" cy="0"/>
          <a:chOff x="0" y="0"/>
          <a:chExt cx="0" cy="0"/>
        </a:xfrm>
      </p:grpSpPr>
      <p:sp>
        <p:nvSpPr>
          <p:cNvPr id="4" name="Rectangle 6"/>
          <p:cNvSpPr/>
          <p:nvPr/>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r>
              <a:rPr lang="en-US" noProof="0" smtClean="0"/>
              <a:t>Click icon to add picture</a:t>
            </a:r>
            <a:endParaRPr lang="en-GB" noProof="0" dirty="0"/>
          </a:p>
        </p:txBody>
      </p:sp>
      <p:sp>
        <p:nvSpPr>
          <p:cNvPr id="2" name="Title 1"/>
          <p:cNvSpPr>
            <a:spLocks noGrp="1"/>
          </p:cNvSpPr>
          <p:nvPr>
            <p:ph type="title"/>
          </p:nvPr>
        </p:nvSpPr>
        <p:spPr>
          <a:xfrm>
            <a:off x="1809818" y="1484784"/>
            <a:ext cx="6471678" cy="504056"/>
          </a:xfrm>
          <a:blipFill>
            <a:blip r:embed="rId3" cstate="print"/>
            <a:stretch>
              <a:fillRect/>
            </a:stretch>
          </a:blipFill>
          <a:ln w="28575">
            <a:noFill/>
          </a:ln>
        </p:spPr>
        <p:txBody>
          <a:bodyPr>
            <a:noAutofit/>
          </a:bodyPr>
          <a:lstStyle>
            <a:lvl1pPr>
              <a:lnSpc>
                <a:spcPct val="100000"/>
              </a:lnSpc>
              <a:defRPr lang="en-GB" sz="1800" spc="-100"/>
            </a:lvl1pPr>
          </a:lstStyle>
          <a:p>
            <a:pPr lvl="0"/>
            <a:r>
              <a:rPr lang="en-US"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8 Full bleed image and text">
    <p:spTree>
      <p:nvGrpSpPr>
        <p:cNvPr id="1" name=""/>
        <p:cNvGrpSpPr/>
        <p:nvPr/>
      </p:nvGrpSpPr>
      <p:grpSpPr>
        <a:xfrm>
          <a:off x="0" y="0"/>
          <a:ext cx="0" cy="0"/>
          <a:chOff x="0" y="0"/>
          <a:chExt cx="0" cy="0"/>
        </a:xfrm>
      </p:grpSpPr>
      <p:sp>
        <p:nvSpPr>
          <p:cNvPr id="4" name="Rectangle 6"/>
          <p:cNvSpPr/>
          <p:nvPr/>
        </p:nvSpPr>
        <p:spPr>
          <a:xfrm>
            <a:off x="0" y="0"/>
            <a:ext cx="313213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6" name="Picture 5"/>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8554" y="1484784"/>
            <a:ext cx="2727262" cy="1930524"/>
          </a:xfrm>
          <a:noFill/>
          <a:ln w="28575">
            <a:noFill/>
          </a:ln>
        </p:spPr>
        <p:txBody>
          <a:bodyPr>
            <a:noAutofit/>
          </a:bodyPr>
          <a:lstStyle>
            <a:lvl1pPr>
              <a:lnSpc>
                <a:spcPct val="1000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r>
              <a:rPr lang="en-US" noProof="0" smtClean="0"/>
              <a:t>Click icon to add picture</a:t>
            </a:r>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8 Full bleed image and large text">
    <p:spTree>
      <p:nvGrpSpPr>
        <p:cNvPr id="1" name=""/>
        <p:cNvGrpSpPr/>
        <p:nvPr/>
      </p:nvGrpSpPr>
      <p:grpSpPr>
        <a:xfrm>
          <a:off x="0" y="0"/>
          <a:ext cx="0" cy="0"/>
          <a:chOff x="0" y="0"/>
          <a:chExt cx="0" cy="0"/>
        </a:xfrm>
      </p:grpSpPr>
      <p:sp>
        <p:nvSpPr>
          <p:cNvPr id="4" name="Rectangle 6"/>
          <p:cNvSpPr/>
          <p:nvPr/>
        </p:nvSpPr>
        <p:spPr>
          <a:xfrm>
            <a:off x="-108520" y="0"/>
            <a:ext cx="3240658" cy="6858000"/>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dirty="0">
              <a:latin typeface="FS Clerkenwell" pitchFamily="50" charset="0"/>
            </a:endParaRPr>
          </a:p>
        </p:txBody>
      </p:sp>
      <p:pic>
        <p:nvPicPr>
          <p:cNvPr id="6" name="Picture 5"/>
          <p:cNvPicPr>
            <a:picLocks noChangeAspect="1"/>
          </p:cNvPicPr>
          <p:nvPr/>
        </p:nvPicPr>
        <p:blipFill>
          <a:blip r:embed="rId3" cstate="print"/>
          <a:srcRect/>
          <a:stretch>
            <a:fillRect/>
          </a:stretch>
        </p:blipFill>
        <p:spPr bwMode="auto">
          <a:xfrm>
            <a:off x="250825" y="314325"/>
            <a:ext cx="1512888" cy="811213"/>
          </a:xfrm>
          <a:prstGeom prst="rect">
            <a:avLst/>
          </a:prstGeom>
          <a:noFill/>
          <a:ln w="9525">
            <a:noFill/>
            <a:miter lim="800000"/>
            <a:headEnd/>
            <a:tailEnd/>
          </a:ln>
        </p:spPr>
      </p:pic>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r>
              <a:rPr lang="en-US" noProof="0" smtClean="0"/>
              <a:t>Click icon to add picture</a:t>
            </a:r>
            <a:endParaRPr lang="en-GB" noProof="0"/>
          </a:p>
        </p:txBody>
      </p:sp>
      <p:sp>
        <p:nvSpPr>
          <p:cNvPr id="3" name="Content Placeholder 2"/>
          <p:cNvSpPr>
            <a:spLocks noGrp="1"/>
          </p:cNvSpPr>
          <p:nvPr>
            <p:ph sz="quarter" idx="12"/>
          </p:nvPr>
        </p:nvSpPr>
        <p:spPr>
          <a:xfrm>
            <a:off x="107504" y="1700808"/>
            <a:ext cx="2736304" cy="792163"/>
          </a:xfrm>
          <a:blipFill dpi="0" rotWithShape="1">
            <a:blip r:embed="rId2" cstate="print"/>
            <a:srcRect/>
            <a:tile tx="0" ty="0" sx="100000" sy="100000" flip="none" algn="tl"/>
          </a:blipFill>
        </p:spPr>
        <p:txBody>
          <a:bodyPr lIns="108000"/>
          <a:lstStyle>
            <a:lvl1pPr marL="0" indent="0" algn="l" defTabSz="914400" rtl="0" eaLnBrk="1" latinLnBrk="0" hangingPunct="1">
              <a:lnSpc>
                <a:spcPct val="100000"/>
              </a:lnSpc>
              <a:spcBef>
                <a:spcPct val="0"/>
              </a:spcBef>
              <a:buClr>
                <a:srgbClr val="B70D50"/>
              </a:buClr>
              <a:buFont typeface="FS Clerkenwell" pitchFamily="50" charset="0"/>
              <a:buNone/>
              <a:defRPr lang="en-US" sz="2600" kern="1200" spc="-20" baseline="0" dirty="0" smtClean="0">
                <a:solidFill>
                  <a:srgbClr val="B70D50"/>
                </a:solidFill>
                <a:latin typeface="FS Clerkenwell" pitchFamily="50" charset="0"/>
                <a:ea typeface="+mj-ea"/>
                <a:cs typeface="Arial" pitchFamily="34" charset="0"/>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9818" y="1682683"/>
            <a:ext cx="6471678" cy="400110"/>
          </a:xfrm>
        </p:spPr>
        <p:txBody>
          <a:bodyPr/>
          <a:lstStyle>
            <a:lvl1pPr>
              <a:lnSpc>
                <a:spcPct val="100000"/>
              </a:lnSpc>
              <a:defRPr/>
            </a:lvl1pPr>
          </a:lstStyle>
          <a:p>
            <a:r>
              <a:rPr lang="en-US" smtClean="0"/>
              <a:t>Click to edit Master title style</a:t>
            </a:r>
            <a:endParaRPr lang="en-GB" dirty="0"/>
          </a:p>
        </p:txBody>
      </p:sp>
      <p:sp>
        <p:nvSpPr>
          <p:cNvPr id="4" name="Text Placeholder 5"/>
          <p:cNvSpPr>
            <a:spLocks noGrp="1"/>
          </p:cNvSpPr>
          <p:nvPr>
            <p:ph type="body" sz="quarter" idx="10"/>
          </p:nvPr>
        </p:nvSpPr>
        <p:spPr>
          <a:xfrm>
            <a:off x="1809037" y="2060848"/>
            <a:ext cx="6480175" cy="360040"/>
          </a:xfrm>
          <a:blipFill>
            <a:blip r:embed="rId2" cstate="print"/>
            <a:stretch>
              <a:fillRect/>
            </a:stretch>
          </a:blipFill>
        </p:spPr>
        <p:txBody>
          <a:bodyPr lIns="108000"/>
          <a:lstStyle>
            <a:lvl1pPr marL="0" indent="0">
              <a:lnSpc>
                <a:spcPct val="100000"/>
              </a:lnSpc>
              <a:buNone/>
              <a:defRPr lang="en-US" sz="2600" i="1" kern="1200" spc="-100" baseline="0" dirty="0" smtClean="0">
                <a:solidFill>
                  <a:srgbClr val="621B40"/>
                </a:solidFill>
                <a:latin typeface="FS Clerkenwell" pitchFamily="50"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H_Title_with_image">
    <p:spTree>
      <p:nvGrpSpPr>
        <p:cNvPr id="1" name=""/>
        <p:cNvGrpSpPr/>
        <p:nvPr/>
      </p:nvGrpSpPr>
      <p:grpSpPr>
        <a:xfrm>
          <a:off x="0" y="0"/>
          <a:ext cx="0" cy="0"/>
          <a:chOff x="0" y="0"/>
          <a:chExt cx="0" cy="0"/>
        </a:xfrm>
      </p:grpSpPr>
      <p:sp>
        <p:nvSpPr>
          <p:cNvPr id="5" name="Rectangle 6"/>
          <p:cNvSpPr/>
          <p:nvPr/>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8"/>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ct val="100000"/>
              </a:lnSpc>
              <a:defRPr lang="en-GB" sz="2800" spc="-100"/>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1809037" y="2185814"/>
            <a:ext cx="6480175" cy="307082"/>
          </a:xfrm>
          <a:blipFill>
            <a:blip r:embed="rId3" cstate="print"/>
            <a:stretch>
              <a:fillRect/>
            </a:stretch>
          </a:blipFill>
        </p:spPr>
        <p:txBody>
          <a:bodyPr lIns="108000"/>
          <a:lstStyle>
            <a:lvl1pPr marL="0" indent="0">
              <a:lnSpc>
                <a:spcPct val="100000"/>
              </a:lnSpc>
              <a:buNone/>
              <a:defRPr lang="en-US" sz="2800" i="1" kern="1200" spc="-100" baseline="0" dirty="0" smtClean="0">
                <a:solidFill>
                  <a:srgbClr val="621B40"/>
                </a:solidFill>
                <a:latin typeface="FS Clerkenwell" pitchFamily="50" charset="0"/>
                <a:ea typeface="+mj-ea"/>
                <a:cs typeface="Arial" pitchFamily="34" charset="0"/>
              </a:defRPr>
            </a:lvl1pPr>
          </a:lstStyle>
          <a:p>
            <a:pPr lvl="0"/>
            <a:r>
              <a:rPr lang="en-US" dirty="0"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r>
              <a:rPr lang="en-US" noProof="0" smtClean="0"/>
              <a:t>Click icon to add picture</a:t>
            </a:r>
            <a:endParaRPr lang="en-GB"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FS Clerkenwell" pitchFamily="50" charset="0"/>
              </a:defRPr>
            </a:lvl1p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FS Clerkenwell" pitchFamily="50" charset="0"/>
              </a:defRPr>
            </a:lvl1pPr>
          </a:lstStyle>
          <a:p>
            <a:r>
              <a:rPr lang="en-GB" smtClean="0"/>
              <a:t>Chairs session 2018 v1.7</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FS Clerkenwell" pitchFamily="50" charset="0"/>
              </a:defRPr>
            </a:lvl1pPr>
          </a:lstStyle>
          <a:p>
            <a:fld id="{C6623AC5-E736-42FC-804D-CE08A2C83742}" type="slidenum">
              <a:rPr lang="en-GB" smtClean="0"/>
              <a:pPr/>
              <a:t>‹#›</a:t>
            </a:fld>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Title slide and divider slide">
    <p:spTree>
      <p:nvGrpSpPr>
        <p:cNvPr id="1" name=""/>
        <p:cNvGrpSpPr/>
        <p:nvPr/>
      </p:nvGrpSpPr>
      <p:grpSpPr>
        <a:xfrm>
          <a:off x="0" y="0"/>
          <a:ext cx="0" cy="0"/>
          <a:chOff x="0" y="0"/>
          <a:chExt cx="0" cy="0"/>
        </a:xfrm>
      </p:grpSpPr>
      <p:sp>
        <p:nvSpPr>
          <p:cNvPr id="5" name="Rectangle 6"/>
          <p:cNvSpPr/>
          <p:nvPr/>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0000"/>
              </a:lnSpc>
              <a:spcBef>
                <a:spcPts val="0"/>
              </a:spcBef>
              <a:spcAft>
                <a:spcPts val="0"/>
              </a:spcAft>
              <a:defRPr/>
            </a:pPr>
            <a:endParaRPr lang="en-GB"/>
          </a:p>
        </p:txBody>
      </p:sp>
      <p:pic>
        <p:nvPicPr>
          <p:cNvPr id="7" name="Picture 8"/>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360040"/>
          </a:xfrm>
          <a:blipFill>
            <a:blip r:embed="rId3" cstate="print"/>
            <a:stretch>
              <a:fillRect/>
            </a:stretch>
          </a:blipFill>
          <a:ln w="28575">
            <a:noFill/>
          </a:ln>
        </p:spPr>
        <p:txBody>
          <a:bodyPr>
            <a:noAutofit/>
          </a:bodyPr>
          <a:lstStyle>
            <a:lvl1pPr>
              <a:lnSpc>
                <a:spcPct val="100000"/>
              </a:lnSpc>
              <a:defRPr lang="en-GB" sz="2600" spc="-100"/>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1809037" y="1834191"/>
            <a:ext cx="6480175" cy="360040"/>
          </a:xfrm>
          <a:blipFill>
            <a:blip r:embed="rId3" cstate="print"/>
            <a:stretch>
              <a:fillRect/>
            </a:stretch>
          </a:blipFill>
        </p:spPr>
        <p:txBody>
          <a:bodyPr lIns="108000"/>
          <a:lstStyle>
            <a:lvl1pPr marL="0" indent="0">
              <a:lnSpc>
                <a:spcPct val="100000"/>
              </a:lnSpc>
              <a:buNone/>
              <a:defRPr lang="en-US" sz="2600" i="1" kern="1200" spc="-100" baseline="0" dirty="0" smtClean="0">
                <a:solidFill>
                  <a:srgbClr val="621B40"/>
                </a:solidFill>
                <a:latin typeface="FS Clerkenwell" pitchFamily="50" charset="0"/>
                <a:ea typeface="+mj-ea"/>
                <a:cs typeface="Arial" pitchFamily="34" charset="0"/>
              </a:defRPr>
            </a:lvl1pPr>
          </a:lstStyle>
          <a:p>
            <a:pPr lvl="0"/>
            <a:r>
              <a:rPr lang="en-US"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lnSpc>
                <a:spcPct val="100000"/>
              </a:lnSpc>
              <a:buNone/>
              <a:defRPr/>
            </a:lvl1pPr>
          </a:lstStyle>
          <a:p>
            <a:pPr lvl="0"/>
            <a:r>
              <a:rPr lang="en-US" noProof="0" smtClean="0"/>
              <a:t>Click icon to add picture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ct val="100000"/>
              </a:lnSpc>
              <a:defRPr lang="en-GB" spc="-100"/>
            </a:lvl1pPr>
          </a:lstStyle>
          <a:p>
            <a:pPr lvl="0"/>
            <a:r>
              <a:rPr lang="en-US"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8000"/>
          <a:lstStyle>
            <a:lvl1pPr marL="0" indent="0">
              <a:lnSpc>
                <a:spcPct val="100000"/>
              </a:lnSpc>
              <a:buNone/>
              <a:defRPr/>
            </a:lvl1pPr>
            <a:lvl2pPr marL="180975" indent="0">
              <a:lnSpc>
                <a:spcPct val="100000"/>
              </a:lnSpc>
              <a:buNone/>
              <a:defRPr/>
            </a:lvl2pPr>
            <a:lvl3pPr marL="449263" indent="0">
              <a:lnSpc>
                <a:spcPct val="100000"/>
              </a:lnSpc>
              <a:buNone/>
              <a:defRPr/>
            </a:lvl3pPr>
            <a:lvl4pPr marL="630238" indent="0">
              <a:lnSpc>
                <a:spcPct val="100000"/>
              </a:lnSpc>
              <a:buNone/>
              <a:defRPr/>
            </a:lvl4pPr>
            <a:lvl5pPr marL="896938" indent="0">
              <a:lnSpc>
                <a:spcPct val="100000"/>
              </a:lnSpc>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ct val="100000"/>
              </a:lnSpc>
              <a:spcBef>
                <a:spcPts val="0"/>
              </a:spcBef>
              <a:buNone/>
              <a:defRPr lang="en-US" sz="2600" i="1" kern="1200" spc="-100" baseline="0" dirty="0" smtClean="0">
                <a:solidFill>
                  <a:srgbClr val="621B40"/>
                </a:solidFill>
                <a:latin typeface="FS Clerkenwell" pitchFamily="50" charset="0"/>
                <a:ea typeface="+mj-ea"/>
                <a:cs typeface="Arial" pitchFamily="34" charset="0"/>
              </a:defRPr>
            </a:lvl1pPr>
            <a:lvl2pPr>
              <a:lnSpc>
                <a:spcPct val="100000"/>
              </a:lnSpc>
              <a:defRPr>
                <a:latin typeface="FS Clerkenwell" pitchFamily="50" charset="0"/>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 Standard text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ct val="100000"/>
              </a:lnSpc>
              <a:defRPr lang="en-GB" spc="-100"/>
            </a:lvl1pPr>
          </a:lstStyle>
          <a:p>
            <a:pPr lvl="0"/>
            <a:r>
              <a:rPr lang="en-US"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a:lstStyle>
            <a:lvl1pPr marL="104775" indent="-104775">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ct val="100000"/>
              </a:lnSpc>
              <a:spcBef>
                <a:spcPts val="0"/>
              </a:spcBef>
              <a:buNone/>
              <a:defRPr lang="en-US" sz="2600" i="1" kern="1200" spc="-100" baseline="0" dirty="0" smtClean="0">
                <a:solidFill>
                  <a:srgbClr val="621B40"/>
                </a:solidFill>
                <a:latin typeface="Arial" pitchFamily="34" charset="0"/>
                <a:ea typeface="+mj-ea"/>
                <a:cs typeface="Arial" pitchFamily="34" charset="0"/>
              </a:defRPr>
            </a:lvl1pPr>
            <a:lvl2pPr>
              <a:lnSpc>
                <a:spcPct val="100000"/>
              </a:lnSpc>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6 Multiple images">
    <p:spTree>
      <p:nvGrpSpPr>
        <p:cNvPr id="1" name=""/>
        <p:cNvGrpSpPr/>
        <p:nvPr/>
      </p:nvGrpSpPr>
      <p:grpSpPr>
        <a:xfrm>
          <a:off x="0" y="0"/>
          <a:ext cx="0" cy="0"/>
          <a:chOff x="0" y="0"/>
          <a:chExt cx="0" cy="0"/>
        </a:xfrm>
      </p:grpSpPr>
      <p:sp>
        <p:nvSpPr>
          <p:cNvPr id="7" name="Rectangle 6"/>
          <p:cNvSpPr/>
          <p:nvPr/>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0" name="Picture 9"/>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0454" y="1484784"/>
            <a:ext cx="2727262" cy="1930524"/>
          </a:xfrm>
          <a:noFill/>
          <a:ln w="28575">
            <a:noFill/>
          </a:ln>
        </p:spPr>
        <p:txBody>
          <a:bodyPr>
            <a:noAutofit/>
          </a:bodyPr>
          <a:lstStyle>
            <a:lvl1pPr>
              <a:lnSpc>
                <a:spcPct val="100000"/>
              </a:lnSpc>
              <a:defRPr lang="en-GB" sz="1800" spc="-100"/>
            </a:lvl1pPr>
          </a:lstStyle>
          <a:p>
            <a:pPr lvl="0"/>
            <a:r>
              <a:rPr lang="en-US"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r>
              <a:rPr lang="en-US" noProof="0" smtClean="0"/>
              <a:t>Click icon to add picture</a:t>
            </a:r>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6b Multiple images plus text">
    <p:spTree>
      <p:nvGrpSpPr>
        <p:cNvPr id="1" name=""/>
        <p:cNvGrpSpPr/>
        <p:nvPr/>
      </p:nvGrpSpPr>
      <p:grpSpPr>
        <a:xfrm>
          <a:off x="0" y="0"/>
          <a:ext cx="0" cy="0"/>
          <a:chOff x="0" y="0"/>
          <a:chExt cx="0" cy="0"/>
        </a:xfrm>
      </p:grpSpPr>
      <p:sp>
        <p:nvSpPr>
          <p:cNvPr id="7" name="Rectangle 6"/>
          <p:cNvSpPr/>
          <p:nvPr/>
        </p:nvSpPr>
        <p:spPr>
          <a:xfrm>
            <a:off x="-7938" y="19050"/>
            <a:ext cx="3851276" cy="6843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ct val="100000"/>
              </a:lnSpc>
              <a:defRPr lang="en-GB" sz="1800" spc="-100"/>
            </a:lvl1pPr>
          </a:lstStyle>
          <a:p>
            <a:pPr lvl="0"/>
            <a:r>
              <a:rPr lang="en-US"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r>
              <a:rPr lang="en-US" noProof="0" smtClean="0"/>
              <a:t>Click icon to add picture</a:t>
            </a:r>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10" name="Content Placeholder 2"/>
          <p:cNvSpPr>
            <a:spLocks noGrp="1"/>
          </p:cNvSpPr>
          <p:nvPr>
            <p:ph idx="1"/>
          </p:nvPr>
        </p:nvSpPr>
        <p:spPr>
          <a:xfrm>
            <a:off x="138505" y="3140968"/>
            <a:ext cx="2725494" cy="2304256"/>
          </a:xfrm>
        </p:spPr>
        <p:txBody>
          <a:bodyPr lIns="108000"/>
          <a:lstStyle>
            <a:lvl1pPr marL="0" indent="0">
              <a:lnSpc>
                <a:spcPct val="100000"/>
              </a:lnSpc>
              <a:buNone/>
              <a:defRPr sz="1400"/>
            </a:lvl1pPr>
            <a:lvl2pPr marL="180975" indent="0">
              <a:lnSpc>
                <a:spcPct val="100000"/>
              </a:lnSpc>
              <a:buNone/>
              <a:defRPr sz="1400"/>
            </a:lvl2pPr>
            <a:lvl3pPr marL="449263" indent="0">
              <a:lnSpc>
                <a:spcPct val="100000"/>
              </a:lnSpc>
              <a:buNone/>
              <a:defRPr sz="1400"/>
            </a:lvl3pPr>
            <a:lvl4pPr marL="630238" indent="0">
              <a:lnSpc>
                <a:spcPct val="100000"/>
              </a:lnSpc>
              <a:buNone/>
              <a:defRPr sz="1400"/>
            </a:lvl4pPr>
            <a:lvl5pPr marL="896938" indent="0">
              <a:lnSpc>
                <a:spcPct val="100000"/>
              </a:lnSpc>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1.6b Multiple images plus text">
    <p:spTree>
      <p:nvGrpSpPr>
        <p:cNvPr id="1" name=""/>
        <p:cNvGrpSpPr/>
        <p:nvPr/>
      </p:nvGrpSpPr>
      <p:grpSpPr>
        <a:xfrm>
          <a:off x="0" y="0"/>
          <a:ext cx="0" cy="0"/>
          <a:chOff x="0" y="0"/>
          <a:chExt cx="0" cy="0"/>
        </a:xfrm>
      </p:grpSpPr>
      <p:sp>
        <p:nvSpPr>
          <p:cNvPr id="7" name="Rectangle 6"/>
          <p:cNvSpPr/>
          <p:nvPr/>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ct val="100000"/>
              </a:lnSpc>
              <a:defRPr lang="en-GB" sz="1800" spc="-100"/>
            </a:lvl1pPr>
          </a:lstStyle>
          <a:p>
            <a:pPr lvl="0"/>
            <a:r>
              <a:rPr lang="en-US"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r>
              <a:rPr lang="en-US" noProof="0" smtClean="0"/>
              <a:t>Click icon to add picture</a:t>
            </a:r>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10" name="Content Placeholder 2"/>
          <p:cNvSpPr>
            <a:spLocks noGrp="1"/>
          </p:cNvSpPr>
          <p:nvPr>
            <p:ph idx="1"/>
          </p:nvPr>
        </p:nvSpPr>
        <p:spPr>
          <a:xfrm>
            <a:off x="151425" y="3140968"/>
            <a:ext cx="2725494" cy="2304256"/>
          </a:xfrm>
        </p:spPr>
        <p:txBody>
          <a:bodyPr lIns="108000"/>
          <a:lstStyle>
            <a:lvl1pPr marL="85725" indent="-85725">
              <a:lnSpc>
                <a:spcPct val="100000"/>
              </a:lnSpc>
              <a:buFont typeface="Arial" pitchFamily="34" charset="0"/>
              <a:buChar char="•"/>
              <a:defRPr lang="en-GB" sz="1400" kern="1200" dirty="0">
                <a:solidFill>
                  <a:schemeClr val="tx1"/>
                </a:solidFill>
                <a:latin typeface="FS Clerkenwell" pitchFamily="50" charset="0"/>
                <a:ea typeface="+mn-ea"/>
                <a:cs typeface="Arial" pitchFamily="34" charset="0"/>
              </a:defRPr>
            </a:lvl1pPr>
            <a:lvl2pPr marL="85725" indent="-85725">
              <a:lnSpc>
                <a:spcPct val="100000"/>
              </a:lnSpc>
              <a:buFont typeface="Arial" pitchFamily="34" charset="0"/>
              <a:buChar char="•"/>
              <a:defRPr sz="1400">
                <a:latin typeface="FS Clerkenwell" pitchFamily="50" charset="0"/>
              </a:defRPr>
            </a:lvl2pPr>
            <a:lvl3pPr marL="85725" indent="-85725">
              <a:lnSpc>
                <a:spcPct val="100000"/>
              </a:lnSpc>
              <a:buFont typeface="Arial" pitchFamily="34" charset="0"/>
              <a:buChar char="•"/>
              <a:defRPr sz="1400">
                <a:latin typeface="FS Clerkenwell" pitchFamily="50" charset="0"/>
              </a:defRPr>
            </a:lvl3pPr>
            <a:lvl4pPr marL="85725" indent="-85725">
              <a:lnSpc>
                <a:spcPct val="100000"/>
              </a:lnSpc>
              <a:buFont typeface="Arial" pitchFamily="34" charset="0"/>
              <a:buChar char="•"/>
              <a:defRPr sz="1400">
                <a:latin typeface="FS Clerkenwell" pitchFamily="50" charset="0"/>
              </a:defRPr>
            </a:lvl4pPr>
            <a:lvl5pPr marL="85725" indent="-85725">
              <a:lnSpc>
                <a:spcPct val="100000"/>
              </a:lnSpc>
              <a:buFont typeface="Arial" pitchFamily="34" charset="0"/>
              <a:buChar char="•"/>
              <a:defRPr sz="1400">
                <a:latin typeface="FS Clerkenwell" pitchFamily="50"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c Multiple images plus numbers">
    <p:spTree>
      <p:nvGrpSpPr>
        <p:cNvPr id="1" name=""/>
        <p:cNvGrpSpPr/>
        <p:nvPr/>
      </p:nvGrpSpPr>
      <p:grpSpPr>
        <a:xfrm>
          <a:off x="0" y="0"/>
          <a:ext cx="0" cy="0"/>
          <a:chOff x="0" y="0"/>
          <a:chExt cx="0" cy="0"/>
        </a:xfrm>
      </p:grpSpPr>
      <p:sp>
        <p:nvSpPr>
          <p:cNvPr id="7" name="Rectangle 6"/>
          <p:cNvSpPr/>
          <p:nvPr/>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ct val="100000"/>
              </a:lnSpc>
              <a:defRPr lang="en-GB" sz="1800" spc="-100"/>
            </a:lvl1pPr>
          </a:lstStyle>
          <a:p>
            <a:pPr lvl="0"/>
            <a:r>
              <a:rPr lang="en-US"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r>
              <a:rPr lang="en-US" noProof="0" smtClean="0"/>
              <a:t>Click icon to add picture</a:t>
            </a:r>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r>
              <a:rPr lang="en-US" noProof="0" smtClean="0"/>
              <a:t>Click icon to add picture</a:t>
            </a:r>
            <a:endParaRPr lang="en-GB" noProof="0"/>
          </a:p>
        </p:txBody>
      </p:sp>
      <p:sp>
        <p:nvSpPr>
          <p:cNvPr id="10" name="Content Placeholder 2"/>
          <p:cNvSpPr>
            <a:spLocks noGrp="1"/>
          </p:cNvSpPr>
          <p:nvPr>
            <p:ph idx="1"/>
          </p:nvPr>
        </p:nvSpPr>
        <p:spPr>
          <a:xfrm>
            <a:off x="146745" y="3140968"/>
            <a:ext cx="2725494" cy="2304256"/>
          </a:xfrm>
        </p:spPr>
        <p:txBody>
          <a:bodyPr lIns="108000"/>
          <a:lstStyle>
            <a:lvl1pPr marL="180975" indent="-180975">
              <a:lnSpc>
                <a:spcPct val="100000"/>
              </a:lnSpc>
              <a:buSzPct val="95000"/>
              <a:buFont typeface="+mj-lt"/>
              <a:buAutoNum type="arabicPeriod"/>
              <a:tabLst>
                <a:tab pos="180975" algn="l"/>
              </a:tabLst>
              <a:defRPr lang="en-GB" sz="1400" kern="1200" dirty="0">
                <a:solidFill>
                  <a:schemeClr val="tx1"/>
                </a:solidFill>
                <a:latin typeface="FS Clerkenwell" pitchFamily="50" charset="0"/>
                <a:ea typeface="+mn-ea"/>
                <a:cs typeface="Arial" pitchFamily="34" charset="0"/>
              </a:defRPr>
            </a:lvl1pPr>
            <a:lvl2pPr marL="85725" indent="-85725">
              <a:lnSpc>
                <a:spcPct val="100000"/>
              </a:lnSpc>
              <a:buFont typeface="Arial" pitchFamily="34" charset="0"/>
              <a:buChar char="•"/>
              <a:defRPr sz="1400">
                <a:latin typeface="FS Clerkenwell" pitchFamily="50" charset="0"/>
              </a:defRPr>
            </a:lvl2pPr>
            <a:lvl3pPr marL="85725" indent="-85725">
              <a:lnSpc>
                <a:spcPct val="100000"/>
              </a:lnSpc>
              <a:buFont typeface="Arial" pitchFamily="34" charset="0"/>
              <a:buChar char="•"/>
              <a:defRPr sz="1400">
                <a:latin typeface="FS Clerkenwell" pitchFamily="50" charset="0"/>
              </a:defRPr>
            </a:lvl3pPr>
            <a:lvl4pPr marL="85725" indent="-85725">
              <a:lnSpc>
                <a:spcPct val="100000"/>
              </a:lnSpc>
              <a:buFont typeface="Arial" pitchFamily="34" charset="0"/>
              <a:buChar char="•"/>
              <a:defRPr sz="1400">
                <a:latin typeface="FS Clerkenwell" pitchFamily="50" charset="0"/>
              </a:defRPr>
            </a:lvl4pPr>
            <a:lvl5pPr marL="85725" indent="-85725">
              <a:lnSpc>
                <a:spcPct val="100000"/>
              </a:lnSpc>
              <a:buFont typeface="Arial" pitchFamily="34" charset="0"/>
              <a:buChar char="•"/>
              <a:defRPr sz="1400">
                <a:latin typeface="FS Clerkenwell" pitchFamily="50"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7 Full bleed image and text">
    <p:spTree>
      <p:nvGrpSpPr>
        <p:cNvPr id="1" name=""/>
        <p:cNvGrpSpPr/>
        <p:nvPr/>
      </p:nvGrpSpPr>
      <p:grpSpPr>
        <a:xfrm>
          <a:off x="0" y="0"/>
          <a:ext cx="0" cy="0"/>
          <a:chOff x="0" y="0"/>
          <a:chExt cx="0" cy="0"/>
        </a:xfrm>
      </p:grpSpPr>
      <p:sp>
        <p:nvSpPr>
          <p:cNvPr id="5" name="Rectangle 6"/>
          <p:cNvSpPr/>
          <p:nvPr/>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7"/>
          <p:cNvPicPr>
            <a:picLocks noChangeAspect="1"/>
          </p:cNvPicPr>
          <p:nvPr/>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6" name="Text Placeholder 5"/>
          <p:cNvSpPr>
            <a:spLocks noGrp="1"/>
          </p:cNvSpPr>
          <p:nvPr>
            <p:ph type="body" sz="quarter" idx="10"/>
          </p:nvPr>
        </p:nvSpPr>
        <p:spPr>
          <a:xfrm>
            <a:off x="1809037" y="1923646"/>
            <a:ext cx="6480175" cy="432857"/>
          </a:xfrm>
          <a:blipFill>
            <a:blip r:embed="rId3" cstate="print"/>
            <a:stretch>
              <a:fillRect/>
            </a:stretch>
          </a:blipFill>
        </p:spPr>
        <p:txBody>
          <a:bodyPr lIns="108000"/>
          <a:lstStyle>
            <a:lvl1pPr marL="0" indent="0">
              <a:lnSpc>
                <a:spcPct val="100000"/>
              </a:lnSpc>
              <a:buNone/>
              <a:defRPr lang="en-US" sz="1800" i="1" kern="1200" spc="-100" baseline="0" dirty="0" smtClean="0">
                <a:solidFill>
                  <a:srgbClr val="621B40"/>
                </a:solidFill>
                <a:latin typeface="FS Clerkenwell" pitchFamily="50" charset="0"/>
                <a:ea typeface="+mj-ea"/>
                <a:cs typeface="Arial" pitchFamily="34" charset="0"/>
              </a:defRPr>
            </a:lvl1pPr>
            <a:lvl2pPr>
              <a:lnSpc>
                <a:spcPct val="100000"/>
              </a:lnSpc>
              <a:defRPr>
                <a:latin typeface="FS Clerkenwell" pitchFamily="50" charset="0"/>
              </a:defRPr>
            </a:lvl2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r>
              <a:rPr lang="en-US" noProof="0" smtClean="0"/>
              <a:t>Click icon to add picture</a:t>
            </a:r>
            <a:endParaRPr lang="en-GB" noProof="0" dirty="0"/>
          </a:p>
        </p:txBody>
      </p:sp>
      <p:sp>
        <p:nvSpPr>
          <p:cNvPr id="2" name="Title 1"/>
          <p:cNvSpPr>
            <a:spLocks noGrp="1"/>
          </p:cNvSpPr>
          <p:nvPr>
            <p:ph type="title"/>
          </p:nvPr>
        </p:nvSpPr>
        <p:spPr>
          <a:xfrm>
            <a:off x="1809818" y="1484784"/>
            <a:ext cx="6471678" cy="432048"/>
          </a:xfrm>
          <a:blipFill>
            <a:blip r:embed="rId3" cstate="print"/>
            <a:stretch>
              <a:fillRect/>
            </a:stretch>
          </a:blipFill>
          <a:ln w="28575">
            <a:noFill/>
          </a:ln>
        </p:spPr>
        <p:txBody>
          <a:bodyPr>
            <a:noAutofit/>
          </a:bodyPr>
          <a:lstStyle>
            <a:lvl1pPr>
              <a:lnSpc>
                <a:spcPct val="100000"/>
              </a:lnSpc>
              <a:defRPr lang="en-GB" sz="1800" spc="-100"/>
            </a:lvl1pPr>
          </a:lstStyle>
          <a:p>
            <a:pPr lvl="0"/>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9750" y="1682750"/>
            <a:ext cx="6472238" cy="396875"/>
          </a:xfrm>
          <a:prstGeom prst="rect">
            <a:avLst/>
          </a:prstGeom>
          <a:blipFill>
            <a:blip r:embed="rId19" cstate="print"/>
            <a:stretch>
              <a:fillRect/>
            </a:stretch>
          </a:blipFill>
        </p:spPr>
        <p:txBody>
          <a:bodyPr vert="horz" lIns="108000" tIns="0" rIns="0" bIns="0" rtlCol="0" anchor="t" anchorCtr="0">
            <a:spAutoFit/>
          </a:bodyPr>
          <a:lstStyle/>
          <a:p>
            <a:r>
              <a:rPr lang="en-US" dirty="0" smtClean="0"/>
              <a:t>Click to edit Master title style</a:t>
            </a:r>
            <a:endParaRPr lang="en-GB" dirty="0"/>
          </a:p>
        </p:txBody>
      </p:sp>
      <p:sp>
        <p:nvSpPr>
          <p:cNvPr id="1027" name="Text Placeholder 2"/>
          <p:cNvSpPr>
            <a:spLocks noGrp="1"/>
          </p:cNvSpPr>
          <p:nvPr>
            <p:ph type="body"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3"/>
          <p:cNvPicPr>
            <a:picLocks noChangeAspect="1"/>
          </p:cNvPicPr>
          <p:nvPr/>
        </p:nvPicPr>
        <p:blipFill>
          <a:blip r:embed="rId20" cstate="print"/>
          <a:srcRect/>
          <a:stretch>
            <a:fillRect/>
          </a:stretch>
        </p:blipFill>
        <p:spPr bwMode="auto">
          <a:xfrm>
            <a:off x="250825" y="314325"/>
            <a:ext cx="1512888"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buClr>
          <a:srgbClr val="B70D50"/>
        </a:buClr>
        <a:buFont typeface="FS Clerkenwell"/>
        <a:defRPr sz="2600" kern="1200" spc="-20">
          <a:solidFill>
            <a:srgbClr val="B70D50"/>
          </a:solidFill>
          <a:latin typeface="FS Clerkenwell" pitchFamily="50" charset="0"/>
          <a:ea typeface="+mj-ea"/>
          <a:cs typeface="Arial" pitchFamily="34" charset="0"/>
        </a:defRPr>
      </a:lvl1pPr>
      <a:lvl2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p:titleStyle>
    <p:bodyStyle>
      <a:lvl1pPr marL="180975" indent="-180975" algn="l" rtl="0" eaLnBrk="1" fontAlgn="base" hangingPunct="1">
        <a:lnSpc>
          <a:spcPct val="100000"/>
        </a:lnSpc>
        <a:spcBef>
          <a:spcPct val="0"/>
        </a:spcBef>
        <a:spcAft>
          <a:spcPct val="0"/>
        </a:spcAft>
        <a:buSzPct val="80000"/>
        <a:buFont typeface="Arial" charset="0"/>
        <a:buChar char="•"/>
        <a:defRPr kern="1200">
          <a:solidFill>
            <a:schemeClr val="tx1"/>
          </a:solidFill>
          <a:latin typeface="FS Clerkenwell" pitchFamily="50" charset="0"/>
          <a:ea typeface="+mn-ea"/>
          <a:cs typeface="Arial" pitchFamily="34" charset="0"/>
        </a:defRPr>
      </a:lvl1pPr>
      <a:lvl2pPr marL="449263" indent="-268288" algn="l" rtl="0" eaLnBrk="1" fontAlgn="base" hangingPunct="1">
        <a:lnSpc>
          <a:spcPct val="100000"/>
        </a:lnSpc>
        <a:spcBef>
          <a:spcPct val="0"/>
        </a:spcBef>
        <a:spcAft>
          <a:spcPct val="0"/>
        </a:spcAft>
        <a:buFont typeface="Arial" charset="0"/>
        <a:buChar char="–"/>
        <a:defRPr kern="1200">
          <a:solidFill>
            <a:schemeClr val="tx1"/>
          </a:solidFill>
          <a:latin typeface="FS Clerkenwell" pitchFamily="50" charset="0"/>
          <a:ea typeface="+mn-ea"/>
          <a:cs typeface="Arial" pitchFamily="34" charset="0"/>
        </a:defRPr>
      </a:lvl2pPr>
      <a:lvl3pPr marL="630238" indent="-180975" algn="l" rtl="0" eaLnBrk="1" fontAlgn="base" hangingPunct="1">
        <a:lnSpc>
          <a:spcPct val="100000"/>
        </a:lnSpc>
        <a:spcBef>
          <a:spcPct val="0"/>
        </a:spcBef>
        <a:spcAft>
          <a:spcPct val="0"/>
        </a:spcAft>
        <a:buFont typeface="Arial" charset="0"/>
        <a:buChar char="•"/>
        <a:defRPr kern="1200">
          <a:solidFill>
            <a:schemeClr val="tx1"/>
          </a:solidFill>
          <a:latin typeface="FS Clerkenwell" pitchFamily="50" charset="0"/>
          <a:ea typeface="+mn-ea"/>
          <a:cs typeface="Arial" pitchFamily="34" charset="0"/>
        </a:defRPr>
      </a:lvl3pPr>
      <a:lvl4pPr marL="896938" indent="-266700" algn="l" rtl="0" eaLnBrk="1" fontAlgn="base" hangingPunct="1">
        <a:lnSpc>
          <a:spcPct val="100000"/>
        </a:lnSpc>
        <a:spcBef>
          <a:spcPct val="0"/>
        </a:spcBef>
        <a:spcAft>
          <a:spcPct val="0"/>
        </a:spcAft>
        <a:buFont typeface="Arial" charset="0"/>
        <a:buChar char="–"/>
        <a:defRPr kern="1200">
          <a:solidFill>
            <a:schemeClr val="tx1"/>
          </a:solidFill>
          <a:latin typeface="FS Clerkenwell" pitchFamily="50" charset="0"/>
          <a:ea typeface="+mn-ea"/>
          <a:cs typeface="Arial" pitchFamily="34" charset="0"/>
        </a:defRPr>
      </a:lvl4pPr>
      <a:lvl5pPr marL="1077913" indent="-180975" algn="l" rtl="0" eaLnBrk="1" fontAlgn="base" hangingPunct="1">
        <a:lnSpc>
          <a:spcPct val="100000"/>
        </a:lnSpc>
        <a:spcBef>
          <a:spcPct val="0"/>
        </a:spcBef>
        <a:spcAft>
          <a:spcPct val="0"/>
        </a:spcAft>
        <a:buFont typeface="Arial" charset="0"/>
        <a:buChar char="»"/>
        <a:defRPr kern="1200">
          <a:solidFill>
            <a:schemeClr val="tx1"/>
          </a:solidFill>
          <a:latin typeface="FS Clerkenwell" pitchFamily="50"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shu.ac.uk/jobs/people/profiles.html"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portal.shu.ac.uk/departments/HRD/SiteCollectionDocuments/Forms%20and%20Templates/recruitment/Chair's%20Equality%20Diversity%20and%20Inclusion%20Statement.pdf"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uk"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ortal.shu.ac.uk/departments/HRD/development/yourself/Pages/UB-Toolkit.aspx" TargetMode="External"/><Relationship Id="rId4" Type="http://schemas.openxmlformats.org/officeDocument/2006/relationships/hyperlink" Target="https://portal.shu.ac.uk/departments/HRD/development/yourself/Pages/Unconscious-Bias.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file:///C:\Users\hrdla1\AppData\Local\Temp\SnipImage-%7b8D43864B-6F20-455D-A730-57EE828A62C0%7d.P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556" b="11556"/>
          <a:stretch>
            <a:fillRect/>
          </a:stretch>
        </p:blipFill>
        <p:spPr/>
      </p:pic>
      <p:sp>
        <p:nvSpPr>
          <p:cNvPr id="3" name="Title 2"/>
          <p:cNvSpPr>
            <a:spLocks noGrp="1"/>
          </p:cNvSpPr>
          <p:nvPr>
            <p:ph type="title"/>
          </p:nvPr>
        </p:nvSpPr>
        <p:spPr/>
        <p:txBody>
          <a:bodyPr/>
          <a:lstStyle/>
          <a:p>
            <a:r>
              <a:rPr lang="en-GB" dirty="0" smtClean="0"/>
              <a:t>Training for Chairs  of  Panels in  the  Recruitment and  Selection  Process</a:t>
            </a:r>
            <a:endParaRPr lang="en-GB" dirty="0"/>
          </a:p>
        </p:txBody>
      </p:sp>
    </p:spTree>
    <p:extLst>
      <p:ext uri="{BB962C8B-B14F-4D97-AF65-F5344CB8AC3E}">
        <p14:creationId xmlns:p14="http://schemas.microsoft.com/office/powerpoint/2010/main" val="61706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In the U.S. 15% of the population is over 6 feet tall. What % of CEO`s in the U.S are over 6 feet tall?</a:t>
            </a:r>
            <a:endParaRPr lang="en-GB" dirty="0"/>
          </a:p>
        </p:txBody>
      </p:sp>
      <p:sp>
        <p:nvSpPr>
          <p:cNvPr id="3" name="Content Placeholder 2"/>
          <p:cNvSpPr>
            <a:spLocks noGrp="1"/>
          </p:cNvSpPr>
          <p:nvPr>
            <p:ph idx="1"/>
          </p:nvPr>
        </p:nvSpPr>
        <p:spPr/>
        <p:txBody>
          <a:bodyPr/>
          <a:lstStyle/>
          <a:p>
            <a:r>
              <a:rPr lang="en-US" dirty="0" smtClean="0"/>
              <a:t>a. 5%</a:t>
            </a:r>
          </a:p>
          <a:p>
            <a:endParaRPr lang="en-US" dirty="0"/>
          </a:p>
          <a:p>
            <a:r>
              <a:rPr lang="en-US" dirty="0" smtClean="0"/>
              <a:t>b. 25%</a:t>
            </a:r>
          </a:p>
          <a:p>
            <a:endParaRPr lang="en-US" dirty="0"/>
          </a:p>
          <a:p>
            <a:r>
              <a:rPr lang="en-US" dirty="0" smtClean="0"/>
              <a:t>c. 45%</a:t>
            </a:r>
          </a:p>
          <a:p>
            <a:endParaRPr lang="en-US" dirty="0"/>
          </a:p>
          <a:p>
            <a:r>
              <a:rPr lang="en-US" dirty="0" smtClean="0"/>
              <a:t>d. 60%</a:t>
            </a:r>
            <a:endParaRPr lang="en-GB" dirty="0"/>
          </a:p>
        </p:txBody>
      </p:sp>
    </p:spTree>
    <p:extLst>
      <p:ext uri="{BB962C8B-B14F-4D97-AF65-F5344CB8AC3E}">
        <p14:creationId xmlns:p14="http://schemas.microsoft.com/office/powerpoint/2010/main" val="2981559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Unconscious Bias Toolkit</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Implicit Association Test</a:t>
            </a:r>
          </a:p>
          <a:p>
            <a:pPr marL="342900" indent="-342900">
              <a:buFont typeface="+mj-lt"/>
              <a:buAutoNum type="arabicPeriod"/>
            </a:pPr>
            <a:r>
              <a:rPr lang="en-US" dirty="0" smtClean="0"/>
              <a:t>Individual self-reflection activities</a:t>
            </a:r>
          </a:p>
          <a:p>
            <a:pPr marL="342900" indent="-342900">
              <a:buFont typeface="+mj-lt"/>
              <a:buAutoNum type="arabicPeriod"/>
            </a:pPr>
            <a:r>
              <a:rPr lang="en-US" dirty="0" smtClean="0"/>
              <a:t>Team Activities</a:t>
            </a:r>
          </a:p>
          <a:p>
            <a:pPr marL="342900" indent="-342900">
              <a:buFont typeface="+mj-lt"/>
              <a:buAutoNum type="arabicPeriod"/>
            </a:pPr>
            <a:r>
              <a:rPr lang="en-US" dirty="0" smtClean="0"/>
              <a:t>Materials from Academic Leaders session - Jennifer Saul</a:t>
            </a:r>
          </a:p>
          <a:p>
            <a:pPr marL="342900" indent="-342900">
              <a:buFont typeface="+mj-lt"/>
              <a:buAutoNum type="arabicPeriod"/>
            </a:pPr>
            <a:r>
              <a:rPr lang="en-US" dirty="0" smtClean="0"/>
              <a:t>Reading materials - literature review and case studies</a:t>
            </a:r>
            <a:endParaRPr lang="en-GB" dirty="0"/>
          </a:p>
        </p:txBody>
      </p:sp>
    </p:spTree>
    <p:extLst>
      <p:ext uri="{BB962C8B-B14F-4D97-AF65-F5344CB8AC3E}">
        <p14:creationId xmlns:p14="http://schemas.microsoft.com/office/powerpoint/2010/main" val="376171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Unconscious Bias</a:t>
            </a:r>
            <a:endParaRPr lang="en-GB" dirty="0"/>
          </a:p>
        </p:txBody>
      </p:sp>
      <p:sp>
        <p:nvSpPr>
          <p:cNvPr id="3" name="Content Placeholder 2"/>
          <p:cNvSpPr>
            <a:spLocks noGrp="1"/>
          </p:cNvSpPr>
          <p:nvPr>
            <p:ph idx="1"/>
          </p:nvPr>
        </p:nvSpPr>
        <p:spPr/>
        <p:txBody>
          <a:bodyPr/>
          <a:lstStyle/>
          <a:p>
            <a:pPr marL="0" indent="0">
              <a:buNone/>
            </a:pPr>
            <a:endParaRPr lang="en-GB" dirty="0" smtClean="0">
              <a:latin typeface="+mn-lt"/>
            </a:endParaRPr>
          </a:p>
          <a:p>
            <a:r>
              <a:rPr lang="en-GB" dirty="0" smtClean="0"/>
              <a:t>What stages of the recruitment process at SHU do  you think unconscious </a:t>
            </a:r>
            <a:r>
              <a:rPr lang="en-GB" dirty="0"/>
              <a:t>b</a:t>
            </a:r>
            <a:r>
              <a:rPr lang="en-GB" dirty="0" smtClean="0"/>
              <a:t>ias could come in? </a:t>
            </a:r>
          </a:p>
          <a:p>
            <a:endParaRPr lang="en-GB" dirty="0"/>
          </a:p>
          <a:p>
            <a:r>
              <a:rPr lang="en-GB" dirty="0" smtClean="0"/>
              <a:t>How might it manifest itself?</a:t>
            </a:r>
          </a:p>
          <a:p>
            <a:endParaRPr lang="en-GB" dirty="0"/>
          </a:p>
          <a:p>
            <a:r>
              <a:rPr lang="en-GB" dirty="0" smtClean="0"/>
              <a:t>What </a:t>
            </a:r>
            <a:r>
              <a:rPr lang="en-GB" dirty="0"/>
              <a:t>is your role as panel chair to ensure unconscious bias is not a factor in recruitment decisions? </a:t>
            </a:r>
            <a:endParaRPr lang="en-GB" dirty="0" smtClean="0"/>
          </a:p>
          <a:p>
            <a:endParaRPr lang="en-GB" dirty="0"/>
          </a:p>
          <a:p>
            <a:endParaRPr lang="en-GB" dirty="0"/>
          </a:p>
        </p:txBody>
      </p:sp>
    </p:spTree>
    <p:extLst>
      <p:ext uri="{BB962C8B-B14F-4D97-AF65-F5344CB8AC3E}">
        <p14:creationId xmlns:p14="http://schemas.microsoft.com/office/powerpoint/2010/main" val="116309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Candidate experience</a:t>
            </a:r>
            <a:endParaRPr lang="en-GB" dirty="0"/>
          </a:p>
        </p:txBody>
      </p:sp>
      <p:sp>
        <p:nvSpPr>
          <p:cNvPr id="5" name="Rectangle 4"/>
          <p:cNvSpPr/>
          <p:nvPr/>
        </p:nvSpPr>
        <p:spPr>
          <a:xfrm>
            <a:off x="1547664" y="2690336"/>
            <a:ext cx="6336704" cy="1200329"/>
          </a:xfrm>
          <a:prstGeom prst="rect">
            <a:avLst/>
          </a:prstGeom>
        </p:spPr>
        <p:txBody>
          <a:bodyPr wrap="square">
            <a:spAutoFit/>
          </a:bodyPr>
          <a:lstStyle/>
          <a:p>
            <a:pPr lvl="0"/>
            <a:r>
              <a:rPr lang="en-GB" b="1" dirty="0">
                <a:latin typeface="FS Clerkenwell" pitchFamily="50" charset="0"/>
              </a:rPr>
              <a:t>A positive candidate experience</a:t>
            </a:r>
            <a:r>
              <a:rPr lang="en-GB" dirty="0">
                <a:latin typeface="FS Clerkenwell" pitchFamily="50" charset="0"/>
              </a:rPr>
              <a:t> - It's vital that we think about recruitment and selection as a two-way process which should give candidates a positive impression of Sheffield Hallam as an employer whether they are successful or not.</a:t>
            </a:r>
          </a:p>
        </p:txBody>
      </p:sp>
    </p:spTree>
    <p:extLst>
      <p:ext uri="{BB962C8B-B14F-4D97-AF65-F5344CB8AC3E}">
        <p14:creationId xmlns:p14="http://schemas.microsoft.com/office/powerpoint/2010/main" val="215333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268760"/>
            <a:ext cx="6472238" cy="400110"/>
          </a:xfrm>
        </p:spPr>
        <p:txBody>
          <a:bodyPr/>
          <a:lstStyle/>
          <a:p>
            <a:r>
              <a:rPr lang="en-GB" dirty="0" smtClean="0"/>
              <a:t>Manage the overall Candidate Experience by :</a:t>
            </a:r>
            <a:endParaRPr lang="en-GB"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GB" dirty="0"/>
              <a:t>Responding to candidates' queries quickly </a:t>
            </a:r>
            <a:endParaRPr lang="en-GB" dirty="0" smtClean="0"/>
          </a:p>
          <a:p>
            <a:pPr lvl="0">
              <a:buFont typeface="Wingdings" panose="05000000000000000000" pitchFamily="2" charset="2"/>
              <a:buChar char="Ø"/>
            </a:pPr>
            <a:endParaRPr lang="en-GB" dirty="0"/>
          </a:p>
          <a:p>
            <a:pPr lvl="0">
              <a:buFont typeface="Wingdings" panose="05000000000000000000" pitchFamily="2" charset="2"/>
              <a:buChar char="Ø"/>
            </a:pPr>
            <a:r>
              <a:rPr lang="en-GB" dirty="0" smtClean="0"/>
              <a:t>Shortlisting </a:t>
            </a:r>
            <a:r>
              <a:rPr lang="en-GB" dirty="0"/>
              <a:t>in a timely manner </a:t>
            </a:r>
            <a:endParaRPr lang="en-GB" dirty="0" smtClean="0"/>
          </a:p>
          <a:p>
            <a:pPr lvl="0">
              <a:buFont typeface="Wingdings" panose="05000000000000000000" pitchFamily="2" charset="2"/>
              <a:buChar char="Ø"/>
            </a:pPr>
            <a:endParaRPr lang="en-GB" dirty="0" smtClean="0"/>
          </a:p>
          <a:p>
            <a:pPr lvl="0">
              <a:buFont typeface="Wingdings" panose="05000000000000000000" pitchFamily="2" charset="2"/>
              <a:buChar char="Ø"/>
            </a:pPr>
            <a:r>
              <a:rPr lang="en-GB" dirty="0" smtClean="0"/>
              <a:t>Letting </a:t>
            </a:r>
            <a:r>
              <a:rPr lang="en-GB" dirty="0"/>
              <a:t>all interviewed candidates know their selection </a:t>
            </a:r>
            <a:r>
              <a:rPr lang="en-GB" dirty="0" smtClean="0"/>
              <a:t>outcome as soon as possible</a:t>
            </a:r>
          </a:p>
          <a:p>
            <a:pPr lvl="0">
              <a:buFont typeface="Wingdings" panose="05000000000000000000" pitchFamily="2" charset="2"/>
              <a:buChar char="Ø"/>
            </a:pPr>
            <a:endParaRPr lang="en-GB" dirty="0"/>
          </a:p>
          <a:p>
            <a:pPr lvl="0">
              <a:buFont typeface="Wingdings" panose="05000000000000000000" pitchFamily="2" charset="2"/>
              <a:buChar char="Ø"/>
            </a:pPr>
            <a:r>
              <a:rPr lang="en-GB" dirty="0" smtClean="0"/>
              <a:t>Providing quality and timely feedback</a:t>
            </a:r>
          </a:p>
          <a:p>
            <a:pPr lvl="0">
              <a:buFont typeface="Wingdings" panose="05000000000000000000" pitchFamily="2" charset="2"/>
              <a:buChar char="Ø"/>
            </a:pPr>
            <a:endParaRPr lang="en-GB" dirty="0" smtClean="0"/>
          </a:p>
          <a:p>
            <a:pPr lvl="0">
              <a:buFont typeface="Wingdings" panose="05000000000000000000" pitchFamily="2" charset="2"/>
              <a:buChar char="Ø"/>
            </a:pPr>
            <a:r>
              <a:rPr lang="en-GB" dirty="0" smtClean="0"/>
              <a:t>Chairs </a:t>
            </a:r>
            <a:r>
              <a:rPr lang="en-GB" dirty="0"/>
              <a:t>sending HROD the information required to send a formal offer within days of the candidate accepting verbally</a:t>
            </a:r>
            <a:r>
              <a:rPr lang="en-GB" dirty="0" smtClean="0"/>
              <a:t>.</a:t>
            </a:r>
          </a:p>
          <a:p>
            <a:pPr marL="0" lvl="0" indent="0">
              <a:buNone/>
            </a:pPr>
            <a:endParaRPr lang="en-GB" dirty="0"/>
          </a:p>
          <a:p>
            <a:pPr lvl="0">
              <a:buFont typeface="Wingdings" panose="05000000000000000000" pitchFamily="2" charset="2"/>
              <a:buChar char="Ø"/>
            </a:pPr>
            <a:r>
              <a:rPr lang="en-GB" dirty="0" smtClean="0"/>
              <a:t>Ensuring that appropriate "</a:t>
            </a:r>
            <a:r>
              <a:rPr lang="en-GB" dirty="0" err="1" smtClean="0"/>
              <a:t>onboarding</a:t>
            </a:r>
            <a:r>
              <a:rPr lang="en-GB" dirty="0" smtClean="0"/>
              <a:t>" activities are carried out</a:t>
            </a:r>
          </a:p>
          <a:p>
            <a:pPr marL="0" indent="0">
              <a:buNone/>
            </a:pPr>
            <a:endParaRPr lang="en-GB" dirty="0">
              <a:latin typeface="+mn-lt"/>
            </a:endParaRP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060085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420888"/>
            <a:ext cx="251795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898" y="2217646"/>
            <a:ext cx="1918447" cy="160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4581128"/>
            <a:ext cx="525658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86921" y="1473225"/>
            <a:ext cx="6471678" cy="720080"/>
          </a:xfrm>
        </p:spPr>
        <p:txBody>
          <a:bodyPr/>
          <a:lstStyle/>
          <a:p>
            <a:r>
              <a:rPr lang="en-US" dirty="0" smtClean="0"/>
              <a:t>A Positive Candidate Experience? </a:t>
            </a:r>
            <a:endParaRPr lang="en-GB" dirty="0"/>
          </a:p>
        </p:txBody>
      </p:sp>
    </p:spTree>
    <p:extLst>
      <p:ext uri="{BB962C8B-B14F-4D97-AF65-F5344CB8AC3E}">
        <p14:creationId xmlns:p14="http://schemas.microsoft.com/office/powerpoint/2010/main" val="1760335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96752"/>
            <a:ext cx="6472238" cy="800219"/>
          </a:xfrm>
        </p:spPr>
        <p:txBody>
          <a:bodyPr/>
          <a:lstStyle/>
          <a:p>
            <a:r>
              <a:rPr lang="en-GB" dirty="0" smtClean="0"/>
              <a:t>Effective Selection -</a:t>
            </a:r>
            <a:br>
              <a:rPr lang="en-GB" dirty="0" smtClean="0"/>
            </a:br>
            <a:r>
              <a:rPr lang="en-GB" dirty="0" smtClean="0"/>
              <a:t>Selection  Event Planning</a:t>
            </a:r>
            <a:endParaRPr lang="en-GB" dirty="0"/>
          </a:p>
        </p:txBody>
      </p:sp>
      <p:sp>
        <p:nvSpPr>
          <p:cNvPr id="3" name="Content Placeholder 2"/>
          <p:cNvSpPr>
            <a:spLocks noGrp="1"/>
          </p:cNvSpPr>
          <p:nvPr>
            <p:ph idx="1"/>
          </p:nvPr>
        </p:nvSpPr>
        <p:spPr>
          <a:xfrm>
            <a:off x="1043608" y="2996952"/>
            <a:ext cx="6480175" cy="2716212"/>
          </a:xfrm>
        </p:spPr>
        <p:txBody>
          <a:bodyPr/>
          <a:lstStyle/>
          <a:p>
            <a:pPr marL="0" indent="0">
              <a:buNone/>
            </a:pPr>
            <a:r>
              <a:rPr lang="en-GB" dirty="0" smtClean="0"/>
              <a:t>Exercise : </a:t>
            </a:r>
          </a:p>
          <a:p>
            <a:endParaRPr lang="en-GB" dirty="0"/>
          </a:p>
          <a:p>
            <a:pPr>
              <a:buFont typeface="Wingdings" panose="05000000000000000000" pitchFamily="2" charset="2"/>
              <a:buChar char="Ø"/>
            </a:pPr>
            <a:r>
              <a:rPr lang="en-GB" dirty="0" smtClean="0"/>
              <a:t>What do we do as chairs to ensure the selection event is as inclusive as possible ?</a:t>
            </a:r>
          </a:p>
        </p:txBody>
      </p:sp>
    </p:spTree>
    <p:extLst>
      <p:ext uri="{BB962C8B-B14F-4D97-AF65-F5344CB8AC3E}">
        <p14:creationId xmlns:p14="http://schemas.microsoft.com/office/powerpoint/2010/main" val="3282750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08920"/>
            <a:ext cx="5544616" cy="1200329"/>
          </a:xfrm>
          <a:prstGeom prst="rect">
            <a:avLst/>
          </a:prstGeom>
          <a:noFill/>
        </p:spPr>
        <p:txBody>
          <a:bodyPr wrap="square" rtlCol="0">
            <a:spAutoFit/>
          </a:bodyPr>
          <a:lstStyle/>
          <a:p>
            <a:endParaRPr lang="en-GB" dirty="0" smtClean="0">
              <a:latin typeface="FS Clerkenwell" pitchFamily="50" charset="0"/>
            </a:endParaRPr>
          </a:p>
          <a:p>
            <a:r>
              <a:rPr lang="en-GB" dirty="0">
                <a:latin typeface="FS Clerkenwell" pitchFamily="50" charset="0"/>
              </a:rPr>
              <a:t>How can we ensure the job information we provide appeals to a diverse audience? </a:t>
            </a:r>
          </a:p>
          <a:p>
            <a:endParaRPr lang="en-GB" dirty="0"/>
          </a:p>
        </p:txBody>
      </p:sp>
      <p:sp>
        <p:nvSpPr>
          <p:cNvPr id="5" name="Title 4"/>
          <p:cNvSpPr>
            <a:spLocks noGrp="1"/>
          </p:cNvSpPr>
          <p:nvPr>
            <p:ph type="title"/>
          </p:nvPr>
        </p:nvSpPr>
        <p:spPr>
          <a:xfrm>
            <a:off x="1331640" y="1412776"/>
            <a:ext cx="6471678" cy="720080"/>
          </a:xfrm>
        </p:spPr>
        <p:txBody>
          <a:bodyPr/>
          <a:lstStyle/>
          <a:p>
            <a:r>
              <a:rPr lang="en-GB" dirty="0" smtClean="0"/>
              <a:t>Effective Selection-</a:t>
            </a:r>
            <a:br>
              <a:rPr lang="en-GB" dirty="0" smtClean="0"/>
            </a:br>
            <a:r>
              <a:rPr lang="en-GB" dirty="0" smtClean="0"/>
              <a:t>Job Information</a:t>
            </a:r>
            <a:r>
              <a:rPr lang="en-GB" dirty="0"/>
              <a:t/>
            </a:r>
            <a:br>
              <a:rPr lang="en-GB" dirty="0"/>
            </a:br>
            <a:endParaRPr lang="en-GB" dirty="0"/>
          </a:p>
        </p:txBody>
      </p:sp>
    </p:spTree>
    <p:extLst>
      <p:ext uri="{BB962C8B-B14F-4D97-AF65-F5344CB8AC3E}">
        <p14:creationId xmlns:p14="http://schemas.microsoft.com/office/powerpoint/2010/main" val="214486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268760"/>
            <a:ext cx="6472238" cy="810865"/>
          </a:xfrm>
        </p:spPr>
        <p:txBody>
          <a:bodyPr/>
          <a:lstStyle/>
          <a:p>
            <a:r>
              <a:rPr lang="en-GB" dirty="0" smtClean="0"/>
              <a:t> Effective Selection -</a:t>
            </a:r>
            <a:br>
              <a:rPr lang="en-GB" dirty="0" smtClean="0"/>
            </a:br>
            <a:r>
              <a:rPr lang="en-GB" dirty="0" smtClean="0"/>
              <a:t>Advertising &amp; Attracting</a:t>
            </a:r>
            <a:endParaRPr lang="en-GB" dirty="0"/>
          </a:p>
        </p:txBody>
      </p:sp>
      <p:sp>
        <p:nvSpPr>
          <p:cNvPr id="3" name="Content Placeholder 2"/>
          <p:cNvSpPr>
            <a:spLocks noGrp="1"/>
          </p:cNvSpPr>
          <p:nvPr>
            <p:ph idx="1"/>
          </p:nvPr>
        </p:nvSpPr>
        <p:spPr/>
        <p:txBody>
          <a:bodyPr/>
          <a:lstStyle/>
          <a:p>
            <a:pPr marL="0" indent="0">
              <a:buNone/>
            </a:pPr>
            <a:r>
              <a:rPr lang="en-GB" b="1" dirty="0" smtClean="0"/>
              <a:t>Our </a:t>
            </a:r>
            <a:r>
              <a:rPr lang="en-GB" b="1" dirty="0"/>
              <a:t>Employee Brand </a:t>
            </a:r>
            <a:endParaRPr lang="en-GB" b="1" dirty="0" smtClean="0"/>
          </a:p>
          <a:p>
            <a:pPr marL="0" indent="0">
              <a:buNone/>
            </a:pPr>
            <a:endParaRPr lang="en-GB" b="1" dirty="0" smtClean="0"/>
          </a:p>
          <a:p>
            <a:pPr marL="0" indent="0">
              <a:buNone/>
            </a:pPr>
            <a:r>
              <a:rPr lang="en-GB" dirty="0" smtClean="0">
                <a:hlinkClick r:id="rId3"/>
              </a:rPr>
              <a:t>http</a:t>
            </a:r>
            <a:r>
              <a:rPr lang="en-GB" dirty="0">
                <a:hlinkClick r:id="rId3"/>
              </a:rPr>
              <a:t>://</a:t>
            </a:r>
            <a:r>
              <a:rPr lang="en-GB" dirty="0" smtClean="0">
                <a:hlinkClick r:id="rId3"/>
              </a:rPr>
              <a:t>www.shu.ac.uk/jobs/people/profiles.html</a:t>
            </a:r>
            <a:endParaRPr lang="en-GB" dirty="0" smtClean="0"/>
          </a:p>
          <a:p>
            <a:endParaRPr lang="en-GB" dirty="0" smtClean="0"/>
          </a:p>
          <a:p>
            <a:pPr marL="0" indent="0">
              <a:buNone/>
            </a:pPr>
            <a:r>
              <a:rPr lang="en-GB" b="1" dirty="0" smtClean="0"/>
              <a:t>Our Adverts</a:t>
            </a:r>
          </a:p>
          <a:p>
            <a:pPr marL="0" indent="0">
              <a:buNone/>
            </a:pPr>
            <a:endParaRPr lang="en-GB" dirty="0"/>
          </a:p>
          <a:p>
            <a:r>
              <a:rPr lang="en-GB" dirty="0"/>
              <a:t>Keep it </a:t>
            </a:r>
            <a:r>
              <a:rPr lang="en-GB" dirty="0" smtClean="0"/>
              <a:t>upbeat, simple, short </a:t>
            </a:r>
            <a:endParaRPr lang="en-GB" dirty="0"/>
          </a:p>
          <a:p>
            <a:endParaRPr lang="en-GB" dirty="0"/>
          </a:p>
          <a:p>
            <a:r>
              <a:rPr lang="en-GB" dirty="0"/>
              <a:t>Don't repeat information </a:t>
            </a:r>
          </a:p>
          <a:p>
            <a:endParaRPr lang="en-GB" dirty="0"/>
          </a:p>
          <a:p>
            <a:r>
              <a:rPr lang="en-GB" dirty="0"/>
              <a:t>Be specific</a:t>
            </a:r>
          </a:p>
          <a:p>
            <a:endParaRPr lang="en-GB" dirty="0"/>
          </a:p>
          <a:p>
            <a:r>
              <a:rPr lang="en-GB" dirty="0"/>
              <a:t>Reflect the job requirements</a:t>
            </a:r>
          </a:p>
          <a:p>
            <a:endParaRPr lang="en-GB" dirty="0"/>
          </a:p>
          <a:p>
            <a:pPr marL="0" indent="0">
              <a:buNone/>
            </a:pPr>
            <a:endParaRPr lang="en-GB" dirty="0" smtClean="0"/>
          </a:p>
        </p:txBody>
      </p:sp>
    </p:spTree>
    <p:extLst>
      <p:ext uri="{BB962C8B-B14F-4D97-AF65-F5344CB8AC3E}">
        <p14:creationId xmlns:p14="http://schemas.microsoft.com/office/powerpoint/2010/main" val="952360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24744"/>
            <a:ext cx="6472238" cy="800219"/>
          </a:xfrm>
        </p:spPr>
        <p:txBody>
          <a:bodyPr/>
          <a:lstStyle/>
          <a:p>
            <a:r>
              <a:rPr lang="en-GB" dirty="0" smtClean="0"/>
              <a:t>Effective Selection -</a:t>
            </a:r>
            <a:br>
              <a:rPr lang="en-GB" dirty="0" smtClean="0"/>
            </a:br>
            <a:r>
              <a:rPr lang="en-GB" dirty="0" smtClean="0"/>
              <a:t>Shortlisting</a:t>
            </a:r>
            <a:endParaRPr lang="en-GB" sz="1600" dirty="0"/>
          </a:p>
        </p:txBody>
      </p:sp>
      <p:sp>
        <p:nvSpPr>
          <p:cNvPr id="3" name="Content Placeholder 2"/>
          <p:cNvSpPr>
            <a:spLocks noGrp="1"/>
          </p:cNvSpPr>
          <p:nvPr>
            <p:ph idx="1"/>
          </p:nvPr>
        </p:nvSpPr>
        <p:spPr>
          <a:xfrm>
            <a:off x="1115616" y="2492896"/>
            <a:ext cx="6480175" cy="2716212"/>
          </a:xfrm>
        </p:spPr>
        <p:txBody>
          <a:bodyPr/>
          <a:lstStyle/>
          <a:p>
            <a:pPr>
              <a:buFont typeface="Wingdings" panose="05000000000000000000" pitchFamily="2" charset="2"/>
              <a:buChar char="Ø"/>
            </a:pPr>
            <a:r>
              <a:rPr lang="en-GB" dirty="0"/>
              <a:t>As a Chair you can make the final decision  </a:t>
            </a:r>
          </a:p>
          <a:p>
            <a:pPr>
              <a:buFont typeface="Wingdings" panose="05000000000000000000" pitchFamily="2" charset="2"/>
              <a:buChar char="Ø"/>
            </a:pPr>
            <a:r>
              <a:rPr lang="en-GB" dirty="0" smtClean="0"/>
              <a:t>You </a:t>
            </a:r>
            <a:r>
              <a:rPr lang="en-GB" dirty="0"/>
              <a:t>don't need to interview </a:t>
            </a:r>
            <a:r>
              <a:rPr lang="en-GB" dirty="0" smtClean="0"/>
              <a:t>everyone.</a:t>
            </a:r>
          </a:p>
          <a:p>
            <a:pPr>
              <a:buFont typeface="Wingdings" panose="05000000000000000000" pitchFamily="2" charset="2"/>
              <a:buChar char="Ø"/>
            </a:pPr>
            <a:r>
              <a:rPr lang="en-GB" dirty="0"/>
              <a:t>The </a:t>
            </a:r>
            <a:r>
              <a:rPr lang="en-GB" b="1" dirty="0"/>
              <a:t>shortlisting matrix is your evidence </a:t>
            </a:r>
            <a:r>
              <a:rPr lang="en-GB" dirty="0"/>
              <a:t>that the decision about who to invite to interview was </a:t>
            </a:r>
            <a:r>
              <a:rPr lang="en-GB" b="1" dirty="0"/>
              <a:t>fair and equitable</a:t>
            </a:r>
            <a:r>
              <a:rPr lang="en-GB" b="1" dirty="0" smtClean="0"/>
              <a:t>.</a:t>
            </a:r>
          </a:p>
          <a:p>
            <a:pPr lvl="0">
              <a:buFont typeface="Wingdings" panose="05000000000000000000" pitchFamily="2" charset="2"/>
              <a:buChar char="Ø"/>
            </a:pPr>
            <a:r>
              <a:rPr lang="en-GB" dirty="0"/>
              <a:t>Ensure that any candidate who declares a disability / is a concurrent redeployee and meets the minimum (i.e. essential) criteria is invited to interview</a:t>
            </a:r>
            <a:r>
              <a:rPr lang="en-GB" dirty="0" smtClean="0"/>
              <a:t>.</a:t>
            </a:r>
          </a:p>
          <a:p>
            <a:pPr>
              <a:buFont typeface="Wingdings" panose="05000000000000000000" pitchFamily="2" charset="2"/>
              <a:buChar char="Ø"/>
            </a:pPr>
            <a:r>
              <a:rPr lang="en-GB" dirty="0"/>
              <a:t>Chairs must read (or forward electronically if the panel is shortlisting separately) an agreed </a:t>
            </a:r>
            <a:r>
              <a:rPr lang="en-GB" dirty="0">
                <a:hlinkClick r:id="rId3" action="ppaction://hlinkfile"/>
              </a:rPr>
              <a:t>equality, diversity and inclusion statement</a:t>
            </a:r>
            <a:r>
              <a:rPr lang="en-GB" dirty="0"/>
              <a:t> to all s</a:t>
            </a:r>
            <a:r>
              <a:rPr lang="en-GB" dirty="0">
                <a:latin typeface="+mn-lt"/>
              </a:rPr>
              <a:t>taff on the shortlisting panel before shortlisting begins. </a:t>
            </a:r>
          </a:p>
          <a:p>
            <a:pPr>
              <a:buFont typeface="Wingdings" panose="05000000000000000000" pitchFamily="2" charset="2"/>
              <a:buChar char="Ø"/>
            </a:pPr>
            <a:endParaRPr lang="en-GB" dirty="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13675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6408712" cy="3416320"/>
          </a:xfrm>
          <a:prstGeom prst="rect">
            <a:avLst/>
          </a:prstGeom>
          <a:noFill/>
        </p:spPr>
        <p:txBody>
          <a:bodyPr wrap="square" rtlCol="0">
            <a:spAutoFit/>
          </a:bodyPr>
          <a:lstStyle/>
          <a:p>
            <a:r>
              <a:rPr lang="en-GB" dirty="0" smtClean="0"/>
              <a:t>                </a:t>
            </a:r>
          </a:p>
          <a:p>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latin typeface="FS Clerkenwell" pitchFamily="50" charset="0"/>
              </a:rPr>
              <a:t>New Transforming Lives Strategy </a:t>
            </a:r>
          </a:p>
          <a:p>
            <a:pPr marL="285750" indent="-285750">
              <a:buFont typeface="Arial" panose="020B0604020202020204" pitchFamily="34" charset="0"/>
              <a:buChar char="•"/>
            </a:pPr>
            <a:endParaRPr lang="en-GB" dirty="0">
              <a:latin typeface="FS Clerkenwell" pitchFamily="50" charset="0"/>
            </a:endParaRPr>
          </a:p>
          <a:p>
            <a:pPr marL="285750" indent="-285750">
              <a:buFont typeface="Arial" panose="020B0604020202020204" pitchFamily="34" charset="0"/>
              <a:buChar char="•"/>
            </a:pPr>
            <a:r>
              <a:rPr lang="en-GB" dirty="0" smtClean="0">
                <a:latin typeface="FS Clerkenwell" pitchFamily="50" charset="0"/>
              </a:rPr>
              <a:t>Launch of the new Equality Objectives</a:t>
            </a:r>
          </a:p>
          <a:p>
            <a:pPr marL="285750" indent="-285750">
              <a:buFont typeface="Arial" panose="020B0604020202020204" pitchFamily="34" charset="0"/>
              <a:buChar char="•"/>
            </a:pPr>
            <a:endParaRPr lang="en-GB" b="1" i="1" dirty="0">
              <a:latin typeface="FS Clerkenwell" pitchFamily="50" charset="0"/>
            </a:endParaRPr>
          </a:p>
          <a:p>
            <a:pPr marL="285750" indent="-285750">
              <a:buFont typeface="Arial" panose="020B0604020202020204" pitchFamily="34" charset="0"/>
              <a:buChar char="•"/>
            </a:pPr>
            <a:r>
              <a:rPr lang="en-GB" dirty="0" smtClean="0">
                <a:latin typeface="FS Clerkenwell" pitchFamily="50" charset="0"/>
              </a:rPr>
              <a:t>Competitive Market - increasing competition for quality staff</a:t>
            </a:r>
          </a:p>
          <a:p>
            <a:pPr marL="285750" indent="-285750">
              <a:buFont typeface="Arial" panose="020B0604020202020204" pitchFamily="34" charset="0"/>
              <a:buChar char="•"/>
            </a:pPr>
            <a:endParaRPr lang="en-GB" dirty="0">
              <a:latin typeface="FS Clerkenwell" pitchFamily="50" charset="0"/>
            </a:endParaRPr>
          </a:p>
          <a:p>
            <a:endParaRPr lang="en-GB" b="1" dirty="0"/>
          </a:p>
          <a:p>
            <a:endParaRPr lang="en-GB" b="1" dirty="0"/>
          </a:p>
        </p:txBody>
      </p:sp>
      <p:sp>
        <p:nvSpPr>
          <p:cNvPr id="4" name="Title 3"/>
          <p:cNvSpPr>
            <a:spLocks noGrp="1"/>
          </p:cNvSpPr>
          <p:nvPr>
            <p:ph type="title"/>
          </p:nvPr>
        </p:nvSpPr>
        <p:spPr/>
        <p:txBody>
          <a:bodyPr/>
          <a:lstStyle/>
          <a:p>
            <a:r>
              <a:rPr lang="en-US" dirty="0"/>
              <a:t>C</a:t>
            </a:r>
            <a:r>
              <a:rPr lang="en-US" dirty="0" smtClean="0"/>
              <a:t>ontext </a:t>
            </a:r>
            <a:endParaRPr lang="en-GB" dirty="0"/>
          </a:p>
        </p:txBody>
      </p:sp>
    </p:spTree>
    <p:extLst>
      <p:ext uri="{BB962C8B-B14F-4D97-AF65-F5344CB8AC3E}">
        <p14:creationId xmlns:p14="http://schemas.microsoft.com/office/powerpoint/2010/main" val="233266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84784"/>
            <a:ext cx="6472238" cy="800219"/>
          </a:xfrm>
        </p:spPr>
        <p:txBody>
          <a:bodyPr/>
          <a:lstStyle/>
          <a:p>
            <a:r>
              <a:rPr lang="en-GB" dirty="0" smtClean="0"/>
              <a:t>Effective Selection - </a:t>
            </a:r>
            <a:br>
              <a:rPr lang="en-GB" dirty="0" smtClean="0"/>
            </a:br>
            <a:r>
              <a:rPr lang="en-GB" dirty="0" smtClean="0"/>
              <a:t>Overcoming Shortlisting Bias</a:t>
            </a:r>
            <a:endParaRPr lang="en-GB" dirty="0"/>
          </a:p>
        </p:txBody>
      </p:sp>
      <p:sp>
        <p:nvSpPr>
          <p:cNvPr id="3" name="Content Placeholder 2"/>
          <p:cNvSpPr>
            <a:spLocks noGrp="1"/>
          </p:cNvSpPr>
          <p:nvPr>
            <p:ph idx="1"/>
          </p:nvPr>
        </p:nvSpPr>
        <p:spPr>
          <a:xfrm>
            <a:off x="1403648" y="2708920"/>
            <a:ext cx="6480175" cy="2716212"/>
          </a:xfrm>
        </p:spPr>
        <p:txBody>
          <a:bodyPr/>
          <a:lstStyle/>
          <a:p>
            <a:pPr>
              <a:buFont typeface="Wingdings" panose="05000000000000000000" pitchFamily="2" charset="2"/>
              <a:buChar char="Ø"/>
            </a:pPr>
            <a:r>
              <a:rPr lang="en-GB" dirty="0"/>
              <a:t>Don't shortlist by yourself</a:t>
            </a:r>
          </a:p>
          <a:p>
            <a:pPr>
              <a:buFont typeface="Wingdings" panose="05000000000000000000" pitchFamily="2" charset="2"/>
              <a:buChar char="Ø"/>
            </a:pPr>
            <a:r>
              <a:rPr lang="en-GB" dirty="0"/>
              <a:t>Each panel member </a:t>
            </a:r>
            <a:r>
              <a:rPr lang="en-GB" dirty="0" smtClean="0"/>
              <a:t>shortlists independently  </a:t>
            </a:r>
            <a:r>
              <a:rPr lang="en-GB" dirty="0"/>
              <a:t>and meet to discuss decision</a:t>
            </a:r>
          </a:p>
          <a:p>
            <a:pPr>
              <a:buFont typeface="Wingdings" panose="05000000000000000000" pitchFamily="2" charset="2"/>
              <a:buChar char="Ø"/>
            </a:pPr>
            <a:r>
              <a:rPr lang="en-GB" dirty="0"/>
              <a:t>Do not compare candidates </a:t>
            </a:r>
            <a:r>
              <a:rPr lang="en-GB" dirty="0" smtClean="0"/>
              <a:t>with each </a:t>
            </a:r>
            <a:r>
              <a:rPr lang="en-GB" dirty="0"/>
              <a:t>other - assess against the criteria</a:t>
            </a:r>
          </a:p>
          <a:p>
            <a:pPr>
              <a:buFont typeface="Wingdings" panose="05000000000000000000" pitchFamily="2" charset="2"/>
              <a:buChar char="Ø"/>
            </a:pPr>
            <a:r>
              <a:rPr lang="en-GB" dirty="0"/>
              <a:t>Do not make assumptions about gaps in service</a:t>
            </a:r>
          </a:p>
          <a:p>
            <a:pPr>
              <a:buFont typeface="Wingdings" panose="05000000000000000000" pitchFamily="2" charset="2"/>
              <a:buChar char="Ø"/>
            </a:pPr>
            <a:r>
              <a:rPr lang="en-GB" dirty="0"/>
              <a:t>Allow sufficient </a:t>
            </a:r>
            <a:r>
              <a:rPr lang="en-GB" dirty="0" smtClean="0"/>
              <a:t>time - time </a:t>
            </a:r>
            <a:r>
              <a:rPr lang="en-GB" dirty="0"/>
              <a:t>pressures or other distractions may increase bias </a:t>
            </a:r>
            <a:endParaRPr lang="en-GB" dirty="0" smtClean="0"/>
          </a:p>
          <a:p>
            <a:pPr>
              <a:buFont typeface="Wingdings" panose="05000000000000000000" pitchFamily="2" charset="2"/>
              <a:buChar char="Ø"/>
            </a:pPr>
            <a:r>
              <a:rPr lang="en-GB" dirty="0"/>
              <a:t>Those people shortlisting </a:t>
            </a:r>
            <a:r>
              <a:rPr lang="en-GB" dirty="0" smtClean="0"/>
              <a:t>are the members </a:t>
            </a:r>
            <a:r>
              <a:rPr lang="en-GB" dirty="0"/>
              <a:t>of the selection </a:t>
            </a:r>
            <a:r>
              <a:rPr lang="en-GB" dirty="0" smtClean="0"/>
              <a:t>panel</a:t>
            </a:r>
            <a:endParaRPr lang="en-GB" dirty="0"/>
          </a:p>
          <a:p>
            <a:endParaRPr lang="en-GB" dirty="0"/>
          </a:p>
        </p:txBody>
      </p:sp>
    </p:spTree>
    <p:extLst>
      <p:ext uri="{BB962C8B-B14F-4D97-AF65-F5344CB8AC3E}">
        <p14:creationId xmlns:p14="http://schemas.microsoft.com/office/powerpoint/2010/main" val="234629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340768"/>
            <a:ext cx="6472238" cy="800219"/>
          </a:xfrm>
        </p:spPr>
        <p:txBody>
          <a:bodyPr/>
          <a:lstStyle/>
          <a:p>
            <a:r>
              <a:rPr lang="en-GB" dirty="0" smtClean="0"/>
              <a:t>Effective Selection - </a:t>
            </a:r>
            <a:br>
              <a:rPr lang="en-GB" dirty="0" smtClean="0"/>
            </a:br>
            <a:r>
              <a:rPr lang="en-GB" dirty="0" smtClean="0"/>
              <a:t>Overcoming Interview Bias</a:t>
            </a:r>
            <a:endParaRPr lang="en-GB" dirty="0"/>
          </a:p>
        </p:txBody>
      </p:sp>
      <p:sp>
        <p:nvSpPr>
          <p:cNvPr id="3" name="Content Placeholder 2"/>
          <p:cNvSpPr>
            <a:spLocks noGrp="1"/>
          </p:cNvSpPr>
          <p:nvPr>
            <p:ph idx="1"/>
          </p:nvPr>
        </p:nvSpPr>
        <p:spPr>
          <a:xfrm>
            <a:off x="1043608" y="2204864"/>
            <a:ext cx="6480175" cy="2716212"/>
          </a:xfrm>
        </p:spPr>
        <p:txBody>
          <a:bodyPr/>
          <a:lstStyle/>
          <a:p>
            <a:pPr marL="0" indent="0">
              <a:buNone/>
            </a:pPr>
            <a:endParaRPr lang="en-GB" dirty="0">
              <a:latin typeface="+mn-lt"/>
            </a:endParaRPr>
          </a:p>
          <a:p>
            <a:pPr>
              <a:buFont typeface="Wingdings" panose="05000000000000000000" pitchFamily="2" charset="2"/>
              <a:buChar char="Ø"/>
            </a:pPr>
            <a:r>
              <a:rPr lang="en-GB" dirty="0"/>
              <a:t>Pre meet to prepare questions  </a:t>
            </a:r>
            <a:r>
              <a:rPr lang="en-GB" dirty="0" smtClean="0"/>
              <a:t>and scoring</a:t>
            </a:r>
          </a:p>
          <a:p>
            <a:pPr>
              <a:buFont typeface="Wingdings" panose="05000000000000000000" pitchFamily="2" charset="2"/>
              <a:buChar char="Ø"/>
            </a:pPr>
            <a:endParaRPr lang="en-GB" dirty="0"/>
          </a:p>
          <a:p>
            <a:pPr>
              <a:buFont typeface="Wingdings" panose="05000000000000000000" pitchFamily="2" charset="2"/>
              <a:buChar char="Ø"/>
            </a:pPr>
            <a:r>
              <a:rPr lang="en-GB" dirty="0"/>
              <a:t>Make sure everyone involved in scoring, or making selection decisions based on the assessment tool is clear on how the scoring system works</a:t>
            </a:r>
            <a:r>
              <a:rPr lang="en-GB" dirty="0" smtClean="0"/>
              <a:t>.</a:t>
            </a:r>
          </a:p>
          <a:p>
            <a:pPr>
              <a:buFont typeface="Wingdings" panose="05000000000000000000" pitchFamily="2" charset="2"/>
              <a:buChar char="Ø"/>
            </a:pPr>
            <a:endParaRPr lang="en-GB" dirty="0"/>
          </a:p>
          <a:p>
            <a:pPr>
              <a:buFont typeface="Wingdings" panose="05000000000000000000" pitchFamily="2" charset="2"/>
              <a:buChar char="Ø"/>
            </a:pPr>
            <a:r>
              <a:rPr lang="en-GB" dirty="0" smtClean="0"/>
              <a:t>Make sure all candidates are asked the same questions</a:t>
            </a:r>
            <a:endParaRPr lang="en-GB" dirty="0"/>
          </a:p>
          <a:p>
            <a:endParaRPr lang="en-GB" dirty="0" smtClean="0"/>
          </a:p>
        </p:txBody>
      </p:sp>
    </p:spTree>
    <p:extLst>
      <p:ext uri="{BB962C8B-B14F-4D97-AF65-F5344CB8AC3E}">
        <p14:creationId xmlns:p14="http://schemas.microsoft.com/office/powerpoint/2010/main" val="318692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00808"/>
            <a:ext cx="6472238" cy="396875"/>
          </a:xfrm>
        </p:spPr>
        <p:txBody>
          <a:bodyPr>
            <a:normAutofit fontScale="90000"/>
          </a:bodyPr>
          <a:lstStyle/>
          <a:p>
            <a:r>
              <a:rPr lang="en-GB" dirty="0" smtClean="0"/>
              <a:t> Effective Selection . Making the Offer - Chairs Responsibility</a:t>
            </a:r>
            <a:endParaRPr lang="en-GB" dirty="0"/>
          </a:p>
        </p:txBody>
      </p:sp>
      <p:sp>
        <p:nvSpPr>
          <p:cNvPr id="3" name="Content Placeholder 2"/>
          <p:cNvSpPr>
            <a:spLocks noGrp="1"/>
          </p:cNvSpPr>
          <p:nvPr>
            <p:ph idx="1"/>
          </p:nvPr>
        </p:nvSpPr>
        <p:spPr>
          <a:xfrm>
            <a:off x="899592" y="2852936"/>
            <a:ext cx="6480175" cy="2716212"/>
          </a:xfrm>
        </p:spPr>
        <p:txBody>
          <a:bodyPr>
            <a:normAutofit/>
          </a:bodyPr>
          <a:lstStyle/>
          <a:p>
            <a:pPr>
              <a:buFont typeface="Wingdings" panose="05000000000000000000" pitchFamily="2" charset="2"/>
              <a:buChar char="Ø"/>
            </a:pPr>
            <a:r>
              <a:rPr lang="en-GB" sz="2000" dirty="0" smtClean="0"/>
              <a:t>Contacting successful/unsuccessful candidates</a:t>
            </a:r>
          </a:p>
          <a:p>
            <a:pPr>
              <a:buFont typeface="Wingdings" panose="05000000000000000000" pitchFamily="2" charset="2"/>
              <a:buChar char="Ø"/>
            </a:pPr>
            <a:endParaRPr lang="en-GB" sz="2000" dirty="0" smtClean="0"/>
          </a:p>
          <a:p>
            <a:pPr>
              <a:buFont typeface="Wingdings" panose="05000000000000000000" pitchFamily="2" charset="2"/>
              <a:buChar char="Ø"/>
            </a:pPr>
            <a:r>
              <a:rPr lang="en-GB" sz="2000" dirty="0" smtClean="0"/>
              <a:t>Paperwork to be returned to </a:t>
            </a:r>
            <a:r>
              <a:rPr lang="en-GB" sz="2000" dirty="0" err="1" smtClean="0"/>
              <a:t>HROD</a:t>
            </a:r>
            <a:endParaRPr lang="en-GB" sz="2000" dirty="0" smtClean="0"/>
          </a:p>
          <a:p>
            <a:endParaRPr lang="en-GB" sz="2000" dirty="0" smtClean="0"/>
          </a:p>
          <a:p>
            <a:endParaRPr lang="en-GB" dirty="0"/>
          </a:p>
        </p:txBody>
      </p:sp>
    </p:spTree>
    <p:extLst>
      <p:ext uri="{BB962C8B-B14F-4D97-AF65-F5344CB8AC3E}">
        <p14:creationId xmlns:p14="http://schemas.microsoft.com/office/powerpoint/2010/main" val="356375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412776"/>
            <a:ext cx="6472238" cy="800219"/>
          </a:xfrm>
        </p:spPr>
        <p:txBody>
          <a:bodyPr/>
          <a:lstStyle/>
          <a:p>
            <a:r>
              <a:rPr lang="en-GB" dirty="0" smtClean="0"/>
              <a:t>Your responsibilities summarised</a:t>
            </a:r>
            <a:br>
              <a:rPr lang="en-GB" dirty="0" smtClean="0"/>
            </a:br>
            <a:endParaRPr lang="en-GB" dirty="0"/>
          </a:p>
        </p:txBody>
      </p:sp>
      <p:sp>
        <p:nvSpPr>
          <p:cNvPr id="3" name="Content Placeholder 2"/>
          <p:cNvSpPr>
            <a:spLocks noGrp="1"/>
          </p:cNvSpPr>
          <p:nvPr>
            <p:ph idx="1"/>
          </p:nvPr>
        </p:nvSpPr>
        <p:spPr/>
        <p:txBody>
          <a:bodyPr/>
          <a:lstStyle/>
          <a:p>
            <a:pPr fontAlgn="auto">
              <a:spcBef>
                <a:spcPts val="0"/>
              </a:spcBef>
              <a:spcAft>
                <a:spcPts val="0"/>
              </a:spcAft>
              <a:buSzTx/>
              <a:buFont typeface="Wingdings" panose="05000000000000000000" pitchFamily="2" charset="2"/>
              <a:buChar char="Ø"/>
            </a:pPr>
            <a:r>
              <a:rPr lang="en-GB" dirty="0">
                <a:solidFill>
                  <a:prstClr val="black"/>
                </a:solidFill>
              </a:rPr>
              <a:t>Understand the make up of </a:t>
            </a:r>
            <a:r>
              <a:rPr lang="en-GB" dirty="0" smtClean="0">
                <a:solidFill>
                  <a:prstClr val="black"/>
                </a:solidFill>
              </a:rPr>
              <a:t>your existing </a:t>
            </a:r>
            <a:r>
              <a:rPr lang="en-GB" dirty="0">
                <a:solidFill>
                  <a:prstClr val="black"/>
                </a:solidFill>
              </a:rPr>
              <a:t>staff group </a:t>
            </a:r>
          </a:p>
          <a:p>
            <a:pPr fontAlgn="auto">
              <a:spcBef>
                <a:spcPts val="0"/>
              </a:spcBef>
              <a:spcAft>
                <a:spcPts val="0"/>
              </a:spcAft>
              <a:buSzTx/>
              <a:buFont typeface="Wingdings" panose="05000000000000000000" pitchFamily="2" charset="2"/>
              <a:buChar char="Ø"/>
            </a:pPr>
            <a:r>
              <a:rPr lang="en-GB" dirty="0" smtClean="0">
                <a:solidFill>
                  <a:prstClr val="black"/>
                </a:solidFill>
              </a:rPr>
              <a:t>Consider </a:t>
            </a:r>
            <a:r>
              <a:rPr lang="en-GB" dirty="0">
                <a:solidFill>
                  <a:prstClr val="black"/>
                </a:solidFill>
              </a:rPr>
              <a:t>advertising strategies </a:t>
            </a:r>
            <a:r>
              <a:rPr lang="en-GB" dirty="0" smtClean="0">
                <a:solidFill>
                  <a:prstClr val="black"/>
                </a:solidFill>
              </a:rPr>
              <a:t>- for </a:t>
            </a:r>
            <a:r>
              <a:rPr lang="en-GB" dirty="0">
                <a:solidFill>
                  <a:prstClr val="black"/>
                </a:solidFill>
              </a:rPr>
              <a:t>example, targeting underrepresented </a:t>
            </a:r>
            <a:r>
              <a:rPr lang="en-GB" dirty="0" smtClean="0">
                <a:solidFill>
                  <a:prstClr val="black"/>
                </a:solidFill>
              </a:rPr>
              <a:t>groups, using specific media ( e.g. social media)</a:t>
            </a:r>
            <a:endParaRPr lang="en-GB" dirty="0">
              <a:solidFill>
                <a:prstClr val="black"/>
              </a:solidFill>
            </a:endParaRPr>
          </a:p>
          <a:p>
            <a:pPr lvl="0">
              <a:buFont typeface="Wingdings" panose="05000000000000000000" pitchFamily="2" charset="2"/>
              <a:buChar char="Ø"/>
            </a:pPr>
            <a:r>
              <a:rPr lang="en-GB" dirty="0" smtClean="0">
                <a:solidFill>
                  <a:prstClr val="black"/>
                </a:solidFill>
              </a:rPr>
              <a:t>Ensure </a:t>
            </a:r>
            <a:r>
              <a:rPr lang="en-GB" dirty="0">
                <a:solidFill>
                  <a:prstClr val="black"/>
                </a:solidFill>
              </a:rPr>
              <a:t>assessment methods are appropriate for the </a:t>
            </a:r>
            <a:r>
              <a:rPr lang="en-GB" dirty="0" smtClean="0">
                <a:solidFill>
                  <a:prstClr val="black"/>
                </a:solidFill>
              </a:rPr>
              <a:t>position and </a:t>
            </a:r>
            <a:r>
              <a:rPr lang="en-GB" dirty="0">
                <a:solidFill>
                  <a:prstClr val="black"/>
                </a:solidFill>
              </a:rPr>
              <a:t>candidates  are assessed against the person </a:t>
            </a:r>
            <a:r>
              <a:rPr lang="en-GB" dirty="0" smtClean="0">
                <a:solidFill>
                  <a:prstClr val="black"/>
                </a:solidFill>
              </a:rPr>
              <a:t>specification </a:t>
            </a:r>
            <a:endParaRPr lang="en-GB" dirty="0">
              <a:solidFill>
                <a:prstClr val="black"/>
              </a:solidFill>
            </a:endParaRPr>
          </a:p>
          <a:p>
            <a:pPr lvl="0" fontAlgn="auto">
              <a:spcBef>
                <a:spcPts val="0"/>
              </a:spcBef>
              <a:spcAft>
                <a:spcPts val="0"/>
              </a:spcAft>
              <a:buSzTx/>
              <a:buFont typeface="Wingdings" panose="05000000000000000000" pitchFamily="2" charset="2"/>
              <a:buChar char="Ø"/>
            </a:pPr>
            <a:r>
              <a:rPr lang="en-GB" dirty="0">
                <a:solidFill>
                  <a:prstClr val="black"/>
                </a:solidFill>
              </a:rPr>
              <a:t>Encourage a diverse selection panel </a:t>
            </a:r>
            <a:r>
              <a:rPr lang="en-GB" dirty="0" smtClean="0">
                <a:solidFill>
                  <a:prstClr val="black"/>
                </a:solidFill>
              </a:rPr>
              <a:t>representation and </a:t>
            </a:r>
            <a:r>
              <a:rPr lang="en-GB" dirty="0">
                <a:solidFill>
                  <a:prstClr val="black"/>
                </a:solidFill>
              </a:rPr>
              <a:t>p</a:t>
            </a:r>
            <a:r>
              <a:rPr lang="en-GB" dirty="0" smtClean="0">
                <a:solidFill>
                  <a:prstClr val="black"/>
                </a:solidFill>
              </a:rPr>
              <a:t>anel </a:t>
            </a:r>
            <a:r>
              <a:rPr lang="en-GB" dirty="0">
                <a:solidFill>
                  <a:prstClr val="black"/>
                </a:solidFill>
              </a:rPr>
              <a:t>members have completed the online unconscious bias </a:t>
            </a:r>
            <a:r>
              <a:rPr lang="en-GB" dirty="0" smtClean="0">
                <a:solidFill>
                  <a:prstClr val="black"/>
                </a:solidFill>
              </a:rPr>
              <a:t>training</a:t>
            </a:r>
          </a:p>
          <a:p>
            <a:pPr lvl="0" fontAlgn="auto">
              <a:spcBef>
                <a:spcPts val="0"/>
              </a:spcBef>
              <a:spcAft>
                <a:spcPts val="0"/>
              </a:spcAft>
              <a:buSzTx/>
              <a:buFont typeface="Wingdings" panose="05000000000000000000" pitchFamily="2" charset="2"/>
              <a:buChar char="Ø"/>
            </a:pPr>
            <a:r>
              <a:rPr lang="en-GB" dirty="0">
                <a:solidFill>
                  <a:prstClr val="black"/>
                </a:solidFill>
              </a:rPr>
              <a:t> </a:t>
            </a:r>
            <a:r>
              <a:rPr lang="en-GB" dirty="0" smtClean="0">
                <a:solidFill>
                  <a:prstClr val="black"/>
                </a:solidFill>
              </a:rPr>
              <a:t>Challenge inappropriate behaviour and practice (within the panel)</a:t>
            </a:r>
          </a:p>
          <a:p>
            <a:pPr lvl="0" fontAlgn="auto">
              <a:spcBef>
                <a:spcPts val="0"/>
              </a:spcBef>
              <a:spcAft>
                <a:spcPts val="0"/>
              </a:spcAft>
              <a:buSzTx/>
              <a:buFont typeface="Wingdings" panose="05000000000000000000" pitchFamily="2" charset="2"/>
              <a:buChar char="Ø"/>
            </a:pPr>
            <a:r>
              <a:rPr lang="en-GB" dirty="0" smtClean="0">
                <a:solidFill>
                  <a:prstClr val="black"/>
                </a:solidFill>
              </a:rPr>
              <a:t>Adhere to the Disability </a:t>
            </a:r>
            <a:r>
              <a:rPr lang="en-GB" dirty="0">
                <a:solidFill>
                  <a:prstClr val="black"/>
                </a:solidFill>
              </a:rPr>
              <a:t>Confident scheme.</a:t>
            </a:r>
          </a:p>
          <a:p>
            <a:pPr fontAlgn="auto">
              <a:spcBef>
                <a:spcPts val="0"/>
              </a:spcBef>
              <a:spcAft>
                <a:spcPts val="0"/>
              </a:spcAft>
              <a:buSzTx/>
              <a:buFont typeface="Wingdings" panose="05000000000000000000" pitchFamily="2" charset="2"/>
              <a:buChar char="Ø"/>
            </a:pPr>
            <a:r>
              <a:rPr lang="en-GB" dirty="0" smtClean="0">
                <a:solidFill>
                  <a:prstClr val="black"/>
                </a:solidFill>
              </a:rPr>
              <a:t>Ensure </a:t>
            </a:r>
            <a:r>
              <a:rPr lang="en-GB" dirty="0">
                <a:solidFill>
                  <a:prstClr val="black"/>
                </a:solidFill>
              </a:rPr>
              <a:t>that Chairs read  the diversity statement at each stage of the recruitment </a:t>
            </a:r>
            <a:r>
              <a:rPr lang="en-GB" dirty="0" smtClean="0">
                <a:solidFill>
                  <a:prstClr val="black"/>
                </a:solidFill>
              </a:rPr>
              <a:t>process</a:t>
            </a:r>
            <a:endParaRPr lang="en-GB" dirty="0">
              <a:solidFill>
                <a:prstClr val="black"/>
              </a:solidFill>
            </a:endParaRPr>
          </a:p>
          <a:p>
            <a:pPr>
              <a:buFont typeface="Wingdings" panose="05000000000000000000" pitchFamily="2" charset="2"/>
              <a:buChar char="Ø"/>
            </a:pPr>
            <a:r>
              <a:rPr lang="en-GB" dirty="0" smtClean="0"/>
              <a:t>Shortlisting in line with the identified criteria for the role</a:t>
            </a:r>
          </a:p>
          <a:p>
            <a:pPr>
              <a:buFont typeface="Wingdings" panose="05000000000000000000" pitchFamily="2" charset="2"/>
              <a:buChar char="Ø"/>
            </a:pPr>
            <a:r>
              <a:rPr lang="en-GB" dirty="0" smtClean="0"/>
              <a:t>Summarise interview notes onto the interview assessment forms</a:t>
            </a:r>
          </a:p>
          <a:p>
            <a:pPr>
              <a:buFont typeface="Wingdings" panose="05000000000000000000" pitchFamily="2" charset="2"/>
              <a:buChar char="Ø"/>
            </a:pPr>
            <a:r>
              <a:rPr lang="en-GB" dirty="0" smtClean="0"/>
              <a:t>Agree who will give feedback (if not you) </a:t>
            </a:r>
          </a:p>
          <a:p>
            <a:pPr>
              <a:buFont typeface="Wingdings" panose="05000000000000000000" pitchFamily="2" charset="2"/>
              <a:buChar char="Ø"/>
            </a:pPr>
            <a:r>
              <a:rPr lang="en-GB" dirty="0" smtClean="0"/>
              <a:t>Ensure all actions related to "Making the Offer" are carried out</a:t>
            </a:r>
            <a:endParaRPr lang="en-GB" dirty="0"/>
          </a:p>
          <a:p>
            <a:pPr>
              <a:buFont typeface="Wingdings" panose="05000000000000000000" pitchFamily="2" charset="2"/>
              <a:buChar char="Ø"/>
            </a:pPr>
            <a:r>
              <a:rPr lang="en-GB" dirty="0" smtClean="0"/>
              <a:t> Delivering a positive candidate experience throughout</a:t>
            </a:r>
            <a:endParaRPr lang="en-GB" dirty="0"/>
          </a:p>
        </p:txBody>
      </p:sp>
    </p:spTree>
    <p:extLst>
      <p:ext uri="{BB962C8B-B14F-4D97-AF65-F5344CB8AC3E}">
        <p14:creationId xmlns:p14="http://schemas.microsoft.com/office/powerpoint/2010/main" val="1335995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1484784"/>
            <a:ext cx="5616624" cy="3416320"/>
          </a:xfrm>
          <a:prstGeom prst="rect">
            <a:avLst/>
          </a:prstGeom>
          <a:noFill/>
        </p:spPr>
        <p:txBody>
          <a:bodyPr wrap="square" rtlCol="0">
            <a:spAutoFit/>
          </a:bodyPr>
          <a:lstStyle/>
          <a:p>
            <a:endParaRPr lang="en-GB" dirty="0"/>
          </a:p>
          <a:p>
            <a:endParaRPr lang="en-GB" dirty="0"/>
          </a:p>
          <a:p>
            <a:r>
              <a:rPr lang="en-GB" dirty="0">
                <a:hlinkClick r:id="rId3"/>
              </a:rPr>
              <a:t>https://implicit.harvard.edu/implicit/uk</a:t>
            </a:r>
            <a:r>
              <a:rPr lang="en-GB" dirty="0"/>
              <a:t> ( a set of short questionnaires to assess an individuals disposition to a variety of </a:t>
            </a:r>
            <a:r>
              <a:rPr lang="en-GB" dirty="0" smtClean="0"/>
              <a:t>characteristics</a:t>
            </a:r>
            <a:r>
              <a:rPr lang="en-GB" dirty="0"/>
              <a:t>)</a:t>
            </a:r>
          </a:p>
          <a:p>
            <a:endParaRPr lang="en-GB" dirty="0"/>
          </a:p>
          <a:p>
            <a:r>
              <a:rPr lang="en-GB" dirty="0">
                <a:hlinkClick r:id="rId4"/>
              </a:rPr>
              <a:t>https://portal.shu.ac.uk/departments/HRD/development/yourself/Pages/Unconscious-Bias.aspx</a:t>
            </a:r>
            <a:r>
              <a:rPr lang="en-GB" dirty="0"/>
              <a:t> </a:t>
            </a:r>
          </a:p>
          <a:p>
            <a:endParaRPr lang="en-GB" dirty="0"/>
          </a:p>
          <a:p>
            <a:r>
              <a:rPr lang="en-GB" dirty="0">
                <a:hlinkClick r:id="rId5"/>
              </a:rPr>
              <a:t>https://portal.shu.ac.uk/departments/HRD/development/yourself/Pages/UB-Toolkit.aspx</a:t>
            </a:r>
            <a:endParaRPr lang="en-GB" dirty="0"/>
          </a:p>
          <a:p>
            <a:endParaRPr lang="en-GB" dirty="0" smtClean="0"/>
          </a:p>
        </p:txBody>
      </p:sp>
      <p:sp>
        <p:nvSpPr>
          <p:cNvPr id="2" name="Title 1"/>
          <p:cNvSpPr>
            <a:spLocks noGrp="1"/>
          </p:cNvSpPr>
          <p:nvPr>
            <p:ph type="title"/>
          </p:nvPr>
        </p:nvSpPr>
        <p:spPr>
          <a:xfrm>
            <a:off x="1259632" y="1124744"/>
            <a:ext cx="6471678" cy="720080"/>
          </a:xfrm>
        </p:spPr>
        <p:txBody>
          <a:bodyPr/>
          <a:lstStyle/>
          <a:p>
            <a:r>
              <a:rPr lang="en-US" dirty="0" smtClean="0"/>
              <a:t>Further Information</a:t>
            </a:r>
            <a:endParaRPr lang="en-GB" dirty="0"/>
          </a:p>
        </p:txBody>
      </p:sp>
    </p:spTree>
    <p:extLst>
      <p:ext uri="{BB962C8B-B14F-4D97-AF65-F5344CB8AC3E}">
        <p14:creationId xmlns:p14="http://schemas.microsoft.com/office/powerpoint/2010/main" val="2846027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rdrp1\Desktop\ques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348880"/>
            <a:ext cx="5112568" cy="34021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Final Questions?</a:t>
            </a:r>
            <a:endParaRPr lang="en-GB" dirty="0"/>
          </a:p>
        </p:txBody>
      </p:sp>
    </p:spTree>
    <p:extLst>
      <p:ext uri="{BB962C8B-B14F-4D97-AF65-F5344CB8AC3E}">
        <p14:creationId xmlns:p14="http://schemas.microsoft.com/office/powerpoint/2010/main" val="8225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268760"/>
            <a:ext cx="6472238" cy="800219"/>
          </a:xfrm>
        </p:spPr>
        <p:txBody>
          <a:bodyPr/>
          <a:lstStyle/>
          <a:p>
            <a:r>
              <a:rPr lang="en-GB" dirty="0" smtClean="0"/>
              <a:t>Core Principles - Recruitment </a:t>
            </a:r>
            <a:r>
              <a:rPr lang="en-GB" dirty="0"/>
              <a:t>and </a:t>
            </a:r>
            <a:r>
              <a:rPr lang="en-GB" dirty="0" smtClean="0"/>
              <a:t> Selection </a:t>
            </a:r>
            <a:r>
              <a:rPr lang="en-GB" dirty="0"/>
              <a:t>at Sheffield Hallam</a:t>
            </a:r>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GB" b="1" dirty="0"/>
              <a:t>Equality, diversity and inclusion</a:t>
            </a:r>
            <a:r>
              <a:rPr lang="en-GB" dirty="0"/>
              <a:t> - All of our recruitment and selection activity will be designed to identify the best person for the job, eliminate bias or discrimination and make sure all applications are considered on merit</a:t>
            </a:r>
            <a:r>
              <a:rPr lang="en-GB" dirty="0" smtClean="0"/>
              <a:t>.</a:t>
            </a:r>
          </a:p>
          <a:p>
            <a:pPr marL="0" lvl="0" indent="0">
              <a:buNone/>
            </a:pPr>
            <a:endParaRPr lang="en-GB" dirty="0"/>
          </a:p>
          <a:p>
            <a:pPr lvl="0">
              <a:buFont typeface="Wingdings" panose="05000000000000000000" pitchFamily="2" charset="2"/>
              <a:buChar char="Ø"/>
            </a:pPr>
            <a:r>
              <a:rPr lang="en-GB" b="1" dirty="0" smtClean="0"/>
              <a:t>A </a:t>
            </a:r>
            <a:r>
              <a:rPr lang="en-GB" b="1" dirty="0"/>
              <a:t>positive candidate experience</a:t>
            </a:r>
            <a:r>
              <a:rPr lang="en-GB" dirty="0"/>
              <a:t> - It's vital that we think about recruitment and selection as a two-way process which should give candidates a positive impression of Sheffield Hallam as an employer whether they are successful or not</a:t>
            </a:r>
            <a:r>
              <a:rPr lang="en-GB" dirty="0" smtClean="0"/>
              <a:t>.</a:t>
            </a:r>
          </a:p>
          <a:p>
            <a:pPr marL="0" lvl="0" indent="0">
              <a:buNone/>
            </a:pPr>
            <a:endParaRPr lang="en-GB" dirty="0" smtClean="0"/>
          </a:p>
          <a:p>
            <a:pPr lvl="0">
              <a:buFont typeface="Wingdings" panose="05000000000000000000" pitchFamily="2" charset="2"/>
              <a:buChar char="Ø"/>
            </a:pPr>
            <a:r>
              <a:rPr lang="en-GB" b="1" dirty="0"/>
              <a:t>Effective selection</a:t>
            </a:r>
            <a:r>
              <a:rPr lang="en-GB" dirty="0"/>
              <a:t> - Shortlisting, robust and appropriate selection and effective appointment decision-making.</a:t>
            </a:r>
          </a:p>
          <a:p>
            <a:endParaRPr lang="en-GB" dirty="0"/>
          </a:p>
        </p:txBody>
      </p:sp>
    </p:spTree>
    <p:extLst>
      <p:ext uri="{BB962C8B-B14F-4D97-AF65-F5344CB8AC3E}">
        <p14:creationId xmlns:p14="http://schemas.microsoft.com/office/powerpoint/2010/main" val="3310309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6408712" cy="1200329"/>
          </a:xfrm>
          <a:prstGeom prst="rect">
            <a:avLst/>
          </a:prstGeom>
          <a:noFill/>
        </p:spPr>
        <p:txBody>
          <a:bodyPr wrap="square" rtlCol="0">
            <a:spAutoFit/>
          </a:bodyPr>
          <a:lstStyle/>
          <a:p>
            <a:r>
              <a:rPr lang="en-GB" dirty="0" smtClean="0"/>
              <a:t>                </a:t>
            </a:r>
          </a:p>
          <a:p>
            <a:endParaRPr lang="en-GB" dirty="0"/>
          </a:p>
          <a:p>
            <a:r>
              <a:rPr lang="en-GB" dirty="0" smtClean="0"/>
              <a:t>   </a:t>
            </a:r>
            <a:endParaRPr lang="en-GB" b="1" dirty="0"/>
          </a:p>
          <a:p>
            <a:endParaRPr lang="en-GB" b="1" dirty="0"/>
          </a:p>
        </p:txBody>
      </p:sp>
      <p:sp>
        <p:nvSpPr>
          <p:cNvPr id="4" name="Title 3"/>
          <p:cNvSpPr>
            <a:spLocks noGrp="1"/>
          </p:cNvSpPr>
          <p:nvPr>
            <p:ph type="title"/>
          </p:nvPr>
        </p:nvSpPr>
        <p:spPr>
          <a:xfrm>
            <a:off x="1809818" y="1484784"/>
            <a:ext cx="6471678" cy="936104"/>
          </a:xfrm>
        </p:spPr>
        <p:txBody>
          <a:bodyPr/>
          <a:lstStyle/>
          <a:p>
            <a:r>
              <a:rPr lang="en-US" dirty="0" smtClean="0"/>
              <a:t>Equality, Diversity and Inclusion</a:t>
            </a:r>
            <a:br>
              <a:rPr lang="en-US" dirty="0" smtClean="0"/>
            </a:b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5" y="3068960"/>
            <a:ext cx="635423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7188" y="2299191"/>
            <a:ext cx="5681116" cy="369332"/>
          </a:xfrm>
          <a:prstGeom prst="rect">
            <a:avLst/>
          </a:prstGeom>
          <a:noFill/>
        </p:spPr>
        <p:txBody>
          <a:bodyPr wrap="square" rtlCol="0">
            <a:spAutoFit/>
          </a:bodyPr>
          <a:lstStyle/>
          <a:p>
            <a:pPr algn="ctr"/>
            <a:r>
              <a:rPr lang="en-GB" dirty="0" smtClean="0"/>
              <a:t>31.12.17 - Existing staff </a:t>
            </a:r>
            <a:endParaRPr lang="en-GB" dirty="0"/>
          </a:p>
        </p:txBody>
      </p:sp>
    </p:spTree>
    <p:extLst>
      <p:ext uri="{BB962C8B-B14F-4D97-AF65-F5344CB8AC3E}">
        <p14:creationId xmlns:p14="http://schemas.microsoft.com/office/powerpoint/2010/main" val="156580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1044999"/>
            <a:ext cx="6471678" cy="720080"/>
          </a:xfrm>
        </p:spPr>
        <p:txBody>
          <a:bodyPr/>
          <a:lstStyle/>
          <a:p>
            <a:r>
              <a:rPr lang="en-US" dirty="0" smtClean="0"/>
              <a:t>Statistics - the current recruitment position  </a:t>
            </a:r>
            <a:endParaRPr lang="en-GB" dirty="0"/>
          </a:p>
        </p:txBody>
      </p:sp>
      <p:pic>
        <p:nvPicPr>
          <p:cNvPr id="5" name="Content Placeholder 4" descr="C:\Users\hrdla1\AppData\Local\Temp\SnipImage-{8D43864B-6F20-455D-A730-57EE828A62C0}.PNG"/>
          <p:cNvPicPr>
            <a:picLocks noGrp="1"/>
          </p:cNvPicPr>
          <p:nvPr>
            <p:ph idx="1"/>
          </p:nvPr>
        </p:nvPicPr>
        <p:blipFill>
          <a:blip r:link="rId3">
            <a:extLst>
              <a:ext uri="{28A0092B-C50C-407E-A947-70E740481C1C}">
                <a14:useLocalDpi xmlns:a14="http://schemas.microsoft.com/office/drawing/2010/main" val="0"/>
              </a:ext>
            </a:extLst>
          </a:blip>
          <a:srcRect/>
          <a:stretch>
            <a:fillRect/>
          </a:stretch>
        </p:blipFill>
        <p:spPr bwMode="auto">
          <a:xfrm>
            <a:off x="971600" y="1628800"/>
            <a:ext cx="6696744" cy="4176463"/>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28800"/>
            <a:ext cx="6624736"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212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Unconscious bias</a:t>
            </a:r>
            <a:endParaRPr lang="en-GB" dirty="0"/>
          </a:p>
        </p:txBody>
      </p:sp>
      <p:sp>
        <p:nvSpPr>
          <p:cNvPr id="3" name="Content Placeholder 2"/>
          <p:cNvSpPr>
            <a:spLocks noGrp="1"/>
          </p:cNvSpPr>
          <p:nvPr>
            <p:ph idx="1"/>
          </p:nvPr>
        </p:nvSpPr>
        <p:spPr>
          <a:xfrm>
            <a:off x="1835696" y="2276872"/>
            <a:ext cx="6480175" cy="2716212"/>
          </a:xfrm>
        </p:spPr>
        <p:txBody>
          <a:bodyPr/>
          <a:lstStyle/>
          <a:p>
            <a:pPr>
              <a:buFont typeface="Wingdings" panose="05000000000000000000" pitchFamily="2" charset="2"/>
              <a:buChar char="Ø"/>
            </a:pPr>
            <a:endParaRPr lang="en-GB" sz="2400" b="1" dirty="0" smtClean="0"/>
          </a:p>
          <a:p>
            <a:pPr>
              <a:buFont typeface="Wingdings" panose="05000000000000000000" pitchFamily="2" charset="2"/>
              <a:buChar char="Ø"/>
            </a:pPr>
            <a:r>
              <a:rPr lang="en-GB" b="1" dirty="0" smtClean="0"/>
              <a:t>Unconscious </a:t>
            </a:r>
            <a:r>
              <a:rPr lang="en-GB" b="1" dirty="0"/>
              <a:t>biases</a:t>
            </a:r>
            <a:r>
              <a:rPr lang="en-GB" dirty="0"/>
              <a:t> are social stereotypes about certain groups of people that individuals form outside their own conscious awareness</a:t>
            </a:r>
            <a:r>
              <a:rPr lang="en-GB" dirty="0" smtClean="0"/>
              <a:t>.</a:t>
            </a:r>
          </a:p>
          <a:p>
            <a:pPr>
              <a:buFont typeface="Wingdings" panose="05000000000000000000" pitchFamily="2" charset="2"/>
              <a:buChar char="Ø"/>
            </a:pPr>
            <a:endParaRPr lang="en-GB" dirty="0"/>
          </a:p>
          <a:p>
            <a:pPr>
              <a:buFont typeface="Wingdings" panose="05000000000000000000" pitchFamily="2" charset="2"/>
              <a:buChar char="Ø"/>
            </a:pPr>
            <a:r>
              <a:rPr lang="en-GB" b="1" dirty="0"/>
              <a:t>Unconscious bias</a:t>
            </a:r>
            <a:r>
              <a:rPr lang="en-GB" dirty="0"/>
              <a:t> is a quick and often inaccurate judgment based on limited facts and our own life experiences. These judgments can give individuals and groups both unearned advantage and unearned disadvantage in the workplace</a:t>
            </a:r>
          </a:p>
        </p:txBody>
      </p:sp>
    </p:spTree>
    <p:extLst>
      <p:ext uri="{BB962C8B-B14F-4D97-AF65-F5344CB8AC3E}">
        <p14:creationId xmlns:p14="http://schemas.microsoft.com/office/powerpoint/2010/main" val="365261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7848872" cy="720080"/>
          </a:xfrm>
        </p:spPr>
        <p:txBody>
          <a:bodyPr/>
          <a:lstStyle/>
          <a:p>
            <a:r>
              <a:rPr lang="en-US" dirty="0" smtClean="0"/>
              <a:t>Q1</a:t>
            </a:r>
            <a:r>
              <a:rPr lang="en-GB" dirty="0" smtClean="0"/>
              <a:t>. A study done by the DWP </a:t>
            </a:r>
            <a:r>
              <a:rPr lang="en-GB" dirty="0"/>
              <a:t>using false identities concluded that jobseekers with ‘white-sounding names’ could expect to receive one positive response for every nine job applications. How many CVs did they find a candidate with ‘Asian or African sounding names’ had to distribute in order to obtain an interview?</a:t>
            </a:r>
          </a:p>
        </p:txBody>
      </p:sp>
      <p:sp>
        <p:nvSpPr>
          <p:cNvPr id="3" name="Content Placeholder 2"/>
          <p:cNvSpPr>
            <a:spLocks noGrp="1"/>
          </p:cNvSpPr>
          <p:nvPr>
            <p:ph idx="1"/>
          </p:nvPr>
        </p:nvSpPr>
        <p:spPr>
          <a:xfrm>
            <a:off x="395536" y="4293096"/>
            <a:ext cx="7560120" cy="2304256"/>
          </a:xfrm>
        </p:spPr>
        <p:txBody>
          <a:bodyPr/>
          <a:lstStyle/>
          <a:p>
            <a:pPr marL="342900" indent="-342900">
              <a:buFont typeface="+mj-lt"/>
              <a:buAutoNum type="arabicPeriod"/>
            </a:pPr>
            <a:r>
              <a:rPr lang="en-GB" dirty="0" smtClean="0"/>
              <a:t> Nine </a:t>
            </a:r>
            <a:r>
              <a:rPr lang="en-GB" dirty="0"/>
              <a:t>– the same as those with ‘white sounding names’.</a:t>
            </a:r>
          </a:p>
          <a:p>
            <a:pPr marL="342900" indent="-342900">
              <a:buFont typeface="+mj-lt"/>
              <a:buAutoNum type="arabicPeriod"/>
            </a:pPr>
            <a:r>
              <a:rPr lang="en-GB" dirty="0" smtClean="0"/>
              <a:t>12 </a:t>
            </a:r>
            <a:r>
              <a:rPr lang="en-GB" dirty="0"/>
              <a:t>CVs in order to obtain one interview.</a:t>
            </a:r>
          </a:p>
          <a:p>
            <a:pPr marL="342900" indent="-342900">
              <a:buFont typeface="+mj-lt"/>
              <a:buAutoNum type="arabicPeriod"/>
            </a:pPr>
            <a:r>
              <a:rPr lang="en-GB" dirty="0" smtClean="0"/>
              <a:t>16 </a:t>
            </a:r>
            <a:r>
              <a:rPr lang="en-GB" dirty="0"/>
              <a:t>CVs in order to obtain one interview</a:t>
            </a:r>
            <a:r>
              <a:rPr lang="en-GB" dirty="0" smtClean="0"/>
              <a:t>.</a:t>
            </a:r>
          </a:p>
          <a:p>
            <a:pPr marL="342900" indent="-342900">
              <a:buFont typeface="+mj-lt"/>
              <a:buAutoNum type="arabicPeriod"/>
            </a:pPr>
            <a:r>
              <a:rPr lang="en-US" dirty="0" smtClean="0"/>
              <a:t>19 CVs in order to obtain an interview</a:t>
            </a:r>
            <a:endParaRPr lang="en-GB" dirty="0"/>
          </a:p>
          <a:p>
            <a:endParaRPr lang="en-GB" dirty="0"/>
          </a:p>
        </p:txBody>
      </p:sp>
    </p:spTree>
    <p:extLst>
      <p:ext uri="{BB962C8B-B14F-4D97-AF65-F5344CB8AC3E}">
        <p14:creationId xmlns:p14="http://schemas.microsoft.com/office/powerpoint/2010/main" val="2100751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a:t>
            </a:r>
            <a:r>
              <a:rPr lang="en-GB" dirty="0" smtClean="0"/>
              <a:t>What </a:t>
            </a:r>
            <a:r>
              <a:rPr lang="en-GB" dirty="0"/>
              <a:t>percentage of </a:t>
            </a:r>
            <a:r>
              <a:rPr lang="en-GB" dirty="0" smtClean="0"/>
              <a:t>recruiting </a:t>
            </a:r>
            <a:r>
              <a:rPr lang="en-GB" dirty="0"/>
              <a:t>managers in the UK admit to negative biases towards individuals with certain regional accents?</a:t>
            </a:r>
          </a:p>
        </p:txBody>
      </p:sp>
      <p:sp>
        <p:nvSpPr>
          <p:cNvPr id="3" name="Content Placeholder 2"/>
          <p:cNvSpPr>
            <a:spLocks noGrp="1"/>
          </p:cNvSpPr>
          <p:nvPr>
            <p:ph idx="1"/>
          </p:nvPr>
        </p:nvSpPr>
        <p:spPr/>
        <p:txBody>
          <a:bodyPr/>
          <a:lstStyle/>
          <a:p>
            <a:r>
              <a:rPr lang="en-GB" dirty="0" smtClean="0"/>
              <a:t>a 15%</a:t>
            </a:r>
          </a:p>
          <a:p>
            <a:endParaRPr lang="en-GB" dirty="0"/>
          </a:p>
          <a:p>
            <a:r>
              <a:rPr lang="en-GB" dirty="0" smtClean="0"/>
              <a:t>b 37%</a:t>
            </a:r>
          </a:p>
          <a:p>
            <a:endParaRPr lang="en-US" dirty="0"/>
          </a:p>
          <a:p>
            <a:r>
              <a:rPr lang="en-US" dirty="0" smtClean="0"/>
              <a:t>c 55%</a:t>
            </a:r>
            <a:endParaRPr lang="en-GB" dirty="0" smtClean="0"/>
          </a:p>
          <a:p>
            <a:endParaRPr lang="en-GB" dirty="0"/>
          </a:p>
          <a:p>
            <a:r>
              <a:rPr lang="en-GB" dirty="0" smtClean="0"/>
              <a:t>d 80</a:t>
            </a:r>
            <a:r>
              <a:rPr lang="en-GB" dirty="0"/>
              <a:t>%</a:t>
            </a:r>
          </a:p>
          <a:p>
            <a:endParaRPr lang="en-GB" dirty="0"/>
          </a:p>
        </p:txBody>
      </p:sp>
    </p:spTree>
    <p:extLst>
      <p:ext uri="{BB962C8B-B14F-4D97-AF65-F5344CB8AC3E}">
        <p14:creationId xmlns:p14="http://schemas.microsoft.com/office/powerpoint/2010/main" val="4064037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Women begin to be discriminated against as a result of their weight when their BMI is 27. Men are at risk of discrimination when their BMI is</a:t>
            </a:r>
            <a:endParaRPr lang="en-GB" dirty="0"/>
          </a:p>
        </p:txBody>
      </p:sp>
      <p:sp>
        <p:nvSpPr>
          <p:cNvPr id="3" name="Content Placeholder 2"/>
          <p:cNvSpPr>
            <a:spLocks noGrp="1"/>
          </p:cNvSpPr>
          <p:nvPr>
            <p:ph idx="1"/>
          </p:nvPr>
        </p:nvSpPr>
        <p:spPr/>
        <p:txBody>
          <a:bodyPr/>
          <a:lstStyle/>
          <a:p>
            <a:r>
              <a:rPr lang="en-US" dirty="0" smtClean="0"/>
              <a:t>a. 25</a:t>
            </a:r>
          </a:p>
          <a:p>
            <a:endParaRPr lang="en-US" dirty="0"/>
          </a:p>
          <a:p>
            <a:r>
              <a:rPr lang="en-US" dirty="0" smtClean="0"/>
              <a:t>b. 27</a:t>
            </a:r>
          </a:p>
          <a:p>
            <a:endParaRPr lang="en-US" dirty="0"/>
          </a:p>
          <a:p>
            <a:r>
              <a:rPr lang="en-US" dirty="0" smtClean="0"/>
              <a:t>c. 31</a:t>
            </a:r>
          </a:p>
          <a:p>
            <a:endParaRPr lang="en-US" dirty="0"/>
          </a:p>
          <a:p>
            <a:r>
              <a:rPr lang="en-US" dirty="0" smtClean="0"/>
              <a:t>d. 35</a:t>
            </a:r>
            <a:endParaRPr lang="en-GB" dirty="0"/>
          </a:p>
        </p:txBody>
      </p:sp>
    </p:spTree>
    <p:extLst>
      <p:ext uri="{BB962C8B-B14F-4D97-AF65-F5344CB8AC3E}">
        <p14:creationId xmlns:p14="http://schemas.microsoft.com/office/powerpoint/2010/main" val="216570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ffield Hallam Them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Sheffield Hallam Powerpoint Template Arial v12a</Template>
  <TotalTime>10298</TotalTime>
  <Words>1084</Words>
  <Application>Microsoft Office PowerPoint</Application>
  <PresentationFormat>On-screen Show (4:3)</PresentationFormat>
  <Paragraphs>191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Sheffield Hallam Theme v1</vt:lpstr>
      <vt:lpstr>Training for Chairs  of  Panels in  the  Recruitment and  Selection  Process</vt:lpstr>
      <vt:lpstr>Context </vt:lpstr>
      <vt:lpstr>Core Principles - Recruitment and  Selection at Sheffield Hallam</vt:lpstr>
      <vt:lpstr>Equality, Diversity and Inclusion </vt:lpstr>
      <vt:lpstr>Statistics - the current recruitment position  </vt:lpstr>
      <vt:lpstr>Unconscious bias</vt:lpstr>
      <vt:lpstr>Q1. A study done by the DWP using false identities concluded that jobseekers with ‘white-sounding names’ could expect to receive one positive response for every nine job applications. How many CVs did they find a candidate with ‘Asian or African sounding names’ had to distribute in order to obtain an interview?</vt:lpstr>
      <vt:lpstr>Q2: What percentage of recruiting managers in the UK admit to negative biases towards individuals with certain regional accents?</vt:lpstr>
      <vt:lpstr>Q3: Women begin to be discriminated against as a result of their weight when their BMI is 27. Men are at risk of discrimination when their BMI is</vt:lpstr>
      <vt:lpstr>Q4 In the U.S. 15% of the population is over 6 feet tall. What % of CEO`s in the U.S are over 6 feet tall?</vt:lpstr>
      <vt:lpstr>The Unconscious Bias Toolkit</vt:lpstr>
      <vt:lpstr>Exercise  Unconscious Bias</vt:lpstr>
      <vt:lpstr>The Candidate experience</vt:lpstr>
      <vt:lpstr>Manage the overall Candidate Experience by :</vt:lpstr>
      <vt:lpstr>A Positive Candidate Experience? </vt:lpstr>
      <vt:lpstr>Effective Selection - Selection  Event Planning</vt:lpstr>
      <vt:lpstr>Effective Selection- Job Information </vt:lpstr>
      <vt:lpstr> Effective Selection - Advertising &amp; Attracting</vt:lpstr>
      <vt:lpstr>Effective Selection - Shortlisting</vt:lpstr>
      <vt:lpstr>Effective Selection -  Overcoming Shortlisting Bias</vt:lpstr>
      <vt:lpstr>Effective Selection -  Overcoming Interview Bias</vt:lpstr>
      <vt:lpstr> Effective Selection . Making the Offer - Chairs Responsibility</vt:lpstr>
      <vt:lpstr>Your responsibilities summarised </vt:lpstr>
      <vt:lpstr>Further Information</vt:lpstr>
      <vt:lpstr>Final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and Selection Training</dc:title>
  <dc:creator>Ruth Price</dc:creator>
  <cp:lastModifiedBy>Daniel Hannah</cp:lastModifiedBy>
  <cp:revision>1212</cp:revision>
  <cp:lastPrinted>2018-03-07T11:15:45Z</cp:lastPrinted>
  <dcterms:created xsi:type="dcterms:W3CDTF">2013-02-08T10:58:03Z</dcterms:created>
  <dcterms:modified xsi:type="dcterms:W3CDTF">2018-07-11T11:04:13Z</dcterms:modified>
</cp:coreProperties>
</file>