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258" r:id="rId6"/>
    <p:sldId id="259" r:id="rId7"/>
    <p:sldId id="260" r:id="rId8"/>
    <p:sldId id="262" r:id="rId9"/>
    <p:sldId id="265" r:id="rId10"/>
    <p:sldId id="266" r:id="rId11"/>
    <p:sldId id="267" r:id="rId12"/>
    <p:sldId id="272" r:id="rId13"/>
    <p:sldId id="282" r:id="rId14"/>
    <p:sldId id="284" r:id="rId15"/>
    <p:sldId id="274" r:id="rId16"/>
    <p:sldId id="276" r:id="rId17"/>
    <p:sldId id="275" r:id="rId18"/>
    <p:sldId id="279" r:id="rId19"/>
    <p:sldId id="283" r:id="rId20"/>
    <p:sldId id="28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64" autoAdjust="0"/>
  </p:normalViewPr>
  <p:slideViewPr>
    <p:cSldViewPr>
      <p:cViewPr>
        <p:scale>
          <a:sx n="106" d="100"/>
          <a:sy n="106" d="100"/>
        </p:scale>
        <p:origin x="-112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5A596-24B5-4183-B04A-5A5087EEDAB2}" type="datetimeFigureOut">
              <a:rPr lang="en-GB" smtClean="0"/>
              <a:pPr/>
              <a:t>30/10/2014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C724-1A68-4F08-ABA5-47B1DA93C2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8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06A80FC-013F-4954-ABCE-A4A8A231BBA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57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>
          <a:xfrm>
            <a:off x="650875" y="141288"/>
            <a:ext cx="5578475" cy="4183062"/>
          </a:xfrm>
        </p:spPr>
      </p:sp>
    </p:spTree>
    <p:extLst>
      <p:ext uri="{BB962C8B-B14F-4D97-AF65-F5344CB8AC3E}">
        <p14:creationId xmlns:p14="http://schemas.microsoft.com/office/powerpoint/2010/main" val="4228704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724-1A68-4F08-ABA5-47B1DA93C21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82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724-1A68-4F08-ABA5-47B1DA93C21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0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3228" y="141802"/>
            <a:ext cx="6113993" cy="4182411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 sz="1000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4F7EC12-9B4E-4ACC-AEB9-302556E54DF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6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1000" b="0" dirty="0" smtClean="0"/>
              <a:t>Details from engage for</a:t>
            </a:r>
            <a:r>
              <a:rPr lang="en-GB" sz="1000" b="0" baseline="0" dirty="0" smtClean="0"/>
              <a:t> success…</a:t>
            </a:r>
            <a:endParaRPr lang="en-GB" sz="1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46AF1-55A2-BF46-9EEA-76EAA6A304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82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UCL</a:t>
            </a:r>
            <a:r>
              <a:rPr lang="en-GB" dirty="0" smtClean="0"/>
              <a:t>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Liverpool John Moore's University</a:t>
            </a:r>
            <a:r>
              <a:rPr lang="en-GB" dirty="0" smtClean="0"/>
              <a:t> </a:t>
            </a:r>
            <a:r>
              <a:rPr lang="en-GB" sz="1200" b="1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University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Arts</a:t>
            </a:r>
            <a:r>
              <a:rPr lang="en-GB" dirty="0" smtClean="0"/>
              <a:t>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University of Southampton</a:t>
            </a:r>
            <a:r>
              <a:rPr lang="en-GB" dirty="0" smtClean="0"/>
              <a:t>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London South Bank University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724-1A68-4F08-ABA5-47B1DA93C21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0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5% difference - Correlation</a:t>
            </a:r>
            <a:r>
              <a:rPr lang="en-GB" baseline="0" dirty="0" smtClean="0"/>
              <a:t>  found at the 10% confidence interval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724-1A68-4F08-ABA5-47B1DA93C21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6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splitting the data by departments into quartiles based on their employee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engagement index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of those in the higher quartile 47% are arts based depts., whereas 53%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Science based depts.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2: O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those arts based departments, 33% are in the lower quartile, compared to only 18% of science based departments in the lower quartile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724-1A68-4F08-ABA5-47B1DA93C21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8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724-1A68-4F08-ABA5-47B1DA93C21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92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next stage, assuming we are using the business units identified for the overall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linkage, then we could look at 3 metrics including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outputs in ppt. If no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needed and Excel would be ok then we could probably look at 4 (inc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Please note that the individual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uni’s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would need at least 25 data points, of which currently only UCL have this many.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C724-1A68-4F08-ABA5-47B1DA93C21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31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T BACKGROUND-Title 201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4088"/>
            <a:ext cx="9144000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100" y="304800"/>
            <a:ext cx="1381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76200"/>
          </a:xfrm>
          <a:prstGeom prst="rect">
            <a:avLst/>
          </a:prstGeom>
          <a:gradFill flip="none" rotWithShape="1">
            <a:gsLst>
              <a:gs pos="30000">
                <a:srgbClr val="92D050"/>
              </a:gs>
              <a:gs pos="78000">
                <a:srgbClr val="3366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89484" y="1667931"/>
            <a:ext cx="7829004" cy="766763"/>
          </a:xfrm>
        </p:spPr>
        <p:txBody>
          <a:bodyPr/>
          <a:lstStyle>
            <a:lvl1pPr>
              <a:defRPr sz="3600" smtClean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00113" y="2702980"/>
            <a:ext cx="5432938" cy="1590116"/>
          </a:xfrm>
        </p:spPr>
        <p:txBody>
          <a:bodyPr/>
          <a:lstStyle>
            <a:lvl1pPr marL="0" indent="0">
              <a:buFont typeface="Times" pitchFamily="18" charset="0"/>
              <a:buNone/>
              <a:defRPr sz="2000" b="1" smtClean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subtitle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032" y="144000"/>
            <a:ext cx="8678894" cy="8367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the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5" y="1412776"/>
            <a:ext cx="8607455" cy="4659431"/>
          </a:xfrm>
        </p:spPr>
        <p:txBody>
          <a:bodyPr anchor="t" anchorCtr="0"/>
          <a:lstStyle>
            <a:lvl1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55000"/>
              <a:buFont typeface="Wingdings" pitchFamily="-1" charset="2"/>
              <a:buChar char="u"/>
              <a:tabLst/>
              <a:defRPr sz="2000">
                <a:solidFill>
                  <a:schemeClr val="tx1"/>
                </a:solidFill>
              </a:defRPr>
            </a:lvl1pPr>
            <a:lvl2pPr marL="576263" marR="0" indent="-1778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75000"/>
              <a:buFont typeface="Arial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2pPr>
            <a:lvl3pPr marL="919163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75000"/>
              <a:buFont typeface="Wingdings" pitchFamily="2" charset="2"/>
              <a:buChar char="²"/>
              <a:tabLst/>
              <a:defRPr sz="1600">
                <a:solidFill>
                  <a:schemeClr val="tx1"/>
                </a:solidFill>
              </a:defRPr>
            </a:lvl3pPr>
            <a:lvl4pPr marL="1262063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75000"/>
              <a:buFont typeface="Arial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604963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75000"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55000"/>
              <a:buFont typeface="Wingdings" pitchFamily="-1" charset="2"/>
              <a:buChar char="u"/>
              <a:tabLst/>
              <a:defRPr/>
            </a:pPr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2" y="6584974"/>
            <a:ext cx="7620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DF3B3E-A8B6-4AB2-9621-772F5CCECD9A}" type="datetime1">
              <a:rPr lang="en-GB" smtClean="0">
                <a:solidFill>
                  <a:srgbClr val="53606E"/>
                </a:solidFill>
              </a:rPr>
              <a:pPr/>
              <a:t>30/10/2014</a:t>
            </a:fld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84974"/>
            <a:ext cx="43434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53606E"/>
                </a:solidFill>
              </a:rPr>
              <a:t>PRIVATE</a:t>
            </a:r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" y="6584974"/>
            <a:ext cx="4572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CE308B-A46B-4570-8C87-EBDDA5CC36B1}" type="slidenum">
              <a:rPr lang="en-US" smtClean="0">
                <a:solidFill>
                  <a:srgbClr val="53606E"/>
                </a:solidFill>
              </a:rPr>
              <a:pPr/>
              <a:t>‹#›</a:t>
            </a:fld>
            <a:endParaRPr lang="en-US" dirty="0">
              <a:solidFill>
                <a:srgbClr val="53606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4000"/>
            <a:ext cx="8407371" cy="42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3595687" cy="464347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722313" indent="-358775"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200" baseline="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2064" y="1484784"/>
            <a:ext cx="3596400" cy="464347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 marL="628650" indent="-266700">
              <a:defRPr sz="1800">
                <a:solidFill>
                  <a:schemeClr val="tx1"/>
                </a:solidFill>
              </a:defRPr>
            </a:lvl2pPr>
            <a:lvl3pPr marL="895350" indent="-266700">
              <a:defRPr sz="1600">
                <a:solidFill>
                  <a:schemeClr val="tx1"/>
                </a:solidFill>
              </a:defRPr>
            </a:lvl3pPr>
            <a:lvl4pPr marL="1257300" indent="-361950">
              <a:defRPr sz="1400">
                <a:solidFill>
                  <a:schemeClr val="tx1"/>
                </a:solidFill>
              </a:defRPr>
            </a:lvl4pPr>
            <a:lvl5pPr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99592" y="6584974"/>
            <a:ext cx="7620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DF3B3E-A8B6-4AB2-9621-772F5CCECD9A}" type="datetime1">
              <a:rPr lang="en-GB" smtClean="0">
                <a:solidFill>
                  <a:srgbClr val="53606E"/>
                </a:solidFill>
              </a:rPr>
              <a:pPr/>
              <a:t>30/10/2014</a:t>
            </a:fld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84974"/>
            <a:ext cx="43434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53606E"/>
                </a:solidFill>
              </a:rPr>
              <a:t>PRIVATE</a:t>
            </a:r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" y="6584974"/>
            <a:ext cx="4572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CE308B-A46B-4570-8C87-EBDDA5CC36B1}" type="slidenum">
              <a:rPr lang="en-US" smtClean="0">
                <a:solidFill>
                  <a:srgbClr val="53606E"/>
                </a:solidFill>
              </a:rPr>
              <a:pPr/>
              <a:t>‹#›</a:t>
            </a:fld>
            <a:endParaRPr lang="en-US" dirty="0">
              <a:solidFill>
                <a:srgbClr val="5360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032" y="144000"/>
            <a:ext cx="8678894" cy="8367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the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5" y="1412776"/>
            <a:ext cx="8607455" cy="4659431"/>
          </a:xfrm>
        </p:spPr>
        <p:txBody>
          <a:bodyPr anchor="t" anchorCtr="0"/>
          <a:lstStyle>
            <a:lvl1pPr marL="22860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55000"/>
              <a:buFont typeface="Wingdings" pitchFamily="-1" charset="2"/>
              <a:buChar char="u"/>
              <a:tabLst/>
              <a:defRPr sz="2000">
                <a:solidFill>
                  <a:schemeClr val="tx1"/>
                </a:solidFill>
              </a:defRPr>
            </a:lvl1pPr>
            <a:lvl2pPr marL="576263" marR="0" indent="-1778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75000"/>
              <a:buFont typeface="Arial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2pPr>
            <a:lvl3pPr marL="919163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75000"/>
              <a:buFont typeface="Wingdings" pitchFamily="2" charset="2"/>
              <a:buChar char="²"/>
              <a:tabLst/>
              <a:defRPr sz="1600">
                <a:solidFill>
                  <a:schemeClr val="tx1"/>
                </a:solidFill>
              </a:defRPr>
            </a:lvl3pPr>
            <a:lvl4pPr marL="1262063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75000"/>
              <a:buFont typeface="Arial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604963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75000"/>
              <a:buFont typeface="Arial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55000"/>
              <a:buFont typeface="Wingdings" pitchFamily="-1" charset="2"/>
              <a:buChar char="u"/>
              <a:tabLst/>
              <a:defRPr/>
            </a:pPr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2" y="6584974"/>
            <a:ext cx="7620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DF3B3E-A8B6-4AB2-9621-772F5CCECD9A}" type="datetime1">
              <a:rPr lang="en-GB" smtClean="0">
                <a:solidFill>
                  <a:srgbClr val="53606E"/>
                </a:solidFill>
              </a:rPr>
              <a:pPr/>
              <a:t>30/10/2014</a:t>
            </a:fld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84974"/>
            <a:ext cx="43434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53606E"/>
                </a:solidFill>
              </a:rPr>
              <a:t>PRIVATE</a:t>
            </a:r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" y="6584974"/>
            <a:ext cx="4572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CE308B-A46B-4570-8C87-EBDDA5CC36B1}" type="slidenum">
              <a:rPr lang="en-US" smtClean="0">
                <a:solidFill>
                  <a:srgbClr val="53606E"/>
                </a:solidFill>
              </a:rPr>
              <a:pPr/>
              <a:t>‹#›</a:t>
            </a:fld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38794"/>
            <a:ext cx="8569325" cy="50405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Optional subtitle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764506"/>
            <a:ext cx="4040188" cy="395128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4506"/>
            <a:ext cx="4041775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R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tabLst/>
              <a:defRPr lang="en-US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tabLst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tabLst/>
              <a:defRPr lang="en-US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tabLst/>
              <a:defRPr lang="en-US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tabLst/>
              <a:defRPr lang="en-GB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005B-4BE8-4319-89C9-1622B147B1E1}" type="datetimeFigureOut">
              <a:rPr lang="en-GB" smtClean="0">
                <a:solidFill>
                  <a:srgbClr val="53606E"/>
                </a:solidFill>
              </a:rPr>
              <a:pPr/>
              <a:t>30/10/2014</a:t>
            </a:fld>
            <a:endParaRPr lang="en-GB" dirty="0">
              <a:solidFill>
                <a:srgbClr val="53606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53606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90C4-893F-41BA-8B4D-05D775576900}" type="slidenum">
              <a:rPr lang="en-GB" smtClean="0">
                <a:solidFill>
                  <a:srgbClr val="53606E"/>
                </a:solidFill>
              </a:rPr>
              <a:pPr/>
              <a:t>‹#›</a:t>
            </a:fld>
            <a:endParaRPr lang="en-GB" dirty="0">
              <a:solidFill>
                <a:srgbClr val="53606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504" y="144000"/>
            <a:ext cx="8407371" cy="42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2" y="6584974"/>
            <a:ext cx="7620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DF3B3E-A8B6-4AB2-9621-772F5CCECD9A}" type="datetime1">
              <a:rPr lang="en-GB" smtClean="0">
                <a:solidFill>
                  <a:srgbClr val="53606E"/>
                </a:solidFill>
              </a:rPr>
              <a:pPr/>
              <a:t>30/10/2014</a:t>
            </a:fld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84974"/>
            <a:ext cx="43434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53606E"/>
                </a:solidFill>
              </a:rPr>
              <a:t>PRIVATE</a:t>
            </a:r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" y="6584974"/>
            <a:ext cx="4572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CE308B-A46B-4570-8C87-EBDDA5CC36B1}" type="slidenum">
              <a:rPr lang="en-US" smtClean="0">
                <a:solidFill>
                  <a:srgbClr val="53606E"/>
                </a:solidFill>
              </a:rPr>
              <a:pPr/>
              <a:t>‹#›</a:t>
            </a:fld>
            <a:endParaRPr lang="en-US" dirty="0">
              <a:solidFill>
                <a:srgbClr val="5360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3B3E-A8B6-4AB2-9621-772F5CCECD9A}" type="datetime1">
              <a:rPr lang="en-GB" smtClean="0">
                <a:solidFill>
                  <a:srgbClr val="53606E"/>
                </a:solidFill>
              </a:rPr>
              <a:pPr/>
              <a:t>30/10/2014</a:t>
            </a:fld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606E"/>
                </a:solidFill>
              </a:rPr>
              <a:t>PRIVATE</a:t>
            </a:r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308B-A46B-4570-8C87-EBDDA5CC36B1}" type="slidenum">
              <a:rPr lang="en-US" smtClean="0">
                <a:solidFill>
                  <a:srgbClr val="53606E"/>
                </a:solidFill>
              </a:rPr>
              <a:pPr/>
              <a:t>‹#›</a:t>
            </a:fld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00113" y="3855108"/>
            <a:ext cx="5432938" cy="1590116"/>
          </a:xfrm>
        </p:spPr>
        <p:txBody>
          <a:bodyPr/>
          <a:lstStyle>
            <a:lvl1pPr marL="0" indent="0">
              <a:buFont typeface="Times" pitchFamily="18" charset="0"/>
              <a:buNone/>
              <a:defRPr sz="2000" b="1" smtClean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subtitle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900113" y="2536701"/>
            <a:ext cx="6768231" cy="676275"/>
          </a:xfrm>
          <a:noFill/>
        </p:spPr>
        <p:txBody>
          <a:bodyPr lIns="0"/>
          <a:lstStyle>
            <a:lvl1pPr>
              <a:defRPr sz="360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3B3E-A8B6-4AB2-9621-772F5CCECD9A}" type="datetime1">
              <a:rPr lang="en-GB" smtClean="0">
                <a:solidFill>
                  <a:srgbClr val="53606E"/>
                </a:solidFill>
              </a:rPr>
              <a:pPr/>
              <a:t>30/10/2014</a:t>
            </a:fld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606E"/>
                </a:solidFill>
              </a:rPr>
              <a:t>PRIVATE</a:t>
            </a:r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308B-A46B-4570-8C87-EBDDA5CC36B1}" type="slidenum">
              <a:rPr lang="en-US" smtClean="0">
                <a:solidFill>
                  <a:srgbClr val="53606E"/>
                </a:solidFill>
              </a:rPr>
              <a:pPr/>
              <a:t>‹#›</a:t>
            </a:fld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250825" y="1268413"/>
            <a:ext cx="8642350" cy="4321175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266700" indent="0">
              <a:buNone/>
              <a:defRPr sz="1800">
                <a:solidFill>
                  <a:schemeClr val="accent6"/>
                </a:solidFill>
              </a:defRPr>
            </a:lvl2pPr>
            <a:lvl3pPr marL="534988" indent="0">
              <a:buNone/>
              <a:defRPr sz="1600">
                <a:solidFill>
                  <a:schemeClr val="accent6"/>
                </a:solidFill>
              </a:defRPr>
            </a:lvl3pPr>
            <a:lvl4pPr marL="719138" indent="0">
              <a:buNone/>
              <a:defRPr sz="1400">
                <a:solidFill>
                  <a:schemeClr val="accent6"/>
                </a:solidFill>
              </a:defRPr>
            </a:lvl4pPr>
            <a:lvl5pPr marL="893763" indent="0"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EBBC-706A-4307-8DCF-1024A97EE12D}" type="datetime1">
              <a:rPr lang="en-GB" smtClean="0">
                <a:solidFill>
                  <a:srgbClr val="53606E"/>
                </a:solidFill>
              </a:rPr>
              <a:pPr/>
              <a:t>30/10/2014</a:t>
            </a:fld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GB" smtClean="0">
                <a:solidFill>
                  <a:srgbClr val="53606E"/>
                </a:solidFill>
              </a:rPr>
              <a:t>Presentation title in footer</a:t>
            </a:r>
            <a:endParaRPr lang="en-GB" dirty="0">
              <a:solidFill>
                <a:srgbClr val="53606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222A-2C35-D44A-BCB5-A2E18F4E89E5}" type="slidenum">
              <a:rPr lang="en-US" smtClean="0">
                <a:solidFill>
                  <a:srgbClr val="53606E"/>
                </a:solidFill>
              </a:rPr>
              <a:pPr/>
              <a:t>‹#›</a:t>
            </a:fld>
            <a:endParaRPr lang="en-US" dirty="0">
              <a:solidFill>
                <a:srgbClr val="5360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5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PT BACKGROUND-text 20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6154837"/>
            <a:ext cx="9144000" cy="729574"/>
          </a:xfrm>
          <a:prstGeom prst="rect">
            <a:avLst/>
          </a:prstGeom>
        </p:spPr>
      </p:pic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20" y="1124744"/>
            <a:ext cx="8435280" cy="506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55000"/>
              <a:buFont typeface="Wingdings" pitchFamily="-1" charset="2"/>
              <a:buChar char="u"/>
              <a:tabLst/>
              <a:defRPr/>
            </a:pPr>
            <a:r>
              <a:rPr lang="en-US" smtClean="0"/>
              <a:t>Click to edit Master text styles</a:t>
            </a:r>
          </a:p>
          <a:p>
            <a:pPr marL="228600" marR="0" lvl="1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55000"/>
              <a:buFont typeface="Wingdings" pitchFamily="-1" charset="2"/>
              <a:buChar char="u"/>
              <a:tabLst/>
              <a:defRPr/>
            </a:pPr>
            <a:r>
              <a:rPr lang="en-US" smtClean="0"/>
              <a:t>Second level</a:t>
            </a:r>
          </a:p>
          <a:p>
            <a:pPr marL="228600" marR="0" lvl="2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55000"/>
              <a:buFont typeface="Wingdings" pitchFamily="-1" charset="2"/>
              <a:buChar char="u"/>
              <a:tabLst/>
              <a:defRPr/>
            </a:pPr>
            <a:r>
              <a:rPr lang="en-US" smtClean="0"/>
              <a:t>Third level</a:t>
            </a:r>
          </a:p>
          <a:p>
            <a:pPr marL="2286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55000"/>
              <a:buFont typeface="Wingdings" pitchFamily="-1" charset="2"/>
              <a:buChar char="u"/>
              <a:tabLst/>
              <a:defRPr/>
            </a:pPr>
            <a:r>
              <a:rPr lang="en-US" smtClean="0"/>
              <a:t>Fourth level</a:t>
            </a:r>
          </a:p>
          <a:p>
            <a:pPr marL="228600" marR="0" lvl="4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55000"/>
              <a:buFont typeface="Wingdings" pitchFamily="-1" charset="2"/>
              <a:buChar char="u"/>
              <a:tabLst/>
              <a:defRPr/>
            </a:pPr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2" y="6584974"/>
            <a:ext cx="7620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DF3B3E-A8B6-4AB2-9621-772F5CCECD9A}" type="datetime1">
              <a:rPr lang="en-GB" smtClean="0">
                <a:solidFill>
                  <a:srgbClr val="53606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30/10/2014</a:t>
            </a:fld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84974"/>
            <a:ext cx="43434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3606E"/>
                </a:solidFill>
              </a:rPr>
              <a:t>PRIVATE</a:t>
            </a:r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" y="6584974"/>
            <a:ext cx="457200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CE308B-A46B-4570-8C87-EBDDA5CC36B1}" type="slidenum">
              <a:rPr lang="en-US" smtClean="0">
                <a:solidFill>
                  <a:srgbClr val="53606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3606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gradFill flip="none" rotWithShape="1">
            <a:gsLst>
              <a:gs pos="30000">
                <a:srgbClr val="92D050"/>
              </a:gs>
              <a:gs pos="78000">
                <a:srgbClr val="3366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142875"/>
            <a:ext cx="9067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marR="0" indent="-228600" algn="l" defTabSz="91440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83C1"/>
        </a:buClr>
        <a:buSzPct val="55000"/>
        <a:buFont typeface="Wingdings" pitchFamily="-1" charset="2"/>
        <a:buChar char="u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263" marR="0" indent="-177800" algn="l" defTabSz="91440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83C1"/>
        </a:buClr>
        <a:buSzPct val="75000"/>
        <a:buFont typeface="Arial" charset="0"/>
        <a:buChar char="•"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9163" marR="0" indent="-228600" algn="l" defTabSz="91440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83C1"/>
        </a:buClr>
        <a:buSzPct val="75000"/>
        <a:buFont typeface="Wingdings" pitchFamily="-1" charset="2"/>
        <a:buChar char="²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62063" marR="0" indent="-228600" algn="l" defTabSz="91440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83C1"/>
        </a:buClr>
        <a:buSzPct val="75000"/>
        <a:buFont typeface="Arial" charset="0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04963" marR="0" indent="-228600" algn="l" defTabSz="91440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83C1"/>
        </a:buClr>
        <a:buSzPct val="75000"/>
        <a:buFont typeface="Arial" charset="0"/>
        <a:buChar char="•"/>
        <a:tabLst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ne.Tidswell@orcinternationa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829004" cy="2376264"/>
          </a:xfrm>
        </p:spPr>
        <p:txBody>
          <a:bodyPr/>
          <a:lstStyle/>
          <a:p>
            <a:r>
              <a:rPr lang="en-GB" b="0" dirty="0" smtClean="0"/>
              <a:t>What is the evidence for </a:t>
            </a:r>
            <a:br>
              <a:rPr lang="en-GB" b="0" dirty="0" smtClean="0"/>
            </a:br>
            <a:r>
              <a:rPr lang="en-GB" b="0" dirty="0" smtClean="0"/>
              <a:t>employee engagement in the University sector</a:t>
            </a:r>
            <a:r>
              <a:rPr lang="en-GB" b="0" dirty="0"/>
              <a:t> </a:t>
            </a:r>
            <a:r>
              <a:rPr lang="en-GB" b="0" dirty="0" smtClean="0"/>
              <a:t>2014</a:t>
            </a:r>
            <a:br>
              <a:rPr lang="en-GB" b="0" dirty="0" smtClean="0"/>
            </a:br>
            <a:r>
              <a:rPr lang="en-GB" b="0" i="1" dirty="0"/>
              <a:t>Findings from stage 1.</a:t>
            </a:r>
            <a:endParaRPr lang="en-GB" i="1" u="sng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99592" y="3356992"/>
            <a:ext cx="5432938" cy="1590116"/>
          </a:xfrm>
        </p:spPr>
        <p:txBody>
          <a:bodyPr/>
          <a:lstStyle/>
          <a:p>
            <a:endParaRPr lang="en-GB" b="0" dirty="0"/>
          </a:p>
          <a:p>
            <a:r>
              <a:rPr lang="en-GB" sz="1400" b="0" dirty="0" smtClean="0"/>
              <a:t>Jane Tidswell, Account Manager</a:t>
            </a:r>
          </a:p>
          <a:p>
            <a:endParaRPr lang="en-GB" sz="1400" b="0" dirty="0" smtClean="0"/>
          </a:p>
          <a:p>
            <a:r>
              <a:rPr lang="en-GB" sz="1400" b="0" dirty="0" smtClean="0"/>
              <a:t>Email: </a:t>
            </a:r>
            <a:r>
              <a:rPr lang="en-GB" sz="1400" b="0" dirty="0" smtClean="0">
                <a:hlinkClick r:id="rId2"/>
              </a:rPr>
              <a:t>Jane.Tidswell@orcinternational.com</a:t>
            </a:r>
            <a:endParaRPr lang="en-GB" sz="1400" b="0" dirty="0" smtClean="0"/>
          </a:p>
          <a:p>
            <a:r>
              <a:rPr lang="en-GB" sz="1400" b="0" dirty="0" smtClean="0"/>
              <a:t>Telephone: 0161 888 8030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6429396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53606E"/>
                </a:solidFill>
                <a:cs typeface="Arial" charset="0"/>
              </a:rPr>
              <a:t>Classification: Private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344816" cy="836728"/>
          </a:xfrm>
        </p:spPr>
        <p:txBody>
          <a:bodyPr/>
          <a:lstStyle/>
          <a:p>
            <a:r>
              <a:rPr lang="en-GB" dirty="0" smtClean="0"/>
              <a:t>Science </a:t>
            </a:r>
            <a:r>
              <a:rPr lang="en-GB" smtClean="0"/>
              <a:t>based departments </a:t>
            </a:r>
            <a:r>
              <a:rPr lang="en-GB" dirty="0" smtClean="0"/>
              <a:t>have higher engagement levels than their Arts based counterparts</a:t>
            </a:r>
            <a:endParaRPr lang="en-GB" dirty="0"/>
          </a:p>
        </p:txBody>
      </p:sp>
      <p:grpSp>
        <p:nvGrpSpPr>
          <p:cNvPr id="5" name="Group 30"/>
          <p:cNvGrpSpPr/>
          <p:nvPr/>
        </p:nvGrpSpPr>
        <p:grpSpPr>
          <a:xfrm>
            <a:off x="251520" y="1673424"/>
            <a:ext cx="3580653" cy="4851920"/>
            <a:chOff x="3975044" y="1011131"/>
            <a:chExt cx="2813337" cy="5282936"/>
          </a:xfrm>
          <a:effectLst>
            <a:reflection blurRad="139700" stA="52000" endA="300" endPos="21000" dir="5400000" sy="-100000" algn="bl" rotWithShape="0"/>
          </a:effectLst>
        </p:grpSpPr>
        <p:grpSp>
          <p:nvGrpSpPr>
            <p:cNvPr id="6" name="Group 31"/>
            <p:cNvGrpSpPr/>
            <p:nvPr/>
          </p:nvGrpSpPr>
          <p:grpSpPr>
            <a:xfrm>
              <a:off x="3975044" y="1011131"/>
              <a:ext cx="2813337" cy="5282936"/>
              <a:chOff x="15300131" y="845229"/>
              <a:chExt cx="11936587" cy="5842196"/>
            </a:xfrm>
            <a:effectLst>
              <a:outerShdw blurRad="4826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4" name="Rounded Rectangle 23"/>
              <p:cNvSpPr/>
              <p:nvPr/>
            </p:nvSpPr>
            <p:spPr>
              <a:xfrm>
                <a:off x="15300131" y="845229"/>
                <a:ext cx="11936587" cy="5842196"/>
              </a:xfrm>
              <a:prstGeom prst="roundRect">
                <a:avLst>
                  <a:gd name="adj" fmla="val 5253"/>
                </a:avLst>
              </a:prstGeom>
              <a:gradFill flip="none" rotWithShape="1">
                <a:gsLst>
                  <a:gs pos="0">
                    <a:srgbClr val="636363"/>
                  </a:gs>
                  <a:gs pos="21000">
                    <a:srgbClr val="CFCFCF"/>
                  </a:gs>
                  <a:gs pos="80011">
                    <a:schemeClr val="bg1">
                      <a:lumMod val="85000"/>
                    </a:schemeClr>
                  </a:gs>
                  <a:gs pos="62000">
                    <a:schemeClr val="bg1">
                      <a:lumMod val="50000"/>
                    </a:schemeClr>
                  </a:gs>
                  <a:gs pos="47000">
                    <a:srgbClr val="FFFFFF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93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  <a:tileRect/>
              </a:gradFill>
              <a:ln w="12700">
                <a:gradFill>
                  <a:gsLst>
                    <a:gs pos="58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38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5540179" y="1006001"/>
                <a:ext cx="11304230" cy="5681424"/>
              </a:xfrm>
              <a:prstGeom prst="roundRect">
                <a:avLst>
                  <a:gd name="adj" fmla="val 2638"/>
                </a:avLst>
              </a:prstGeom>
              <a:solidFill>
                <a:schemeClr val="bg1"/>
              </a:solidFill>
              <a:ln w="12700">
                <a:gradFill>
                  <a:gsLst>
                    <a:gs pos="58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38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2412000" rtlCol="0" anchor="t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 smtClean="0">
                    <a:solidFill>
                      <a:srgbClr val="53606E"/>
                    </a:solidFill>
                  </a:rPr>
                  <a:t>Difference in employee engagement between the most engaged Science based departments and the most engaged arts based departments</a:t>
                </a:r>
                <a:endParaRPr lang="en-GB" sz="1600" dirty="0">
                  <a:solidFill>
                    <a:srgbClr val="53606E"/>
                  </a:solidFill>
                </a:endParaRPr>
              </a:p>
            </p:txBody>
          </p:sp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4088197" y="1112409"/>
              <a:ext cx="2637503" cy="2247864"/>
            </a:xfrm>
            <a:prstGeom prst="round2SameRect">
              <a:avLst>
                <a:gd name="adj1" fmla="val 2739"/>
                <a:gd name="adj2" fmla="val 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7200" dirty="0" smtClean="0">
                  <a:solidFill>
                    <a:srgbClr val="FFFFFF"/>
                  </a:solidFill>
                  <a:cs typeface="Arial" charset="0"/>
                </a:rPr>
                <a:t>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7200" dirty="0" smtClean="0">
                  <a:solidFill>
                    <a:srgbClr val="FFFFFF"/>
                  </a:solidFill>
                  <a:cs typeface="Arial" charset="0"/>
                </a:rPr>
                <a:t>%</a:t>
              </a:r>
              <a:endParaRPr lang="en-GB" sz="72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572000" y="1700808"/>
            <a:ext cx="3580653" cy="4851920"/>
          </a:xfrm>
          <a:prstGeom prst="roundRect">
            <a:avLst>
              <a:gd name="adj" fmla="val 5253"/>
            </a:avLst>
          </a:prstGeom>
          <a:gradFill flip="none" rotWithShape="1">
            <a:gsLst>
              <a:gs pos="0">
                <a:srgbClr val="636363"/>
              </a:gs>
              <a:gs pos="21000">
                <a:srgbClr val="CFCFCF"/>
              </a:gs>
              <a:gs pos="80011">
                <a:schemeClr val="bg1">
                  <a:lumMod val="85000"/>
                </a:schemeClr>
              </a:gs>
              <a:gs pos="62000">
                <a:schemeClr val="bg1">
                  <a:lumMod val="50000"/>
                </a:schemeClr>
              </a:gs>
              <a:gs pos="47000">
                <a:srgbClr val="FFFFFF"/>
              </a:gs>
              <a:gs pos="100000">
                <a:schemeClr val="tx1">
                  <a:lumMod val="75000"/>
                  <a:lumOff val="25000"/>
                </a:schemeClr>
              </a:gs>
              <a:gs pos="93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 w="12700">
            <a:gradFill>
              <a:gsLst>
                <a:gs pos="58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75000"/>
                  </a:schemeClr>
                </a:gs>
                <a:gs pos="38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44008" y="1844824"/>
            <a:ext cx="3390963" cy="4718400"/>
          </a:xfrm>
          <a:prstGeom prst="roundRect">
            <a:avLst>
              <a:gd name="adj" fmla="val 2638"/>
            </a:avLst>
          </a:prstGeom>
          <a:solidFill>
            <a:schemeClr val="bg1"/>
          </a:solidFill>
          <a:ln w="12700">
            <a:gradFill>
              <a:gsLst>
                <a:gs pos="58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75000"/>
                  </a:schemeClr>
                </a:gs>
                <a:gs pos="38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41200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53606E"/>
                </a:solidFill>
              </a:rPr>
              <a:t>Of arts based departments are least engaged </a:t>
            </a:r>
            <a:r>
              <a:rPr lang="en-GB" sz="2000" i="1" dirty="0" smtClean="0">
                <a:solidFill>
                  <a:srgbClr val="53606E"/>
                </a:solidFill>
              </a:rPr>
              <a:t>(compared to 18% in the Science based departments)</a:t>
            </a:r>
            <a:endParaRPr lang="en-GB" sz="1600" i="1" dirty="0">
              <a:solidFill>
                <a:srgbClr val="53606E"/>
              </a:solidFill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644008" y="1844824"/>
            <a:ext cx="3356862" cy="2064469"/>
          </a:xfrm>
          <a:prstGeom prst="round2SameRect">
            <a:avLst>
              <a:gd name="adj1" fmla="val 2739"/>
              <a:gd name="adj2" fmla="val 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 smtClean="0">
                <a:solidFill>
                  <a:srgbClr val="FFFFFF"/>
                </a:solidFill>
                <a:cs typeface="Arial" charset="0"/>
              </a:rPr>
              <a:t>33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 smtClean="0">
                <a:solidFill>
                  <a:srgbClr val="FFFFFF"/>
                </a:solidFill>
                <a:cs typeface="Arial" charset="0"/>
              </a:rPr>
              <a:t>%</a:t>
            </a:r>
            <a:endParaRPr lang="en-GB" sz="72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/>
              <a:t>We are re-aggregating data to determine if there is anything interesting to determine any connections between professional service employees to student satisfaction (NSS) data 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this space.. 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607455" cy="4659431"/>
          </a:xfrm>
        </p:spPr>
        <p:txBody>
          <a:bodyPr/>
          <a:lstStyle/>
          <a:p>
            <a:pPr algn="ctr">
              <a:buNone/>
            </a:pPr>
            <a:endParaRPr lang="en-GB" sz="60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GB" sz="6000" dirty="0" smtClean="0">
                <a:solidFill>
                  <a:schemeClr val="accent2"/>
                </a:solidFill>
                <a:latin typeface="Comic Sans MS" pitchFamily="66" charset="0"/>
              </a:rPr>
              <a:t>What next?</a:t>
            </a:r>
          </a:p>
          <a:p>
            <a:pPr>
              <a:buNone/>
            </a:pPr>
            <a:endParaRPr lang="en-GB" sz="40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For individual universities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472608"/>
          </a:xfrm>
        </p:spPr>
        <p:txBody>
          <a:bodyPr/>
          <a:lstStyle/>
          <a:p>
            <a:r>
              <a:rPr lang="en-GB" sz="2400" dirty="0" smtClean="0"/>
              <a:t>We would like to broaden the scope to not just look at NSS links</a:t>
            </a:r>
          </a:p>
          <a:p>
            <a:r>
              <a:rPr lang="en-GB" sz="2400" dirty="0" smtClean="0"/>
              <a:t>We would like to look at links to other student satisfaction data, financial data,  productivity data, innovation data, productivity data, sickness absence data, turn over data, retention data and wellbeing data.  </a:t>
            </a:r>
          </a:p>
          <a:p>
            <a:r>
              <a:rPr lang="en-GB" sz="2400" dirty="0" smtClean="0"/>
              <a:t>Individual university level reporting</a:t>
            </a:r>
          </a:p>
          <a:p>
            <a:r>
              <a:rPr lang="en-GB" sz="2400" dirty="0" smtClean="0"/>
              <a:t>Cost per university.  Each university would need at least 25 data points (UCL currently only have over this amount)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ORC  are keen to share the findings with the sector as a whole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777"/>
            <a:ext cx="8607455" cy="2808311"/>
          </a:xfrm>
        </p:spPr>
        <p:txBody>
          <a:bodyPr/>
          <a:lstStyle/>
          <a:p>
            <a:r>
              <a:rPr lang="en-GB" sz="2400" dirty="0" smtClean="0"/>
              <a:t>This is especially in light of the ‘engage for success’ movement </a:t>
            </a:r>
          </a:p>
          <a:p>
            <a:r>
              <a:rPr lang="en-GB" sz="2400" dirty="0" smtClean="0"/>
              <a:t>Nita Clarke at the UHR 2014 conference presented the evidence for engagement across the UK economy</a:t>
            </a:r>
          </a:p>
          <a:p>
            <a:r>
              <a:rPr lang="en-GB" sz="2400" dirty="0" smtClean="0"/>
              <a:t>We will share the initial findings with UHR and engage for success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tx2"/>
                </a:solidFill>
                <a:latin typeface="Calibri"/>
                <a:cs typeface="Calibri"/>
              </a:rPr>
              <a:t>Stage 1: Detailed methodology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607455" cy="5832648"/>
          </a:xfrm>
        </p:spPr>
        <p:txBody>
          <a:bodyPr/>
          <a:lstStyle/>
          <a:p>
            <a:r>
              <a:rPr lang="en-US" sz="1200" dirty="0" smtClean="0"/>
              <a:t>Statistical analysis was conducted to understand the collated data of 5 universities.</a:t>
            </a:r>
            <a:endParaRPr lang="en-GB" sz="1200" dirty="0" smtClean="0"/>
          </a:p>
          <a:p>
            <a:r>
              <a:rPr lang="en-US" sz="1200" dirty="0" smtClean="0"/>
              <a:t>The statistical techniques used were: </a:t>
            </a:r>
            <a:endParaRPr lang="en-GB" sz="1200" dirty="0" smtClean="0"/>
          </a:p>
          <a:p>
            <a:pPr lvl="2"/>
            <a:r>
              <a:rPr lang="en-US" sz="1200" dirty="0" smtClean="0"/>
              <a:t>Basic Statistics - frequencies, mean, range </a:t>
            </a:r>
            <a:endParaRPr lang="en-GB" sz="1200" dirty="0" smtClean="0"/>
          </a:p>
          <a:p>
            <a:pPr lvl="2"/>
            <a:r>
              <a:rPr lang="en-US" sz="1200" dirty="0" smtClean="0"/>
              <a:t>Box Plots to find potential outliers (where a store </a:t>
            </a:r>
            <a:r>
              <a:rPr lang="en-GB" sz="1200" dirty="0" smtClean="0"/>
              <a:t>appears to deviate markedly from other stores in the sample it occurs) </a:t>
            </a:r>
          </a:p>
          <a:p>
            <a:pPr lvl="2"/>
            <a:r>
              <a:rPr lang="en-US" sz="1200" dirty="0" smtClean="0"/>
              <a:t>To evaluate the links between the different metrics, a statistical test called “Pearson’s correlation” was used.  Scatter plots or bar charts are shown for any interesting statistically significant  links</a:t>
            </a:r>
            <a:endParaRPr lang="en-GB" sz="1200" dirty="0" smtClean="0"/>
          </a:p>
          <a:p>
            <a:pPr lvl="2"/>
            <a:r>
              <a:rPr lang="en-GB" sz="1200" dirty="0" smtClean="0"/>
              <a:t>The correlation analysis tells us the strength of the relationship that exists as well as the significance of that relationship </a:t>
            </a:r>
          </a:p>
          <a:p>
            <a:pPr lvl="4"/>
            <a:r>
              <a:rPr lang="en-GB" dirty="0" smtClean="0"/>
              <a:t>A correlation coefficient is a measure of the strength of a linear association between two variables </a:t>
            </a:r>
          </a:p>
          <a:p>
            <a:pPr lvl="4"/>
            <a:r>
              <a:rPr lang="en-GB" dirty="0" smtClean="0"/>
              <a:t>This coefficient varies from -1 to +1</a:t>
            </a:r>
          </a:p>
          <a:p>
            <a:pPr lvl="4"/>
            <a:r>
              <a:rPr lang="en-GB" dirty="0" smtClean="0"/>
              <a:t>A correlation coefficient of +1 identifies a perfectly positive relationship</a:t>
            </a:r>
          </a:p>
          <a:p>
            <a:pPr lvl="4"/>
            <a:r>
              <a:rPr lang="en-GB" dirty="0" smtClean="0"/>
              <a:t>A correlation coefficient of 0 represents no relationship in the data</a:t>
            </a:r>
          </a:p>
          <a:p>
            <a:pPr lvl="4"/>
            <a:r>
              <a:rPr lang="en-GB" dirty="0" smtClean="0"/>
              <a:t>A correlation coefficient of -1 identifies a perfectly negative relationship</a:t>
            </a:r>
          </a:p>
          <a:p>
            <a:pPr lvl="4"/>
            <a:r>
              <a:rPr lang="en-US" dirty="0" smtClean="0"/>
              <a:t>The significance level calculated for each correlation is a measure of the reliability of the correlation. The significance of a correlation coefficient of a particular strength will change depending on the size of the sample from which it was computed. The test of significance is based on several statistical assumptions of the data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US" sz="1200" dirty="0" smtClean="0"/>
              <a:t> </a:t>
            </a:r>
            <a:endParaRPr lang="en-GB" sz="1200" dirty="0" smtClean="0"/>
          </a:p>
          <a:p>
            <a:r>
              <a:rPr lang="en-GB" sz="1200" dirty="0" smtClean="0"/>
              <a:t>The Employee Engagement Scores were ordered sequentially, and then divided into 4 groups of data. Each of the groups of data is separated by a line called a </a:t>
            </a:r>
            <a:r>
              <a:rPr lang="en-GB" sz="1200" b="1" dirty="0" smtClean="0"/>
              <a:t>Quartile:</a:t>
            </a:r>
            <a:r>
              <a:rPr lang="en-GB" sz="1200" dirty="0" smtClean="0"/>
              <a:t> </a:t>
            </a:r>
          </a:p>
          <a:p>
            <a:r>
              <a:rPr lang="en-GB" sz="1200" b="1" dirty="0" smtClean="0"/>
              <a:t>Lower quartile</a:t>
            </a:r>
            <a:r>
              <a:rPr lang="en-GB" sz="1200" dirty="0" smtClean="0"/>
              <a:t> line divides the first 25% and second 25% of data. </a:t>
            </a:r>
          </a:p>
          <a:p>
            <a:r>
              <a:rPr lang="en-GB" sz="1200" b="1" dirty="0" smtClean="0"/>
              <a:t>Middle quartile</a:t>
            </a:r>
            <a:r>
              <a:rPr lang="en-GB" sz="1200" dirty="0" smtClean="0"/>
              <a:t> (also known as the MEDIAN) line divides the second 25% and third 25% of data.  </a:t>
            </a:r>
          </a:p>
          <a:p>
            <a:r>
              <a:rPr lang="en-GB" sz="1200" b="1" dirty="0" smtClean="0"/>
              <a:t>Upper quartile</a:t>
            </a:r>
            <a:r>
              <a:rPr lang="en-GB" sz="1200" dirty="0" smtClean="0"/>
              <a:t> line divides the third 25% and fourth 25% of data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1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07455" cy="1440160"/>
          </a:xfrm>
        </p:spPr>
        <p:txBody>
          <a:bodyPr/>
          <a:lstStyle/>
          <a:p>
            <a:r>
              <a:rPr lang="en-GB" dirty="0" smtClean="0">
                <a:latin typeface="+mn-lt"/>
                <a:cs typeface="+mn-cs"/>
              </a:rPr>
              <a:t>When splitting the departments into quartiles based on their employee engagement index, of those in the lower quartile 65% are arts based depts., compared to 35% being from Science based departments.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3645024"/>
            <a:ext cx="860745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55000"/>
              <a:buFont typeface="Wingdings" pitchFamily="-1" charset="2"/>
              <a:buChar char="u"/>
            </a:pPr>
            <a:r>
              <a:rPr lang="en-GB" sz="2000" dirty="0" smtClean="0"/>
              <a:t>Of those arts based departments, 33% are in the lower quartile, compared to only 18% of science departments in the lower quartile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3568" y="4509120"/>
          <a:ext cx="7056784" cy="1296146"/>
        </p:xfrm>
        <a:graphic>
          <a:graphicData uri="http://schemas.openxmlformats.org/drawingml/2006/table">
            <a:tbl>
              <a:tblPr/>
              <a:tblGrid>
                <a:gridCol w="1777264"/>
                <a:gridCol w="2639760"/>
                <a:gridCol w="2639760"/>
              </a:tblGrid>
              <a:tr h="286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Of those Arts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departments</a:t>
                      </a:r>
                      <a:endParaRPr lang="en-GB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Of those 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Science departments</a:t>
                      </a:r>
                      <a:endParaRPr lang="en-GB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2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Lower Quart</a:t>
                      </a:r>
                      <a:endParaRPr lang="en-GB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33%</a:t>
                      </a:r>
                      <a:endParaRPr lang="en-GB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18%</a:t>
                      </a:r>
                      <a:endParaRPr lang="en-GB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2nd Quart</a:t>
                      </a:r>
                      <a:endParaRPr lang="en-GB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36%</a:t>
                      </a:r>
                      <a:endParaRPr lang="en-GB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21%</a:t>
                      </a:r>
                      <a:endParaRPr lang="en-GB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3rd Quart</a:t>
                      </a:r>
                      <a:endParaRPr lang="en-GB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9%</a:t>
                      </a:r>
                      <a:endParaRPr lang="en-GB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38%</a:t>
                      </a:r>
                      <a:endParaRPr lang="en-GB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Upper Quart</a:t>
                      </a:r>
                      <a:endParaRPr lang="en-GB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21%</a:t>
                      </a:r>
                      <a:endParaRPr lang="en-GB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24%</a:t>
                      </a:r>
                      <a:endParaRPr lang="en-GB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55576" y="2132856"/>
          <a:ext cx="6984776" cy="1207996"/>
        </p:xfrm>
        <a:graphic>
          <a:graphicData uri="http://schemas.openxmlformats.org/drawingml/2006/table">
            <a:tbl>
              <a:tblPr/>
              <a:tblGrid>
                <a:gridCol w="4524084"/>
                <a:gridCol w="1230346"/>
                <a:gridCol w="1230346"/>
              </a:tblGrid>
              <a:tr h="25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Arts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Sciences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7D"/>
                    </a:solidFill>
                  </a:tcPr>
                </a:tc>
              </a:tr>
              <a:tr h="239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 those in the lower quartile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65%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35%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2nd Quart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63%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37%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3rd Quart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19%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81%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 those in the upper quartile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47%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53% </a:t>
                      </a:r>
                    </a:p>
                  </a:txBody>
                  <a:tcPr marL="60512" marR="60512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6137920"/>
            <a:ext cx="860745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83C1"/>
              </a:buClr>
              <a:buSzPct val="55000"/>
            </a:pPr>
            <a:r>
              <a:rPr lang="en-GB" sz="2000" dirty="0" smtClean="0"/>
              <a:t>* </a:t>
            </a:r>
            <a:r>
              <a:rPr lang="en-GB" sz="1200" dirty="0" smtClean="0"/>
              <a:t>Rounding means that the scores do not always equate to 100%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tx2"/>
                </a:solidFill>
                <a:latin typeface="Calibri"/>
                <a:cs typeface="Calibri"/>
              </a:rPr>
              <a:t>Looking ahead.  Individual university analysis – broadening the scope to not just look at NSS links</a:t>
            </a:r>
            <a:endParaRPr lang="en-GB" sz="36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607455" cy="4104456"/>
          </a:xfrm>
        </p:spPr>
        <p:txBody>
          <a:bodyPr/>
          <a:lstStyle/>
          <a:p>
            <a:pPr>
              <a:buNone/>
            </a:pPr>
            <a:r>
              <a:rPr lang="en-GB" u="sng" dirty="0" smtClean="0"/>
              <a:t>Stage 2: Specific University level (May/June onwards):</a:t>
            </a:r>
          </a:p>
          <a:p>
            <a:pPr lvl="1"/>
            <a:r>
              <a:rPr lang="en-GB" dirty="0" smtClean="0"/>
              <a:t>May/June (Stage 2 of the project)</a:t>
            </a:r>
          </a:p>
          <a:p>
            <a:pPr lvl="2"/>
            <a:r>
              <a:rPr lang="en-GB" dirty="0" smtClean="0"/>
              <a:t>Individual institution analysis (if required) scoped.  Additional metrics can be added (such as absenteeism data, staff/student ratios). Cost for each University depends on analysis </a:t>
            </a:r>
            <a:endParaRPr lang="en-GB" dirty="0"/>
          </a:p>
          <a:p>
            <a:pPr lvl="2"/>
            <a:r>
              <a:rPr lang="en-GB" dirty="0" smtClean="0"/>
              <a:t>Reporting on a university level (rather than the sector findings)</a:t>
            </a:r>
          </a:p>
          <a:p>
            <a:pPr lvl="2"/>
            <a:r>
              <a:rPr lang="en-GB" dirty="0" smtClean="0"/>
              <a:t>Output – PowerPoint of findings – summary slides</a:t>
            </a:r>
          </a:p>
          <a:p>
            <a:pPr lvl="1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0" dirty="0" smtClean="0"/>
          </a:p>
          <a:p>
            <a:endParaRPr lang="en-GB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488832" cy="3384376"/>
          </a:xfrm>
        </p:spPr>
        <p:txBody>
          <a:bodyPr/>
          <a:lstStyle/>
          <a:p>
            <a:r>
              <a:rPr lang="en-GB" sz="2400" b="0" dirty="0" smtClean="0"/>
              <a:t>The aim....</a:t>
            </a:r>
            <a:r>
              <a:rPr lang="en-GB" sz="2400" b="0" dirty="0" smtClean="0">
                <a:solidFill>
                  <a:schemeClr val="accent2"/>
                </a:solidFill>
                <a:latin typeface="Comic Sans MS" pitchFamily="66" charset="0"/>
              </a:rPr>
              <a:t>To conduct analysis to determine if a link exists between employee engagement and National Student Satisfaction data within the University sector.</a:t>
            </a:r>
            <a:br>
              <a:rPr lang="en-GB" sz="2400" b="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2400" b="0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2400" b="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2400" b="0" dirty="0" smtClean="0"/>
              <a:t>If we find a link .. </a:t>
            </a:r>
            <a:r>
              <a:rPr lang="en-GB" sz="2400" b="0" dirty="0" smtClean="0">
                <a:solidFill>
                  <a:schemeClr val="accent2"/>
                </a:solidFill>
                <a:latin typeface="Comic Sans MS" pitchFamily="66" charset="0"/>
              </a:rPr>
              <a:t>it will be really useful for the sector to have data to prove the importance of having an engaged workforce on one of our key performance metrics – Student satisfaction data.</a:t>
            </a:r>
            <a:br>
              <a:rPr lang="en-GB" sz="2400" b="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528" y="1988840"/>
            <a:ext cx="849694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3568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FFC000"/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7691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92D050"/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92D050"/>
              </a:solidFill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1814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00B0F0"/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5937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002060"/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0060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FFFFFF">
                    <a:lumMod val="75000"/>
                  </a:srgbClr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FFFFFF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4183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339933"/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339933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08304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CC0000"/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CC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57200" y="1538064"/>
            <a:ext cx="4143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600" b="1" dirty="0">
              <a:solidFill>
                <a:srgbClr val="53606E"/>
              </a:solidFill>
              <a:latin typeface="Calibri"/>
              <a:cs typeface="Calibri"/>
            </a:endParaRPr>
          </a:p>
        </p:txBody>
      </p:sp>
      <p:sp>
        <p:nvSpPr>
          <p:cNvPr id="13" name="Title 9"/>
          <p:cNvSpPr txBox="1">
            <a:spLocks/>
          </p:cNvSpPr>
          <p:nvPr/>
        </p:nvSpPr>
        <p:spPr>
          <a:xfrm>
            <a:off x="444500" y="311150"/>
            <a:ext cx="7772400" cy="944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defTabSz="4572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We know employee engagement is important</a:t>
            </a:r>
            <a:endParaRPr lang="en-US"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395536" y="1124744"/>
            <a:ext cx="1953308" cy="5209562"/>
            <a:chOff x="479330" y="1011131"/>
            <a:chExt cx="1953308" cy="5209562"/>
          </a:xfrm>
          <a:effectLst>
            <a:reflection blurRad="139700" stA="52000" endA="300" endPos="21000" dir="5400000" sy="-100000" algn="bl" rotWithShape="0"/>
          </a:effectLst>
        </p:grpSpPr>
        <p:grpSp>
          <p:nvGrpSpPr>
            <p:cNvPr id="3" name="Group 26"/>
            <p:cNvGrpSpPr/>
            <p:nvPr/>
          </p:nvGrpSpPr>
          <p:grpSpPr>
            <a:xfrm>
              <a:off x="479330" y="1011131"/>
              <a:ext cx="1953308" cy="5209562"/>
              <a:chOff x="468313" y="845229"/>
              <a:chExt cx="8287608" cy="5761054"/>
            </a:xfrm>
            <a:effectLst>
              <a:outerShdw blurRad="4826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9" name="Rounded Rectangle 28"/>
              <p:cNvSpPr/>
              <p:nvPr/>
            </p:nvSpPr>
            <p:spPr>
              <a:xfrm>
                <a:off x="468313" y="845229"/>
                <a:ext cx="8287608" cy="5761054"/>
              </a:xfrm>
              <a:prstGeom prst="roundRect">
                <a:avLst>
                  <a:gd name="adj" fmla="val 5253"/>
                </a:avLst>
              </a:prstGeom>
              <a:gradFill flip="none" rotWithShape="1">
                <a:gsLst>
                  <a:gs pos="0">
                    <a:srgbClr val="636363"/>
                  </a:gs>
                  <a:gs pos="21000">
                    <a:srgbClr val="CFCFCF"/>
                  </a:gs>
                  <a:gs pos="80011">
                    <a:schemeClr val="bg1">
                      <a:lumMod val="85000"/>
                    </a:schemeClr>
                  </a:gs>
                  <a:gs pos="62000">
                    <a:schemeClr val="bg1">
                      <a:lumMod val="50000"/>
                    </a:schemeClr>
                  </a:gs>
                  <a:gs pos="47000">
                    <a:srgbClr val="FFFFFF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93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  <a:tileRect/>
              </a:gradFill>
              <a:ln w="12700">
                <a:gradFill>
                  <a:gsLst>
                    <a:gs pos="58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38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803359" y="920825"/>
                <a:ext cx="7634344" cy="5596239"/>
              </a:xfrm>
              <a:prstGeom prst="roundRect">
                <a:avLst>
                  <a:gd name="adj" fmla="val 2638"/>
                </a:avLst>
              </a:prstGeom>
              <a:solidFill>
                <a:schemeClr val="bg1"/>
              </a:solidFill>
              <a:ln w="12700">
                <a:gradFill>
                  <a:gsLst>
                    <a:gs pos="58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38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2412000" rtlCol="0" anchor="t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>
                    <a:solidFill>
                      <a:srgbClr val="53606E"/>
                    </a:solidFill>
                  </a:rPr>
                  <a:t>Of UK employees are engaged </a:t>
                </a:r>
                <a:r>
                  <a:rPr lang="en-GB" sz="1200" i="1" dirty="0">
                    <a:solidFill>
                      <a:srgbClr val="53606E"/>
                    </a:solidFill>
                  </a:rPr>
                  <a:t>(2014)*</a:t>
                </a:r>
              </a:p>
            </p:txBody>
          </p:sp>
        </p:grp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564596" y="1083165"/>
              <a:ext cx="1785842" cy="2247864"/>
            </a:xfrm>
            <a:prstGeom prst="round2SameRect">
              <a:avLst>
                <a:gd name="adj1" fmla="val 2739"/>
                <a:gd name="adj2" fmla="val 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7200" dirty="0">
                  <a:solidFill>
                    <a:srgbClr val="FFFFFF"/>
                  </a:solidFill>
                  <a:cs typeface="Arial" charset="0"/>
                </a:rPr>
                <a:t>49%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2555776" y="1124744"/>
            <a:ext cx="1953308" cy="5209562"/>
            <a:chOff x="479330" y="1011131"/>
            <a:chExt cx="1953308" cy="5209562"/>
          </a:xfrm>
          <a:effectLst>
            <a:reflection blurRad="139700" stA="52000" endA="300" endPos="21000" dir="5400000" sy="-100000" algn="bl" rotWithShape="0"/>
          </a:effectLst>
        </p:grpSpPr>
        <p:grpSp>
          <p:nvGrpSpPr>
            <p:cNvPr id="5" name="Group 31"/>
            <p:cNvGrpSpPr/>
            <p:nvPr/>
          </p:nvGrpSpPr>
          <p:grpSpPr>
            <a:xfrm>
              <a:off x="479330" y="1011131"/>
              <a:ext cx="1953308" cy="5209562"/>
              <a:chOff x="468313" y="845229"/>
              <a:chExt cx="8287608" cy="5761054"/>
            </a:xfrm>
            <a:effectLst>
              <a:outerShdw blurRad="4826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4" name="Rounded Rectangle 33"/>
              <p:cNvSpPr/>
              <p:nvPr/>
            </p:nvSpPr>
            <p:spPr>
              <a:xfrm>
                <a:off x="468313" y="845229"/>
                <a:ext cx="8287608" cy="5761054"/>
              </a:xfrm>
              <a:prstGeom prst="roundRect">
                <a:avLst>
                  <a:gd name="adj" fmla="val 5253"/>
                </a:avLst>
              </a:prstGeom>
              <a:gradFill flip="none" rotWithShape="1">
                <a:gsLst>
                  <a:gs pos="0">
                    <a:srgbClr val="636363"/>
                  </a:gs>
                  <a:gs pos="21000">
                    <a:srgbClr val="CFCFCF"/>
                  </a:gs>
                  <a:gs pos="80011">
                    <a:schemeClr val="bg1">
                      <a:lumMod val="85000"/>
                    </a:schemeClr>
                  </a:gs>
                  <a:gs pos="62000">
                    <a:schemeClr val="bg1">
                      <a:lumMod val="50000"/>
                    </a:schemeClr>
                  </a:gs>
                  <a:gs pos="47000">
                    <a:srgbClr val="FFFFFF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93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  <a:tileRect/>
              </a:gradFill>
              <a:ln w="12700">
                <a:gradFill>
                  <a:gsLst>
                    <a:gs pos="58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38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803359" y="920825"/>
                <a:ext cx="7634344" cy="5596239"/>
              </a:xfrm>
              <a:prstGeom prst="roundRect">
                <a:avLst>
                  <a:gd name="adj" fmla="val 2638"/>
                </a:avLst>
              </a:prstGeom>
              <a:solidFill>
                <a:schemeClr val="bg1"/>
              </a:solidFill>
              <a:ln w="12700">
                <a:gradFill>
                  <a:gsLst>
                    <a:gs pos="58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38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2412000" rtlCol="0" anchor="t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>
                    <a:solidFill>
                      <a:srgbClr val="53606E"/>
                    </a:solidFill>
                  </a:rPr>
                  <a:t>The UK has 10% lower average engagement levels than other the global engagement* </a:t>
                </a:r>
                <a:endParaRPr lang="en-GB" sz="1600" dirty="0">
                  <a:solidFill>
                    <a:srgbClr val="53606E"/>
                  </a:solidFill>
                </a:endParaRPr>
              </a:p>
            </p:txBody>
          </p:sp>
        </p:grp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564596" y="1083165"/>
              <a:ext cx="1785842" cy="2247864"/>
            </a:xfrm>
            <a:prstGeom prst="round2SameRect">
              <a:avLst>
                <a:gd name="adj1" fmla="val 2739"/>
                <a:gd name="adj2" fmla="val 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7200" dirty="0">
                  <a:solidFill>
                    <a:srgbClr val="FFFFFF"/>
                  </a:solidFill>
                  <a:cs typeface="Arial" charset="0"/>
                </a:rPr>
                <a:t>10%</a:t>
              </a: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6876256" y="1124744"/>
            <a:ext cx="1953308" cy="5209562"/>
            <a:chOff x="479330" y="1011131"/>
            <a:chExt cx="1953308" cy="5209562"/>
          </a:xfrm>
          <a:effectLst>
            <a:reflection blurRad="139700" stA="52000" endA="300" endPos="21000" dir="5400000" sy="-100000" algn="bl" rotWithShape="0"/>
          </a:effectLst>
        </p:grpSpPr>
        <p:grpSp>
          <p:nvGrpSpPr>
            <p:cNvPr id="7" name="Group 36"/>
            <p:cNvGrpSpPr/>
            <p:nvPr/>
          </p:nvGrpSpPr>
          <p:grpSpPr>
            <a:xfrm>
              <a:off x="479330" y="1011131"/>
              <a:ext cx="1953308" cy="5209562"/>
              <a:chOff x="468313" y="845229"/>
              <a:chExt cx="8287608" cy="5761054"/>
            </a:xfrm>
            <a:effectLst>
              <a:outerShdw blurRad="4826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9" name="Rounded Rectangle 38"/>
              <p:cNvSpPr/>
              <p:nvPr/>
            </p:nvSpPr>
            <p:spPr>
              <a:xfrm>
                <a:off x="468313" y="845229"/>
                <a:ext cx="8287608" cy="5761054"/>
              </a:xfrm>
              <a:prstGeom prst="roundRect">
                <a:avLst>
                  <a:gd name="adj" fmla="val 5253"/>
                </a:avLst>
              </a:prstGeom>
              <a:gradFill flip="none" rotWithShape="1">
                <a:gsLst>
                  <a:gs pos="0">
                    <a:srgbClr val="636363"/>
                  </a:gs>
                  <a:gs pos="21000">
                    <a:srgbClr val="CFCFCF"/>
                  </a:gs>
                  <a:gs pos="80011">
                    <a:schemeClr val="bg1">
                      <a:lumMod val="85000"/>
                    </a:schemeClr>
                  </a:gs>
                  <a:gs pos="62000">
                    <a:schemeClr val="bg1">
                      <a:lumMod val="50000"/>
                    </a:schemeClr>
                  </a:gs>
                  <a:gs pos="47000">
                    <a:srgbClr val="FFFFFF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93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  <a:tileRect/>
              </a:gradFill>
              <a:ln w="12700">
                <a:gradFill>
                  <a:gsLst>
                    <a:gs pos="58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38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803359" y="920825"/>
                <a:ext cx="7634344" cy="5596239"/>
              </a:xfrm>
              <a:prstGeom prst="roundRect">
                <a:avLst>
                  <a:gd name="adj" fmla="val 2638"/>
                </a:avLst>
              </a:prstGeom>
              <a:solidFill>
                <a:schemeClr val="bg1"/>
              </a:solidFill>
              <a:ln w="12700">
                <a:gradFill>
                  <a:gsLst>
                    <a:gs pos="58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38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2412000" rtlCol="0" anchor="t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>
                    <a:solidFill>
                      <a:srgbClr val="53606E"/>
                    </a:solidFill>
                  </a:rPr>
                  <a:t>Overall university engagement in 2013.. </a:t>
                </a:r>
                <a:r>
                  <a:rPr lang="en-GB" sz="1200" dirty="0">
                    <a:solidFill>
                      <a:srgbClr val="53606E"/>
                    </a:solidFill>
                  </a:rPr>
                  <a:t>Means 37% not engaged...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53606E"/>
                  </a:solidFill>
                </a:endParaRPr>
              </a:p>
            </p:txBody>
          </p:sp>
        </p:grp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564596" y="1083165"/>
              <a:ext cx="1785842" cy="2247864"/>
            </a:xfrm>
            <a:prstGeom prst="round2SameRect">
              <a:avLst>
                <a:gd name="adj1" fmla="val 2739"/>
                <a:gd name="adj2" fmla="val 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7200" dirty="0">
                  <a:solidFill>
                    <a:srgbClr val="FFFFFF"/>
                  </a:solidFill>
                  <a:cs typeface="Arial" charset="0"/>
                </a:rPr>
                <a:t>63%</a:t>
              </a:r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4716016" y="1124744"/>
            <a:ext cx="1953308" cy="5209562"/>
            <a:chOff x="479330" y="1011131"/>
            <a:chExt cx="1953308" cy="5209562"/>
          </a:xfrm>
          <a:effectLst>
            <a:reflection blurRad="139700" stA="52000" endA="300" endPos="21000" dir="5400000" sy="-100000" algn="bl" rotWithShape="0"/>
          </a:effectLst>
        </p:grpSpPr>
        <p:grpSp>
          <p:nvGrpSpPr>
            <p:cNvPr id="9" name="Group 36"/>
            <p:cNvGrpSpPr/>
            <p:nvPr/>
          </p:nvGrpSpPr>
          <p:grpSpPr>
            <a:xfrm>
              <a:off x="479330" y="1011131"/>
              <a:ext cx="1953308" cy="5209562"/>
              <a:chOff x="468313" y="845229"/>
              <a:chExt cx="8287608" cy="5761054"/>
            </a:xfrm>
            <a:effectLst>
              <a:outerShdw blurRad="4826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7" name="Rounded Rectangle 26"/>
              <p:cNvSpPr/>
              <p:nvPr/>
            </p:nvSpPr>
            <p:spPr>
              <a:xfrm>
                <a:off x="468313" y="845229"/>
                <a:ext cx="8287608" cy="5761054"/>
              </a:xfrm>
              <a:prstGeom prst="roundRect">
                <a:avLst>
                  <a:gd name="adj" fmla="val 5253"/>
                </a:avLst>
              </a:prstGeom>
              <a:gradFill flip="none" rotWithShape="1">
                <a:gsLst>
                  <a:gs pos="0">
                    <a:srgbClr val="636363"/>
                  </a:gs>
                  <a:gs pos="21000">
                    <a:srgbClr val="CFCFCF"/>
                  </a:gs>
                  <a:gs pos="80011">
                    <a:schemeClr val="bg1">
                      <a:lumMod val="85000"/>
                    </a:schemeClr>
                  </a:gs>
                  <a:gs pos="62000">
                    <a:schemeClr val="bg1">
                      <a:lumMod val="50000"/>
                    </a:schemeClr>
                  </a:gs>
                  <a:gs pos="47000">
                    <a:srgbClr val="FFFFFF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93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  <a:tileRect/>
              </a:gradFill>
              <a:ln w="12700">
                <a:gradFill>
                  <a:gsLst>
                    <a:gs pos="58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38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803359" y="920825"/>
                <a:ext cx="7634344" cy="5596239"/>
              </a:xfrm>
              <a:prstGeom prst="roundRect">
                <a:avLst>
                  <a:gd name="adj" fmla="val 2638"/>
                </a:avLst>
              </a:prstGeom>
              <a:solidFill>
                <a:schemeClr val="bg1"/>
              </a:solidFill>
              <a:ln w="12700">
                <a:gradFill>
                  <a:gsLst>
                    <a:gs pos="58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38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2412000" rtlCol="0" anchor="t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>
                    <a:solidFill>
                      <a:srgbClr val="53606E"/>
                    </a:solidFill>
                  </a:rPr>
                  <a:t>Decline in employee engagement in the UK workplace from 2013*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53606E"/>
                  </a:solidFill>
                </a:endParaRPr>
              </a:p>
            </p:txBody>
          </p:sp>
        </p:grp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564596" y="1083165"/>
              <a:ext cx="1785842" cy="2247864"/>
            </a:xfrm>
            <a:prstGeom prst="round2SameRect">
              <a:avLst>
                <a:gd name="adj1" fmla="val 2739"/>
                <a:gd name="adj2" fmla="val 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7200" dirty="0">
                  <a:solidFill>
                    <a:srgbClr val="FFFFFF"/>
                  </a:solidFill>
                  <a:cs typeface="Arial" charset="0"/>
                </a:rPr>
                <a:t>8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7200" dirty="0">
                  <a:solidFill>
                    <a:srgbClr val="FFFFFF"/>
                  </a:solidFill>
                  <a:cs typeface="Arial" charset="0"/>
                </a:rPr>
                <a:t>%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7504" y="6453336"/>
            <a:ext cx="5464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53606E"/>
                </a:solidFill>
                <a:cs typeface="Arial" charset="0"/>
              </a:rPr>
              <a:t>*ORC Global perspectives study 2014, of 7,000 employees over 20 countries)</a:t>
            </a:r>
          </a:p>
        </p:txBody>
      </p:sp>
    </p:spTree>
    <p:extLst>
      <p:ext uri="{BB962C8B-B14F-4D97-AF65-F5344CB8AC3E}">
        <p14:creationId xmlns:p14="http://schemas.microsoft.com/office/powerpoint/2010/main" val="21976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214"/>
            <a:ext cx="8490857" cy="6127786"/>
          </a:xfrm>
          <a:prstGeom prst="rect">
            <a:avLst/>
          </a:prstGeom>
        </p:spPr>
      </p:pic>
      <p:sp>
        <p:nvSpPr>
          <p:cNvPr id="8499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tx2"/>
                </a:solidFill>
                <a:latin typeface="Calibri"/>
                <a:cs typeface="Calibri"/>
              </a:rPr>
              <a:t>Engaged Employees:</a:t>
            </a:r>
            <a:br>
              <a:rPr lang="en-US" sz="3600" dirty="0" smtClean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468313" y="1748743"/>
            <a:ext cx="8287608" cy="1560514"/>
            <a:chOff x="468313" y="845229"/>
            <a:chExt cx="8287608" cy="5761054"/>
          </a:xfrm>
          <a:effectLst>
            <a:outerShdw blurRad="190500" dist="63500" dir="3000000" algn="tl" rotWithShape="0">
              <a:prstClr val="black">
                <a:alpha val="30000"/>
              </a:prstClr>
            </a:outerShdw>
          </a:effectLst>
        </p:grpSpPr>
        <p:sp>
          <p:nvSpPr>
            <p:cNvPr id="55" name="Rounded Rectangle 54"/>
            <p:cNvSpPr/>
            <p:nvPr/>
          </p:nvSpPr>
          <p:spPr>
            <a:xfrm>
              <a:off x="468313" y="845229"/>
              <a:ext cx="8287608" cy="5761054"/>
            </a:xfrm>
            <a:prstGeom prst="roundRect">
              <a:avLst>
                <a:gd name="adj" fmla="val 5253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64022" y="1196789"/>
              <a:ext cx="8113016" cy="5044312"/>
            </a:xfrm>
            <a:prstGeom prst="roundRect">
              <a:avLst>
                <a:gd name="adj" fmla="val 4149"/>
              </a:avLst>
            </a:prstGeom>
            <a:gradFill>
              <a:gsLst>
                <a:gs pos="38000">
                  <a:schemeClr val="bg1"/>
                </a:gs>
                <a:gs pos="66000">
                  <a:schemeClr val="bg1">
                    <a:lumMod val="85000"/>
                  </a:schemeClr>
                </a:gs>
              </a:gsLst>
              <a:lin ang="5400000" scaled="0"/>
            </a:gradFill>
            <a:ln w="12700">
              <a:gradFill>
                <a:gsLst>
                  <a:gs pos="58000">
                    <a:schemeClr val="tx1">
                      <a:lumMod val="75000"/>
                      <a:lumOff val="2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38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dirty="0">
                  <a:solidFill>
                    <a:srgbClr val="53606E"/>
                  </a:solidFill>
                </a:rPr>
                <a:t>Perform </a:t>
              </a:r>
              <a:r>
                <a:rPr lang="en-GB" sz="3600" b="1" dirty="0">
                  <a:solidFill>
                    <a:srgbClr val="53606E"/>
                  </a:solidFill>
                </a:rPr>
                <a:t>better</a:t>
              </a:r>
              <a:r>
                <a:rPr lang="en-GB" sz="3600" dirty="0">
                  <a:solidFill>
                    <a:srgbClr val="53606E"/>
                  </a:solidFill>
                </a:rPr>
                <a:t>, work </a:t>
              </a:r>
              <a:r>
                <a:rPr lang="en-GB" sz="3600" b="1" dirty="0">
                  <a:solidFill>
                    <a:srgbClr val="53606E"/>
                  </a:solidFill>
                </a:rPr>
                <a:t>harder,</a:t>
              </a:r>
              <a:r>
                <a:rPr lang="en-GB" sz="3600" dirty="0">
                  <a:solidFill>
                    <a:srgbClr val="53606E"/>
                  </a:solidFill>
                </a:rPr>
                <a:t> </a:t>
              </a:r>
              <a:r>
                <a:rPr lang="en-GB" sz="3600" b="1" dirty="0">
                  <a:solidFill>
                    <a:srgbClr val="53606E"/>
                  </a:solidFill>
                </a:rPr>
                <a:t>longer</a:t>
              </a:r>
              <a:r>
                <a:rPr lang="en-GB" sz="3600" dirty="0">
                  <a:solidFill>
                    <a:srgbClr val="53606E"/>
                  </a:solidFill>
                </a:rPr>
                <a:t>, </a:t>
              </a:r>
              <a:r>
                <a:rPr lang="en-GB" sz="3600" b="1" dirty="0">
                  <a:solidFill>
                    <a:srgbClr val="53606E"/>
                  </a:solidFill>
                </a:rPr>
                <a:t>smarter</a:t>
              </a:r>
            </a:p>
          </p:txBody>
        </p:sp>
      </p:grpSp>
      <p:grpSp>
        <p:nvGrpSpPr>
          <p:cNvPr id="4" name="Group 56"/>
          <p:cNvGrpSpPr/>
          <p:nvPr/>
        </p:nvGrpSpPr>
        <p:grpSpPr>
          <a:xfrm>
            <a:off x="468313" y="3915474"/>
            <a:ext cx="8287608" cy="1560514"/>
            <a:chOff x="468313" y="845229"/>
            <a:chExt cx="8287608" cy="5761054"/>
          </a:xfrm>
          <a:effectLst>
            <a:outerShdw blurRad="190500" dist="63500" dir="3000000" algn="tl" rotWithShape="0">
              <a:prstClr val="black">
                <a:alpha val="30000"/>
              </a:prstClr>
            </a:outerShdw>
          </a:effectLst>
        </p:grpSpPr>
        <p:sp>
          <p:nvSpPr>
            <p:cNvPr id="58" name="Rounded Rectangle 57"/>
            <p:cNvSpPr/>
            <p:nvPr/>
          </p:nvSpPr>
          <p:spPr>
            <a:xfrm>
              <a:off x="468313" y="845229"/>
              <a:ext cx="8287608" cy="5761054"/>
            </a:xfrm>
            <a:prstGeom prst="roundRect">
              <a:avLst>
                <a:gd name="adj" fmla="val 5253"/>
              </a:avLst>
            </a:prstGeom>
            <a:solidFill>
              <a:schemeClr val="accent2"/>
            </a:solidFill>
            <a:ln w="12700">
              <a:gradFill>
                <a:gsLst>
                  <a:gs pos="58000">
                    <a:schemeClr val="tx1">
                      <a:lumMod val="75000"/>
                      <a:lumOff val="2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38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64022" y="1196789"/>
              <a:ext cx="8113016" cy="5044312"/>
            </a:xfrm>
            <a:prstGeom prst="roundRect">
              <a:avLst>
                <a:gd name="adj" fmla="val 4149"/>
              </a:avLst>
            </a:prstGeom>
            <a:gradFill>
              <a:gsLst>
                <a:gs pos="38000">
                  <a:schemeClr val="bg1"/>
                </a:gs>
                <a:gs pos="66000">
                  <a:schemeClr val="bg1">
                    <a:lumMod val="85000"/>
                  </a:schemeClr>
                </a:gs>
              </a:gsLst>
              <a:lin ang="5400000" scaled="0"/>
            </a:gradFill>
            <a:ln w="12700">
              <a:gradFill>
                <a:gsLst>
                  <a:gs pos="58000">
                    <a:schemeClr val="tx1">
                      <a:lumMod val="75000"/>
                      <a:lumOff val="2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38000">
                    <a:schemeClr val="bg1">
                      <a:lumMod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dirty="0">
                  <a:solidFill>
                    <a:srgbClr val="53606E"/>
                  </a:solidFill>
                </a:rPr>
                <a:t>Work more </a:t>
              </a:r>
              <a:r>
                <a:rPr lang="en-GB" sz="3600" b="1" dirty="0">
                  <a:solidFill>
                    <a:srgbClr val="53606E"/>
                  </a:solidFill>
                </a:rPr>
                <a:t>vigorously</a:t>
              </a:r>
              <a:r>
                <a:rPr lang="en-GB" sz="3600" dirty="0">
                  <a:solidFill>
                    <a:srgbClr val="53606E"/>
                  </a:solidFill>
                </a:rPr>
                <a:t>, offer </a:t>
              </a:r>
              <a:r>
                <a:rPr lang="en-GB" sz="3600" b="1" dirty="0">
                  <a:solidFill>
                    <a:srgbClr val="53606E"/>
                  </a:solidFill>
                </a:rPr>
                <a:t>innovative</a:t>
              </a:r>
              <a:r>
                <a:rPr lang="en-GB" sz="3600" dirty="0">
                  <a:solidFill>
                    <a:srgbClr val="53606E"/>
                  </a:solidFill>
                </a:rPr>
                <a:t> suggestions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2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9"/>
          <p:cNvSpPr txBox="1">
            <a:spLocks/>
          </p:cNvSpPr>
          <p:nvPr/>
        </p:nvSpPr>
        <p:spPr>
          <a:xfrm>
            <a:off x="395536" y="0"/>
            <a:ext cx="8424936" cy="13407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defTabSz="4572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Across the UK economy linkages </a:t>
            </a:r>
            <a:r>
              <a:rPr lang="en-US" sz="3600" b="1" dirty="0">
                <a:solidFill>
                  <a:srgbClr val="000000"/>
                </a:solidFill>
                <a:latin typeface="Calibri"/>
                <a:cs typeface="Calibri"/>
              </a:rPr>
              <a:t>to Employee Engagement and </a:t>
            </a:r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organizational </a:t>
            </a:r>
            <a:r>
              <a:rPr lang="en-US" sz="3600" b="1" dirty="0">
                <a:solidFill>
                  <a:srgbClr val="000000"/>
                </a:solidFill>
                <a:latin typeface="Calibri"/>
                <a:cs typeface="Calibri"/>
              </a:rPr>
              <a:t>performance have been found by: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94" y="1466448"/>
            <a:ext cx="2009132" cy="2009132"/>
          </a:xfrm>
          <a:prstGeom prst="rect">
            <a:avLst/>
          </a:prstGeom>
          <a:effectLst>
            <a:outerShdw blurRad="330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9" y="1466448"/>
            <a:ext cx="2009132" cy="2009132"/>
          </a:xfrm>
          <a:prstGeom prst="rect">
            <a:avLst/>
          </a:prstGeom>
          <a:effectLst>
            <a:outerShdw blurRad="330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31" y="1455407"/>
            <a:ext cx="2009132" cy="2009132"/>
          </a:xfrm>
          <a:prstGeom prst="rect">
            <a:avLst/>
          </a:prstGeom>
          <a:effectLst>
            <a:outerShdw blurRad="330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13" y="1466448"/>
            <a:ext cx="2009132" cy="2009132"/>
          </a:xfrm>
          <a:prstGeom prst="rect">
            <a:avLst/>
          </a:prstGeom>
          <a:effectLst>
            <a:outerShdw blurRad="330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94" y="3843888"/>
            <a:ext cx="2009132" cy="2009132"/>
          </a:xfrm>
          <a:prstGeom prst="rect">
            <a:avLst/>
          </a:prstGeom>
          <a:effectLst>
            <a:outerShdw blurRad="330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9" y="3843888"/>
            <a:ext cx="2009132" cy="2009132"/>
          </a:xfrm>
          <a:prstGeom prst="rect">
            <a:avLst/>
          </a:prstGeom>
          <a:effectLst>
            <a:outerShdw blurRad="330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31" y="3832847"/>
            <a:ext cx="2009132" cy="2009132"/>
          </a:xfrm>
          <a:prstGeom prst="rect">
            <a:avLst/>
          </a:prstGeom>
          <a:effectLst>
            <a:outerShdw blurRad="330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13" y="3843888"/>
            <a:ext cx="2009132" cy="2009132"/>
          </a:xfrm>
          <a:prstGeom prst="rect">
            <a:avLst/>
          </a:prstGeom>
          <a:effectLst>
            <a:outerShdw blurRad="330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50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607455" cy="4659431"/>
          </a:xfrm>
        </p:spPr>
        <p:txBody>
          <a:bodyPr/>
          <a:lstStyle/>
          <a:p>
            <a:pPr algn="ctr">
              <a:buNone/>
            </a:pPr>
            <a:endParaRPr lang="en-GB" sz="60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GB" sz="6000" dirty="0" smtClean="0">
                <a:solidFill>
                  <a:schemeClr val="accent2"/>
                </a:solidFill>
                <a:latin typeface="Comic Sans MS" pitchFamily="66" charset="0"/>
              </a:rPr>
              <a:t>But not in the University sector?</a:t>
            </a:r>
          </a:p>
          <a:p>
            <a:pPr>
              <a:buNone/>
            </a:pPr>
            <a:endParaRPr lang="en-GB" sz="40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0" dirty="0" smtClean="0"/>
          </a:p>
          <a:p>
            <a:endParaRPr lang="en-GB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488832" cy="3528392"/>
          </a:xfrm>
        </p:spPr>
        <p:txBody>
          <a:bodyPr/>
          <a:lstStyle/>
          <a:p>
            <a:r>
              <a:rPr lang="en-GB" b="0" dirty="0" smtClean="0"/>
              <a:t>ORC were keen to find if there is a link between employee engagement and National Student Satisfaction data</a:t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sz="2400" b="0" dirty="0" smtClean="0"/>
              <a:t>This will help promote the importance of having an engaged workforce within the sector</a:t>
            </a:r>
            <a:br>
              <a:rPr lang="en-GB" sz="2400" b="0" dirty="0" smtClean="0"/>
            </a:br>
            <a:endParaRPr lang="en-GB" sz="2400" b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528" y="1988840"/>
            <a:ext cx="849694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3568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FFC000"/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7691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92D050"/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92D050"/>
              </a:solidFill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1814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00B0F0"/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5937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002060"/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0060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FFFFFF">
                    <a:lumMod val="75000"/>
                  </a:srgbClr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FFFFFF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4183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339933"/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339933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08304" y="476672"/>
            <a:ext cx="360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500" dirty="0">
                <a:solidFill>
                  <a:srgbClr val="CC0000"/>
                </a:solidFill>
                <a:cs typeface="Arial" charset="0"/>
                <a:sym typeface="Wingdings"/>
              </a:rPr>
              <a:t></a:t>
            </a:r>
            <a:endParaRPr lang="en-GB" sz="7500" dirty="0">
              <a:solidFill>
                <a:srgbClr val="CC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32" y="144000"/>
            <a:ext cx="8678894" cy="548696"/>
          </a:xfrm>
        </p:spPr>
        <p:txBody>
          <a:bodyPr/>
          <a:lstStyle/>
          <a:p>
            <a:r>
              <a:rPr lang="en-GB" sz="3600" dirty="0" smtClean="0">
                <a:solidFill>
                  <a:schemeClr val="tx2"/>
                </a:solidFill>
                <a:latin typeface="Calibri"/>
                <a:cs typeface="Calibri"/>
              </a:rPr>
              <a:t>Exploratory project</a:t>
            </a:r>
            <a:endParaRPr lang="en-GB" sz="36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820472" cy="504056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</a:t>
            </a:r>
            <a:r>
              <a:rPr lang="en-GB" u="sng" dirty="0" smtClean="0"/>
              <a:t>Stage 1: Analysis on an overall aggregated university sector level:</a:t>
            </a:r>
          </a:p>
          <a:p>
            <a:pPr lvl="1"/>
            <a:r>
              <a:rPr lang="en-GB" dirty="0" smtClean="0"/>
              <a:t>Are there any initial links at an overall university level?</a:t>
            </a:r>
          </a:p>
          <a:p>
            <a:pPr lvl="1"/>
            <a:r>
              <a:rPr lang="en-GB" dirty="0" smtClean="0"/>
              <a:t>This analysis can then be to shape the approach at a university specific level (stage 2)</a:t>
            </a:r>
          </a:p>
          <a:p>
            <a:pPr lvl="1"/>
            <a:r>
              <a:rPr lang="en-GB" dirty="0" smtClean="0"/>
              <a:t>Correlation analysis stage based on employee engagement and the main NSS scores </a:t>
            </a:r>
          </a:p>
          <a:p>
            <a:pPr lvl="1"/>
            <a:r>
              <a:rPr lang="en-GB" dirty="0" smtClean="0"/>
              <a:t>Focused on 2013 staff survey data and using 2013 NSS</a:t>
            </a:r>
          </a:p>
          <a:p>
            <a:pPr lvl="1"/>
            <a:r>
              <a:rPr lang="en-GB" dirty="0" smtClean="0"/>
              <a:t>ORC funded </a:t>
            </a:r>
          </a:p>
          <a:p>
            <a:pPr>
              <a:buNone/>
            </a:pPr>
            <a:r>
              <a:rPr lang="en-GB" dirty="0" smtClean="0"/>
              <a:t>  Methodology:</a:t>
            </a:r>
          </a:p>
          <a:p>
            <a:pPr lvl="1"/>
            <a:r>
              <a:rPr lang="en-GB" dirty="0" smtClean="0"/>
              <a:t>We asked10 Universities with 2013 engagement data to take part</a:t>
            </a:r>
          </a:p>
          <a:p>
            <a:pPr lvl="1"/>
            <a:r>
              <a:rPr lang="en-GB" dirty="0" smtClean="0"/>
              <a:t>5 universities took part (UCL, Liverpool John </a:t>
            </a:r>
            <a:r>
              <a:rPr lang="en-GB" dirty="0" err="1" smtClean="0"/>
              <a:t>Moores</a:t>
            </a:r>
            <a:r>
              <a:rPr lang="en-GB" dirty="0" smtClean="0"/>
              <a:t>, University of Arts, University of Southampton and London South Bank university)</a:t>
            </a:r>
          </a:p>
          <a:p>
            <a:pPr lvl="1"/>
            <a:r>
              <a:rPr lang="en-GB" dirty="0" smtClean="0"/>
              <a:t>We collected NSS data from Universities at an overall, faculty and school level</a:t>
            </a:r>
          </a:p>
          <a:p>
            <a:pPr lvl="1"/>
            <a:r>
              <a:rPr lang="en-GB" dirty="0" smtClean="0"/>
              <a:t>We included professional services employee engagement data</a:t>
            </a:r>
          </a:p>
          <a:p>
            <a:pPr lvl="1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32" y="144000"/>
            <a:ext cx="6655216" cy="836728"/>
          </a:xfrm>
        </p:spPr>
        <p:txBody>
          <a:bodyPr/>
          <a:lstStyle/>
          <a:p>
            <a:r>
              <a:rPr lang="en-GB" dirty="0" smtClean="0"/>
              <a:t>There is a statistically valid correlation between NSS data and employee engagement data</a:t>
            </a:r>
            <a:endParaRPr lang="en-GB" dirty="0"/>
          </a:p>
        </p:txBody>
      </p:sp>
      <p:grpSp>
        <p:nvGrpSpPr>
          <p:cNvPr id="10" name="Group 30"/>
          <p:cNvGrpSpPr/>
          <p:nvPr/>
        </p:nvGrpSpPr>
        <p:grpSpPr>
          <a:xfrm>
            <a:off x="323528" y="1700808"/>
            <a:ext cx="3816424" cy="5157192"/>
            <a:chOff x="881235" y="963654"/>
            <a:chExt cx="2652574" cy="5486872"/>
          </a:xfrm>
          <a:effectLst>
            <a:reflection blurRad="139700" stA="52000" endA="300" endPos="21000" dir="5400000" sy="-100000" algn="bl" rotWithShape="0"/>
          </a:effectLst>
        </p:grpSpPr>
        <p:grpSp>
          <p:nvGrpSpPr>
            <p:cNvPr id="11" name="Group 31"/>
            <p:cNvGrpSpPr/>
            <p:nvPr/>
          </p:nvGrpSpPr>
          <p:grpSpPr>
            <a:xfrm>
              <a:off x="881235" y="1011131"/>
              <a:ext cx="2652574" cy="5439395"/>
              <a:chOff x="2173539" y="845229"/>
              <a:chExt cx="11254493" cy="6015217"/>
            </a:xfrm>
            <a:effectLst>
              <a:outerShdw blurRad="4826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3" name="Rounded Rectangle 12"/>
              <p:cNvSpPr/>
              <p:nvPr/>
            </p:nvSpPr>
            <p:spPr>
              <a:xfrm>
                <a:off x="2173539" y="845229"/>
                <a:ext cx="11254493" cy="6015217"/>
              </a:xfrm>
              <a:prstGeom prst="roundRect">
                <a:avLst>
                  <a:gd name="adj" fmla="val 5253"/>
                </a:avLst>
              </a:prstGeom>
              <a:gradFill flip="none" rotWithShape="1">
                <a:gsLst>
                  <a:gs pos="0">
                    <a:srgbClr val="636363"/>
                  </a:gs>
                  <a:gs pos="21000">
                    <a:srgbClr val="CFCFCF"/>
                  </a:gs>
                  <a:gs pos="80011">
                    <a:schemeClr val="bg1">
                      <a:lumMod val="85000"/>
                    </a:schemeClr>
                  </a:gs>
                  <a:gs pos="62000">
                    <a:schemeClr val="bg1">
                      <a:lumMod val="50000"/>
                    </a:schemeClr>
                  </a:gs>
                  <a:gs pos="47000">
                    <a:srgbClr val="FFFFFF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93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  <a:tileRect/>
              </a:gradFill>
              <a:ln w="12700">
                <a:gradFill>
                  <a:gsLst>
                    <a:gs pos="58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38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514589" y="924859"/>
                <a:ext cx="10572403" cy="5850866"/>
              </a:xfrm>
              <a:prstGeom prst="roundRect">
                <a:avLst>
                  <a:gd name="adj" fmla="val 2638"/>
                </a:avLst>
              </a:prstGeom>
              <a:solidFill>
                <a:schemeClr val="bg1"/>
              </a:solidFill>
              <a:ln w="12700">
                <a:gradFill>
                  <a:gsLst>
                    <a:gs pos="58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38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2412000" rtlCol="0" anchor="t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 smtClean="0">
                    <a:solidFill>
                      <a:srgbClr val="53606E"/>
                    </a:solidFill>
                  </a:rPr>
                  <a:t>Difference in NSS scores between the highly engaged departments compared to the least engaged departments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 smtClean="0">
                    <a:solidFill>
                      <a:srgbClr val="53606E"/>
                    </a:solidFill>
                  </a:rPr>
                  <a:t>    </a:t>
                </a:r>
                <a:endParaRPr lang="en-GB" sz="1600" dirty="0">
                  <a:solidFill>
                    <a:srgbClr val="53606E"/>
                  </a:solidFill>
                </a:endParaRPr>
              </a:p>
            </p:txBody>
          </p:sp>
        </p:grp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952926" y="963654"/>
              <a:ext cx="2491812" cy="2315268"/>
            </a:xfrm>
            <a:prstGeom prst="round2SameRect">
              <a:avLst>
                <a:gd name="adj1" fmla="val 2739"/>
                <a:gd name="adj2" fmla="val 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7200" dirty="0" smtClean="0">
                  <a:solidFill>
                    <a:srgbClr val="FFFFFF"/>
                  </a:solidFill>
                  <a:cs typeface="Arial" charset="0"/>
                </a:rPr>
                <a:t>5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7200" dirty="0" smtClean="0">
                  <a:solidFill>
                    <a:srgbClr val="FFFFFF"/>
                  </a:solidFill>
                  <a:cs typeface="Arial" charset="0"/>
                </a:rPr>
                <a:t>%</a:t>
              </a:r>
              <a:endParaRPr lang="en-GB" sz="72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260648"/>
            <a:ext cx="1512168" cy="1368152"/>
          </a:xfrm>
          <a:prstGeom prst="rect">
            <a:avLst/>
          </a:prstGeom>
          <a:effectLst>
            <a:outerShdw blurRad="330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0" name="Rounded Rectangular Callout 19"/>
          <p:cNvSpPr/>
          <p:nvPr/>
        </p:nvSpPr>
        <p:spPr>
          <a:xfrm>
            <a:off x="4716016" y="2492896"/>
            <a:ext cx="3816424" cy="1872208"/>
          </a:xfrm>
          <a:prstGeom prst="wedgeRoundRectCallout">
            <a:avLst>
              <a:gd name="adj1" fmla="val -54929"/>
              <a:gd name="adj2" fmla="val 85042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finding: Higher student satisfaction (NSS) scores amongst the highly engaged departments/faculties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0912">
  <a:themeElements>
    <a:clrScheme name="ORC 2012">
      <a:dk1>
        <a:srgbClr val="53606E"/>
      </a:dk1>
      <a:lt1>
        <a:srgbClr val="FFFFFF"/>
      </a:lt1>
      <a:dk2>
        <a:srgbClr val="000000"/>
      </a:dk2>
      <a:lt2>
        <a:srgbClr val="FFFFFF"/>
      </a:lt2>
      <a:accent1>
        <a:srgbClr val="0083C1"/>
      </a:accent1>
      <a:accent2>
        <a:srgbClr val="72B800"/>
      </a:accent2>
      <a:accent3>
        <a:srgbClr val="002D5F"/>
      </a:accent3>
      <a:accent4>
        <a:srgbClr val="6EB5CD"/>
      </a:accent4>
      <a:accent5>
        <a:srgbClr val="005C6F"/>
      </a:accent5>
      <a:accent6>
        <a:srgbClr val="ABADB0"/>
      </a:accent6>
      <a:hlink>
        <a:srgbClr val="417630"/>
      </a:hlink>
      <a:folHlink>
        <a:srgbClr val="B5B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AD757BA30B24987F8520F5717BE8A" ma:contentTypeVersion="12" ma:contentTypeDescription="Create a new document." ma:contentTypeScope="" ma:versionID="6b699d2dcaded20f1cb5e32f79200171">
  <xsd:schema xmlns:xsd="http://www.w3.org/2001/XMLSchema" xmlns:p="http://schemas.microsoft.com/office/2006/metadata/properties" xmlns:ns2="6ba503e6-1b68-4b71-b098-d4a6f39ac207" xmlns:ns3="3586cc94-53b5-4a4e-9263-1a15b4fe513f" targetNamespace="http://schemas.microsoft.com/office/2006/metadata/properties" ma:root="true" ma:fieldsID="bcaa19b93e361d289057717659d4db45" ns2:_="" ns3:_="">
    <xsd:import namespace="6ba503e6-1b68-4b71-b098-d4a6f39ac207"/>
    <xsd:import namespace="3586cc94-53b5-4a4e-9263-1a15b4fe513f"/>
    <xsd:element name="properties">
      <xsd:complexType>
        <xsd:sequence>
          <xsd:element name="documentManagement">
            <xsd:complexType>
              <xsd:all>
                <xsd:element ref="ns2:Classification" minOccurs="0"/>
                <xsd:element ref="ns2:WSSVersion" minOccurs="0"/>
                <xsd:element ref="ns3:From" minOccurs="0"/>
                <xsd:element ref="ns3:To" minOccurs="0"/>
                <xsd:element ref="ns3:E_x002d_mail_x0020_Date" minOccurs="0"/>
                <xsd:element ref="ns3:To_x0020_Addresses" minOccurs="0"/>
                <xsd:element ref="ns3:Flag" minOccurs="0"/>
                <xsd:element ref="ns3:From_x0020_Addresses" minOccurs="0"/>
                <xsd:element ref="ns3:Body" minOccurs="0"/>
                <xsd:element ref="ns3:Attachment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ba503e6-1b68-4b71-b098-d4a6f39ac207" elementFormDefault="qualified">
    <xsd:import namespace="http://schemas.microsoft.com/office/2006/documentManagement/types"/>
    <xsd:element name="Classification" ma:index="8" nillable="true" ma:displayName="Classification" ma:default="Internal" ma:description="ISO 27001 Document Classification" ma:format="Dropdown" ma:internalName="Classification">
      <xsd:simpleType>
        <xsd:restriction base="dms:Choice">
          <xsd:enumeration value="Highly Confidential"/>
          <xsd:enumeration value="Private"/>
          <xsd:enumeration value="Internal"/>
          <xsd:enumeration value="Public"/>
        </xsd:restriction>
      </xsd:simpleType>
    </xsd:element>
    <xsd:element name="WSSVersion" ma:index="9" nillable="true" ma:displayName="WSSVersion" ma:default="0" ma:internalName="WSSVersion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3586cc94-53b5-4a4e-9263-1a15b4fe513f" elementFormDefault="qualified">
    <xsd:import namespace="http://schemas.microsoft.com/office/2006/documentManagement/types"/>
    <xsd:element name="From" ma:index="10" nillable="true" ma:displayName="From" ma:internalName="From">
      <xsd:simpleType>
        <xsd:restriction base="dms:Text">
          <xsd:maxLength value="255"/>
        </xsd:restriction>
      </xsd:simpleType>
    </xsd:element>
    <xsd:element name="To" ma:index="12" nillable="true" ma:displayName="To" ma:internalName="To">
      <xsd:simpleType>
        <xsd:restriction base="dms:Text">
          <xsd:maxLength value="255"/>
        </xsd:restriction>
      </xsd:simpleType>
    </xsd:element>
    <xsd:element name="E_x002d_mail_x0020_Date" ma:index="13" nillable="true" ma:displayName="E-mail Date" ma:format="DateTime" ma:internalName="E_x002d_mail_x0020_Date">
      <xsd:simpleType>
        <xsd:restriction base="dms:DateTime"/>
      </xsd:simpleType>
    </xsd:element>
    <xsd:element name="To_x0020_Addresses" ma:index="14" nillable="true" ma:displayName="To Addresses" ma:internalName="To_x0020_Addresses">
      <xsd:simpleType>
        <xsd:restriction base="dms:Text">
          <xsd:maxLength value="255"/>
        </xsd:restriction>
      </xsd:simpleType>
    </xsd:element>
    <xsd:element name="Flag" ma:index="15" nillable="true" ma:displayName="Flag" ma:internalName="Flag">
      <xsd:simpleType>
        <xsd:restriction base="dms:Text">
          <xsd:maxLength value="255"/>
        </xsd:restriction>
      </xsd:simpleType>
    </xsd:element>
    <xsd:element name="From_x0020_Addresses" ma:index="16" nillable="true" ma:displayName="From Addresses" ma:internalName="From_x0020_Addresses">
      <xsd:simpleType>
        <xsd:restriction base="dms:Text">
          <xsd:maxLength value="255"/>
        </xsd:restriction>
      </xsd:simpleType>
    </xsd:element>
    <xsd:element name="Body" ma:index="17" nillable="true" ma:displayName="Body" ma:internalName="Body">
      <xsd:simpleType>
        <xsd:restriction base="dms:Note"/>
      </xsd:simpleType>
    </xsd:element>
    <xsd:element name="Attachments" ma:index="18" nillable="true" ma:displayName="Attachments" ma:default="0" ma:internalName="Attachment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 ma:index="1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Flag xmlns="3586cc94-53b5-4a4e-9263-1a15b4fe513f" xsi:nil="true"/>
    <From_x0020_Addresses xmlns="3586cc94-53b5-4a4e-9263-1a15b4fe513f" xsi:nil="true"/>
    <From xmlns="3586cc94-53b5-4a4e-9263-1a15b4fe513f" xsi:nil="true"/>
    <To_x0020_Addresses xmlns="3586cc94-53b5-4a4e-9263-1a15b4fe513f" xsi:nil="true"/>
    <Body xmlns="3586cc94-53b5-4a4e-9263-1a15b4fe513f" xsi:nil="true"/>
    <E_x002d_mail_x0020_Date xmlns="3586cc94-53b5-4a4e-9263-1a15b4fe513f" xsi:nil="true"/>
    <To xmlns="3586cc94-53b5-4a4e-9263-1a15b4fe513f" xsi:nil="true"/>
    <Classification xmlns="6ba503e6-1b68-4b71-b098-d4a6f39ac207">Internal</Classification>
    <WSSVersion xmlns="6ba503e6-1b68-4b71-b098-d4a6f39ac207">0.1</WSSVersion>
    <Attachments xmlns="3586cc94-53b5-4a4e-9263-1a15b4fe513f">false</Attachments>
  </documentManagement>
</p:properties>
</file>

<file path=customXml/itemProps1.xml><?xml version="1.0" encoding="utf-8"?>
<ds:datastoreItem xmlns:ds="http://schemas.openxmlformats.org/officeDocument/2006/customXml" ds:itemID="{6C85DC2B-F113-4926-9A21-151931ABA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a503e6-1b68-4b71-b098-d4a6f39ac207"/>
    <ds:schemaRef ds:uri="3586cc94-53b5-4a4e-9263-1a15b4fe513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44B75CD-5AFF-4113-AEDD-35F509887A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847E37-731F-4173-A985-B975DDA05F19}">
  <ds:schemaRefs>
    <ds:schemaRef ds:uri="3586cc94-53b5-4a4e-9263-1a15b4fe513f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6ba503e6-1b68-4b71-b098-d4a6f39ac20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1228</Words>
  <Application>Microsoft Office PowerPoint</Application>
  <PresentationFormat>On-screen Show (4:3)</PresentationFormat>
  <Paragraphs>166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Presentation 0912</vt:lpstr>
      <vt:lpstr>What is the evidence for  employee engagement in the University sector 2014 Findings from stage 1.</vt:lpstr>
      <vt:lpstr>The aim....To conduct analysis to determine if a link exists between employee engagement and National Student Satisfaction data within the University sector.  If we find a link .. it will be really useful for the sector to have data to prove the importance of having an engaged workforce on one of our key performance metrics – Student satisfaction data.  </vt:lpstr>
      <vt:lpstr>PowerPoint Presentation</vt:lpstr>
      <vt:lpstr>Engaged Employees:  </vt:lpstr>
      <vt:lpstr>PowerPoint Presentation</vt:lpstr>
      <vt:lpstr>PowerPoint Presentation</vt:lpstr>
      <vt:lpstr>ORC were keen to find if there is a link between employee engagement and National Student Satisfaction data  This will help promote the importance of having an engaged workforce within the sector </vt:lpstr>
      <vt:lpstr>Exploratory project</vt:lpstr>
      <vt:lpstr>There is a statistically valid correlation between NSS data and employee engagement data</vt:lpstr>
      <vt:lpstr>Science based departments have higher engagement levels than their Arts based counterparts</vt:lpstr>
      <vt:lpstr>Watch this space.. </vt:lpstr>
      <vt:lpstr>PowerPoint Presentation</vt:lpstr>
      <vt:lpstr>For individual universities</vt:lpstr>
      <vt:lpstr>ORC  are keen to share the findings with the sector as a whole</vt:lpstr>
      <vt:lpstr>Appendix</vt:lpstr>
      <vt:lpstr>Stage 1: Detailed methodology </vt:lpstr>
      <vt:lpstr>Stage 1 data</vt:lpstr>
      <vt:lpstr>Looking ahead.  Individual university analysis – broadening the scope to not just look at NSS links</vt:lpstr>
    </vt:vector>
  </TitlesOfParts>
  <Company>ORC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evidence for  employee engagement in the University sector 2014 Findings from stage 1.</dc:title>
  <dc:creator>JTidswell</dc:creator>
  <cp:lastModifiedBy>Daniel Hannah</cp:lastModifiedBy>
  <cp:revision>29</cp:revision>
  <dcterms:created xsi:type="dcterms:W3CDTF">2014-05-15T09:20:52Z</dcterms:created>
  <dcterms:modified xsi:type="dcterms:W3CDTF">2014-10-30T14:31:01Z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0x010100B77AD757BA30B24987F8520F5717BE8A</vt:lpwstr>
  </property>
</Properties>
</file>