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81" r:id="rId5"/>
    <p:sldId id="380" r:id="rId6"/>
    <p:sldId id="349" r:id="rId7"/>
    <p:sldId id="368" r:id="rId8"/>
    <p:sldId id="345" r:id="rId9"/>
    <p:sldId id="350" r:id="rId10"/>
    <p:sldId id="351" r:id="rId11"/>
    <p:sldId id="352" r:id="rId12"/>
    <p:sldId id="369" r:id="rId13"/>
    <p:sldId id="375" r:id="rId14"/>
    <p:sldId id="376" r:id="rId15"/>
    <p:sldId id="379" r:id="rId16"/>
    <p:sldId id="371" r:id="rId17"/>
    <p:sldId id="374" r:id="rId18"/>
    <p:sldId id="377" r:id="rId19"/>
    <p:sldId id="378" r:id="rId20"/>
    <p:sldId id="373" r:id="rId21"/>
    <p:sldId id="341" r:id="rId22"/>
    <p:sldId id="340" r:id="rId23"/>
    <p:sldId id="342" r:id="rId24"/>
    <p:sldId id="358" r:id="rId25"/>
    <p:sldId id="361" r:id="rId26"/>
    <p:sldId id="366" r:id="rId27"/>
    <p:sldId id="383" r:id="rId28"/>
    <p:sldId id="382" r:id="rId29"/>
    <p:sldId id="384" r:id="rId30"/>
  </p:sldIdLst>
  <p:sldSz cx="10693400" cy="6445250"/>
  <p:notesSz cx="6797675" cy="9928225"/>
  <p:defaultTextStyle>
    <a:defPPr>
      <a:defRPr lang="da-DK"/>
    </a:defPPr>
    <a:lvl1pPr marL="0" algn="l" defTabSz="10853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2696" algn="l" defTabSz="10853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5393" algn="l" defTabSz="10853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28089" algn="l" defTabSz="10853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0786" algn="l" defTabSz="10853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13482" algn="l" defTabSz="10853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56178" algn="l" defTabSz="10853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98875" algn="l" defTabSz="10853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41571" algn="l" defTabSz="10853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0">
          <p15:clr>
            <a:srgbClr val="A4A3A4"/>
          </p15:clr>
        </p15:guide>
        <p15:guide id="2" pos="33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86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4086"/>
  </p:normalViewPr>
  <p:slideViewPr>
    <p:cSldViewPr snapToGrid="0">
      <p:cViewPr varScale="1">
        <p:scale>
          <a:sx n="66" d="100"/>
          <a:sy n="66" d="100"/>
        </p:scale>
        <p:origin x="1240" y="52"/>
      </p:cViewPr>
      <p:guideLst>
        <p:guide orient="horz" pos="2030"/>
        <p:guide pos="3369"/>
      </p:guideLst>
    </p:cSldViewPr>
  </p:slideViewPr>
  <p:outlineViewPr>
    <p:cViewPr>
      <p:scale>
        <a:sx n="33" d="100"/>
        <a:sy n="33" d="100"/>
      </p:scale>
      <p:origin x="0" y="-28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9DC6B-52DC-4FB6-B3A1-CD36D787F089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D306D-DE10-4827-AA74-62796B6A9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335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994B6-E195-1D4C-8544-89E4BF5B4AF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20713" y="1241425"/>
            <a:ext cx="55562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A73C3-F9F3-DA4B-ACB2-D0D7F9417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39" cy="39092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620713" y="1241425"/>
            <a:ext cx="55562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0174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23A8-3A9F-774A-8C67-C0618A09CF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97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23A8-3A9F-774A-8C67-C0618A09CF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97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23A8-3A9F-774A-8C67-C0618A09CF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97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23A8-3A9F-774A-8C67-C0618A09CF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97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23A8-3A9F-774A-8C67-C0618A09CF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97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20713" y="1241425"/>
            <a:ext cx="5556250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da-DK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420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23A8-3A9F-774A-8C67-C0618A09CF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92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23A8-3A9F-774A-8C67-C0618A09CF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22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A73C3-F9F3-DA4B-ACB2-D0D7F94175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3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23A8-3A9F-774A-8C67-C0618A09CF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17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23A8-3A9F-774A-8C67-C0618A09CF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97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23A8-3A9F-774A-8C67-C0618A09CF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97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23A8-3A9F-774A-8C67-C0618A09CF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97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23A8-3A9F-774A-8C67-C0618A09CF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97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23A8-3A9F-774A-8C67-C0618A09CF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9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9" t="51118" r="46633" b="44728"/>
          <a:stretch/>
        </p:blipFill>
        <p:spPr>
          <a:xfrm>
            <a:off x="5248274" y="3294633"/>
            <a:ext cx="458466" cy="267717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320"/>
            <a:ext cx="10692000" cy="64447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41466" y="450881"/>
            <a:ext cx="5145794" cy="1944216"/>
          </a:xfrm>
        </p:spPr>
        <p:txBody>
          <a:bodyPr anchor="b"/>
          <a:lstStyle>
            <a:lvl1pPr algn="l">
              <a:lnSpc>
                <a:spcPts val="44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C9F5-53CE-48BC-B3C4-5197D168A109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3403-F536-4CEB-A7F6-6EF494C8B0C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5239252" y="2423871"/>
            <a:ext cx="5148008" cy="870762"/>
          </a:xfrm>
        </p:spPr>
        <p:txBody>
          <a:bodyPr/>
          <a:lstStyle>
            <a:lvl1pPr marL="0" indent="0">
              <a:buNone/>
              <a:defRPr sz="1600"/>
            </a:lvl1pPr>
            <a:lvl2pPr marL="542697" indent="0">
              <a:buNone/>
              <a:defRPr/>
            </a:lvl2pPr>
            <a:lvl3pPr marL="1085393" indent="0">
              <a:buNone/>
              <a:defRPr/>
            </a:lvl3pPr>
            <a:lvl4pPr marL="1628089" indent="0">
              <a:buNone/>
              <a:defRPr/>
            </a:lvl4pPr>
            <a:lvl5pPr marL="217078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383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6"/>
          </p:nvPr>
        </p:nvSpPr>
        <p:spPr>
          <a:xfrm>
            <a:off x="3464105" y="391993"/>
            <a:ext cx="6462489" cy="5316829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1" t="10896" r="3665" b="85752"/>
          <a:stretch/>
        </p:blipFill>
        <p:spPr>
          <a:xfrm>
            <a:off x="9883204" y="702345"/>
            <a:ext cx="417408" cy="2160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492" y="279375"/>
            <a:ext cx="3735072" cy="804274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C9F5-53CE-48BC-B3C4-5197D168A109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3403-F536-4CEB-A7F6-6EF494C8B0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399845" y="999359"/>
            <a:ext cx="3722719" cy="504534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dsholder til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8803084" y="1010981"/>
            <a:ext cx="1497528" cy="771483"/>
          </a:xfrm>
        </p:spPr>
        <p:txBody>
          <a:bodyPr/>
          <a:lstStyle>
            <a:lvl1pPr marL="0" indent="0" algn="r">
              <a:lnSpc>
                <a:spcPts val="24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da-DK"/>
              <a:t>Figur</a:t>
            </a:r>
            <a:br>
              <a:rPr lang="da-DK"/>
            </a:br>
            <a:r>
              <a:rPr lang="da-DK" err="1"/>
              <a:t>x.x</a:t>
            </a:r>
            <a:endParaRPr lang="da-DK"/>
          </a:p>
        </p:txBody>
      </p:sp>
      <p:sp>
        <p:nvSpPr>
          <p:cNvPr id="11" name="Pladsholder til tekst 8"/>
          <p:cNvSpPr>
            <a:spLocks noGrp="1"/>
          </p:cNvSpPr>
          <p:nvPr>
            <p:ph type="body" sz="quarter" idx="15"/>
          </p:nvPr>
        </p:nvSpPr>
        <p:spPr>
          <a:xfrm>
            <a:off x="399845" y="1671233"/>
            <a:ext cx="2786615" cy="392765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75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 to linjer og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C9F5-53CE-48BC-B3C4-5197D168A109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3403-F536-4CEB-A7F6-6EF494C8B0C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1" t="10896" r="3665" b="85752"/>
          <a:stretch/>
        </p:blipFill>
        <p:spPr>
          <a:xfrm>
            <a:off x="9883204" y="702345"/>
            <a:ext cx="417408" cy="216024"/>
          </a:xfrm>
          <a:prstGeom prst="rect">
            <a:avLst/>
          </a:prstGeom>
        </p:spPr>
      </p:pic>
      <p:sp>
        <p:nvSpPr>
          <p:cNvPr id="9" name="Pladsholder til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8803084" y="1010981"/>
            <a:ext cx="1497528" cy="771483"/>
          </a:xfrm>
        </p:spPr>
        <p:txBody>
          <a:bodyPr/>
          <a:lstStyle>
            <a:lvl1pPr marL="0" indent="0" algn="r">
              <a:lnSpc>
                <a:spcPts val="24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da-DK"/>
              <a:t>Figur</a:t>
            </a:r>
            <a:br>
              <a:rPr lang="da-DK"/>
            </a:br>
            <a:r>
              <a:rPr lang="da-DK" err="1"/>
              <a:t>x.x</a:t>
            </a:r>
            <a:endParaRPr lang="da-DK"/>
          </a:p>
        </p:txBody>
      </p:sp>
      <p:sp>
        <p:nvSpPr>
          <p:cNvPr id="10" name="Pladsholder til billede 12"/>
          <p:cNvSpPr>
            <a:spLocks noGrp="1"/>
          </p:cNvSpPr>
          <p:nvPr>
            <p:ph type="pic" sz="quarter" idx="16"/>
          </p:nvPr>
        </p:nvSpPr>
        <p:spPr>
          <a:xfrm>
            <a:off x="5404022" y="477795"/>
            <a:ext cx="3476368" cy="5214551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 lang="da-DK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87492" y="831310"/>
            <a:ext cx="4529788" cy="804274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399845" y="1551294"/>
            <a:ext cx="4514807" cy="504534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7"/>
          </p:nvPr>
        </p:nvSpPr>
        <p:spPr>
          <a:xfrm>
            <a:off x="402862" y="2228855"/>
            <a:ext cx="4511790" cy="32980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338138" indent="-338138">
              <a:spcBef>
                <a:spcPts val="0"/>
              </a:spcBef>
              <a:buFont typeface="Arial" panose="020B0604020202020204" pitchFamily="34" charset="0"/>
              <a:buChar char="•"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010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figur samt nivea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800" y="200445"/>
            <a:ext cx="9624060" cy="10742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C9F5-53CE-48BC-B3C4-5197D168A109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3403-F536-4CEB-A7F6-6EF494C8B0C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92199" y="1584206"/>
            <a:ext cx="3874382" cy="4158699"/>
          </a:xfrm>
        </p:spPr>
        <p:txBody>
          <a:bodyPr/>
          <a:lstStyle>
            <a:lvl1pPr>
              <a:spcBef>
                <a:spcPts val="0"/>
              </a:spcBef>
              <a:buFont typeface="+mj-lt"/>
              <a:buAutoNum type="arabicPeriod"/>
              <a:defRPr>
                <a:latin typeface="+mj-lt"/>
              </a:defRPr>
            </a:lvl1pPr>
            <a:lvl2pPr marL="511175" indent="-247650">
              <a:spcBef>
                <a:spcPts val="0"/>
              </a:spcBef>
              <a:buFont typeface="+mj-lt"/>
              <a:buAutoNum type="arabicPeriod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4"/>
          </p:nvPr>
        </p:nvSpPr>
        <p:spPr>
          <a:xfrm>
            <a:off x="4554612" y="1854473"/>
            <a:ext cx="4464496" cy="295232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206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figur bund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800" y="403749"/>
            <a:ext cx="5043087" cy="1074208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C9F5-53CE-48BC-B3C4-5197D168A109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3403-F536-4CEB-A7F6-6EF494C8B0C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399845" y="1551294"/>
            <a:ext cx="4514807" cy="504534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dsholder til tekst 13"/>
          <p:cNvSpPr>
            <a:spLocks noGrp="1"/>
          </p:cNvSpPr>
          <p:nvPr>
            <p:ph type="body" sz="quarter" idx="17"/>
          </p:nvPr>
        </p:nvSpPr>
        <p:spPr>
          <a:xfrm>
            <a:off x="402862" y="2228855"/>
            <a:ext cx="4511790" cy="32980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338138" indent="-338138">
              <a:spcBef>
                <a:spcPts val="0"/>
              </a:spcBef>
              <a:buFont typeface="Arial" panose="020B0604020202020204" pitchFamily="34" charset="0"/>
              <a:buChar char="•"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8"/>
          </p:nvPr>
        </p:nvSpPr>
        <p:spPr>
          <a:xfrm>
            <a:off x="5080107" y="2214679"/>
            <a:ext cx="5616575" cy="371474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621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Lis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32543" y="444168"/>
            <a:ext cx="9822308" cy="5793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ignika"/>
              <a:buNone/>
              <a:defRPr sz="3508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indent="0">
              <a:spcBef>
                <a:spcPts val="0"/>
              </a:spcBef>
              <a:buNone/>
              <a:defRPr sz="1579"/>
            </a:lvl2pPr>
            <a:lvl3pPr lvl="2" indent="0">
              <a:spcBef>
                <a:spcPts val="0"/>
              </a:spcBef>
              <a:buNone/>
              <a:defRPr sz="1579"/>
            </a:lvl3pPr>
            <a:lvl4pPr lvl="3" indent="0">
              <a:spcBef>
                <a:spcPts val="0"/>
              </a:spcBef>
              <a:buNone/>
              <a:defRPr sz="1579"/>
            </a:lvl4pPr>
            <a:lvl5pPr lvl="4" indent="0">
              <a:spcBef>
                <a:spcPts val="0"/>
              </a:spcBef>
              <a:buNone/>
              <a:defRPr sz="1579"/>
            </a:lvl5pPr>
            <a:lvl6pPr lvl="5" indent="0">
              <a:spcBef>
                <a:spcPts val="0"/>
              </a:spcBef>
              <a:buNone/>
              <a:defRPr sz="1579"/>
            </a:lvl6pPr>
            <a:lvl7pPr lvl="6" indent="0">
              <a:spcBef>
                <a:spcPts val="0"/>
              </a:spcBef>
              <a:buNone/>
              <a:defRPr sz="1579"/>
            </a:lvl7pPr>
            <a:lvl8pPr lvl="7" indent="0">
              <a:spcBef>
                <a:spcPts val="0"/>
              </a:spcBef>
              <a:buNone/>
              <a:defRPr sz="1579"/>
            </a:lvl8pPr>
            <a:lvl9pPr lvl="8" indent="0">
              <a:spcBef>
                <a:spcPts val="0"/>
              </a:spcBef>
              <a:buNone/>
              <a:defRPr sz="1579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424819" y="5803709"/>
            <a:ext cx="5583063" cy="6415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28" b="0" i="0" u="none" strike="noStrike" cap="none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L="401010" marR="0" lvl="1" indent="0" algn="l" rtl="0">
              <a:spcBef>
                <a:spcPts val="0"/>
              </a:spcBef>
              <a:buNone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02020" marR="0" lvl="2" indent="0" algn="l" rtl="0">
              <a:spcBef>
                <a:spcPts val="0"/>
              </a:spcBef>
              <a:buNone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3030" marR="0" lvl="3" indent="0" algn="l" rtl="0">
              <a:spcBef>
                <a:spcPts val="0"/>
              </a:spcBef>
              <a:buNone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04040" marR="0" lvl="4" indent="0" algn="l" rtl="0">
              <a:spcBef>
                <a:spcPts val="0"/>
              </a:spcBef>
              <a:buNone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05051" marR="0" lvl="5" indent="0" algn="l" rtl="0">
              <a:spcBef>
                <a:spcPts val="0"/>
              </a:spcBef>
              <a:buNone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6061" marR="0" lvl="6" indent="0" algn="l" rtl="0">
              <a:spcBef>
                <a:spcPts val="0"/>
              </a:spcBef>
              <a:buNone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07071" marR="0" lvl="7" indent="0" algn="l" rtl="0">
              <a:spcBef>
                <a:spcPts val="0"/>
              </a:spcBef>
              <a:buNone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08081" marR="0" lvl="8" indent="0" algn="l" rtl="0">
              <a:spcBef>
                <a:spcPts val="0"/>
              </a:spcBef>
              <a:buNone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9007883" y="5803710"/>
            <a:ext cx="1685514" cy="64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28" b="0" i="0" u="none" strike="noStrike" cap="none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L="401010" marR="0" lvl="1" indent="0" algn="l" rtl="0">
              <a:spcBef>
                <a:spcPts val="0"/>
              </a:spcBef>
              <a:buNone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02020" marR="0" lvl="2" indent="0" algn="l" rtl="0">
              <a:spcBef>
                <a:spcPts val="0"/>
              </a:spcBef>
              <a:buNone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3030" marR="0" lvl="3" indent="0" algn="l" rtl="0">
              <a:spcBef>
                <a:spcPts val="0"/>
              </a:spcBef>
              <a:buNone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04040" marR="0" lvl="4" indent="0" algn="l" rtl="0">
              <a:spcBef>
                <a:spcPts val="0"/>
              </a:spcBef>
              <a:buNone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05051" marR="0" lvl="5" indent="0" algn="l" rtl="0">
              <a:spcBef>
                <a:spcPts val="0"/>
              </a:spcBef>
              <a:buNone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6061" marR="0" lvl="6" indent="0" algn="l" rtl="0">
              <a:spcBef>
                <a:spcPts val="0"/>
              </a:spcBef>
              <a:buNone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07071" marR="0" lvl="7" indent="0" algn="l" rtl="0">
              <a:spcBef>
                <a:spcPts val="0"/>
              </a:spcBef>
              <a:buNone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08081" marR="0" lvl="8" indent="0" algn="l" rtl="0">
              <a:spcBef>
                <a:spcPts val="0"/>
              </a:spcBef>
              <a:buNone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A7031D6-E00A-BD49-BF93-91A3903EE4A1}" type="datetime1">
              <a:rPr lang="da-DK" smtClean="0"/>
              <a:t>06-07-2020</a:t>
            </a:fld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32543" y="1602865"/>
            <a:ext cx="9822308" cy="38830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00505" marR="0" lvl="0" indent="-66835" algn="l" rtl="0">
              <a:lnSpc>
                <a:spcPct val="90000"/>
              </a:lnSpc>
              <a:spcBef>
                <a:spcPts val="877"/>
              </a:spcBef>
              <a:buClr>
                <a:schemeClr val="dk1"/>
              </a:buClr>
              <a:buSzPct val="100000"/>
              <a:buFont typeface="Signika"/>
              <a:buChar char="•"/>
              <a:defRPr sz="2105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L="601515" marR="0" lvl="1" indent="-89113" algn="l" rtl="0">
              <a:lnSpc>
                <a:spcPct val="90000"/>
              </a:lnSpc>
              <a:spcBef>
                <a:spcPts val="439"/>
              </a:spcBef>
              <a:buClr>
                <a:schemeClr val="dk1"/>
              </a:buClr>
              <a:buSzPct val="100000"/>
              <a:buFont typeface="Signika"/>
              <a:buChar char="•"/>
              <a:defRPr sz="1754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L="1002525" marR="0" lvl="2" indent="-100253" algn="l" rtl="0">
              <a:lnSpc>
                <a:spcPct val="90000"/>
              </a:lnSpc>
              <a:spcBef>
                <a:spcPts val="439"/>
              </a:spcBef>
              <a:buClr>
                <a:schemeClr val="dk1"/>
              </a:buClr>
              <a:buSzPct val="100000"/>
              <a:buFont typeface="Signika"/>
              <a:buChar char="•"/>
              <a:defRPr sz="1579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L="1403535" marR="0" lvl="3" indent="-111392" algn="l" rtl="0">
              <a:lnSpc>
                <a:spcPct val="90000"/>
              </a:lnSpc>
              <a:spcBef>
                <a:spcPts val="439"/>
              </a:spcBef>
              <a:buClr>
                <a:schemeClr val="dk1"/>
              </a:buClr>
              <a:buSzPct val="100000"/>
              <a:buFont typeface="Signika"/>
              <a:buChar char="•"/>
              <a:defRPr sz="1403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L="1804546" marR="0" lvl="4" indent="-111392" algn="l" rtl="0">
              <a:lnSpc>
                <a:spcPct val="90000"/>
              </a:lnSpc>
              <a:spcBef>
                <a:spcPts val="439"/>
              </a:spcBef>
              <a:buClr>
                <a:schemeClr val="dk1"/>
              </a:buClr>
              <a:buSzPct val="100000"/>
              <a:buFont typeface="Signika"/>
              <a:buChar char="•"/>
              <a:defRPr sz="1403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L="2205556" marR="0" lvl="5" indent="-100253" algn="l" rtl="0">
              <a:lnSpc>
                <a:spcPct val="90000"/>
              </a:lnSpc>
              <a:spcBef>
                <a:spcPts val="439"/>
              </a:spcBef>
              <a:buClr>
                <a:schemeClr val="dk1"/>
              </a:buClr>
              <a:buSzPct val="100000"/>
              <a:buFont typeface="Arial"/>
              <a:buChar char="•"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06566" marR="0" lvl="6" indent="-100253" algn="l" rtl="0">
              <a:lnSpc>
                <a:spcPct val="90000"/>
              </a:lnSpc>
              <a:spcBef>
                <a:spcPts val="439"/>
              </a:spcBef>
              <a:buClr>
                <a:schemeClr val="dk1"/>
              </a:buClr>
              <a:buSzPct val="100000"/>
              <a:buFont typeface="Arial"/>
              <a:buChar char="•"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07576" marR="0" lvl="7" indent="-100253" algn="l" rtl="0">
              <a:lnSpc>
                <a:spcPct val="90000"/>
              </a:lnSpc>
              <a:spcBef>
                <a:spcPts val="439"/>
              </a:spcBef>
              <a:buClr>
                <a:schemeClr val="dk1"/>
              </a:buClr>
              <a:buSzPct val="100000"/>
              <a:buFont typeface="Arial"/>
              <a:buChar char="•"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08586" marR="0" lvl="8" indent="-100253" algn="l" rtl="0">
              <a:lnSpc>
                <a:spcPct val="90000"/>
              </a:lnSpc>
              <a:spcBef>
                <a:spcPts val="439"/>
              </a:spcBef>
              <a:buClr>
                <a:schemeClr val="dk1"/>
              </a:buClr>
              <a:buSzPct val="100000"/>
              <a:buFont typeface="Arial"/>
              <a:buChar char="•"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32543" y="1023517"/>
            <a:ext cx="9822308" cy="317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877"/>
              </a:spcBef>
              <a:buClr>
                <a:srgbClr val="8E8E8E"/>
              </a:buClr>
              <a:buFont typeface="Signika"/>
              <a:buNone/>
              <a:defRPr sz="1754" b="0" i="0" u="none" strike="noStrike" cap="none">
                <a:solidFill>
                  <a:srgbClr val="8E8E8E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L="601515" marR="0" lvl="1" indent="-66835" algn="l" rtl="0">
              <a:lnSpc>
                <a:spcPct val="90000"/>
              </a:lnSpc>
              <a:spcBef>
                <a:spcPts val="439"/>
              </a:spcBef>
              <a:buClr>
                <a:schemeClr val="dk1"/>
              </a:buClr>
              <a:buSzPct val="100000"/>
              <a:buFont typeface="Signika"/>
              <a:buChar char="•"/>
              <a:defRPr sz="2105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L="1002525" marR="0" lvl="2" indent="-89113" algn="l" rtl="0">
              <a:lnSpc>
                <a:spcPct val="90000"/>
              </a:lnSpc>
              <a:spcBef>
                <a:spcPts val="439"/>
              </a:spcBef>
              <a:buClr>
                <a:schemeClr val="dk1"/>
              </a:buClr>
              <a:buSzPct val="100000"/>
              <a:buFont typeface="Signika"/>
              <a:buChar char="•"/>
              <a:defRPr sz="1754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L="1403535" marR="0" lvl="3" indent="-100253" algn="l" rtl="0">
              <a:lnSpc>
                <a:spcPct val="90000"/>
              </a:lnSpc>
              <a:spcBef>
                <a:spcPts val="439"/>
              </a:spcBef>
              <a:buClr>
                <a:schemeClr val="dk1"/>
              </a:buClr>
              <a:buSzPct val="100000"/>
              <a:buFont typeface="Signika"/>
              <a:buChar char="•"/>
              <a:defRPr sz="1579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L="1604040" marR="0" lvl="4" indent="0" algn="l" rtl="0">
              <a:lnSpc>
                <a:spcPct val="90000"/>
              </a:lnSpc>
              <a:spcBef>
                <a:spcPts val="439"/>
              </a:spcBef>
              <a:buClr>
                <a:schemeClr val="dk1"/>
              </a:buClr>
              <a:buFont typeface="Signika"/>
              <a:buNone/>
              <a:defRPr sz="1579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L="2205556" marR="0" lvl="5" indent="-100253" algn="l" rtl="0">
              <a:lnSpc>
                <a:spcPct val="90000"/>
              </a:lnSpc>
              <a:spcBef>
                <a:spcPts val="439"/>
              </a:spcBef>
              <a:buClr>
                <a:schemeClr val="dk1"/>
              </a:buClr>
              <a:buSzPct val="100000"/>
              <a:buFont typeface="Arial"/>
              <a:buChar char="•"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06566" marR="0" lvl="6" indent="-100253" algn="l" rtl="0">
              <a:lnSpc>
                <a:spcPct val="90000"/>
              </a:lnSpc>
              <a:spcBef>
                <a:spcPts val="439"/>
              </a:spcBef>
              <a:buClr>
                <a:schemeClr val="dk1"/>
              </a:buClr>
              <a:buSzPct val="100000"/>
              <a:buFont typeface="Arial"/>
              <a:buChar char="•"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07576" marR="0" lvl="7" indent="-100253" algn="l" rtl="0">
              <a:lnSpc>
                <a:spcPct val="90000"/>
              </a:lnSpc>
              <a:spcBef>
                <a:spcPts val="439"/>
              </a:spcBef>
              <a:buClr>
                <a:schemeClr val="dk1"/>
              </a:buClr>
              <a:buSzPct val="100000"/>
              <a:buFont typeface="Arial"/>
              <a:buChar char="•"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08586" marR="0" lvl="8" indent="-100253" algn="l" rtl="0">
              <a:lnSpc>
                <a:spcPct val="90000"/>
              </a:lnSpc>
              <a:spcBef>
                <a:spcPts val="439"/>
              </a:spcBef>
              <a:buClr>
                <a:schemeClr val="dk1"/>
              </a:buClr>
              <a:buSzPct val="100000"/>
              <a:buFont typeface="Arial"/>
              <a:buChar char="•"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0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9576-FB9A-A248-952C-FA3B7EF025B1}" type="datetime1">
              <a:rPr lang="da-DK" smtClean="0"/>
              <a:t>06-07-2020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7663603" y="5973795"/>
            <a:ext cx="2495127" cy="343150"/>
          </a:xfrm>
          <a:prstGeom prst="rect">
            <a:avLst/>
          </a:prstGeom>
        </p:spPr>
        <p:txBody>
          <a:bodyPr/>
          <a:lstStyle/>
          <a:p>
            <a:fld id="{48CC8CC5-35BD-B849-8218-128CAA84A78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01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kolonner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Overskrift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Steffen </a:t>
            </a:r>
            <a:r>
              <a:rPr lang="en-US" err="1"/>
              <a:t>Skovfoged</a:t>
            </a:r>
            <a:r>
              <a:rPr lang="en-US"/>
              <a:t>, Executive Director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1B61292-D87C-7E41-A66D-97E1EB4C97BF}" type="datetime5">
              <a:rPr lang="da-DK" smtClean="0"/>
              <a:t>juli 2020</a:t>
            </a:fld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543" y="1023517"/>
            <a:ext cx="9822308" cy="31775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754" b="0" i="0">
                <a:solidFill>
                  <a:schemeClr val="tx1">
                    <a:lumMod val="60000"/>
                    <a:lumOff val="40000"/>
                  </a:schemeClr>
                </a:solidFill>
                <a:latin typeface="Signika" charset="0"/>
                <a:ea typeface="Signika" charset="0"/>
                <a:cs typeface="Signika" charset="0"/>
              </a:defRPr>
            </a:lvl1pPr>
            <a:lvl5pPr marL="1604040" indent="0">
              <a:buNone/>
              <a:defRPr/>
            </a:lvl5pPr>
          </a:lstStyle>
          <a:p>
            <a:pPr lvl="0"/>
            <a:r>
              <a:rPr lang="en-US" err="1"/>
              <a:t>Undertitel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32543" y="1602866"/>
            <a:ext cx="4908645" cy="3883091"/>
          </a:xfrm>
        </p:spPr>
        <p:txBody>
          <a:bodyPr anchor="ctr" anchorCtr="0">
            <a:normAutofit/>
          </a:bodyPr>
          <a:lstStyle>
            <a:lvl1pPr>
              <a:defRPr sz="2105"/>
            </a:lvl1pPr>
            <a:lvl2pPr>
              <a:defRPr sz="1754"/>
            </a:lvl2pPr>
            <a:lvl3pPr>
              <a:defRPr sz="1579"/>
            </a:lvl3pPr>
            <a:lvl4pPr>
              <a:defRPr sz="1403"/>
            </a:lvl4pPr>
            <a:lvl5pPr>
              <a:defRPr sz="1403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5346205" y="1602866"/>
            <a:ext cx="4908645" cy="3883091"/>
          </a:xfrm>
        </p:spPr>
        <p:txBody>
          <a:bodyPr anchor="ctr" anchorCtr="0">
            <a:normAutofit/>
          </a:bodyPr>
          <a:lstStyle>
            <a:lvl1pPr>
              <a:defRPr sz="2105"/>
            </a:lvl1pPr>
            <a:lvl2pPr>
              <a:defRPr sz="1754"/>
            </a:lvl2pPr>
            <a:lvl3pPr>
              <a:defRPr sz="1579"/>
            </a:lvl3pPr>
            <a:lvl4pPr>
              <a:defRPr sz="1403"/>
            </a:lvl4pPr>
            <a:lvl5pPr>
              <a:defRPr sz="1403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7"/>
          <a:stretch/>
        </p:blipFill>
        <p:spPr>
          <a:xfrm>
            <a:off x="-1" y="5943600"/>
            <a:ext cx="10696683" cy="501650"/>
          </a:xfrm>
          <a:prstGeom prst="rect">
            <a:avLst/>
          </a:prstGeom>
          <a:ln w="6350">
            <a:solidFill>
              <a:srgbClr val="000000"/>
            </a:solidFill>
          </a:ln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34670" y="258111"/>
            <a:ext cx="9624060" cy="1074208"/>
          </a:xfrm>
          <a:prstGeom prst="rect">
            <a:avLst/>
          </a:prstGeom>
        </p:spPr>
        <p:txBody>
          <a:bodyPr vert="horz" lIns="108539" tIns="54270" rIns="108539" bIns="54270" rtlCol="0" anchor="ctr">
            <a:noAutofit/>
          </a:bodyPr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4670" y="1503893"/>
            <a:ext cx="9624060" cy="4253567"/>
          </a:xfrm>
          <a:prstGeom prst="rect">
            <a:avLst/>
          </a:prstGeom>
        </p:spPr>
        <p:txBody>
          <a:bodyPr vert="horz" lIns="108539" tIns="54270" rIns="108539" bIns="54270" rtlCol="0">
            <a:no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34670" y="7127947"/>
            <a:ext cx="2495127" cy="343150"/>
          </a:xfrm>
          <a:prstGeom prst="rect">
            <a:avLst/>
          </a:prstGeom>
        </p:spPr>
        <p:txBody>
          <a:bodyPr vert="horz" lIns="108539" tIns="54270" rIns="108539" bIns="5427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AC9F5-53CE-48BC-B3C4-5197D168A109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653580" y="7127947"/>
            <a:ext cx="3386243" cy="343150"/>
          </a:xfrm>
          <a:prstGeom prst="rect">
            <a:avLst/>
          </a:prstGeom>
        </p:spPr>
        <p:txBody>
          <a:bodyPr vert="horz" lIns="108539" tIns="54270" rIns="108539" bIns="5427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663603" y="7127947"/>
            <a:ext cx="2495127" cy="343150"/>
          </a:xfrm>
          <a:prstGeom prst="rect">
            <a:avLst/>
          </a:prstGeom>
        </p:spPr>
        <p:txBody>
          <a:bodyPr vert="horz" lIns="108539" tIns="54270" rIns="108539" bIns="5427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F3403-F536-4CEB-A7F6-6EF494C8B0CE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3" y="301685"/>
            <a:ext cx="1633645" cy="88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89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</p:sldLayoutIdLst>
  <p:txStyles>
    <p:titleStyle>
      <a:lvl1pPr algn="l" defTabSz="1085393" rtl="0" eaLnBrk="1" latinLnBrk="0" hangingPunct="1">
        <a:lnSpc>
          <a:spcPts val="4400"/>
        </a:lnSpc>
        <a:spcBef>
          <a:spcPct val="0"/>
        </a:spcBef>
        <a:buNone/>
        <a:defRPr sz="4000" kern="1200">
          <a:solidFill>
            <a:srgbClr val="686868"/>
          </a:solidFill>
          <a:latin typeface="+mj-lt"/>
          <a:ea typeface="+mj-ea"/>
          <a:cs typeface="+mj-cs"/>
        </a:defRPr>
      </a:lvl1pPr>
    </p:titleStyle>
    <p:bodyStyle>
      <a:lvl1pPr marL="407022" indent="-407022" algn="l" defTabSz="1085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686868"/>
          </a:solidFill>
          <a:latin typeface="+mn-lt"/>
          <a:ea typeface="+mn-ea"/>
          <a:cs typeface="+mn-cs"/>
        </a:defRPr>
      </a:lvl1pPr>
      <a:lvl2pPr marL="881882" indent="-339185" algn="l" defTabSz="1085393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686868"/>
          </a:solidFill>
          <a:latin typeface="+mn-lt"/>
          <a:ea typeface="+mn-ea"/>
          <a:cs typeface="+mn-cs"/>
        </a:defRPr>
      </a:lvl2pPr>
      <a:lvl3pPr marL="1356741" indent="-271348" algn="l" defTabSz="1085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686868"/>
          </a:solidFill>
          <a:latin typeface="+mn-lt"/>
          <a:ea typeface="+mn-ea"/>
          <a:cs typeface="+mn-cs"/>
        </a:defRPr>
      </a:lvl3pPr>
      <a:lvl4pPr marL="1899437" indent="-271348" algn="l" defTabSz="1085393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686868"/>
          </a:solidFill>
          <a:latin typeface="+mn-lt"/>
          <a:ea typeface="+mn-ea"/>
          <a:cs typeface="+mn-cs"/>
        </a:defRPr>
      </a:lvl4pPr>
      <a:lvl5pPr marL="2442134" indent="-271348" algn="l" defTabSz="1085393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686868"/>
          </a:solidFill>
          <a:latin typeface="+mn-lt"/>
          <a:ea typeface="+mn-ea"/>
          <a:cs typeface="+mn-cs"/>
        </a:defRPr>
      </a:lvl5pPr>
      <a:lvl6pPr marL="2984830" indent="-271348" algn="l" defTabSz="1085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27527" indent="-271348" algn="l" defTabSz="1085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0223" indent="-271348" algn="l" defTabSz="1085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2919" indent="-271348" algn="l" defTabSz="1085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0853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2696" algn="l" defTabSz="10853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393" algn="l" defTabSz="10853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8089" algn="l" defTabSz="10853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0786" algn="l" defTabSz="10853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3482" algn="l" defTabSz="10853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6178" algn="l" defTabSz="10853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98875" algn="l" defTabSz="10853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1571" algn="l" defTabSz="10853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tiff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tiff"/><Relationship Id="rId7" Type="http://schemas.openxmlformats.org/officeDocument/2006/relationships/image" Target="../media/image50.png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tif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tif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19" y="2401955"/>
            <a:ext cx="7476565" cy="1563005"/>
          </a:xfrm>
        </p:spPr>
        <p:txBody>
          <a:bodyPr/>
          <a:lstStyle/>
          <a:p>
            <a:pPr algn="ctr"/>
            <a:r>
              <a:rPr lang="en-GB" dirty="0"/>
              <a:t>Shaping Futures</a:t>
            </a:r>
            <a:br>
              <a:rPr lang="en-GB" dirty="0"/>
            </a:br>
            <a:r>
              <a:rPr lang="en-GB" dirty="0"/>
              <a:t>Digital Enhancement  Projects</a:t>
            </a:r>
          </a:p>
        </p:txBody>
      </p:sp>
    </p:spTree>
    <p:extLst>
      <p:ext uri="{BB962C8B-B14F-4D97-AF65-F5344CB8AC3E}">
        <p14:creationId xmlns:p14="http://schemas.microsoft.com/office/powerpoint/2010/main" val="720663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4670" y="258111"/>
            <a:ext cx="9624060" cy="1074208"/>
          </a:xfrm>
        </p:spPr>
        <p:txBody>
          <a:bodyPr/>
          <a:lstStyle/>
          <a:p>
            <a:r>
              <a:rPr lang="da-DK" b="1" dirty="0">
                <a:ea typeface="Calibri" charset="0"/>
                <a:cs typeface="Calibri" charset="0"/>
              </a:rPr>
              <a:t>Roles - Invigilator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03" y="1598279"/>
            <a:ext cx="6957517" cy="34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42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4670" y="258111"/>
            <a:ext cx="9624060" cy="1074208"/>
          </a:xfrm>
        </p:spPr>
        <p:txBody>
          <a:bodyPr/>
          <a:lstStyle/>
          <a:p>
            <a:r>
              <a:rPr lang="da-DK" b="1" dirty="0">
                <a:ea typeface="Calibri" charset="0"/>
                <a:cs typeface="Calibri" charset="0"/>
              </a:rPr>
              <a:t>Roles - Invigilator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28" y="1690487"/>
            <a:ext cx="5251807" cy="393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44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4670" y="258111"/>
            <a:ext cx="9624060" cy="1074208"/>
          </a:xfrm>
        </p:spPr>
        <p:txBody>
          <a:bodyPr/>
          <a:lstStyle/>
          <a:p>
            <a:r>
              <a:rPr lang="da-DK" b="1" dirty="0">
                <a:ea typeface="Calibri" charset="0"/>
                <a:cs typeface="Calibri" charset="0"/>
              </a:rPr>
              <a:t>Roles - Invigilator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28" y="1506071"/>
            <a:ext cx="4969596" cy="366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655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4670" y="258111"/>
            <a:ext cx="9624060" cy="1074208"/>
          </a:xfrm>
        </p:spPr>
        <p:txBody>
          <a:bodyPr/>
          <a:lstStyle/>
          <a:p>
            <a:r>
              <a:rPr lang="da-DK" b="1" dirty="0">
                <a:ea typeface="Calibri" charset="0"/>
                <a:cs typeface="Calibri" charset="0"/>
              </a:rPr>
              <a:t>Roles - Author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81" y="1575227"/>
            <a:ext cx="7581110" cy="363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7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4670" y="258111"/>
            <a:ext cx="9624060" cy="1074208"/>
          </a:xfrm>
        </p:spPr>
        <p:txBody>
          <a:bodyPr/>
          <a:lstStyle/>
          <a:p>
            <a:r>
              <a:rPr lang="da-DK" b="1" dirty="0">
                <a:ea typeface="Calibri" charset="0"/>
                <a:cs typeface="Calibri" charset="0"/>
              </a:rPr>
              <a:t>Roles - Assessor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001" y="1967113"/>
            <a:ext cx="6624115" cy="315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016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4670" y="258111"/>
            <a:ext cx="9624060" cy="1074208"/>
          </a:xfrm>
        </p:spPr>
        <p:txBody>
          <a:bodyPr/>
          <a:lstStyle/>
          <a:p>
            <a:r>
              <a:rPr lang="da-DK" b="1" dirty="0">
                <a:ea typeface="Calibri" charset="0"/>
                <a:cs typeface="Calibri" charset="0"/>
              </a:rPr>
              <a:t>Roles - Assessor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34507"/>
            <a:ext cx="6380220" cy="311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063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4670" y="258111"/>
            <a:ext cx="9624060" cy="1074208"/>
          </a:xfrm>
        </p:spPr>
        <p:txBody>
          <a:bodyPr/>
          <a:lstStyle/>
          <a:p>
            <a:r>
              <a:rPr lang="da-DK" b="1" dirty="0">
                <a:ea typeface="Calibri" charset="0"/>
                <a:cs typeface="Calibri" charset="0"/>
              </a:rPr>
              <a:t>Roles - Assessor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52" y="1559860"/>
            <a:ext cx="7061968" cy="34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096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4670" y="258111"/>
            <a:ext cx="9624060" cy="1074208"/>
          </a:xfrm>
        </p:spPr>
        <p:txBody>
          <a:bodyPr/>
          <a:lstStyle/>
          <a:p>
            <a:r>
              <a:rPr lang="da-DK" b="1" dirty="0">
                <a:ea typeface="Calibri" charset="0"/>
                <a:cs typeface="Calibri" charset="0"/>
              </a:rPr>
              <a:t>Roles - Manager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472" y="1490703"/>
            <a:ext cx="6898932" cy="373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652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frundet rektangel 20"/>
          <p:cNvSpPr/>
          <p:nvPr/>
        </p:nvSpPr>
        <p:spPr>
          <a:xfrm>
            <a:off x="3291247" y="4525951"/>
            <a:ext cx="7118787" cy="89082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  <a:ln>
            <a:solidFill>
              <a:schemeClr val="accent1">
                <a:lumMod val="20000"/>
                <a:lumOff val="80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42"/>
          </a:p>
        </p:txBody>
      </p:sp>
      <p:sp>
        <p:nvSpPr>
          <p:cNvPr id="53" name="Afrundet rektangel 52"/>
          <p:cNvSpPr/>
          <p:nvPr/>
        </p:nvSpPr>
        <p:spPr>
          <a:xfrm>
            <a:off x="3263780" y="1663967"/>
            <a:ext cx="7146255" cy="271460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>
            <a:solidFill>
              <a:schemeClr val="accent3">
                <a:lumMod val="20000"/>
                <a:lumOff val="80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42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solidFill>
                  <a:srgbClr val="686868"/>
                </a:solidFill>
                <a:latin typeface="+mj-lt"/>
                <a:ea typeface="Signika" charset="0"/>
                <a:cs typeface="Signika" charset="0"/>
              </a:rPr>
              <a:t>Recommendation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- Regarding digital assessment</a:t>
            </a:r>
          </a:p>
        </p:txBody>
      </p:sp>
      <p:sp>
        <p:nvSpPr>
          <p:cNvPr id="7" name="Trekant 6"/>
          <p:cNvSpPr/>
          <p:nvPr/>
        </p:nvSpPr>
        <p:spPr>
          <a:xfrm>
            <a:off x="783774" y="3748941"/>
            <a:ext cx="1829574" cy="1516291"/>
          </a:xfrm>
          <a:prstGeom prst="triangle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accent3">
                <a:lumMod val="20000"/>
                <a:lumOff val="8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42">
              <a:solidFill>
                <a:srgbClr val="686868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1402463" y="5237254"/>
            <a:ext cx="612668" cy="362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54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Cost</a:t>
            </a:r>
          </a:p>
        </p:txBody>
      </p:sp>
      <p:sp>
        <p:nvSpPr>
          <p:cNvPr id="10" name="Tekstfelt 9"/>
          <p:cNvSpPr txBox="1"/>
          <p:nvPr/>
        </p:nvSpPr>
        <p:spPr>
          <a:xfrm rot="17114638">
            <a:off x="524822" y="3648462"/>
            <a:ext cx="880113" cy="362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54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Quality</a:t>
            </a:r>
            <a:endParaRPr lang="en-GB" sz="1842">
              <a:solidFill>
                <a:srgbClr val="686868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sp>
        <p:nvSpPr>
          <p:cNvPr id="12" name="Tekstfelt 11"/>
          <p:cNvSpPr txBox="1"/>
          <p:nvPr/>
        </p:nvSpPr>
        <p:spPr>
          <a:xfrm rot="4418785">
            <a:off x="1995893" y="3703455"/>
            <a:ext cx="1027397" cy="362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54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Diversity</a:t>
            </a:r>
            <a:endParaRPr lang="en-GB" sz="1842">
              <a:solidFill>
                <a:srgbClr val="686868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sp>
        <p:nvSpPr>
          <p:cNvPr id="13" name="Tekstfelt 12"/>
          <p:cNvSpPr txBox="1"/>
          <p:nvPr/>
        </p:nvSpPr>
        <p:spPr>
          <a:xfrm>
            <a:off x="3291247" y="4525951"/>
            <a:ext cx="7920943" cy="902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5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“</a:t>
            </a:r>
            <a:r>
              <a:rPr lang="en-GB" sz="2105">
                <a:solidFill>
                  <a:schemeClr val="accent3"/>
                </a:solidFill>
                <a:latin typeface="Signika" charset="0"/>
                <a:ea typeface="Signika" charset="0"/>
                <a:cs typeface="Signika" charset="0"/>
              </a:rPr>
              <a:t>Digitalisation</a:t>
            </a:r>
            <a:r>
              <a:rPr lang="en-GB" sz="2105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 makes it possible to </a:t>
            </a:r>
            <a:r>
              <a:rPr lang="en-GB" sz="2105">
                <a:solidFill>
                  <a:schemeClr val="accent3"/>
                </a:solidFill>
                <a:latin typeface="Signika" charset="0"/>
                <a:ea typeface="Signika" charset="0"/>
                <a:cs typeface="Signika" charset="0"/>
              </a:rPr>
              <a:t>stretch</a:t>
            </a:r>
            <a:r>
              <a:rPr lang="en-GB" sz="2105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 the </a:t>
            </a:r>
            <a:r>
              <a:rPr lang="en-GB" sz="2105">
                <a:solidFill>
                  <a:schemeClr val="accent3"/>
                </a:solidFill>
                <a:latin typeface="Signika" charset="0"/>
                <a:ea typeface="Signika" charset="0"/>
                <a:cs typeface="Signika" charset="0"/>
              </a:rPr>
              <a:t>iron triangle</a:t>
            </a:r>
            <a:r>
              <a:rPr lang="en-GB" sz="2105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!”</a:t>
            </a:r>
          </a:p>
          <a:p>
            <a:pPr marL="250631" indent="-250631">
              <a:buFontTx/>
              <a:buChar char="-"/>
            </a:pPr>
            <a:r>
              <a:rPr lang="en-GB" sz="1579" i="1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Sir John Daniel, former Vice Chancellor of Open University, UK</a:t>
            </a:r>
          </a:p>
          <a:p>
            <a:r>
              <a:rPr lang="en-GB" sz="1579" i="1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	</a:t>
            </a:r>
            <a:r>
              <a:rPr lang="en-GB" sz="1403" i="1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(Referring to Adam Smiths The Pin Factory - 1776)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3520643" y="1765001"/>
            <a:ext cx="6755055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79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By implementing a </a:t>
            </a:r>
            <a:r>
              <a:rPr lang="en-GB" sz="1579">
                <a:solidFill>
                  <a:schemeClr val="accent3"/>
                </a:solidFill>
                <a:latin typeface="Signika" charset="0"/>
                <a:ea typeface="Signika" charset="0"/>
                <a:cs typeface="Signika" charset="0"/>
              </a:rPr>
              <a:t>digital assessment platform </a:t>
            </a:r>
            <a:r>
              <a:rPr lang="en-GB" sz="1579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like </a:t>
            </a:r>
            <a:r>
              <a:rPr lang="en-GB" sz="1579" err="1">
                <a:solidFill>
                  <a:schemeClr val="accent3"/>
                </a:solidFill>
                <a:latin typeface="Signika" charset="0"/>
                <a:ea typeface="Signika" charset="0"/>
                <a:cs typeface="Signika" charset="0"/>
              </a:rPr>
              <a:t>WISEflow</a:t>
            </a:r>
            <a:r>
              <a:rPr lang="en-GB" sz="1579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, our HEI clients have shown they were able to:</a:t>
            </a:r>
          </a:p>
        </p:txBody>
      </p:sp>
      <p:cxnSp>
        <p:nvCxnSpPr>
          <p:cNvPr id="23" name="Lige pilforbindelse 22"/>
          <p:cNvCxnSpPr>
            <a:stCxn id="7" idx="4"/>
          </p:cNvCxnSpPr>
          <p:nvPr/>
        </p:nvCxnSpPr>
        <p:spPr>
          <a:xfrm flipH="1" flipV="1">
            <a:off x="1743870" y="1765001"/>
            <a:ext cx="869478" cy="3500231"/>
          </a:xfrm>
          <a:prstGeom prst="straightConnector1">
            <a:avLst/>
          </a:prstGeom>
          <a:ln w="38100">
            <a:solidFill>
              <a:srgbClr val="686868"/>
            </a:solidFill>
            <a:prstDash val="lg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pilforbindelse 26"/>
          <p:cNvCxnSpPr>
            <a:stCxn id="7" idx="2"/>
          </p:cNvCxnSpPr>
          <p:nvPr/>
        </p:nvCxnSpPr>
        <p:spPr>
          <a:xfrm flipV="1">
            <a:off x="783774" y="1765001"/>
            <a:ext cx="881312" cy="3500231"/>
          </a:xfrm>
          <a:prstGeom prst="straightConnector1">
            <a:avLst/>
          </a:prstGeom>
          <a:ln w="38100">
            <a:solidFill>
              <a:srgbClr val="686868"/>
            </a:solidFill>
            <a:prstDash val="lg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pilforbindelse 41"/>
          <p:cNvCxnSpPr/>
          <p:nvPr/>
        </p:nvCxnSpPr>
        <p:spPr>
          <a:xfrm flipH="1" flipV="1">
            <a:off x="783774" y="5254609"/>
            <a:ext cx="406571" cy="13275"/>
          </a:xfrm>
          <a:prstGeom prst="straightConnector1">
            <a:avLst/>
          </a:prstGeom>
          <a:ln w="38100">
            <a:solidFill>
              <a:srgbClr val="686868"/>
            </a:solidFill>
            <a:prstDash val="lg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felt 54"/>
          <p:cNvSpPr txBox="1"/>
          <p:nvPr/>
        </p:nvSpPr>
        <p:spPr>
          <a:xfrm>
            <a:off x="3520643" y="2432920"/>
            <a:ext cx="2375410" cy="213007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579" b="1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Enhance quality</a:t>
            </a:r>
            <a:endParaRPr lang="en-GB" sz="1579" dirty="0">
              <a:solidFill>
                <a:srgbClr val="686868"/>
              </a:solidFill>
              <a:latin typeface="Signika" charset="0"/>
              <a:ea typeface="Signika" charset="0"/>
              <a:cs typeface="Signika" charset="0"/>
            </a:endParaRPr>
          </a:p>
          <a:p>
            <a:pPr marL="250631" indent="-250631">
              <a:buFont typeface="Arial" charset="0"/>
              <a:buChar char="•"/>
            </a:pPr>
            <a:r>
              <a:rPr lang="en-GB" sz="1403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Raise student </a:t>
            </a:r>
            <a:r>
              <a:rPr lang="en-GB" sz="1403" dirty="0">
                <a:solidFill>
                  <a:schemeClr val="accent3"/>
                </a:solidFill>
                <a:latin typeface="Signika" charset="0"/>
                <a:ea typeface="Signika" charset="0"/>
                <a:cs typeface="Signika" charset="0"/>
              </a:rPr>
              <a:t>satisfaction</a:t>
            </a:r>
          </a:p>
          <a:p>
            <a:pPr marL="250631" indent="-250631">
              <a:buFont typeface="Arial" charset="0"/>
              <a:buChar char="•"/>
            </a:pPr>
            <a:r>
              <a:rPr lang="en-GB" sz="1403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Provide better </a:t>
            </a:r>
            <a:r>
              <a:rPr lang="en-GB" sz="1403" dirty="0">
                <a:solidFill>
                  <a:schemeClr val="accent3"/>
                </a:solidFill>
                <a:latin typeface="Signika" charset="0"/>
                <a:ea typeface="Signika" charset="0"/>
                <a:cs typeface="Signika" charset="0"/>
              </a:rPr>
              <a:t>feedback</a:t>
            </a:r>
          </a:p>
          <a:p>
            <a:pPr marL="250631" indent="-250631">
              <a:buFont typeface="Arial" charset="0"/>
              <a:buChar char="•"/>
            </a:pPr>
            <a:r>
              <a:rPr lang="en-GB" sz="1403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Strengthen </a:t>
            </a:r>
            <a:r>
              <a:rPr lang="en-GB" sz="1403" dirty="0">
                <a:solidFill>
                  <a:schemeClr val="accent3"/>
                </a:solidFill>
                <a:latin typeface="Signika" charset="0"/>
                <a:ea typeface="Signika" charset="0"/>
                <a:cs typeface="Signika" charset="0"/>
              </a:rPr>
              <a:t>transparency</a:t>
            </a:r>
          </a:p>
          <a:p>
            <a:pPr marL="250631" indent="-250631">
              <a:buFont typeface="Arial" charset="0"/>
              <a:buChar char="•"/>
            </a:pPr>
            <a:r>
              <a:rPr lang="en-GB" sz="1403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Align </a:t>
            </a:r>
            <a:r>
              <a:rPr lang="en-GB" sz="1403" dirty="0">
                <a:solidFill>
                  <a:schemeClr val="accent3"/>
                </a:solidFill>
                <a:latin typeface="Signika" charset="0"/>
                <a:ea typeface="Signika" charset="0"/>
                <a:cs typeface="Signika" charset="0"/>
              </a:rPr>
              <a:t>test strategies</a:t>
            </a:r>
          </a:p>
          <a:p>
            <a:pPr marL="250631" indent="-250631">
              <a:buFont typeface="Arial" charset="0"/>
              <a:buChar char="•"/>
            </a:pPr>
            <a:r>
              <a:rPr lang="en-GB" sz="1403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Reduce </a:t>
            </a:r>
            <a:r>
              <a:rPr lang="en-GB" sz="1403" dirty="0">
                <a:solidFill>
                  <a:schemeClr val="accent3"/>
                </a:solidFill>
                <a:latin typeface="Signika" charset="0"/>
                <a:ea typeface="Signika" charset="0"/>
                <a:cs typeface="Signika" charset="0"/>
              </a:rPr>
              <a:t>cheating</a:t>
            </a:r>
            <a:r>
              <a:rPr lang="en-GB" sz="1403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 and </a:t>
            </a:r>
            <a:r>
              <a:rPr lang="en-GB" sz="1403" dirty="0">
                <a:solidFill>
                  <a:schemeClr val="accent3"/>
                </a:solidFill>
                <a:latin typeface="Signika" charset="0"/>
                <a:ea typeface="Signika" charset="0"/>
                <a:cs typeface="Signika" charset="0"/>
              </a:rPr>
              <a:t>plagiarism </a:t>
            </a:r>
          </a:p>
          <a:p>
            <a:endParaRPr lang="en-GB" sz="1842" dirty="0"/>
          </a:p>
        </p:txBody>
      </p:sp>
      <p:sp>
        <p:nvSpPr>
          <p:cNvPr id="56" name="Tekstfelt 55"/>
          <p:cNvSpPr txBox="1"/>
          <p:nvPr/>
        </p:nvSpPr>
        <p:spPr>
          <a:xfrm>
            <a:off x="5791201" y="2432919"/>
            <a:ext cx="2361844" cy="1414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79" b="1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Heighten diversity</a:t>
            </a:r>
          </a:p>
          <a:p>
            <a:pPr marL="250631" indent="-250631">
              <a:buFont typeface="Arial" charset="0"/>
              <a:buChar char="•"/>
            </a:pPr>
            <a:r>
              <a:rPr lang="en-GB" sz="1403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Expand </a:t>
            </a:r>
            <a:r>
              <a:rPr lang="en-GB" sz="1403" dirty="0">
                <a:solidFill>
                  <a:schemeClr val="accent3"/>
                </a:solidFill>
                <a:latin typeface="Signika" charset="0"/>
                <a:ea typeface="Signika" charset="0"/>
                <a:cs typeface="Signika" charset="0"/>
              </a:rPr>
              <a:t>assessment methods</a:t>
            </a:r>
          </a:p>
          <a:p>
            <a:pPr marL="250631" indent="-250631">
              <a:buFont typeface="Arial" charset="0"/>
              <a:buChar char="•"/>
            </a:pPr>
            <a:r>
              <a:rPr lang="en-GB" sz="1403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Raise </a:t>
            </a:r>
            <a:r>
              <a:rPr lang="en-GB" sz="1403" dirty="0">
                <a:solidFill>
                  <a:schemeClr val="accent3"/>
                </a:solidFill>
                <a:latin typeface="Signika" charset="0"/>
                <a:ea typeface="Signika" charset="0"/>
                <a:cs typeface="Signika" charset="0"/>
              </a:rPr>
              <a:t>accessibility</a:t>
            </a:r>
          </a:p>
          <a:p>
            <a:pPr marL="250631" indent="-250631">
              <a:buFont typeface="Arial" charset="0"/>
              <a:buChar char="•"/>
            </a:pPr>
            <a:r>
              <a:rPr lang="en-GB" sz="1403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Provide easier and global </a:t>
            </a:r>
            <a:r>
              <a:rPr lang="en-GB" sz="1403" dirty="0">
                <a:solidFill>
                  <a:schemeClr val="accent3"/>
                </a:solidFill>
                <a:latin typeface="Signika" charset="0"/>
                <a:ea typeface="Signika" charset="0"/>
                <a:cs typeface="Signika" charset="0"/>
              </a:rPr>
              <a:t>availability</a:t>
            </a:r>
          </a:p>
        </p:txBody>
      </p:sp>
      <p:sp>
        <p:nvSpPr>
          <p:cNvPr id="57" name="Tekstfelt 56"/>
          <p:cNvSpPr txBox="1"/>
          <p:nvPr/>
        </p:nvSpPr>
        <p:spPr>
          <a:xfrm>
            <a:off x="8001001" y="2432920"/>
            <a:ext cx="2274698" cy="1846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79" b="1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Lower cost</a:t>
            </a:r>
          </a:p>
          <a:p>
            <a:pPr marL="250631" indent="-250631">
              <a:buFont typeface="Arial" charset="0"/>
              <a:buChar char="•"/>
            </a:pPr>
            <a:r>
              <a:rPr lang="en-GB" sz="1403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Decrease </a:t>
            </a:r>
            <a:r>
              <a:rPr lang="en-GB" sz="1403" dirty="0">
                <a:solidFill>
                  <a:schemeClr val="accent3"/>
                </a:solidFill>
                <a:latin typeface="Signika" charset="0"/>
                <a:ea typeface="Signika" charset="0"/>
                <a:cs typeface="Signika" charset="0"/>
              </a:rPr>
              <a:t>manual labour </a:t>
            </a:r>
            <a:r>
              <a:rPr lang="en-GB" sz="1403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by 75%</a:t>
            </a:r>
          </a:p>
          <a:p>
            <a:pPr marL="250631" indent="-250631">
              <a:buFont typeface="Arial" charset="0"/>
              <a:buChar char="•"/>
            </a:pPr>
            <a:r>
              <a:rPr lang="en-GB" sz="1403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Eliminate paper &amp; manual </a:t>
            </a:r>
            <a:r>
              <a:rPr lang="en-GB" sz="1403" dirty="0">
                <a:solidFill>
                  <a:schemeClr val="accent3"/>
                </a:solidFill>
                <a:latin typeface="Signika" charset="0"/>
                <a:ea typeface="Signika" charset="0"/>
                <a:cs typeface="Signika" charset="0"/>
              </a:rPr>
              <a:t>distribution costs</a:t>
            </a:r>
          </a:p>
          <a:p>
            <a:pPr marL="250631" indent="-250631">
              <a:buFont typeface="Arial" charset="0"/>
              <a:buChar char="•"/>
            </a:pPr>
            <a:r>
              <a:rPr lang="en-GB" sz="1403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Lower </a:t>
            </a:r>
            <a:r>
              <a:rPr lang="en-GB" sz="1403" dirty="0">
                <a:solidFill>
                  <a:schemeClr val="accent3"/>
                </a:solidFill>
                <a:latin typeface="Signika" charset="0"/>
                <a:ea typeface="Signika" charset="0"/>
                <a:cs typeface="Signika" charset="0"/>
              </a:rPr>
              <a:t>human errors </a:t>
            </a:r>
            <a:r>
              <a:rPr lang="en-GB" sz="1403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and reduce </a:t>
            </a:r>
            <a:r>
              <a:rPr lang="en-GB" sz="1403" dirty="0">
                <a:solidFill>
                  <a:schemeClr val="accent3"/>
                </a:solidFill>
                <a:latin typeface="Signika" charset="0"/>
                <a:ea typeface="Signika" charset="0"/>
                <a:cs typeface="Signika" charset="0"/>
              </a:rPr>
              <a:t>stress</a:t>
            </a:r>
            <a:endParaRPr lang="en-GB" sz="1403" dirty="0">
              <a:solidFill>
                <a:srgbClr val="686868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sp>
        <p:nvSpPr>
          <p:cNvPr id="8" name="Trekant 7"/>
          <p:cNvSpPr/>
          <p:nvPr/>
        </p:nvSpPr>
        <p:spPr>
          <a:xfrm>
            <a:off x="1190345" y="1957706"/>
            <a:ext cx="1002506" cy="3320801"/>
          </a:xfrm>
          <a:prstGeom prst="triangle">
            <a:avLst>
              <a:gd name="adj" fmla="val 5137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42">
              <a:solidFill>
                <a:srgbClr val="686868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cxnSp>
        <p:nvCxnSpPr>
          <p:cNvPr id="37" name="Lige pilforbindelse 36"/>
          <p:cNvCxnSpPr/>
          <p:nvPr/>
        </p:nvCxnSpPr>
        <p:spPr>
          <a:xfrm>
            <a:off x="2162821" y="5272937"/>
            <a:ext cx="413534" cy="0"/>
          </a:xfrm>
          <a:prstGeom prst="straightConnector1">
            <a:avLst/>
          </a:prstGeom>
          <a:ln w="38100">
            <a:solidFill>
              <a:srgbClr val="686868"/>
            </a:solidFill>
            <a:prstDash val="lg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630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frundet rektangel 27"/>
          <p:cNvSpPr/>
          <p:nvPr/>
        </p:nvSpPr>
        <p:spPr>
          <a:xfrm>
            <a:off x="5565953" y="2534527"/>
            <a:ext cx="4620037" cy="107156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>
            <a:solidFill>
              <a:schemeClr val="accent3">
                <a:lumMod val="20000"/>
                <a:lumOff val="80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42"/>
          </a:p>
        </p:txBody>
      </p:sp>
      <p:sp>
        <p:nvSpPr>
          <p:cNvPr id="27" name="Afrundet rektangel 26"/>
          <p:cNvSpPr/>
          <p:nvPr/>
        </p:nvSpPr>
        <p:spPr>
          <a:xfrm>
            <a:off x="5538693" y="1285463"/>
            <a:ext cx="4620037" cy="107156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>
            <a:solidFill>
              <a:schemeClr val="accent3">
                <a:lumMod val="20000"/>
                <a:lumOff val="80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42"/>
          </a:p>
        </p:txBody>
      </p:sp>
      <p:sp>
        <p:nvSpPr>
          <p:cNvPr id="26" name="Afrundet rektangel 25"/>
          <p:cNvSpPr/>
          <p:nvPr/>
        </p:nvSpPr>
        <p:spPr>
          <a:xfrm>
            <a:off x="469394" y="2536072"/>
            <a:ext cx="4620037" cy="107156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>
            <a:solidFill>
              <a:schemeClr val="accent3">
                <a:lumMod val="20000"/>
                <a:lumOff val="80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42"/>
          </a:p>
        </p:txBody>
      </p:sp>
      <p:sp>
        <p:nvSpPr>
          <p:cNvPr id="25" name="Afrundet rektangel 24"/>
          <p:cNvSpPr/>
          <p:nvPr/>
        </p:nvSpPr>
        <p:spPr>
          <a:xfrm>
            <a:off x="469393" y="1297903"/>
            <a:ext cx="4620037" cy="107156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>
            <a:solidFill>
              <a:schemeClr val="accent3">
                <a:lumMod val="20000"/>
                <a:lumOff val="80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42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9393" y="258111"/>
            <a:ext cx="8129041" cy="1074208"/>
          </a:xfrm>
        </p:spPr>
        <p:txBody>
          <a:bodyPr/>
          <a:lstStyle/>
          <a:p>
            <a:r>
              <a:rPr lang="da-DK" sz="3600" b="1" dirty="0" err="1">
                <a:ea typeface="Calibri" charset="0"/>
                <a:cs typeface="Calibri" charset="0"/>
              </a:rPr>
              <a:t>Experienced</a:t>
            </a:r>
            <a:r>
              <a:rPr lang="da-DK" sz="3600" b="1" dirty="0">
                <a:ea typeface="Calibri" charset="0"/>
                <a:cs typeface="Calibri" charset="0"/>
              </a:rPr>
              <a:t> </a:t>
            </a:r>
            <a:r>
              <a:rPr lang="da-DK" sz="3600" b="1" dirty="0" err="1">
                <a:ea typeface="Calibri" charset="0"/>
                <a:cs typeface="Calibri" charset="0"/>
              </a:rPr>
              <a:t>benefits</a:t>
            </a:r>
            <a:r>
              <a:rPr lang="da-DK" sz="3600" b="1" dirty="0">
                <a:ea typeface="Calibri" charset="0"/>
                <a:cs typeface="Calibri" charset="0"/>
              </a:rPr>
              <a:t> of </a:t>
            </a:r>
            <a:r>
              <a:rPr lang="da-DK" sz="3600" b="1" dirty="0" err="1">
                <a:ea typeface="Calibri" charset="0"/>
                <a:cs typeface="Calibri" charset="0"/>
              </a:rPr>
              <a:t>WISEflow</a:t>
            </a:r>
            <a:endParaRPr lang="da-DK" sz="3600" b="1" dirty="0">
              <a:ea typeface="Calibri" charset="0"/>
              <a:cs typeface="Calibri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740" y="1420650"/>
            <a:ext cx="851590" cy="85159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436" y="2682040"/>
            <a:ext cx="851590" cy="85159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20" y="1386950"/>
            <a:ext cx="885290" cy="885290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820" y="2611125"/>
            <a:ext cx="918369" cy="918369"/>
          </a:xfrm>
          <a:prstGeom prst="rect">
            <a:avLst/>
          </a:prstGeom>
        </p:spPr>
      </p:pic>
      <p:sp>
        <p:nvSpPr>
          <p:cNvPr id="30" name="Tekstfelt 29"/>
          <p:cNvSpPr txBox="1"/>
          <p:nvPr/>
        </p:nvSpPr>
        <p:spPr>
          <a:xfrm>
            <a:off x="1634642" y="1273032"/>
            <a:ext cx="3411335" cy="111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600" b="1">
                <a:solidFill>
                  <a:schemeClr val="accent3"/>
                </a:solidFill>
                <a:latin typeface="Signika Light"/>
                <a:cs typeface="Signika Light"/>
              </a:rPr>
              <a:t>Students</a:t>
            </a:r>
          </a:p>
          <a:p>
            <a:pPr marL="285750" indent="-285750">
              <a:spcBef>
                <a:spcPts val="1000"/>
              </a:spcBef>
              <a:buFont typeface="Arial" charset="0"/>
              <a:buChar char="•"/>
            </a:pPr>
            <a:r>
              <a:rPr lang="en-US" sz="1400">
                <a:solidFill>
                  <a:srgbClr val="444444"/>
                </a:solidFill>
                <a:latin typeface="Signika Light"/>
                <a:cs typeface="Signika Light"/>
              </a:rPr>
              <a:t>Over 95% say “it’s easier and better” and it “improves the quality of the assignments”</a:t>
            </a:r>
          </a:p>
        </p:txBody>
      </p:sp>
      <p:sp>
        <p:nvSpPr>
          <p:cNvPr id="31" name="Tekstfelt 30"/>
          <p:cNvSpPr txBox="1"/>
          <p:nvPr/>
        </p:nvSpPr>
        <p:spPr>
          <a:xfrm>
            <a:off x="1641910" y="2534527"/>
            <a:ext cx="3586530" cy="1200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600" b="1" dirty="0">
                <a:solidFill>
                  <a:schemeClr val="accent3"/>
                </a:solidFill>
                <a:latin typeface="Signika Light"/>
                <a:cs typeface="Signika Light"/>
              </a:rPr>
              <a:t>Assessors/Faculty</a:t>
            </a:r>
          </a:p>
          <a:p>
            <a:pPr marL="285750" indent="-285750">
              <a:spcBef>
                <a:spcPts val="1000"/>
              </a:spcBef>
              <a:buFont typeface="Arial" charset="0"/>
              <a:buChar char="•"/>
            </a:pPr>
            <a:r>
              <a:rPr lang="en-US" sz="1400" dirty="0">
                <a:solidFill>
                  <a:srgbClr val="444444"/>
                </a:solidFill>
                <a:latin typeface="Signika Light"/>
                <a:cs typeface="Signika Light"/>
              </a:rPr>
              <a:t>Over 80% responded that </a:t>
            </a:r>
            <a:r>
              <a:rPr lang="en-US" sz="1400" dirty="0" err="1">
                <a:solidFill>
                  <a:srgbClr val="444444"/>
                </a:solidFill>
                <a:latin typeface="Signika Light"/>
                <a:cs typeface="Signika Light"/>
              </a:rPr>
              <a:t>WISEflow</a:t>
            </a:r>
            <a:r>
              <a:rPr lang="en-US" sz="1400" dirty="0">
                <a:solidFill>
                  <a:srgbClr val="444444"/>
                </a:solidFill>
                <a:latin typeface="Signika Light"/>
                <a:cs typeface="Signika Light"/>
              </a:rPr>
              <a:t> is “easier or at least not worse”</a:t>
            </a:r>
          </a:p>
          <a:p>
            <a:endParaRPr lang="en-GB" sz="2000" dirty="0"/>
          </a:p>
        </p:txBody>
      </p:sp>
      <p:sp>
        <p:nvSpPr>
          <p:cNvPr id="32" name="Tekstfelt 31"/>
          <p:cNvSpPr txBox="1"/>
          <p:nvPr/>
        </p:nvSpPr>
        <p:spPr>
          <a:xfrm>
            <a:off x="6814860" y="1330694"/>
            <a:ext cx="3409147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600" b="1">
                <a:solidFill>
                  <a:schemeClr val="accent3"/>
                </a:solidFill>
                <a:latin typeface="Signika Light"/>
                <a:cs typeface="Signika Light"/>
              </a:rPr>
              <a:t>Administrators</a:t>
            </a:r>
          </a:p>
          <a:p>
            <a:pPr marL="285750" indent="-285750">
              <a:spcBef>
                <a:spcPts val="1000"/>
              </a:spcBef>
              <a:buFont typeface="Arial" charset="0"/>
              <a:buChar char="•"/>
            </a:pPr>
            <a:r>
              <a:rPr lang="en-US" sz="1400">
                <a:solidFill>
                  <a:srgbClr val="444444"/>
                </a:solidFill>
                <a:latin typeface="Signika Light"/>
                <a:cs typeface="Signika Light"/>
              </a:rPr>
              <a:t>100% believes that “it’s easier and better and a lot less stressful”</a:t>
            </a:r>
          </a:p>
          <a:p>
            <a:endParaRPr lang="en-GB" sz="2000"/>
          </a:p>
        </p:txBody>
      </p:sp>
      <p:sp>
        <p:nvSpPr>
          <p:cNvPr id="33" name="Tekstfelt 32"/>
          <p:cNvSpPr txBox="1"/>
          <p:nvPr/>
        </p:nvSpPr>
        <p:spPr>
          <a:xfrm>
            <a:off x="6851085" y="2534527"/>
            <a:ext cx="3334905" cy="111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600" b="1" dirty="0">
                <a:solidFill>
                  <a:schemeClr val="accent3"/>
                </a:solidFill>
                <a:latin typeface="Signika Light"/>
                <a:cs typeface="Signika Light"/>
              </a:rPr>
              <a:t>University Managers</a:t>
            </a:r>
          </a:p>
          <a:p>
            <a:pPr marL="285750" indent="-285750">
              <a:spcBef>
                <a:spcPts val="1000"/>
              </a:spcBef>
              <a:buFont typeface="Arial" charset="0"/>
              <a:buChar char="•"/>
            </a:pPr>
            <a:r>
              <a:rPr lang="en-US" sz="1400" dirty="0">
                <a:solidFill>
                  <a:srgbClr val="444444"/>
                </a:solidFill>
                <a:latin typeface="Signika Light"/>
                <a:cs typeface="Signika Light"/>
              </a:rPr>
              <a:t>Responded that </a:t>
            </a:r>
            <a:r>
              <a:rPr lang="en-US" sz="1400" dirty="0" err="1">
                <a:solidFill>
                  <a:srgbClr val="444444"/>
                </a:solidFill>
                <a:latin typeface="Signika Light"/>
                <a:cs typeface="Signika Light"/>
              </a:rPr>
              <a:t>WISEflow</a:t>
            </a:r>
            <a:r>
              <a:rPr lang="en-US" sz="1400" dirty="0">
                <a:solidFill>
                  <a:srgbClr val="444444"/>
                </a:solidFill>
                <a:latin typeface="Signika Light"/>
                <a:cs typeface="Signika Light"/>
              </a:rPr>
              <a:t> provides “better planning, control” and “the means to save resources”</a:t>
            </a:r>
            <a:endParaRPr lang="en-GB" sz="1800" dirty="0"/>
          </a:p>
        </p:txBody>
      </p:sp>
      <p:sp>
        <p:nvSpPr>
          <p:cNvPr id="34" name="Afrundet rektangel 33"/>
          <p:cNvSpPr/>
          <p:nvPr/>
        </p:nvSpPr>
        <p:spPr>
          <a:xfrm>
            <a:off x="1079457" y="4052218"/>
            <a:ext cx="8424935" cy="151216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7000"/>
            </a:schemeClr>
          </a:solidFill>
          <a:ln>
            <a:solidFill>
              <a:schemeClr val="accent3">
                <a:lumMod val="20000"/>
                <a:lumOff val="80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42"/>
          </a:p>
        </p:txBody>
      </p:sp>
      <p:sp>
        <p:nvSpPr>
          <p:cNvPr id="35" name="Tekstfelt 34"/>
          <p:cNvSpPr txBox="1"/>
          <p:nvPr/>
        </p:nvSpPr>
        <p:spPr>
          <a:xfrm flipH="1">
            <a:off x="3109210" y="4139714"/>
            <a:ext cx="39604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Higher Educational Institutions</a:t>
            </a:r>
          </a:p>
        </p:txBody>
      </p:sp>
      <p:sp>
        <p:nvSpPr>
          <p:cNvPr id="36" name="Tekstfelt 35"/>
          <p:cNvSpPr txBox="1"/>
          <p:nvPr/>
        </p:nvSpPr>
        <p:spPr>
          <a:xfrm>
            <a:off x="1390876" y="4542016"/>
            <a:ext cx="791164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400" i="1">
                <a:solidFill>
                  <a:schemeClr val="bg1">
                    <a:lumMod val="50000"/>
                  </a:schemeClr>
                </a:solidFill>
              </a:rPr>
              <a:t>Studies at client universities show that by digitising their exams, they can save more than </a:t>
            </a:r>
            <a:r>
              <a:rPr lang="en-GB" sz="1400" i="1">
                <a:solidFill>
                  <a:schemeClr val="accent3"/>
                </a:solidFill>
              </a:rPr>
              <a:t>75%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</a:rPr>
              <a:t> of the labour force going into carrying out manual pen-and-paper-exams.</a:t>
            </a:r>
            <a:br>
              <a:rPr lang="en-GB" sz="1400" i="1">
                <a:solidFill>
                  <a:schemeClr val="bg1">
                    <a:lumMod val="50000"/>
                  </a:schemeClr>
                </a:solidFill>
              </a:rPr>
            </a:br>
            <a:endParaRPr lang="en-GB" sz="1050" i="1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1400" i="1">
                <a:solidFill>
                  <a:schemeClr val="bg1">
                    <a:lumMod val="50000"/>
                  </a:schemeClr>
                </a:solidFill>
              </a:rPr>
              <a:t>On top of this are </a:t>
            </a:r>
            <a:r>
              <a:rPr lang="en-GB" sz="1400" i="1">
                <a:solidFill>
                  <a:schemeClr val="accent3"/>
                </a:solidFill>
              </a:rPr>
              <a:t>additional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i="1">
                <a:solidFill>
                  <a:schemeClr val="accent3"/>
                </a:solidFill>
              </a:rPr>
              <a:t>savings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</a:rPr>
              <a:t> for paper, copies, distribution, archiving, invigilators and more</a:t>
            </a:r>
          </a:p>
        </p:txBody>
      </p:sp>
    </p:spTree>
    <p:extLst>
      <p:ext uri="{BB962C8B-B14F-4D97-AF65-F5344CB8AC3E}">
        <p14:creationId xmlns:p14="http://schemas.microsoft.com/office/powerpoint/2010/main" val="184095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827526" y="1052339"/>
            <a:ext cx="5865874" cy="936104"/>
          </a:xfrm>
        </p:spPr>
        <p:txBody>
          <a:bodyPr/>
          <a:lstStyle/>
          <a:p>
            <a:r>
              <a:rPr lang="da-DK" b="1" dirty="0" err="1">
                <a:latin typeface="Signika" charset="0"/>
                <a:ea typeface="Signika" charset="0"/>
                <a:cs typeface="Signika" charset="0"/>
              </a:rPr>
              <a:t>WISEflow</a:t>
            </a:r>
            <a:r>
              <a:rPr lang="da-DK" b="1" dirty="0">
                <a:latin typeface="Signika" charset="0"/>
                <a:ea typeface="Signika" charset="0"/>
                <a:cs typeface="Signika" charset="0"/>
              </a:rPr>
              <a:t> from </a:t>
            </a:r>
            <a:r>
              <a:rPr lang="da-DK" b="1" dirty="0" err="1">
                <a:latin typeface="Signika" charset="0"/>
                <a:ea typeface="Signika" charset="0"/>
                <a:cs typeface="Signika" charset="0"/>
              </a:rPr>
              <a:t>UNIwise</a:t>
            </a:r>
            <a:endParaRPr lang="da-DK" b="1" dirty="0">
              <a:latin typeface="Signika" charset="0"/>
              <a:ea typeface="Signika" charset="0"/>
              <a:cs typeface="Signika" charset="0"/>
            </a:endParaRPr>
          </a:p>
        </p:txBody>
      </p:sp>
      <p:sp>
        <p:nvSpPr>
          <p:cNvPr id="6" name="Shape 69"/>
          <p:cNvSpPr txBox="1">
            <a:spLocks/>
          </p:cNvSpPr>
          <p:nvPr/>
        </p:nvSpPr>
        <p:spPr>
          <a:xfrm>
            <a:off x="4827526" y="2070238"/>
            <a:ext cx="5548898" cy="10735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41048" rtlCol="0" anchor="ctr" anchorCtr="0">
            <a:noAutofit/>
          </a:bodyPr>
          <a:lstStyle>
            <a:lvl1pPr algn="l" defTabSz="1085393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000" kern="120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GB" sz="3158" i="1">
                <a:latin typeface="Signika Light" charset="0"/>
                <a:ea typeface="Signika Light" charset="0"/>
                <a:cs typeface="Signika Light" charset="0"/>
                <a:sym typeface="Calibri"/>
              </a:rPr>
              <a:t>Digital exam &amp; assessment </a:t>
            </a:r>
            <a:br>
              <a:rPr lang="en-GB" sz="3158" i="1">
                <a:latin typeface="Signika Light" charset="0"/>
                <a:ea typeface="Signika Light" charset="0"/>
                <a:cs typeface="Signika Light" charset="0"/>
                <a:sym typeface="Calibri"/>
              </a:rPr>
            </a:br>
            <a:r>
              <a:rPr lang="en-GB" sz="3158" i="1">
                <a:latin typeface="Signika Light" charset="0"/>
                <a:ea typeface="Signika Light" charset="0"/>
                <a:cs typeface="Signika Light" charset="0"/>
                <a:sym typeface="Calibri"/>
              </a:rPr>
              <a:t>– more than paperless</a:t>
            </a:r>
          </a:p>
        </p:txBody>
      </p:sp>
    </p:spTree>
    <p:extLst>
      <p:ext uri="{BB962C8B-B14F-4D97-AF65-F5344CB8AC3E}">
        <p14:creationId xmlns:p14="http://schemas.microsoft.com/office/powerpoint/2010/main" val="1158574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rundet rektangel 5"/>
          <p:cNvSpPr/>
          <p:nvPr/>
        </p:nvSpPr>
        <p:spPr>
          <a:xfrm>
            <a:off x="269522" y="1710457"/>
            <a:ext cx="6708794" cy="388843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>
            <a:solidFill>
              <a:schemeClr val="accent3">
                <a:lumMod val="20000"/>
                <a:lumOff val="80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42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solidFill>
                  <a:srgbClr val="686868"/>
                </a:solidFill>
                <a:latin typeface="+mj-lt"/>
                <a:ea typeface="Signika" charset="0"/>
                <a:cs typeface="Signika" charset="0"/>
              </a:rPr>
              <a:t>Business model</a:t>
            </a:r>
            <a:endParaRPr lang="en-GB" sz="4000">
              <a:latin typeface="+mj-lt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>
          <a:xfrm>
            <a:off x="456293" y="2082408"/>
            <a:ext cx="6345560" cy="3419960"/>
          </a:xfrm>
        </p:spPr>
        <p:txBody>
          <a:bodyPr/>
          <a:lstStyle/>
          <a:p>
            <a:pPr marL="133670" indent="0">
              <a:buNone/>
            </a:pPr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  <a:cs typeface="Amaranth"/>
              </a:rPr>
              <a:t>Software as a Service model</a:t>
            </a:r>
          </a:p>
          <a:p>
            <a:pPr marL="133670" indent="0">
              <a:buNone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maranth"/>
              </a:rPr>
              <a:t>Including hosting, maintenance &amp; development</a:t>
            </a:r>
          </a:p>
          <a:p>
            <a:pPr marL="133670" indent="0">
              <a:buNone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cs typeface="Amaranth"/>
            </a:endParaRPr>
          </a:p>
          <a:p>
            <a:pPr marL="401010" lvl="1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maranth"/>
              </a:rPr>
              <a:t>PILOT</a:t>
            </a:r>
          </a:p>
          <a:p>
            <a:pPr marL="743910" lvl="1" indent="-342900"/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maranth"/>
              </a:rPr>
              <a:t>Pay for consultancy</a:t>
            </a:r>
          </a:p>
          <a:p>
            <a:pPr marL="743910" lvl="1" indent="-342900"/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maranth"/>
              </a:rPr>
              <a:t>Limited number of students and exam</a:t>
            </a:r>
          </a:p>
          <a:p>
            <a:pPr marL="401010" lvl="1" indent="0">
              <a:buNone/>
            </a:pP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cs typeface="Amaranth"/>
            </a:endParaRPr>
          </a:p>
          <a:p>
            <a:pPr marL="401010" lvl="1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maranth"/>
              </a:rPr>
              <a:t>OPERATION</a:t>
            </a:r>
          </a:p>
          <a:p>
            <a:pPr marL="743910" lvl="1" indent="-342900"/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maranth"/>
              </a:rPr>
              <a:t>Yearly license based on student count</a:t>
            </a:r>
          </a:p>
          <a:p>
            <a:pPr marL="743910" lvl="1" indent="-342900"/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maranth"/>
              </a:rPr>
              <a:t>Consultancy and training after t/m</a:t>
            </a:r>
          </a:p>
          <a:p>
            <a:pPr marL="743910" lvl="1" indent="-342900"/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maranth"/>
              </a:rPr>
              <a:t>Integrations after t/m</a:t>
            </a:r>
          </a:p>
          <a:p>
            <a:pPr marL="743910" lvl="1" indent="-342900"/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maranth"/>
              </a:rPr>
              <a:t>Select/deselect major modules</a:t>
            </a:r>
          </a:p>
          <a:p>
            <a:pPr marL="743910" lvl="1" indent="-342900"/>
            <a:endParaRPr lang="en-GB" sz="1449" dirty="0">
              <a:solidFill>
                <a:schemeClr val="tx1">
                  <a:lumMod val="50000"/>
                  <a:lumOff val="50000"/>
                </a:schemeClr>
              </a:solidFill>
              <a:cs typeface="Amaranth"/>
            </a:endParaRPr>
          </a:p>
        </p:txBody>
      </p:sp>
      <p:pic>
        <p:nvPicPr>
          <p:cNvPr id="13" name="Picture 12" descr="Mr.WISEflow_Thumps_U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5087" y="1023516"/>
            <a:ext cx="2579462" cy="45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58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660078"/>
            <a:ext cx="3543300" cy="2270822"/>
          </a:xfrm>
          <a:prstGeom prst="rect">
            <a:avLst/>
          </a:prstGeom>
        </p:spPr>
      </p:pic>
      <p:sp>
        <p:nvSpPr>
          <p:cNvPr id="7" name="Afrundet rektangel 6"/>
          <p:cNvSpPr/>
          <p:nvPr/>
        </p:nvSpPr>
        <p:spPr>
          <a:xfrm>
            <a:off x="503101" y="1848182"/>
            <a:ext cx="7510599" cy="395571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7000"/>
            </a:schemeClr>
          </a:solidFill>
          <a:ln>
            <a:solidFill>
              <a:schemeClr val="accent3">
                <a:lumMod val="20000"/>
                <a:lumOff val="80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Security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906246" y="2024476"/>
            <a:ext cx="7005854" cy="3742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53"/>
              </a:spcAft>
              <a:buFont typeface="Arial" charset="0"/>
              <a:buChar char="•"/>
            </a:pPr>
            <a:r>
              <a:rPr lang="en-GB" sz="2000" dirty="0">
                <a:latin typeface="Signika" charset="0"/>
                <a:ea typeface="Signika" charset="0"/>
                <a:cs typeface="Signika" charset="0"/>
              </a:rPr>
              <a:t>Processes and IT Security Policy based on ISO 27001</a:t>
            </a:r>
          </a:p>
          <a:p>
            <a:pPr marL="885596" lvl="1" indent="-342900">
              <a:spcAft>
                <a:spcPts val="1053"/>
              </a:spcAft>
              <a:buFont typeface="Arial" charset="0"/>
              <a:buChar char="•"/>
            </a:pPr>
            <a:r>
              <a:rPr lang="en-GB" sz="1600" dirty="0">
                <a:latin typeface="Signika" charset="0"/>
                <a:ea typeface="Signika" charset="0"/>
                <a:cs typeface="Signika" charset="0"/>
              </a:rPr>
              <a:t>Documented processes, access logs, controls &amp; risk log</a:t>
            </a:r>
          </a:p>
          <a:p>
            <a:pPr marL="885596" lvl="1" indent="-342900">
              <a:spcAft>
                <a:spcPts val="1053"/>
              </a:spcAft>
              <a:buFont typeface="Arial" charset="0"/>
              <a:buChar char="•"/>
            </a:pPr>
            <a:r>
              <a:rPr lang="en-GB" sz="1600" dirty="0">
                <a:latin typeface="Signika" charset="0"/>
                <a:ea typeface="Signika" charset="0"/>
                <a:cs typeface="Signika" charset="0"/>
              </a:rPr>
              <a:t>Reviews, Q&amp;A processes and controls on intervals</a:t>
            </a:r>
          </a:p>
          <a:p>
            <a:pPr marL="342900" indent="-342900">
              <a:spcAft>
                <a:spcPts val="1053"/>
              </a:spcAft>
              <a:buFont typeface="Arial" charset="0"/>
              <a:buChar char="•"/>
            </a:pPr>
            <a:r>
              <a:rPr lang="en-GB" sz="2000" dirty="0">
                <a:latin typeface="Signika" charset="0"/>
                <a:ea typeface="Signika" charset="0"/>
                <a:cs typeface="Signika" charset="0"/>
              </a:rPr>
              <a:t>ISEA 3000 certified</a:t>
            </a:r>
          </a:p>
          <a:p>
            <a:pPr marL="342900" indent="-342900">
              <a:spcAft>
                <a:spcPts val="1053"/>
              </a:spcAft>
              <a:buFont typeface="Arial" charset="0"/>
              <a:buChar char="•"/>
            </a:pPr>
            <a:r>
              <a:rPr lang="en-GB" sz="2000" dirty="0">
                <a:latin typeface="Signika" charset="0"/>
                <a:ea typeface="Signika" charset="0"/>
                <a:cs typeface="Signika" charset="0"/>
              </a:rPr>
              <a:t>Data Processing Agreements with clients</a:t>
            </a:r>
          </a:p>
          <a:p>
            <a:pPr marL="342900" indent="-342900">
              <a:spcAft>
                <a:spcPts val="1053"/>
              </a:spcAft>
              <a:buFont typeface="Arial" charset="0"/>
              <a:buChar char="•"/>
            </a:pPr>
            <a:r>
              <a:rPr lang="en-GB" sz="2000" dirty="0">
                <a:latin typeface="Signika" charset="0"/>
                <a:ea typeface="Signika" charset="0"/>
                <a:cs typeface="Signika" charset="0"/>
              </a:rPr>
              <a:t>Sub contractors comply to same requirement/regulation as </a:t>
            </a:r>
            <a:r>
              <a:rPr lang="en-GB" sz="2000" dirty="0" err="1">
                <a:latin typeface="Signika" charset="0"/>
                <a:ea typeface="Signika" charset="0"/>
                <a:cs typeface="Signika" charset="0"/>
              </a:rPr>
              <a:t>UNIwise</a:t>
            </a:r>
            <a:endParaRPr lang="en-GB" sz="2000" dirty="0">
              <a:latin typeface="Signika" charset="0"/>
              <a:ea typeface="Signika" charset="0"/>
              <a:cs typeface="Signika" charset="0"/>
            </a:endParaRPr>
          </a:p>
          <a:p>
            <a:pPr marL="885596" lvl="1" indent="-342900">
              <a:spcAft>
                <a:spcPts val="1053"/>
              </a:spcAft>
              <a:buFont typeface="Arial" charset="0"/>
              <a:buChar char="•"/>
            </a:pPr>
            <a:r>
              <a:rPr lang="en-GB" sz="2000" dirty="0">
                <a:latin typeface="Signika" charset="0"/>
                <a:ea typeface="Signika" charset="0"/>
                <a:cs typeface="Signika" charset="0"/>
              </a:rPr>
              <a:t>Comply to ISO 27001 &amp; more</a:t>
            </a:r>
          </a:p>
          <a:p>
            <a:pPr marL="342900" indent="-342900">
              <a:spcAft>
                <a:spcPts val="1053"/>
              </a:spcAft>
              <a:buFont typeface="Arial" charset="0"/>
              <a:buChar char="•"/>
            </a:pPr>
            <a:r>
              <a:rPr lang="en-GB" sz="2000" dirty="0">
                <a:latin typeface="Signika" charset="0"/>
                <a:ea typeface="Signika" charset="0"/>
                <a:cs typeface="Signika" charset="0"/>
              </a:rPr>
              <a:t>Prepared for the new EU Data Protection Act (May 2018)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/>
          <a:srcRect b="27855"/>
          <a:stretch/>
        </p:blipFill>
        <p:spPr>
          <a:xfrm>
            <a:off x="3876808" y="88530"/>
            <a:ext cx="4332744" cy="129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05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rundet rektangel 14"/>
          <p:cNvSpPr/>
          <p:nvPr/>
        </p:nvSpPr>
        <p:spPr>
          <a:xfrm>
            <a:off x="1479819" y="3772372"/>
            <a:ext cx="6114877" cy="199342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>
            <a:solidFill>
              <a:schemeClr val="accent3">
                <a:lumMod val="20000"/>
                <a:lumOff val="80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42"/>
          </a:p>
        </p:txBody>
      </p:sp>
      <p:sp>
        <p:nvSpPr>
          <p:cNvPr id="14" name="Afrundet rektangel 13"/>
          <p:cNvSpPr/>
          <p:nvPr/>
        </p:nvSpPr>
        <p:spPr>
          <a:xfrm>
            <a:off x="1479819" y="1465736"/>
            <a:ext cx="6114877" cy="2115664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>
            <a:solidFill>
              <a:schemeClr val="accent3">
                <a:lumMod val="20000"/>
                <a:lumOff val="80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" y="403225"/>
            <a:ext cx="9012010" cy="1074738"/>
          </a:xfrm>
        </p:spPr>
        <p:txBody>
          <a:bodyPr/>
          <a:lstStyle/>
          <a:p>
            <a:r>
              <a:rPr lang="en-GB"/>
              <a:t>Technical requirements and constraints</a:t>
            </a:r>
            <a:endParaRPr lang="da-DK">
              <a:solidFill>
                <a:schemeClr val="tx1"/>
              </a:solidFill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BB38275-9A71-47A4-8FFF-9CE695E9AC96}"/>
              </a:ext>
            </a:extLst>
          </p:cNvPr>
          <p:cNvSpPr txBox="1"/>
          <p:nvPr/>
        </p:nvSpPr>
        <p:spPr>
          <a:xfrm>
            <a:off x="1569693" y="1465736"/>
            <a:ext cx="6185583" cy="461664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b="1" dirty="0" err="1"/>
              <a:t>WISEflow</a:t>
            </a:r>
            <a:r>
              <a:rPr lang="da-DK" b="1" dirty="0"/>
              <a:t> in general: </a:t>
            </a:r>
            <a:r>
              <a:rPr lang="da-DK" b="1" dirty="0" err="1"/>
              <a:t>modern</a:t>
            </a:r>
            <a:r>
              <a:rPr lang="da-DK" b="1" dirty="0"/>
              <a:t> browser </a:t>
            </a:r>
            <a:r>
              <a:rPr lang="da-DK" b="1" dirty="0" err="1"/>
              <a:t>across</a:t>
            </a:r>
            <a:r>
              <a:rPr lang="da-DK" b="1" dirty="0"/>
              <a:t> </a:t>
            </a:r>
            <a:r>
              <a:rPr lang="da-DK" b="1" dirty="0" err="1"/>
              <a:t>basically</a:t>
            </a:r>
            <a:r>
              <a:rPr lang="da-DK" b="1" dirty="0"/>
              <a:t> all </a:t>
            </a:r>
            <a:r>
              <a:rPr lang="da-DK" b="1" dirty="0" err="1"/>
              <a:t>devices</a:t>
            </a:r>
            <a:endParaRPr lang="da-DK" b="1" dirty="0"/>
          </a:p>
          <a:p>
            <a:pPr marL="885190" lvl="1" indent="-342900">
              <a:buFont typeface="Arial"/>
              <a:buChar char="•"/>
            </a:pPr>
            <a:r>
              <a:rPr lang="da-DK" dirty="0"/>
              <a:t>Any OS</a:t>
            </a:r>
          </a:p>
          <a:p>
            <a:pPr marL="885190" lvl="1" indent="-342900">
              <a:buFont typeface="Arial"/>
              <a:buChar char="•"/>
            </a:pPr>
            <a:r>
              <a:rPr lang="da-DK" dirty="0"/>
              <a:t>Any </a:t>
            </a:r>
            <a:r>
              <a:rPr lang="da-DK" dirty="0" err="1"/>
              <a:t>device</a:t>
            </a:r>
            <a:endParaRPr lang="da-DK" dirty="0"/>
          </a:p>
          <a:p>
            <a:pPr marL="885190" lvl="1" indent="-342900">
              <a:buFont typeface="Arial"/>
              <a:buChar char="•"/>
            </a:pPr>
            <a:r>
              <a:rPr lang="da-DK" dirty="0"/>
              <a:t>=&gt; </a:t>
            </a:r>
            <a:r>
              <a:rPr lang="da-DK" dirty="0" err="1"/>
              <a:t>Modern</a:t>
            </a:r>
            <a:r>
              <a:rPr lang="da-DK" dirty="0"/>
              <a:t> browser </a:t>
            </a:r>
            <a:r>
              <a:rPr lang="da-DK" dirty="0" err="1"/>
              <a:t>ie</a:t>
            </a:r>
            <a:r>
              <a:rPr lang="da-DK" dirty="0"/>
              <a:t>.: </a:t>
            </a:r>
            <a:r>
              <a:rPr lang="da-DK" dirty="0" err="1"/>
              <a:t>Chrome</a:t>
            </a:r>
            <a:r>
              <a:rPr lang="da-DK" dirty="0"/>
              <a:t>, </a:t>
            </a:r>
            <a:r>
              <a:rPr lang="da-DK" dirty="0" err="1"/>
              <a:t>Firefox</a:t>
            </a:r>
            <a:r>
              <a:rPr lang="da-DK" dirty="0"/>
              <a:t>, Safari, Opera, Internet Explorer 10/11/</a:t>
            </a:r>
            <a:r>
              <a:rPr lang="da-DK" dirty="0" err="1"/>
              <a:t>Edge</a:t>
            </a:r>
            <a:endParaRPr lang="da-DK" dirty="0"/>
          </a:p>
          <a:p>
            <a:pPr marL="885190" lvl="1" indent="-342900">
              <a:buFont typeface="Arial"/>
              <a:buChar char="•"/>
            </a:pPr>
            <a:endParaRPr lang="da-DK" dirty="0"/>
          </a:p>
          <a:p>
            <a:pPr marL="342900" indent="-342900">
              <a:buFont typeface="Arial"/>
              <a:buChar char="•"/>
            </a:pPr>
            <a:endParaRPr lang="da-DK" dirty="0"/>
          </a:p>
          <a:p>
            <a:r>
              <a:rPr lang="da-DK" b="1" dirty="0" err="1"/>
              <a:t>WISEflow</a:t>
            </a:r>
            <a:r>
              <a:rPr lang="da-DK" b="1" dirty="0"/>
              <a:t> with </a:t>
            </a:r>
            <a:r>
              <a:rPr lang="da-DK" b="1" dirty="0" err="1"/>
              <a:t>locked</a:t>
            </a:r>
            <a:r>
              <a:rPr lang="da-DK" b="1" dirty="0"/>
              <a:t> </a:t>
            </a:r>
            <a:r>
              <a:rPr lang="da-DK" b="1" dirty="0" err="1"/>
              <a:t>down</a:t>
            </a:r>
            <a:r>
              <a:rPr lang="da-DK" b="1" dirty="0"/>
              <a:t> </a:t>
            </a:r>
            <a:r>
              <a:rPr lang="da-DK" b="1" dirty="0" err="1"/>
              <a:t>functionality</a:t>
            </a:r>
            <a:r>
              <a:rPr lang="da-DK" b="1" dirty="0"/>
              <a:t> for on site </a:t>
            </a:r>
            <a:r>
              <a:rPr lang="da-DK" b="1" dirty="0" err="1"/>
              <a:t>exams</a:t>
            </a:r>
            <a:r>
              <a:rPr lang="da-DK" dirty="0"/>
              <a:t> </a:t>
            </a:r>
          </a:p>
          <a:p>
            <a:pPr marL="885190" lvl="1" indent="-342900">
              <a:buFont typeface="Arial"/>
              <a:buChar char="•"/>
            </a:pPr>
            <a:r>
              <a:rPr lang="da-DK" dirty="0"/>
              <a:t>Windows (7 or </a:t>
            </a:r>
            <a:r>
              <a:rPr lang="da-DK" dirty="0" err="1"/>
              <a:t>newer</a:t>
            </a:r>
            <a:r>
              <a:rPr lang="da-DK" dirty="0"/>
              <a:t>)</a:t>
            </a:r>
          </a:p>
          <a:p>
            <a:pPr marL="885190" lvl="1" indent="-342900">
              <a:buFont typeface="Arial"/>
              <a:buChar char="•"/>
            </a:pPr>
            <a:r>
              <a:rPr lang="da-DK" dirty="0"/>
              <a:t>Mac OS (10.10 Yosemite)</a:t>
            </a:r>
          </a:p>
          <a:p>
            <a:pPr marL="885190" lvl="1" indent="-342900">
              <a:buFont typeface="Arial"/>
              <a:buChar char="•"/>
            </a:pPr>
            <a:r>
              <a:rPr lang="da-DK" dirty="0"/>
              <a:t>iPad (</a:t>
            </a:r>
            <a:r>
              <a:rPr lang="da-DK" dirty="0" err="1"/>
              <a:t>iOS</a:t>
            </a:r>
            <a:r>
              <a:rPr lang="da-DK" dirty="0"/>
              <a:t> 7+)</a:t>
            </a:r>
          </a:p>
          <a:p>
            <a:pPr marL="885190" lvl="1" indent="-342900">
              <a:buFont typeface="Arial"/>
              <a:buChar char="•"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293" y="4337786"/>
            <a:ext cx="831300" cy="844089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440" y="1770535"/>
            <a:ext cx="661883" cy="661883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740" y="2484614"/>
            <a:ext cx="2441053" cy="80193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966" y="1747847"/>
            <a:ext cx="701474" cy="684571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7766" y="4353430"/>
            <a:ext cx="812800" cy="81280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371" y="4204510"/>
            <a:ext cx="1210184" cy="79995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94" y="1797337"/>
            <a:ext cx="1050352" cy="744795"/>
          </a:xfrm>
          <a:prstGeom prst="rect">
            <a:avLst/>
          </a:prstGeom>
        </p:spPr>
      </p:pic>
      <p:sp>
        <p:nvSpPr>
          <p:cNvPr id="12" name="Afrundet rektangel 11"/>
          <p:cNvSpPr/>
          <p:nvPr/>
        </p:nvSpPr>
        <p:spPr>
          <a:xfrm>
            <a:off x="7721601" y="3772372"/>
            <a:ext cx="2705098" cy="199342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frundet rektangel 12"/>
          <p:cNvSpPr/>
          <p:nvPr/>
        </p:nvSpPr>
        <p:spPr>
          <a:xfrm>
            <a:off x="7721602" y="1465736"/>
            <a:ext cx="2705097" cy="2115664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412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4186" y="1698171"/>
            <a:ext cx="7637928" cy="3511604"/>
          </a:xfrm>
        </p:spPr>
        <p:txBody>
          <a:bodyPr/>
          <a:lstStyle/>
          <a:p>
            <a:r>
              <a:rPr lang="en-GB" sz="4000" dirty="0">
                <a:solidFill>
                  <a:srgbClr val="686868"/>
                </a:solidFill>
                <a:latin typeface="+mj-lt"/>
              </a:rPr>
              <a:t>Mock Exam</a:t>
            </a:r>
            <a:br>
              <a:rPr lang="en-GB" sz="4000" dirty="0">
                <a:solidFill>
                  <a:srgbClr val="686868"/>
                </a:solidFill>
                <a:latin typeface="+mj-lt"/>
              </a:rPr>
            </a:br>
            <a:r>
              <a:rPr lang="en-GB" sz="4000" dirty="0">
                <a:solidFill>
                  <a:srgbClr val="686868"/>
                </a:solidFill>
                <a:latin typeface="+mj-lt"/>
              </a:rPr>
              <a:t>Wednesday 11</a:t>
            </a:r>
            <a:r>
              <a:rPr lang="en-GB" sz="4000" baseline="30000" dirty="0">
                <a:solidFill>
                  <a:srgbClr val="686868"/>
                </a:solidFill>
                <a:latin typeface="+mj-lt"/>
              </a:rPr>
              <a:t>th</a:t>
            </a:r>
            <a:r>
              <a:rPr lang="en-GB" sz="4000" dirty="0">
                <a:solidFill>
                  <a:srgbClr val="686868"/>
                </a:solidFill>
                <a:latin typeface="+mj-lt"/>
              </a:rPr>
              <a:t> April</a:t>
            </a:r>
            <a:br>
              <a:rPr lang="en-GB" sz="4000" dirty="0">
                <a:solidFill>
                  <a:srgbClr val="686868"/>
                </a:solidFill>
                <a:latin typeface="+mj-lt"/>
              </a:rPr>
            </a:br>
            <a:br>
              <a:rPr lang="en-GB" sz="4000" dirty="0">
                <a:solidFill>
                  <a:srgbClr val="686868"/>
                </a:solidFill>
                <a:latin typeface="+mj-lt"/>
              </a:rPr>
            </a:br>
            <a:r>
              <a:rPr lang="en-GB" sz="4000" dirty="0">
                <a:solidFill>
                  <a:srgbClr val="686868"/>
                </a:solidFill>
                <a:latin typeface="+mj-lt"/>
              </a:rPr>
              <a:t>Final Summative Exam</a:t>
            </a:r>
            <a:br>
              <a:rPr lang="en-GB" sz="4000" dirty="0">
                <a:solidFill>
                  <a:srgbClr val="686868"/>
                </a:solidFill>
                <a:latin typeface="+mj-lt"/>
              </a:rPr>
            </a:br>
            <a:r>
              <a:rPr lang="en-GB" sz="4000" dirty="0">
                <a:solidFill>
                  <a:srgbClr val="686868"/>
                </a:solidFill>
                <a:latin typeface="+mj-lt"/>
              </a:rPr>
              <a:t>Monday 30</a:t>
            </a:r>
            <a:r>
              <a:rPr lang="en-GB" sz="4000" baseline="30000" dirty="0">
                <a:solidFill>
                  <a:srgbClr val="686868"/>
                </a:solidFill>
                <a:latin typeface="+mj-lt"/>
              </a:rPr>
              <a:t>th</a:t>
            </a:r>
            <a:r>
              <a:rPr lang="en-GB" sz="4000" dirty="0">
                <a:solidFill>
                  <a:srgbClr val="686868"/>
                </a:solidFill>
                <a:latin typeface="+mj-lt"/>
              </a:rPr>
              <a:t> April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816" y="2684463"/>
            <a:ext cx="1475334" cy="207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795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13002" y="2504995"/>
            <a:ext cx="4564316" cy="1021976"/>
          </a:xfrm>
        </p:spPr>
        <p:txBody>
          <a:bodyPr/>
          <a:lstStyle/>
          <a:p>
            <a:r>
              <a:rPr lang="en-GB" sz="4000" dirty="0">
                <a:solidFill>
                  <a:srgbClr val="686868"/>
                </a:solidFill>
                <a:latin typeface="+mj-lt"/>
              </a:rPr>
              <a:t>What did we learn?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555" y="1897956"/>
            <a:ext cx="1953189" cy="265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128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81405" y="2641263"/>
            <a:ext cx="4256954" cy="901076"/>
          </a:xfrm>
        </p:spPr>
        <p:txBody>
          <a:bodyPr/>
          <a:lstStyle/>
          <a:p>
            <a:r>
              <a:rPr lang="en-GB" dirty="0">
                <a:solidFill>
                  <a:srgbClr val="686868"/>
                </a:solidFill>
                <a:latin typeface="+mj-lt"/>
              </a:rPr>
              <a:t>Where now?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96" y="2378021"/>
            <a:ext cx="2697813" cy="2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233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2968" y="2641263"/>
            <a:ext cx="3565391" cy="901076"/>
          </a:xfrm>
        </p:spPr>
        <p:txBody>
          <a:bodyPr/>
          <a:lstStyle/>
          <a:p>
            <a:r>
              <a:rPr lang="en-GB" dirty="0">
                <a:solidFill>
                  <a:srgbClr val="686868"/>
                </a:solidFill>
                <a:latin typeface="+mj-lt"/>
              </a:rPr>
              <a:t>Thank you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96" y="3741897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76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frundet rektangel 10"/>
          <p:cNvSpPr/>
          <p:nvPr/>
        </p:nvSpPr>
        <p:spPr>
          <a:xfrm>
            <a:off x="361373" y="1279442"/>
            <a:ext cx="4914331" cy="411528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>
            <a:solidFill>
              <a:schemeClr val="accent3">
                <a:lumMod val="20000"/>
                <a:lumOff val="80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42"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32543" y="629627"/>
            <a:ext cx="9822308" cy="54067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>
              <a:buSzPct val="25000"/>
            </a:pPr>
            <a:r>
              <a:rPr lang="da-DK" sz="4000" err="1">
                <a:solidFill>
                  <a:srgbClr val="686868"/>
                </a:solidFill>
                <a:latin typeface="+mj-lt"/>
                <a:ea typeface="+mj-ea"/>
                <a:cs typeface="+mj-cs"/>
                <a:sym typeface="Calibri"/>
              </a:rPr>
              <a:t>What</a:t>
            </a:r>
            <a:r>
              <a:rPr lang="da-DK" sz="4000">
                <a:solidFill>
                  <a:srgbClr val="686868"/>
                </a:solidFill>
                <a:latin typeface="+mj-lt"/>
                <a:ea typeface="+mj-ea"/>
                <a:cs typeface="+mj-cs"/>
                <a:sym typeface="Calibri"/>
              </a:rPr>
              <a:t> is </a:t>
            </a:r>
            <a:r>
              <a:rPr lang="da-DK" sz="4000" err="1">
                <a:solidFill>
                  <a:srgbClr val="686868"/>
                </a:solidFill>
                <a:latin typeface="+mj-lt"/>
                <a:ea typeface="+mj-ea"/>
                <a:cs typeface="+mj-cs"/>
                <a:sym typeface="Calibri"/>
              </a:rPr>
              <a:t>UNIwise</a:t>
            </a:r>
            <a:r>
              <a:rPr lang="da-DK" sz="4000">
                <a:solidFill>
                  <a:srgbClr val="686868"/>
                </a:solidFill>
                <a:latin typeface="+mj-lt"/>
                <a:ea typeface="+mj-ea"/>
                <a:cs typeface="+mj-cs"/>
                <a:sym typeface="Calibri"/>
              </a:rPr>
              <a:t>?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97" y="1441667"/>
            <a:ext cx="1340987" cy="1340987"/>
          </a:xfrm>
          <a:prstGeom prst="rect">
            <a:avLst/>
          </a:prstGeom>
        </p:spPr>
      </p:pic>
      <p:sp>
        <p:nvSpPr>
          <p:cNvPr id="8" name="Shape 78"/>
          <p:cNvSpPr txBox="1"/>
          <p:nvPr/>
        </p:nvSpPr>
        <p:spPr>
          <a:xfrm>
            <a:off x="432703" y="1796444"/>
            <a:ext cx="5065654" cy="3863966"/>
          </a:xfrm>
          <a:prstGeom prst="rect">
            <a:avLst/>
          </a:prstGeom>
          <a:noFill/>
          <a:ln>
            <a:noFill/>
          </a:ln>
        </p:spPr>
        <p:txBody>
          <a:bodyPr lIns="80187" tIns="40083" rIns="80187" bIns="40083" anchor="t" anchorCtr="0">
            <a:noAutofit/>
          </a:bodyPr>
          <a:lstStyle/>
          <a:p>
            <a:pPr lvl="3">
              <a:buClr>
                <a:schemeClr val="dk1"/>
              </a:buClr>
              <a:buSzPct val="100000"/>
            </a:pPr>
            <a:r>
              <a:rPr lang="en-GB" sz="1754" b="1" dirty="0" err="1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  <a:sym typeface="Calibri"/>
              </a:rPr>
              <a:t>UNIwise</a:t>
            </a:r>
            <a:endParaRPr lang="en-GB" sz="1754" b="1" dirty="0">
              <a:solidFill>
                <a:srgbClr val="686868"/>
              </a:solidFill>
              <a:latin typeface="Signika" charset="0"/>
              <a:ea typeface="Signika" charset="0"/>
              <a:cs typeface="Signika" charset="0"/>
              <a:sym typeface="Calibri"/>
            </a:endParaRPr>
          </a:p>
          <a:p>
            <a:pPr lvl="3">
              <a:buClr>
                <a:schemeClr val="dk1"/>
              </a:buClr>
              <a:buSzPct val="100000"/>
            </a:pPr>
            <a:r>
              <a:rPr lang="en-GB" sz="1754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  <a:sym typeface="Calibri"/>
              </a:rPr>
              <a:t>Provider of </a:t>
            </a:r>
            <a:r>
              <a:rPr lang="en-GB" sz="1754" dirty="0" err="1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  <a:sym typeface="Calibri"/>
              </a:rPr>
              <a:t>WISEflow</a:t>
            </a:r>
            <a:endParaRPr lang="en-GB" sz="1754" dirty="0">
              <a:solidFill>
                <a:srgbClr val="686868"/>
              </a:solidFill>
              <a:latin typeface="Signika" charset="0"/>
              <a:ea typeface="Signika" charset="0"/>
              <a:cs typeface="Signika" charset="0"/>
              <a:sym typeface="Calibri"/>
            </a:endParaRPr>
          </a:p>
          <a:p>
            <a:pPr lvl="3">
              <a:buClr>
                <a:schemeClr val="dk1"/>
              </a:buClr>
              <a:buSzPct val="100000"/>
            </a:pPr>
            <a:r>
              <a:rPr lang="en-GB" sz="1754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  <a:sym typeface="Calibri"/>
              </a:rPr>
              <a:t>Leading assessment platform</a:t>
            </a:r>
          </a:p>
          <a:p>
            <a:pPr indent="-300758">
              <a:spcBef>
                <a:spcPts val="526"/>
              </a:spcBef>
              <a:buClr>
                <a:schemeClr val="dk1"/>
              </a:buClr>
              <a:buSzPct val="100000"/>
              <a:buFont typeface="Arial" charset="0"/>
              <a:buChar char="•"/>
            </a:pPr>
            <a:endParaRPr lang="en-GB" sz="1579" dirty="0">
              <a:solidFill>
                <a:srgbClr val="686868"/>
              </a:solidFill>
              <a:latin typeface="Signika" charset="0"/>
              <a:ea typeface="Signika" charset="0"/>
              <a:cs typeface="Signika" charset="0"/>
              <a:sym typeface="Calibri"/>
            </a:endParaRPr>
          </a:p>
          <a:p>
            <a:pPr marL="317500" indent="-317500">
              <a:spcBef>
                <a:spcPts val="526"/>
              </a:spcBef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GB" sz="1600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  <a:sym typeface="Calibri"/>
              </a:rPr>
              <a:t>Started 2010 as a </a:t>
            </a:r>
            <a:r>
              <a:rPr lang="en-GB" sz="1600" dirty="0">
                <a:solidFill>
                  <a:schemeClr val="accent3"/>
                </a:solidFill>
                <a:latin typeface="Signika" charset="0"/>
                <a:ea typeface="Signika" charset="0"/>
                <a:cs typeface="Signika" charset="0"/>
                <a:sym typeface="Calibri"/>
              </a:rPr>
              <a:t>governmental project </a:t>
            </a:r>
            <a:r>
              <a:rPr lang="en-GB" sz="1600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  <a:sym typeface="Calibri"/>
              </a:rPr>
              <a:t>lead by University of Aarhus and the Aarhus School of Engineering </a:t>
            </a:r>
            <a:endParaRPr lang="en-GB" sz="1600" dirty="0">
              <a:solidFill>
                <a:schemeClr val="accent3"/>
              </a:solidFill>
              <a:latin typeface="Signika" charset="0"/>
              <a:ea typeface="Signika" charset="0"/>
              <a:cs typeface="Signika" charset="0"/>
              <a:sym typeface="Calibri"/>
            </a:endParaRPr>
          </a:p>
          <a:p>
            <a:pPr indent="-300758">
              <a:spcBef>
                <a:spcPts val="526"/>
              </a:spcBef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GB" sz="1600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  <a:sym typeface="Calibri"/>
              </a:rPr>
              <a:t>Prototype had </a:t>
            </a:r>
            <a:r>
              <a:rPr lang="en-GB" sz="1600" dirty="0">
                <a:solidFill>
                  <a:schemeClr val="accent3"/>
                </a:solidFill>
                <a:latin typeface="Signika" charset="0"/>
                <a:ea typeface="Signika" charset="0"/>
                <a:cs typeface="Signika" charset="0"/>
                <a:sym typeface="Calibri"/>
              </a:rPr>
              <a:t>digitized 10% of exams </a:t>
            </a:r>
            <a:r>
              <a:rPr lang="en-GB" sz="1600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  <a:sym typeface="Calibri"/>
              </a:rPr>
              <a:t>after 2 </a:t>
            </a:r>
            <a:r>
              <a:rPr lang="en-GB" sz="1600" dirty="0" err="1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  <a:sym typeface="Calibri"/>
              </a:rPr>
              <a:t>yrs</a:t>
            </a:r>
            <a:r>
              <a:rPr lang="en-GB" sz="1600" dirty="0">
                <a:latin typeface="Signika" charset="0"/>
                <a:ea typeface="Signika" charset="0"/>
                <a:cs typeface="Signika" charset="0"/>
                <a:sym typeface="Calibri"/>
              </a:rPr>
              <a:t> </a:t>
            </a:r>
          </a:p>
          <a:p>
            <a:pPr indent="-300758">
              <a:spcBef>
                <a:spcPts val="526"/>
              </a:spcBef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GB" sz="1600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  <a:sym typeface="Calibri"/>
              </a:rPr>
              <a:t>IP acquired and company </a:t>
            </a:r>
            <a:r>
              <a:rPr lang="en-GB" sz="1600" dirty="0">
                <a:solidFill>
                  <a:schemeClr val="accent3"/>
                </a:solidFill>
                <a:latin typeface="Signika" charset="0"/>
                <a:ea typeface="Signika" charset="0"/>
                <a:cs typeface="Signika" charset="0"/>
                <a:sym typeface="Calibri"/>
              </a:rPr>
              <a:t>spun out </a:t>
            </a:r>
            <a:r>
              <a:rPr lang="en-GB" sz="1600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  <a:sym typeface="Calibri"/>
              </a:rPr>
              <a:t>2012</a:t>
            </a:r>
          </a:p>
          <a:p>
            <a:pPr indent="-300758">
              <a:spcBef>
                <a:spcPts val="526"/>
              </a:spcBef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GB" sz="1600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  <a:sym typeface="Calibri"/>
              </a:rPr>
              <a:t>Today serves </a:t>
            </a:r>
            <a:r>
              <a:rPr lang="en-GB" sz="1600" dirty="0">
                <a:solidFill>
                  <a:schemeClr val="accent3"/>
                </a:solidFill>
                <a:latin typeface="Signika" charset="0"/>
                <a:ea typeface="Signika" charset="0"/>
                <a:cs typeface="Signika" charset="0"/>
                <a:sym typeface="Calibri"/>
              </a:rPr>
              <a:t>60+ institutions in HEI in Europe</a:t>
            </a: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71" t="19579" r="34529" b="22259"/>
          <a:stretch/>
        </p:blipFill>
        <p:spPr>
          <a:xfrm>
            <a:off x="4528486" y="1558628"/>
            <a:ext cx="2708583" cy="4619244"/>
          </a:xfrm>
          <a:prstGeom prst="rect">
            <a:avLst/>
          </a:prstGeom>
        </p:spPr>
      </p:pic>
      <p:sp>
        <p:nvSpPr>
          <p:cNvPr id="13" name="Afrundet rektangel 12"/>
          <p:cNvSpPr/>
          <p:nvPr/>
        </p:nvSpPr>
        <p:spPr>
          <a:xfrm>
            <a:off x="6489851" y="1250447"/>
            <a:ext cx="3809524" cy="389921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7000"/>
            </a:schemeClr>
          </a:solidFill>
          <a:ln>
            <a:solidFill>
              <a:schemeClr val="accent3">
                <a:lumMod val="20000"/>
                <a:lumOff val="80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42"/>
          </a:p>
        </p:txBody>
      </p:sp>
      <p:sp>
        <p:nvSpPr>
          <p:cNvPr id="14" name="Shape 78"/>
          <p:cNvSpPr txBox="1"/>
          <p:nvPr/>
        </p:nvSpPr>
        <p:spPr>
          <a:xfrm>
            <a:off x="6712504" y="1586119"/>
            <a:ext cx="3464216" cy="3501925"/>
          </a:xfrm>
          <a:prstGeom prst="rect">
            <a:avLst/>
          </a:prstGeom>
          <a:noFill/>
          <a:ln>
            <a:noFill/>
          </a:ln>
        </p:spPr>
        <p:txBody>
          <a:bodyPr lIns="80187" tIns="40083" rIns="80187" bIns="40083" anchor="t" anchorCtr="0">
            <a:noAutofit/>
          </a:bodyPr>
          <a:lstStyle/>
          <a:p>
            <a:pPr algn="ctr">
              <a:buClr>
                <a:schemeClr val="dk1"/>
              </a:buClr>
              <a:buSzPct val="100000"/>
            </a:pPr>
            <a:r>
              <a:rPr lang="en-GB" sz="3158" b="1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  <a:sym typeface="Calibri"/>
              </a:rPr>
              <a:t>Customers</a:t>
            </a:r>
            <a:endParaRPr lang="en-GB" sz="1754" b="1" dirty="0">
              <a:solidFill>
                <a:srgbClr val="686868"/>
              </a:solidFill>
              <a:latin typeface="Signika" charset="0"/>
              <a:ea typeface="Signika" charset="0"/>
              <a:cs typeface="Signika" charset="0"/>
              <a:sym typeface="Calibri"/>
            </a:endParaRPr>
          </a:p>
          <a:p>
            <a:pPr>
              <a:spcBef>
                <a:spcPts val="526"/>
              </a:spcBef>
              <a:buClr>
                <a:schemeClr val="dk1"/>
              </a:buClr>
              <a:buSzPct val="100000"/>
            </a:pPr>
            <a:endParaRPr lang="en-GB" sz="965" dirty="0">
              <a:solidFill>
                <a:srgbClr val="686868"/>
              </a:solidFill>
              <a:latin typeface="Signika" charset="0"/>
              <a:ea typeface="Signika" charset="0"/>
              <a:cs typeface="Signika" charset="0"/>
              <a:sym typeface="Calibri"/>
            </a:endParaRPr>
          </a:p>
          <a:p>
            <a:pPr indent="-300758">
              <a:spcBef>
                <a:spcPts val="526"/>
              </a:spcBef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GB" sz="1579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  <a:sym typeface="Calibri"/>
              </a:rPr>
              <a:t>Universities</a:t>
            </a:r>
          </a:p>
          <a:p>
            <a:pPr indent="-300758">
              <a:spcBef>
                <a:spcPts val="526"/>
              </a:spcBef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GB" sz="1579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  <a:sym typeface="Calibri"/>
              </a:rPr>
              <a:t>Technical Universities</a:t>
            </a:r>
          </a:p>
          <a:p>
            <a:pPr indent="-300758">
              <a:spcBef>
                <a:spcPts val="526"/>
              </a:spcBef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GB" sz="1579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  <a:sym typeface="Calibri"/>
              </a:rPr>
              <a:t>University Colleges</a:t>
            </a:r>
          </a:p>
          <a:p>
            <a:pPr indent="-300758">
              <a:spcBef>
                <a:spcPts val="526"/>
              </a:spcBef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GB" sz="1579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  <a:sym typeface="Calibri"/>
              </a:rPr>
              <a:t>Business Schools</a:t>
            </a:r>
          </a:p>
          <a:p>
            <a:pPr indent="-300758">
              <a:spcBef>
                <a:spcPts val="526"/>
              </a:spcBef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GB" sz="1579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  <a:sym typeface="Calibri"/>
              </a:rPr>
              <a:t>Vocational University Colleges</a:t>
            </a:r>
          </a:p>
          <a:p>
            <a:pPr indent="-300758">
              <a:spcBef>
                <a:spcPts val="526"/>
              </a:spcBef>
              <a:buClr>
                <a:schemeClr val="dk1"/>
              </a:buClr>
              <a:buSzPct val="100000"/>
              <a:buFont typeface="Arial" charset="0"/>
              <a:buChar char="•"/>
            </a:pPr>
            <a:endParaRPr lang="en-GB" sz="1579" dirty="0">
              <a:solidFill>
                <a:srgbClr val="686868"/>
              </a:solidFill>
              <a:latin typeface="Signika" charset="0"/>
              <a:ea typeface="Signika" charset="0"/>
              <a:cs typeface="Signika" charset="0"/>
              <a:sym typeface="Calibri"/>
            </a:endParaRPr>
          </a:p>
          <a:p>
            <a:pPr>
              <a:spcBef>
                <a:spcPts val="526"/>
              </a:spcBef>
              <a:buClr>
                <a:schemeClr val="dk1"/>
              </a:buClr>
              <a:buSzPct val="100000"/>
            </a:pPr>
            <a:r>
              <a:rPr lang="en-GB" sz="1579" i="1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  <a:sym typeface="Calibri"/>
              </a:rPr>
              <a:t>- in 7 countries in Scandinavia, UK, Germany &amp; South Korea</a:t>
            </a:r>
          </a:p>
        </p:txBody>
      </p:sp>
    </p:spTree>
    <p:extLst>
      <p:ext uri="{BB962C8B-B14F-4D97-AF65-F5344CB8AC3E}">
        <p14:creationId xmlns:p14="http://schemas.microsoft.com/office/powerpoint/2010/main" val="155324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da-DK" dirty="0">
                <a:sym typeface="Signika"/>
              </a:rPr>
              <a:t>References: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1" y="4715297"/>
            <a:ext cx="2531470" cy="660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48" y="4273610"/>
            <a:ext cx="1469295" cy="1469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69" y="4422920"/>
            <a:ext cx="3435777" cy="12454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87" y="1213604"/>
            <a:ext cx="1549302" cy="15196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31" y="2915063"/>
            <a:ext cx="3602015" cy="756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7" y="1223646"/>
            <a:ext cx="1460158" cy="16485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26" y="2951397"/>
            <a:ext cx="2341223" cy="10773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589" y="2851501"/>
            <a:ext cx="3097496" cy="127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2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6" r="9542"/>
          <a:stretch/>
        </p:blipFill>
        <p:spPr>
          <a:xfrm>
            <a:off x="4417796" y="0"/>
            <a:ext cx="6117089" cy="4244193"/>
          </a:xfrm>
          <a:prstGeom prst="rect">
            <a:avLst/>
          </a:prstGeom>
        </p:spPr>
      </p:pic>
      <p:sp>
        <p:nvSpPr>
          <p:cNvPr id="10" name="Afrundet rektangel 9"/>
          <p:cNvSpPr/>
          <p:nvPr/>
        </p:nvSpPr>
        <p:spPr>
          <a:xfrm>
            <a:off x="223589" y="1533238"/>
            <a:ext cx="4349976" cy="223113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>
            <a:solidFill>
              <a:schemeClr val="accent3">
                <a:lumMod val="20000"/>
                <a:lumOff val="80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42"/>
          </a:p>
        </p:txBody>
      </p:sp>
      <p:sp>
        <p:nvSpPr>
          <p:cNvPr id="4" name="Pladsholder til tekst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/>
              <a:t>- Globalized Education</a:t>
            </a:r>
          </a:p>
        </p:txBody>
      </p:sp>
      <p:sp>
        <p:nvSpPr>
          <p:cNvPr id="5" name="Shape 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0" tIns="0" rIns="0" bIns="41048" rtlCol="0" anchor="ctr" anchorCtr="0">
            <a:noAutofit/>
          </a:bodyPr>
          <a:lstStyle/>
          <a:p>
            <a:pPr>
              <a:buSzPct val="25000"/>
            </a:pPr>
            <a:r>
              <a:rPr lang="en-GB" sz="4000" dirty="0" err="1">
                <a:solidFill>
                  <a:srgbClr val="686868"/>
                </a:solidFill>
                <a:latin typeface="+mj-lt"/>
                <a:ea typeface="Signika" charset="0"/>
                <a:cs typeface="Signika" charset="0"/>
                <a:sym typeface="Calibri"/>
              </a:rPr>
              <a:t>WISEflow</a:t>
            </a:r>
            <a:r>
              <a:rPr lang="en-GB" sz="4000" dirty="0">
                <a:solidFill>
                  <a:srgbClr val="686868"/>
                </a:solidFill>
                <a:latin typeface="+mj-lt"/>
                <a:ea typeface="Signika" charset="0"/>
                <a:cs typeface="Signika" charset="0"/>
                <a:sym typeface="Calibri"/>
              </a:rPr>
              <a:t> in use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7" y="3811309"/>
            <a:ext cx="10058400" cy="2084832"/>
          </a:xfrm>
          <a:prstGeom prst="rect">
            <a:avLst/>
          </a:prstGeom>
        </p:spPr>
      </p:pic>
      <p:sp>
        <p:nvSpPr>
          <p:cNvPr id="11" name="Tekstfelt 10"/>
          <p:cNvSpPr txBox="1"/>
          <p:nvPr/>
        </p:nvSpPr>
        <p:spPr>
          <a:xfrm>
            <a:off x="276777" y="1321220"/>
            <a:ext cx="4296788" cy="190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rgbClr val="686868"/>
              </a:solidFill>
              <a:latin typeface="Signika" charset="0"/>
              <a:ea typeface="Signika" charset="0"/>
              <a:cs typeface="Signika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1600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Accessed from more than 170 countries </a:t>
            </a:r>
          </a:p>
          <a:p>
            <a:pPr marL="342900" indent="-342900">
              <a:buFont typeface="Arial"/>
              <a:buChar char="•"/>
            </a:pPr>
            <a:r>
              <a:rPr lang="en-GB" sz="1600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Peak periods render 35-40.000 users daily</a:t>
            </a:r>
          </a:p>
          <a:p>
            <a:pPr marL="342900" indent="-342900">
              <a:buFont typeface="Arial"/>
              <a:buChar char="•"/>
            </a:pPr>
            <a:r>
              <a:rPr lang="en-GB" sz="1600" dirty="0" err="1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WISEflow</a:t>
            </a:r>
            <a:r>
              <a:rPr lang="en-GB" sz="1600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 has been tested live with load of 70.000 concurrent users</a:t>
            </a:r>
            <a:endParaRPr lang="en-GB" sz="2000" i="1" dirty="0">
              <a:solidFill>
                <a:srgbClr val="686868"/>
              </a:solidFill>
              <a:latin typeface="Signika" charset="0"/>
              <a:ea typeface="Signika" charset="0"/>
              <a:cs typeface="Signika" charset="0"/>
            </a:endParaRPr>
          </a:p>
          <a:p>
            <a:endParaRPr lang="en-GB" sz="1754" dirty="0"/>
          </a:p>
        </p:txBody>
      </p:sp>
    </p:spTree>
    <p:extLst>
      <p:ext uri="{BB962C8B-B14F-4D97-AF65-F5344CB8AC3E}">
        <p14:creationId xmlns:p14="http://schemas.microsoft.com/office/powerpoint/2010/main" val="178586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/>
              <a:t>- End to end system</a:t>
            </a:r>
          </a:p>
        </p:txBody>
      </p:sp>
      <p:sp>
        <p:nvSpPr>
          <p:cNvPr id="5" name="Shape 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0" tIns="0" rIns="0" bIns="41048" rtlCol="0" anchor="ctr" anchorCtr="0">
            <a:noAutofit/>
          </a:bodyPr>
          <a:lstStyle/>
          <a:p>
            <a:pPr>
              <a:buSzPct val="25000"/>
            </a:pPr>
            <a:r>
              <a:rPr lang="en-GB" sz="4000" dirty="0">
                <a:solidFill>
                  <a:srgbClr val="686868"/>
                </a:solidFill>
                <a:latin typeface="+mj-lt"/>
                <a:ea typeface="Signika" charset="0"/>
                <a:cs typeface="Signika" charset="0"/>
                <a:sym typeface="Calibri"/>
              </a:rPr>
              <a:t>What is </a:t>
            </a:r>
            <a:r>
              <a:rPr lang="en-GB" sz="4000" dirty="0" err="1">
                <a:solidFill>
                  <a:srgbClr val="686868"/>
                </a:solidFill>
                <a:latin typeface="+mj-lt"/>
                <a:ea typeface="Signika" charset="0"/>
                <a:cs typeface="Signika" charset="0"/>
                <a:sym typeface="Calibri"/>
              </a:rPr>
              <a:t>WISEflow</a:t>
            </a:r>
            <a:r>
              <a:rPr lang="en-GB" sz="4000" dirty="0">
                <a:solidFill>
                  <a:srgbClr val="686868"/>
                </a:solidFill>
                <a:latin typeface="+mj-lt"/>
                <a:ea typeface="Signika" charset="0"/>
                <a:cs typeface="Signika" charset="0"/>
                <a:sym typeface="Calibri"/>
              </a:rPr>
              <a:t>?</a:t>
            </a:r>
          </a:p>
        </p:txBody>
      </p:sp>
      <p:sp>
        <p:nvSpPr>
          <p:cNvPr id="13" name="Afrundet rektangel 12"/>
          <p:cNvSpPr/>
          <p:nvPr/>
        </p:nvSpPr>
        <p:spPr>
          <a:xfrm>
            <a:off x="5801445" y="1280804"/>
            <a:ext cx="4622877" cy="156255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>
            <a:solidFill>
              <a:schemeClr val="accent3">
                <a:lumMod val="20000"/>
                <a:lumOff val="80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42"/>
          </a:p>
        </p:txBody>
      </p:sp>
      <p:sp>
        <p:nvSpPr>
          <p:cNvPr id="14" name="Tekstfelt 13"/>
          <p:cNvSpPr txBox="1"/>
          <p:nvPr/>
        </p:nvSpPr>
        <p:spPr>
          <a:xfrm>
            <a:off x="5878128" y="1280804"/>
            <a:ext cx="4360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Full workflow support for all jobs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8272823" y="1611325"/>
            <a:ext cx="2397925" cy="130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631" lvl="5" indent="-250631">
              <a:buFont typeface="Arial" charset="0"/>
              <a:buChar char="•"/>
            </a:pPr>
            <a:r>
              <a:rPr lang="en-GB" sz="1579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proctoring</a:t>
            </a:r>
          </a:p>
          <a:p>
            <a:pPr marL="250631" lvl="5" indent="-250631">
              <a:buFont typeface="Arial" charset="0"/>
              <a:buChar char="•"/>
            </a:pPr>
            <a:r>
              <a:rPr lang="en-GB" sz="1579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monitoring</a:t>
            </a:r>
          </a:p>
          <a:p>
            <a:pPr marL="250631" lvl="5" indent="-250631">
              <a:buFont typeface="Arial" charset="0"/>
              <a:buChar char="•"/>
            </a:pPr>
            <a:r>
              <a:rPr lang="en-GB" sz="1579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reviewing</a:t>
            </a:r>
          </a:p>
          <a:p>
            <a:pPr marL="250631" lvl="5" indent="-250631">
              <a:buFont typeface="Arial" charset="0"/>
              <a:buChar char="•"/>
            </a:pPr>
            <a:r>
              <a:rPr lang="en-GB" sz="1579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supporting</a:t>
            </a:r>
          </a:p>
          <a:p>
            <a:pPr marL="250631" lvl="5" indent="-250631">
              <a:buFont typeface="Arial" charset="0"/>
              <a:buChar char="•"/>
            </a:pPr>
            <a:endParaRPr lang="en-GB" sz="1579" dirty="0">
              <a:solidFill>
                <a:srgbClr val="686868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sp>
        <p:nvSpPr>
          <p:cNvPr id="20" name="Afrundet rektangel 19"/>
          <p:cNvSpPr/>
          <p:nvPr/>
        </p:nvSpPr>
        <p:spPr>
          <a:xfrm>
            <a:off x="5801445" y="3391441"/>
            <a:ext cx="4622877" cy="217179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>
            <a:solidFill>
              <a:schemeClr val="accent3">
                <a:lumMod val="20000"/>
                <a:lumOff val="80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42"/>
          </a:p>
        </p:txBody>
      </p:sp>
      <p:sp>
        <p:nvSpPr>
          <p:cNvPr id="22" name="Tekstfelt 21"/>
          <p:cNvSpPr txBox="1"/>
          <p:nvPr/>
        </p:nvSpPr>
        <p:spPr>
          <a:xfrm>
            <a:off x="7943832" y="3689797"/>
            <a:ext cx="1807207" cy="2279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631" lvl="5" indent="-250631">
              <a:buFont typeface="Arial" charset="0"/>
              <a:buChar char="•"/>
            </a:pPr>
            <a:endParaRPr lang="en-GB" sz="1579" dirty="0">
              <a:solidFill>
                <a:srgbClr val="686868"/>
              </a:solidFill>
              <a:latin typeface="Signika" charset="0"/>
              <a:ea typeface="Signika" charset="0"/>
              <a:cs typeface="Signika" charset="0"/>
            </a:endParaRPr>
          </a:p>
          <a:p>
            <a:pPr marL="250631" lvl="5" indent="-250631">
              <a:buFont typeface="Arial" charset="0"/>
              <a:buChar char="•"/>
            </a:pPr>
            <a:r>
              <a:rPr lang="en-GB" sz="1579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Practical / Portfolio </a:t>
            </a:r>
          </a:p>
          <a:p>
            <a:pPr marL="250631" lvl="5" indent="-250631">
              <a:buFont typeface="Arial" charset="0"/>
              <a:buChar char="•"/>
            </a:pPr>
            <a:r>
              <a:rPr lang="en-GB" sz="1579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Thesis</a:t>
            </a:r>
          </a:p>
          <a:p>
            <a:pPr marL="250631" lvl="5" indent="-250631">
              <a:buFont typeface="Arial" charset="0"/>
              <a:buChar char="•"/>
            </a:pPr>
            <a:r>
              <a:rPr lang="en-GB" sz="1579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Combinations / Series</a:t>
            </a:r>
          </a:p>
          <a:p>
            <a:pPr marL="250631" lvl="5" indent="-250631">
              <a:buFont typeface="Arial" charset="0"/>
              <a:buChar char="•"/>
            </a:pPr>
            <a:r>
              <a:rPr lang="en-GB" sz="1579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Prerequisites</a:t>
            </a:r>
          </a:p>
          <a:p>
            <a:pPr marL="250631" lvl="5" indent="-250631">
              <a:buFont typeface="Arial" charset="0"/>
              <a:buChar char="•"/>
            </a:pPr>
            <a:endParaRPr lang="en-GB" sz="1579" dirty="0">
              <a:solidFill>
                <a:srgbClr val="686868"/>
              </a:solidFill>
              <a:latin typeface="Signika" charset="0"/>
              <a:ea typeface="Signika" charset="0"/>
              <a:cs typeface="Signika" charset="0"/>
            </a:endParaRPr>
          </a:p>
          <a:p>
            <a:pPr marL="250631" lvl="5" indent="-250631">
              <a:buFont typeface="Arial" charset="0"/>
              <a:buChar char="•"/>
            </a:pPr>
            <a:endParaRPr lang="en-GB" sz="1579" dirty="0">
              <a:solidFill>
                <a:srgbClr val="686868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70" y="2170373"/>
            <a:ext cx="4503294" cy="2659159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5982088" y="1611325"/>
            <a:ext cx="1705082" cy="1387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0631" lvl="5" indent="-250631">
              <a:buFont typeface="Arial" charset="0"/>
              <a:buChar char="•"/>
            </a:pPr>
            <a:r>
              <a:rPr lang="en-GB" sz="1579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administrating</a:t>
            </a:r>
          </a:p>
          <a:p>
            <a:pPr marL="250631" lvl="5" indent="-250631">
              <a:buFont typeface="Arial" charset="0"/>
              <a:buChar char="•"/>
            </a:pPr>
            <a:r>
              <a:rPr lang="en-GB" sz="1579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authoring</a:t>
            </a:r>
          </a:p>
          <a:p>
            <a:pPr marL="250631" lvl="5" indent="-250631">
              <a:buFont typeface="Arial" charset="0"/>
              <a:buChar char="•"/>
            </a:pPr>
            <a:r>
              <a:rPr lang="da-DK" sz="1579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participation</a:t>
            </a:r>
            <a:endParaRPr lang="en-GB" sz="1579" dirty="0">
              <a:solidFill>
                <a:srgbClr val="686868"/>
              </a:solidFill>
              <a:latin typeface="Signika" charset="0"/>
              <a:ea typeface="Signika" charset="0"/>
              <a:cs typeface="Signika" charset="0"/>
            </a:endParaRPr>
          </a:p>
          <a:p>
            <a:pPr marL="250631" lvl="5" indent="-250631">
              <a:buFont typeface="Arial" charset="0"/>
              <a:buChar char="•"/>
            </a:pPr>
            <a:r>
              <a:rPr lang="en-GB" sz="1579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assessing</a:t>
            </a:r>
          </a:p>
          <a:p>
            <a:endParaRPr lang="en-GB" dirty="0"/>
          </a:p>
        </p:txBody>
      </p:sp>
      <p:sp>
        <p:nvSpPr>
          <p:cNvPr id="11" name="Tekstfelt 10"/>
          <p:cNvSpPr txBox="1"/>
          <p:nvPr/>
        </p:nvSpPr>
        <p:spPr>
          <a:xfrm>
            <a:off x="5982088" y="3892737"/>
            <a:ext cx="1910443" cy="187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631" lvl="5" indent="-250631">
              <a:buFont typeface="Arial" charset="0"/>
              <a:buChar char="•"/>
            </a:pPr>
            <a:r>
              <a:rPr lang="en-GB" sz="1579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Open book</a:t>
            </a:r>
          </a:p>
          <a:p>
            <a:pPr marL="250631" lvl="5" indent="-250631">
              <a:buFont typeface="Arial" charset="0"/>
              <a:buChar char="•"/>
            </a:pPr>
            <a:r>
              <a:rPr lang="en-GB" sz="1579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Closed book</a:t>
            </a:r>
          </a:p>
          <a:p>
            <a:pPr marL="250631" lvl="5" indent="-250631">
              <a:buFont typeface="Arial" charset="0"/>
              <a:buChar char="•"/>
            </a:pPr>
            <a:r>
              <a:rPr lang="en-GB" sz="1579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MCQ </a:t>
            </a:r>
            <a:r>
              <a:rPr lang="mr-IN" sz="1579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–</a:t>
            </a:r>
            <a:r>
              <a:rPr lang="en-GB" sz="1579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 adv. Questions</a:t>
            </a:r>
          </a:p>
          <a:p>
            <a:pPr marL="250631" lvl="5" indent="-250631">
              <a:buFont typeface="Arial" charset="0"/>
              <a:buChar char="•"/>
            </a:pPr>
            <a:r>
              <a:rPr lang="en-GB" sz="1579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Oral (on camp/remote)</a:t>
            </a:r>
          </a:p>
          <a:p>
            <a:endParaRPr lang="en-GB" dirty="0"/>
          </a:p>
        </p:txBody>
      </p:sp>
      <p:sp>
        <p:nvSpPr>
          <p:cNvPr id="16" name="Tekstfelt 20"/>
          <p:cNvSpPr txBox="1"/>
          <p:nvPr/>
        </p:nvSpPr>
        <p:spPr>
          <a:xfrm>
            <a:off x="5897406" y="3492628"/>
            <a:ext cx="4254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686868"/>
                </a:solidFill>
                <a:latin typeface="Signika" charset="0"/>
                <a:ea typeface="Signika" charset="0"/>
                <a:cs typeface="Signika" charset="0"/>
              </a:rPr>
              <a:t>Support all assessment formats</a:t>
            </a:r>
          </a:p>
        </p:txBody>
      </p:sp>
    </p:spTree>
    <p:extLst>
      <p:ext uri="{BB962C8B-B14F-4D97-AF65-F5344CB8AC3E}">
        <p14:creationId xmlns:p14="http://schemas.microsoft.com/office/powerpoint/2010/main" val="4737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353047"/>
              </p:ext>
            </p:extLst>
          </p:nvPr>
        </p:nvGraphicFramePr>
        <p:xfrm>
          <a:off x="205333" y="338515"/>
          <a:ext cx="7447964" cy="5332382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13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9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9587">
                <a:tc gridSpan="3">
                  <a:txBody>
                    <a:bodyPr/>
                    <a:lstStyle/>
                    <a:p>
                      <a:pPr algn="ctr"/>
                      <a:endParaRPr lang="da-DK" sz="4000" b="0" baseline="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80201" marR="80201" marT="40100" marB="4010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800" b="1" baseline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800" b="1" baseline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451">
                <a:tc>
                  <a:txBody>
                    <a:bodyPr/>
                    <a:lstStyle/>
                    <a:p>
                      <a:endParaRPr lang="da-DK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0201" marR="80201" marT="40100" marB="401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FLOWassign</a:t>
                      </a:r>
                      <a:endParaRPr lang="da-DK" sz="16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0201" marR="80201" marT="40100" marB="40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GB" sz="1400" b="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Assignments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GB" sz="1400" b="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Open book exams (on-/off-site)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GB" sz="1400" b="0" baseline="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Any material as appendix/additional material</a:t>
                      </a:r>
                      <a:endParaRPr lang="en-GB" sz="1400" b="0" noProof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150" marR="601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8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0201" marR="80201" marT="40100" marB="401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FLOWhandin</a:t>
                      </a:r>
                      <a:endParaRPr lang="da-DK" sz="16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0201" marR="80201" marT="40100" marB="40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For tests where the primary submission is not text 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Videos, music files and almost all other digital formats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Upload up to 1gb  (or 5gb) per participant</a:t>
                      </a:r>
                    </a:p>
                  </a:txBody>
                  <a:tcPr marL="60150" marR="601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169">
                <a:tc>
                  <a:txBody>
                    <a:bodyPr/>
                    <a:lstStyle/>
                    <a:p>
                      <a:endParaRPr lang="da-DK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0201" marR="80201" marT="40100" marB="401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FLOWlock</a:t>
                      </a:r>
                      <a:endParaRPr lang="da-DK" sz="16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0201" marR="80201" marT="40100" marB="40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Closed</a:t>
                      </a:r>
                      <a:r>
                        <a:rPr lang="en-GB" sz="1400" b="0" i="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book exams on-site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Fully locked down environment with no aids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Internet resources may be allowed</a:t>
                      </a:r>
                    </a:p>
                  </a:txBody>
                  <a:tcPr marL="60150" marR="601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921">
                <a:tc>
                  <a:txBody>
                    <a:bodyPr/>
                    <a:lstStyle/>
                    <a:p>
                      <a:endParaRPr lang="da-DK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0201" marR="80201" marT="40100" marB="401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FLOWmulti</a:t>
                      </a:r>
                      <a:endParaRPr lang="da-DK" sz="12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0201" marR="80201" marT="40100" marB="40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Multiple choice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Advanced question types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Open or fully locked down environment with no aids</a:t>
                      </a:r>
                    </a:p>
                  </a:txBody>
                  <a:tcPr marL="60150" marR="601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451">
                <a:tc>
                  <a:txBody>
                    <a:bodyPr/>
                    <a:lstStyle/>
                    <a:p>
                      <a:endParaRPr lang="da-DK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0201" marR="80201" marT="40100" marB="401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FLOWoral</a:t>
                      </a:r>
                      <a:endParaRPr lang="da-DK" sz="16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0201" marR="80201" marT="40100" marB="40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Oral</a:t>
                      </a:r>
                      <a:r>
                        <a:rPr lang="en-GB" sz="1400" b="0" i="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exams</a:t>
                      </a:r>
                    </a:p>
                    <a:p>
                      <a:pPr marL="285750" marR="0" indent="-285750" algn="l" defTabSz="10853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GB" sz="1400" b="0" i="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Screen sharing and presenter mode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Assessment and written feedback to participants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Easy scheduling of individual examination periods</a:t>
                      </a:r>
                    </a:p>
                  </a:txBody>
                  <a:tcPr marL="60150" marR="601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1" y="1220611"/>
            <a:ext cx="1019527" cy="86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1" y="2152433"/>
            <a:ext cx="1027479" cy="872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0" y="2968907"/>
            <a:ext cx="1072231" cy="910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5" y="3767469"/>
            <a:ext cx="1051305" cy="89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3" y="4660669"/>
            <a:ext cx="1104863" cy="938702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4670" y="258111"/>
            <a:ext cx="9624060" cy="1074208"/>
          </a:xfrm>
        </p:spPr>
        <p:txBody>
          <a:bodyPr/>
          <a:lstStyle/>
          <a:p>
            <a:r>
              <a:rPr lang="da-DK" b="1" dirty="0" err="1">
                <a:ea typeface="Calibri" charset="0"/>
                <a:cs typeface="Calibri" charset="0"/>
              </a:rPr>
              <a:t>Exam</a:t>
            </a:r>
            <a:r>
              <a:rPr lang="da-DK" b="1" dirty="0">
                <a:ea typeface="Calibri" charset="0"/>
                <a:cs typeface="Calibri" charset="0"/>
              </a:rPr>
              <a:t> </a:t>
            </a:r>
            <a:r>
              <a:rPr lang="da-DK" b="1" dirty="0" err="1">
                <a:ea typeface="Calibri" charset="0"/>
                <a:cs typeface="Calibri" charset="0"/>
              </a:rPr>
              <a:t>modules</a:t>
            </a:r>
            <a:endParaRPr lang="da-DK" b="1" dirty="0"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0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446019"/>
              </p:ext>
            </p:extLst>
          </p:nvPr>
        </p:nvGraphicFramePr>
        <p:xfrm>
          <a:off x="205333" y="338515"/>
          <a:ext cx="6472092" cy="5446601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328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4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4274">
                <a:tc gridSpan="3">
                  <a:txBody>
                    <a:bodyPr/>
                    <a:lstStyle/>
                    <a:p>
                      <a:pPr algn="ctr"/>
                      <a:endParaRPr lang="da-DK" sz="4000" b="0" baseline="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80201" marR="80201" marT="40100" marB="4010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800" b="1" baseline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800" b="1" baseline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193">
                <a:tc>
                  <a:txBody>
                    <a:bodyPr/>
                    <a:lstStyle/>
                    <a:p>
                      <a:endParaRPr lang="da-DK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0201" marR="80201" marT="40100" marB="401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Invigilate</a:t>
                      </a:r>
                      <a:endParaRPr lang="da-DK" sz="16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0201" marR="80201" marT="40100" marB="40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GB" sz="1400" b="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Sign in participant for exams</a:t>
                      </a:r>
                      <a:endParaRPr lang="en-GB" sz="1400" b="0" baseline="0" noProof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GB" sz="1400" b="0" baseline="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Administrate participants during lock down mode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GB" sz="1400" b="0" baseline="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Make live changes and comment for all</a:t>
                      </a:r>
                      <a:endParaRPr lang="en-GB" sz="1400" b="0" noProof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150" marR="601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1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0201" marR="80201" marT="40100" marB="401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Monitor</a:t>
                      </a:r>
                    </a:p>
                  </a:txBody>
                  <a:tcPr marL="80201" marR="80201" marT="40100" marB="40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See status and progress of participants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See detailed log and trails of participants actions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Sort participants by status etc. </a:t>
                      </a:r>
                    </a:p>
                  </a:txBody>
                  <a:tcPr marL="60150" marR="601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600">
                <a:tc>
                  <a:txBody>
                    <a:bodyPr/>
                    <a:lstStyle/>
                    <a:p>
                      <a:endParaRPr lang="da-DK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0201" marR="80201" marT="40100" marB="401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Review</a:t>
                      </a:r>
                      <a:endParaRPr lang="da-DK" sz="16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0201" marR="80201" marT="40100" marB="40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Internal or external access to exams and </a:t>
                      </a:r>
                      <a:r>
                        <a:rPr lang="en-GB" sz="1400" b="0" i="0" baseline="0" noProof="0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handins</a:t>
                      </a:r>
                      <a:endParaRPr lang="en-GB" sz="1400" b="0" i="0" baseline="0" noProof="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Monitor process and results</a:t>
                      </a:r>
                    </a:p>
                  </a:txBody>
                  <a:tcPr marL="60150" marR="601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9525">
                <a:tc>
                  <a:txBody>
                    <a:bodyPr/>
                    <a:lstStyle/>
                    <a:p>
                      <a:endParaRPr lang="da-DK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0201" marR="80201" marT="40100" marB="401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Author</a:t>
                      </a:r>
                      <a:endParaRPr lang="da-DK" sz="12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0201" marR="80201" marT="40100" marB="40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Create multiple choice and advanced questions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Create MCQ series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Question</a:t>
                      </a:r>
                      <a:r>
                        <a:rPr lang="en-GB" sz="1400" b="0" i="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Bank (personal &amp; institutional)</a:t>
                      </a:r>
                      <a:endParaRPr lang="en-GB" sz="1400" b="0" i="0" noProof="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150" marR="601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4654">
                <a:tc>
                  <a:txBody>
                    <a:bodyPr/>
                    <a:lstStyle/>
                    <a:p>
                      <a:endParaRPr lang="da-DK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0201" marR="80201" marT="40100" marB="401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Assess</a:t>
                      </a:r>
                      <a:endParaRPr lang="da-DK" sz="16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0201" marR="80201" marT="40100" marB="401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Make n</a:t>
                      </a:r>
                      <a:r>
                        <a:rPr lang="en-GB" sz="1400" b="0" i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otes</a:t>
                      </a:r>
                      <a:r>
                        <a:rPr lang="en-GB" sz="1400" b="0" i="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and</a:t>
                      </a:r>
                      <a:r>
                        <a:rPr lang="en-GB" sz="1400" b="0" i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comments</a:t>
                      </a:r>
                      <a:endParaRPr lang="en-GB" sz="1400" b="0" i="0" baseline="0" noProof="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Provide feedback to participants (written &amp; spoken)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Scoring, Marking, Moderation &amp; Grading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0" i="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Rubric scoring &amp; point giving</a:t>
                      </a:r>
                    </a:p>
                  </a:txBody>
                  <a:tcPr marL="60150" marR="601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4670" y="258111"/>
            <a:ext cx="9624060" cy="1074208"/>
          </a:xfrm>
        </p:spPr>
        <p:txBody>
          <a:bodyPr/>
          <a:lstStyle/>
          <a:p>
            <a:r>
              <a:rPr lang="da-DK" b="1" dirty="0">
                <a:ea typeface="Calibri" charset="0"/>
                <a:cs typeface="Calibri" charset="0"/>
              </a:rPr>
              <a:t>Tools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4692602"/>
            <a:ext cx="966188" cy="828161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156" y="2293013"/>
            <a:ext cx="843817" cy="642908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0"/>
          <a:stretch/>
        </p:blipFill>
        <p:spPr>
          <a:xfrm flipH="1">
            <a:off x="378148" y="1332319"/>
            <a:ext cx="877600" cy="758623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96"/>
          <a:stretch/>
        </p:blipFill>
        <p:spPr>
          <a:xfrm>
            <a:off x="522164" y="3780847"/>
            <a:ext cx="822923" cy="774371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5" y="3067545"/>
            <a:ext cx="800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9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4670" y="258111"/>
            <a:ext cx="9624060" cy="1074208"/>
          </a:xfrm>
        </p:spPr>
        <p:txBody>
          <a:bodyPr/>
          <a:lstStyle/>
          <a:p>
            <a:r>
              <a:rPr lang="da-DK" b="1" dirty="0">
                <a:ea typeface="Calibri" charset="0"/>
                <a:cs typeface="Calibri" charset="0"/>
              </a:rPr>
              <a:t>Roles - Participant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89" y="1582911"/>
            <a:ext cx="5549934" cy="383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68606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SEflow">
      <a:majorFont>
        <a:latin typeface="Signika-Semibold"/>
        <a:ea typeface=""/>
        <a:cs typeface=""/>
      </a:majorFont>
      <a:minorFont>
        <a:latin typeface="Signik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Eflow_lay1_Præsentation_02.potx" id="{345F5532-21FF-456F-A146-42486F39C95E}" vid="{AC336C49-9F55-46CB-835C-7DB9B75F13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5C73351955C43BA25E7DF101A67AD" ma:contentTypeVersion="8" ma:contentTypeDescription="Create a new document." ma:contentTypeScope="" ma:versionID="cb2f4b0bdc5dfdc09d8214c7d9279f01">
  <xsd:schema xmlns:xsd="http://www.w3.org/2001/XMLSchema" xmlns:xs="http://www.w3.org/2001/XMLSchema" xmlns:p="http://schemas.microsoft.com/office/2006/metadata/properties" xmlns:ns2="5037f69e-5b5e-4e32-aa65-00d0648d2531" xmlns:ns3="5dc780e0-5d36-4af3-bc4e-983091b2c9c6" targetNamespace="http://schemas.microsoft.com/office/2006/metadata/properties" ma:root="true" ma:fieldsID="167d805063f596c2e6a9a66c72accda2" ns2:_="" ns3:_="">
    <xsd:import namespace="5037f69e-5b5e-4e32-aa65-00d0648d2531"/>
    <xsd:import namespace="5dc780e0-5d36-4af3-bc4e-983091b2c9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7f69e-5b5e-4e32-aa65-00d0648d25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c780e0-5d36-4af3-bc4e-983091b2c9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50C4F2-99E5-4D7E-A58D-841364104E6E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5dc780e0-5d36-4af3-bc4e-983091b2c9c6"/>
    <ds:schemaRef ds:uri="5037f69e-5b5e-4e32-aa65-00d0648d2531"/>
  </ds:schemaRefs>
</ds:datastoreItem>
</file>

<file path=customXml/itemProps2.xml><?xml version="1.0" encoding="utf-8"?>
<ds:datastoreItem xmlns:ds="http://schemas.openxmlformats.org/officeDocument/2006/customXml" ds:itemID="{05EE9BFB-794D-43BE-B758-7BD1FC15AB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933944-27A1-454F-B84D-CBA9ADEFA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37f69e-5b5e-4e32-aa65-00d0648d2531"/>
    <ds:schemaRef ds:uri="5dc780e0-5d36-4af3-bc4e-983091b2c9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3517</TotalTime>
  <Words>861</Words>
  <Application>Microsoft Office PowerPoint</Application>
  <PresentationFormat>Custom</PresentationFormat>
  <Paragraphs>188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Signika</vt:lpstr>
      <vt:lpstr>Signika Light</vt:lpstr>
      <vt:lpstr>Signika-Semibold</vt:lpstr>
      <vt:lpstr>Kontortema</vt:lpstr>
      <vt:lpstr>Shaping Futures Digital Enhancement  Projects</vt:lpstr>
      <vt:lpstr>WISEflow from UNIwise</vt:lpstr>
      <vt:lpstr>What is UNIwise?</vt:lpstr>
      <vt:lpstr>References:</vt:lpstr>
      <vt:lpstr>WISEflow in use</vt:lpstr>
      <vt:lpstr>What is WISEflow?</vt:lpstr>
      <vt:lpstr>Exam modules</vt:lpstr>
      <vt:lpstr>Tools</vt:lpstr>
      <vt:lpstr>Roles - Participant</vt:lpstr>
      <vt:lpstr>Roles - Invigilator</vt:lpstr>
      <vt:lpstr>Roles - Invigilator</vt:lpstr>
      <vt:lpstr>Roles - Invigilator</vt:lpstr>
      <vt:lpstr>Roles - Author</vt:lpstr>
      <vt:lpstr>Roles - Assessor</vt:lpstr>
      <vt:lpstr>Roles - Assessor</vt:lpstr>
      <vt:lpstr>Roles - Assessor</vt:lpstr>
      <vt:lpstr>Roles - Manager</vt:lpstr>
      <vt:lpstr>Recommendation</vt:lpstr>
      <vt:lpstr>Experienced benefits of WISEflow</vt:lpstr>
      <vt:lpstr>Business model</vt:lpstr>
      <vt:lpstr>IT Security</vt:lpstr>
      <vt:lpstr>Technical requirements and constraints</vt:lpstr>
      <vt:lpstr>Mock Exam Wednesday 11th April  Final Summative Exam Monday 30th April</vt:lpstr>
      <vt:lpstr>What did we learn?</vt:lpstr>
      <vt:lpstr>Where now?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WISEflow from UNIwise</dc:title>
  <dc:creator>Revill, Jayne C</dc:creator>
  <cp:lastModifiedBy>Revill, Jayne C</cp:lastModifiedBy>
  <cp:revision>146</cp:revision>
  <cp:lastPrinted>2018-04-30T10:50:12Z</cp:lastPrinted>
  <dcterms:modified xsi:type="dcterms:W3CDTF">2020-07-06T09:02:51Z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0x0101000A15C73351955C43BA25E7DF101A67AD</vt:lpwstr>
  </property>
</Properties>
</file>