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58" r:id="rId6"/>
    <p:sldId id="261" r:id="rId7"/>
    <p:sldId id="263" r:id="rId8"/>
    <p:sldId id="262" r:id="rId9"/>
    <p:sldId id="266" r:id="rId10"/>
    <p:sldId id="264" r:id="rId11"/>
    <p:sldId id="267" r:id="rId12"/>
    <p:sldId id="268" r:id="rId13"/>
    <p:sldId id="269" r:id="rId14"/>
    <p:sldId id="270" r:id="rId15"/>
    <p:sldId id="271" r:id="rId16"/>
  </p:sldIdLst>
  <p:sldSz cx="12192000" cy="6858000"/>
  <p:notesSz cx="9926638" cy="67976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-102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1C6821B-E765-4E6B-9052-B9481619E04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CA905973-6E9E-4BC6-A01F-CB211BDFA09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25A980-ABDF-4EBE-8E13-0FEA6685FC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511816E-3339-4ADE-B7CA-209F5FD061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91BDEFA-8B70-48D3-BA6A-A9A681F4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0889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BB33E51-597B-4CB0-A5D5-2C2161E029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C020F06-441D-404E-A6CB-BB4CF7F9454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FC2FFB3-E471-4ACD-BA3E-AC86FF2DD9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AEC69DC-3654-4DB9-871A-7842D91502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F1B4E990-A815-4516-9621-EA45F64EC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5976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32496FAE-8276-451F-8E46-92CC71A45CE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6500690B-5E0C-492B-8669-F48DE67FD1C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AFDC68A-2050-49EC-BA2B-8931DA123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7A281E9-9C63-44CC-8E6C-88F995759D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51B1142D-8B57-4B56-8DA7-D1EB81A31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9535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B3CE57-8F12-432E-8ABE-2B10828CD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ED8A807-387C-4577-B2DB-7E96B27F53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8AD2E05-0F0A-4F06-8974-4F4C746A9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6CF6F7A-5C40-4F42-A2E5-27E2A971D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BA5DAFC-8D0C-4E00-B2FA-1A378E7B2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487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D342DA0-D272-45AB-868D-68867BFA34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1B084BE0-E54C-4F71-90C8-188D44754F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CF8C6C-6CE9-4E43-8581-F3979C627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C35EB3E-0633-4DB5-8BA6-A65A1D961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62C66F3-2794-4860-BD06-8DFF7115C9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98323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94257CE-AD5A-4FF3-B035-7FE0F57103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CFADBC-7845-4451-985D-3A5C6FE15D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A336AA0C-BEB5-48FD-A558-94A2FF4327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F3E8B7DE-1CED-429B-8796-0EEE8E3CA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3EFFA210-DFC0-4586-AA9B-E41FCBADE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E2A34C17-43AB-4D61-ACD4-6E67933A8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964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AAF89A-D87C-4BF5-B588-7AA975C2B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6675D176-BC11-4076-A96B-A7C697D552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C896A83-A053-4AC0-9A23-8133A84A22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69A02BC8-A764-47FA-A06B-9404721BA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642A494A-6648-4E09-B42A-1C44B4DE34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061D8CB7-396B-4773-BEC0-5AAD83608F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A08231D0-ED9C-437A-8296-6546F76AC9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54AD6B8B-CEDE-41EF-870F-5D39C0347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373212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DF7FEEB-EF0C-4055-9653-DB19D49EC0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70B0EAF6-F859-4629-95D5-6458A4595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96A100CC-4654-48BC-872E-9DB18CE183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448328C-5A9B-4520-AA08-3FDECED03D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28599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9E2E2F2A-65BB-4212-B9BF-4A12622A7A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05EF7EE-0661-440E-8912-7DE916B0C7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A67C6B9C-A1FC-4CDF-B290-FED639F66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35568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BEA5AEE-A29B-42A8-B427-D744C34FA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6FAB690-398D-4693-B39B-98D50EB2150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A825064D-D975-47E5-87B4-9C9F0911BE1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9E4E1E8A-F2C1-4BDD-A5E0-32986789B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71078DA1-C9AF-478D-9BC0-DBAAEFDC69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9A4DE59F-5A0F-4DB5-8CB2-5723D05587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9183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16F46B4-9079-4AEB-8980-E3FFEB7F91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5EE13F78-E040-4F04-AFF6-CF415ED8567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451F05A-50B6-4033-ACA6-0456AB7E06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2CB7A14-019B-458D-9124-5293E2579A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41DADE8B-E97A-47FA-931F-B0B3DC15D5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0CF9E612-50AB-477C-889D-4D5BE27B34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54736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5F2268F-89A8-48BB-821E-114606533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D63499F0-7964-4B5E-9804-07A72335A7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C6B32BF-3BA7-44FB-8552-C7199343D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156C2-5E3C-4D1B-A8AF-80846D4016D7}" type="datetimeFigureOut">
              <a:rPr lang="en-GB" smtClean="0"/>
              <a:t>27/09/2019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5F36874-FE47-4CB7-BD0E-79A3DA0B348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41DB63-4F03-427C-BB30-6885191A01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497111-4EC0-4860-B525-6A17C5B9F4E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49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5211E0-6AAE-4881-AB9D-BCA7866C959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858474" y="640081"/>
            <a:ext cx="3693445" cy="3793488"/>
          </a:xfrm>
          <a:noFill/>
        </p:spPr>
        <p:txBody>
          <a:bodyPr>
            <a:normAutofit/>
          </a:bodyPr>
          <a:lstStyle/>
          <a:p>
            <a:pPr algn="l"/>
            <a:r>
              <a:rPr lang="en-GB" sz="4800"/>
              <a:t>Welcome!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F1833D13-1273-49CA-8761-CFADBB37DDB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858473" y="4571999"/>
            <a:ext cx="3693446" cy="1645921"/>
          </a:xfrm>
          <a:noFill/>
        </p:spPr>
        <p:txBody>
          <a:bodyPr>
            <a:normAutofit/>
          </a:bodyPr>
          <a:lstStyle/>
          <a:p>
            <a:pPr algn="l"/>
            <a:r>
              <a:rPr lang="en-GB"/>
              <a:t>Professors in Preparation</a:t>
            </a:r>
          </a:p>
          <a:p>
            <a:pPr algn="l"/>
            <a:r>
              <a:rPr lang="en-GB"/>
              <a:t>#ProfsInPrep</a:t>
            </a:r>
          </a:p>
        </p:txBody>
      </p:sp>
      <p:sp>
        <p:nvSpPr>
          <p:cNvPr id="1030" name="Rectangle 191">
            <a:extLst>
              <a:ext uri="{FF2B5EF4-FFF2-40B4-BE49-F238E27FC236}">
                <a16:creationId xmlns:a16="http://schemas.microsoft.com/office/drawing/2014/main" xmlns="" id="{71FC7D98-7B8B-402A-90FC-F027482F2142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-2" y="0"/>
            <a:ext cx="7566074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3" name="Rounded Rectangle 28">
            <a:extLst>
              <a:ext uri="{FF2B5EF4-FFF2-40B4-BE49-F238E27FC236}">
                <a16:creationId xmlns:a16="http://schemas.microsoft.com/office/drawing/2014/main" xmlns="" id="{AD7356EA-285B-4E5D-8FEC-104659A4FD2C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49975" y="640091"/>
            <a:ext cx="6266120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8" name="Picture 4" descr="Philosophy for Children Level 1">
            <a:extLst>
              <a:ext uri="{FF2B5EF4-FFF2-40B4-BE49-F238E27FC236}">
                <a16:creationId xmlns:a16="http://schemas.microsoft.com/office/drawing/2014/main" xmlns="" id="{9154252E-E12E-4CB5-81FF-B1A65DD241C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98" r="-1" b="7058"/>
          <a:stretch/>
        </p:blipFill>
        <p:spPr bwMode="auto">
          <a:xfrm>
            <a:off x="815807" y="804672"/>
            <a:ext cx="5934456" cy="5248656"/>
          </a:xfrm>
          <a:prstGeom prst="rect">
            <a:avLst/>
          </a:prstGeom>
          <a:noFill/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9" name="Picture 18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5C55F4E8-17EA-4038-AA31-236A09CEC019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46837" y="640080"/>
            <a:ext cx="2558472" cy="2574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023654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DAC9147-6DC3-4977-BAED-4DAFEEC71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mentoring and discussion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DB93781F-C233-4D36-A963-D54F7C40AC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 pairs – think about the evidence you have so far to make a claim. What evidence do you have of reach, impact, leadership? </a:t>
            </a:r>
          </a:p>
          <a:p>
            <a:r>
              <a:rPr lang="en-GB" dirty="0"/>
              <a:t>Use an appreciative enquiry technique – take it in turns to find out about each other, 10 minutes each</a:t>
            </a:r>
          </a:p>
          <a:p>
            <a:r>
              <a:rPr lang="en-GB" dirty="0"/>
              <a:t>What are your strengths and your weaknesses?</a:t>
            </a:r>
          </a:p>
          <a:p>
            <a:endParaRPr lang="en-GB" dirty="0"/>
          </a:p>
          <a:p>
            <a:endParaRPr lang="en-GB" dirty="0"/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9B41DD08-A559-4530-90C3-B6667B43AFC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40893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4012C29-266A-43D6-8A2D-8BA24DDCC9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mentoring and discussion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CB7DE27-0B23-45B7-8836-035BD295D0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Join another pair and summarise your discussions so far, including relative strengths and weaknesses.</a:t>
            </a:r>
          </a:p>
          <a:p>
            <a:r>
              <a:rPr lang="en-GB" dirty="0"/>
              <a:t>Summarise as a group – do you have areas in common? Do you have contrasts that are interesting between you?</a:t>
            </a:r>
          </a:p>
          <a:p>
            <a:r>
              <a:rPr lang="en-GB" dirty="0"/>
              <a:t>Broadly, think about what could you offer to each other in terms of support within the group? (complementary strengths and weaknesses?)</a:t>
            </a:r>
          </a:p>
          <a:p>
            <a:r>
              <a:rPr lang="en-GB" dirty="0"/>
              <a:t>Be ready to report back at 12 noon!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EF0843C5-F3DA-48DD-8563-F7D945C6151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50894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37DC2ED-631F-4B84-ABF0-B01B7B21FA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Reflection and review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8ED1DC1-7DD0-4534-9346-25EB8B1EF1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977582" cy="4351338"/>
          </a:xfrm>
        </p:spPr>
        <p:txBody>
          <a:bodyPr/>
          <a:lstStyle/>
          <a:p>
            <a:r>
              <a:rPr lang="en-GB" dirty="0"/>
              <a:t>Take just 2 minutes to reflect on your own learning as an individual from the discussions</a:t>
            </a:r>
          </a:p>
          <a:p>
            <a:r>
              <a:rPr lang="en-GB" dirty="0"/>
              <a:t>As a group, report back on the key themes that arose in your discussions</a:t>
            </a:r>
          </a:p>
          <a:p>
            <a:r>
              <a:rPr lang="en-GB" dirty="0"/>
              <a:t>We’ll summarise for the whole group and for notes for </a:t>
            </a:r>
            <a:r>
              <a:rPr lang="en-GB" dirty="0" err="1"/>
              <a:t>OneHE</a:t>
            </a:r>
            <a:endParaRPr lang="en-GB" dirty="0"/>
          </a:p>
          <a:p>
            <a:r>
              <a:rPr lang="en-GB" dirty="0"/>
              <a:t>Over lunch…share your individual thinking with each other – can you find someone who excels at areas in which you’re weak, or areas in which you can support someone else? </a:t>
            </a:r>
            <a:r>
              <a:rPr lang="en-GB" dirty="0">
                <a:solidFill>
                  <a:srgbClr val="7030A0"/>
                </a:solidFill>
              </a:rPr>
              <a:t>Find a buddy!!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FD4E420D-52E2-4838-B895-06399FE803D8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1548652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>
            <a:extLst>
              <a:ext uri="{FF2B5EF4-FFF2-40B4-BE49-F238E27FC236}">
                <a16:creationId xmlns:a16="http://schemas.microsoft.com/office/drawing/2014/main" xmlns="" id="{1C598A69-FFFE-4C09-8FE9-D660337B0CD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85804"/>
            <a:ext cx="5533524" cy="3510776"/>
          </a:xfrm>
          <a:prstGeom prst="rect">
            <a:avLst/>
          </a:prstGeom>
          <a:solidFill>
            <a:srgbClr val="FFFFFF"/>
          </a:solidFill>
          <a:ln w="63500">
            <a:solidFill>
              <a:srgbClr val="5C273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Philosophy for Children Level 1">
            <a:extLst>
              <a:ext uri="{FF2B5EF4-FFF2-40B4-BE49-F238E27FC236}">
                <a16:creationId xmlns:a16="http://schemas.microsoft.com/office/drawing/2014/main" xmlns="" id="{CF834234-3EA4-4D1F-8A61-2CA6964B08E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336" r="-4" b="8893"/>
          <a:stretch/>
        </p:blipFill>
        <p:spPr bwMode="auto">
          <a:xfrm>
            <a:off x="1389453" y="662869"/>
            <a:ext cx="3723883" cy="31566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7" name="Rectangle 76">
            <a:extLst>
              <a:ext uri="{FF2B5EF4-FFF2-40B4-BE49-F238E27FC236}">
                <a16:creationId xmlns:a16="http://schemas.microsoft.com/office/drawing/2014/main" xmlns="" id="{2B6121AA-FB9C-49D8-9295-014C895AFB60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484632" y="4157449"/>
            <a:ext cx="3122867" cy="2216840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Picture 5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6E8A4A35-6784-42E1-8AEC-150DCCE3B8C5}"/>
              </a:ext>
            </a:extLst>
          </p:cNvPr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" b="1"/>
          <a:stretch/>
        </p:blipFill>
        <p:spPr bwMode="auto">
          <a:xfrm>
            <a:off x="1109082" y="4328887"/>
            <a:ext cx="1873965" cy="1873965"/>
          </a:xfrm>
          <a:prstGeom prst="rect">
            <a:avLst/>
          </a:prstGeom>
          <a:noFill/>
        </p:spPr>
      </p:pic>
      <p:sp>
        <p:nvSpPr>
          <p:cNvPr id="79" name="Rectangle 78">
            <a:extLst>
              <a:ext uri="{FF2B5EF4-FFF2-40B4-BE49-F238E27FC236}">
                <a16:creationId xmlns:a16="http://schemas.microsoft.com/office/drawing/2014/main" xmlns="" id="{2C188CD4-9C38-4BEB-8E94-633B1B48BCC4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3760883" y="4132885"/>
            <a:ext cx="2288736" cy="2274541"/>
          </a:xfrm>
          <a:prstGeom prst="rect">
            <a:avLst/>
          </a:prstGeom>
          <a:solidFill>
            <a:srgbClr val="5C273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>
            <a:extLst>
              <a:ext uri="{FF2B5EF4-FFF2-40B4-BE49-F238E27FC236}">
                <a16:creationId xmlns:a16="http://schemas.microsoft.com/office/drawing/2014/main" xmlns="" id="{2E8BD155-F3B5-4CE9-AB1C-08C964CDC753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6196188" y="485805"/>
            <a:ext cx="5511179" cy="5888484"/>
          </a:xfrm>
          <a:prstGeom prst="rect">
            <a:avLst/>
          </a:prstGeom>
          <a:solidFill>
            <a:srgbClr val="FFFFFF"/>
          </a:solidFill>
          <a:ln w="63500"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098" name="Picture 2" descr="Image result for lunch">
            <a:extLst>
              <a:ext uri="{FF2B5EF4-FFF2-40B4-BE49-F238E27FC236}">
                <a16:creationId xmlns:a16="http://schemas.microsoft.com/office/drawing/2014/main" xmlns="" id="{8F0ABFB0-D94D-4FA5-B684-0AF96AA33CF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728" r="1" b="7500"/>
          <a:stretch/>
        </p:blipFill>
        <p:spPr bwMode="auto">
          <a:xfrm>
            <a:off x="6373177" y="1201604"/>
            <a:ext cx="5157201" cy="44568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870627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Rectangle 72">
            <a:extLst>
              <a:ext uri="{FF2B5EF4-FFF2-40B4-BE49-F238E27FC236}">
                <a16:creationId xmlns:a16="http://schemas.microsoft.com/office/drawing/2014/main" xmlns="" id="{E02F3C71-C981-4614-98EA-D6C494F8091E}"/>
              </a:ext>
              <a:ext uri="{C183D7F6-B498-43B3-948B-1728B52AA6E4}">
                <adec:decorative xmlns:adec="http://schemas.microsoft.com/office/drawing/2017/decorative" xmlns="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 bwMode="ltGray">
          <a:xfrm>
            <a:off x="336883" y="321176"/>
            <a:ext cx="7174247" cy="5896743"/>
          </a:xfrm>
          <a:prstGeom prst="rect">
            <a:avLst/>
          </a:prstGeom>
          <a:solidFill>
            <a:schemeClr val="tx1">
              <a:alpha val="15000"/>
            </a:schemeClr>
          </a:solidFill>
          <a:ln w="127000" cap="sq" cmpd="thinThick">
            <a:solidFill>
              <a:schemeClr val="tx1">
                <a:alpha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xmlns="" id="{F3D87B3C-AB93-4B76-B89E-111765852E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1516" y="640263"/>
            <a:ext cx="6204984" cy="1344975"/>
          </a:xfrm>
          <a:prstGeom prst="ellipse">
            <a:avLst/>
          </a:prstGeom>
        </p:spPr>
        <p:txBody>
          <a:bodyPr>
            <a:normAutofit/>
          </a:bodyPr>
          <a:lstStyle/>
          <a:p>
            <a:r>
              <a:rPr lang="en-GB" sz="4000"/>
              <a:t>Action planning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168900DD-3319-4E53-827F-23212BCA28B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1515" y="2121762"/>
            <a:ext cx="6204984" cy="3626917"/>
          </a:xfrm>
        </p:spPr>
        <p:txBody>
          <a:bodyPr>
            <a:normAutofit/>
          </a:bodyPr>
          <a:lstStyle/>
          <a:p>
            <a:r>
              <a:rPr lang="en-GB" sz="2400"/>
              <a:t>This session is for YOU to decide what happens next – to plan your personal journey – work alone or in pairs or small groups to create a plan.  </a:t>
            </a:r>
          </a:p>
          <a:p>
            <a:r>
              <a:rPr lang="en-GB" sz="2400"/>
              <a:t>Remember – it might include finding a mentor, or reviewing a successful application from your institution, not just generating more outputs!</a:t>
            </a:r>
          </a:p>
          <a:p>
            <a:r>
              <a:rPr lang="en-GB" sz="2400"/>
              <a:t>Personal strategy</a:t>
            </a:r>
          </a:p>
          <a:p>
            <a:pPr marL="0" indent="0">
              <a:buNone/>
            </a:pPr>
            <a:endParaRPr lang="en-GB" sz="2400"/>
          </a:p>
          <a:p>
            <a:pPr marL="0" indent="0">
              <a:buNone/>
            </a:pPr>
            <a:endParaRPr lang="en-GB" sz="2400"/>
          </a:p>
        </p:txBody>
      </p:sp>
      <p:pic>
        <p:nvPicPr>
          <p:cNvPr id="7170" name="Picture 2" descr="Image result for smart targets">
            <a:extLst>
              <a:ext uri="{FF2B5EF4-FFF2-40B4-BE49-F238E27FC236}">
                <a16:creationId xmlns:a16="http://schemas.microsoft.com/office/drawing/2014/main" xmlns="" id="{8682CADC-E671-4D78-9D38-24A616E22AE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3731" y="499943"/>
            <a:ext cx="4635324" cy="21786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7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4BB9D145-1ADC-4567-A78B-115D45445153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7762" y="2912052"/>
            <a:ext cx="2862723" cy="291975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773239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809A5E5-4892-467A-B328-43F7FDC6C5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Plenary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E8F374A-1E98-4B9A-9C0D-7F17760E79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460345" cy="4351338"/>
          </a:xfrm>
        </p:spPr>
        <p:txBody>
          <a:bodyPr/>
          <a:lstStyle/>
          <a:p>
            <a:r>
              <a:rPr lang="en-GB" dirty="0"/>
              <a:t>What next for you?</a:t>
            </a:r>
          </a:p>
          <a:p>
            <a:r>
              <a:rPr lang="en-GB" dirty="0"/>
              <a:t>What have you learned?</a:t>
            </a:r>
          </a:p>
          <a:p>
            <a:r>
              <a:rPr lang="en-GB" dirty="0"/>
              <a:t>What advice would you give to your friend?</a:t>
            </a:r>
          </a:p>
          <a:p>
            <a:r>
              <a:rPr lang="en-GB" dirty="0"/>
              <a:t>What else can #</a:t>
            </a:r>
            <a:r>
              <a:rPr lang="en-GB" dirty="0" err="1"/>
              <a:t>ProfsInPrep</a:t>
            </a:r>
            <a:r>
              <a:rPr lang="en-GB" dirty="0"/>
              <a:t> do? Can you help us??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A6964271-5B70-4AFC-9CBD-33A9A735D6F2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085411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1">
            <a:extLst>
              <a:ext uri="{FF2B5EF4-FFF2-40B4-BE49-F238E27FC236}">
                <a16:creationId xmlns:a16="http://schemas.microsoft.com/office/drawing/2014/main" xmlns="" id="{2E8FF16A-7033-4D99-B3BE-BDD18642CCE7}"/>
              </a:ext>
            </a:extLst>
          </p:cNvPr>
          <p:cNvSpPr txBox="1">
            <a:spLocks/>
          </p:cNvSpPr>
          <p:nvPr/>
        </p:nvSpPr>
        <p:spPr>
          <a:xfrm>
            <a:off x="998538" y="1970088"/>
            <a:ext cx="6740525" cy="166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sz="6000">
                <a:latin typeface="Palatino Linotype" panose="02040502050505030304" pitchFamily="18" charset="0"/>
              </a:rPr>
              <a:t>#ProfsInPrep</a:t>
            </a:r>
            <a:endParaRPr lang="en-GB" altLang="en-US" sz="6000" dirty="0">
              <a:latin typeface="Palatino Linotype" panose="02040502050505030304" pitchFamily="18" charset="0"/>
            </a:endParaRP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xmlns="" id="{8E80E0C1-6277-4289-B384-BE5912A332BD}"/>
              </a:ext>
            </a:extLst>
          </p:cNvPr>
          <p:cNvSpPr txBox="1">
            <a:spLocks/>
          </p:cNvSpPr>
          <p:nvPr/>
        </p:nvSpPr>
        <p:spPr>
          <a:xfrm>
            <a:off x="998538" y="3796145"/>
            <a:ext cx="6740525" cy="181032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 Julie Hulme, </a:t>
            </a:r>
            <a:r>
              <a:rPr lang="en-GB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Keele</a:t>
            </a:r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University: @</a:t>
            </a:r>
            <a:r>
              <a:rPr lang="en-GB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JulieH_Psyc</a:t>
            </a: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Dr Debbie Lock, University of Lincoln @</a:t>
            </a:r>
            <a:r>
              <a:rPr lang="en-GB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DeborahALock</a:t>
            </a:r>
            <a:endParaRPr lang="en-GB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Sponsored by Sheffield Hallam University </a:t>
            </a:r>
          </a:p>
          <a:p>
            <a:pPr algn="ctr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GB" alt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Find us at OneHE.org</a:t>
            </a:r>
          </a:p>
          <a:p>
            <a:pPr algn="ctr"/>
            <a:endParaRPr lang="en-GB" alt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5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1D1B80A5-5637-444C-9F38-D20D51F5EAF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22554" y="1508933"/>
            <a:ext cx="2770908" cy="33130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32402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187184-6F59-4074-8F5E-992F0F8545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Why #</a:t>
            </a:r>
            <a:r>
              <a:rPr lang="en-GB" dirty="0" err="1"/>
              <a:t>ProfsInPrep</a:t>
            </a:r>
            <a:r>
              <a:rPr lang="en-GB" dirty="0"/>
              <a:t>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F74A649-1AC6-4290-B98E-0D28B70C20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en-US" dirty="0"/>
              <a:t>“There are relatively few teaching-</a:t>
            </a:r>
            <a:r>
              <a:rPr lang="en-US" dirty="0" err="1"/>
              <a:t>focussed</a:t>
            </a:r>
            <a:r>
              <a:rPr lang="en-US" dirty="0"/>
              <a:t> staff in more senior positions who can review, mentor and support teaching staff; act as role models for junior staff who are seeking to develop a teaching/education career (Fung and Gordon, 2016); help individuals to collate a mix of quantitative and qualitative evidence that provides a clear sense of their teaching achievements” </a:t>
            </a:r>
          </a:p>
          <a:p>
            <a:pPr marL="0" indent="0">
              <a:buNone/>
              <a:defRPr/>
            </a:pPr>
            <a:r>
              <a:rPr lang="en-US" dirty="0"/>
              <a:t>(</a:t>
            </a:r>
            <a:r>
              <a:rPr lang="en-US" dirty="0" err="1"/>
              <a:t>McHanwell</a:t>
            </a:r>
            <a:r>
              <a:rPr lang="en-US" dirty="0"/>
              <a:t> &amp; Robson, 2018)</a:t>
            </a:r>
            <a:endParaRPr lang="en-GB" dirty="0"/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9A2B40DB-FD49-475C-A14F-641EE8358F3B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11896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680D6C5-C819-4406-A281-08720ACB3C11}"/>
              </a:ext>
            </a:extLst>
          </p:cNvPr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altLang="en-US">
                <a:latin typeface="Palatino Linotype" panose="02040502050505030304" pitchFamily="18" charset="0"/>
                <a:cs typeface="Palatino Linotype" panose="02040502050505030304" pitchFamily="18" charset="0"/>
              </a:rPr>
              <a:t>Aims of #ProfsInPrep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E536DDAE-F6BE-41D2-B40E-4B6FEAD4802E}"/>
              </a:ext>
            </a:extLst>
          </p:cNvPr>
          <p:cNvSpPr txBox="1">
            <a:spLocks/>
          </p:cNvSpPr>
          <p:nvPr/>
        </p:nvSpPr>
        <p:spPr>
          <a:xfrm>
            <a:off x="457200" y="1600200"/>
            <a:ext cx="8229600" cy="3560763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/>
              <a:t>To provide a supportive network of colleagues – peers and profs</a:t>
            </a:r>
          </a:p>
          <a:p>
            <a:r>
              <a:rPr lang="en-GB" altLang="en-US" dirty="0"/>
              <a:t>To facilitate reflection on our own development, progression and aspirations, and help us to reach our goals</a:t>
            </a:r>
          </a:p>
          <a:p>
            <a:r>
              <a:rPr lang="en-GB" altLang="en-US" dirty="0"/>
              <a:t>To create a ‘pipeline’ community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93486928-3C6B-42B4-9FE6-9A8CE2AED35A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66989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xmlns="" id="{9ADF5AA1-9DEF-48CC-B705-F9BC6E120CD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0774034"/>
              </p:ext>
            </p:extLst>
          </p:nvPr>
        </p:nvGraphicFramePr>
        <p:xfrm>
          <a:off x="757645" y="304800"/>
          <a:ext cx="10528663" cy="6329566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642675">
                  <a:extLst>
                    <a:ext uri="{9D8B030D-6E8A-4147-A177-3AD203B41FA5}">
                      <a16:colId xmlns:a16="http://schemas.microsoft.com/office/drawing/2014/main" xmlns="" val="1746336676"/>
                    </a:ext>
                  </a:extLst>
                </a:gridCol>
                <a:gridCol w="7885988">
                  <a:extLst>
                    <a:ext uri="{9D8B030D-6E8A-4147-A177-3AD203B41FA5}">
                      <a16:colId xmlns:a16="http://schemas.microsoft.com/office/drawing/2014/main" xmlns="" val="855955188"/>
                    </a:ext>
                  </a:extLst>
                </a:gridCol>
              </a:tblGrid>
              <a:tr h="43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10.00-10.15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Arrive, register, and coffee</a:t>
                      </a:r>
                      <a:endParaRPr lang="en-GB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1361985722"/>
                  </a:ext>
                </a:extLst>
              </a:tr>
              <a:tr h="770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10.15-10.30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Welcome and introductions: Christine O'Leary (Sheffield Hallam University), Julie Hulme (</a:t>
                      </a:r>
                      <a:r>
                        <a:rPr lang="en-GB" sz="1600" dirty="0" err="1">
                          <a:effectLst/>
                        </a:rPr>
                        <a:t>Keele</a:t>
                      </a:r>
                      <a:r>
                        <a:rPr lang="en-GB" sz="1600" dirty="0">
                          <a:effectLst/>
                        </a:rPr>
                        <a:t> University), Debbie Lock (University of Lincoln)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1275546170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10.30-10.45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Getting to know each other activity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1034543099"/>
                  </a:ext>
                </a:extLst>
              </a:tr>
              <a:tr h="155287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10.45-12.00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Capturing evidence: What have we done already? 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What’s your narrative?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Peer mentoring and discussion in small groups – impact, reach, leadership evidence (1, 2, 4 structure)</a:t>
                      </a:r>
                    </a:p>
                    <a:p>
                      <a:pPr marL="342900" lvl="0" indent="-342900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GB" sz="1600" dirty="0">
                          <a:effectLst/>
                        </a:rPr>
                        <a:t>What are your strengths and weaknesses?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 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3207584004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12.00-12.30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Report back from tables and large group discussion, Q&amp;A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3631503255"/>
                  </a:ext>
                </a:extLst>
              </a:tr>
              <a:tr h="50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12.30-1.30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Networking lunch (kindly provided by Sheffield Hallam University) and find a buddy activity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3669689004"/>
                  </a:ext>
                </a:extLst>
              </a:tr>
              <a:tr h="770671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1.30-2.00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Professors in Practice!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3382125478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>
                          <a:effectLst/>
                        </a:rPr>
                        <a:t>2.00-2.55</a:t>
                      </a:r>
                      <a:endParaRPr lang="en-GB" sz="16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Action planning session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2573715553"/>
                  </a:ext>
                </a:extLst>
              </a:tr>
              <a:tr h="438183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2.55-3.00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1403581241"/>
                  </a:ext>
                </a:extLst>
              </a:tr>
              <a:tr h="509937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3.00-3.30 (in 12.2.20)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GB" sz="1600" dirty="0">
                          <a:effectLst/>
                        </a:rPr>
                        <a:t>Plenary discussion – using networks, peer support, buddying, action planning, and signposting to future events</a:t>
                      </a:r>
                      <a:endParaRPr lang="en-GB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05" marR="68505" marT="0" marB="0"/>
                </a:tc>
                <a:extLst>
                  <a:ext uri="{0D108BD9-81ED-4DB2-BD59-A6C34878D82A}">
                    <a16:rowId xmlns:a16="http://schemas.microsoft.com/office/drawing/2014/main" xmlns="" val="17294000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54725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B516A49-0E1D-4606-B488-7A90F4C0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Capturing evidence…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F0FCCE64-6637-4EA7-A6A0-8817DAAD5A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Previous event – we identified a need to generate a narrative:</a:t>
            </a:r>
          </a:p>
          <a:p>
            <a:r>
              <a:rPr lang="en-GB" dirty="0"/>
              <a:t>A shop window display</a:t>
            </a:r>
          </a:p>
          <a:p>
            <a:r>
              <a:rPr lang="en-GB" dirty="0"/>
              <a:t>A journey</a:t>
            </a:r>
          </a:p>
          <a:p>
            <a:r>
              <a:rPr lang="en-GB" dirty="0"/>
              <a:t>“What will you profess in?”</a:t>
            </a:r>
          </a:p>
          <a:p>
            <a:r>
              <a:rPr lang="en-GB" dirty="0"/>
              <a:t>Coherent theme, bringing together different strands of activity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E76D2533-2484-485E-A0BC-1B2A3B353C5F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33668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3FA062D-7EB7-4A5D-92A7-C5AEBF05AC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My narrative…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F83CF6D-FD91-4A99-B20D-85D37348639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AA7D6BA5-4625-4799-8359-0D5B8279218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60641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460CB49-132A-415D-97E3-3118C258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Capturing evidence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012E49A-1123-414F-8DA6-603B87932C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9561945" cy="4351338"/>
          </a:xfrm>
        </p:spPr>
        <p:txBody>
          <a:bodyPr/>
          <a:lstStyle/>
          <a:p>
            <a:r>
              <a:rPr lang="en-GB" dirty="0"/>
              <a:t>Common themes, with variation between institutions; evidence relates to: </a:t>
            </a:r>
          </a:p>
          <a:p>
            <a:r>
              <a:rPr lang="en-GB" dirty="0"/>
              <a:t>Reach (institutional, national, international, discipline?)</a:t>
            </a:r>
          </a:p>
          <a:p>
            <a:r>
              <a:rPr lang="en-GB" dirty="0"/>
              <a:t>Impact – what difference did it make? (income, resources, student experience, influence others’ practices, influence practitioner education, pedagogic research, others?)</a:t>
            </a:r>
          </a:p>
          <a:p>
            <a:r>
              <a:rPr lang="en-GB" dirty="0"/>
              <a:t>Leadership (mentoring, programmes, management, professional bodies?)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0B239AE2-C08F-4479-BB04-B29B46CBC930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45841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02AB9CA-6F22-45C8-B3C5-D8D6286972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Peer mentoring and discussion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0A18851-3C17-42AD-892F-199DE24362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Take five minutes to reflect on your narrative – what do you profess in?</a:t>
            </a:r>
          </a:p>
          <a:p>
            <a:r>
              <a:rPr lang="en-GB" dirty="0"/>
              <a:t>Take five minutes to reflect on your evidence – what is your reach, impact, leadership?</a:t>
            </a:r>
          </a:p>
          <a:p>
            <a:r>
              <a:rPr lang="en-GB" dirty="0"/>
              <a:t>Jot down a few notes</a:t>
            </a:r>
          </a:p>
        </p:txBody>
      </p:sp>
      <p:pic>
        <p:nvPicPr>
          <p:cNvPr id="4" name="Picture 3" descr="https://d1c2gz5q23tkk0.cloudfront.net/assets/topics/9278/logos/-default.png?1545064421">
            <a:extLst>
              <a:ext uri="{FF2B5EF4-FFF2-40B4-BE49-F238E27FC236}">
                <a16:creationId xmlns:a16="http://schemas.microsoft.com/office/drawing/2014/main" xmlns="" id="{B8982EF5-03A2-4B29-9FD2-7C10D8D5F139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9855" y="4537147"/>
            <a:ext cx="1939636" cy="19557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78430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704</TotalTime>
  <Words>752</Words>
  <Application>Microsoft Office PowerPoint</Application>
  <PresentationFormat>Custom</PresentationFormat>
  <Paragraphs>78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Welcome!</vt:lpstr>
      <vt:lpstr>PowerPoint Presentation</vt:lpstr>
      <vt:lpstr>Why #ProfsInPrep?</vt:lpstr>
      <vt:lpstr>PowerPoint Presentation</vt:lpstr>
      <vt:lpstr>PowerPoint Presentation</vt:lpstr>
      <vt:lpstr>Capturing evidence…</vt:lpstr>
      <vt:lpstr>My narrative…</vt:lpstr>
      <vt:lpstr>Capturing evidence</vt:lpstr>
      <vt:lpstr>Peer mentoring and discussion 1</vt:lpstr>
      <vt:lpstr>Peer mentoring and discussion 2</vt:lpstr>
      <vt:lpstr>Peer mentoring and discussion 3</vt:lpstr>
      <vt:lpstr>Reflection and review</vt:lpstr>
      <vt:lpstr>PowerPoint Presentation</vt:lpstr>
      <vt:lpstr>Action planning</vt:lpstr>
      <vt:lpstr>Plenary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Julie Hulme</dc:creator>
  <cp:lastModifiedBy>Mary Lord</cp:lastModifiedBy>
  <cp:revision>7</cp:revision>
  <cp:lastPrinted>2019-03-18T16:11:03Z</cp:lastPrinted>
  <dcterms:created xsi:type="dcterms:W3CDTF">2019-03-18T16:09:35Z</dcterms:created>
  <dcterms:modified xsi:type="dcterms:W3CDTF">2019-09-27T14:41:46Z</dcterms:modified>
</cp:coreProperties>
</file>