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5" r:id="rId4"/>
    <p:sldId id="276" r:id="rId5"/>
    <p:sldId id="258" r:id="rId6"/>
    <p:sldId id="260" r:id="rId7"/>
    <p:sldId id="261" r:id="rId8"/>
    <p:sldId id="277" r:id="rId9"/>
    <p:sldId id="279" r:id="rId10"/>
    <p:sldId id="278" r:id="rId11"/>
    <p:sldId id="262" r:id="rId12"/>
    <p:sldId id="263" r:id="rId13"/>
    <p:sldId id="266" r:id="rId14"/>
    <p:sldId id="282" r:id="rId15"/>
    <p:sldId id="272" r:id="rId16"/>
    <p:sldId id="281" r:id="rId17"/>
    <p:sldId id="280" r:id="rId18"/>
    <p:sldId id="267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85" autoAdjust="0"/>
  </p:normalViewPr>
  <p:slideViewPr>
    <p:cSldViewPr>
      <p:cViewPr varScale="1">
        <p:scale>
          <a:sx n="106" d="100"/>
          <a:sy n="106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D039B-316E-4ECA-B4D1-25E27BC852D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35BA72-DBBF-4264-8924-61D5AAD19277}">
      <dgm:prSet phldrT="[Text]"/>
      <dgm:spPr/>
      <dgm:t>
        <a:bodyPr/>
        <a:lstStyle/>
        <a:p>
          <a:endParaRPr lang="en-GB" dirty="0"/>
        </a:p>
      </dgm:t>
    </dgm:pt>
    <dgm:pt modelId="{A000809D-A4BC-4BD1-B1EB-223FD393B1FC}" type="parTrans" cxnId="{C64525CF-612F-4F82-82DB-CEBE343B9AAC}">
      <dgm:prSet/>
      <dgm:spPr/>
      <dgm:t>
        <a:bodyPr/>
        <a:lstStyle/>
        <a:p>
          <a:endParaRPr lang="en-GB"/>
        </a:p>
      </dgm:t>
    </dgm:pt>
    <dgm:pt modelId="{40CD1B77-3695-4F6D-8357-3F2DA2F7C531}" type="sibTrans" cxnId="{C64525CF-612F-4F82-82DB-CEBE343B9AAC}">
      <dgm:prSet/>
      <dgm:spPr/>
      <dgm:t>
        <a:bodyPr/>
        <a:lstStyle/>
        <a:p>
          <a:endParaRPr lang="en-GB"/>
        </a:p>
      </dgm:t>
    </dgm:pt>
    <dgm:pt modelId="{10FE5291-0006-4EDE-80BF-328B70371EEA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Learning &amp; Teaching "issues" at L4 (Backward Design, McTighe &amp; Wiggins, 89)</a:t>
          </a:r>
          <a:endParaRPr lang="en-GB" dirty="0"/>
        </a:p>
      </dgm:t>
    </dgm:pt>
    <dgm:pt modelId="{2EA777BE-1B61-4D2B-AED4-6220BAC9135C}" type="parTrans" cxnId="{B6E6DE7B-BEBC-4D69-B86C-E44758A8E479}">
      <dgm:prSet/>
      <dgm:spPr/>
      <dgm:t>
        <a:bodyPr/>
        <a:lstStyle/>
        <a:p>
          <a:endParaRPr lang="en-GB"/>
        </a:p>
      </dgm:t>
    </dgm:pt>
    <dgm:pt modelId="{EB9B58F0-47BF-48BD-809B-020068847984}" type="sibTrans" cxnId="{B6E6DE7B-BEBC-4D69-B86C-E44758A8E479}">
      <dgm:prSet/>
      <dgm:spPr/>
      <dgm:t>
        <a:bodyPr/>
        <a:lstStyle/>
        <a:p>
          <a:endParaRPr lang="en-GB"/>
        </a:p>
      </dgm:t>
    </dgm:pt>
    <dgm:pt modelId="{17FFA553-50AC-4386-B78B-C4C9CC8FEB06}">
      <dgm:prSet phldrT="[Text]"/>
      <dgm:spPr/>
      <dgm:t>
        <a:bodyPr/>
        <a:lstStyle/>
        <a:p>
          <a:r>
            <a:rPr lang="en-GB" dirty="0"/>
            <a:t>Discipline-Specific (Shahabudin, 2018)</a:t>
          </a:r>
        </a:p>
      </dgm:t>
    </dgm:pt>
    <dgm:pt modelId="{87E88049-BB4B-406E-8DC4-A75A3EAFFCE1}" type="parTrans" cxnId="{0AF4D59F-9E55-4D6F-B375-09D0ACA73531}">
      <dgm:prSet/>
      <dgm:spPr/>
      <dgm:t>
        <a:bodyPr/>
        <a:lstStyle/>
        <a:p>
          <a:endParaRPr lang="en-GB"/>
        </a:p>
      </dgm:t>
    </dgm:pt>
    <dgm:pt modelId="{143655ED-89AB-471F-8EC5-1D866053B6D4}" type="sibTrans" cxnId="{0AF4D59F-9E55-4D6F-B375-09D0ACA73531}">
      <dgm:prSet/>
      <dgm:spPr/>
      <dgm:t>
        <a:bodyPr/>
        <a:lstStyle/>
        <a:p>
          <a:endParaRPr lang="en-GB"/>
        </a:p>
      </dgm:t>
    </dgm:pt>
    <dgm:pt modelId="{C43BCE8A-3D74-453E-A886-4A592F1AB24E}">
      <dgm:prSet phldrT="[Text]"/>
      <dgm:spPr/>
      <dgm:t>
        <a:bodyPr/>
        <a:lstStyle/>
        <a:p>
          <a:endParaRPr lang="en-GB" dirty="0"/>
        </a:p>
      </dgm:t>
    </dgm:pt>
    <dgm:pt modelId="{5FA72EDF-369D-4EFD-B4B0-2C7BA4FE1D6A}" type="parTrans" cxnId="{80954CD8-540C-468B-AC81-190E03A4D915}">
      <dgm:prSet/>
      <dgm:spPr/>
      <dgm:t>
        <a:bodyPr/>
        <a:lstStyle/>
        <a:p>
          <a:endParaRPr lang="en-GB"/>
        </a:p>
      </dgm:t>
    </dgm:pt>
    <dgm:pt modelId="{167A9532-0D32-49CF-8D83-E78149D2117A}" type="sibTrans" cxnId="{80954CD8-540C-468B-AC81-190E03A4D915}">
      <dgm:prSet/>
      <dgm:spPr/>
      <dgm:t>
        <a:bodyPr/>
        <a:lstStyle/>
        <a:p>
          <a:endParaRPr lang="en-GB"/>
        </a:p>
      </dgm:t>
    </dgm:pt>
    <dgm:pt modelId="{6E48894D-071D-4062-AC59-71BF89594378}">
      <dgm:prSet phldrT="[Text]"/>
      <dgm:spPr/>
      <dgm:t>
        <a:bodyPr/>
        <a:lstStyle/>
        <a:p>
          <a:r>
            <a:rPr lang="en-GB" dirty="0"/>
            <a:t>Pedagogy for authentic learning -authentic context &amp; task (Herrington et al, 2006)</a:t>
          </a:r>
        </a:p>
      </dgm:t>
    </dgm:pt>
    <dgm:pt modelId="{B54E2E24-26E0-4FC7-AB35-A5A4D73C6AC1}" type="parTrans" cxnId="{7D8AA059-84D9-4446-BFD0-B688DE395D85}">
      <dgm:prSet/>
      <dgm:spPr/>
      <dgm:t>
        <a:bodyPr/>
        <a:lstStyle/>
        <a:p>
          <a:endParaRPr lang="en-GB"/>
        </a:p>
      </dgm:t>
    </dgm:pt>
    <dgm:pt modelId="{9B57AB58-A0B3-468A-BD57-697C61574817}" type="sibTrans" cxnId="{7D8AA059-84D9-4446-BFD0-B688DE395D85}">
      <dgm:prSet/>
      <dgm:spPr/>
      <dgm:t>
        <a:bodyPr/>
        <a:lstStyle/>
        <a:p>
          <a:endParaRPr lang="en-GB"/>
        </a:p>
      </dgm:t>
    </dgm:pt>
    <dgm:pt modelId="{06BB6830-61E3-41A7-B88C-736EF4979769}">
      <dgm:prSet phldrT="[Text]"/>
      <dgm:spPr/>
      <dgm:t>
        <a:bodyPr/>
        <a:lstStyle/>
        <a:p>
          <a:r>
            <a:rPr lang="en-GB" dirty="0"/>
            <a:t>Reflects the learner's own experience (Freire, 1968)</a:t>
          </a:r>
        </a:p>
      </dgm:t>
    </dgm:pt>
    <dgm:pt modelId="{235FAB95-5772-40AF-9ABD-0331172B00CC}" type="parTrans" cxnId="{0F5F23EC-3B74-4129-95A7-5972ABF98BAC}">
      <dgm:prSet/>
      <dgm:spPr/>
      <dgm:t>
        <a:bodyPr/>
        <a:lstStyle/>
        <a:p>
          <a:endParaRPr lang="en-GB"/>
        </a:p>
      </dgm:t>
    </dgm:pt>
    <dgm:pt modelId="{0156F1D9-4CE2-4463-8701-184A820ECD5A}" type="sibTrans" cxnId="{0F5F23EC-3B74-4129-95A7-5972ABF98BAC}">
      <dgm:prSet/>
      <dgm:spPr/>
      <dgm:t>
        <a:bodyPr/>
        <a:lstStyle/>
        <a:p>
          <a:endParaRPr lang="en-GB"/>
        </a:p>
      </dgm:t>
    </dgm:pt>
    <dgm:pt modelId="{2A736601-C691-4D77-87FF-33361DEBE8BC}">
      <dgm:prSet phldrT="[Text]" custT="1"/>
      <dgm:spPr/>
      <dgm:t>
        <a:bodyPr/>
        <a:lstStyle/>
        <a:p>
          <a:endParaRPr lang="en-GB" sz="1300" dirty="0"/>
        </a:p>
        <a:p>
          <a:r>
            <a:rPr lang="en-GB" sz="1300" dirty="0"/>
            <a:t>  Roles &amp; Perspectives (Herrington et al, 2006)</a:t>
          </a:r>
        </a:p>
      </dgm:t>
    </dgm:pt>
    <dgm:pt modelId="{A18C50F8-3EFA-4F84-B9A6-AB828C24F80E}" type="parTrans" cxnId="{F7C72BCD-5780-4AF9-8B82-BA82C520C11F}">
      <dgm:prSet/>
      <dgm:spPr/>
      <dgm:t>
        <a:bodyPr/>
        <a:lstStyle/>
        <a:p>
          <a:endParaRPr lang="en-GB"/>
        </a:p>
      </dgm:t>
    </dgm:pt>
    <dgm:pt modelId="{FD16C495-A0F0-44FE-9914-FE72FF11EF14}" type="sibTrans" cxnId="{F7C72BCD-5780-4AF9-8B82-BA82C520C11F}">
      <dgm:prSet/>
      <dgm:spPr/>
      <dgm:t>
        <a:bodyPr/>
        <a:lstStyle/>
        <a:p>
          <a:endParaRPr lang="en-GB"/>
        </a:p>
      </dgm:t>
    </dgm:pt>
    <dgm:pt modelId="{144C0962-7EB7-443A-AA13-BE110D179EC2}">
      <dgm:prSet phldrT="[Text]"/>
      <dgm:spPr/>
      <dgm:t>
        <a:bodyPr/>
        <a:lstStyle/>
        <a:p>
          <a:r>
            <a:rPr lang="en-GB" dirty="0"/>
            <a:t>A "nod" to academic skills</a:t>
          </a:r>
        </a:p>
      </dgm:t>
    </dgm:pt>
    <dgm:pt modelId="{EB1C623D-9EC4-4CF8-8275-5FC3400A6C30}" type="parTrans" cxnId="{295D2419-FC81-41C4-B1D9-6899F9D85E58}">
      <dgm:prSet/>
      <dgm:spPr/>
      <dgm:t>
        <a:bodyPr/>
        <a:lstStyle/>
        <a:p>
          <a:endParaRPr lang="en-GB"/>
        </a:p>
      </dgm:t>
    </dgm:pt>
    <dgm:pt modelId="{A889F9A8-7550-4A10-8BDF-1BC6B2419C7D}" type="sibTrans" cxnId="{295D2419-FC81-41C4-B1D9-6899F9D85E58}">
      <dgm:prSet/>
      <dgm:spPr/>
      <dgm:t>
        <a:bodyPr/>
        <a:lstStyle/>
        <a:p>
          <a:endParaRPr lang="en-GB"/>
        </a:p>
      </dgm:t>
    </dgm:pt>
    <dgm:pt modelId="{7069AD9D-E7F3-4092-B0E2-FE039F79A205}">
      <dgm:prSet phldrT="[Text]"/>
      <dgm:spPr/>
      <dgm:t>
        <a:bodyPr/>
        <a:lstStyle/>
        <a:p>
          <a:r>
            <a:rPr lang="en-GB" sz="1300" dirty="0"/>
            <a:t>Developing graduate capitals - aspirations (Tomlinson, 2017)  </a:t>
          </a:r>
        </a:p>
      </dgm:t>
    </dgm:pt>
    <dgm:pt modelId="{C65F0725-F33C-4DE5-BDDD-ECE999C64997}" type="parTrans" cxnId="{FC44802D-C6D3-4413-B517-95865311D37F}">
      <dgm:prSet/>
      <dgm:spPr/>
      <dgm:t>
        <a:bodyPr/>
        <a:lstStyle/>
        <a:p>
          <a:endParaRPr lang="en-GB"/>
        </a:p>
      </dgm:t>
    </dgm:pt>
    <dgm:pt modelId="{7C2EB0B1-0207-4CBA-AFD9-31F0BF2A64E1}" type="sibTrans" cxnId="{FC44802D-C6D3-4413-B517-95865311D37F}">
      <dgm:prSet/>
      <dgm:spPr/>
      <dgm:t>
        <a:bodyPr/>
        <a:lstStyle/>
        <a:p>
          <a:endParaRPr lang="en-GB"/>
        </a:p>
      </dgm:t>
    </dgm:pt>
    <dgm:pt modelId="{6FF7B2A3-FD78-49F3-948D-B90F50A54D5C}" type="pres">
      <dgm:prSet presAssocID="{D65D039B-316E-4ECA-B4D1-25E27BC852D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E5BB0D7-E202-443A-971E-97DD1FB14DBB}" type="pres">
      <dgm:prSet presAssocID="{2635BA72-DBBF-4264-8924-61D5AAD19277}" presName="comp" presStyleCnt="0"/>
      <dgm:spPr/>
    </dgm:pt>
    <dgm:pt modelId="{A25F14A4-6D9D-4A3D-A1B3-E0C84C282D7D}" type="pres">
      <dgm:prSet presAssocID="{2635BA72-DBBF-4264-8924-61D5AAD19277}" presName="box" presStyleLbl="node1" presStyleIdx="0" presStyleCnt="3"/>
      <dgm:spPr/>
      <dgm:t>
        <a:bodyPr/>
        <a:lstStyle/>
        <a:p>
          <a:endParaRPr lang="en-GB"/>
        </a:p>
      </dgm:t>
    </dgm:pt>
    <dgm:pt modelId="{58FFD182-D443-4D16-BF85-2D3B7DF993C5}" type="pres">
      <dgm:prSet presAssocID="{2635BA72-DBBF-4264-8924-61D5AAD1927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E977332-2694-4F30-9949-0ECFFC18E1E3}" type="pres">
      <dgm:prSet presAssocID="{2635BA72-DBBF-4264-8924-61D5AAD1927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922283-B9C5-40A3-852D-F32E05F46F30}" type="pres">
      <dgm:prSet presAssocID="{40CD1B77-3695-4F6D-8357-3F2DA2F7C531}" presName="spacer" presStyleCnt="0"/>
      <dgm:spPr/>
    </dgm:pt>
    <dgm:pt modelId="{41C15B58-8DC7-4719-A661-111E5EEC7689}" type="pres">
      <dgm:prSet presAssocID="{C43BCE8A-3D74-453E-A886-4A592F1AB24E}" presName="comp" presStyleCnt="0"/>
      <dgm:spPr/>
    </dgm:pt>
    <dgm:pt modelId="{02CC07B4-8139-4C1C-95EB-75AD8B0D20DE}" type="pres">
      <dgm:prSet presAssocID="{C43BCE8A-3D74-453E-A886-4A592F1AB24E}" presName="box" presStyleLbl="node1" presStyleIdx="1" presStyleCnt="3"/>
      <dgm:spPr/>
      <dgm:t>
        <a:bodyPr/>
        <a:lstStyle/>
        <a:p>
          <a:endParaRPr lang="en-GB"/>
        </a:p>
      </dgm:t>
    </dgm:pt>
    <dgm:pt modelId="{2DFF679E-ED53-457E-AB44-EBDE5DC06D8B}" type="pres">
      <dgm:prSet presAssocID="{C43BCE8A-3D74-453E-A886-4A592F1AB24E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89D7FAB-DAB6-4F83-87D8-B56B1EA58767}" type="pres">
      <dgm:prSet presAssocID="{C43BCE8A-3D74-453E-A886-4A592F1AB24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C4FD71-380A-4DD3-AC60-38E7311B1DEF}" type="pres">
      <dgm:prSet presAssocID="{167A9532-0D32-49CF-8D83-E78149D2117A}" presName="spacer" presStyleCnt="0"/>
      <dgm:spPr/>
    </dgm:pt>
    <dgm:pt modelId="{B7F12721-3230-442F-9671-5B465DA52667}" type="pres">
      <dgm:prSet presAssocID="{2A736601-C691-4D77-87FF-33361DEBE8BC}" presName="comp" presStyleCnt="0"/>
      <dgm:spPr/>
    </dgm:pt>
    <dgm:pt modelId="{D62CC809-1D27-499C-B541-5B4D3E8534DB}" type="pres">
      <dgm:prSet presAssocID="{2A736601-C691-4D77-87FF-33361DEBE8BC}" presName="box" presStyleLbl="node1" presStyleIdx="2" presStyleCnt="3"/>
      <dgm:spPr/>
      <dgm:t>
        <a:bodyPr/>
        <a:lstStyle/>
        <a:p>
          <a:endParaRPr lang="en-GB"/>
        </a:p>
      </dgm:t>
    </dgm:pt>
    <dgm:pt modelId="{835EB00B-0B38-4588-A25A-CE39E53751E8}" type="pres">
      <dgm:prSet presAssocID="{2A736601-C691-4D77-87FF-33361DEBE8BC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2581AB7-3F4B-4F4A-867C-5AF8D1AF3ABD}" type="pres">
      <dgm:prSet presAssocID="{2A736601-C691-4D77-87FF-33361DEBE8B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E138F0-851F-4384-B867-7942167EE709}" type="presOf" srcId="{C43BCE8A-3D74-453E-A886-4A592F1AB24E}" destId="{02CC07B4-8139-4C1C-95EB-75AD8B0D20DE}" srcOrd="0" destOrd="0" presId="urn:microsoft.com/office/officeart/2005/8/layout/vList4"/>
    <dgm:cxn modelId="{2FAB7FA2-42D9-45C9-ADB0-7036358339F8}" type="presOf" srcId="{2635BA72-DBBF-4264-8924-61D5AAD19277}" destId="{A25F14A4-6D9D-4A3D-A1B3-E0C84C282D7D}" srcOrd="0" destOrd="0" presId="urn:microsoft.com/office/officeart/2005/8/layout/vList4"/>
    <dgm:cxn modelId="{B6E6DE7B-BEBC-4D69-B86C-E44758A8E479}" srcId="{2635BA72-DBBF-4264-8924-61D5AAD19277}" destId="{10FE5291-0006-4EDE-80BF-328B70371EEA}" srcOrd="0" destOrd="0" parTransId="{2EA777BE-1B61-4D2B-AED4-6220BAC9135C}" sibTransId="{EB9B58F0-47BF-48BD-809B-020068847984}"/>
    <dgm:cxn modelId="{68A212B6-F326-4784-99C0-9E96CBC61D2E}" type="presOf" srcId="{17FFA553-50AC-4386-B78B-C4C9CC8FEB06}" destId="{BE977332-2694-4F30-9949-0ECFFC18E1E3}" srcOrd="1" destOrd="2" presId="urn:microsoft.com/office/officeart/2005/8/layout/vList4"/>
    <dgm:cxn modelId="{7D8AA059-84D9-4446-BFD0-B688DE395D85}" srcId="{C43BCE8A-3D74-453E-A886-4A592F1AB24E}" destId="{6E48894D-071D-4062-AC59-71BF89594378}" srcOrd="0" destOrd="0" parTransId="{B54E2E24-26E0-4FC7-AB35-A5A4D73C6AC1}" sibTransId="{9B57AB58-A0B3-468A-BD57-697C61574817}"/>
    <dgm:cxn modelId="{1B492866-306C-4D79-AD26-F2B762E65743}" type="presOf" srcId="{10FE5291-0006-4EDE-80BF-328B70371EEA}" destId="{BE977332-2694-4F30-9949-0ECFFC18E1E3}" srcOrd="1" destOrd="1" presId="urn:microsoft.com/office/officeart/2005/8/layout/vList4"/>
    <dgm:cxn modelId="{EE919EEA-52D5-48B6-A3A9-DEE7BA99A07B}" type="presOf" srcId="{7069AD9D-E7F3-4092-B0E2-FE039F79A205}" destId="{52581AB7-3F4B-4F4A-867C-5AF8D1AF3ABD}" srcOrd="1" destOrd="1" presId="urn:microsoft.com/office/officeart/2005/8/layout/vList4"/>
    <dgm:cxn modelId="{08FB6053-A1E7-4FDD-9EDB-0DA0F1F18830}" type="presOf" srcId="{2A736601-C691-4D77-87FF-33361DEBE8BC}" destId="{D62CC809-1D27-499C-B541-5B4D3E8534DB}" srcOrd="0" destOrd="0" presId="urn:microsoft.com/office/officeart/2005/8/layout/vList4"/>
    <dgm:cxn modelId="{3663A855-D51E-4ED9-A2BB-508A45A2242C}" type="presOf" srcId="{2A736601-C691-4D77-87FF-33361DEBE8BC}" destId="{52581AB7-3F4B-4F4A-867C-5AF8D1AF3ABD}" srcOrd="1" destOrd="0" presId="urn:microsoft.com/office/officeart/2005/8/layout/vList4"/>
    <dgm:cxn modelId="{F7C72BCD-5780-4AF9-8B82-BA82C520C11F}" srcId="{D65D039B-316E-4ECA-B4D1-25E27BC852D3}" destId="{2A736601-C691-4D77-87FF-33361DEBE8BC}" srcOrd="2" destOrd="0" parTransId="{A18C50F8-3EFA-4F84-B9A6-AB828C24F80E}" sibTransId="{FD16C495-A0F0-44FE-9914-FE72FF11EF14}"/>
    <dgm:cxn modelId="{8457D420-0DC9-474A-9F20-EC5A8DB08128}" type="presOf" srcId="{7069AD9D-E7F3-4092-B0E2-FE039F79A205}" destId="{D62CC809-1D27-499C-B541-5B4D3E8534DB}" srcOrd="0" destOrd="1" presId="urn:microsoft.com/office/officeart/2005/8/layout/vList4"/>
    <dgm:cxn modelId="{80954CD8-540C-468B-AC81-190E03A4D915}" srcId="{D65D039B-316E-4ECA-B4D1-25E27BC852D3}" destId="{C43BCE8A-3D74-453E-A886-4A592F1AB24E}" srcOrd="1" destOrd="0" parTransId="{5FA72EDF-369D-4EFD-B4B0-2C7BA4FE1D6A}" sibTransId="{167A9532-0D32-49CF-8D83-E78149D2117A}"/>
    <dgm:cxn modelId="{FC44802D-C6D3-4413-B517-95865311D37F}" srcId="{2A736601-C691-4D77-87FF-33361DEBE8BC}" destId="{7069AD9D-E7F3-4092-B0E2-FE039F79A205}" srcOrd="0" destOrd="0" parTransId="{C65F0725-F33C-4DE5-BDDD-ECE999C64997}" sibTransId="{7C2EB0B1-0207-4CBA-AFD9-31F0BF2A64E1}"/>
    <dgm:cxn modelId="{4FF88EF9-ACCF-4251-8EAD-39E1DB677C6E}" type="presOf" srcId="{2635BA72-DBBF-4264-8924-61D5AAD19277}" destId="{BE977332-2694-4F30-9949-0ECFFC18E1E3}" srcOrd="1" destOrd="0" presId="urn:microsoft.com/office/officeart/2005/8/layout/vList4"/>
    <dgm:cxn modelId="{0AF4D59F-9E55-4D6F-B375-09D0ACA73531}" srcId="{2635BA72-DBBF-4264-8924-61D5AAD19277}" destId="{17FFA553-50AC-4386-B78B-C4C9CC8FEB06}" srcOrd="1" destOrd="0" parTransId="{87E88049-BB4B-406E-8DC4-A75A3EAFFCE1}" sibTransId="{143655ED-89AB-471F-8EC5-1D866053B6D4}"/>
    <dgm:cxn modelId="{DED44492-55C6-4ADE-A1D6-406F2CB7FFCC}" type="presOf" srcId="{10FE5291-0006-4EDE-80BF-328B70371EEA}" destId="{A25F14A4-6D9D-4A3D-A1B3-E0C84C282D7D}" srcOrd="0" destOrd="1" presId="urn:microsoft.com/office/officeart/2005/8/layout/vList4"/>
    <dgm:cxn modelId="{C64525CF-612F-4F82-82DB-CEBE343B9AAC}" srcId="{D65D039B-316E-4ECA-B4D1-25E27BC852D3}" destId="{2635BA72-DBBF-4264-8924-61D5AAD19277}" srcOrd="0" destOrd="0" parTransId="{A000809D-A4BC-4BD1-B1EB-223FD393B1FC}" sibTransId="{40CD1B77-3695-4F6D-8357-3F2DA2F7C531}"/>
    <dgm:cxn modelId="{1D061A77-7408-4069-A1AC-DA15C8E524F1}" type="presOf" srcId="{6E48894D-071D-4062-AC59-71BF89594378}" destId="{02CC07B4-8139-4C1C-95EB-75AD8B0D20DE}" srcOrd="0" destOrd="1" presId="urn:microsoft.com/office/officeart/2005/8/layout/vList4"/>
    <dgm:cxn modelId="{B732B00E-A926-40DC-8237-8206B6F9015F}" type="presOf" srcId="{06BB6830-61E3-41A7-B88C-736EF4979769}" destId="{02CC07B4-8139-4C1C-95EB-75AD8B0D20DE}" srcOrd="0" destOrd="2" presId="urn:microsoft.com/office/officeart/2005/8/layout/vList4"/>
    <dgm:cxn modelId="{9EA75FDA-BA2D-4EA4-B5AC-63333A6023C8}" type="presOf" srcId="{D65D039B-316E-4ECA-B4D1-25E27BC852D3}" destId="{6FF7B2A3-FD78-49F3-948D-B90F50A54D5C}" srcOrd="0" destOrd="0" presId="urn:microsoft.com/office/officeart/2005/8/layout/vList4"/>
    <dgm:cxn modelId="{EFF7CE51-3BC7-49AF-9044-C3B6675F9F71}" type="presOf" srcId="{17FFA553-50AC-4386-B78B-C4C9CC8FEB06}" destId="{A25F14A4-6D9D-4A3D-A1B3-E0C84C282D7D}" srcOrd="0" destOrd="2" presId="urn:microsoft.com/office/officeart/2005/8/layout/vList4"/>
    <dgm:cxn modelId="{4D9F9794-BF1C-4505-93CC-02F30527A60A}" type="presOf" srcId="{144C0962-7EB7-443A-AA13-BE110D179EC2}" destId="{A25F14A4-6D9D-4A3D-A1B3-E0C84C282D7D}" srcOrd="0" destOrd="3" presId="urn:microsoft.com/office/officeart/2005/8/layout/vList4"/>
    <dgm:cxn modelId="{54CFFEDA-CD38-4400-9433-D81DF2F17488}" type="presOf" srcId="{06BB6830-61E3-41A7-B88C-736EF4979769}" destId="{F89D7FAB-DAB6-4F83-87D8-B56B1EA58767}" srcOrd="1" destOrd="2" presId="urn:microsoft.com/office/officeart/2005/8/layout/vList4"/>
    <dgm:cxn modelId="{0F5F23EC-3B74-4129-95A7-5972ABF98BAC}" srcId="{C43BCE8A-3D74-453E-A886-4A592F1AB24E}" destId="{06BB6830-61E3-41A7-B88C-736EF4979769}" srcOrd="1" destOrd="0" parTransId="{235FAB95-5772-40AF-9ABD-0331172B00CC}" sibTransId="{0156F1D9-4CE2-4463-8701-184A820ECD5A}"/>
    <dgm:cxn modelId="{295D2419-FC81-41C4-B1D9-6899F9D85E58}" srcId="{2635BA72-DBBF-4264-8924-61D5AAD19277}" destId="{144C0962-7EB7-443A-AA13-BE110D179EC2}" srcOrd="2" destOrd="0" parTransId="{EB1C623D-9EC4-4CF8-8275-5FC3400A6C30}" sibTransId="{A889F9A8-7550-4A10-8BDF-1BC6B2419C7D}"/>
    <dgm:cxn modelId="{0F76DD58-283A-4AB4-8EB8-8C6BC2602DC9}" type="presOf" srcId="{C43BCE8A-3D74-453E-A886-4A592F1AB24E}" destId="{F89D7FAB-DAB6-4F83-87D8-B56B1EA58767}" srcOrd="1" destOrd="0" presId="urn:microsoft.com/office/officeart/2005/8/layout/vList4"/>
    <dgm:cxn modelId="{3E6FF395-85AB-4C98-953A-09905B967398}" type="presOf" srcId="{6E48894D-071D-4062-AC59-71BF89594378}" destId="{F89D7FAB-DAB6-4F83-87D8-B56B1EA58767}" srcOrd="1" destOrd="1" presId="urn:microsoft.com/office/officeart/2005/8/layout/vList4"/>
    <dgm:cxn modelId="{A60EA055-A98D-4F29-9CA5-533E47CE6322}" type="presOf" srcId="{144C0962-7EB7-443A-AA13-BE110D179EC2}" destId="{BE977332-2694-4F30-9949-0ECFFC18E1E3}" srcOrd="1" destOrd="3" presId="urn:microsoft.com/office/officeart/2005/8/layout/vList4"/>
    <dgm:cxn modelId="{B0FCEC11-63A5-420A-BA29-5E2C036E5C5A}" type="presParOf" srcId="{6FF7B2A3-FD78-49F3-948D-B90F50A54D5C}" destId="{9E5BB0D7-E202-443A-971E-97DD1FB14DBB}" srcOrd="0" destOrd="0" presId="urn:microsoft.com/office/officeart/2005/8/layout/vList4"/>
    <dgm:cxn modelId="{FAAC6BAB-0A6B-4B45-87FC-58D5C6EB2DED}" type="presParOf" srcId="{9E5BB0D7-E202-443A-971E-97DD1FB14DBB}" destId="{A25F14A4-6D9D-4A3D-A1B3-E0C84C282D7D}" srcOrd="0" destOrd="0" presId="urn:microsoft.com/office/officeart/2005/8/layout/vList4"/>
    <dgm:cxn modelId="{85A150CB-A6A2-43EA-9D10-DC4EE74A1491}" type="presParOf" srcId="{9E5BB0D7-E202-443A-971E-97DD1FB14DBB}" destId="{58FFD182-D443-4D16-BF85-2D3B7DF993C5}" srcOrd="1" destOrd="0" presId="urn:microsoft.com/office/officeart/2005/8/layout/vList4"/>
    <dgm:cxn modelId="{EA05213B-C5BA-4EAB-BF98-ED181884C95F}" type="presParOf" srcId="{9E5BB0D7-E202-443A-971E-97DD1FB14DBB}" destId="{BE977332-2694-4F30-9949-0ECFFC18E1E3}" srcOrd="2" destOrd="0" presId="urn:microsoft.com/office/officeart/2005/8/layout/vList4"/>
    <dgm:cxn modelId="{CECDCF60-A2A8-41B8-A291-5A8FFF13AB5F}" type="presParOf" srcId="{6FF7B2A3-FD78-49F3-948D-B90F50A54D5C}" destId="{56922283-B9C5-40A3-852D-F32E05F46F30}" srcOrd="1" destOrd="0" presId="urn:microsoft.com/office/officeart/2005/8/layout/vList4"/>
    <dgm:cxn modelId="{ABF2CA71-C1B9-40CB-ACA9-18F78BAF391A}" type="presParOf" srcId="{6FF7B2A3-FD78-49F3-948D-B90F50A54D5C}" destId="{41C15B58-8DC7-4719-A661-111E5EEC7689}" srcOrd="2" destOrd="0" presId="urn:microsoft.com/office/officeart/2005/8/layout/vList4"/>
    <dgm:cxn modelId="{2613E415-6A18-4C9C-81F4-526ECB760A6E}" type="presParOf" srcId="{41C15B58-8DC7-4719-A661-111E5EEC7689}" destId="{02CC07B4-8139-4C1C-95EB-75AD8B0D20DE}" srcOrd="0" destOrd="0" presId="urn:microsoft.com/office/officeart/2005/8/layout/vList4"/>
    <dgm:cxn modelId="{B190C58B-B394-4D83-8C4D-0C3A44718E82}" type="presParOf" srcId="{41C15B58-8DC7-4719-A661-111E5EEC7689}" destId="{2DFF679E-ED53-457E-AB44-EBDE5DC06D8B}" srcOrd="1" destOrd="0" presId="urn:microsoft.com/office/officeart/2005/8/layout/vList4"/>
    <dgm:cxn modelId="{3C800BCC-A284-423E-ACE2-C57BE6060367}" type="presParOf" srcId="{41C15B58-8DC7-4719-A661-111E5EEC7689}" destId="{F89D7FAB-DAB6-4F83-87D8-B56B1EA58767}" srcOrd="2" destOrd="0" presId="urn:microsoft.com/office/officeart/2005/8/layout/vList4"/>
    <dgm:cxn modelId="{D89920B1-D09B-445E-9E79-1EFBC0929B2E}" type="presParOf" srcId="{6FF7B2A3-FD78-49F3-948D-B90F50A54D5C}" destId="{88C4FD71-380A-4DD3-AC60-38E7311B1DEF}" srcOrd="3" destOrd="0" presId="urn:microsoft.com/office/officeart/2005/8/layout/vList4"/>
    <dgm:cxn modelId="{9B0B6EC0-71BD-4A4C-A32C-207897FC89AE}" type="presParOf" srcId="{6FF7B2A3-FD78-49F3-948D-B90F50A54D5C}" destId="{B7F12721-3230-442F-9671-5B465DA52667}" srcOrd="4" destOrd="0" presId="urn:microsoft.com/office/officeart/2005/8/layout/vList4"/>
    <dgm:cxn modelId="{3074E0D6-085A-4F9C-92C1-9844921535C7}" type="presParOf" srcId="{B7F12721-3230-442F-9671-5B465DA52667}" destId="{D62CC809-1D27-499C-B541-5B4D3E8534DB}" srcOrd="0" destOrd="0" presId="urn:microsoft.com/office/officeart/2005/8/layout/vList4"/>
    <dgm:cxn modelId="{1BA180A3-6309-4CA1-97E4-DC8E7E99B9E6}" type="presParOf" srcId="{B7F12721-3230-442F-9671-5B465DA52667}" destId="{835EB00B-0B38-4588-A25A-CE39E53751E8}" srcOrd="1" destOrd="0" presId="urn:microsoft.com/office/officeart/2005/8/layout/vList4"/>
    <dgm:cxn modelId="{CDB683E1-8B80-48D4-9542-D60718221280}" type="presParOf" srcId="{B7F12721-3230-442F-9671-5B465DA52667}" destId="{52581AB7-3F4B-4F4A-867C-5AF8D1AF3A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5D039B-316E-4ECA-B4D1-25E27BC852D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35BA72-DBBF-4264-8924-61D5AAD19277}">
      <dgm:prSet phldrT="[Text]"/>
      <dgm:spPr/>
      <dgm:t>
        <a:bodyPr/>
        <a:lstStyle/>
        <a:p>
          <a:r>
            <a:rPr lang="en-GB" b="1" dirty="0">
              <a:solidFill>
                <a:srgbClr val="002060"/>
              </a:solidFill>
            </a:rPr>
            <a:t>Orientate</a:t>
          </a:r>
        </a:p>
      </dgm:t>
    </dgm:pt>
    <dgm:pt modelId="{A000809D-A4BC-4BD1-B1EB-223FD393B1FC}" type="parTrans" cxnId="{C64525CF-612F-4F82-82DB-CEBE343B9AAC}">
      <dgm:prSet/>
      <dgm:spPr/>
      <dgm:t>
        <a:bodyPr/>
        <a:lstStyle/>
        <a:p>
          <a:endParaRPr lang="en-GB"/>
        </a:p>
      </dgm:t>
    </dgm:pt>
    <dgm:pt modelId="{40CD1B77-3695-4F6D-8357-3F2DA2F7C531}" type="sibTrans" cxnId="{C64525CF-612F-4F82-82DB-CEBE343B9AAC}">
      <dgm:prSet/>
      <dgm:spPr/>
      <dgm:t>
        <a:bodyPr/>
        <a:lstStyle/>
        <a:p>
          <a:endParaRPr lang="en-GB"/>
        </a:p>
      </dgm:t>
    </dgm:pt>
    <dgm:pt modelId="{10FE5291-0006-4EDE-80BF-328B70371EEA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Learning &amp; Teaching "issues" at L4 (Backward Design, McTighe &amp; Wiggins, 89)</a:t>
          </a:r>
          <a:endParaRPr lang="en-GB" dirty="0"/>
        </a:p>
      </dgm:t>
    </dgm:pt>
    <dgm:pt modelId="{2EA777BE-1B61-4D2B-AED4-6220BAC9135C}" type="parTrans" cxnId="{B6E6DE7B-BEBC-4D69-B86C-E44758A8E479}">
      <dgm:prSet/>
      <dgm:spPr/>
      <dgm:t>
        <a:bodyPr/>
        <a:lstStyle/>
        <a:p>
          <a:endParaRPr lang="en-GB"/>
        </a:p>
      </dgm:t>
    </dgm:pt>
    <dgm:pt modelId="{EB9B58F0-47BF-48BD-809B-020068847984}" type="sibTrans" cxnId="{B6E6DE7B-BEBC-4D69-B86C-E44758A8E479}">
      <dgm:prSet/>
      <dgm:spPr/>
      <dgm:t>
        <a:bodyPr/>
        <a:lstStyle/>
        <a:p>
          <a:endParaRPr lang="en-GB"/>
        </a:p>
      </dgm:t>
    </dgm:pt>
    <dgm:pt modelId="{17FFA553-50AC-4386-B78B-C4C9CC8FEB06}">
      <dgm:prSet phldrT="[Text]"/>
      <dgm:spPr/>
      <dgm:t>
        <a:bodyPr/>
        <a:lstStyle/>
        <a:p>
          <a:r>
            <a:rPr lang="en-GB" dirty="0"/>
            <a:t>Discipline-Specific (Shahabudin, 2018)</a:t>
          </a:r>
        </a:p>
      </dgm:t>
    </dgm:pt>
    <dgm:pt modelId="{87E88049-BB4B-406E-8DC4-A75A3EAFFCE1}" type="parTrans" cxnId="{0AF4D59F-9E55-4D6F-B375-09D0ACA73531}">
      <dgm:prSet/>
      <dgm:spPr/>
      <dgm:t>
        <a:bodyPr/>
        <a:lstStyle/>
        <a:p>
          <a:endParaRPr lang="en-GB"/>
        </a:p>
      </dgm:t>
    </dgm:pt>
    <dgm:pt modelId="{143655ED-89AB-471F-8EC5-1D866053B6D4}" type="sibTrans" cxnId="{0AF4D59F-9E55-4D6F-B375-09D0ACA73531}">
      <dgm:prSet/>
      <dgm:spPr/>
      <dgm:t>
        <a:bodyPr/>
        <a:lstStyle/>
        <a:p>
          <a:endParaRPr lang="en-GB"/>
        </a:p>
      </dgm:t>
    </dgm:pt>
    <dgm:pt modelId="{C43BCE8A-3D74-453E-A886-4A592F1AB24E}">
      <dgm:prSet phldrT="[Text]"/>
      <dgm:spPr/>
      <dgm:t>
        <a:bodyPr/>
        <a:lstStyle/>
        <a:p>
          <a:r>
            <a:rPr lang="en-GB" b="1" dirty="0">
              <a:solidFill>
                <a:srgbClr val="002060"/>
              </a:solidFill>
            </a:rPr>
            <a:t>Apply</a:t>
          </a:r>
        </a:p>
      </dgm:t>
    </dgm:pt>
    <dgm:pt modelId="{5FA72EDF-369D-4EFD-B4B0-2C7BA4FE1D6A}" type="parTrans" cxnId="{80954CD8-540C-468B-AC81-190E03A4D915}">
      <dgm:prSet/>
      <dgm:spPr/>
      <dgm:t>
        <a:bodyPr/>
        <a:lstStyle/>
        <a:p>
          <a:endParaRPr lang="en-GB"/>
        </a:p>
      </dgm:t>
    </dgm:pt>
    <dgm:pt modelId="{167A9532-0D32-49CF-8D83-E78149D2117A}" type="sibTrans" cxnId="{80954CD8-540C-468B-AC81-190E03A4D915}">
      <dgm:prSet/>
      <dgm:spPr/>
      <dgm:t>
        <a:bodyPr/>
        <a:lstStyle/>
        <a:p>
          <a:endParaRPr lang="en-GB"/>
        </a:p>
      </dgm:t>
    </dgm:pt>
    <dgm:pt modelId="{6E48894D-071D-4062-AC59-71BF89594378}">
      <dgm:prSet phldrT="[Text]"/>
      <dgm:spPr/>
      <dgm:t>
        <a:bodyPr/>
        <a:lstStyle/>
        <a:p>
          <a:r>
            <a:rPr lang="en-GB" dirty="0"/>
            <a:t>Pedagogy for authentic learning -authentic context &amp; task (Herrington et al, 2006)</a:t>
          </a:r>
        </a:p>
      </dgm:t>
    </dgm:pt>
    <dgm:pt modelId="{B54E2E24-26E0-4FC7-AB35-A5A4D73C6AC1}" type="parTrans" cxnId="{7D8AA059-84D9-4446-BFD0-B688DE395D85}">
      <dgm:prSet/>
      <dgm:spPr/>
      <dgm:t>
        <a:bodyPr/>
        <a:lstStyle/>
        <a:p>
          <a:endParaRPr lang="en-GB"/>
        </a:p>
      </dgm:t>
    </dgm:pt>
    <dgm:pt modelId="{9B57AB58-A0B3-468A-BD57-697C61574817}" type="sibTrans" cxnId="{7D8AA059-84D9-4446-BFD0-B688DE395D85}">
      <dgm:prSet/>
      <dgm:spPr/>
      <dgm:t>
        <a:bodyPr/>
        <a:lstStyle/>
        <a:p>
          <a:endParaRPr lang="en-GB"/>
        </a:p>
      </dgm:t>
    </dgm:pt>
    <dgm:pt modelId="{06BB6830-61E3-41A7-B88C-736EF4979769}">
      <dgm:prSet phldrT="[Text]"/>
      <dgm:spPr/>
      <dgm:t>
        <a:bodyPr/>
        <a:lstStyle/>
        <a:p>
          <a:r>
            <a:rPr lang="en-GB" dirty="0"/>
            <a:t>Reflects the learner's own experience (Freire, 1968)</a:t>
          </a:r>
        </a:p>
      </dgm:t>
    </dgm:pt>
    <dgm:pt modelId="{235FAB95-5772-40AF-9ABD-0331172B00CC}" type="parTrans" cxnId="{0F5F23EC-3B74-4129-95A7-5972ABF98BAC}">
      <dgm:prSet/>
      <dgm:spPr/>
      <dgm:t>
        <a:bodyPr/>
        <a:lstStyle/>
        <a:p>
          <a:endParaRPr lang="en-GB"/>
        </a:p>
      </dgm:t>
    </dgm:pt>
    <dgm:pt modelId="{0156F1D9-4CE2-4463-8701-184A820ECD5A}" type="sibTrans" cxnId="{0F5F23EC-3B74-4129-95A7-5972ABF98BAC}">
      <dgm:prSet/>
      <dgm:spPr/>
      <dgm:t>
        <a:bodyPr/>
        <a:lstStyle/>
        <a:p>
          <a:endParaRPr lang="en-GB"/>
        </a:p>
      </dgm:t>
    </dgm:pt>
    <dgm:pt modelId="{2A736601-C691-4D77-87FF-33361DEBE8BC}">
      <dgm:prSet phldrT="[Text]" custT="1"/>
      <dgm:spPr/>
      <dgm:t>
        <a:bodyPr/>
        <a:lstStyle/>
        <a:p>
          <a:r>
            <a:rPr lang="en-GB" sz="1700" b="1" dirty="0">
              <a:solidFill>
                <a:srgbClr val="002060"/>
              </a:solidFill>
            </a:rPr>
            <a:t>Connect</a:t>
          </a:r>
        </a:p>
        <a:p>
          <a:r>
            <a:rPr lang="en-GB" sz="1300" dirty="0"/>
            <a:t>  Roles &amp; Perspectives (Herrington et al, 2006)</a:t>
          </a:r>
        </a:p>
      </dgm:t>
    </dgm:pt>
    <dgm:pt modelId="{A18C50F8-3EFA-4F84-B9A6-AB828C24F80E}" type="parTrans" cxnId="{F7C72BCD-5780-4AF9-8B82-BA82C520C11F}">
      <dgm:prSet/>
      <dgm:spPr/>
      <dgm:t>
        <a:bodyPr/>
        <a:lstStyle/>
        <a:p>
          <a:endParaRPr lang="en-GB"/>
        </a:p>
      </dgm:t>
    </dgm:pt>
    <dgm:pt modelId="{FD16C495-A0F0-44FE-9914-FE72FF11EF14}" type="sibTrans" cxnId="{F7C72BCD-5780-4AF9-8B82-BA82C520C11F}">
      <dgm:prSet/>
      <dgm:spPr/>
      <dgm:t>
        <a:bodyPr/>
        <a:lstStyle/>
        <a:p>
          <a:endParaRPr lang="en-GB"/>
        </a:p>
      </dgm:t>
    </dgm:pt>
    <dgm:pt modelId="{144C0962-7EB7-443A-AA13-BE110D179EC2}">
      <dgm:prSet phldrT="[Text]"/>
      <dgm:spPr/>
      <dgm:t>
        <a:bodyPr/>
        <a:lstStyle/>
        <a:p>
          <a:r>
            <a:rPr lang="en-GB" dirty="0"/>
            <a:t>A "nod" to academic skills</a:t>
          </a:r>
        </a:p>
      </dgm:t>
    </dgm:pt>
    <dgm:pt modelId="{EB1C623D-9EC4-4CF8-8275-5FC3400A6C30}" type="parTrans" cxnId="{295D2419-FC81-41C4-B1D9-6899F9D85E58}">
      <dgm:prSet/>
      <dgm:spPr/>
      <dgm:t>
        <a:bodyPr/>
        <a:lstStyle/>
        <a:p>
          <a:endParaRPr lang="en-GB"/>
        </a:p>
      </dgm:t>
    </dgm:pt>
    <dgm:pt modelId="{A889F9A8-7550-4A10-8BDF-1BC6B2419C7D}" type="sibTrans" cxnId="{295D2419-FC81-41C4-B1D9-6899F9D85E58}">
      <dgm:prSet/>
      <dgm:spPr/>
      <dgm:t>
        <a:bodyPr/>
        <a:lstStyle/>
        <a:p>
          <a:endParaRPr lang="en-GB"/>
        </a:p>
      </dgm:t>
    </dgm:pt>
    <dgm:pt modelId="{7069AD9D-E7F3-4092-B0E2-FE039F79A205}">
      <dgm:prSet phldrT="[Text]"/>
      <dgm:spPr/>
      <dgm:t>
        <a:bodyPr/>
        <a:lstStyle/>
        <a:p>
          <a:r>
            <a:rPr lang="en-GB" sz="1300" dirty="0"/>
            <a:t>Developing graduate capitals - aspirations (Tomlinson, 2017)  </a:t>
          </a:r>
        </a:p>
      </dgm:t>
    </dgm:pt>
    <dgm:pt modelId="{C65F0725-F33C-4DE5-BDDD-ECE999C64997}" type="parTrans" cxnId="{FC44802D-C6D3-4413-B517-95865311D37F}">
      <dgm:prSet/>
      <dgm:spPr/>
      <dgm:t>
        <a:bodyPr/>
        <a:lstStyle/>
        <a:p>
          <a:endParaRPr lang="en-GB"/>
        </a:p>
      </dgm:t>
    </dgm:pt>
    <dgm:pt modelId="{7C2EB0B1-0207-4CBA-AFD9-31F0BF2A64E1}" type="sibTrans" cxnId="{FC44802D-C6D3-4413-B517-95865311D37F}">
      <dgm:prSet/>
      <dgm:spPr/>
      <dgm:t>
        <a:bodyPr/>
        <a:lstStyle/>
        <a:p>
          <a:endParaRPr lang="en-GB"/>
        </a:p>
      </dgm:t>
    </dgm:pt>
    <dgm:pt modelId="{6FF7B2A3-FD78-49F3-948D-B90F50A54D5C}" type="pres">
      <dgm:prSet presAssocID="{D65D039B-316E-4ECA-B4D1-25E27BC852D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E5BB0D7-E202-443A-971E-97DD1FB14DBB}" type="pres">
      <dgm:prSet presAssocID="{2635BA72-DBBF-4264-8924-61D5AAD19277}" presName="comp" presStyleCnt="0"/>
      <dgm:spPr/>
    </dgm:pt>
    <dgm:pt modelId="{A25F14A4-6D9D-4A3D-A1B3-E0C84C282D7D}" type="pres">
      <dgm:prSet presAssocID="{2635BA72-DBBF-4264-8924-61D5AAD19277}" presName="box" presStyleLbl="node1" presStyleIdx="0" presStyleCnt="3"/>
      <dgm:spPr/>
      <dgm:t>
        <a:bodyPr/>
        <a:lstStyle/>
        <a:p>
          <a:endParaRPr lang="en-GB"/>
        </a:p>
      </dgm:t>
    </dgm:pt>
    <dgm:pt modelId="{58FFD182-D443-4D16-BF85-2D3B7DF993C5}" type="pres">
      <dgm:prSet presAssocID="{2635BA72-DBBF-4264-8924-61D5AAD1927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E977332-2694-4F30-9949-0ECFFC18E1E3}" type="pres">
      <dgm:prSet presAssocID="{2635BA72-DBBF-4264-8924-61D5AAD1927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922283-B9C5-40A3-852D-F32E05F46F30}" type="pres">
      <dgm:prSet presAssocID="{40CD1B77-3695-4F6D-8357-3F2DA2F7C531}" presName="spacer" presStyleCnt="0"/>
      <dgm:spPr/>
    </dgm:pt>
    <dgm:pt modelId="{41C15B58-8DC7-4719-A661-111E5EEC7689}" type="pres">
      <dgm:prSet presAssocID="{C43BCE8A-3D74-453E-A886-4A592F1AB24E}" presName="comp" presStyleCnt="0"/>
      <dgm:spPr/>
    </dgm:pt>
    <dgm:pt modelId="{02CC07B4-8139-4C1C-95EB-75AD8B0D20DE}" type="pres">
      <dgm:prSet presAssocID="{C43BCE8A-3D74-453E-A886-4A592F1AB24E}" presName="box" presStyleLbl="node1" presStyleIdx="1" presStyleCnt="3"/>
      <dgm:spPr/>
      <dgm:t>
        <a:bodyPr/>
        <a:lstStyle/>
        <a:p>
          <a:endParaRPr lang="en-GB"/>
        </a:p>
      </dgm:t>
    </dgm:pt>
    <dgm:pt modelId="{2DFF679E-ED53-457E-AB44-EBDE5DC06D8B}" type="pres">
      <dgm:prSet presAssocID="{C43BCE8A-3D74-453E-A886-4A592F1AB24E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89D7FAB-DAB6-4F83-87D8-B56B1EA58767}" type="pres">
      <dgm:prSet presAssocID="{C43BCE8A-3D74-453E-A886-4A592F1AB24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C4FD71-380A-4DD3-AC60-38E7311B1DEF}" type="pres">
      <dgm:prSet presAssocID="{167A9532-0D32-49CF-8D83-E78149D2117A}" presName="spacer" presStyleCnt="0"/>
      <dgm:spPr/>
    </dgm:pt>
    <dgm:pt modelId="{B7F12721-3230-442F-9671-5B465DA52667}" type="pres">
      <dgm:prSet presAssocID="{2A736601-C691-4D77-87FF-33361DEBE8BC}" presName="comp" presStyleCnt="0"/>
      <dgm:spPr/>
    </dgm:pt>
    <dgm:pt modelId="{D62CC809-1D27-499C-B541-5B4D3E8534DB}" type="pres">
      <dgm:prSet presAssocID="{2A736601-C691-4D77-87FF-33361DEBE8BC}" presName="box" presStyleLbl="node1" presStyleIdx="2" presStyleCnt="3"/>
      <dgm:spPr/>
      <dgm:t>
        <a:bodyPr/>
        <a:lstStyle/>
        <a:p>
          <a:endParaRPr lang="en-GB"/>
        </a:p>
      </dgm:t>
    </dgm:pt>
    <dgm:pt modelId="{835EB00B-0B38-4588-A25A-CE39E53751E8}" type="pres">
      <dgm:prSet presAssocID="{2A736601-C691-4D77-87FF-33361DEBE8BC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2581AB7-3F4B-4F4A-867C-5AF8D1AF3ABD}" type="pres">
      <dgm:prSet presAssocID="{2A736601-C691-4D77-87FF-33361DEBE8B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E6DE7B-BEBC-4D69-B86C-E44758A8E479}" srcId="{2635BA72-DBBF-4264-8924-61D5AAD19277}" destId="{10FE5291-0006-4EDE-80BF-328B70371EEA}" srcOrd="0" destOrd="0" parTransId="{2EA777BE-1B61-4D2B-AED4-6220BAC9135C}" sibTransId="{EB9B58F0-47BF-48BD-809B-020068847984}"/>
    <dgm:cxn modelId="{3B7F046A-5231-4C3B-B7BE-D7B54DD00024}" type="presOf" srcId="{17FFA553-50AC-4386-B78B-C4C9CC8FEB06}" destId="{BE977332-2694-4F30-9949-0ECFFC18E1E3}" srcOrd="1" destOrd="2" presId="urn:microsoft.com/office/officeart/2005/8/layout/vList4"/>
    <dgm:cxn modelId="{7D8AA059-84D9-4446-BFD0-B688DE395D85}" srcId="{C43BCE8A-3D74-453E-A886-4A592F1AB24E}" destId="{6E48894D-071D-4062-AC59-71BF89594378}" srcOrd="0" destOrd="0" parTransId="{B54E2E24-26E0-4FC7-AB35-A5A4D73C6AC1}" sibTransId="{9B57AB58-A0B3-468A-BD57-697C61574817}"/>
    <dgm:cxn modelId="{D9D24667-3865-4893-AB02-63EB8804E34F}" type="presOf" srcId="{06BB6830-61E3-41A7-B88C-736EF4979769}" destId="{02CC07B4-8139-4C1C-95EB-75AD8B0D20DE}" srcOrd="0" destOrd="2" presId="urn:microsoft.com/office/officeart/2005/8/layout/vList4"/>
    <dgm:cxn modelId="{4B151812-659D-4012-A2A7-963141370036}" type="presOf" srcId="{7069AD9D-E7F3-4092-B0E2-FE039F79A205}" destId="{52581AB7-3F4B-4F4A-867C-5AF8D1AF3ABD}" srcOrd="1" destOrd="1" presId="urn:microsoft.com/office/officeart/2005/8/layout/vList4"/>
    <dgm:cxn modelId="{F7C72BCD-5780-4AF9-8B82-BA82C520C11F}" srcId="{D65D039B-316E-4ECA-B4D1-25E27BC852D3}" destId="{2A736601-C691-4D77-87FF-33361DEBE8BC}" srcOrd="2" destOrd="0" parTransId="{A18C50F8-3EFA-4F84-B9A6-AB828C24F80E}" sibTransId="{FD16C495-A0F0-44FE-9914-FE72FF11EF14}"/>
    <dgm:cxn modelId="{99A075BC-D904-4706-885E-A7A0346C5CE3}" type="presOf" srcId="{17FFA553-50AC-4386-B78B-C4C9CC8FEB06}" destId="{A25F14A4-6D9D-4A3D-A1B3-E0C84C282D7D}" srcOrd="0" destOrd="2" presId="urn:microsoft.com/office/officeart/2005/8/layout/vList4"/>
    <dgm:cxn modelId="{76F50E60-CC0B-4B52-9536-1045F41221B7}" type="presOf" srcId="{2635BA72-DBBF-4264-8924-61D5AAD19277}" destId="{A25F14A4-6D9D-4A3D-A1B3-E0C84C282D7D}" srcOrd="0" destOrd="0" presId="urn:microsoft.com/office/officeart/2005/8/layout/vList4"/>
    <dgm:cxn modelId="{271F0FC2-1031-4646-B87E-7F47C07BB10C}" type="presOf" srcId="{2A736601-C691-4D77-87FF-33361DEBE8BC}" destId="{D62CC809-1D27-499C-B541-5B4D3E8534DB}" srcOrd="0" destOrd="0" presId="urn:microsoft.com/office/officeart/2005/8/layout/vList4"/>
    <dgm:cxn modelId="{C4DCA301-4F07-4195-9275-7083E629312B}" type="presOf" srcId="{2635BA72-DBBF-4264-8924-61D5AAD19277}" destId="{BE977332-2694-4F30-9949-0ECFFC18E1E3}" srcOrd="1" destOrd="0" presId="urn:microsoft.com/office/officeart/2005/8/layout/vList4"/>
    <dgm:cxn modelId="{1BAF6BB4-4358-4915-84B4-5F64766B3E1F}" type="presOf" srcId="{10FE5291-0006-4EDE-80BF-328B70371EEA}" destId="{BE977332-2694-4F30-9949-0ECFFC18E1E3}" srcOrd="1" destOrd="1" presId="urn:microsoft.com/office/officeart/2005/8/layout/vList4"/>
    <dgm:cxn modelId="{39A191D0-C9B2-4965-AC3B-77A7FA84F106}" type="presOf" srcId="{D65D039B-316E-4ECA-B4D1-25E27BC852D3}" destId="{6FF7B2A3-FD78-49F3-948D-B90F50A54D5C}" srcOrd="0" destOrd="0" presId="urn:microsoft.com/office/officeart/2005/8/layout/vList4"/>
    <dgm:cxn modelId="{AA12C6C8-B973-47C0-870F-8CC3CE15644D}" type="presOf" srcId="{06BB6830-61E3-41A7-B88C-736EF4979769}" destId="{F89D7FAB-DAB6-4F83-87D8-B56B1EA58767}" srcOrd="1" destOrd="2" presId="urn:microsoft.com/office/officeart/2005/8/layout/vList4"/>
    <dgm:cxn modelId="{80954CD8-540C-468B-AC81-190E03A4D915}" srcId="{D65D039B-316E-4ECA-B4D1-25E27BC852D3}" destId="{C43BCE8A-3D74-453E-A886-4A592F1AB24E}" srcOrd="1" destOrd="0" parTransId="{5FA72EDF-369D-4EFD-B4B0-2C7BA4FE1D6A}" sibTransId="{167A9532-0D32-49CF-8D83-E78149D2117A}"/>
    <dgm:cxn modelId="{FC44802D-C6D3-4413-B517-95865311D37F}" srcId="{2A736601-C691-4D77-87FF-33361DEBE8BC}" destId="{7069AD9D-E7F3-4092-B0E2-FE039F79A205}" srcOrd="0" destOrd="0" parTransId="{C65F0725-F33C-4DE5-BDDD-ECE999C64997}" sibTransId="{7C2EB0B1-0207-4CBA-AFD9-31F0BF2A64E1}"/>
    <dgm:cxn modelId="{72A9FA1E-43AF-4DE7-B10E-7D887C48C64B}" type="presOf" srcId="{144C0962-7EB7-443A-AA13-BE110D179EC2}" destId="{BE977332-2694-4F30-9949-0ECFFC18E1E3}" srcOrd="1" destOrd="3" presId="urn:microsoft.com/office/officeart/2005/8/layout/vList4"/>
    <dgm:cxn modelId="{396F2BA6-ED2C-4651-82CA-F273E1A1D1A3}" type="presOf" srcId="{C43BCE8A-3D74-453E-A886-4A592F1AB24E}" destId="{02CC07B4-8139-4C1C-95EB-75AD8B0D20DE}" srcOrd="0" destOrd="0" presId="urn:microsoft.com/office/officeart/2005/8/layout/vList4"/>
    <dgm:cxn modelId="{5A544AD6-C709-4750-A2E7-E5EF5F4C25C5}" type="presOf" srcId="{2A736601-C691-4D77-87FF-33361DEBE8BC}" destId="{52581AB7-3F4B-4F4A-867C-5AF8D1AF3ABD}" srcOrd="1" destOrd="0" presId="urn:microsoft.com/office/officeart/2005/8/layout/vList4"/>
    <dgm:cxn modelId="{0AF4D59F-9E55-4D6F-B375-09D0ACA73531}" srcId="{2635BA72-DBBF-4264-8924-61D5AAD19277}" destId="{17FFA553-50AC-4386-B78B-C4C9CC8FEB06}" srcOrd="1" destOrd="0" parTransId="{87E88049-BB4B-406E-8DC4-A75A3EAFFCE1}" sibTransId="{143655ED-89AB-471F-8EC5-1D866053B6D4}"/>
    <dgm:cxn modelId="{C64525CF-612F-4F82-82DB-CEBE343B9AAC}" srcId="{D65D039B-316E-4ECA-B4D1-25E27BC852D3}" destId="{2635BA72-DBBF-4264-8924-61D5AAD19277}" srcOrd="0" destOrd="0" parTransId="{A000809D-A4BC-4BD1-B1EB-223FD393B1FC}" sibTransId="{40CD1B77-3695-4F6D-8357-3F2DA2F7C531}"/>
    <dgm:cxn modelId="{9A13D139-700D-4A75-AE13-25D1C448FEEC}" type="presOf" srcId="{7069AD9D-E7F3-4092-B0E2-FE039F79A205}" destId="{D62CC809-1D27-499C-B541-5B4D3E8534DB}" srcOrd="0" destOrd="1" presId="urn:microsoft.com/office/officeart/2005/8/layout/vList4"/>
    <dgm:cxn modelId="{3BCD8A02-C290-4B62-B25B-1CCDAC84348C}" type="presOf" srcId="{10FE5291-0006-4EDE-80BF-328B70371EEA}" destId="{A25F14A4-6D9D-4A3D-A1B3-E0C84C282D7D}" srcOrd="0" destOrd="1" presId="urn:microsoft.com/office/officeart/2005/8/layout/vList4"/>
    <dgm:cxn modelId="{46A42D9C-5913-430A-B6D1-DB97F84B6E9E}" type="presOf" srcId="{C43BCE8A-3D74-453E-A886-4A592F1AB24E}" destId="{F89D7FAB-DAB6-4F83-87D8-B56B1EA58767}" srcOrd="1" destOrd="0" presId="urn:microsoft.com/office/officeart/2005/8/layout/vList4"/>
    <dgm:cxn modelId="{1CE2D24A-B9F9-4055-8357-6BE3680A30C3}" type="presOf" srcId="{6E48894D-071D-4062-AC59-71BF89594378}" destId="{F89D7FAB-DAB6-4F83-87D8-B56B1EA58767}" srcOrd="1" destOrd="1" presId="urn:microsoft.com/office/officeart/2005/8/layout/vList4"/>
    <dgm:cxn modelId="{53552A0E-C5BB-43E8-A4A1-83E761E3F393}" type="presOf" srcId="{6E48894D-071D-4062-AC59-71BF89594378}" destId="{02CC07B4-8139-4C1C-95EB-75AD8B0D20DE}" srcOrd="0" destOrd="1" presId="urn:microsoft.com/office/officeart/2005/8/layout/vList4"/>
    <dgm:cxn modelId="{0F5F23EC-3B74-4129-95A7-5972ABF98BAC}" srcId="{C43BCE8A-3D74-453E-A886-4A592F1AB24E}" destId="{06BB6830-61E3-41A7-B88C-736EF4979769}" srcOrd="1" destOrd="0" parTransId="{235FAB95-5772-40AF-9ABD-0331172B00CC}" sibTransId="{0156F1D9-4CE2-4463-8701-184A820ECD5A}"/>
    <dgm:cxn modelId="{295D2419-FC81-41C4-B1D9-6899F9D85E58}" srcId="{2635BA72-DBBF-4264-8924-61D5AAD19277}" destId="{144C0962-7EB7-443A-AA13-BE110D179EC2}" srcOrd="2" destOrd="0" parTransId="{EB1C623D-9EC4-4CF8-8275-5FC3400A6C30}" sibTransId="{A889F9A8-7550-4A10-8BDF-1BC6B2419C7D}"/>
    <dgm:cxn modelId="{C4ECC9FA-8DEE-4246-B4AE-7C69A5965FB5}" type="presOf" srcId="{144C0962-7EB7-443A-AA13-BE110D179EC2}" destId="{A25F14A4-6D9D-4A3D-A1B3-E0C84C282D7D}" srcOrd="0" destOrd="3" presId="urn:microsoft.com/office/officeart/2005/8/layout/vList4"/>
    <dgm:cxn modelId="{97B2516A-EC7F-49EC-94E3-61111D9B21F9}" type="presParOf" srcId="{6FF7B2A3-FD78-49F3-948D-B90F50A54D5C}" destId="{9E5BB0D7-E202-443A-971E-97DD1FB14DBB}" srcOrd="0" destOrd="0" presId="urn:microsoft.com/office/officeart/2005/8/layout/vList4"/>
    <dgm:cxn modelId="{D7E50FC3-728A-484B-B529-33E296D1BEA3}" type="presParOf" srcId="{9E5BB0D7-E202-443A-971E-97DD1FB14DBB}" destId="{A25F14A4-6D9D-4A3D-A1B3-E0C84C282D7D}" srcOrd="0" destOrd="0" presId="urn:microsoft.com/office/officeart/2005/8/layout/vList4"/>
    <dgm:cxn modelId="{2D15AD01-5CA7-4853-9032-79E7E42EC924}" type="presParOf" srcId="{9E5BB0D7-E202-443A-971E-97DD1FB14DBB}" destId="{58FFD182-D443-4D16-BF85-2D3B7DF993C5}" srcOrd="1" destOrd="0" presId="urn:microsoft.com/office/officeart/2005/8/layout/vList4"/>
    <dgm:cxn modelId="{F76E3ADB-2031-45DD-8ACA-3B76FD5DD2AD}" type="presParOf" srcId="{9E5BB0D7-E202-443A-971E-97DD1FB14DBB}" destId="{BE977332-2694-4F30-9949-0ECFFC18E1E3}" srcOrd="2" destOrd="0" presId="urn:microsoft.com/office/officeart/2005/8/layout/vList4"/>
    <dgm:cxn modelId="{5C26B0F1-3E0A-4DB9-9EE2-AB17F6E18615}" type="presParOf" srcId="{6FF7B2A3-FD78-49F3-948D-B90F50A54D5C}" destId="{56922283-B9C5-40A3-852D-F32E05F46F30}" srcOrd="1" destOrd="0" presId="urn:microsoft.com/office/officeart/2005/8/layout/vList4"/>
    <dgm:cxn modelId="{5EAAC832-C673-4E0A-8710-137B5B7A7DC1}" type="presParOf" srcId="{6FF7B2A3-FD78-49F3-948D-B90F50A54D5C}" destId="{41C15B58-8DC7-4719-A661-111E5EEC7689}" srcOrd="2" destOrd="0" presId="urn:microsoft.com/office/officeart/2005/8/layout/vList4"/>
    <dgm:cxn modelId="{6F01E32E-0593-4D45-86A0-5E7A5186F5DD}" type="presParOf" srcId="{41C15B58-8DC7-4719-A661-111E5EEC7689}" destId="{02CC07B4-8139-4C1C-95EB-75AD8B0D20DE}" srcOrd="0" destOrd="0" presId="urn:microsoft.com/office/officeart/2005/8/layout/vList4"/>
    <dgm:cxn modelId="{7FA7E4F4-BF67-427D-8379-18F9EF90C7F5}" type="presParOf" srcId="{41C15B58-8DC7-4719-A661-111E5EEC7689}" destId="{2DFF679E-ED53-457E-AB44-EBDE5DC06D8B}" srcOrd="1" destOrd="0" presId="urn:microsoft.com/office/officeart/2005/8/layout/vList4"/>
    <dgm:cxn modelId="{38339015-2E34-4901-838D-3A11BCDF4DE7}" type="presParOf" srcId="{41C15B58-8DC7-4719-A661-111E5EEC7689}" destId="{F89D7FAB-DAB6-4F83-87D8-B56B1EA58767}" srcOrd="2" destOrd="0" presId="urn:microsoft.com/office/officeart/2005/8/layout/vList4"/>
    <dgm:cxn modelId="{FD65D886-1441-4AE0-98D5-9CA6EDEB823A}" type="presParOf" srcId="{6FF7B2A3-FD78-49F3-948D-B90F50A54D5C}" destId="{88C4FD71-380A-4DD3-AC60-38E7311B1DEF}" srcOrd="3" destOrd="0" presId="urn:microsoft.com/office/officeart/2005/8/layout/vList4"/>
    <dgm:cxn modelId="{771119B6-4244-4082-8445-E9643CFF71E6}" type="presParOf" srcId="{6FF7B2A3-FD78-49F3-948D-B90F50A54D5C}" destId="{B7F12721-3230-442F-9671-5B465DA52667}" srcOrd="4" destOrd="0" presId="urn:microsoft.com/office/officeart/2005/8/layout/vList4"/>
    <dgm:cxn modelId="{80FD38FB-0BD2-4436-BE9C-2D2D7B7B58C2}" type="presParOf" srcId="{B7F12721-3230-442F-9671-5B465DA52667}" destId="{D62CC809-1D27-499C-B541-5B4D3E8534DB}" srcOrd="0" destOrd="0" presId="urn:microsoft.com/office/officeart/2005/8/layout/vList4"/>
    <dgm:cxn modelId="{E1FFED3E-40C4-4B57-A49A-308A6DAA5F6B}" type="presParOf" srcId="{B7F12721-3230-442F-9671-5B465DA52667}" destId="{835EB00B-0B38-4588-A25A-CE39E53751E8}" srcOrd="1" destOrd="0" presId="urn:microsoft.com/office/officeart/2005/8/layout/vList4"/>
    <dgm:cxn modelId="{1DB969B3-46B5-479B-B6BF-AAF034891C0E}" type="presParOf" srcId="{B7F12721-3230-442F-9671-5B465DA52667}" destId="{52581AB7-3F4B-4F4A-867C-5AF8D1AF3A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4C2C7A-2247-4EAD-AEC2-27C6C6B940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6F9BC5C-63E9-4420-9D48-7A02AF5E6AC5}">
      <dgm:prSet phldrT="[Text]" custT="1"/>
      <dgm:spPr/>
      <dgm:t>
        <a:bodyPr/>
        <a:lstStyle/>
        <a:p>
          <a:pPr algn="r"/>
          <a:r>
            <a:rPr lang="en-GB" sz="950" dirty="0"/>
            <a:t>I noticed that the students were taking on board the formative feedback and adapting their plans as they went from professional to professional. </a:t>
          </a:r>
          <a:br>
            <a:rPr lang="en-GB" sz="950" dirty="0"/>
          </a:br>
          <a:r>
            <a:rPr lang="en-GB" sz="950" dirty="0"/>
            <a:t>  </a:t>
          </a:r>
        </a:p>
        <a:p>
          <a:pPr algn="r"/>
          <a:r>
            <a:rPr lang="en-GB" sz="950" b="1" i="1" dirty="0"/>
            <a:t>Professional Educationalist</a:t>
          </a:r>
        </a:p>
      </dgm:t>
    </dgm:pt>
    <dgm:pt modelId="{8950067A-43BF-4EF7-9A5E-12B7961BA2BC}" type="parTrans" cxnId="{FB3E1C73-5231-48D6-975F-D320E985685F}">
      <dgm:prSet/>
      <dgm:spPr/>
      <dgm:t>
        <a:bodyPr/>
        <a:lstStyle/>
        <a:p>
          <a:endParaRPr lang="en-GB"/>
        </a:p>
      </dgm:t>
    </dgm:pt>
    <dgm:pt modelId="{CE8293A5-5EB2-43AC-91AA-D2785756C8C7}" type="sibTrans" cxnId="{FB3E1C73-5231-48D6-975F-D320E985685F}">
      <dgm:prSet/>
      <dgm:spPr/>
      <dgm:t>
        <a:bodyPr/>
        <a:lstStyle/>
        <a:p>
          <a:endParaRPr lang="en-GB"/>
        </a:p>
      </dgm:t>
    </dgm:pt>
    <dgm:pt modelId="{A4D7A5C4-A892-49EE-9D75-1FD92B3C7C0C}">
      <dgm:prSet phldrT="[Text]" custT="1"/>
      <dgm:spPr/>
      <dgm:t>
        <a:bodyPr/>
        <a:lstStyle/>
        <a:p>
          <a:pPr algn="r"/>
          <a:r>
            <a:rPr lang="en-GB" sz="900" i="1" dirty="0"/>
            <a:t>"It made me feel like I belonged and was making a positive contribution. We received a lot of compliments (from professionals) which made us grow in confidence"</a:t>
          </a:r>
          <a:endParaRPr lang="en-GB" sz="900" dirty="0"/>
        </a:p>
        <a:p>
          <a:pPr algn="r"/>
          <a:endParaRPr lang="en-GB" sz="900" dirty="0"/>
        </a:p>
        <a:p>
          <a:pPr algn="r"/>
          <a:r>
            <a:rPr lang="en-GB" sz="900" b="1" dirty="0"/>
            <a:t>Education Studies Student</a:t>
          </a:r>
        </a:p>
      </dgm:t>
    </dgm:pt>
    <dgm:pt modelId="{96A706A7-6429-45B2-AD48-87290E50F803}" type="parTrans" cxnId="{782FCFAE-8BC0-4C02-B971-40E578126359}">
      <dgm:prSet/>
      <dgm:spPr/>
      <dgm:t>
        <a:bodyPr/>
        <a:lstStyle/>
        <a:p>
          <a:endParaRPr lang="en-GB"/>
        </a:p>
      </dgm:t>
    </dgm:pt>
    <dgm:pt modelId="{0864ACB5-EE98-451A-B536-9C038341B4B0}" type="sibTrans" cxnId="{782FCFAE-8BC0-4C02-B971-40E578126359}">
      <dgm:prSet/>
      <dgm:spPr/>
      <dgm:t>
        <a:bodyPr/>
        <a:lstStyle/>
        <a:p>
          <a:endParaRPr lang="en-GB"/>
        </a:p>
      </dgm:t>
    </dgm:pt>
    <dgm:pt modelId="{A754F786-AD54-472A-A554-B64E2B4D049B}">
      <dgm:prSet phldrT="[Text]" custT="1"/>
      <dgm:spPr/>
      <dgm:t>
        <a:bodyPr/>
        <a:lstStyle/>
        <a:p>
          <a:pPr algn="r"/>
          <a:r>
            <a:rPr lang="en-GB" sz="900" dirty="0"/>
            <a:t>I really saw the value in this session. I wish I’d have had this on my induction week. There </a:t>
          </a:r>
          <a:br>
            <a:rPr lang="en-GB" sz="900" dirty="0"/>
          </a:br>
          <a:r>
            <a:rPr lang="en-GB" sz="900" dirty="0"/>
            <a:t>was the same amount of energy at the start </a:t>
          </a:r>
          <a:br>
            <a:rPr lang="en-GB" sz="900" dirty="0"/>
          </a:br>
          <a:r>
            <a:rPr lang="en-GB" sz="900" dirty="0"/>
            <a:t>of the session as there was 6 hours later. The students were really engaged.</a:t>
          </a:r>
          <a:br>
            <a:rPr lang="en-GB" sz="900" dirty="0"/>
          </a:br>
          <a:r>
            <a:rPr lang="en-GB" sz="900" dirty="0"/>
            <a:t> </a:t>
          </a:r>
          <a:br>
            <a:rPr lang="en-GB" sz="900" dirty="0"/>
          </a:br>
          <a:r>
            <a:rPr lang="en-GB" sz="900" b="1" i="1" u="none" dirty="0"/>
            <a:t/>
          </a:r>
          <a:br>
            <a:rPr lang="en-GB" sz="900" b="1" i="1" u="none" dirty="0"/>
          </a:br>
          <a:r>
            <a:rPr lang="en-GB" sz="900" b="1" i="1" u="none" dirty="0"/>
            <a:t>Alumni Observer</a:t>
          </a:r>
        </a:p>
      </dgm:t>
    </dgm:pt>
    <dgm:pt modelId="{00874EB2-B3F0-468C-8BCB-063EA197D403}" type="parTrans" cxnId="{4C612F0A-B960-41D0-9D5E-63C944154755}">
      <dgm:prSet/>
      <dgm:spPr/>
      <dgm:t>
        <a:bodyPr/>
        <a:lstStyle/>
        <a:p>
          <a:endParaRPr lang="en-GB"/>
        </a:p>
      </dgm:t>
    </dgm:pt>
    <dgm:pt modelId="{E1521ED1-7DB4-47C4-A0C5-558B82655E4A}" type="sibTrans" cxnId="{4C612F0A-B960-41D0-9D5E-63C944154755}">
      <dgm:prSet/>
      <dgm:spPr/>
      <dgm:t>
        <a:bodyPr/>
        <a:lstStyle/>
        <a:p>
          <a:endParaRPr lang="en-GB"/>
        </a:p>
      </dgm:t>
    </dgm:pt>
    <dgm:pt modelId="{A76A3958-C7FF-4923-B34B-B3238EC65FA6}" type="pres">
      <dgm:prSet presAssocID="{D44C2C7A-2247-4EAD-AEC2-27C6C6B94051}" presName="linearFlow" presStyleCnt="0">
        <dgm:presLayoutVars>
          <dgm:dir/>
          <dgm:resizeHandles val="exact"/>
        </dgm:presLayoutVars>
      </dgm:prSet>
      <dgm:spPr/>
    </dgm:pt>
    <dgm:pt modelId="{856BC208-D666-4D4F-917D-B19E921C4D49}" type="pres">
      <dgm:prSet presAssocID="{66F9BC5C-63E9-4420-9D48-7A02AF5E6AC5}" presName="composite" presStyleCnt="0"/>
      <dgm:spPr/>
    </dgm:pt>
    <dgm:pt modelId="{18844331-8CD2-4A0A-A657-8E1D5B7A8C34}" type="pres">
      <dgm:prSet presAssocID="{66F9BC5C-63E9-4420-9D48-7A02AF5E6AC5}" presName="imgShp" presStyleLbl="fgImgPlace1" presStyleIdx="0" presStyleCnt="3" custScaleX="140327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02D82C54-8786-43DA-A42F-7930D79B85A0}" type="pres">
      <dgm:prSet presAssocID="{66F9BC5C-63E9-4420-9D48-7A02AF5E6AC5}" presName="txShp" presStyleLbl="node1" presStyleIdx="0" presStyleCnt="3" custScaleX="97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26A619-6A50-49CF-BA2F-833E9ECDCBF8}" type="pres">
      <dgm:prSet presAssocID="{CE8293A5-5EB2-43AC-91AA-D2785756C8C7}" presName="spacing" presStyleCnt="0"/>
      <dgm:spPr/>
    </dgm:pt>
    <dgm:pt modelId="{544FAFEE-EBD1-40D2-948D-DE281E02C01B}" type="pres">
      <dgm:prSet presAssocID="{A4D7A5C4-A892-49EE-9D75-1FD92B3C7C0C}" presName="composite" presStyleCnt="0"/>
      <dgm:spPr/>
    </dgm:pt>
    <dgm:pt modelId="{CF9D06B7-F458-4845-8438-83C46DAB01C7}" type="pres">
      <dgm:prSet presAssocID="{A4D7A5C4-A892-49EE-9D75-1FD92B3C7C0C}" presName="imgShp" presStyleLbl="fgImgPlace1" presStyleIdx="1" presStyleCnt="3" custScaleX="144339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7422850F-98C8-43A9-B780-8BA97ECAE7B0}" type="pres">
      <dgm:prSet presAssocID="{A4D7A5C4-A892-49EE-9D75-1FD92B3C7C0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18BEFD-749B-4AB7-AABF-947A70893F38}" type="pres">
      <dgm:prSet presAssocID="{0864ACB5-EE98-451A-B536-9C038341B4B0}" presName="spacing" presStyleCnt="0"/>
      <dgm:spPr/>
    </dgm:pt>
    <dgm:pt modelId="{253663A6-0E25-4B9D-B629-87731A7D4DEF}" type="pres">
      <dgm:prSet presAssocID="{A754F786-AD54-472A-A554-B64E2B4D049B}" presName="composite" presStyleCnt="0"/>
      <dgm:spPr/>
    </dgm:pt>
    <dgm:pt modelId="{D5DE163A-0BC6-45E8-BE74-8AD5D24E5066}" type="pres">
      <dgm:prSet presAssocID="{A754F786-AD54-472A-A554-B64E2B4D049B}" presName="imgShp" presStyleLbl="fgImgPlace1" presStyleIdx="2" presStyleCnt="3" custScaleX="144339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5D47CD2F-73E8-41CE-831C-629C966348E5}" type="pres">
      <dgm:prSet presAssocID="{A754F786-AD54-472A-A554-B64E2B4D049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777F3A3-FFD4-4829-9BDB-A91688313AED}" type="presOf" srcId="{66F9BC5C-63E9-4420-9D48-7A02AF5E6AC5}" destId="{02D82C54-8786-43DA-A42F-7930D79B85A0}" srcOrd="0" destOrd="0" presId="urn:microsoft.com/office/officeart/2005/8/layout/vList3"/>
    <dgm:cxn modelId="{4C612F0A-B960-41D0-9D5E-63C944154755}" srcId="{D44C2C7A-2247-4EAD-AEC2-27C6C6B94051}" destId="{A754F786-AD54-472A-A554-B64E2B4D049B}" srcOrd="2" destOrd="0" parTransId="{00874EB2-B3F0-468C-8BCB-063EA197D403}" sibTransId="{E1521ED1-7DB4-47C4-A0C5-558B82655E4A}"/>
    <dgm:cxn modelId="{F6456ED4-0645-42EA-864C-DE78C6DFA83D}" type="presOf" srcId="{D44C2C7A-2247-4EAD-AEC2-27C6C6B94051}" destId="{A76A3958-C7FF-4923-B34B-B3238EC65FA6}" srcOrd="0" destOrd="0" presId="urn:microsoft.com/office/officeart/2005/8/layout/vList3"/>
    <dgm:cxn modelId="{680560CD-1BA8-45C6-AD12-F99E70787C90}" type="presOf" srcId="{A754F786-AD54-472A-A554-B64E2B4D049B}" destId="{5D47CD2F-73E8-41CE-831C-629C966348E5}" srcOrd="0" destOrd="0" presId="urn:microsoft.com/office/officeart/2005/8/layout/vList3"/>
    <dgm:cxn modelId="{782FCFAE-8BC0-4C02-B971-40E578126359}" srcId="{D44C2C7A-2247-4EAD-AEC2-27C6C6B94051}" destId="{A4D7A5C4-A892-49EE-9D75-1FD92B3C7C0C}" srcOrd="1" destOrd="0" parTransId="{96A706A7-6429-45B2-AD48-87290E50F803}" sibTransId="{0864ACB5-EE98-451A-B536-9C038341B4B0}"/>
    <dgm:cxn modelId="{FB3E1C73-5231-48D6-975F-D320E985685F}" srcId="{D44C2C7A-2247-4EAD-AEC2-27C6C6B94051}" destId="{66F9BC5C-63E9-4420-9D48-7A02AF5E6AC5}" srcOrd="0" destOrd="0" parTransId="{8950067A-43BF-4EF7-9A5E-12B7961BA2BC}" sibTransId="{CE8293A5-5EB2-43AC-91AA-D2785756C8C7}"/>
    <dgm:cxn modelId="{30EE3AF5-D083-4632-950B-469FFB5842A2}" type="presOf" srcId="{A4D7A5C4-A892-49EE-9D75-1FD92B3C7C0C}" destId="{7422850F-98C8-43A9-B780-8BA97ECAE7B0}" srcOrd="0" destOrd="0" presId="urn:microsoft.com/office/officeart/2005/8/layout/vList3"/>
    <dgm:cxn modelId="{5498B477-609D-469A-B3B5-DCDAB4CEED38}" type="presParOf" srcId="{A76A3958-C7FF-4923-B34B-B3238EC65FA6}" destId="{856BC208-D666-4D4F-917D-B19E921C4D49}" srcOrd="0" destOrd="0" presId="urn:microsoft.com/office/officeart/2005/8/layout/vList3"/>
    <dgm:cxn modelId="{BC45831B-FA6B-4A46-BC7E-0571BFE37B33}" type="presParOf" srcId="{856BC208-D666-4D4F-917D-B19E921C4D49}" destId="{18844331-8CD2-4A0A-A657-8E1D5B7A8C34}" srcOrd="0" destOrd="0" presId="urn:microsoft.com/office/officeart/2005/8/layout/vList3"/>
    <dgm:cxn modelId="{3D34DC45-52C0-4CE7-B985-FF978CE9606B}" type="presParOf" srcId="{856BC208-D666-4D4F-917D-B19E921C4D49}" destId="{02D82C54-8786-43DA-A42F-7930D79B85A0}" srcOrd="1" destOrd="0" presId="urn:microsoft.com/office/officeart/2005/8/layout/vList3"/>
    <dgm:cxn modelId="{FC0E295B-25CE-4E9B-9242-3E7C99D48ADF}" type="presParOf" srcId="{A76A3958-C7FF-4923-B34B-B3238EC65FA6}" destId="{0126A619-6A50-49CF-BA2F-833E9ECDCBF8}" srcOrd="1" destOrd="0" presId="urn:microsoft.com/office/officeart/2005/8/layout/vList3"/>
    <dgm:cxn modelId="{E6BAB716-719B-4FCF-A36F-36AD113E9DDC}" type="presParOf" srcId="{A76A3958-C7FF-4923-B34B-B3238EC65FA6}" destId="{544FAFEE-EBD1-40D2-948D-DE281E02C01B}" srcOrd="2" destOrd="0" presId="urn:microsoft.com/office/officeart/2005/8/layout/vList3"/>
    <dgm:cxn modelId="{C3EC2EEF-2849-4F8E-8AE4-5DAA4C7D14FB}" type="presParOf" srcId="{544FAFEE-EBD1-40D2-948D-DE281E02C01B}" destId="{CF9D06B7-F458-4845-8438-83C46DAB01C7}" srcOrd="0" destOrd="0" presId="urn:microsoft.com/office/officeart/2005/8/layout/vList3"/>
    <dgm:cxn modelId="{9CE7BCB9-F9F3-49A9-B1BD-D2BC5A095C8B}" type="presParOf" srcId="{544FAFEE-EBD1-40D2-948D-DE281E02C01B}" destId="{7422850F-98C8-43A9-B780-8BA97ECAE7B0}" srcOrd="1" destOrd="0" presId="urn:microsoft.com/office/officeart/2005/8/layout/vList3"/>
    <dgm:cxn modelId="{91AA5539-54B5-4CEB-9A9C-49665E9C038C}" type="presParOf" srcId="{A76A3958-C7FF-4923-B34B-B3238EC65FA6}" destId="{6F18BEFD-749B-4AB7-AABF-947A70893F38}" srcOrd="3" destOrd="0" presId="urn:microsoft.com/office/officeart/2005/8/layout/vList3"/>
    <dgm:cxn modelId="{473412F1-9C3D-4299-9DAA-42D50D7868EC}" type="presParOf" srcId="{A76A3958-C7FF-4923-B34B-B3238EC65FA6}" destId="{253663A6-0E25-4B9D-B629-87731A7D4DEF}" srcOrd="4" destOrd="0" presId="urn:microsoft.com/office/officeart/2005/8/layout/vList3"/>
    <dgm:cxn modelId="{DD5ECAF8-7F5A-4B4B-A9CE-B48CA95970C8}" type="presParOf" srcId="{253663A6-0E25-4B9D-B629-87731A7D4DEF}" destId="{D5DE163A-0BC6-45E8-BE74-8AD5D24E5066}" srcOrd="0" destOrd="0" presId="urn:microsoft.com/office/officeart/2005/8/layout/vList3"/>
    <dgm:cxn modelId="{95B06615-CFF5-4AB4-AFF5-F0B0DE03D169}" type="presParOf" srcId="{253663A6-0E25-4B9D-B629-87731A7D4DEF}" destId="{5D47CD2F-73E8-41CE-831C-629C966348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F14A4-6D9D-4A3D-A1B3-E0C84C282D7D}">
      <dsp:nvSpPr>
        <dsp:cNvPr id="0" name=""/>
        <dsp:cNvSpPr/>
      </dsp:nvSpPr>
      <dsp:spPr>
        <a:xfrm>
          <a:off x="0" y="0"/>
          <a:ext cx="8183562" cy="130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Learning &amp; Teaching "issues" at L4 (Backward Design, McTighe &amp; Wiggins, 89)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Discipline-Specific (Shahabudin, 2018)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A "nod" to academic skills</a:t>
          </a:r>
        </a:p>
      </dsp:txBody>
      <dsp:txXfrm>
        <a:off x="1767581" y="0"/>
        <a:ext cx="6415980" cy="1308695"/>
      </dsp:txXfrm>
    </dsp:sp>
    <dsp:sp modelId="{58FFD182-D443-4D16-BF85-2D3B7DF993C5}">
      <dsp:nvSpPr>
        <dsp:cNvPr id="0" name=""/>
        <dsp:cNvSpPr/>
      </dsp:nvSpPr>
      <dsp:spPr>
        <a:xfrm>
          <a:off x="130869" y="130869"/>
          <a:ext cx="1636712" cy="1046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C07B4-8139-4C1C-95EB-75AD8B0D20DE}">
      <dsp:nvSpPr>
        <dsp:cNvPr id="0" name=""/>
        <dsp:cNvSpPr/>
      </dsp:nvSpPr>
      <dsp:spPr>
        <a:xfrm>
          <a:off x="0" y="1439564"/>
          <a:ext cx="8183562" cy="130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Pedagogy for authentic learning -authentic context &amp; task (Herrington et al, 2006)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Reflects the learner's own experience (Freire, 1968)</a:t>
          </a:r>
        </a:p>
      </dsp:txBody>
      <dsp:txXfrm>
        <a:off x="1767581" y="1439564"/>
        <a:ext cx="6415980" cy="1308695"/>
      </dsp:txXfrm>
    </dsp:sp>
    <dsp:sp modelId="{2DFF679E-ED53-457E-AB44-EBDE5DC06D8B}">
      <dsp:nvSpPr>
        <dsp:cNvPr id="0" name=""/>
        <dsp:cNvSpPr/>
      </dsp:nvSpPr>
      <dsp:spPr>
        <a:xfrm>
          <a:off x="130869" y="1570434"/>
          <a:ext cx="1636712" cy="1046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CC809-1D27-499C-B541-5B4D3E8534DB}">
      <dsp:nvSpPr>
        <dsp:cNvPr id="0" name=""/>
        <dsp:cNvSpPr/>
      </dsp:nvSpPr>
      <dsp:spPr>
        <a:xfrm>
          <a:off x="0" y="2879129"/>
          <a:ext cx="8183562" cy="130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  Roles &amp; Perspectives (Herrington et al, 2006)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Developing graduate capitals - aspirations (Tomlinson, 2017)  </a:t>
          </a:r>
        </a:p>
      </dsp:txBody>
      <dsp:txXfrm>
        <a:off x="1767581" y="2879129"/>
        <a:ext cx="6415980" cy="1308695"/>
      </dsp:txXfrm>
    </dsp:sp>
    <dsp:sp modelId="{835EB00B-0B38-4588-A25A-CE39E53751E8}">
      <dsp:nvSpPr>
        <dsp:cNvPr id="0" name=""/>
        <dsp:cNvSpPr/>
      </dsp:nvSpPr>
      <dsp:spPr>
        <a:xfrm>
          <a:off x="130869" y="3009999"/>
          <a:ext cx="1636712" cy="1046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F14A4-6D9D-4A3D-A1B3-E0C84C282D7D}">
      <dsp:nvSpPr>
        <dsp:cNvPr id="0" name=""/>
        <dsp:cNvSpPr/>
      </dsp:nvSpPr>
      <dsp:spPr>
        <a:xfrm>
          <a:off x="0" y="0"/>
          <a:ext cx="8183562" cy="130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solidFill>
                <a:srgbClr val="002060"/>
              </a:solidFill>
            </a:rPr>
            <a:t>Orientate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Learning &amp; Teaching "issues" at L4 (Backward Design, McTighe &amp; Wiggins, 89)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Discipline-Specific (Shahabudin, 2018)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A "nod" to academic skills</a:t>
          </a:r>
        </a:p>
      </dsp:txBody>
      <dsp:txXfrm>
        <a:off x="1767581" y="0"/>
        <a:ext cx="6415980" cy="1308695"/>
      </dsp:txXfrm>
    </dsp:sp>
    <dsp:sp modelId="{58FFD182-D443-4D16-BF85-2D3B7DF993C5}">
      <dsp:nvSpPr>
        <dsp:cNvPr id="0" name=""/>
        <dsp:cNvSpPr/>
      </dsp:nvSpPr>
      <dsp:spPr>
        <a:xfrm>
          <a:off x="130869" y="130869"/>
          <a:ext cx="1636712" cy="1046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C07B4-8139-4C1C-95EB-75AD8B0D20DE}">
      <dsp:nvSpPr>
        <dsp:cNvPr id="0" name=""/>
        <dsp:cNvSpPr/>
      </dsp:nvSpPr>
      <dsp:spPr>
        <a:xfrm>
          <a:off x="0" y="1439564"/>
          <a:ext cx="8183562" cy="130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solidFill>
                <a:srgbClr val="002060"/>
              </a:solidFill>
            </a:rPr>
            <a:t>Apply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Pedagogy for authentic learning -authentic context &amp; task (Herrington et al, 2006)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Reflects the learner's own experience (Freire, 1968)</a:t>
          </a:r>
        </a:p>
      </dsp:txBody>
      <dsp:txXfrm>
        <a:off x="1767581" y="1439564"/>
        <a:ext cx="6415980" cy="1308695"/>
      </dsp:txXfrm>
    </dsp:sp>
    <dsp:sp modelId="{2DFF679E-ED53-457E-AB44-EBDE5DC06D8B}">
      <dsp:nvSpPr>
        <dsp:cNvPr id="0" name=""/>
        <dsp:cNvSpPr/>
      </dsp:nvSpPr>
      <dsp:spPr>
        <a:xfrm>
          <a:off x="130869" y="1570434"/>
          <a:ext cx="1636712" cy="1046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CC809-1D27-499C-B541-5B4D3E8534DB}">
      <dsp:nvSpPr>
        <dsp:cNvPr id="0" name=""/>
        <dsp:cNvSpPr/>
      </dsp:nvSpPr>
      <dsp:spPr>
        <a:xfrm>
          <a:off x="0" y="2879129"/>
          <a:ext cx="8183562" cy="130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solidFill>
                <a:srgbClr val="002060"/>
              </a:solidFill>
            </a:rPr>
            <a:t>Connect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  Roles &amp; Perspectives (Herrington et al, 2006)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Developing graduate capitals - aspirations (Tomlinson, 2017)  </a:t>
          </a:r>
        </a:p>
      </dsp:txBody>
      <dsp:txXfrm>
        <a:off x="1767581" y="2879129"/>
        <a:ext cx="6415980" cy="1308695"/>
      </dsp:txXfrm>
    </dsp:sp>
    <dsp:sp modelId="{835EB00B-0B38-4588-A25A-CE39E53751E8}">
      <dsp:nvSpPr>
        <dsp:cNvPr id="0" name=""/>
        <dsp:cNvSpPr/>
      </dsp:nvSpPr>
      <dsp:spPr>
        <a:xfrm>
          <a:off x="130869" y="3009999"/>
          <a:ext cx="1636712" cy="1046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82C54-8786-43DA-A42F-7930D79B85A0}">
      <dsp:nvSpPr>
        <dsp:cNvPr id="0" name=""/>
        <dsp:cNvSpPr/>
      </dsp:nvSpPr>
      <dsp:spPr>
        <a:xfrm rot="10800000">
          <a:off x="1395498" y="1108"/>
          <a:ext cx="3534290" cy="11404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910" tIns="38100" rIns="71120" bIns="38100" numCol="1" spcCol="1270" anchor="ctr" anchorCtr="0">
          <a:noAutofit/>
        </a:bodyPr>
        <a:lstStyle/>
        <a:p>
          <a:pPr lvl="0" algn="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50" kern="1200" dirty="0"/>
            <a:t>I noticed that the students were taking on board the formative feedback and adapting their plans as they went from professional to professional. </a:t>
          </a:r>
          <a:br>
            <a:rPr lang="en-GB" sz="950" kern="1200" dirty="0"/>
          </a:br>
          <a:r>
            <a:rPr lang="en-GB" sz="950" kern="1200" dirty="0"/>
            <a:t>  </a:t>
          </a:r>
        </a:p>
        <a:p>
          <a:pPr lvl="0" algn="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50" b="1" i="1" kern="1200" dirty="0"/>
            <a:t>Professional Educationalist</a:t>
          </a:r>
        </a:p>
      </dsp:txBody>
      <dsp:txXfrm rot="10800000">
        <a:off x="1680612" y="1108"/>
        <a:ext cx="3249176" cy="1140456"/>
      </dsp:txXfrm>
    </dsp:sp>
    <dsp:sp modelId="{18844331-8CD2-4A0A-A657-8E1D5B7A8C34}">
      <dsp:nvSpPr>
        <dsp:cNvPr id="0" name=""/>
        <dsp:cNvSpPr/>
      </dsp:nvSpPr>
      <dsp:spPr>
        <a:xfrm>
          <a:off x="542818" y="1108"/>
          <a:ext cx="1600368" cy="11404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2850F-98C8-43A9-B780-8BA97ECAE7B0}">
      <dsp:nvSpPr>
        <dsp:cNvPr id="0" name=""/>
        <dsp:cNvSpPr/>
      </dsp:nvSpPr>
      <dsp:spPr>
        <a:xfrm rot="10800000">
          <a:off x="1328192" y="1481999"/>
          <a:ext cx="3639284" cy="11404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910" tIns="34290" rIns="64008" bIns="3429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i="1" kern="1200" dirty="0"/>
            <a:t>"It made me feel like I belonged and was making a positive contribution. We received a lot of compliments (from professionals) which made us grow in confidence"</a:t>
          </a:r>
          <a:endParaRPr lang="en-GB" sz="900" kern="1200" dirty="0"/>
        </a:p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/>
        </a:p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Education Studies Student</a:t>
          </a:r>
        </a:p>
      </dsp:txBody>
      <dsp:txXfrm rot="10800000">
        <a:off x="1613306" y="1481999"/>
        <a:ext cx="3354170" cy="1140456"/>
      </dsp:txXfrm>
    </dsp:sp>
    <dsp:sp modelId="{CF9D06B7-F458-4845-8438-83C46DAB01C7}">
      <dsp:nvSpPr>
        <dsp:cNvPr id="0" name=""/>
        <dsp:cNvSpPr/>
      </dsp:nvSpPr>
      <dsp:spPr>
        <a:xfrm>
          <a:off x="505131" y="1481999"/>
          <a:ext cx="1646123" cy="11404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7CD2F-73E8-41CE-831C-629C966348E5}">
      <dsp:nvSpPr>
        <dsp:cNvPr id="0" name=""/>
        <dsp:cNvSpPr/>
      </dsp:nvSpPr>
      <dsp:spPr>
        <a:xfrm rot="10800000">
          <a:off x="1328192" y="2962890"/>
          <a:ext cx="3639284" cy="11404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910" tIns="34290" rIns="64008" bIns="3429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I really saw the value in this session. I wish I’d have had this on my induction week. There </a:t>
          </a:r>
          <a:br>
            <a:rPr lang="en-GB" sz="900" kern="1200" dirty="0"/>
          </a:br>
          <a:r>
            <a:rPr lang="en-GB" sz="900" kern="1200" dirty="0"/>
            <a:t>was the same amount of energy at the start </a:t>
          </a:r>
          <a:br>
            <a:rPr lang="en-GB" sz="900" kern="1200" dirty="0"/>
          </a:br>
          <a:r>
            <a:rPr lang="en-GB" sz="900" kern="1200" dirty="0"/>
            <a:t>of the session as there was 6 hours later. The students were really engaged.</a:t>
          </a:r>
          <a:br>
            <a:rPr lang="en-GB" sz="900" kern="1200" dirty="0"/>
          </a:br>
          <a:r>
            <a:rPr lang="en-GB" sz="900" kern="1200" dirty="0"/>
            <a:t> </a:t>
          </a:r>
          <a:br>
            <a:rPr lang="en-GB" sz="900" kern="1200" dirty="0"/>
          </a:br>
          <a:r>
            <a:rPr lang="en-GB" sz="900" b="1" i="1" u="none" kern="1200" dirty="0"/>
            <a:t/>
          </a:r>
          <a:br>
            <a:rPr lang="en-GB" sz="900" b="1" i="1" u="none" kern="1200" dirty="0"/>
          </a:br>
          <a:r>
            <a:rPr lang="en-GB" sz="900" b="1" i="1" u="none" kern="1200" dirty="0"/>
            <a:t>Alumni Observer</a:t>
          </a:r>
        </a:p>
      </dsp:txBody>
      <dsp:txXfrm rot="10800000">
        <a:off x="1613306" y="2962890"/>
        <a:ext cx="3354170" cy="1140456"/>
      </dsp:txXfrm>
    </dsp:sp>
    <dsp:sp modelId="{D5DE163A-0BC6-45E8-BE74-8AD5D24E5066}">
      <dsp:nvSpPr>
        <dsp:cNvPr id="0" name=""/>
        <dsp:cNvSpPr/>
      </dsp:nvSpPr>
      <dsp:spPr>
        <a:xfrm>
          <a:off x="505131" y="2962890"/>
          <a:ext cx="1646123" cy="11404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92863-14C7-43F5-B571-57FDCE5B2B06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5A4AC-935E-4F8C-AF8B-BB93BA3115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099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F6BF-4489-4326-B94F-28275228A9B9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770DE-F945-4786-9471-154C478AA6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21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70DE-F945-4786-9471-154C478AA65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736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73c36c12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73c36c125_0_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70DE-F945-4786-9471-154C478AA653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56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70DE-F945-4786-9471-154C478AA65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16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70DE-F945-4786-9471-154C478AA65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06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70DE-F945-4786-9471-154C478AA65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62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70DE-F945-4786-9471-154C478AA65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620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70DE-F945-4786-9471-154C478AA65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620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70DE-F945-4786-9471-154C478AA65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62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70DE-F945-4786-9471-154C478AA65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373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70DE-F945-4786-9471-154C478AA65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59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6E4B1D-ADB2-4F15-8389-44110F300007}" type="datetimeFigureOut">
              <a:rPr lang="en-GB" smtClean="0"/>
              <a:t>08/07/2019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6u8y2A7ISyc" TargetMode="External"/><Relationship Id="rId4" Type="http://schemas.openxmlformats.org/officeDocument/2006/relationships/hyperlink" Target="https://www.youtube.com/watch?v=y257nVWhg9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.e.myers@shu.ac.u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uthenticlearning.info/AuthenticLearning/Hom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u8y2A7ISy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y257nVWhg9E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740286"/>
          </a:xfrm>
        </p:spPr>
        <p:txBody>
          <a:bodyPr>
            <a:normAutofit fontScale="90000"/>
          </a:bodyPr>
          <a:lstStyle/>
          <a:p>
            <a:r>
              <a:rPr lang="en-GB" sz="3200" i="1" dirty="0">
                <a:effectLst/>
                <a:latin typeface="Arial"/>
                <a:ea typeface="Calibri"/>
              </a:rPr>
              <a:t>From Academic Content to Professional Practice in an hour</a:t>
            </a:r>
            <a:r>
              <a:rPr lang="en-GB" sz="3200" dirty="0">
                <a:effectLst/>
                <a:latin typeface="Arial"/>
                <a:ea typeface="Calibri"/>
              </a:rPr>
              <a:t>: A discipline-specific teaching &amp; learning model to support employability </a:t>
            </a:r>
            <a:r>
              <a:rPr lang="en-GB" sz="3200">
                <a:effectLst/>
                <a:latin typeface="Arial"/>
                <a:ea typeface="Calibri"/>
              </a:rPr>
              <a:t>&amp; transition</a:t>
            </a:r>
            <a:r>
              <a:rPr lang="en-GB" sz="3200" dirty="0">
                <a:effectLst/>
                <a:latin typeface="Arial"/>
                <a:ea typeface="Calibri"/>
              </a:rPr>
              <a:t/>
            </a:r>
            <a:br>
              <a:rPr lang="en-GB" sz="3200" dirty="0">
                <a:effectLst/>
                <a:latin typeface="Arial"/>
                <a:ea typeface="Calibri"/>
              </a:rPr>
            </a:br>
            <a:r>
              <a:rPr lang="en-GB" sz="3200" dirty="0">
                <a:effectLst/>
                <a:latin typeface="Arial"/>
                <a:ea typeface="Calibri"/>
              </a:rPr>
              <a:t/>
            </a:r>
            <a:br>
              <a:rPr lang="en-GB" sz="3200" dirty="0">
                <a:effectLst/>
                <a:latin typeface="Arial"/>
                <a:ea typeface="Calibri"/>
              </a:rPr>
            </a:b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7772400" cy="91440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Charmaine Myers - Senior Lecturer (Academic Development)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Sheffield Hallam University</a:t>
            </a:r>
          </a:p>
        </p:txBody>
      </p:sp>
    </p:spTree>
    <p:extLst>
      <p:ext uri="{BB962C8B-B14F-4D97-AF65-F5344CB8AC3E}">
        <p14:creationId xmlns:p14="http://schemas.microsoft.com/office/powerpoint/2010/main" val="6170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83064"/>
            <a:ext cx="8183880" cy="1051560"/>
          </a:xfrm>
        </p:spPr>
        <p:txBody>
          <a:bodyPr>
            <a:normAutofit/>
          </a:bodyPr>
          <a:lstStyle/>
          <a:p>
            <a:r>
              <a:rPr lang="en-GB" sz="2400" dirty="0"/>
              <a:t>CONNECT ~ On-line Pre Arrival Model</a:t>
            </a:r>
            <a:br>
              <a:rPr lang="en-GB" sz="2400" dirty="0"/>
            </a:br>
            <a:r>
              <a:rPr lang="en-GB" sz="2400" i="1" dirty="0"/>
              <a:t>"A Taste of </a:t>
            </a:r>
            <a:r>
              <a:rPr lang="en-GB" sz="2400" i="1" dirty="0">
                <a:solidFill>
                  <a:srgbClr val="FF0000"/>
                </a:solidFill>
              </a:rPr>
              <a:t>Sociology</a:t>
            </a:r>
            <a:r>
              <a:rPr lang="en-GB" sz="2400" i="1" dirty="0"/>
              <a:t> at SHU"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441081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Connect</a:t>
            </a: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en-GB" sz="12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Expert performance in a real-world context</a:t>
            </a:r>
            <a:endParaRPr lang="en-GB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Videos of professional practitioners, who talk about what relevance the "Orientate" - Social Inequality topic/theme has on their day-to-day roles and how it informs their services and organisational delivery (4 minutes each)</a:t>
            </a:r>
            <a:endParaRPr lang="en-GB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800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3" t="15741" r="20908" b="29099"/>
          <a:stretch/>
        </p:blipFill>
        <p:spPr bwMode="auto">
          <a:xfrm>
            <a:off x="4932042" y="1858305"/>
            <a:ext cx="3462476" cy="21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04050" y="3932366"/>
            <a:ext cx="3390468" cy="1008801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Chris Hill </a:t>
            </a:r>
            <a:b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CEO - Element </a:t>
            </a:r>
            <a:r>
              <a:rPr lang="en-GB" sz="12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Society</a:t>
            </a:r>
            <a:br>
              <a:rPr lang="en-GB" sz="12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1000" u="sng" dirty="0">
                <a:hlinkClick r:id="rId4"/>
              </a:rPr>
              <a:t>https://www.youtube.com/watch?v=y257nVWhg9E</a:t>
            </a:r>
            <a:r>
              <a:rPr lang="en-GB" sz="1000" dirty="0"/>
              <a:t/>
            </a:r>
            <a:br>
              <a:rPr lang="en-GB" sz="1000" dirty="0"/>
            </a:br>
            <a:endParaRPr lang="en-GB" sz="1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5577" y="3966877"/>
            <a:ext cx="3748573" cy="578680"/>
          </a:xfrm>
          <a:prstGeom prst="rect">
            <a:avLst/>
          </a:prstGeom>
        </p:spPr>
        <p:txBody>
          <a:bodyPr vert="horz" lIns="182880" tIns="91440">
            <a:normAutofit fontScale="850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Mike </a:t>
            </a:r>
            <a:r>
              <a:rPr lang="en-GB" sz="12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Garnock</a:t>
            </a: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-Jones</a:t>
            </a:r>
            <a:b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Director - </a:t>
            </a:r>
            <a:r>
              <a:rPr lang="en-GB" sz="12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HEPP</a:t>
            </a:r>
            <a:br>
              <a:rPr lang="en-GB" sz="12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1200" u="sng" dirty="0">
                <a:hlinkClick r:id="rId5"/>
              </a:rPr>
              <a:t>https://</a:t>
            </a:r>
            <a:r>
              <a:rPr lang="en-GB" sz="1200" u="sng" dirty="0" smtClean="0">
                <a:hlinkClick r:id="rId5"/>
              </a:rPr>
              <a:t>www.youtube.com/watch?v=6u8y2A7ISyc</a:t>
            </a:r>
            <a:r>
              <a:rPr lang="en-GB" sz="1200" u="sng" dirty="0" smtClean="0"/>
              <a:t> </a:t>
            </a:r>
            <a:endParaRPr lang="en-GB" sz="1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" y="1936584"/>
            <a:ext cx="3259159" cy="20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4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</p:spPr>
        <p:txBody>
          <a:bodyPr>
            <a:normAutofit/>
          </a:bodyPr>
          <a:lstStyle/>
          <a:p>
            <a:r>
              <a:rPr lang="en-GB" sz="2800" dirty="0"/>
              <a:t>ii) Welcome Week Activity</a:t>
            </a:r>
            <a:br>
              <a:rPr lang="en-GB" sz="2800" dirty="0"/>
            </a:br>
            <a:r>
              <a:rPr lang="en-GB" sz="2800" i="1" dirty="0"/>
              <a:t>"Being &amp; Becoming an </a:t>
            </a:r>
            <a:r>
              <a:rPr lang="en-GB" sz="2800" i="1" dirty="0">
                <a:solidFill>
                  <a:srgbClr val="FF0000"/>
                </a:solidFill>
              </a:rPr>
              <a:t>Educationalist</a:t>
            </a:r>
            <a:r>
              <a:rPr lang="en-GB" sz="2800" i="1" dirty="0"/>
              <a:t>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1" y="530352"/>
            <a:ext cx="8032002" cy="41947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Orientate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 Context</a:t>
            </a:r>
            <a:br>
              <a:rPr lang="en-GB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6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Form (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pizza)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groups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TED-esq Talk (10 mins) by </a:t>
            </a: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Head of Education Studies </a:t>
            </a:r>
            <a:r>
              <a:rPr lang="en-GB" sz="2600" i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(with note-taking) - allows learners to experience a "bitesize" topic/theme from their discipline.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</a:t>
            </a:r>
            <a:r>
              <a:rPr lang="en-GB" sz="2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 Task</a:t>
            </a:r>
            <a:br>
              <a:rPr lang="en-GB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Here the student groups are asked to carry out authentic task(s) in Sheffield City Centre. The task(s) reflect the "Orientate" topic/theme. (1 hour)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Reflection</a:t>
            </a:r>
            <a:r>
              <a:rPr lang="en-GB" sz="26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questions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en-GB" sz="26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groups build on their findings with their own experience of the topic/theme (Over pizza lunch) </a:t>
            </a:r>
            <a:endParaRPr lang="en-GB" sz="2600" b="1" u="sng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6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Connect </a:t>
            </a:r>
            <a:r>
              <a:rPr lang="en-GB" sz="2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en-GB" sz="26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Expert Performance</a:t>
            </a:r>
            <a:br>
              <a:rPr lang="en-GB" sz="26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en-GB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student groups 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present </a:t>
            </a:r>
            <a:r>
              <a:rPr lang="en-GB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their findings/poster to professional </a:t>
            </a:r>
            <a:br>
              <a:rPr lang="en-GB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practitioners from across the Sheffield City Region and receive </a:t>
            </a:r>
            <a:br>
              <a:rPr lang="en-GB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formative feedback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458204" cy="118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43" y="479715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Sociology</a:t>
            </a:r>
            <a:r>
              <a:rPr lang="en-GB" dirty="0"/>
              <a:t> - </a:t>
            </a:r>
            <a:r>
              <a:rPr lang="en-GB" dirty="0" err="1"/>
              <a:t>i</a:t>
            </a:r>
            <a:r>
              <a:rPr lang="en-GB" dirty="0"/>
              <a:t>) Pre arrival (on-line) model - Evaluation &amp;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10816"/>
          </a:xfrm>
        </p:spPr>
        <p:txBody>
          <a:bodyPr>
            <a:normAutofit/>
          </a:bodyPr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indent="0" algn="ctr">
              <a:buNone/>
            </a:pPr>
            <a:r>
              <a:rPr lang="en-GB" sz="700" dirty="0"/>
              <a:t>(On-line model sent to n&gt;62 pre-arrival students. Between 14-25 September 2018 the site received the following hits) </a:t>
            </a:r>
          </a:p>
          <a:p>
            <a:pPr marL="0" indent="0">
              <a:buNone/>
            </a:pPr>
            <a:endParaRPr lang="en-GB" sz="900" dirty="0"/>
          </a:p>
          <a:p>
            <a:endParaRPr lang="en-GB" sz="1600" dirty="0"/>
          </a:p>
          <a:p>
            <a:r>
              <a:rPr lang="en-GB" sz="1600" dirty="0"/>
              <a:t>Main Finding: Helped to set expectations from a teaching &amp; learning perspective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4131" r="25226" b="3920"/>
          <a:stretch/>
        </p:blipFill>
        <p:spPr bwMode="auto">
          <a:xfrm>
            <a:off x="1767152" y="764704"/>
            <a:ext cx="5707463" cy="225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9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183880" cy="105156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Education Studies </a:t>
            </a:r>
            <a:r>
              <a:rPr lang="en-GB" sz="2800" dirty="0"/>
              <a:t>- ii) Welcome week activity - Evaluation &amp; Findings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5077" y="1052736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Transition into H.E and Enhancement of Social &amp; Cultural Capital</a:t>
            </a:r>
          </a:p>
          <a:p>
            <a:endParaRPr lang="en-GB" sz="1050" b="1" dirty="0"/>
          </a:p>
          <a:p>
            <a:r>
              <a:rPr lang="en-GB" sz="1050" b="1" dirty="0"/>
              <a:t>Cultural - </a:t>
            </a:r>
            <a:r>
              <a:rPr lang="en-GB" sz="1050" dirty="0"/>
              <a:t>Learners presenting themselves in a credible way </a:t>
            </a:r>
            <a:br>
              <a:rPr lang="en-GB" sz="1050" dirty="0"/>
            </a:br>
            <a:r>
              <a:rPr lang="en-GB" sz="1050" dirty="0"/>
              <a:t> </a:t>
            </a:r>
            <a:br>
              <a:rPr lang="en-GB" sz="1050" dirty="0"/>
            </a:br>
            <a:r>
              <a:rPr lang="en-GB" sz="1050" b="1" dirty="0"/>
              <a:t>Identity - </a:t>
            </a:r>
            <a:r>
              <a:rPr lang="en-GB" sz="1050" dirty="0"/>
              <a:t>Learners recognising their value </a:t>
            </a:r>
            <a:br>
              <a:rPr lang="en-GB" sz="1050" dirty="0"/>
            </a:br>
            <a:r>
              <a:rPr lang="en-GB" sz="1050" dirty="0"/>
              <a:t> </a:t>
            </a:r>
            <a:br>
              <a:rPr lang="en-GB" sz="1050" dirty="0"/>
            </a:br>
            <a:r>
              <a:rPr lang="en-GB" sz="1050" b="1" dirty="0"/>
              <a:t>Social - </a:t>
            </a:r>
            <a:r>
              <a:rPr lang="en-GB" sz="1050" dirty="0"/>
              <a:t>Building professional networks and having the confidence to talk to people they don't know</a:t>
            </a:r>
          </a:p>
          <a:p>
            <a:endParaRPr lang="en-GB" sz="1050" dirty="0"/>
          </a:p>
          <a:p>
            <a:r>
              <a:rPr lang="en-GB" sz="1050" b="1" dirty="0"/>
              <a:t>Psychological </a:t>
            </a:r>
            <a:r>
              <a:rPr lang="en-GB" sz="1050" dirty="0"/>
              <a:t>- Learners adapted their presentations after feedback from educationalists</a:t>
            </a:r>
          </a:p>
          <a:p>
            <a:endParaRPr lang="en-GB" sz="1050" dirty="0"/>
          </a:p>
          <a:p>
            <a:r>
              <a:rPr lang="en-GB" sz="1050" b="1" dirty="0"/>
              <a:t>Human </a:t>
            </a:r>
            <a:r>
              <a:rPr lang="en-GB" sz="1050" dirty="0"/>
              <a:t>- developing discipline knowledge (and applying it) from the get-go</a:t>
            </a:r>
          </a:p>
          <a:p>
            <a:endParaRPr lang="en-GB" sz="1050" dirty="0"/>
          </a:p>
          <a:p>
            <a:pPr algn="r"/>
            <a:r>
              <a:rPr lang="en-GB" sz="1050" b="1" dirty="0"/>
              <a:t>(5 Graduate Capitals- Tomlinson, 2008)</a:t>
            </a:r>
          </a:p>
          <a:p>
            <a:pPr algn="r"/>
            <a:endParaRPr lang="en-GB" sz="1050" b="1" dirty="0"/>
          </a:p>
          <a:p>
            <a:endParaRPr lang="en-GB" sz="1050" b="1" i="1" dirty="0"/>
          </a:p>
          <a:p>
            <a:endParaRPr lang="en-GB" sz="1050" dirty="0"/>
          </a:p>
          <a:p>
            <a:pPr algn="r"/>
            <a:endParaRPr lang="en-GB" sz="105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6404665"/>
              </p:ext>
            </p:extLst>
          </p:nvPr>
        </p:nvGraphicFramePr>
        <p:xfrm>
          <a:off x="34404" y="548680"/>
          <a:ext cx="547260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18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would the model look like for your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Workshop – Discussion &amp; Design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en-GB" dirty="0"/>
              <a:t>	</a:t>
            </a:r>
            <a:r>
              <a:rPr lang="en-GB" sz="1800" dirty="0"/>
              <a:t>Orientate: </a:t>
            </a:r>
            <a:r>
              <a:rPr lang="en-GB" sz="1400" b="1" dirty="0"/>
              <a:t>Authentic Context </a:t>
            </a:r>
            <a:r>
              <a:rPr lang="en-GB" sz="1400" dirty="0"/>
              <a:t>- that reflects the way knowledge, skills &amp; attitudes are used in real life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endParaRPr lang="en-GB" sz="1400" dirty="0"/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en-GB" sz="1400" dirty="0"/>
              <a:t>	</a:t>
            </a:r>
            <a:r>
              <a:rPr lang="en-GB" sz="1800" dirty="0"/>
              <a:t>Apply</a:t>
            </a:r>
            <a:r>
              <a:rPr lang="en-GB" sz="1400" dirty="0"/>
              <a:t>: </a:t>
            </a:r>
            <a:r>
              <a:rPr lang="en-GB" sz="1400" b="1" dirty="0"/>
              <a:t>Authentic Activities </a:t>
            </a:r>
            <a:r>
              <a:rPr lang="en-GB" sz="1400" dirty="0"/>
              <a:t>- engaging in real world situations, or simulating them to heighten relevance and meaning (including </a:t>
            </a:r>
            <a:r>
              <a:rPr lang="en-GB" sz="1400" b="1" dirty="0"/>
              <a:t>Reflection</a:t>
            </a:r>
            <a:r>
              <a:rPr lang="en-GB" sz="1400" dirty="0"/>
              <a:t>)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endParaRPr lang="en-GB" sz="1400" dirty="0"/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en-GB" sz="1400" dirty="0"/>
              <a:t>	</a:t>
            </a:r>
            <a:r>
              <a:rPr lang="en-GB" sz="1800" dirty="0"/>
              <a:t>Connect: </a:t>
            </a:r>
            <a:r>
              <a:rPr lang="en-GB" sz="1400" b="1" dirty="0"/>
              <a:t>Roles &amp; Perspectives </a:t>
            </a:r>
            <a:r>
              <a:rPr lang="en-GB" sz="1400" dirty="0"/>
              <a:t>- appreciating &amp; making use of different perspectives or roles and having or developing an analysis of stakeholder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45162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14"/>
          <p:cNvGraphicFramePr/>
          <p:nvPr>
            <p:extLst>
              <p:ext uri="{D42A27DB-BD31-4B8C-83A1-F6EECF244321}">
                <p14:modId xmlns:p14="http://schemas.microsoft.com/office/powerpoint/2010/main" val="3296221140"/>
              </p:ext>
            </p:extLst>
          </p:nvPr>
        </p:nvGraphicFramePr>
        <p:xfrm>
          <a:off x="395537" y="1340768"/>
          <a:ext cx="8352929" cy="39617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0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42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2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25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25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382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/>
                    </a:p>
                  </a:txBody>
                  <a:tcPr marL="63500" marR="63500" marT="84667" marB="846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Pre- Arrival </a:t>
                      </a:r>
                      <a:endParaRPr sz="1100" b="1"/>
                    </a:p>
                  </a:txBody>
                  <a:tcPr marL="63500" marR="63500" marT="84667" marB="846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Welcome Week </a:t>
                      </a:r>
                      <a:endParaRPr sz="1100" b="1"/>
                    </a:p>
                  </a:txBody>
                  <a:tcPr marL="63500" marR="63500" marT="84667" marB="846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L4</a:t>
                      </a:r>
                      <a:endParaRPr sz="1100" b="1"/>
                    </a:p>
                  </a:txBody>
                  <a:tcPr marL="63500" marR="63500" marT="84667" marB="846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L5</a:t>
                      </a:r>
                      <a:endParaRPr sz="1100" b="1"/>
                    </a:p>
                  </a:txBody>
                  <a:tcPr marL="63500" marR="63500" marT="84667" marB="846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597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Sociology </a:t>
                      </a:r>
                      <a:endParaRPr sz="1100" b="1" dirty="0"/>
                    </a:p>
                  </a:txBody>
                  <a:tcPr marL="63500" marR="63500" marT="84667" marB="846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</a:rPr>
                        <a:t>Social inequality in you town or city</a:t>
                      </a:r>
                      <a:endParaRPr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84667" marB="846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Social inequality in Sheffield </a:t>
                      </a:r>
                      <a:endParaRPr sz="1100" b="1" dirty="0"/>
                    </a:p>
                  </a:txBody>
                  <a:tcPr marL="63500" marR="63500" marT="84667" marB="846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Core</a:t>
                      </a:r>
                      <a:r>
                        <a:rPr lang="en-GB" sz="1100" b="1" baseline="0" dirty="0"/>
                        <a:t> module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1" baseline="0" dirty="0"/>
                        <a:t>Graduate Development 1</a:t>
                      </a:r>
                      <a:endParaRPr sz="1100" b="1" i="1" dirty="0"/>
                    </a:p>
                  </a:txBody>
                  <a:tcPr marL="63500" marR="63500" marT="84667" marB="846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 Core module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 discussion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/>
                    </a:p>
                  </a:txBody>
                  <a:tcPr marL="63500" marR="63500" marT="84667" marB="846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5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Education Studies 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/>
                    </a:p>
                  </a:txBody>
                  <a:tcPr marL="63500" marR="63500" marT="84667" marB="846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Education in your Town or city 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1" dirty="0"/>
                    </a:p>
                  </a:txBody>
                  <a:tcPr marL="63500" marR="63500" marT="84667" marB="846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Education in Sheffield 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/>
                    </a:p>
                  </a:txBody>
                  <a:tcPr marL="63500" marR="63500" marT="84667" marB="846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Core module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 discussion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/>
                    </a:p>
                  </a:txBody>
                  <a:tcPr marL="63500" marR="63500" marT="84667" marB="846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Core module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Thinking Differently (20/21)</a:t>
                      </a:r>
                      <a:endParaRPr sz="1100" b="1" i="1" dirty="0"/>
                    </a:p>
                  </a:txBody>
                  <a:tcPr marL="63500" marR="63500" marT="84667" marB="846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597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6 x other course areas</a:t>
                      </a:r>
                      <a:endParaRPr sz="1100" b="1" dirty="0"/>
                    </a:p>
                  </a:txBody>
                  <a:tcPr marL="63500" marR="63500" marT="84667" marB="8466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/>
                        <a:t>√</a:t>
                      </a:r>
                      <a:endParaRPr sz="1100" b="1" dirty="0"/>
                    </a:p>
                  </a:txBody>
                  <a:tcPr marL="63500" marR="63500" marT="84667" marB="846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√</a:t>
                      </a:r>
                      <a:endParaRPr sz="1100" b="1" dirty="0"/>
                    </a:p>
                  </a:txBody>
                  <a:tcPr marL="63500" marR="63500" marT="84667" marB="846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√</a:t>
                      </a:r>
                      <a:endParaRPr sz="1100" b="1" dirty="0"/>
                    </a:p>
                  </a:txBody>
                  <a:tcPr marL="63500" marR="63500" marT="84667" marB="846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√</a:t>
                      </a:r>
                      <a:endParaRPr sz="1100" b="1" dirty="0"/>
                    </a:p>
                  </a:txBody>
                  <a:tcPr marL="63500" marR="63500" marT="84667" marB="846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2" name="Google Shape;62;p14"/>
          <p:cNvSpPr txBox="1"/>
          <p:nvPr/>
        </p:nvSpPr>
        <p:spPr>
          <a:xfrm>
            <a:off x="1984783" y="332656"/>
            <a:ext cx="5482800" cy="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 - 19/20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81123" y="17728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63052" y="176468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40152" y="176468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68344" y="176468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3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Into Level 4 - Transition through H.E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Sociology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8" y="1261972"/>
            <a:ext cx="3462337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91880" y="1653817"/>
            <a:ext cx="3390468" cy="1559159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Wingdings 2"/>
              <a:buNone/>
            </a:pP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Chris Hill </a:t>
            </a:r>
            <a:b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CEO - Element Society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Wingdings 2"/>
              <a:buNone/>
            </a:pP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Provides a live project brief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Wingdings 2"/>
              <a:buNone/>
            </a:pP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Assessment task: ???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Wingdings 2"/>
              <a:buNone/>
            </a:pPr>
            <a:endParaRPr lang="en-GB" sz="1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Wingdings 2"/>
              <a:buNone/>
            </a:pPr>
            <a:r>
              <a:rPr lang="en-GB" sz="1200" dirty="0"/>
              <a:t/>
            </a:r>
            <a:br>
              <a:rPr lang="en-GB" sz="1200" dirty="0"/>
            </a:br>
            <a:endParaRPr lang="en-GB" sz="1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684" y="3543437"/>
            <a:ext cx="6842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1600" dirty="0"/>
              <a:t>Authentic Assessment - Performance of relevant or real-world tasks that demonstrate the meaningful application of essential knowledge, skills or attitudes </a:t>
            </a:r>
            <a:r>
              <a:rPr lang="en-GB" sz="1200" dirty="0"/>
              <a:t>(Herrington et al, 2000)</a:t>
            </a:r>
          </a:p>
        </p:txBody>
      </p:sp>
    </p:spTree>
    <p:extLst>
      <p:ext uri="{BB962C8B-B14F-4D97-AF65-F5344CB8AC3E}">
        <p14:creationId xmlns:p14="http://schemas.microsoft.com/office/powerpoint/2010/main" val="89388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/>
          <a:lstStyle/>
          <a:p>
            <a:r>
              <a:rPr lang="en-GB" dirty="0"/>
              <a:t>Thanks for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F07F09"/>
              </a:buClr>
              <a:buNone/>
            </a:pP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srgbClr val="F07F09"/>
              </a:buClr>
              <a:buNone/>
            </a:pP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srgbClr val="F07F09"/>
              </a:buClr>
              <a:buNone/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Charmaine Myers </a:t>
            </a:r>
            <a:b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c.e.myers@shu.ac.uk</a:t>
            </a: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defTabSz="4572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Freire, P. (1995) </a:t>
            </a:r>
            <a:r>
              <a:rPr lang="en-GB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Pedagogy of Hope. Reliving Pedagogy of the Oppressed</a:t>
            </a: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New York: Continuum.</a:t>
            </a:r>
            <a:endParaRPr lang="en-GB" sz="1400" b="1" i="1" dirty="0">
              <a:latin typeface="Arial" panose="020B0604020202020204" pitchFamily="34" charset="0"/>
              <a:ea typeface="Avenir" charset="0"/>
              <a:cs typeface="Arial" panose="020B0604020202020204" pitchFamily="34" charset="0"/>
              <a:sym typeface="Avenir" charset="0"/>
            </a:endParaRPr>
          </a:p>
          <a:p>
            <a:pPr defTabSz="4572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GB" sz="1400" b="1" i="1" dirty="0">
              <a:latin typeface="Arial" panose="020B0604020202020204" pitchFamily="34" charset="0"/>
              <a:ea typeface="Avenir" charset="0"/>
              <a:cs typeface="Arial" panose="020B0604020202020204" pitchFamily="34" charset="0"/>
              <a:sym typeface="Avenir" charset="0"/>
            </a:endParaRPr>
          </a:p>
          <a:p>
            <a:pPr defTabSz="4572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1400" b="1" i="1" dirty="0">
                <a:latin typeface="Arial" panose="020B0604020202020204" pitchFamily="34" charset="0"/>
                <a:ea typeface="Avenir" charset="0"/>
                <a:cs typeface="Arial" panose="020B0604020202020204" pitchFamily="34" charset="0"/>
                <a:sym typeface="Avenir" charset="0"/>
              </a:rPr>
              <a:t>Herrington, J., Reeves, T. C., &amp; Oliver, R. (2002). Authentic activity as a model for web-based learning. 2002 Annual Meeting of the American Educational Research Association, New Orleans, LA, USA.</a:t>
            </a:r>
            <a:br>
              <a:rPr lang="en-GB" sz="1400" b="1" i="1" dirty="0">
                <a:latin typeface="Arial" panose="020B0604020202020204" pitchFamily="34" charset="0"/>
                <a:ea typeface="Avenir" charset="0"/>
                <a:cs typeface="Arial" panose="020B0604020202020204" pitchFamily="34" charset="0"/>
                <a:sym typeface="Avenir" charset="0"/>
              </a:rPr>
            </a:br>
            <a:r>
              <a:rPr lang="en-GB" sz="1400" b="1" i="1" dirty="0">
                <a:latin typeface="Arial" panose="020B0604020202020204" pitchFamily="34" charset="0"/>
                <a:ea typeface="Avenir" charset="0"/>
                <a:cs typeface="Arial" panose="020B0604020202020204" pitchFamily="34" charset="0"/>
                <a:sym typeface="Avenir" charset="0"/>
                <a:hlinkClick r:id="rId3"/>
              </a:rPr>
              <a:t>http://authenticlearning.info/AuthenticLearning/Home.html</a:t>
            </a:r>
            <a:r>
              <a:rPr lang="en-GB" sz="1400" b="1" i="1" dirty="0">
                <a:latin typeface="Arial" panose="020B0604020202020204" pitchFamily="34" charset="0"/>
                <a:ea typeface="Avenir" charset="0"/>
                <a:cs typeface="Arial" panose="020B0604020202020204" pitchFamily="34" charset="0"/>
                <a:sym typeface="Avenir" charset="0"/>
              </a:rPr>
              <a:t/>
            </a:r>
            <a:br>
              <a:rPr lang="en-GB" sz="1400" b="1" i="1" dirty="0">
                <a:latin typeface="Arial" panose="020B0604020202020204" pitchFamily="34" charset="0"/>
                <a:ea typeface="Avenir" charset="0"/>
                <a:cs typeface="Arial" panose="020B0604020202020204" pitchFamily="34" charset="0"/>
                <a:sym typeface="Avenir" charset="0"/>
              </a:rPr>
            </a:br>
            <a:endParaRPr lang="en-GB" sz="1400" b="1" i="1" dirty="0">
              <a:latin typeface="Arial" panose="020B0604020202020204" pitchFamily="34" charset="0"/>
              <a:ea typeface="Avenir" charset="0"/>
              <a:cs typeface="Arial" panose="020B0604020202020204" pitchFamily="34" charset="0"/>
              <a:sym typeface="Avenir" charset="0"/>
            </a:endParaRPr>
          </a:p>
          <a:p>
            <a:pPr defTabSz="4572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1400" b="1" i="1" dirty="0">
                <a:latin typeface="Arial" panose="020B0604020202020204" pitchFamily="34" charset="0"/>
                <a:ea typeface="Avenir" charset="0"/>
                <a:cs typeface="Arial" panose="020B0604020202020204" pitchFamily="34" charset="0"/>
                <a:sym typeface="Avenir" charset="0"/>
              </a:rPr>
              <a:t>Herrington. J (2006). Authentic e-learning in higher education: Design principles for authentic learning environments and tasks, World Conference on E-Learning in Corporate, Government, Healthcare, and Higher Education, Chesapeake.</a:t>
            </a:r>
            <a:br>
              <a:rPr lang="en-GB" sz="1400" b="1" i="1" dirty="0">
                <a:latin typeface="Arial" panose="020B0604020202020204" pitchFamily="34" charset="0"/>
                <a:ea typeface="Avenir" charset="0"/>
                <a:cs typeface="Arial" panose="020B0604020202020204" pitchFamily="34" charset="0"/>
                <a:sym typeface="Avenir" charset="0"/>
              </a:rPr>
            </a:br>
            <a:endParaRPr lang="en-GB" sz="1400" b="1" i="1" dirty="0">
              <a:latin typeface="Arial" panose="020B0604020202020204" pitchFamily="34" charset="0"/>
              <a:ea typeface="Avenir" charset="0"/>
              <a:cs typeface="Arial" panose="020B0604020202020204" pitchFamily="34" charset="0"/>
              <a:sym typeface="Avenir" charset="0"/>
            </a:endParaRPr>
          </a:p>
          <a:p>
            <a:pPr defTabSz="4572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McTighe, J., &amp; Wiggins, G. (2004). 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Understanding by design: Professional development workbook.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Alexandria, VA: Association for Supervision &amp; Curriculum Development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1400" b="1" i="1" dirty="0">
                <a:latin typeface="Arial" panose="020B0604020202020204" pitchFamily="34" charset="0"/>
                <a:ea typeface="Avenir" charset="0"/>
                <a:cs typeface="Arial" panose="020B0604020202020204" pitchFamily="34" charset="0"/>
                <a:sym typeface="Avenir" charset="0"/>
              </a:rPr>
              <a:t>Shahabudin. K et al. (2018). Right Time, Right Space? Developing an online transition course for new graduates. Journal of learning development in Higher Education. Special Edition: 2018 </a:t>
            </a:r>
            <a:r>
              <a:rPr lang="en-GB" sz="1400" b="1" i="1" dirty="0" err="1">
                <a:latin typeface="Arial" panose="020B0604020202020204" pitchFamily="34" charset="0"/>
                <a:ea typeface="Avenir" charset="0"/>
                <a:cs typeface="Arial" panose="020B0604020202020204" pitchFamily="34" charset="0"/>
                <a:sym typeface="Avenir" charset="0"/>
              </a:rPr>
              <a:t>ALDinHE</a:t>
            </a:r>
            <a:r>
              <a:rPr lang="en-GB" sz="1400" b="1" i="1" dirty="0">
                <a:latin typeface="Arial" panose="020B0604020202020204" pitchFamily="34" charset="0"/>
                <a:ea typeface="Avenir" charset="0"/>
                <a:cs typeface="Arial" panose="020B0604020202020204" pitchFamily="34" charset="0"/>
                <a:sym typeface="Avenir" charset="0"/>
              </a:rPr>
              <a:t> Conference. </a:t>
            </a:r>
          </a:p>
          <a:p>
            <a:pPr defTabSz="4572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GB" sz="1400" b="1" i="1" dirty="0">
              <a:latin typeface="Arial" panose="020B0604020202020204" pitchFamily="34" charset="0"/>
              <a:ea typeface="Avenir" charset="0"/>
              <a:cs typeface="Arial" panose="020B0604020202020204" pitchFamily="34" charset="0"/>
              <a:sym typeface="Avenir" charset="0"/>
            </a:endParaRPr>
          </a:p>
          <a:p>
            <a:pPr>
              <a:spcBef>
                <a:spcPts val="0"/>
              </a:spcBef>
              <a:buClrTx/>
              <a:buSzTx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Thomas. L, (2002). Student retention in higher education: the role of institutional habitus. Journal of Education Policy, 17, (4), pp. 423-442</a:t>
            </a:r>
            <a:b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SzTx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Tomlinson. M, (2016). The degree is not enough’: students’ perceptions of the role of higher education credentials for graduate work and employability. British Journal of Sociology of  Education. Vol. 29, No. 1, January 2008, pp49–61. </a:t>
            </a:r>
            <a:endParaRPr lang="en-GB" sz="1400" b="1" i="1" dirty="0">
              <a:latin typeface="Arial" panose="020B0604020202020204" pitchFamily="34" charset="0"/>
              <a:ea typeface="Avenir" charset="0"/>
              <a:cs typeface="Arial" panose="020B0604020202020204" pitchFamily="34" charset="0"/>
              <a:sym typeface="Avenir" charset="0"/>
            </a:endParaRPr>
          </a:p>
          <a:p>
            <a:pPr defTabSz="4572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GB" sz="1400" b="1" i="1" dirty="0">
              <a:latin typeface="Arial" panose="020B0604020202020204" pitchFamily="34" charset="0"/>
              <a:ea typeface="Avenir" charset="0"/>
              <a:cs typeface="Arial" panose="020B0604020202020204" pitchFamily="34" charset="0"/>
              <a:sym typeface="Avenir" charset="0"/>
            </a:endParaRPr>
          </a:p>
          <a:p>
            <a:pPr defTabSz="4572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1400" b="1" i="1" dirty="0">
                <a:latin typeface="Arial" panose="020B0604020202020204" pitchFamily="34" charset="0"/>
                <a:ea typeface="Avenir" charset="0"/>
                <a:cs typeface="Arial" panose="020B0604020202020204" pitchFamily="34" charset="0"/>
                <a:sym typeface="Avenir" charset="0"/>
              </a:rPr>
              <a:t>Wilcock, A. (1999). Reflections on doing, being and becoming. Australian Occupational Therapy Journal, 46(1), 1—11.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  <a:sym typeface="Avenir" charset="0"/>
            </a:endParaRPr>
          </a:p>
          <a:p>
            <a:pPr marL="0" lvl="0" indent="0" defTabSz="4572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venir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3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</p:spPr>
        <p:txBody>
          <a:bodyPr/>
          <a:lstStyle/>
          <a:p>
            <a:r>
              <a:rPr lang="en-GB" dirty="0"/>
              <a:t>Starting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Transition into H.E (L &amp; T) &amp; Retention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(Thomas, 2002)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Sheffield Hallam demographic - Sheffield City Region includes some of the most economically and educationally deprived areas in Europe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Sheffield Hallam puts the employability of its graduates at the heart of its strategy.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Sheffield Hallam ethos of Applied Learning</a:t>
            </a:r>
          </a:p>
          <a:p>
            <a:pPr marL="347472" lvl="1" indent="0">
              <a:buNone/>
            </a:pPr>
            <a:endParaRPr lang="en-GB" dirty="0"/>
          </a:p>
          <a:p>
            <a:pPr marL="347472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6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/>
          <a:lstStyle/>
          <a:p>
            <a:r>
              <a:rPr lang="en-GB" sz="2800" dirty="0">
                <a:solidFill>
                  <a:srgbClr val="F07F09">
                    <a:tint val="88000"/>
                    <a:satMod val="150000"/>
                  </a:srgbClr>
                </a:solidFill>
              </a:rPr>
              <a:t>Philosophy underpinning the framework design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081782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4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/>
          <a:lstStyle/>
          <a:p>
            <a:r>
              <a:rPr lang="en-GB" sz="2800" dirty="0">
                <a:solidFill>
                  <a:srgbClr val="F07F09">
                    <a:tint val="88000"/>
                    <a:satMod val="150000"/>
                  </a:srgbClr>
                </a:solidFill>
              </a:rPr>
              <a:t>Philosophy underpinning the framework design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684285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5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/>
          <a:lstStyle/>
          <a:p>
            <a:r>
              <a:rPr lang="en-GB" dirty="0"/>
              <a:t>Aim - The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develop teaching and learning environments to support transition into Higher Education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specific discipline focus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introduce notion of applied learning 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link academic content and professional practice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 recognise the different backgrounds of our learners and recognise the valuable insight this can bring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472" lvl="1" indent="0">
              <a:buNone/>
            </a:pPr>
            <a:endParaRPr lang="en-GB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</p:spPr>
        <p:txBody>
          <a:bodyPr/>
          <a:lstStyle/>
          <a:p>
            <a:r>
              <a:rPr lang="en-GB" dirty="0"/>
              <a:t>Pilots - </a:t>
            </a:r>
            <a:r>
              <a:rPr lang="en-GB" i="1" dirty="0"/>
              <a:t>Will anyone engage?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Arial"/>
                <a:ea typeface="Calibri"/>
              </a:rPr>
              <a:t>pre-arrival online with </a:t>
            </a:r>
            <a:r>
              <a:rPr lang="en-GB" sz="2000" b="1" i="1" dirty="0">
                <a:latin typeface="Arial"/>
                <a:ea typeface="Calibri"/>
              </a:rPr>
              <a:t>Sociology</a:t>
            </a:r>
            <a:r>
              <a:rPr lang="en-GB" sz="2000" dirty="0">
                <a:latin typeface="Arial"/>
                <a:ea typeface="Calibri"/>
              </a:rPr>
              <a:t> </a:t>
            </a:r>
          </a:p>
          <a:p>
            <a:pPr marL="0" indent="0">
              <a:buNone/>
            </a:pPr>
            <a:endParaRPr lang="en-GB" sz="2000" dirty="0">
              <a:latin typeface="Arial"/>
              <a:ea typeface="Calibri"/>
            </a:endParaRPr>
          </a:p>
          <a:p>
            <a:r>
              <a:rPr lang="en-GB" sz="2000" dirty="0">
                <a:latin typeface="Arial"/>
                <a:ea typeface="Calibri"/>
              </a:rPr>
              <a:t>welcome week activity with </a:t>
            </a:r>
            <a:r>
              <a:rPr lang="en-GB" sz="2000" b="1" i="1" dirty="0">
                <a:latin typeface="Arial"/>
                <a:ea typeface="Calibri"/>
              </a:rPr>
              <a:t>Education Studies</a:t>
            </a:r>
            <a:r>
              <a:rPr lang="en-GB" sz="2000" b="1" dirty="0">
                <a:latin typeface="Arial"/>
                <a:ea typeface="Calibri"/>
              </a:rPr>
              <a:t> </a:t>
            </a:r>
            <a:r>
              <a:rPr lang="en-GB" sz="2000" dirty="0">
                <a:latin typeface="Arial"/>
                <a:ea typeface="Calibri"/>
              </a:rPr>
              <a:t>(day 2)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66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83064"/>
            <a:ext cx="8183880" cy="1051560"/>
          </a:xfrm>
        </p:spPr>
        <p:txBody>
          <a:bodyPr>
            <a:normAutofit/>
          </a:bodyPr>
          <a:lstStyle/>
          <a:p>
            <a:r>
              <a:rPr lang="en-GB" sz="2400" dirty="0"/>
              <a:t>i) On-line Pre Arrival Model</a:t>
            </a:r>
            <a:br>
              <a:rPr lang="en-GB" sz="2400" dirty="0"/>
            </a:br>
            <a:r>
              <a:rPr lang="en-GB" sz="2400" i="1" dirty="0"/>
              <a:t>"A Taste of </a:t>
            </a:r>
            <a:r>
              <a:rPr lang="en-GB" sz="2400" i="1" dirty="0">
                <a:solidFill>
                  <a:srgbClr val="FF0000"/>
                </a:solidFill>
              </a:rPr>
              <a:t>Sociology</a:t>
            </a:r>
            <a:r>
              <a:rPr lang="en-GB" sz="2400" i="1" dirty="0"/>
              <a:t> at SHU"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6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Orientate</a:t>
            </a:r>
            <a:r>
              <a:rPr lang="en-GB" sz="26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6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</a:t>
            </a:r>
            <a:r>
              <a:rPr lang="en-GB" sz="26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6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Authentic context</a:t>
            </a:r>
            <a:endParaRPr lang="en-GB" sz="2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TED-esq Talk (7 mins) by </a:t>
            </a: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Head of Sociology </a:t>
            </a:r>
            <a:r>
              <a:rPr lang="en-GB" sz="2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(with note-taking) - allows learners to experience a "bitesize" topic/theme from their discipline.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6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Apply</a:t>
            </a:r>
            <a:r>
              <a:rPr lang="en-GB" sz="2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en-GB" sz="26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Authentic Tasks</a:t>
            </a:r>
            <a:endParaRPr lang="en-GB" sz="2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6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Here students are invited to engage with an authentic task(s) using some of the same skills and tools that are relevant to their discipline/used in the professional domain. The task(s) reflect the "Orientate" topic/theme. (approx. 45 minutes)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Reflection</a:t>
            </a:r>
            <a:r>
              <a:rPr lang="en-GB" sz="26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questions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6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Connect</a:t>
            </a:r>
            <a:r>
              <a:rPr lang="en-GB" sz="2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en-GB" sz="26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Expert performance in a real-world context</a:t>
            </a:r>
            <a:endParaRPr lang="en-GB" sz="2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6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Videos of professional practitioners, who talk about what relevance the "Orientate" topic/theme has on their day-to-day roles and how it informs their services and organisational delivery (4 minutes each)</a:t>
            </a:r>
            <a:endParaRPr lang="en-GB" sz="2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800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22037" r="43478" b="21111"/>
          <a:stretch/>
        </p:blipFill>
        <p:spPr bwMode="auto">
          <a:xfrm>
            <a:off x="6156176" y="4347422"/>
            <a:ext cx="1356528" cy="1158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7" t="15265" r="37980" b="25272"/>
          <a:stretch/>
        </p:blipFill>
        <p:spPr bwMode="auto">
          <a:xfrm>
            <a:off x="7180797" y="4581128"/>
            <a:ext cx="1245996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25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83064"/>
            <a:ext cx="8183880" cy="1051560"/>
          </a:xfrm>
        </p:spPr>
        <p:txBody>
          <a:bodyPr>
            <a:normAutofit/>
          </a:bodyPr>
          <a:lstStyle/>
          <a:p>
            <a:r>
              <a:rPr lang="en-GB" sz="2400" dirty="0"/>
              <a:t>ORIENTATE ~ On-line Pre Arrival Model</a:t>
            </a:r>
            <a:br>
              <a:rPr lang="en-GB" sz="2400" dirty="0"/>
            </a:br>
            <a:r>
              <a:rPr lang="en-GB" sz="2400" i="1" dirty="0"/>
              <a:t>"A Taste of </a:t>
            </a:r>
            <a:r>
              <a:rPr lang="en-GB" sz="2400" i="1" dirty="0">
                <a:solidFill>
                  <a:srgbClr val="FF0000"/>
                </a:solidFill>
              </a:rPr>
              <a:t>Sociology</a:t>
            </a:r>
            <a:r>
              <a:rPr lang="en-GB" sz="2400" i="1" dirty="0"/>
              <a:t> at SHU"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6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Orientate</a:t>
            </a:r>
            <a:r>
              <a:rPr lang="en-GB" sz="26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6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</a:t>
            </a:r>
            <a:r>
              <a:rPr lang="en-GB" sz="26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6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Authentic context</a:t>
            </a:r>
            <a:endParaRPr lang="en-GB" sz="2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TED-esq Talk (7 mins) by </a:t>
            </a: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Head of Sociology </a:t>
            </a:r>
            <a:r>
              <a:rPr lang="en-GB" sz="2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(with note-taking) - allows learners to experience a "bitesize" topic/theme from their discipline - </a:t>
            </a:r>
            <a:r>
              <a:rPr lang="en-GB" sz="26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Social Inequality &amp; Research Methodology</a:t>
            </a:r>
            <a:r>
              <a:rPr lang="en-GB" sz="2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8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t="16729" r="15310" b="21094"/>
          <a:stretch/>
        </p:blipFill>
        <p:spPr bwMode="auto">
          <a:xfrm>
            <a:off x="2843809" y="3189694"/>
            <a:ext cx="3312368" cy="165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83064"/>
            <a:ext cx="8183880" cy="1051560"/>
          </a:xfrm>
        </p:spPr>
        <p:txBody>
          <a:bodyPr>
            <a:normAutofit/>
          </a:bodyPr>
          <a:lstStyle/>
          <a:p>
            <a:r>
              <a:rPr lang="en-GB" sz="2400" dirty="0"/>
              <a:t>APPLY ~ On-line Pre Arrival Model</a:t>
            </a:r>
            <a:br>
              <a:rPr lang="en-GB" sz="2400" dirty="0"/>
            </a:br>
            <a:r>
              <a:rPr lang="en-GB" sz="2400" i="1" dirty="0"/>
              <a:t>"A Taste of </a:t>
            </a:r>
            <a:r>
              <a:rPr lang="en-GB" sz="2400" i="1" dirty="0">
                <a:solidFill>
                  <a:srgbClr val="FF0000"/>
                </a:solidFill>
              </a:rPr>
              <a:t>Sociology</a:t>
            </a:r>
            <a:r>
              <a:rPr lang="en-GB" sz="2400" i="1" dirty="0"/>
              <a:t> at SHU"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Apply</a:t>
            </a:r>
            <a:r>
              <a:rPr lang="en-GB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en-GB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Authentic Tasks</a:t>
            </a:r>
            <a:endParaRPr lang="en-GB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Here students are invited to engage with an authentic task(s) using some of the same skills and tools that are relevant to their discipline/used in the professional domain. The task(s) reflect the "Orientate" topic/theme. (approx. 45 minutes)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Reflection</a:t>
            </a:r>
            <a:r>
              <a:rPr lang="en-GB" sz="14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questions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400" dirty="0">
              <a:solidFill>
                <a:srgbClr val="11111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800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33668" r="18539" b="6816"/>
          <a:stretch/>
        </p:blipFill>
        <p:spPr bwMode="auto">
          <a:xfrm>
            <a:off x="2555776" y="1967638"/>
            <a:ext cx="5904656" cy="296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1908</TotalTime>
  <Words>758</Words>
  <Application>Microsoft Office PowerPoint</Application>
  <PresentationFormat>On-screen Show (4:3)</PresentationFormat>
  <Paragraphs>178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From Academic Content to Professional Practice in an hour: A discipline-specific teaching &amp; learning model to support employability &amp; transition  </vt:lpstr>
      <vt:lpstr>Starting Point</vt:lpstr>
      <vt:lpstr>Philosophy underpinning the framework design</vt:lpstr>
      <vt:lpstr>Philosophy underpinning the framework design</vt:lpstr>
      <vt:lpstr>Aim - The Model </vt:lpstr>
      <vt:lpstr>Pilots - Will anyone engage?</vt:lpstr>
      <vt:lpstr>i) On-line Pre Arrival Model "A Taste of Sociology at SHU"</vt:lpstr>
      <vt:lpstr>ORIENTATE ~ On-line Pre Arrival Model "A Taste of Sociology at SHU"</vt:lpstr>
      <vt:lpstr>APPLY ~ On-line Pre Arrival Model "A Taste of Sociology at SHU"</vt:lpstr>
      <vt:lpstr>CONNECT ~ On-line Pre Arrival Model "A Taste of Sociology at SHU"</vt:lpstr>
      <vt:lpstr>ii) Welcome Week Activity "Being &amp; Becoming an Educationalist"</vt:lpstr>
      <vt:lpstr>Sociology - i) Pre arrival (on-line) model - Evaluation &amp; Findings</vt:lpstr>
      <vt:lpstr>Education Studies - ii) Welcome week activity - Evaluation &amp; Findings</vt:lpstr>
      <vt:lpstr>What would the model look like for your course?</vt:lpstr>
      <vt:lpstr>PowerPoint Presentation</vt:lpstr>
      <vt:lpstr>Into Level 4 - Transition through H.E</vt:lpstr>
      <vt:lpstr>Thanks for Listening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Model - supporting extended induction</dc:title>
  <dc:creator>Charmaine Myers</dc:creator>
  <cp:lastModifiedBy>Natalie Brownell</cp:lastModifiedBy>
  <cp:revision>145</cp:revision>
  <cp:lastPrinted>2019-03-06T11:23:47Z</cp:lastPrinted>
  <dcterms:created xsi:type="dcterms:W3CDTF">2019-01-10T17:50:44Z</dcterms:created>
  <dcterms:modified xsi:type="dcterms:W3CDTF">2019-07-08T11:39:52Z</dcterms:modified>
</cp:coreProperties>
</file>