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58" r:id="rId3"/>
    <p:sldId id="259" r:id="rId4"/>
    <p:sldId id="261" r:id="rId5"/>
    <p:sldId id="272" r:id="rId6"/>
    <p:sldId id="262" r:id="rId7"/>
    <p:sldId id="273" r:id="rId8"/>
    <p:sldId id="283" r:id="rId9"/>
    <p:sldId id="287" r:id="rId10"/>
    <p:sldId id="284" r:id="rId11"/>
    <p:sldId id="285" r:id="rId12"/>
    <p:sldId id="288" r:id="rId13"/>
    <p:sldId id="289" r:id="rId14"/>
    <p:sldId id="275" r:id="rId15"/>
    <p:sldId id="291" r:id="rId16"/>
    <p:sldId id="293" r:id="rId17"/>
    <p:sldId id="290" r:id="rId18"/>
    <p:sldId id="294" r:id="rId19"/>
    <p:sldId id="29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2178" y="-10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B8DA0-93BA-406C-955F-67F89D2E282E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493BA-A00D-45A0-B6AD-38D9E8275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059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1081-EF35-A444-90EA-1643D3126E5D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42858-06DE-0B4C-A50D-3568045245C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HU_MASTER_LOGO_215_229_72dp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1584176" cy="8648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1081-EF35-A444-90EA-1643D3126E5D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42858-06DE-0B4C-A50D-3568045245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3728" y="274638"/>
            <a:ext cx="435327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1081-EF35-A444-90EA-1643D3126E5D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42858-06DE-0B4C-A50D-3568045245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1081-EF35-A444-90EA-1643D3126E5D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42858-06DE-0B4C-A50D-3568045245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1081-EF35-A444-90EA-1643D3126E5D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42858-06DE-0B4C-A50D-3568045245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36912"/>
            <a:ext cx="4038600" cy="34892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36912"/>
            <a:ext cx="4038600" cy="34892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1081-EF35-A444-90EA-1643D3126E5D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42858-06DE-0B4C-A50D-3568045245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1081-EF35-A444-90EA-1643D3126E5D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42858-06DE-0B4C-A50D-3568045245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1081-EF35-A444-90EA-1643D3126E5D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42858-06DE-0B4C-A50D-3568045245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1081-EF35-A444-90EA-1643D3126E5D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42858-06DE-0B4C-A50D-3568045245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569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52936"/>
            <a:ext cx="3008313" cy="32732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1081-EF35-A444-90EA-1643D3126E5D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42858-06DE-0B4C-A50D-3568045245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479715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27784" y="62068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27784" y="537321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1081-EF35-A444-90EA-1643D3126E5D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42858-06DE-0B4C-A50D-3568045245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089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80928"/>
            <a:ext cx="8229600" cy="3345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91081-EF35-A444-90EA-1643D3126E5D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42858-06DE-0B4C-A50D-3568045245C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HU_MASTER_LOGO_215_229_72dpi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5536" y="332656"/>
            <a:ext cx="1584176" cy="8648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c.cutforth@shu.ac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03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International work placement research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‘Spreading Your Wings’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sz="3100" dirty="0" smtClean="0">
                <a:solidFill>
                  <a:schemeClr val="tx2"/>
                </a:solidFill>
              </a:rPr>
              <a:t>LTA Conference 2017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170022"/>
            <a:ext cx="2794000" cy="25519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375" y="4170022"/>
            <a:ext cx="2917825" cy="255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91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1200"/>
            <a:ext cx="3675725" cy="2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725" y="362004"/>
            <a:ext cx="3461429" cy="240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5" y="4128854"/>
            <a:ext cx="3320173" cy="241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309" y="2072341"/>
            <a:ext cx="3111691" cy="239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396" y="4480137"/>
            <a:ext cx="3009758" cy="207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3457" y="3780429"/>
            <a:ext cx="1087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Challenging</a:t>
            </a:r>
            <a:endParaRPr lang="en-GB" sz="1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332738" y="2770762"/>
            <a:ext cx="1262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Enjoyable</a:t>
            </a:r>
            <a:endParaRPr lang="en-GB" sz="1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73457" y="6539143"/>
            <a:ext cx="17742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Personal relevance</a:t>
            </a:r>
            <a:endParaRPr lang="en-GB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373505" y="4480137"/>
            <a:ext cx="1937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Professional relevance</a:t>
            </a:r>
            <a:endParaRPr lang="en-GB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24647" y="6539143"/>
            <a:ext cx="2688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Significance of learning</a:t>
            </a:r>
            <a:endParaRPr lang="en-GB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837616" y="362004"/>
            <a:ext cx="3306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Online survey - key findings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692455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211381"/>
            <a:ext cx="854392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5291848"/>
            <a:ext cx="85439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931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Additional student feedback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All students felt the Academy should encourage students to go on international placement with 78% of students feeling SHU should be securing more international placement </a:t>
            </a:r>
            <a:r>
              <a:rPr lang="en-GB" dirty="0" smtClean="0"/>
              <a:t>opportunities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4507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Additional student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21 students commenting the placement had 'very much' influenced their life choices with 75% of respondents’ aspirations for the future </a:t>
            </a:r>
            <a:r>
              <a:rPr lang="en-GB" dirty="0" smtClean="0"/>
              <a:t>changing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7665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218" y="1194412"/>
            <a:ext cx="8338782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Student interviews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734" y="2467030"/>
            <a:ext cx="8229600" cy="3345235"/>
          </a:xfrm>
        </p:spPr>
        <p:txBody>
          <a:bodyPr>
            <a:normAutofit fontScale="70000" lnSpcReduction="20000"/>
          </a:bodyPr>
          <a:lstStyle/>
          <a:p>
            <a:r>
              <a:rPr lang="en-GB" sz="3600" dirty="0" smtClean="0"/>
              <a:t>Some highly significant learning experiences</a:t>
            </a:r>
          </a:p>
          <a:p>
            <a:r>
              <a:rPr lang="en-GB" sz="3600" dirty="0" smtClean="0"/>
              <a:t>Evidence of transformation in some students</a:t>
            </a:r>
          </a:p>
          <a:p>
            <a:r>
              <a:rPr lang="en-GB" sz="3600" dirty="0" smtClean="0"/>
              <a:t>Learning from challenge and adversity</a:t>
            </a:r>
          </a:p>
          <a:p>
            <a:r>
              <a:rPr lang="en-GB" sz="3600" dirty="0" smtClean="0"/>
              <a:t>Experiences which in some cases have influenced students’ attitudes</a:t>
            </a:r>
            <a:r>
              <a:rPr lang="en-GB" sz="3600" dirty="0"/>
              <a:t>, </a:t>
            </a:r>
            <a:r>
              <a:rPr lang="en-GB" sz="3600" dirty="0" smtClean="0"/>
              <a:t>beliefs, career </a:t>
            </a:r>
            <a:r>
              <a:rPr lang="en-GB" sz="3600" dirty="0"/>
              <a:t>and life </a:t>
            </a:r>
            <a:r>
              <a:rPr lang="en-GB" sz="3600" dirty="0" smtClean="0"/>
              <a:t>decisions</a:t>
            </a:r>
            <a:endParaRPr lang="en-GB" sz="3600" dirty="0"/>
          </a:p>
          <a:p>
            <a:r>
              <a:rPr lang="en-GB" sz="3600" dirty="0" smtClean="0"/>
              <a:t>A belief that the University could do more to encourage and support international work placements</a:t>
            </a:r>
            <a:endParaRPr lang="en-GB" sz="3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9678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088" y="977347"/>
            <a:ext cx="8208912" cy="1143000"/>
          </a:xfrm>
        </p:spPr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Staff interviews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714"/>
            <a:ext cx="8229600" cy="2894368"/>
          </a:xfrm>
        </p:spPr>
        <p:txBody>
          <a:bodyPr>
            <a:noAutofit/>
          </a:bodyPr>
          <a:lstStyle/>
          <a:p>
            <a:r>
              <a:rPr lang="en-GB" sz="2400" dirty="0" smtClean="0"/>
              <a:t>Institutional context/direction of travel is positive (Global engagement strategy)</a:t>
            </a:r>
          </a:p>
          <a:p>
            <a:r>
              <a:rPr lang="en-GB" sz="2400" smtClean="0"/>
              <a:t>Significant barriers </a:t>
            </a:r>
            <a:r>
              <a:rPr lang="en-GB" sz="2400" dirty="0" smtClean="0"/>
              <a:t>remain:</a:t>
            </a:r>
            <a:br>
              <a:rPr lang="en-GB" sz="2400" dirty="0" smtClean="0"/>
            </a:br>
            <a:r>
              <a:rPr lang="en-GB" sz="2400" dirty="0" smtClean="0"/>
              <a:t>- financial</a:t>
            </a:r>
            <a:br>
              <a:rPr lang="en-GB" sz="2400" dirty="0" smtClean="0"/>
            </a:br>
            <a:r>
              <a:rPr lang="en-GB" sz="2400" dirty="0" smtClean="0"/>
              <a:t>- insurance</a:t>
            </a:r>
            <a:br>
              <a:rPr lang="en-GB" sz="2400" dirty="0" smtClean="0"/>
            </a:br>
            <a:r>
              <a:rPr lang="en-GB" sz="2400" dirty="0" smtClean="0"/>
              <a:t>- staff attitudes and motivation</a:t>
            </a:r>
            <a:br>
              <a:rPr lang="en-GB" sz="2400" dirty="0" smtClean="0"/>
            </a:br>
            <a:r>
              <a:rPr lang="en-GB" sz="2400" dirty="0" smtClean="0"/>
              <a:t>- resourcing the work</a:t>
            </a:r>
            <a:br>
              <a:rPr lang="en-GB" sz="2400" dirty="0" smtClean="0"/>
            </a:br>
            <a:r>
              <a:rPr lang="en-GB" sz="2400" dirty="0" smtClean="0"/>
              <a:t>- consistency of approach</a:t>
            </a:r>
            <a:br>
              <a:rPr lang="en-GB" sz="2400" dirty="0" smtClean="0"/>
            </a:br>
            <a:r>
              <a:rPr lang="en-GB" sz="2400" dirty="0" smtClean="0"/>
              <a:t>- institutional procedures and attitudes to risk</a:t>
            </a:r>
            <a:br>
              <a:rPr lang="en-GB" sz="2400" dirty="0" smtClean="0"/>
            </a:br>
            <a:r>
              <a:rPr lang="en-GB" sz="2400" dirty="0" smtClean="0"/>
              <a:t>- inflexible placement model    </a:t>
            </a:r>
          </a:p>
          <a:p>
            <a:r>
              <a:rPr lang="en-GB" sz="2400" dirty="0" smtClean="0"/>
              <a:t>Turning University ambitions and rhetoric into reality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67149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310" y="687062"/>
            <a:ext cx="7683689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Development opportunities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2642"/>
            <a:ext cx="8229600" cy="3345235"/>
          </a:xfrm>
        </p:spPr>
        <p:txBody>
          <a:bodyPr>
            <a:noAutofit/>
          </a:bodyPr>
          <a:lstStyle/>
          <a:p>
            <a:r>
              <a:rPr lang="en-US" sz="2000" dirty="0" smtClean="0"/>
              <a:t>Students and alumni as IWP advocates/ambassadors</a:t>
            </a:r>
          </a:p>
          <a:p>
            <a:r>
              <a:rPr lang="en-US" sz="2000" dirty="0" smtClean="0"/>
              <a:t>Post-placement mentoring</a:t>
            </a:r>
          </a:p>
          <a:p>
            <a:r>
              <a:rPr lang="en-US" sz="2000" dirty="0" smtClean="0"/>
              <a:t>Home-based placements – challenging communities, exposure to ‘other’</a:t>
            </a:r>
          </a:p>
          <a:p>
            <a:r>
              <a:rPr lang="en-US" sz="2000" dirty="0" smtClean="0"/>
              <a:t>IWPs outside of sport?</a:t>
            </a:r>
          </a:p>
          <a:p>
            <a:r>
              <a:rPr lang="en-US" sz="2000" dirty="0" smtClean="0"/>
              <a:t>Consistent information, advice and support </a:t>
            </a:r>
          </a:p>
          <a:p>
            <a:r>
              <a:rPr lang="en-US" sz="2000" dirty="0" smtClean="0"/>
              <a:t>Exploiting international partnerships/business opportunities</a:t>
            </a:r>
          </a:p>
          <a:p>
            <a:r>
              <a:rPr lang="en-US" sz="2000" dirty="0" smtClean="0"/>
              <a:t>More flexible placement models/options</a:t>
            </a:r>
          </a:p>
          <a:p>
            <a:r>
              <a:rPr lang="en-US" sz="2000" dirty="0" smtClean="0"/>
              <a:t>Resourcing the work </a:t>
            </a:r>
          </a:p>
          <a:p>
            <a:r>
              <a:rPr lang="en-US" sz="2000" dirty="0"/>
              <a:t>Marketing opportunities</a:t>
            </a:r>
          </a:p>
          <a:p>
            <a:r>
              <a:rPr lang="en-US" sz="2000" dirty="0" smtClean="0"/>
              <a:t>Performance measures?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34127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Project outputs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DVD resource and written case studies – July/August 2017</a:t>
            </a:r>
          </a:p>
          <a:p>
            <a:r>
              <a:rPr lang="en-GB" dirty="0"/>
              <a:t>Final report </a:t>
            </a:r>
            <a:r>
              <a:rPr lang="en-GB" dirty="0" smtClean="0"/>
              <a:t>- </a:t>
            </a:r>
            <a:r>
              <a:rPr lang="en-GB" dirty="0"/>
              <a:t>September 2017</a:t>
            </a:r>
          </a:p>
          <a:p>
            <a:r>
              <a:rPr lang="en-GB" dirty="0" smtClean="0"/>
              <a:t>Explore publication opportunities - 2017/18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4644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Points for discussion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Shared or different experiences?</a:t>
            </a:r>
          </a:p>
          <a:p>
            <a:r>
              <a:rPr lang="en-GB" dirty="0" smtClean="0"/>
              <a:t>How can the research findings be enhanced?</a:t>
            </a:r>
          </a:p>
          <a:p>
            <a:r>
              <a:rPr lang="en-GB" dirty="0" smtClean="0"/>
              <a:t>Further opportunities for dissemination?</a:t>
            </a:r>
          </a:p>
          <a:p>
            <a:r>
              <a:rPr lang="en-GB" dirty="0" smtClean="0"/>
              <a:t>Additional research opportunities?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8015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Contact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/>
              <a:t>Chris </a:t>
            </a:r>
            <a:r>
              <a:rPr lang="en-GB" dirty="0" err="1" smtClean="0"/>
              <a:t>Cutforth</a:t>
            </a:r>
            <a:r>
              <a:rPr lang="en-GB" dirty="0" smtClean="0"/>
              <a:t>, Academy of Sport and Physical Activity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01142255626</a:t>
            </a:r>
          </a:p>
          <a:p>
            <a:pPr marL="0" indent="0" algn="ctr">
              <a:buNone/>
            </a:pPr>
            <a:r>
              <a:rPr lang="en-GB" dirty="0" smtClean="0">
                <a:hlinkClick r:id="rId2"/>
              </a:rPr>
              <a:t>c.cutforth@shu.ac.uk</a:t>
            </a:r>
            <a:endParaRPr lang="en-GB" dirty="0" smtClean="0"/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5122" name="Picture 2" descr="C:\Users\hwbcc5\Desktop\cc phot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582" y="409754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412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Project aim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To </a:t>
            </a:r>
            <a:r>
              <a:rPr lang="en-US" dirty="0"/>
              <a:t>broaden the horizons of students in the Academy of Sport and Physical Activity and create new opportunities for students to live, study and work </a:t>
            </a:r>
            <a:r>
              <a:rPr lang="en-US" dirty="0" smtClean="0"/>
              <a:t>abroad </a:t>
            </a:r>
            <a:endParaRPr lang="en-GB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210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744" y="1208060"/>
            <a:ext cx="8208912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University context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i="1" dirty="0"/>
              <a:t>"Our strategy has been developed against a backdrop in which today's universities are invigorated and challenged by international mobility and an increased emphasis on the importance of working across national borders."</a:t>
            </a:r>
            <a:r>
              <a:rPr lang="en-GB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i="1" dirty="0"/>
              <a:t>“We will work towards all Academy students having an opportunity to be involved with international sport experiences.</a:t>
            </a:r>
            <a:r>
              <a:rPr lang="en-US" i="1" dirty="0" smtClean="0"/>
              <a:t>”</a:t>
            </a:r>
            <a:br>
              <a:rPr lang="en-US" i="1" dirty="0" smtClean="0"/>
            </a:br>
            <a:endParaRPr lang="en-GB" dirty="0"/>
          </a:p>
          <a:p>
            <a:pPr marL="0" indent="0">
              <a:buNone/>
            </a:pPr>
            <a:r>
              <a:rPr lang="en-US" i="1" dirty="0" smtClean="0"/>
              <a:t>“</a:t>
            </a:r>
            <a:r>
              <a:rPr lang="en-US" i="1" dirty="0"/>
              <a:t>We will provide students and staff with a wide variety of real world experiences that reflect the global sport industry.”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645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International placements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5940993"/>
              </p:ext>
            </p:extLst>
          </p:nvPr>
        </p:nvGraphicFramePr>
        <p:xfrm>
          <a:off x="364276" y="2666303"/>
          <a:ext cx="8229600" cy="308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95159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international placements</a:t>
                      </a:r>
                      <a:endParaRPr lang="en-US" dirty="0"/>
                    </a:p>
                  </a:txBody>
                  <a:tcPr/>
                </a:tc>
              </a:tr>
              <a:tr h="384543">
                <a:tc>
                  <a:txBody>
                    <a:bodyPr/>
                    <a:lstStyle/>
                    <a:p>
                      <a:r>
                        <a:rPr lang="en-US" dirty="0" smtClean="0"/>
                        <a:t>2010-11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</a:tr>
              <a:tr h="384543">
                <a:tc>
                  <a:txBody>
                    <a:bodyPr/>
                    <a:lstStyle/>
                    <a:p>
                      <a:r>
                        <a:rPr lang="en-US" dirty="0" smtClean="0"/>
                        <a:t>2011-12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</a:tr>
              <a:tr h="384543">
                <a:tc>
                  <a:txBody>
                    <a:bodyPr/>
                    <a:lstStyle/>
                    <a:p>
                      <a:r>
                        <a:rPr lang="en-US" dirty="0" smtClean="0"/>
                        <a:t>2012-13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</a:tr>
              <a:tr h="384543">
                <a:tc>
                  <a:txBody>
                    <a:bodyPr/>
                    <a:lstStyle/>
                    <a:p>
                      <a:r>
                        <a:rPr lang="en-US" dirty="0" smtClean="0"/>
                        <a:t>2013-14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</a:tr>
              <a:tr h="384543">
                <a:tc>
                  <a:txBody>
                    <a:bodyPr/>
                    <a:lstStyle/>
                    <a:p>
                      <a:r>
                        <a:rPr lang="en-US" dirty="0" smtClean="0"/>
                        <a:t>2014-15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</a:tr>
              <a:tr h="384543">
                <a:tc>
                  <a:txBody>
                    <a:bodyPr/>
                    <a:lstStyle/>
                    <a:p>
                      <a:r>
                        <a:rPr lang="en-US" dirty="0" smtClean="0"/>
                        <a:t>2015-16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</a:tr>
              <a:tr h="384543">
                <a:tc>
                  <a:txBody>
                    <a:bodyPr/>
                    <a:lstStyle/>
                    <a:p>
                      <a:r>
                        <a:rPr lang="en-US" dirty="0" smtClean="0"/>
                        <a:t>2016-17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1894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851" y="964106"/>
            <a:ext cx="8208912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Project activities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94959"/>
            <a:ext cx="8229600" cy="3345235"/>
          </a:xfrm>
        </p:spPr>
        <p:txBody>
          <a:bodyPr>
            <a:normAutofit/>
          </a:bodyPr>
          <a:lstStyle/>
          <a:p>
            <a:r>
              <a:rPr lang="en-GB" sz="3600" dirty="0" smtClean="0"/>
              <a:t>Online survey</a:t>
            </a:r>
          </a:p>
          <a:p>
            <a:r>
              <a:rPr lang="en-GB" sz="3600" dirty="0" smtClean="0"/>
              <a:t>Semi-structured interviews</a:t>
            </a:r>
          </a:p>
          <a:p>
            <a:r>
              <a:rPr lang="en-GB" sz="3600" dirty="0" smtClean="0"/>
              <a:t>Literature review</a:t>
            </a:r>
          </a:p>
          <a:p>
            <a:r>
              <a:rPr lang="en-GB" sz="3600" dirty="0" smtClean="0"/>
              <a:t>Student as researchers (data analysis)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384168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88" y="1180764"/>
            <a:ext cx="8208912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Lines of enquiry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1188"/>
            <a:ext cx="8229600" cy="3614975"/>
          </a:xfrm>
        </p:spPr>
        <p:txBody>
          <a:bodyPr>
            <a:noAutofit/>
          </a:bodyPr>
          <a:lstStyle/>
          <a:p>
            <a:pPr lvl="0"/>
            <a:r>
              <a:rPr lang="en-US" sz="2400" dirty="0" smtClean="0"/>
              <a:t>Motivations </a:t>
            </a:r>
            <a:r>
              <a:rPr lang="en-US" sz="2400" dirty="0"/>
              <a:t>for pursuing an international work placement</a:t>
            </a:r>
            <a:endParaRPr lang="en-GB" sz="2400" dirty="0"/>
          </a:p>
          <a:p>
            <a:pPr lvl="0"/>
            <a:r>
              <a:rPr lang="en-US" sz="2400" dirty="0"/>
              <a:t>How the placement was secured </a:t>
            </a:r>
            <a:endParaRPr lang="en-GB" sz="2400" dirty="0"/>
          </a:p>
          <a:p>
            <a:pPr lvl="0"/>
            <a:r>
              <a:rPr lang="en-US" sz="2400" dirty="0"/>
              <a:t>Key learning, personal and professional development experiences and challenges </a:t>
            </a:r>
            <a:endParaRPr lang="en-GB" sz="2400" dirty="0"/>
          </a:p>
          <a:p>
            <a:pPr lvl="0"/>
            <a:r>
              <a:rPr lang="en-US" sz="2400" dirty="0"/>
              <a:t>Advice and support received from the University </a:t>
            </a:r>
            <a:endParaRPr lang="en-GB" sz="2400" dirty="0"/>
          </a:p>
          <a:p>
            <a:r>
              <a:rPr lang="en-US" sz="2400" dirty="0"/>
              <a:t>Ideas for extending </a:t>
            </a:r>
            <a:r>
              <a:rPr lang="en-US" sz="2400" dirty="0" smtClean="0"/>
              <a:t>opportunities </a:t>
            </a:r>
            <a:r>
              <a:rPr lang="en-US" sz="2400" dirty="0"/>
              <a:t>to other </a:t>
            </a:r>
            <a:r>
              <a:rPr lang="en-US" sz="2400" dirty="0" smtClean="0"/>
              <a:t>students (expanding horizons) 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6118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03" y="1016991"/>
            <a:ext cx="8208912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Data collection methods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03256"/>
            <a:ext cx="8229600" cy="3345235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Online survey - 32 responses (16 males and 16 females)</a:t>
            </a:r>
            <a:endParaRPr lang="en-GB" dirty="0"/>
          </a:p>
          <a:p>
            <a:pPr lvl="0"/>
            <a:r>
              <a:rPr lang="en-US" dirty="0"/>
              <a:t>10 in-depth semi-structured </a:t>
            </a:r>
            <a:r>
              <a:rPr lang="en-US" dirty="0" smtClean="0"/>
              <a:t>student interviews </a:t>
            </a:r>
            <a:endParaRPr lang="en-GB" dirty="0"/>
          </a:p>
          <a:p>
            <a:pPr lvl="0"/>
            <a:r>
              <a:rPr lang="en-US" dirty="0" smtClean="0"/>
              <a:t>Semi-structured interviews </a:t>
            </a:r>
            <a:r>
              <a:rPr lang="en-US" dirty="0"/>
              <a:t>with </a:t>
            </a:r>
            <a:r>
              <a:rPr lang="en-US" dirty="0" smtClean="0"/>
              <a:t>2 Academy colleagues with responsibility for employability </a:t>
            </a:r>
            <a:r>
              <a:rPr lang="en-US" dirty="0"/>
              <a:t>and </a:t>
            </a:r>
            <a:r>
              <a:rPr lang="en-US" dirty="0" smtClean="0"/>
              <a:t>UG work placement </a:t>
            </a:r>
            <a:endParaRPr lang="en-GB" dirty="0"/>
          </a:p>
          <a:p>
            <a:pPr lvl="0"/>
            <a:r>
              <a:rPr lang="en-US" dirty="0"/>
              <a:t>2 students </a:t>
            </a:r>
            <a:r>
              <a:rPr lang="en-US" dirty="0" smtClean="0"/>
              <a:t>employed for data </a:t>
            </a:r>
            <a:r>
              <a:rPr lang="en-US" dirty="0"/>
              <a:t>analysis </a:t>
            </a:r>
            <a:endParaRPr lang="en-GB" dirty="0"/>
          </a:p>
          <a:p>
            <a:pPr lvl="0"/>
            <a:r>
              <a:rPr lang="en-US" dirty="0"/>
              <a:t>Literature review </a:t>
            </a:r>
            <a:r>
              <a:rPr lang="en-US" dirty="0" smtClean="0"/>
              <a:t>underway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4566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987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4" y="1562100"/>
            <a:ext cx="8939284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774222"/>
      </p:ext>
    </p:extLst>
  </p:cSld>
  <p:clrMapOvr>
    <a:masterClrMapping/>
  </p:clrMapOvr>
</p:sld>
</file>

<file path=ppt/theme/theme1.xml><?xml version="1.0" encoding="utf-8"?>
<a:theme xmlns:a="http://schemas.openxmlformats.org/drawingml/2006/main" name="Rahcel 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SHU Powerpoint TEMPLATE in Arial 1 slide</Template>
  <TotalTime>373</TotalTime>
  <Words>449</Words>
  <Application>Microsoft Office PowerPoint</Application>
  <PresentationFormat>On-screen Show (4:3)</PresentationFormat>
  <Paragraphs>86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Rahcel Presentation1</vt:lpstr>
      <vt:lpstr>   International work placement research ‘Spreading Your Wings’ LTA Conference 2017 </vt:lpstr>
      <vt:lpstr>Project aim</vt:lpstr>
      <vt:lpstr>University context</vt:lpstr>
      <vt:lpstr>International placements</vt:lpstr>
      <vt:lpstr>Project activities</vt:lpstr>
      <vt:lpstr>Lines of enquiry </vt:lpstr>
      <vt:lpstr>Data collection methods </vt:lpstr>
      <vt:lpstr>PowerPoint Presentation</vt:lpstr>
      <vt:lpstr>PowerPoint Presentation</vt:lpstr>
      <vt:lpstr>PowerPoint Presentation</vt:lpstr>
      <vt:lpstr>PowerPoint Presentation</vt:lpstr>
      <vt:lpstr>Additional student feedback</vt:lpstr>
      <vt:lpstr>Additional student feedback</vt:lpstr>
      <vt:lpstr>Student interviews</vt:lpstr>
      <vt:lpstr>Staff interviews</vt:lpstr>
      <vt:lpstr>Development opportunities</vt:lpstr>
      <vt:lpstr>Project outputs</vt:lpstr>
      <vt:lpstr>Points for discussion</vt:lpstr>
      <vt:lpstr>Contact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Spreading Your Wings</dc:title>
  <dc:creator>Chris Cutforth</dc:creator>
  <cp:lastModifiedBy>Natalie Brownell</cp:lastModifiedBy>
  <cp:revision>49</cp:revision>
  <dcterms:created xsi:type="dcterms:W3CDTF">2015-10-05T10:18:19Z</dcterms:created>
  <dcterms:modified xsi:type="dcterms:W3CDTF">2017-11-03T11:46:44Z</dcterms:modified>
</cp:coreProperties>
</file>