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826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9AD"/>
    <a:srgbClr val="B70D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70" autoAdjust="0"/>
  </p:normalViewPr>
  <p:slideViewPr>
    <p:cSldViewPr>
      <p:cViewPr>
        <p:scale>
          <a:sx n="75" d="100"/>
          <a:sy n="75" d="100"/>
        </p:scale>
        <p:origin x="-1944" y="-858"/>
      </p:cViewPr>
      <p:guideLst>
        <p:guide orient="horz" pos="1622"/>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BEA4CAD-AEEB-4EF7-B495-C65AD952502F}" type="datetimeFigureOut">
              <a:rPr lang="en-GB" smtClean="0"/>
              <a:t>17/07/2017</a:t>
            </a:fld>
            <a:endParaRPr lang="en-GB"/>
          </a:p>
        </p:txBody>
      </p:sp>
      <p:sp>
        <p:nvSpPr>
          <p:cNvPr id="4" name="Slide Image Placeholder 3"/>
          <p:cNvSpPr>
            <a:spLocks noGrp="1" noRot="1" noChangeAspect="1"/>
          </p:cNvSpPr>
          <p:nvPr>
            <p:ph type="sldImg" idx="2"/>
          </p:nvPr>
        </p:nvSpPr>
        <p:spPr>
          <a:xfrm>
            <a:off x="142875" y="768350"/>
            <a:ext cx="6813550"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6E9FD3D-CB76-45C5-B409-1AEDF5933FEF}" type="slidenum">
              <a:rPr lang="en-GB" smtClean="0"/>
              <a:t>‹#›</a:t>
            </a:fld>
            <a:endParaRPr lang="en-GB"/>
          </a:p>
        </p:txBody>
      </p:sp>
    </p:spTree>
    <p:extLst>
      <p:ext uri="{BB962C8B-B14F-4D97-AF65-F5344CB8AC3E}">
        <p14:creationId xmlns:p14="http://schemas.microsoft.com/office/powerpoint/2010/main" val="13066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1</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10</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11</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2</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3</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4</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5</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6</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7</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8</a:t>
            </a:fld>
            <a:endParaRPr lang="en-GB"/>
          </a:p>
        </p:txBody>
      </p:sp>
    </p:spTree>
    <p:extLst>
      <p:ext uri="{BB962C8B-B14F-4D97-AF65-F5344CB8AC3E}">
        <p14:creationId xmlns:p14="http://schemas.microsoft.com/office/powerpoint/2010/main" val="863833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3550" cy="38369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E9FD3D-CB76-45C5-B409-1AEDF5933FEF}" type="slidenum">
              <a:rPr lang="en-GB" smtClean="0"/>
              <a:t>9</a:t>
            </a:fld>
            <a:endParaRPr lang="en-GB"/>
          </a:p>
        </p:txBody>
      </p:sp>
    </p:spTree>
    <p:extLst>
      <p:ext uri="{BB962C8B-B14F-4D97-AF65-F5344CB8AC3E}">
        <p14:creationId xmlns:p14="http://schemas.microsoft.com/office/powerpoint/2010/main" val="86383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9299"/>
            <a:ext cx="7772400" cy="1103540"/>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7349"/>
            <a:ext cx="6400800" cy="13156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66E4B1D-ADB2-4F15-8389-44110F300007}" type="datetimeFigureOut">
              <a:rPr lang="en-GB" smtClean="0"/>
              <a:t>17/07/2017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316952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6E4B1D-ADB2-4F15-8389-44110F300007}" type="datetimeFigureOut">
              <a:rPr lang="en-GB" smtClean="0"/>
              <a:t>17/07/2017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86052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169"/>
            <a:ext cx="2057400" cy="43927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6169"/>
            <a:ext cx="6019800" cy="43927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6E4B1D-ADB2-4F15-8389-44110F300007}" type="datetimeFigureOut">
              <a:rPr lang="en-GB" smtClean="0"/>
              <a:t>17/07/2017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61542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6E4B1D-ADB2-4F15-8389-44110F300007}" type="datetimeFigureOut">
              <a:rPr lang="en-GB" smtClean="0"/>
              <a:t>17/07/2017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19387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8236"/>
            <a:ext cx="7772400" cy="102250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2054"/>
            <a:ext cx="7772400" cy="112618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E4B1D-ADB2-4F15-8389-44110F300007}" type="datetimeFigureOut">
              <a:rPr lang="en-GB" smtClean="0"/>
              <a:t>17/07/2017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392330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6E4B1D-ADB2-4F15-8389-44110F300007}" type="datetimeFigureOut">
              <a:rPr lang="en-GB" smtClean="0"/>
              <a:t>17/07/2017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44607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2401"/>
            <a:ext cx="4040188"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2667"/>
            <a:ext cx="4040188"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2401"/>
            <a:ext cx="4041775"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2667"/>
            <a:ext cx="4041775"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6E4B1D-ADB2-4F15-8389-44110F300007}" type="datetimeFigureOut">
              <a:rPr lang="en-GB" smtClean="0"/>
              <a:t>17/07/2017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2894990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6E4B1D-ADB2-4F15-8389-44110F300007}" type="datetimeFigureOut">
              <a:rPr lang="en-GB" smtClean="0"/>
              <a:t>17/07/2017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3799756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E4B1D-ADB2-4F15-8389-44110F300007}" type="datetimeFigureOut">
              <a:rPr lang="en-GB" smtClean="0"/>
              <a:t>17/07/2017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84218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977"/>
            <a:ext cx="3008313" cy="87234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977"/>
            <a:ext cx="5111750" cy="4393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7322"/>
            <a:ext cx="3008313" cy="35215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E4B1D-ADB2-4F15-8389-44110F300007}" type="datetimeFigureOut">
              <a:rPr lang="en-GB" smtClean="0"/>
              <a:t>17/07/2017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276859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3784"/>
            <a:ext cx="5486400" cy="425447"/>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60007"/>
            <a:ext cx="5486400" cy="30889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9231"/>
            <a:ext cx="5486400" cy="6042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E4B1D-ADB2-4F15-8389-44110F300007}" type="datetimeFigureOut">
              <a:rPr lang="en-GB" smtClean="0"/>
              <a:t>17/07/2017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623AC5-E736-42FC-804D-CE08A2C83742}" type="slidenum">
              <a:rPr lang="en-GB" smtClean="0"/>
              <a:t>‹#›</a:t>
            </a:fld>
            <a:endParaRPr lang="en-GB"/>
          </a:p>
        </p:txBody>
      </p:sp>
    </p:spTree>
    <p:extLst>
      <p:ext uri="{BB962C8B-B14F-4D97-AF65-F5344CB8AC3E}">
        <p14:creationId xmlns:p14="http://schemas.microsoft.com/office/powerpoint/2010/main" val="855831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169"/>
            <a:ext cx="8229600" cy="858044"/>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1262"/>
            <a:ext cx="8229600" cy="33976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71678"/>
            <a:ext cx="2133600" cy="274097"/>
          </a:xfrm>
          <a:prstGeom prst="rect">
            <a:avLst/>
          </a:prstGeom>
        </p:spPr>
        <p:txBody>
          <a:bodyPr vert="horz" lIns="91440" tIns="45720" rIns="91440" bIns="45720" rtlCol="0" anchor="ctr"/>
          <a:lstStyle>
            <a:lvl1pPr algn="l">
              <a:defRPr sz="1200">
                <a:solidFill>
                  <a:schemeClr val="tx1">
                    <a:tint val="75000"/>
                  </a:schemeClr>
                </a:solidFill>
              </a:defRPr>
            </a:lvl1pPr>
          </a:lstStyle>
          <a:p>
            <a:fld id="{066E4B1D-ADB2-4F15-8389-44110F300007}" type="datetimeFigureOut">
              <a:rPr lang="en-GB" smtClean="0"/>
              <a:t>17/07/2017</a:t>
            </a:fld>
            <a:endParaRPr lang="en-GB"/>
          </a:p>
        </p:txBody>
      </p:sp>
      <p:sp>
        <p:nvSpPr>
          <p:cNvPr id="5" name="Footer Placeholder 4"/>
          <p:cNvSpPr>
            <a:spLocks noGrp="1"/>
          </p:cNvSpPr>
          <p:nvPr>
            <p:ph type="ftr" sz="quarter" idx="3"/>
          </p:nvPr>
        </p:nvSpPr>
        <p:spPr>
          <a:xfrm>
            <a:off x="3124200" y="4771678"/>
            <a:ext cx="2895600" cy="2740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71678"/>
            <a:ext cx="2133600" cy="274097"/>
          </a:xfrm>
          <a:prstGeom prst="rect">
            <a:avLst/>
          </a:prstGeom>
        </p:spPr>
        <p:txBody>
          <a:bodyPr vert="horz" lIns="91440" tIns="45720" rIns="91440" bIns="45720" rtlCol="0" anchor="ctr"/>
          <a:lstStyle>
            <a:lvl1pPr algn="r">
              <a:defRPr sz="1200">
                <a:solidFill>
                  <a:schemeClr val="tx1">
                    <a:tint val="75000"/>
                  </a:schemeClr>
                </a:solidFill>
              </a:defRPr>
            </a:lvl1pPr>
          </a:lstStyle>
          <a:p>
            <a:fld id="{C6623AC5-E736-42FC-804D-CE08A2C83742}" type="slidenum">
              <a:rPr lang="en-GB" smtClean="0"/>
              <a:t>‹#›</a:t>
            </a:fld>
            <a:endParaRPr lang="en-GB"/>
          </a:p>
        </p:txBody>
      </p:sp>
    </p:spTree>
    <p:extLst>
      <p:ext uri="{BB962C8B-B14F-4D97-AF65-F5344CB8AC3E}">
        <p14:creationId xmlns:p14="http://schemas.microsoft.com/office/powerpoint/2010/main" val="4276881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Perhaps the ideal student, fully committed to their course, coming prepared to seminars and quick to understand the value of gaining a placement and acting on this. </a:t>
            </a:r>
            <a:r>
              <a:rPr lang="en-GB" sz="1600" dirty="0" err="1"/>
              <a:t>Brainiac</a:t>
            </a:r>
            <a:r>
              <a:rPr lang="en-GB" sz="1600" dirty="0"/>
              <a:t> has signed up to student Union societies but is not really engaged with them. Similarly, they are hedging their bets on academic success and does not engage in volunteering or sports. </a:t>
            </a:r>
            <a:r>
              <a:rPr lang="en-GB" sz="1600" dirty="0" err="1"/>
              <a:t>Brainiac</a:t>
            </a:r>
            <a:r>
              <a:rPr lang="en-GB" sz="1600" dirty="0"/>
              <a:t> is a local student living at home and does not have part-time work</a:t>
            </a:r>
            <a:r>
              <a:rPr lang="en-GB" sz="1600" dirty="0" smtClean="0"/>
              <a:t>.</a:t>
            </a:r>
            <a:endParaRPr lang="en-GB" sz="1600" dirty="0"/>
          </a:p>
        </p:txBody>
      </p:sp>
      <p:sp>
        <p:nvSpPr>
          <p:cNvPr id="6" name="Content Placeholder 4"/>
          <p:cNvSpPr txBox="1">
            <a:spLocks/>
          </p:cNvSpPr>
          <p:nvPr/>
        </p:nvSpPr>
        <p:spPr>
          <a:xfrm>
            <a:off x="517426" y="2625987"/>
            <a:ext cx="3602360" cy="18542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a:t>
            </a:r>
            <a:r>
              <a:rPr lang="en-GB" sz="1600" dirty="0" smtClean="0"/>
              <a:t>when </a:t>
            </a:r>
            <a:r>
              <a:rPr lang="en-GB" sz="1600" dirty="0" err="1" smtClean="0"/>
              <a:t>Brainiac</a:t>
            </a:r>
            <a:r>
              <a:rPr lang="en-GB" sz="1600" dirty="0" smtClean="0"/>
              <a:t> does engage in an activity they will commit to it, being quick to understand the benefits. They will explore it deeply and, given the chance, they make connection to other ideas.</a:t>
            </a:r>
            <a:endParaRPr lang="en-GB" sz="1600" dirty="0"/>
          </a:p>
        </p:txBody>
      </p:sp>
      <p:sp>
        <p:nvSpPr>
          <p:cNvPr id="7" name="Content Placeholder 4"/>
          <p:cNvSpPr txBox="1">
            <a:spLocks/>
          </p:cNvSpPr>
          <p:nvPr/>
        </p:nvSpPr>
        <p:spPr>
          <a:xfrm>
            <a:off x="4283968" y="2625987"/>
            <a:ext cx="4536504"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a:t>
            </a:r>
            <a:r>
              <a:rPr lang="en-GB" sz="1600" dirty="0" smtClean="0"/>
              <a:t>Teaching </a:t>
            </a:r>
            <a:r>
              <a:rPr lang="en-GB" sz="1600" dirty="0"/>
              <a:t>needs to offer opportunities for </a:t>
            </a:r>
            <a:r>
              <a:rPr lang="en-GB" sz="1600" dirty="0" err="1" smtClean="0"/>
              <a:t>Brainiacs</a:t>
            </a:r>
            <a:r>
              <a:rPr lang="en-GB" sz="1600" dirty="0" smtClean="0"/>
              <a:t> to </a:t>
            </a:r>
            <a:r>
              <a:rPr lang="en-GB" sz="1600" dirty="0"/>
              <a:t>excel </a:t>
            </a:r>
            <a:r>
              <a:rPr lang="en-GB" sz="1600" dirty="0" smtClean="0"/>
              <a:t>academically, not limiting them </a:t>
            </a:r>
            <a:r>
              <a:rPr lang="en-GB" sz="1600" dirty="0"/>
              <a:t>to </a:t>
            </a:r>
            <a:r>
              <a:rPr lang="en-GB" sz="1600" dirty="0" smtClean="0"/>
              <a:t>the surface level engagement of assessment-driven teaching. </a:t>
            </a:r>
            <a:r>
              <a:rPr lang="en-GB" sz="1600" dirty="0"/>
              <a:t>The </a:t>
            </a:r>
            <a:r>
              <a:rPr lang="en-GB" sz="1600" dirty="0" err="1"/>
              <a:t>Brainiac</a:t>
            </a:r>
            <a:r>
              <a:rPr lang="en-GB" sz="1600" dirty="0"/>
              <a:t> needs to understand why what they are doing now will benefit them </a:t>
            </a:r>
            <a:r>
              <a:rPr lang="en-GB" sz="1600" dirty="0" smtClean="0"/>
              <a:t>later so </a:t>
            </a:r>
            <a:r>
              <a:rPr lang="en-GB" sz="1600" dirty="0"/>
              <a:t>they can self-direct their </a:t>
            </a:r>
            <a:r>
              <a:rPr lang="en-GB" sz="1600" dirty="0" smtClean="0"/>
              <a:t>study in </a:t>
            </a:r>
            <a:r>
              <a:rPr lang="en-GB" sz="1600" dirty="0"/>
              <a:t>their course and in </a:t>
            </a:r>
            <a:r>
              <a:rPr lang="en-GB" sz="1600" dirty="0" smtClean="0"/>
              <a:t>life. </a:t>
            </a:r>
            <a:r>
              <a:rPr lang="en-GB" sz="1600" dirty="0" err="1" smtClean="0"/>
              <a:t>Brainiac</a:t>
            </a:r>
            <a:r>
              <a:rPr lang="en-GB" sz="1600" dirty="0" smtClean="0"/>
              <a:t> may need greater support to engage with peers in </a:t>
            </a:r>
            <a:r>
              <a:rPr lang="en-GB" sz="1600" dirty="0" err="1" smtClean="0"/>
              <a:t>groupwork</a:t>
            </a:r>
            <a:r>
              <a:rPr lang="en-GB" sz="1600" dirty="0" smtClean="0"/>
              <a:t>.</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err="1" smtClean="0">
                <a:solidFill>
                  <a:srgbClr val="FF69AD"/>
                </a:solidFill>
                <a:latin typeface="Calibri" panose="020F0502020204030204" pitchFamily="34" charset="0"/>
                <a:cs typeface="Calibri" panose="020F0502020204030204" pitchFamily="34" charset="0"/>
              </a:rPr>
              <a:t>Brainiac</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617066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868812"/>
          </a:xfrm>
          <a:solidFill>
            <a:schemeClr val="bg1">
              <a:lumMod val="85000"/>
            </a:schemeClr>
          </a:solidFill>
        </p:spPr>
        <p:txBody>
          <a:bodyPr>
            <a:noAutofit/>
          </a:bodyPr>
          <a:lstStyle/>
          <a:p>
            <a:pPr marL="0" indent="0">
              <a:buNone/>
            </a:pPr>
            <a:r>
              <a:rPr lang="en-GB" sz="1600" dirty="0"/>
              <a:t>EUIS comes from a well-off family background. He is smart and confident. Culturally, has a different disposition to most of his peers.</a:t>
            </a:r>
            <a:endParaRPr lang="en-GB" sz="1600" dirty="0"/>
          </a:p>
        </p:txBody>
      </p:sp>
      <p:sp>
        <p:nvSpPr>
          <p:cNvPr id="6" name="Content Placeholder 4"/>
          <p:cNvSpPr txBox="1">
            <a:spLocks/>
          </p:cNvSpPr>
          <p:nvPr/>
        </p:nvSpPr>
        <p:spPr>
          <a:xfrm>
            <a:off x="517426" y="2646139"/>
            <a:ext cx="4198590"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He offers a lot to the course, bringing an international perspective. He is supportive of a group of Chinese students who seem to be far removed from the rest of the cohort socially. He is very disciplined, has good study skills, is well-organised and doesn’t mind if this means he gets his leg pulled. In fact he is proud to be a model student</a:t>
            </a:r>
            <a:r>
              <a:rPr lang="en-GB" sz="1600" dirty="0" smtClean="0"/>
              <a:t>!</a:t>
            </a:r>
            <a:endParaRPr lang="en-GB" sz="1600" dirty="0"/>
          </a:p>
        </p:txBody>
      </p:sp>
      <p:sp>
        <p:nvSpPr>
          <p:cNvPr id="7" name="Content Placeholder 4"/>
          <p:cNvSpPr txBox="1">
            <a:spLocks/>
          </p:cNvSpPr>
          <p:nvPr/>
        </p:nvSpPr>
        <p:spPr>
          <a:xfrm>
            <a:off x="4716016" y="2646139"/>
            <a:ext cx="4104456"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He is fairly confident and does not seem to need or take advice. He just gets on with things. </a:t>
            </a:r>
            <a:r>
              <a:rPr lang="en-GB" sz="1600" dirty="0" smtClean="0"/>
              <a:t>He could </a:t>
            </a:r>
            <a:r>
              <a:rPr lang="en-GB" sz="1600" dirty="0"/>
              <a:t>do </a:t>
            </a:r>
            <a:r>
              <a:rPr lang="en-GB" sz="1600" dirty="0" smtClean="0"/>
              <a:t>more </a:t>
            </a:r>
            <a:r>
              <a:rPr lang="en-GB" sz="1600" dirty="0"/>
              <a:t>to challenge himself in </a:t>
            </a:r>
            <a:r>
              <a:rPr lang="en-GB" sz="1600" dirty="0" smtClean="0"/>
              <a:t>academically.</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EU International Student (EUIS)</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1689794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868812"/>
          </a:xfrm>
          <a:solidFill>
            <a:schemeClr val="bg1">
              <a:lumMod val="85000"/>
            </a:schemeClr>
          </a:solidFill>
        </p:spPr>
        <p:txBody>
          <a:bodyPr>
            <a:noAutofit/>
          </a:bodyPr>
          <a:lstStyle/>
          <a:p>
            <a:pPr marL="0" indent="0">
              <a:buNone/>
            </a:pPr>
            <a:r>
              <a:rPr lang="en-GB" sz="1600" dirty="0"/>
              <a:t>CC does the bare minimum and will always take the short cut. This includes cheating and ‘feeding off’ other people’s work. He does not engage unless he can see there is something in it for him. He </a:t>
            </a:r>
            <a:r>
              <a:rPr lang="en-GB" sz="1600" dirty="0" smtClean="0"/>
              <a:t>acts as the class </a:t>
            </a:r>
            <a:r>
              <a:rPr lang="en-GB" sz="1600" dirty="0"/>
              <a:t>clown and distracts those who are easily led.</a:t>
            </a:r>
            <a:endParaRPr lang="en-GB" sz="1600" dirty="0"/>
          </a:p>
        </p:txBody>
      </p:sp>
      <p:sp>
        <p:nvSpPr>
          <p:cNvPr id="6" name="Content Placeholder 4"/>
          <p:cNvSpPr txBox="1">
            <a:spLocks/>
          </p:cNvSpPr>
          <p:nvPr/>
        </p:nvSpPr>
        <p:spPr>
          <a:xfrm>
            <a:off x="517426" y="2646139"/>
            <a:ext cx="4198590"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He focuses his energies on non-academic opportunities including student societies, though he has become the course rep. </a:t>
            </a:r>
          </a:p>
        </p:txBody>
      </p:sp>
      <p:sp>
        <p:nvSpPr>
          <p:cNvPr id="7" name="Content Placeholder 4"/>
          <p:cNvSpPr txBox="1">
            <a:spLocks/>
          </p:cNvSpPr>
          <p:nvPr/>
        </p:nvSpPr>
        <p:spPr>
          <a:xfrm>
            <a:off x="4716016" y="2646139"/>
            <a:ext cx="4104456"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He seems to have no sense of what he will do with his degree. He is immature and seems to have little experience of learning.</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Class Clown (CC)</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395193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The Traditional Student (TS) is rare, even mythical. They arrived at university aged 18 or 19 via an A Level route, leaving </a:t>
            </a:r>
            <a:r>
              <a:rPr lang="en-GB" sz="1600" dirty="0" smtClean="0"/>
              <a:t>the family </a:t>
            </a:r>
            <a:r>
              <a:rPr lang="en-GB" sz="1600" dirty="0"/>
              <a:t>home for the first time. They are a ‘full on student’ intent on building memories, but strategically focused on what’s happening next rather than </a:t>
            </a:r>
            <a:r>
              <a:rPr lang="en-GB" sz="1600" dirty="0" smtClean="0"/>
              <a:t>on life </a:t>
            </a:r>
            <a:r>
              <a:rPr lang="en-GB" sz="1600" dirty="0"/>
              <a:t>and employment beyond university.</a:t>
            </a:r>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a:t>
            </a:r>
            <a:r>
              <a:rPr lang="en-GB" sz="1600" dirty="0" smtClean="0"/>
              <a:t>TS will </a:t>
            </a:r>
            <a:r>
              <a:rPr lang="en-GB" sz="1600" dirty="0"/>
              <a:t>engage in induction, being keen to understand how the system works. They will engage with programmed support too, usually, </a:t>
            </a:r>
            <a:r>
              <a:rPr lang="en-GB" sz="1600" dirty="0" smtClean="0"/>
              <a:t>taking </a:t>
            </a:r>
            <a:r>
              <a:rPr lang="en-GB" sz="1600" dirty="0"/>
              <a:t>advantage of skills development workshops if they are timely and do not clash with other academic or social commitments. They understand the benefits </a:t>
            </a:r>
            <a:r>
              <a:rPr lang="en-GB" sz="1600" dirty="0" smtClean="0"/>
              <a:t>of PPDP </a:t>
            </a:r>
            <a:r>
              <a:rPr lang="en-GB" sz="1600" dirty="0"/>
              <a:t>and academic advice sessions and will comply with what is needed.</a:t>
            </a:r>
            <a:r>
              <a:rPr lang="en-GB" sz="1600" dirty="0" smtClean="0"/>
              <a:t>.</a:t>
            </a:r>
            <a:endParaRPr lang="en-GB" sz="1600" dirty="0"/>
          </a:p>
        </p:txBody>
      </p:sp>
      <p:sp>
        <p:nvSpPr>
          <p:cNvPr id="7" name="Content Placeholder 4"/>
          <p:cNvSpPr txBox="1">
            <a:spLocks/>
          </p:cNvSpPr>
          <p:nvPr/>
        </p:nvSpPr>
        <p:spPr>
          <a:xfrm>
            <a:off x="4860032" y="2625987"/>
            <a:ext cx="3960440"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a:t>
            </a:r>
            <a:r>
              <a:rPr lang="en-GB" sz="1600" dirty="0"/>
              <a:t>TS has a confused understanding of independent learning and is easily distracted being in a continual struggle to balance academic </a:t>
            </a:r>
            <a:r>
              <a:rPr lang="en-GB" sz="1600" dirty="0" smtClean="0"/>
              <a:t>work and </a:t>
            </a:r>
            <a:r>
              <a:rPr lang="en-GB" sz="1600" dirty="0"/>
              <a:t>social life. TS has part-time work which they usually manage to fit around their timetable.</a:t>
            </a:r>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Traditional student</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4204922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FTVM is a </a:t>
            </a:r>
            <a:r>
              <a:rPr lang="en-GB" sz="1600" dirty="0" smtClean="0"/>
              <a:t>white, </a:t>
            </a:r>
            <a:r>
              <a:rPr lang="en-GB" sz="1600" dirty="0"/>
              <a:t>emotionally young male. His family are quite wealthy. He is motivated by having a successful </a:t>
            </a:r>
            <a:r>
              <a:rPr lang="en-GB" sz="1600" dirty="0" smtClean="0"/>
              <a:t>career, </a:t>
            </a:r>
            <a:r>
              <a:rPr lang="en-GB" sz="1600" dirty="0"/>
              <a:t>though he is unsure exactly what this will be or what it means for his study. Coming to university was a conscious decision, though he did not take an A Level route.</a:t>
            </a:r>
            <a:endParaRPr lang="en-GB" sz="1600" dirty="0"/>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FTVM actively engages in sport societies which are often a distraction, but evidently </a:t>
            </a:r>
            <a:r>
              <a:rPr lang="en-GB" sz="1600" dirty="0" smtClean="0"/>
              <a:t>they have </a:t>
            </a:r>
            <a:r>
              <a:rPr lang="en-GB" sz="1600" dirty="0"/>
              <a:t>helped FTVM to develop his confidence. He has acted in a mentoring capacity across the levels and has a strong sense of course identity</a:t>
            </a:r>
            <a:r>
              <a:rPr lang="en-GB" sz="1600" dirty="0" smtClean="0"/>
              <a:t>.</a:t>
            </a:r>
            <a:endParaRPr lang="en-GB" sz="1600" dirty="0"/>
          </a:p>
        </p:txBody>
      </p:sp>
      <p:sp>
        <p:nvSpPr>
          <p:cNvPr id="7" name="Content Placeholder 4"/>
          <p:cNvSpPr txBox="1">
            <a:spLocks/>
          </p:cNvSpPr>
          <p:nvPr/>
        </p:nvSpPr>
        <p:spPr>
          <a:xfrm>
            <a:off x="4716016" y="2625987"/>
            <a:ext cx="4104456"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a:t>
            </a:r>
            <a:r>
              <a:rPr lang="en-GB" sz="1600" dirty="0" smtClean="0"/>
              <a:t>FTVM </a:t>
            </a:r>
            <a:r>
              <a:rPr lang="en-GB" sz="1600" dirty="0"/>
              <a:t>does not engage deeply with course </a:t>
            </a:r>
            <a:r>
              <a:rPr lang="en-GB" sz="1600" dirty="0" smtClean="0"/>
              <a:t>material. He </a:t>
            </a:r>
            <a:r>
              <a:rPr lang="en-GB" sz="1600" dirty="0"/>
              <a:t>is capable enough, </a:t>
            </a:r>
            <a:r>
              <a:rPr lang="en-GB" sz="1600" dirty="0" smtClean="0"/>
              <a:t>but does just </a:t>
            </a:r>
            <a:r>
              <a:rPr lang="en-GB" sz="1600" dirty="0"/>
              <a:t>enough to get through </a:t>
            </a:r>
            <a:r>
              <a:rPr lang="en-GB" sz="1600" dirty="0" smtClean="0"/>
              <a:t>being </a:t>
            </a:r>
            <a:r>
              <a:rPr lang="en-GB" sz="1600" dirty="0"/>
              <a:t>‘too cool for school’. Mild panic in his last year </a:t>
            </a:r>
            <a:r>
              <a:rPr lang="en-GB" sz="1600" dirty="0" smtClean="0"/>
              <a:t>has seen </a:t>
            </a:r>
            <a:r>
              <a:rPr lang="en-GB" sz="1600" dirty="0"/>
              <a:t>his late night social activity convert to late night cramming. </a:t>
            </a:r>
            <a:r>
              <a:rPr lang="en-GB" sz="1600" dirty="0" smtClean="0"/>
              <a:t>Despite </a:t>
            </a:r>
            <a:r>
              <a:rPr lang="en-GB" sz="1600" dirty="0"/>
              <a:t>his </a:t>
            </a:r>
            <a:r>
              <a:rPr lang="en-GB" sz="1600" dirty="0" smtClean="0"/>
              <a:t>ambition, he </a:t>
            </a:r>
            <a:r>
              <a:rPr lang="en-GB" sz="1600" dirty="0"/>
              <a:t>will graduate with a 2:2 and do well enough taking a role in the family business.</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Full-time Vocational Male (FTVM)</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74995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YWMR is friends with FTVM, being easily led. He is the first from his family to go to university and is still not sure if this is a good thing. He has a very limited outlook but, now he’s got here, he has strong </a:t>
            </a:r>
            <a:r>
              <a:rPr lang="en-GB" sz="1600" dirty="0" smtClean="0"/>
              <a:t>expectations, limited </a:t>
            </a:r>
            <a:r>
              <a:rPr lang="en-GB" sz="1600" dirty="0"/>
              <a:t>confidence and limited cultural capital.</a:t>
            </a:r>
            <a:endParaRPr lang="en-GB" sz="1600" dirty="0"/>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a:t>
            </a:r>
            <a:r>
              <a:rPr lang="en-GB" sz="1600" dirty="0" smtClean="0"/>
              <a:t>YWMR has </a:t>
            </a:r>
            <a:r>
              <a:rPr lang="en-GB" sz="1600" dirty="0"/>
              <a:t>engaged in student-led societies and has used the careers service on several occasions. He knows his personal tutor quite well now, always having a question on his mind to explore.</a:t>
            </a:r>
          </a:p>
        </p:txBody>
      </p:sp>
      <p:sp>
        <p:nvSpPr>
          <p:cNvPr id="7" name="Content Placeholder 4"/>
          <p:cNvSpPr txBox="1">
            <a:spLocks/>
          </p:cNvSpPr>
          <p:nvPr/>
        </p:nvSpPr>
        <p:spPr>
          <a:xfrm>
            <a:off x="4716016" y="2625987"/>
            <a:ext cx="4104456"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a:t>
            </a:r>
            <a:r>
              <a:rPr lang="en-GB" sz="1600" dirty="0" smtClean="0"/>
              <a:t>He </a:t>
            </a:r>
            <a:r>
              <a:rPr lang="en-GB" sz="1600" dirty="0"/>
              <a:t>has a poor understanding of academic and cultural </a:t>
            </a:r>
            <a:r>
              <a:rPr lang="en-GB" sz="1600" dirty="0" smtClean="0"/>
              <a:t>expectations. He </a:t>
            </a:r>
            <a:r>
              <a:rPr lang="en-GB" sz="1600" dirty="0"/>
              <a:t>works </a:t>
            </a:r>
            <a:r>
              <a:rPr lang="en-GB" sz="1600" dirty="0" smtClean="0"/>
              <a:t>part-time.</a:t>
            </a:r>
            <a:br>
              <a:rPr lang="en-GB" sz="1600" dirty="0" smtClean="0"/>
            </a:br>
            <a:r>
              <a:rPr lang="en-GB" sz="1600" dirty="0" smtClean="0"/>
              <a:t>Nobody </a:t>
            </a:r>
            <a:r>
              <a:rPr lang="en-GB" sz="1600" dirty="0"/>
              <a:t>is sure he is going to complete but he’s not showing any particular signs of </a:t>
            </a:r>
            <a:r>
              <a:rPr lang="en-GB" sz="1600" dirty="0" smtClean="0"/>
              <a:t>dropping out</a:t>
            </a:r>
            <a:r>
              <a:rPr lang="en-GB" sz="1600" dirty="0"/>
              <a:t>.</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Young White Male from the </a:t>
            </a:r>
            <a:r>
              <a:rPr lang="en-GB" sz="4000" dirty="0" smtClean="0">
                <a:solidFill>
                  <a:srgbClr val="FF69AD"/>
                </a:solidFill>
                <a:latin typeface="Calibri" panose="020F0502020204030204" pitchFamily="34" charset="0"/>
                <a:cs typeface="Calibri" panose="020F0502020204030204" pitchFamily="34" charset="0"/>
              </a:rPr>
              <a:t>Region</a:t>
            </a:r>
            <a:br>
              <a:rPr lang="en-GB" sz="4000" dirty="0" smtClean="0">
                <a:solidFill>
                  <a:srgbClr val="FF69AD"/>
                </a:solidFill>
                <a:latin typeface="Calibri" panose="020F0502020204030204" pitchFamily="34" charset="0"/>
                <a:cs typeface="Calibri" panose="020F0502020204030204" pitchFamily="34" charset="0"/>
              </a:rPr>
            </a:br>
            <a:r>
              <a:rPr lang="en-GB" sz="4000" dirty="0" smtClean="0">
                <a:solidFill>
                  <a:srgbClr val="FF69AD"/>
                </a:solidFill>
                <a:latin typeface="Calibri" panose="020F0502020204030204" pitchFamily="34" charset="0"/>
                <a:cs typeface="Calibri" panose="020F0502020204030204" pitchFamily="34" charset="0"/>
              </a:rPr>
              <a:t>(YWMR</a:t>
            </a:r>
            <a:r>
              <a:rPr lang="en-GB" sz="4000" dirty="0">
                <a:solidFill>
                  <a:srgbClr val="FF69AD"/>
                </a:solidFill>
                <a:latin typeface="Calibri" panose="020F0502020204030204" pitchFamily="34" charset="0"/>
                <a:cs typeface="Calibri" panose="020F0502020204030204" pitchFamily="34" charset="0"/>
              </a:rPr>
              <a:t>)</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983083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We’re pretty sure EHW will get a 1st, even at this stage of Level 4. She is a couple of years older than most of her peers and obviously has had some life experience. She’s certainly capable and committed and always asks intelligent questions based on the course readings. She lives in student accommodation. She’s a team </a:t>
            </a:r>
            <a:r>
              <a:rPr lang="en-GB" sz="1600" dirty="0" smtClean="0"/>
              <a:t>player, engages </a:t>
            </a:r>
            <a:r>
              <a:rPr lang="en-GB" sz="1600" dirty="0"/>
              <a:t>in societies, is personable, inquisitive and easy to be </a:t>
            </a:r>
            <a:r>
              <a:rPr lang="en-GB" sz="1600" dirty="0" smtClean="0"/>
              <a:t>with.</a:t>
            </a:r>
            <a:endParaRPr lang="en-GB" sz="1600" dirty="0"/>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EHW takes advantage of challenging opportunities, using them to focus her energy and </a:t>
            </a:r>
            <a:r>
              <a:rPr lang="en-GB" sz="1600" dirty="0" smtClean="0"/>
              <a:t>develop her </a:t>
            </a:r>
            <a:r>
              <a:rPr lang="en-GB" sz="1600" dirty="0"/>
              <a:t>leadership qualities. She is frequently seen encouraging her peers to do better too. She has become the course </a:t>
            </a:r>
            <a:r>
              <a:rPr lang="en-GB" sz="1600" dirty="0" smtClean="0"/>
              <a:t>rep.</a:t>
            </a:r>
            <a:endParaRPr lang="en-GB" sz="1600" dirty="0"/>
          </a:p>
        </p:txBody>
      </p:sp>
      <p:sp>
        <p:nvSpPr>
          <p:cNvPr id="7" name="Content Placeholder 4"/>
          <p:cNvSpPr txBox="1">
            <a:spLocks/>
          </p:cNvSpPr>
          <p:nvPr/>
        </p:nvSpPr>
        <p:spPr>
          <a:xfrm>
            <a:off x="4716016" y="2625987"/>
            <a:ext cx="4104456"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While she is committed, capable and ready to lead others, her peers don’t always respond. She leads by doing and probably does not have the social skills to bring others with her.</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Engaged Hard Worker (EHW)</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2039019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HDA is in her mid-20s and is motivated by her employer </a:t>
            </a:r>
            <a:r>
              <a:rPr lang="en-GB" sz="1600" dirty="0" smtClean="0"/>
              <a:t>expectations </a:t>
            </a:r>
            <a:r>
              <a:rPr lang="en-GB" sz="1600" dirty="0"/>
              <a:t>and her own desire to progress quickly through her career.</a:t>
            </a:r>
            <a:endParaRPr lang="en-GB" sz="1600" dirty="0"/>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She has used the study support available on The Bridge on several assignments and appreciates the opportunity of university to develop her skillset. She is motivated, </a:t>
            </a:r>
            <a:r>
              <a:rPr lang="en-GB" sz="1600" dirty="0" smtClean="0"/>
              <a:t>but academically she is not excelling.</a:t>
            </a:r>
            <a:endParaRPr lang="en-GB" sz="1600" dirty="0"/>
          </a:p>
        </p:txBody>
      </p:sp>
      <p:sp>
        <p:nvSpPr>
          <p:cNvPr id="7" name="Content Placeholder 4"/>
          <p:cNvSpPr txBox="1">
            <a:spLocks/>
          </p:cNvSpPr>
          <p:nvPr/>
        </p:nvSpPr>
        <p:spPr>
          <a:xfrm>
            <a:off x="4716016" y="2625987"/>
            <a:ext cx="4104456"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She has low self-esteem and is not sure whether she is ‘worthy’ of being at university. She is brighter than she thinks and could do more to appreciate her broader capabilities including her creative thinking that </a:t>
            </a:r>
            <a:r>
              <a:rPr lang="en-GB" sz="1600" dirty="0" smtClean="0"/>
              <a:t>are evident when </a:t>
            </a:r>
            <a:r>
              <a:rPr lang="en-GB" sz="1600" dirty="0"/>
              <a:t>given the chance.</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Higher Degree Apprenticeship (HDA)</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166958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LC came straight to University from college following a BTEC route. He is a natural group worker and has a supportive sister who was first in the family to come to university. He commutes from Barnsley where his home friendships are still </a:t>
            </a:r>
            <a:r>
              <a:rPr lang="en-GB" sz="1600" dirty="0" smtClean="0"/>
              <a:t>more </a:t>
            </a:r>
            <a:r>
              <a:rPr lang="en-GB" sz="1600" dirty="0"/>
              <a:t>important </a:t>
            </a:r>
            <a:r>
              <a:rPr lang="en-GB" sz="1600" dirty="0" smtClean="0"/>
              <a:t>than his university relationships. </a:t>
            </a:r>
            <a:r>
              <a:rPr lang="en-GB" sz="1600" dirty="0"/>
              <a:t>He is frustrated by </a:t>
            </a:r>
            <a:r>
              <a:rPr lang="en-GB" sz="1600" dirty="0" smtClean="0"/>
              <a:t>his timetable </a:t>
            </a:r>
            <a:r>
              <a:rPr lang="en-GB" sz="1600" dirty="0"/>
              <a:t>when he has to come all the way in for a single session or when lectures </a:t>
            </a:r>
            <a:r>
              <a:rPr lang="en-GB" sz="1600" dirty="0" smtClean="0"/>
              <a:t>are spaced apart </a:t>
            </a:r>
            <a:r>
              <a:rPr lang="en-GB" sz="1600" dirty="0"/>
              <a:t>at either end of the day.</a:t>
            </a:r>
            <a:endParaRPr lang="en-GB" sz="1600" dirty="0"/>
          </a:p>
        </p:txBody>
      </p:sp>
      <p:sp>
        <p:nvSpPr>
          <p:cNvPr id="6" name="Content Placeholder 4"/>
          <p:cNvSpPr txBox="1">
            <a:spLocks/>
          </p:cNvSpPr>
          <p:nvPr/>
        </p:nvSpPr>
        <p:spPr>
          <a:xfrm>
            <a:off x="517426" y="2625987"/>
            <a:ext cx="4055368"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He takes part in social activities during ‘working hours’ in the week and is often </a:t>
            </a:r>
            <a:r>
              <a:rPr lang="en-GB" sz="1600" dirty="0" smtClean="0"/>
              <a:t>willing to </a:t>
            </a:r>
            <a:r>
              <a:rPr lang="en-GB" sz="1600" dirty="0"/>
              <a:t>co-ordinate </a:t>
            </a:r>
            <a:r>
              <a:rPr lang="en-GB" sz="1600" dirty="0" err="1" smtClean="0"/>
              <a:t>groupwork</a:t>
            </a:r>
            <a:r>
              <a:rPr lang="en-GB" sz="1600" dirty="0" smtClean="0"/>
              <a:t> </a:t>
            </a:r>
            <a:r>
              <a:rPr lang="en-GB" sz="1600" dirty="0"/>
              <a:t>activities, but he does not develop </a:t>
            </a:r>
            <a:r>
              <a:rPr lang="en-GB" sz="1600" dirty="0" smtClean="0"/>
              <a:t>university friendships </a:t>
            </a:r>
            <a:r>
              <a:rPr lang="en-GB" sz="1600" dirty="0"/>
              <a:t>beyond class.</a:t>
            </a:r>
          </a:p>
        </p:txBody>
      </p:sp>
      <p:sp>
        <p:nvSpPr>
          <p:cNvPr id="7" name="Content Placeholder 4"/>
          <p:cNvSpPr txBox="1">
            <a:spLocks/>
          </p:cNvSpPr>
          <p:nvPr/>
        </p:nvSpPr>
        <p:spPr>
          <a:xfrm>
            <a:off x="4716016" y="2625987"/>
            <a:ext cx="4104456" cy="2324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He’s not fully integrated into the social scene. He is liked, but </a:t>
            </a:r>
            <a:r>
              <a:rPr lang="en-GB" sz="1600" dirty="0" smtClean="0"/>
              <a:t>he is predominantly an </a:t>
            </a:r>
            <a:r>
              <a:rPr lang="en-GB" sz="1600" dirty="0"/>
              <a:t>outsider. He could do with greater opportunities for and acknowledgement of his group leadership skills.</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Local Commuter (LC)</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615330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868812"/>
          </a:xfrm>
          <a:solidFill>
            <a:schemeClr val="bg1">
              <a:lumMod val="85000"/>
            </a:schemeClr>
          </a:solidFill>
        </p:spPr>
        <p:txBody>
          <a:bodyPr>
            <a:noAutofit/>
          </a:bodyPr>
          <a:lstStyle/>
          <a:p>
            <a:pPr marL="0" indent="0">
              <a:buNone/>
            </a:pPr>
            <a:r>
              <a:rPr lang="en-GB" sz="1600" dirty="0"/>
              <a:t>PTV is in her mid-20s and motivated by career </a:t>
            </a:r>
            <a:r>
              <a:rPr lang="en-GB" sz="1600" dirty="0" smtClean="0"/>
              <a:t>progression, </a:t>
            </a:r>
            <a:r>
              <a:rPr lang="en-GB" sz="1600" dirty="0"/>
              <a:t>being sponsored by her employer. She is a tactical student and demands high standards. She manages her home, work and study commitments tightly.</a:t>
            </a:r>
            <a:endParaRPr lang="en-GB" sz="1600" dirty="0"/>
          </a:p>
        </p:txBody>
      </p:sp>
      <p:sp>
        <p:nvSpPr>
          <p:cNvPr id="6" name="Content Placeholder 4"/>
          <p:cNvSpPr txBox="1">
            <a:spLocks/>
          </p:cNvSpPr>
          <p:nvPr/>
        </p:nvSpPr>
        <p:spPr>
          <a:xfrm>
            <a:off x="517426" y="2142083"/>
            <a:ext cx="4055368" cy="27363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a:t>
            </a:r>
            <a:r>
              <a:rPr lang="en-GB" sz="1600" dirty="0" smtClean="0"/>
              <a:t>PTV </a:t>
            </a:r>
            <a:r>
              <a:rPr lang="en-GB" sz="1600" dirty="0"/>
              <a:t>is highly motivated and takes her academic work seriously. She feels an </a:t>
            </a:r>
            <a:r>
              <a:rPr lang="en-GB" sz="1600" dirty="0" smtClean="0"/>
              <a:t>obligation to her employer, </a:t>
            </a:r>
            <a:r>
              <a:rPr lang="en-GB" sz="1600" dirty="0"/>
              <a:t>but more importantly, she has an opportunity to springboard her career and she does not want to waste her time at university. She has come to realise that degree level work requires her to ‘read around’ or ‘think around’ her subject and she values her peers for providing her with different insights to the material.</a:t>
            </a:r>
          </a:p>
        </p:txBody>
      </p:sp>
      <p:sp>
        <p:nvSpPr>
          <p:cNvPr id="7" name="Content Placeholder 4"/>
          <p:cNvSpPr txBox="1">
            <a:spLocks/>
          </p:cNvSpPr>
          <p:nvPr/>
        </p:nvSpPr>
        <p:spPr>
          <a:xfrm>
            <a:off x="4716016" y="2142083"/>
            <a:ext cx="4104456" cy="30061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a:t>
            </a:r>
            <a:r>
              <a:rPr lang="en-GB" sz="1600" dirty="0" smtClean="0"/>
              <a:t>PTV's course </a:t>
            </a:r>
            <a:r>
              <a:rPr lang="en-GB" sz="1600" dirty="0"/>
              <a:t>requires her to be on campus more than she would prefer, but </a:t>
            </a:r>
            <a:r>
              <a:rPr lang="en-GB" sz="1600" dirty="0" smtClean="0"/>
              <a:t>being around her peers gives her insight </a:t>
            </a:r>
            <a:r>
              <a:rPr lang="en-GB" sz="1600" dirty="0"/>
              <a:t>into </a:t>
            </a:r>
            <a:r>
              <a:rPr lang="en-GB" sz="1600" dirty="0" smtClean="0"/>
              <a:t>their </a:t>
            </a:r>
            <a:r>
              <a:rPr lang="en-GB" sz="1600" dirty="0"/>
              <a:t>experiences </a:t>
            </a:r>
            <a:r>
              <a:rPr lang="en-GB" sz="1600" dirty="0" smtClean="0"/>
              <a:t>and </a:t>
            </a:r>
            <a:r>
              <a:rPr lang="en-GB" sz="1600" dirty="0"/>
              <a:t>their different takes on the course material. </a:t>
            </a:r>
            <a:r>
              <a:rPr lang="en-GB" sz="1600" dirty="0" smtClean="0"/>
              <a:t>Her course requires a </a:t>
            </a:r>
            <a:r>
              <a:rPr lang="en-GB" sz="1600" dirty="0"/>
              <a:t>lot of self study and </a:t>
            </a:r>
            <a:r>
              <a:rPr lang="en-GB" sz="1600" dirty="0" smtClean="0"/>
              <a:t>, periodically, this fills up </a:t>
            </a:r>
            <a:r>
              <a:rPr lang="en-GB" sz="1600" dirty="0"/>
              <a:t>her social and work life and she increasingly struggles to cope. </a:t>
            </a:r>
            <a:r>
              <a:rPr lang="en-GB" sz="1600" dirty="0" smtClean="0"/>
              <a:t>Work </a:t>
            </a:r>
            <a:r>
              <a:rPr lang="en-GB" sz="1600" dirty="0"/>
              <a:t>colleagues have been promoted without study and </a:t>
            </a:r>
            <a:r>
              <a:rPr lang="en-GB" sz="1600" dirty="0" smtClean="0"/>
              <a:t>she wonders </a:t>
            </a:r>
            <a:r>
              <a:rPr lang="en-GB" sz="1600" dirty="0"/>
              <a:t>if her long-term study commitment is going to pay off. </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Part-Time Vocational (PTV)</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714576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1263"/>
            <a:ext cx="8229600" cy="1372868"/>
          </a:xfrm>
          <a:solidFill>
            <a:schemeClr val="bg1">
              <a:lumMod val="85000"/>
            </a:schemeClr>
          </a:solidFill>
        </p:spPr>
        <p:txBody>
          <a:bodyPr>
            <a:noAutofit/>
          </a:bodyPr>
          <a:lstStyle/>
          <a:p>
            <a:pPr marL="0" indent="0">
              <a:buNone/>
            </a:pPr>
            <a:r>
              <a:rPr lang="en-GB" sz="1600" dirty="0"/>
              <a:t>Returner dropped out of university </a:t>
            </a:r>
            <a:r>
              <a:rPr lang="en-GB" sz="1600" dirty="0" smtClean="0"/>
              <a:t>first time round, but has </a:t>
            </a:r>
            <a:r>
              <a:rPr lang="en-GB" sz="1600" dirty="0"/>
              <a:t>come back years later </a:t>
            </a:r>
            <a:r>
              <a:rPr lang="en-GB" sz="1600" dirty="0" smtClean="0"/>
              <a:t>being </a:t>
            </a:r>
            <a:r>
              <a:rPr lang="en-GB" sz="1600" dirty="0"/>
              <a:t>motivated by </a:t>
            </a:r>
            <a:r>
              <a:rPr lang="en-GB" sz="1600" dirty="0" smtClean="0"/>
              <a:t>her need </a:t>
            </a:r>
            <a:r>
              <a:rPr lang="en-GB" sz="1600" dirty="0"/>
              <a:t>for a change. She has carer responsibilities. </a:t>
            </a:r>
            <a:r>
              <a:rPr lang="en-GB" sz="1600" dirty="0" smtClean="0"/>
              <a:t>She has </a:t>
            </a:r>
            <a:r>
              <a:rPr lang="en-GB" sz="1600" dirty="0"/>
              <a:t>a very traditional idea </a:t>
            </a:r>
            <a:r>
              <a:rPr lang="en-GB" sz="1600" dirty="0" smtClean="0"/>
              <a:t>of university which sometimes </a:t>
            </a:r>
            <a:r>
              <a:rPr lang="en-GB" sz="1600" dirty="0"/>
              <a:t>puts her out of kilter with other </a:t>
            </a:r>
            <a:r>
              <a:rPr lang="en-GB" sz="1600" dirty="0" smtClean="0"/>
              <a:t>students. Her </a:t>
            </a:r>
            <a:r>
              <a:rPr lang="en-GB" sz="1600" dirty="0"/>
              <a:t>time in university now </a:t>
            </a:r>
            <a:r>
              <a:rPr lang="en-GB" sz="1600" dirty="0" smtClean="0"/>
              <a:t>is </a:t>
            </a:r>
            <a:r>
              <a:rPr lang="en-GB" sz="1600" dirty="0"/>
              <a:t>precious. </a:t>
            </a:r>
            <a:r>
              <a:rPr lang="en-GB" sz="1600" dirty="0" smtClean="0"/>
              <a:t>She </a:t>
            </a:r>
            <a:r>
              <a:rPr lang="en-GB" sz="1600" dirty="0"/>
              <a:t>has a rich experience of life but does not yet know how or if </a:t>
            </a:r>
            <a:r>
              <a:rPr lang="en-GB" sz="1600" dirty="0" smtClean="0"/>
              <a:t>this is a help or a hindrance to </a:t>
            </a:r>
            <a:r>
              <a:rPr lang="en-GB" sz="1600" dirty="0"/>
              <a:t>her at university.</a:t>
            </a:r>
            <a:endParaRPr lang="en-GB" sz="1600" dirty="0"/>
          </a:p>
        </p:txBody>
      </p:sp>
      <p:sp>
        <p:nvSpPr>
          <p:cNvPr id="6" name="Content Placeholder 4"/>
          <p:cNvSpPr txBox="1">
            <a:spLocks/>
          </p:cNvSpPr>
          <p:nvPr/>
        </p:nvSpPr>
        <p:spPr>
          <a:xfrm>
            <a:off x="517426" y="2646139"/>
            <a:ext cx="4198590" cy="27363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Opportunity</a:t>
            </a:r>
            <a:r>
              <a:rPr lang="en-GB" sz="1600" dirty="0">
                <a:solidFill>
                  <a:srgbClr val="B70D53"/>
                </a:solidFill>
              </a:rPr>
              <a:t> </a:t>
            </a:r>
            <a:r>
              <a:rPr lang="en-GB" sz="1600" dirty="0"/>
              <a:t>- She has previous work experience and knows she needs to create a different, more meaningful career identity for herself. She has </a:t>
            </a:r>
            <a:r>
              <a:rPr lang="en-GB" sz="1600" dirty="0" smtClean="0"/>
              <a:t>accessed Careers </a:t>
            </a:r>
            <a:r>
              <a:rPr lang="en-GB" sz="1600" dirty="0"/>
              <a:t>and study </a:t>
            </a:r>
            <a:r>
              <a:rPr lang="en-GB" sz="1600" dirty="0" smtClean="0"/>
              <a:t>skills support </a:t>
            </a:r>
            <a:r>
              <a:rPr lang="en-GB" sz="1600" dirty="0"/>
              <a:t>and </a:t>
            </a:r>
            <a:r>
              <a:rPr lang="en-GB" sz="1600" dirty="0" smtClean="0"/>
              <a:t>makes </a:t>
            </a:r>
            <a:r>
              <a:rPr lang="en-GB" sz="1600" dirty="0"/>
              <a:t>full use of her Academic Adviser. She </a:t>
            </a:r>
            <a:r>
              <a:rPr lang="en-GB" sz="1600" dirty="0" smtClean="0"/>
              <a:t>is down-to-earth and has good</a:t>
            </a:r>
            <a:r>
              <a:rPr lang="en-GB" sz="1600" dirty="0"/>
              <a:t>, </a:t>
            </a:r>
            <a:r>
              <a:rPr lang="en-GB" sz="1600" dirty="0" smtClean="0"/>
              <a:t>relationships </a:t>
            </a:r>
            <a:r>
              <a:rPr lang="en-GB" sz="1600" dirty="0"/>
              <a:t>with </a:t>
            </a:r>
            <a:r>
              <a:rPr lang="en-GB" sz="1600" dirty="0" smtClean="0"/>
              <a:t>her </a:t>
            </a:r>
            <a:r>
              <a:rPr lang="en-GB" sz="1600" dirty="0"/>
              <a:t>tutors. Other students like her, </a:t>
            </a:r>
            <a:r>
              <a:rPr lang="en-GB" sz="1600" dirty="0" smtClean="0"/>
              <a:t>though they </a:t>
            </a:r>
            <a:r>
              <a:rPr lang="en-GB" sz="1600" dirty="0"/>
              <a:t>see her as a mother figure rather than a peer</a:t>
            </a:r>
            <a:r>
              <a:rPr lang="en-GB" sz="1600" dirty="0" smtClean="0"/>
              <a:t>.</a:t>
            </a:r>
            <a:endParaRPr lang="en-GB" sz="1600" dirty="0"/>
          </a:p>
        </p:txBody>
      </p:sp>
      <p:sp>
        <p:nvSpPr>
          <p:cNvPr id="7" name="Content Placeholder 4"/>
          <p:cNvSpPr txBox="1">
            <a:spLocks/>
          </p:cNvSpPr>
          <p:nvPr/>
        </p:nvSpPr>
        <p:spPr>
          <a:xfrm>
            <a:off x="4716016" y="2646139"/>
            <a:ext cx="4104456" cy="2304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b="1" dirty="0">
                <a:solidFill>
                  <a:srgbClr val="B70D53"/>
                </a:solidFill>
              </a:rPr>
              <a:t>Challenge</a:t>
            </a:r>
            <a:r>
              <a:rPr lang="en-GB" sz="1600" dirty="0">
                <a:solidFill>
                  <a:srgbClr val="B70D53"/>
                </a:solidFill>
              </a:rPr>
              <a:t> </a:t>
            </a:r>
            <a:r>
              <a:rPr lang="en-GB" sz="1600" dirty="0"/>
              <a:t>- She has real financial pressures and seems to be holding on for dear life sometimes. She uses Facebook as a lifeline for managing her life and is ‘friends’ with fellow students on </a:t>
            </a:r>
            <a:r>
              <a:rPr lang="en-GB" sz="1600" dirty="0" smtClean="0"/>
              <a:t>Facebook, but tends </a:t>
            </a:r>
            <a:r>
              <a:rPr lang="en-GB" sz="1600" dirty="0"/>
              <a:t>to remind her of how mature she is compared to them. </a:t>
            </a:r>
            <a:endParaRPr lang="en-GB" sz="1600" dirty="0"/>
          </a:p>
        </p:txBody>
      </p:sp>
      <p:sp>
        <p:nvSpPr>
          <p:cNvPr id="8" name="Title 1"/>
          <p:cNvSpPr txBox="1">
            <a:spLocks/>
          </p:cNvSpPr>
          <p:nvPr/>
        </p:nvSpPr>
        <p:spPr>
          <a:xfrm>
            <a:off x="0" y="876"/>
            <a:ext cx="9145588" cy="1055178"/>
          </a:xfrm>
          <a:prstGeom prst="rect">
            <a:avLst/>
          </a:prstGeom>
          <a:solidFill>
            <a:schemeClr val="tx1">
              <a:alpha val="75000"/>
            </a:schemeClr>
          </a:solidFill>
        </p:spPr>
        <p:txBody>
          <a:bodyPr lIns="67602" tIns="33801" rIns="67602" bIns="33801">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2438" algn="l"/>
            <a:r>
              <a:rPr lang="en-GB" sz="4000" dirty="0">
                <a:solidFill>
                  <a:srgbClr val="FF69AD"/>
                </a:solidFill>
                <a:latin typeface="Calibri" panose="020F0502020204030204" pitchFamily="34" charset="0"/>
                <a:cs typeface="Calibri" panose="020F0502020204030204" pitchFamily="34" charset="0"/>
              </a:rPr>
              <a:t>Returner</a:t>
            </a:r>
            <a:endParaRPr lang="en-GB" sz="4000" dirty="0">
              <a:solidFill>
                <a:srgbClr val="FF69AD"/>
              </a:solidFill>
              <a:latin typeface="Calibri" panose="020F0502020204030204" pitchFamily="34" charset="0"/>
              <a:cs typeface="Calibri" panose="020F0502020204030204" pitchFamily="34" charset="0"/>
            </a:endParaRPr>
          </a:p>
        </p:txBody>
      </p:sp>
      <p:pic>
        <p:nvPicPr>
          <p:cNvPr id="11" name="Shape 90"/>
          <p:cNvPicPr preferRelativeResize="0"/>
          <p:nvPr/>
        </p:nvPicPr>
        <p:blipFill rotWithShape="1">
          <a:blip r:embed="rId3">
            <a:alphaModFix/>
          </a:blip>
          <a:srcRect l="1401" t="3864" r="70234"/>
          <a:stretch/>
        </p:blipFill>
        <p:spPr>
          <a:xfrm>
            <a:off x="8100392" y="0"/>
            <a:ext cx="1039340" cy="1056054"/>
          </a:xfrm>
          <a:prstGeom prst="rect">
            <a:avLst/>
          </a:prstGeom>
          <a:noFill/>
          <a:ln>
            <a:noFill/>
          </a:ln>
        </p:spPr>
      </p:pic>
    </p:spTree>
    <p:extLst>
      <p:ext uri="{BB962C8B-B14F-4D97-AF65-F5344CB8AC3E}">
        <p14:creationId xmlns:p14="http://schemas.microsoft.com/office/powerpoint/2010/main" val="2797805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86</TotalTime>
  <Words>1769</Words>
  <Application>Microsoft Office PowerPoint</Application>
  <PresentationFormat>Custom</PresentationFormat>
  <Paragraphs>55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Middleton</dc:creator>
  <cp:lastModifiedBy>Andrew Middleton</cp:lastModifiedBy>
  <cp:revision>11</cp:revision>
  <cp:lastPrinted>2017-07-17T16:09:21Z</cp:lastPrinted>
  <dcterms:created xsi:type="dcterms:W3CDTF">2017-07-17T14:44:16Z</dcterms:created>
  <dcterms:modified xsi:type="dcterms:W3CDTF">2017-07-17T16:10:57Z</dcterms:modified>
</cp:coreProperties>
</file>