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7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DD"/>
    <a:srgbClr val="FEFEBC"/>
    <a:srgbClr val="F8F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8" autoAdjust="0"/>
  </p:normalViewPr>
  <p:slideViewPr>
    <p:cSldViewPr>
      <p:cViewPr>
        <p:scale>
          <a:sx n="75" d="100"/>
          <a:sy n="75" d="100"/>
        </p:scale>
        <p:origin x="-101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6AB9E-FBC1-4691-9886-0AD569D92D4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5B030D-990D-405C-AFD9-0A0B144890B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b="1" dirty="0" smtClean="0"/>
            <a:t>Current SHU schemes to investigate</a:t>
          </a:r>
          <a:endParaRPr lang="en-GB" sz="2400" b="1" dirty="0"/>
        </a:p>
      </dgm:t>
    </dgm:pt>
    <dgm:pt modelId="{8A0DE2BD-6AC8-45C4-B4E3-08C2A73809BD}" type="parTrans" cxnId="{2555665F-6BDD-4791-9E34-9A44ECD7E4CF}">
      <dgm:prSet/>
      <dgm:spPr/>
      <dgm:t>
        <a:bodyPr/>
        <a:lstStyle/>
        <a:p>
          <a:endParaRPr lang="en-GB"/>
        </a:p>
      </dgm:t>
    </dgm:pt>
    <dgm:pt modelId="{2A2AE519-C1C5-4849-A020-D25EE0DDC74E}" type="sibTrans" cxnId="{2555665F-6BDD-4791-9E34-9A44ECD7E4CF}">
      <dgm:prSet/>
      <dgm:spPr/>
      <dgm:t>
        <a:bodyPr/>
        <a:lstStyle/>
        <a:p>
          <a:endParaRPr lang="en-GB"/>
        </a:p>
      </dgm:t>
    </dgm:pt>
    <dgm:pt modelId="{C5250B6A-9448-4E47-A256-150350B1982C}">
      <dgm:prSet phldrT="[Text]" custT="1"/>
      <dgm:spPr/>
      <dgm:t>
        <a:bodyPr/>
        <a:lstStyle/>
        <a:p>
          <a:r>
            <a:rPr lang="en-GB" sz="2400" dirty="0" smtClean="0"/>
            <a:t>Careers Mentoring Scheme </a:t>
          </a:r>
          <a:endParaRPr lang="en-GB" sz="2400" dirty="0"/>
        </a:p>
      </dgm:t>
    </dgm:pt>
    <dgm:pt modelId="{C9376EAD-F747-4CC7-AA10-E8A4D628B219}" type="parTrans" cxnId="{5601F923-87F1-461A-B095-878234747A29}">
      <dgm:prSet/>
      <dgm:spPr/>
      <dgm:t>
        <a:bodyPr/>
        <a:lstStyle/>
        <a:p>
          <a:endParaRPr lang="en-GB" dirty="0"/>
        </a:p>
      </dgm:t>
    </dgm:pt>
    <dgm:pt modelId="{D3132C93-CF59-489D-B928-CFC4C34B0DE8}" type="sibTrans" cxnId="{5601F923-87F1-461A-B095-878234747A29}">
      <dgm:prSet/>
      <dgm:spPr/>
      <dgm:t>
        <a:bodyPr/>
        <a:lstStyle/>
        <a:p>
          <a:endParaRPr lang="en-GB"/>
        </a:p>
      </dgm:t>
    </dgm:pt>
    <dgm:pt modelId="{4012F8ED-DB80-4DB8-AFB9-4B37F1DFED19}">
      <dgm:prSet phldrT="[Text]" custT="1"/>
      <dgm:spPr/>
      <dgm:t>
        <a:bodyPr/>
        <a:lstStyle/>
        <a:p>
          <a:r>
            <a:rPr lang="en-GB" sz="2400" dirty="0" smtClean="0"/>
            <a:t>Peer Mentoring Scheme Psychology Dept.</a:t>
          </a:r>
          <a:endParaRPr lang="en-GB" sz="2400" dirty="0"/>
        </a:p>
      </dgm:t>
    </dgm:pt>
    <dgm:pt modelId="{0F8E56DC-5A1F-44A3-BA6B-2153E93ECCEC}" type="parTrans" cxnId="{D7993F01-32CE-4C89-8B7D-D625A56BDECA}">
      <dgm:prSet/>
      <dgm:spPr/>
      <dgm:t>
        <a:bodyPr/>
        <a:lstStyle/>
        <a:p>
          <a:endParaRPr lang="en-GB" dirty="0"/>
        </a:p>
      </dgm:t>
    </dgm:pt>
    <dgm:pt modelId="{EC9A1B9B-5096-4918-A789-36314F2D5A31}" type="sibTrans" cxnId="{D7993F01-32CE-4C89-8B7D-D625A56BDECA}">
      <dgm:prSet/>
      <dgm:spPr/>
      <dgm:t>
        <a:bodyPr/>
        <a:lstStyle/>
        <a:p>
          <a:endParaRPr lang="en-GB"/>
        </a:p>
      </dgm:t>
    </dgm:pt>
    <dgm:pt modelId="{CE1FE8F6-C748-47D0-A7A4-D8C15E1C68BA}">
      <dgm:prSet phldrT="[Text]" custT="1"/>
      <dgm:spPr/>
      <dgm:t>
        <a:bodyPr/>
        <a:lstStyle/>
        <a:p>
          <a:r>
            <a:rPr lang="en-GB" sz="2400" dirty="0" smtClean="0"/>
            <a:t>Hallam Award</a:t>
          </a:r>
          <a:endParaRPr lang="en-GB" sz="2400" dirty="0"/>
        </a:p>
      </dgm:t>
    </dgm:pt>
    <dgm:pt modelId="{48770E45-E46C-4380-986A-98E0113AB1CC}" type="parTrans" cxnId="{A02BB257-4E3D-4CFE-B359-F70E0195DFD1}">
      <dgm:prSet/>
      <dgm:spPr/>
      <dgm:t>
        <a:bodyPr/>
        <a:lstStyle/>
        <a:p>
          <a:endParaRPr lang="en-GB" dirty="0"/>
        </a:p>
      </dgm:t>
    </dgm:pt>
    <dgm:pt modelId="{492A4FC5-77F8-4488-A0B1-A1E5E2EF8D53}" type="sibTrans" cxnId="{A02BB257-4E3D-4CFE-B359-F70E0195DFD1}">
      <dgm:prSet/>
      <dgm:spPr/>
      <dgm:t>
        <a:bodyPr/>
        <a:lstStyle/>
        <a:p>
          <a:endParaRPr lang="en-GB"/>
        </a:p>
      </dgm:t>
    </dgm:pt>
    <dgm:pt modelId="{BFB635CF-B85B-45B6-B8D5-9F109FAF797D}">
      <dgm:prSet phldrT="[Text]" custT="1"/>
      <dgm:spPr/>
      <dgm:t>
        <a:bodyPr/>
        <a:lstStyle/>
        <a:p>
          <a:r>
            <a:rPr lang="en-GB" sz="2400" dirty="0" smtClean="0"/>
            <a:t>Culture Connect</a:t>
          </a:r>
        </a:p>
        <a:p>
          <a:endParaRPr lang="en-GB" sz="2000" dirty="0"/>
        </a:p>
      </dgm:t>
    </dgm:pt>
    <dgm:pt modelId="{327C3913-8383-490F-BC3A-0D5C1DD9A585}" type="parTrans" cxnId="{650D8029-BDA7-4414-B081-94CA858FD65C}">
      <dgm:prSet/>
      <dgm:spPr/>
      <dgm:t>
        <a:bodyPr/>
        <a:lstStyle/>
        <a:p>
          <a:endParaRPr lang="en-GB" dirty="0"/>
        </a:p>
      </dgm:t>
    </dgm:pt>
    <dgm:pt modelId="{874D1C58-6814-4CF9-8F00-B34F6E8ACD74}" type="sibTrans" cxnId="{650D8029-BDA7-4414-B081-94CA858FD65C}">
      <dgm:prSet/>
      <dgm:spPr/>
      <dgm:t>
        <a:bodyPr/>
        <a:lstStyle/>
        <a:p>
          <a:endParaRPr lang="en-GB"/>
        </a:p>
      </dgm:t>
    </dgm:pt>
    <dgm:pt modelId="{BB12099C-3906-484C-9BA7-343B4303B87B}" type="pres">
      <dgm:prSet presAssocID="{5166AB9E-FBC1-4691-9886-0AD569D92D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55F440C-83C5-4555-8242-5749E7C5018E}" type="pres">
      <dgm:prSet presAssocID="{D25B030D-990D-405C-AFD9-0A0B144890B3}" presName="centerShape" presStyleLbl="node0" presStyleIdx="0" presStyleCnt="1" custScaleX="225788" custLinFactNeighborX="775" custLinFactNeighborY="-507"/>
      <dgm:spPr/>
      <dgm:t>
        <a:bodyPr/>
        <a:lstStyle/>
        <a:p>
          <a:endParaRPr lang="en-GB"/>
        </a:p>
      </dgm:t>
    </dgm:pt>
    <dgm:pt modelId="{FF304A29-4AC4-4FB8-99EB-E67249955206}" type="pres">
      <dgm:prSet presAssocID="{C9376EAD-F747-4CC7-AA10-E8A4D628B219}" presName="Name9" presStyleLbl="parChTrans1D2" presStyleIdx="0" presStyleCnt="4"/>
      <dgm:spPr/>
      <dgm:t>
        <a:bodyPr/>
        <a:lstStyle/>
        <a:p>
          <a:endParaRPr lang="en-GB"/>
        </a:p>
      </dgm:t>
    </dgm:pt>
    <dgm:pt modelId="{58A13E2E-0315-4F43-A5FE-8401F40C3BED}" type="pres">
      <dgm:prSet presAssocID="{C9376EAD-F747-4CC7-AA10-E8A4D628B219}" presName="connTx" presStyleLbl="parChTrans1D2" presStyleIdx="0" presStyleCnt="4"/>
      <dgm:spPr/>
      <dgm:t>
        <a:bodyPr/>
        <a:lstStyle/>
        <a:p>
          <a:endParaRPr lang="en-GB"/>
        </a:p>
      </dgm:t>
    </dgm:pt>
    <dgm:pt modelId="{9500A5D5-8635-4A31-A0CB-28FE8BE17DD4}" type="pres">
      <dgm:prSet presAssocID="{C5250B6A-9448-4E47-A256-150350B1982C}" presName="node" presStyleLbl="node1" presStyleIdx="0" presStyleCnt="4" custScaleX="213693" custRadScaleRad="100247" custRadScaleInc="8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1FCEA0-CDCB-4A20-8C4A-F2D5A4996425}" type="pres">
      <dgm:prSet presAssocID="{0F8E56DC-5A1F-44A3-BA6B-2153E93ECCEC}" presName="Name9" presStyleLbl="parChTrans1D2" presStyleIdx="1" presStyleCnt="4"/>
      <dgm:spPr/>
      <dgm:t>
        <a:bodyPr/>
        <a:lstStyle/>
        <a:p>
          <a:endParaRPr lang="en-GB"/>
        </a:p>
      </dgm:t>
    </dgm:pt>
    <dgm:pt modelId="{BDB3EF29-AB9B-4022-A73F-E34AEAA64723}" type="pres">
      <dgm:prSet presAssocID="{0F8E56DC-5A1F-44A3-BA6B-2153E93ECCEC}" presName="connTx" presStyleLbl="parChTrans1D2" presStyleIdx="1" presStyleCnt="4"/>
      <dgm:spPr/>
      <dgm:t>
        <a:bodyPr/>
        <a:lstStyle/>
        <a:p>
          <a:endParaRPr lang="en-GB"/>
        </a:p>
      </dgm:t>
    </dgm:pt>
    <dgm:pt modelId="{BFEEE54C-2800-4A3D-A687-DF34E32E9871}" type="pres">
      <dgm:prSet presAssocID="{4012F8ED-DB80-4DB8-AFB9-4B37F1DFED19}" presName="node" presStyleLbl="node1" presStyleIdx="1" presStyleCnt="4" custScaleX="127842" custScaleY="166106" custRadScaleRad="149945" custRadScaleInc="-8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F8C4D8-4401-4021-A693-9E584B68095D}" type="pres">
      <dgm:prSet presAssocID="{48770E45-E46C-4380-986A-98E0113AB1CC}" presName="Name9" presStyleLbl="parChTrans1D2" presStyleIdx="2" presStyleCnt="4"/>
      <dgm:spPr/>
      <dgm:t>
        <a:bodyPr/>
        <a:lstStyle/>
        <a:p>
          <a:endParaRPr lang="en-GB"/>
        </a:p>
      </dgm:t>
    </dgm:pt>
    <dgm:pt modelId="{3DEA1D21-5B7B-4265-A21B-4B76C58540C4}" type="pres">
      <dgm:prSet presAssocID="{48770E45-E46C-4380-986A-98E0113AB1CC}" presName="connTx" presStyleLbl="parChTrans1D2" presStyleIdx="2" presStyleCnt="4"/>
      <dgm:spPr/>
      <dgm:t>
        <a:bodyPr/>
        <a:lstStyle/>
        <a:p>
          <a:endParaRPr lang="en-GB"/>
        </a:p>
      </dgm:t>
    </dgm:pt>
    <dgm:pt modelId="{B001E958-BE21-4D4F-B9E6-B1A673B5F37C}" type="pres">
      <dgm:prSet presAssocID="{CE1FE8F6-C748-47D0-A7A4-D8C15E1C68BA}" presName="node" presStyleLbl="node1" presStyleIdx="2" presStyleCnt="4" custScaleX="213694" custRadScaleRad="98264" custRadScaleInc="-40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754547-23D5-4E6A-88C9-A6C3BD716284}" type="pres">
      <dgm:prSet presAssocID="{327C3913-8383-490F-BC3A-0D5C1DD9A585}" presName="Name9" presStyleLbl="parChTrans1D2" presStyleIdx="3" presStyleCnt="4"/>
      <dgm:spPr/>
      <dgm:t>
        <a:bodyPr/>
        <a:lstStyle/>
        <a:p>
          <a:endParaRPr lang="en-GB"/>
        </a:p>
      </dgm:t>
    </dgm:pt>
    <dgm:pt modelId="{DFB26DA0-6D0D-40F6-8DC9-1A267585624C}" type="pres">
      <dgm:prSet presAssocID="{327C3913-8383-490F-BC3A-0D5C1DD9A585}" presName="connTx" presStyleLbl="parChTrans1D2" presStyleIdx="3" presStyleCnt="4"/>
      <dgm:spPr/>
      <dgm:t>
        <a:bodyPr/>
        <a:lstStyle/>
        <a:p>
          <a:endParaRPr lang="en-GB"/>
        </a:p>
      </dgm:t>
    </dgm:pt>
    <dgm:pt modelId="{CA95D6C8-52B8-4A57-9B46-AB258DCD1BF4}" type="pres">
      <dgm:prSet presAssocID="{BFB635CF-B85B-45B6-B8D5-9F109FAF797D}" presName="node" presStyleLbl="node1" presStyleIdx="3" presStyleCnt="4" custScaleY="149986" custRadScaleRad="144375" custRadScaleInc="-18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6554D9-FEDF-458C-8CFA-54118866889B}" type="presOf" srcId="{5166AB9E-FBC1-4691-9886-0AD569D92D45}" destId="{BB12099C-3906-484C-9BA7-343B4303B87B}" srcOrd="0" destOrd="0" presId="urn:microsoft.com/office/officeart/2005/8/layout/radial1"/>
    <dgm:cxn modelId="{2AC3D64E-2131-49ED-8CE0-568B31068E5E}" type="presOf" srcId="{C9376EAD-F747-4CC7-AA10-E8A4D628B219}" destId="{58A13E2E-0315-4F43-A5FE-8401F40C3BED}" srcOrd="1" destOrd="0" presId="urn:microsoft.com/office/officeart/2005/8/layout/radial1"/>
    <dgm:cxn modelId="{3DC94431-3D62-44FA-8CC2-D17A0B4CAC9B}" type="presOf" srcId="{0F8E56DC-5A1F-44A3-BA6B-2153E93ECCEC}" destId="{451FCEA0-CDCB-4A20-8C4A-F2D5A4996425}" srcOrd="0" destOrd="0" presId="urn:microsoft.com/office/officeart/2005/8/layout/radial1"/>
    <dgm:cxn modelId="{5601F923-87F1-461A-B095-878234747A29}" srcId="{D25B030D-990D-405C-AFD9-0A0B144890B3}" destId="{C5250B6A-9448-4E47-A256-150350B1982C}" srcOrd="0" destOrd="0" parTransId="{C9376EAD-F747-4CC7-AA10-E8A4D628B219}" sibTransId="{D3132C93-CF59-489D-B928-CFC4C34B0DE8}"/>
    <dgm:cxn modelId="{D7993F01-32CE-4C89-8B7D-D625A56BDECA}" srcId="{D25B030D-990D-405C-AFD9-0A0B144890B3}" destId="{4012F8ED-DB80-4DB8-AFB9-4B37F1DFED19}" srcOrd="1" destOrd="0" parTransId="{0F8E56DC-5A1F-44A3-BA6B-2153E93ECCEC}" sibTransId="{EC9A1B9B-5096-4918-A789-36314F2D5A31}"/>
    <dgm:cxn modelId="{650D8029-BDA7-4414-B081-94CA858FD65C}" srcId="{D25B030D-990D-405C-AFD9-0A0B144890B3}" destId="{BFB635CF-B85B-45B6-B8D5-9F109FAF797D}" srcOrd="3" destOrd="0" parTransId="{327C3913-8383-490F-BC3A-0D5C1DD9A585}" sibTransId="{874D1C58-6814-4CF9-8F00-B34F6E8ACD74}"/>
    <dgm:cxn modelId="{B4776F00-6580-4E28-AAD0-C80DF0A9842C}" type="presOf" srcId="{327C3913-8383-490F-BC3A-0D5C1DD9A585}" destId="{DFB26DA0-6D0D-40F6-8DC9-1A267585624C}" srcOrd="1" destOrd="0" presId="urn:microsoft.com/office/officeart/2005/8/layout/radial1"/>
    <dgm:cxn modelId="{9A7F9408-6F05-4DBF-AF73-2980602B3DB1}" type="presOf" srcId="{BFB635CF-B85B-45B6-B8D5-9F109FAF797D}" destId="{CA95D6C8-52B8-4A57-9B46-AB258DCD1BF4}" srcOrd="0" destOrd="0" presId="urn:microsoft.com/office/officeart/2005/8/layout/radial1"/>
    <dgm:cxn modelId="{2555665F-6BDD-4791-9E34-9A44ECD7E4CF}" srcId="{5166AB9E-FBC1-4691-9886-0AD569D92D45}" destId="{D25B030D-990D-405C-AFD9-0A0B144890B3}" srcOrd="0" destOrd="0" parTransId="{8A0DE2BD-6AC8-45C4-B4E3-08C2A73809BD}" sibTransId="{2A2AE519-C1C5-4849-A020-D25EE0DDC74E}"/>
    <dgm:cxn modelId="{BD8B23ED-B803-434F-A44C-E2238E5D1519}" type="presOf" srcId="{C5250B6A-9448-4E47-A256-150350B1982C}" destId="{9500A5D5-8635-4A31-A0CB-28FE8BE17DD4}" srcOrd="0" destOrd="0" presId="urn:microsoft.com/office/officeart/2005/8/layout/radial1"/>
    <dgm:cxn modelId="{DD38F784-06A2-49D5-A6BC-6468F1A61739}" type="presOf" srcId="{4012F8ED-DB80-4DB8-AFB9-4B37F1DFED19}" destId="{BFEEE54C-2800-4A3D-A687-DF34E32E9871}" srcOrd="0" destOrd="0" presId="urn:microsoft.com/office/officeart/2005/8/layout/radial1"/>
    <dgm:cxn modelId="{58D46025-ECF8-4A07-8909-34C60D3AF07F}" type="presOf" srcId="{CE1FE8F6-C748-47D0-A7A4-D8C15E1C68BA}" destId="{B001E958-BE21-4D4F-B9E6-B1A673B5F37C}" srcOrd="0" destOrd="0" presId="urn:microsoft.com/office/officeart/2005/8/layout/radial1"/>
    <dgm:cxn modelId="{2210ABEE-33F4-462A-ADE7-CE082C26BFD3}" type="presOf" srcId="{C9376EAD-F747-4CC7-AA10-E8A4D628B219}" destId="{FF304A29-4AC4-4FB8-99EB-E67249955206}" srcOrd="0" destOrd="0" presId="urn:microsoft.com/office/officeart/2005/8/layout/radial1"/>
    <dgm:cxn modelId="{554313E2-4E7F-4893-8272-9783941CCACB}" type="presOf" srcId="{48770E45-E46C-4380-986A-98E0113AB1CC}" destId="{3DEA1D21-5B7B-4265-A21B-4B76C58540C4}" srcOrd="1" destOrd="0" presId="urn:microsoft.com/office/officeart/2005/8/layout/radial1"/>
    <dgm:cxn modelId="{533E533A-7A9A-4BB4-BC97-DA43212CB452}" type="presOf" srcId="{D25B030D-990D-405C-AFD9-0A0B144890B3}" destId="{055F440C-83C5-4555-8242-5749E7C5018E}" srcOrd="0" destOrd="0" presId="urn:microsoft.com/office/officeart/2005/8/layout/radial1"/>
    <dgm:cxn modelId="{4ECD1B6C-BDBA-40E1-94F8-091F2D0E1025}" type="presOf" srcId="{327C3913-8383-490F-BC3A-0D5C1DD9A585}" destId="{C2754547-23D5-4E6A-88C9-A6C3BD716284}" srcOrd="0" destOrd="0" presId="urn:microsoft.com/office/officeart/2005/8/layout/radial1"/>
    <dgm:cxn modelId="{25328FCE-531F-4AC9-9B9C-C203AB2BF1EF}" type="presOf" srcId="{0F8E56DC-5A1F-44A3-BA6B-2153E93ECCEC}" destId="{BDB3EF29-AB9B-4022-A73F-E34AEAA64723}" srcOrd="1" destOrd="0" presId="urn:microsoft.com/office/officeart/2005/8/layout/radial1"/>
    <dgm:cxn modelId="{99F5829E-B4FC-4FB2-9DD7-65C441322565}" type="presOf" srcId="{48770E45-E46C-4380-986A-98E0113AB1CC}" destId="{96F8C4D8-4401-4021-A693-9E584B68095D}" srcOrd="0" destOrd="0" presId="urn:microsoft.com/office/officeart/2005/8/layout/radial1"/>
    <dgm:cxn modelId="{A02BB257-4E3D-4CFE-B359-F70E0195DFD1}" srcId="{D25B030D-990D-405C-AFD9-0A0B144890B3}" destId="{CE1FE8F6-C748-47D0-A7A4-D8C15E1C68BA}" srcOrd="2" destOrd="0" parTransId="{48770E45-E46C-4380-986A-98E0113AB1CC}" sibTransId="{492A4FC5-77F8-4488-A0B1-A1E5E2EF8D53}"/>
    <dgm:cxn modelId="{2D468251-B47C-437C-9775-B7E389BFA67D}" type="presParOf" srcId="{BB12099C-3906-484C-9BA7-343B4303B87B}" destId="{055F440C-83C5-4555-8242-5749E7C5018E}" srcOrd="0" destOrd="0" presId="urn:microsoft.com/office/officeart/2005/8/layout/radial1"/>
    <dgm:cxn modelId="{58C0D632-F6A1-4E35-8062-9944DCD7EFBD}" type="presParOf" srcId="{BB12099C-3906-484C-9BA7-343B4303B87B}" destId="{FF304A29-4AC4-4FB8-99EB-E67249955206}" srcOrd="1" destOrd="0" presId="urn:microsoft.com/office/officeart/2005/8/layout/radial1"/>
    <dgm:cxn modelId="{9B7D979E-4298-4BAC-A302-5A12CED2912B}" type="presParOf" srcId="{FF304A29-4AC4-4FB8-99EB-E67249955206}" destId="{58A13E2E-0315-4F43-A5FE-8401F40C3BED}" srcOrd="0" destOrd="0" presId="urn:microsoft.com/office/officeart/2005/8/layout/radial1"/>
    <dgm:cxn modelId="{136FF50F-6282-4E02-98ED-BE5884742AB8}" type="presParOf" srcId="{BB12099C-3906-484C-9BA7-343B4303B87B}" destId="{9500A5D5-8635-4A31-A0CB-28FE8BE17DD4}" srcOrd="2" destOrd="0" presId="urn:microsoft.com/office/officeart/2005/8/layout/radial1"/>
    <dgm:cxn modelId="{671D63E0-CDB2-4282-B3DF-87BB2BA87A1D}" type="presParOf" srcId="{BB12099C-3906-484C-9BA7-343B4303B87B}" destId="{451FCEA0-CDCB-4A20-8C4A-F2D5A4996425}" srcOrd="3" destOrd="0" presId="urn:microsoft.com/office/officeart/2005/8/layout/radial1"/>
    <dgm:cxn modelId="{B79442C5-C545-42FC-BD37-74839C536998}" type="presParOf" srcId="{451FCEA0-CDCB-4A20-8C4A-F2D5A4996425}" destId="{BDB3EF29-AB9B-4022-A73F-E34AEAA64723}" srcOrd="0" destOrd="0" presId="urn:microsoft.com/office/officeart/2005/8/layout/radial1"/>
    <dgm:cxn modelId="{71EC45E6-36D9-432D-973A-5D9EEC7F6F72}" type="presParOf" srcId="{BB12099C-3906-484C-9BA7-343B4303B87B}" destId="{BFEEE54C-2800-4A3D-A687-DF34E32E9871}" srcOrd="4" destOrd="0" presId="urn:microsoft.com/office/officeart/2005/8/layout/radial1"/>
    <dgm:cxn modelId="{D41FC7ED-B471-43DC-BF6A-B265D387DB03}" type="presParOf" srcId="{BB12099C-3906-484C-9BA7-343B4303B87B}" destId="{96F8C4D8-4401-4021-A693-9E584B68095D}" srcOrd="5" destOrd="0" presId="urn:microsoft.com/office/officeart/2005/8/layout/radial1"/>
    <dgm:cxn modelId="{580C0ECA-199A-4E4F-98A2-14845A0DF2D1}" type="presParOf" srcId="{96F8C4D8-4401-4021-A693-9E584B68095D}" destId="{3DEA1D21-5B7B-4265-A21B-4B76C58540C4}" srcOrd="0" destOrd="0" presId="urn:microsoft.com/office/officeart/2005/8/layout/radial1"/>
    <dgm:cxn modelId="{690E0EA8-113C-49CA-BCF6-59D1B00A2A03}" type="presParOf" srcId="{BB12099C-3906-484C-9BA7-343B4303B87B}" destId="{B001E958-BE21-4D4F-B9E6-B1A673B5F37C}" srcOrd="6" destOrd="0" presId="urn:microsoft.com/office/officeart/2005/8/layout/radial1"/>
    <dgm:cxn modelId="{A643893D-D796-440A-AA70-70CD11258368}" type="presParOf" srcId="{BB12099C-3906-484C-9BA7-343B4303B87B}" destId="{C2754547-23D5-4E6A-88C9-A6C3BD716284}" srcOrd="7" destOrd="0" presId="urn:microsoft.com/office/officeart/2005/8/layout/radial1"/>
    <dgm:cxn modelId="{28A77B20-7866-4452-9817-BF59FAA97528}" type="presParOf" srcId="{C2754547-23D5-4E6A-88C9-A6C3BD716284}" destId="{DFB26DA0-6D0D-40F6-8DC9-1A267585624C}" srcOrd="0" destOrd="0" presId="urn:microsoft.com/office/officeart/2005/8/layout/radial1"/>
    <dgm:cxn modelId="{CB3E0C32-F99E-45BC-BF5C-7D9B5FEA0972}" type="presParOf" srcId="{BB12099C-3906-484C-9BA7-343B4303B87B}" destId="{CA95D6C8-52B8-4A57-9B46-AB258DCD1BF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18F49-576A-4FAB-853F-CF6703AB44E5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49761-336D-4D96-8462-26A1BD2043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9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SHU Careers Mentoring Scheme   - Running for 12 months</a:t>
            </a:r>
            <a:r>
              <a:rPr lang="en-GB" baseline="0" dirty="0" smtClean="0"/>
              <a:t> led by Louise Harrison as part of the Careers Service.  Scheme pairs up students industry mentors it's been running for 12 months.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9761-336D-4D96-8462-26A1BD20430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682683"/>
            <a:ext cx="6471678" cy="4501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060848"/>
            <a:ext cx="6480175" cy="360040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03139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0000">
              <a:srgbClr val="FFF8DD"/>
            </a:gs>
            <a:gs pos="76000">
              <a:schemeClr val="bg2">
                <a:tint val="90000"/>
                <a:shade val="90000"/>
                <a:satMod val="200000"/>
              </a:schemeClr>
            </a:gs>
            <a:gs pos="92000">
              <a:schemeClr val="bg2">
                <a:tint val="90000"/>
                <a:shade val="70000"/>
                <a:satMod val="2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6E4B1D-ADB2-4F15-8389-44110F300007}" type="datetimeFigureOut">
              <a:rPr lang="en-GB" smtClean="0"/>
              <a:t>10/04/2017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.a.hawryliuk@shu.ac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>
            <a:normAutofit/>
          </a:bodyPr>
          <a:lstStyle/>
          <a:p>
            <a:r>
              <a:rPr lang="en-GB" sz="4400" dirty="0"/>
              <a:t>Exploring models of peer mentoring in support of student placement </a:t>
            </a:r>
            <a:r>
              <a:rPr lang="en-GB" sz="4400" dirty="0" smtClean="0"/>
              <a:t>experience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Daniela Hawryliuk April 2016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r>
              <a:rPr lang="en-GB" sz="4400" dirty="0" smtClean="0"/>
              <a:t>Workshop Questions</a:t>
            </a:r>
            <a:endParaRPr lang="en-GB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17014"/>
              </p:ext>
            </p:extLst>
          </p:nvPr>
        </p:nvGraphicFramePr>
        <p:xfrm>
          <a:off x="457200" y="1340769"/>
          <a:ext cx="8229600" cy="54192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86408"/>
                <a:gridCol w="7643192"/>
              </a:tblGrid>
              <a:tr h="1186846"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1</a:t>
                      </a:r>
                      <a:endParaRPr lang="en-GB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300" dirty="0" smtClean="0"/>
                        <a:t>What are your experiences of similar models of student peer support activities/schemes?</a:t>
                      </a:r>
                    </a:p>
                    <a:p>
                      <a:endParaRPr lang="en-GB" sz="2300" dirty="0" smtClean="0"/>
                    </a:p>
                  </a:txBody>
                  <a:tcPr/>
                </a:tc>
              </a:tr>
              <a:tr h="1186846"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2</a:t>
                      </a:r>
                      <a:endParaRPr lang="en-GB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What factors should we consider when designing and piloting the scheme?</a:t>
                      </a:r>
                      <a:r>
                        <a:rPr lang="en-GB" sz="2300" b="1" baseline="0" dirty="0" smtClean="0"/>
                        <a:t> </a:t>
                      </a:r>
                      <a:endParaRPr lang="en-GB" sz="2300" b="1" dirty="0" smtClean="0"/>
                    </a:p>
                    <a:p>
                      <a:r>
                        <a:rPr lang="en-GB" sz="2300" b="1" dirty="0" smtClean="0"/>
                        <a:t>Who else needs to be involved?</a:t>
                      </a:r>
                    </a:p>
                    <a:p>
                      <a:endParaRPr lang="en-GB" sz="2300" b="1" dirty="0" smtClean="0"/>
                    </a:p>
                  </a:txBody>
                  <a:tcPr/>
                </a:tc>
              </a:tr>
              <a:tr h="1186846"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3</a:t>
                      </a:r>
                      <a:endParaRPr lang="en-GB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What activities should we incorporate into the design of</a:t>
                      </a:r>
                      <a:r>
                        <a:rPr lang="en-GB" sz="2300" b="1" baseline="0" dirty="0" smtClean="0"/>
                        <a:t> </a:t>
                      </a:r>
                      <a:r>
                        <a:rPr lang="en-GB" sz="2300" b="1" dirty="0" smtClean="0"/>
                        <a:t>the pilot scheme?</a:t>
                      </a:r>
                    </a:p>
                    <a:p>
                      <a:endParaRPr lang="en-GB" sz="2300" dirty="0"/>
                    </a:p>
                  </a:txBody>
                  <a:tcPr/>
                </a:tc>
              </a:tr>
              <a:tr h="1552029"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4</a:t>
                      </a:r>
                      <a:endParaRPr lang="en-GB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300" b="1" dirty="0" smtClean="0"/>
                        <a:t>What would a successful scheme look like?  </a:t>
                      </a:r>
                    </a:p>
                    <a:p>
                      <a:r>
                        <a:rPr lang="en-GB" sz="2300" b="1" dirty="0" smtClean="0"/>
                        <a:t>How would we know if it has been successful (measuring and evaluating)?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6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d.a.hawryliuk@shu.ac.uk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Tel. 225 3714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H="1">
            <a:off x="7452320" y="6165304"/>
            <a:ext cx="237453" cy="372725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93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GB" sz="4400" dirty="0" smtClean="0"/>
              <a:t>LEAD Project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To design and pilot an </a:t>
            </a:r>
            <a:r>
              <a:rPr lang="en-GB" b="1" dirty="0" smtClean="0">
                <a:solidFill>
                  <a:schemeClr val="tx1"/>
                </a:solidFill>
              </a:rPr>
              <a:t>undergraduate peer </a:t>
            </a:r>
            <a:r>
              <a:rPr lang="en-GB" b="1" dirty="0">
                <a:solidFill>
                  <a:schemeClr val="tx1"/>
                </a:solidFill>
              </a:rPr>
              <a:t>mentoring placement advisory scheme for students </a:t>
            </a:r>
            <a:r>
              <a:rPr lang="en-GB" b="1" dirty="0" smtClean="0">
                <a:solidFill>
                  <a:schemeClr val="tx1"/>
                </a:solidFill>
              </a:rPr>
              <a:t>in DNBE which </a:t>
            </a:r>
            <a:r>
              <a:rPr lang="en-GB" b="1" dirty="0">
                <a:solidFill>
                  <a:schemeClr val="tx1"/>
                </a:solidFill>
              </a:rPr>
              <a:t>aims to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involve </a:t>
            </a:r>
            <a:r>
              <a:rPr lang="en-GB" dirty="0">
                <a:solidFill>
                  <a:schemeClr val="tx1"/>
                </a:solidFill>
              </a:rPr>
              <a:t>students, academics and non-academic </a:t>
            </a:r>
            <a:r>
              <a:rPr lang="en-GB" dirty="0" smtClean="0">
                <a:solidFill>
                  <a:schemeClr val="tx1"/>
                </a:solidFill>
              </a:rPr>
              <a:t>staff </a:t>
            </a:r>
            <a:r>
              <a:rPr lang="en-GB" dirty="0">
                <a:solidFill>
                  <a:schemeClr val="tx1"/>
                </a:solidFill>
              </a:rPr>
              <a:t>in co-design, delivery and evaluation of the scheme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support mentees </a:t>
            </a:r>
            <a:r>
              <a:rPr lang="en-GB" dirty="0">
                <a:solidFill>
                  <a:schemeClr val="tx1"/>
                </a:solidFill>
              </a:rPr>
              <a:t>to explore and articulate their skills and attributes, develop career aspirations, consider a  range of career pathways and apply for </a:t>
            </a:r>
            <a:r>
              <a:rPr lang="en-GB" dirty="0" smtClean="0">
                <a:solidFill>
                  <a:schemeClr val="tx1"/>
                </a:solidFill>
              </a:rPr>
              <a:t>placement</a:t>
            </a:r>
            <a:r>
              <a:rPr lang="en-GB" dirty="0">
                <a:solidFill>
                  <a:schemeClr val="tx1"/>
                </a:solidFill>
              </a:rPr>
              <a:t>/ work experience opportunities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enhance </a:t>
            </a:r>
            <a:r>
              <a:rPr lang="en-GB" dirty="0">
                <a:solidFill>
                  <a:schemeClr val="tx1"/>
                </a:solidFill>
              </a:rPr>
              <a:t>mentors </a:t>
            </a:r>
            <a:r>
              <a:rPr lang="en-GB" dirty="0" smtClean="0">
                <a:solidFill>
                  <a:schemeClr val="tx1"/>
                </a:solidFill>
              </a:rPr>
              <a:t>employability by undertaking mentor </a:t>
            </a:r>
            <a:r>
              <a:rPr lang="en-GB" dirty="0">
                <a:solidFill>
                  <a:schemeClr val="tx1"/>
                </a:solidFill>
              </a:rPr>
              <a:t>training, </a:t>
            </a:r>
            <a:r>
              <a:rPr lang="en-GB" dirty="0" smtClean="0">
                <a:solidFill>
                  <a:schemeClr val="tx1"/>
                </a:solidFill>
              </a:rPr>
              <a:t>participating </a:t>
            </a:r>
            <a:r>
              <a:rPr lang="en-GB" dirty="0">
                <a:solidFill>
                  <a:schemeClr val="tx1"/>
                </a:solidFill>
              </a:rPr>
              <a:t>in the scheme and providing eligibility to apply for a Hallam Award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provide </a:t>
            </a:r>
            <a:r>
              <a:rPr lang="en-GB" dirty="0">
                <a:solidFill>
                  <a:schemeClr val="tx1"/>
                </a:solidFill>
              </a:rPr>
              <a:t>a peer learning methodology </a:t>
            </a:r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dirty="0">
                <a:solidFill>
                  <a:schemeClr val="tx1"/>
                </a:solidFill>
              </a:rPr>
              <a:t>use or adaptation in other subject disciplines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41842"/>
              </p:ext>
            </p:extLst>
          </p:nvPr>
        </p:nvGraphicFramePr>
        <p:xfrm>
          <a:off x="323528" y="116632"/>
          <a:ext cx="8712968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504056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Departmental Disciplines by </a:t>
                      </a:r>
                      <a:r>
                        <a:rPr lang="en-GB" sz="2000" b="1" dirty="0" smtClean="0"/>
                        <a:t>Programme</a:t>
                      </a:r>
                      <a:endParaRPr lang="en-GB" sz="2000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Architecture</a:t>
                      </a:r>
                      <a:r>
                        <a:rPr lang="en-GB" baseline="0" dirty="0" smtClean="0"/>
                        <a:t> &amp; Architectural Technology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Construction, Quantity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Surveying, Real Estate &amp; Building Surveying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 &amp; Human Geography,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Environment</a:t>
                      </a:r>
                      <a:r>
                        <a:rPr lang="en-GB" baseline="0" dirty="0" smtClean="0"/>
                        <a:t>, Planning, </a:t>
                      </a:r>
                      <a:r>
                        <a:rPr lang="en-GB" dirty="0" smtClean="0"/>
                        <a:t>GIS, Housing, Regeneration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78724"/>
              </p:ext>
            </p:extLst>
          </p:nvPr>
        </p:nvGraphicFramePr>
        <p:xfrm>
          <a:off x="539552" y="2276872"/>
          <a:ext cx="4392488" cy="4274193"/>
        </p:xfrm>
        <a:graphic>
          <a:graphicData uri="http://schemas.openxmlformats.org/drawingml/2006/table">
            <a:tbl>
              <a:tblPr firstRow="1" firstCol="1" bandRow="1"/>
              <a:tblGrid>
                <a:gridCol w="439248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+mn-lt"/>
                        </a:rPr>
                        <a:t>Undergraduate</a:t>
                      </a:r>
                      <a:r>
                        <a:rPr lang="en-GB" sz="1800" b="1" baseline="0" dirty="0" smtClean="0">
                          <a:latin typeface="+mn-lt"/>
                        </a:rPr>
                        <a:t> </a:t>
                      </a:r>
                      <a:r>
                        <a:rPr lang="en-GB" sz="1800" b="1" dirty="0" smtClean="0">
                          <a:latin typeface="+mn-lt"/>
                        </a:rPr>
                        <a:t>Offer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254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+mn-lt"/>
                        </a:rPr>
                        <a:t>BA (Hons) Human Geography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254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+mn-lt"/>
                        </a:rPr>
                        <a:t>BSc (Hons) Geography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254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+mn-lt"/>
                        </a:rPr>
                        <a:t>BA (Hons) Planning and Geography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latin typeface="+mn-lt"/>
                        </a:rPr>
                        <a:t>BSc (Hons) Environmental Science</a:t>
                      </a:r>
                      <a:endParaRPr lang="en-GB" sz="1600" b="0" dirty="0" smtClean="0">
                        <a:latin typeface="+mn-lt"/>
                      </a:endParaRP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itchFamily="34" charset="0"/>
                        </a:rPr>
                        <a:t>BSc (Hons) Real Estate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itchFamily="34" charset="0"/>
                        </a:rPr>
                        <a:t>BSc (Hons) Building Surveying 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470721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itchFamily="34" charset="0"/>
                        </a:rPr>
                        <a:t>BSc (Hons) Construction Project Management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BSc (Hons) Architectural Technology 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itchFamily="34" charset="0"/>
                        </a:rPr>
                        <a:t>BSc (Hons) Architecture 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07">
                <a:tc>
                  <a:txBody>
                    <a:bodyPr/>
                    <a:lstStyle>
                      <a:lvl1pPr marL="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84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696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550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73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424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1098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7941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4795" algn="l" defTabSz="913696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6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+mn-lt"/>
                        </a:rPr>
                        <a:t>BSc (Hons) Quantity Surveying </a:t>
                      </a:r>
                    </a:p>
                  </a:txBody>
                  <a:tcPr marL="62362" marR="62362" marT="0" marB="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>
            <a:off x="5372472" y="2780927"/>
            <a:ext cx="155448" cy="1440161"/>
          </a:xfrm>
          <a:prstGeom prst="rightBrac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" name="Right Brace 8"/>
          <p:cNvSpPr/>
          <p:nvPr/>
        </p:nvSpPr>
        <p:spPr>
          <a:xfrm>
            <a:off x="5372472" y="4370345"/>
            <a:ext cx="155448" cy="2247415"/>
          </a:xfrm>
          <a:prstGeom prst="rightBrac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39773" y="4755388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Clear career trajectories. Bank of large &amp; small employers seeking placement students and graduate.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39773" y="2900842"/>
            <a:ext cx="3008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Employers rarely specify these disciplines and often lack awareness of course knowledge &amp; skills.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0774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936104"/>
          </a:xfrm>
        </p:spPr>
        <p:txBody>
          <a:bodyPr/>
          <a:lstStyle/>
          <a:p>
            <a:r>
              <a:rPr lang="en-GB" sz="4000" dirty="0" smtClean="0"/>
              <a:t>A Spectrum of Student Responses</a:t>
            </a:r>
            <a:endParaRPr lang="en-GB" sz="4000" dirty="0"/>
          </a:p>
        </p:txBody>
      </p:sp>
      <p:sp>
        <p:nvSpPr>
          <p:cNvPr id="4" name="Oval Callout 3"/>
          <p:cNvSpPr/>
          <p:nvPr/>
        </p:nvSpPr>
        <p:spPr>
          <a:xfrm>
            <a:off x="179512" y="1268760"/>
            <a:ext cx="7920880" cy="18722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 chose this course partly because I don't know what I want to do as a career...employers are not looking for geography student... I can't really say what skills  </a:t>
            </a:r>
            <a:r>
              <a:rPr lang="en-GB" b="1" dirty="0"/>
              <a:t>I</a:t>
            </a:r>
            <a:r>
              <a:rPr lang="en-GB" b="1" dirty="0" smtClean="0"/>
              <a:t> have/am developing on the course...I don't know where to start looking... 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46587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Human Geography </a:t>
            </a:r>
          </a:p>
          <a:p>
            <a:r>
              <a:rPr lang="en-GB" b="1" dirty="0" smtClean="0"/>
              <a:t>Student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60399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Quantity Surveying Student</a:t>
            </a:r>
            <a:endParaRPr lang="en-GB" b="1" dirty="0"/>
          </a:p>
        </p:txBody>
      </p:sp>
      <p:sp>
        <p:nvSpPr>
          <p:cNvPr id="8" name="Oval Callout 7"/>
          <p:cNvSpPr/>
          <p:nvPr/>
        </p:nvSpPr>
        <p:spPr>
          <a:xfrm>
            <a:off x="1835696" y="3645024"/>
            <a:ext cx="7145294" cy="20882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Employers are always looking for Quantity Surveyors...the money is good...there's a lot of choice of employers/types of projects you can work on... I'm applying to global companies engaged in infrastructure projects...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345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r>
              <a:rPr lang="en-GB" sz="3600" dirty="0" smtClean="0"/>
              <a:t>Career &amp; Placement Support in DNBE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Advice and activities embedded in PPD programmes  - but PPD tutor advice and enthusiasm is variable!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Pro-active </a:t>
            </a:r>
            <a:r>
              <a:rPr lang="en-GB" dirty="0">
                <a:solidFill>
                  <a:schemeClr val="tx1"/>
                </a:solidFill>
              </a:rPr>
              <a:t>c</a:t>
            </a:r>
            <a:r>
              <a:rPr lang="en-GB" dirty="0" smtClean="0">
                <a:solidFill>
                  <a:schemeClr val="tx1"/>
                </a:solidFill>
              </a:rPr>
              <a:t>areers advisor developing innovative activities - but a big department and wide range of disciplines to cover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Good co-ordination between placement team and key academics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Annual DNBE Careers Day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Placement and work experience undertaken by students is no longer credit bearing in new suite of programmes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GB" sz="4400" dirty="0" smtClean="0"/>
              <a:t>DNBE Careers Day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Purpose of the day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For </a:t>
            </a:r>
            <a:r>
              <a:rPr lang="en-GB" sz="2200" dirty="0">
                <a:solidFill>
                  <a:schemeClr val="tx1"/>
                </a:solidFill>
              </a:rPr>
              <a:t>students studying vocational and non- vocational courses at all levels to meet employers, professional bodies and fellow students to investigate a variety of career options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For </a:t>
            </a:r>
            <a:r>
              <a:rPr lang="en-GB" sz="2200" dirty="0">
                <a:solidFill>
                  <a:schemeClr val="tx1"/>
                </a:solidFill>
              </a:rPr>
              <a:t>students to explore and apply for placement and graduate opportunities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For </a:t>
            </a:r>
            <a:r>
              <a:rPr lang="en-GB" sz="2200" dirty="0">
                <a:solidFill>
                  <a:schemeClr val="tx1"/>
                </a:solidFill>
              </a:rPr>
              <a:t>employers to meet students, to raise company profiles and to promote placement and graduate roles to a targeted </a:t>
            </a:r>
            <a:r>
              <a:rPr lang="en-GB" sz="2200" dirty="0" smtClean="0">
                <a:solidFill>
                  <a:schemeClr val="tx1"/>
                </a:solidFill>
              </a:rPr>
              <a:t>audience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Activities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Prepare for the booklet and workshop sessions</a:t>
            </a:r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Careers &amp; Employers Exhibition - Over 60 stands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Student Panel Discussion  - See Film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Careers Speed Dating Workshops</a:t>
            </a:r>
          </a:p>
        </p:txBody>
      </p:sp>
    </p:spTree>
    <p:extLst>
      <p:ext uri="{BB962C8B-B14F-4D97-AF65-F5344CB8AC3E}">
        <p14:creationId xmlns:p14="http://schemas.microsoft.com/office/powerpoint/2010/main" val="13998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r>
              <a:rPr lang="en-GB" sz="3200" dirty="0" smtClean="0"/>
              <a:t>Careers Day - Speed Dating Workshops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31235"/>
              </p:ext>
            </p:extLst>
          </p:nvPr>
        </p:nvGraphicFramePr>
        <p:xfrm>
          <a:off x="539552" y="1340767"/>
          <a:ext cx="4007228" cy="5324535"/>
        </p:xfrm>
        <a:graphic>
          <a:graphicData uri="http://schemas.openxmlformats.org/drawingml/2006/table">
            <a:tbl>
              <a:tblPr firstRow="1" firstCol="1" bandRow="1"/>
              <a:tblGrid>
                <a:gridCol w="1227624"/>
                <a:gridCol w="2779604"/>
              </a:tblGrid>
              <a:tr h="26338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Workshop Theme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Attendees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4524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Housing &amp; Regeneration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Chartered Institute of Housing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London &amp; Quadrant HA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Sheffield City Council Regeneration Team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South Yorkshire HA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053976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Environment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Energy Jump &amp; Cummins (placement students)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OCS UK (GIS ) (SHU graduate)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Sheffield &amp; Rotherham Wildlife Trust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SHU Estates Development and Sustainability Team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Urban Wilderness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62710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Planning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Royal Town Planning Institute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DLP Planning Limited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Pegasus Group (placement student)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Sheffield City Council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South Kesteven District Council (current PT student)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053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Architecture &amp;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Architectural Technology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Bond Bryan 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Chartered Institute of Architectural Technologists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Coda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HLM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Keepmoat (SHU graduate)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4524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Construction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BAM Construction  (placement student)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Barratt Homes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Keepmoat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London &amp; Quadrant HA</a:t>
                      </a:r>
                      <a:endParaRPr lang="en-GB" sz="1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3346" marR="63346" marT="87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2040" y="1340768"/>
            <a:ext cx="39604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Aimed </a:t>
            </a:r>
            <a:r>
              <a:rPr lang="en-GB" sz="2000" dirty="0"/>
              <a:t>primarily at </a:t>
            </a:r>
            <a:r>
              <a:rPr lang="en-GB" sz="2000" dirty="0" smtClean="0"/>
              <a:t>those on non-vocational </a:t>
            </a:r>
            <a:r>
              <a:rPr lang="en-GB" sz="2000" dirty="0"/>
              <a:t>courses to raise awareness of career </a:t>
            </a:r>
            <a:r>
              <a:rPr lang="en-GB" sz="2000" dirty="0" smtClean="0"/>
              <a:t>possibilities.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Students provide advice as well as employers/prof. </a:t>
            </a:r>
            <a:r>
              <a:rPr lang="en-GB" sz="2000" dirty="0"/>
              <a:t>bodies.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Speaker provide overview of organisation/sector, career opportunities, top </a:t>
            </a:r>
            <a:r>
              <a:rPr lang="en-GB" sz="2000" dirty="0"/>
              <a:t>tips on how to break into the </a:t>
            </a:r>
            <a:r>
              <a:rPr lang="en-GB" sz="2000" dirty="0" smtClean="0"/>
              <a:t>sector, what </a:t>
            </a:r>
            <a:r>
              <a:rPr lang="en-GB" sz="2000" dirty="0"/>
              <a:t>students can do whilst at university to help </a:t>
            </a:r>
            <a:r>
              <a:rPr lang="en-GB" sz="2000" dirty="0" smtClean="0"/>
              <a:t>themselves, they also discuss their own </a:t>
            </a:r>
            <a:r>
              <a:rPr lang="en-GB" sz="2000" dirty="0"/>
              <a:t>career </a:t>
            </a:r>
            <a:r>
              <a:rPr lang="en-GB" sz="2000" dirty="0" smtClean="0"/>
              <a:t>history and encourage </a:t>
            </a:r>
            <a:r>
              <a:rPr lang="en-GB" sz="2000" dirty="0"/>
              <a:t>students to ask </a:t>
            </a:r>
            <a:r>
              <a:rPr lang="en-GB" sz="2000" dirty="0" smtClean="0"/>
              <a:t>questions.</a:t>
            </a:r>
          </a:p>
        </p:txBody>
      </p:sp>
    </p:spTree>
    <p:extLst>
      <p:ext uri="{BB962C8B-B14F-4D97-AF65-F5344CB8AC3E}">
        <p14:creationId xmlns:p14="http://schemas.microsoft.com/office/powerpoint/2010/main" val="39336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r>
              <a:rPr lang="en-GB" sz="4400" dirty="0" smtClean="0"/>
              <a:t>Key Project Activities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Using LEAD Associate funding - recruit two DNBE students as researchers &amp; co-designers to work with me in May &amp; June</a:t>
            </a:r>
          </a:p>
          <a:p>
            <a:r>
              <a:rPr lang="en-GB" sz="2600" dirty="0" smtClean="0">
                <a:solidFill>
                  <a:schemeClr val="tx1"/>
                </a:solidFill>
              </a:rPr>
              <a:t>Student research activity will include 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</a:rPr>
              <a:t>interviewing SHU staff involved with current peer mentoring activities </a:t>
            </a:r>
          </a:p>
          <a:p>
            <a:pPr lvl="1"/>
            <a:r>
              <a:rPr lang="en-GB" sz="2600" dirty="0">
                <a:solidFill>
                  <a:schemeClr val="tx1"/>
                </a:solidFill>
              </a:rPr>
              <a:t>e</a:t>
            </a:r>
            <a:r>
              <a:rPr lang="en-GB" sz="2600" dirty="0" smtClean="0">
                <a:solidFill>
                  <a:schemeClr val="tx1"/>
                </a:solidFill>
              </a:rPr>
              <a:t>ngaging staff in the department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</a:rPr>
              <a:t>interviewing students about the scheme design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</a:rPr>
              <a:t>contributing to scheme design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Scheme </a:t>
            </a:r>
            <a:r>
              <a:rPr lang="en-GB" sz="2800" dirty="0">
                <a:solidFill>
                  <a:schemeClr val="tx1"/>
                </a:solidFill>
              </a:rPr>
              <a:t>launch at NBE Careers Day 8</a:t>
            </a:r>
            <a:r>
              <a:rPr lang="en-GB" sz="2800" baseline="30000" dirty="0">
                <a:solidFill>
                  <a:schemeClr val="tx1"/>
                </a:solidFill>
              </a:rPr>
              <a:t>th</a:t>
            </a:r>
            <a:r>
              <a:rPr lang="en-GB" sz="2800" dirty="0">
                <a:solidFill>
                  <a:schemeClr val="tx1"/>
                </a:solidFill>
              </a:rPr>
              <a:t> Nov 2017.</a:t>
            </a: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701945"/>
              </p:ext>
            </p:extLst>
          </p:nvPr>
        </p:nvGraphicFramePr>
        <p:xfrm>
          <a:off x="0" y="260648"/>
          <a:ext cx="9144000" cy="6441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51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359</TotalTime>
  <Words>824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Exploring models of peer mentoring in support of student placement experience</vt:lpstr>
      <vt:lpstr>LEAD Project</vt:lpstr>
      <vt:lpstr>PowerPoint Presentation</vt:lpstr>
      <vt:lpstr>A Spectrum of Student Responses</vt:lpstr>
      <vt:lpstr>Career &amp; Placement Support in DNBE</vt:lpstr>
      <vt:lpstr>DNBE Careers Day</vt:lpstr>
      <vt:lpstr>Careers Day - Speed Dating Workshops </vt:lpstr>
      <vt:lpstr>Key Project Activities</vt:lpstr>
      <vt:lpstr>PowerPoint Presentation</vt:lpstr>
      <vt:lpstr>Workshop Questions</vt:lpstr>
      <vt:lpstr>d.a.hawryliuk@shu.ac.uk  Tel. 225 3714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models of peer mentoring in support of student placement experience</dc:title>
  <dc:creator>Daniela Hawryliuk</dc:creator>
  <cp:lastModifiedBy>Charmaine Myers</cp:lastModifiedBy>
  <cp:revision>31</cp:revision>
  <dcterms:created xsi:type="dcterms:W3CDTF">2017-04-05T09:00:18Z</dcterms:created>
  <dcterms:modified xsi:type="dcterms:W3CDTF">2017-04-10T10:54:36Z</dcterms:modified>
</cp:coreProperties>
</file>