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D64"/>
    <a:srgbClr val="1D314F"/>
    <a:srgbClr val="1D314E"/>
    <a:srgbClr val="325EA4"/>
    <a:srgbClr val="CD623A"/>
    <a:srgbClr val="D8774A"/>
    <a:srgbClr val="CE623A"/>
    <a:srgbClr val="D47856"/>
    <a:srgbClr val="485254"/>
    <a:srgbClr val="325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0"/>
    <p:restoredTop sz="93632"/>
  </p:normalViewPr>
  <p:slideViewPr>
    <p:cSldViewPr snapToGrid="0" snapToObjects="1">
      <p:cViewPr varScale="1">
        <p:scale>
          <a:sx n="41" d="100"/>
          <a:sy n="41" d="100"/>
        </p:scale>
        <p:origin x="186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8134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8134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2E98CC0B-6D68-8545-AE01-8F31FBFB2A52}" type="datetimeFigureOut">
              <a:rPr lang="it-IT" smtClean="0"/>
              <a:t>22/10/2020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61"/>
            <a:ext cx="5438140" cy="3909239"/>
          </a:xfrm>
          <a:prstGeom prst="rect">
            <a:avLst/>
          </a:prstGeom>
        </p:spPr>
        <p:txBody>
          <a:bodyPr vert="horz" lIns="91412" tIns="45706" rIns="91412" bIns="45706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8134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5" y="9430093"/>
            <a:ext cx="2945659" cy="498134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AD1E4713-86AC-944D-B9D3-15FB61216E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2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E4713-86AC-944D-B9D3-15FB61216E0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2805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22/10/2020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95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22/10/2020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13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22/10/2020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17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22/10/2020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99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22/10/2020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22/10/2020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1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22/10/2020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84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22/10/2020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4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22/10/2020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85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22/10/2020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35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22/10/2020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6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B0CC-E409-934C-846B-8E99A8FE014E}" type="datetimeFigureOut">
              <a:rPr lang="it-IT" smtClean="0"/>
              <a:t>22/10/2020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05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cis@unibg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://www.unibg.it/c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>
            <a:spLocks noChangeAspect="1"/>
          </p:cNvSpPr>
          <p:nvPr/>
        </p:nvSpPr>
        <p:spPr>
          <a:xfrm>
            <a:off x="0" y="4419348"/>
            <a:ext cx="6858000" cy="7572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noAutofit/>
          </a:bodyPr>
          <a:lstStyle/>
          <a:p>
            <a:pPr algn="ctr"/>
            <a:r>
              <a:rPr lang="it-IT" sz="2800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" panose="00000500000000000000"/>
              </a:rPr>
              <a:t>Corsi di italiano per stranieri all’Università di Bergamo</a:t>
            </a:r>
          </a:p>
        </p:txBody>
      </p:sp>
      <p:sp>
        <p:nvSpPr>
          <p:cNvPr id="9" name="CasellaDiTesto 8"/>
          <p:cNvSpPr txBox="1">
            <a:spLocks noChangeAspect="1"/>
          </p:cNvSpPr>
          <p:nvPr/>
        </p:nvSpPr>
        <p:spPr>
          <a:xfrm>
            <a:off x="-3414" y="5364589"/>
            <a:ext cx="6858000" cy="49177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 algn="ctr"/>
            <a:endParaRPr lang="it-IT" sz="2000" b="1" dirty="0">
              <a:solidFill>
                <a:srgbClr val="325EA4"/>
              </a:solidFill>
              <a:latin typeface="Rubik" charset="0"/>
              <a:ea typeface="Rubik" charset="0"/>
              <a:cs typeface="Rubik Medium" panose="00000600000000000000"/>
            </a:endParaRPr>
          </a:p>
        </p:txBody>
      </p:sp>
      <p:sp>
        <p:nvSpPr>
          <p:cNvPr id="22" name="CasellaDiTesto 21"/>
          <p:cNvSpPr txBox="1">
            <a:spLocks noChangeAspect="1"/>
          </p:cNvSpPr>
          <p:nvPr/>
        </p:nvSpPr>
        <p:spPr>
          <a:xfrm>
            <a:off x="444606" y="5515029"/>
            <a:ext cx="5961960" cy="21536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just"/>
            <a:r>
              <a:rPr lang="it-IT" sz="1600" b="1" dirty="0">
                <a:solidFill>
                  <a:srgbClr val="1D314F"/>
                </a:solidFill>
                <a:latin typeface="Rubik Medium" panose="00000600000000000000"/>
                <a:cs typeface="Rubik" panose="00000500000000000000"/>
              </a:rPr>
              <a:t>Corsi: </a:t>
            </a:r>
            <a:r>
              <a:rPr lang="it-IT" sz="1600" b="1" dirty="0">
                <a:solidFill>
                  <a:srgbClr val="545D64"/>
                </a:solidFill>
                <a:latin typeface="Rubik Medium" charset="0"/>
                <a:cs typeface="Rubik" panose="00000500000000000000"/>
              </a:rPr>
              <a:t>italiano generale, cultura, scrittura, lettura espressiva, linguaggio economico, conversazione (per i livelli avanzati).</a:t>
            </a:r>
          </a:p>
          <a:p>
            <a:pPr algn="just"/>
            <a:r>
              <a:rPr lang="it-IT" sz="1600" b="1" dirty="0">
                <a:solidFill>
                  <a:srgbClr val="1D314F"/>
                </a:solidFill>
                <a:latin typeface="Rubik Medium" panose="00000600000000000000"/>
                <a:cs typeface="Rubik" panose="00000500000000000000"/>
              </a:rPr>
              <a:t>Livelli:</a:t>
            </a:r>
            <a:r>
              <a:rPr lang="it-IT" sz="1600" b="1" dirty="0">
                <a:solidFill>
                  <a:srgbClr val="1D314F"/>
                </a:solidFill>
                <a:latin typeface="Rubik Medium" charset="0"/>
                <a:cs typeface="Rubik" panose="00000500000000000000"/>
              </a:rPr>
              <a:t> </a:t>
            </a:r>
            <a:r>
              <a:rPr lang="it-IT" sz="1600" b="1" dirty="0">
                <a:solidFill>
                  <a:srgbClr val="545D64"/>
                </a:solidFill>
                <a:latin typeface="Rubik Medium" charset="0"/>
                <a:ea typeface="Rubik Medium" charset="0"/>
                <a:cs typeface="Rubik" panose="00000500000000000000"/>
              </a:rPr>
              <a:t>da principiante ad avanzato (A1-C1).</a:t>
            </a:r>
          </a:p>
          <a:p>
            <a:pPr algn="just"/>
            <a:r>
              <a:rPr lang="it-IT" sz="1600" b="1" dirty="0">
                <a:solidFill>
                  <a:srgbClr val="1D314F"/>
                </a:solidFill>
                <a:latin typeface="Rubik Medium" charset="0"/>
                <a:cs typeface="Rubik" panose="00000500000000000000"/>
              </a:rPr>
              <a:t>Durata: </a:t>
            </a:r>
            <a:r>
              <a:rPr lang="it-IT" sz="1600" b="1" dirty="0">
                <a:solidFill>
                  <a:srgbClr val="545D64"/>
                </a:solidFill>
                <a:latin typeface="Rubik Medium" charset="0"/>
                <a:cs typeface="Rubik" panose="00000500000000000000"/>
              </a:rPr>
              <a:t>15 settimane</a:t>
            </a:r>
          </a:p>
          <a:p>
            <a:pPr algn="just"/>
            <a:r>
              <a:rPr lang="it-IT" sz="1600" b="1" dirty="0">
                <a:solidFill>
                  <a:srgbClr val="1D314F"/>
                </a:solidFill>
                <a:latin typeface="Rubik Medium" charset="0"/>
                <a:cs typeface="Rubik" panose="00000500000000000000"/>
              </a:rPr>
              <a:t>Lezioni a settimana: </a:t>
            </a:r>
            <a:r>
              <a:rPr lang="it-IT" sz="1600" b="1" dirty="0">
                <a:solidFill>
                  <a:srgbClr val="545D64"/>
                </a:solidFill>
                <a:latin typeface="Rubik Medium" charset="0"/>
                <a:cs typeface="Rubik" panose="00000500000000000000"/>
              </a:rPr>
              <a:t>4 ore</a:t>
            </a:r>
          </a:p>
          <a:p>
            <a:pPr algn="just"/>
            <a:r>
              <a:rPr lang="it-IT" sz="1600" b="1" dirty="0">
                <a:solidFill>
                  <a:srgbClr val="1D314F"/>
                </a:solidFill>
                <a:latin typeface="Rubik Medium" charset="0"/>
                <a:cs typeface="Rubik" panose="00000500000000000000"/>
              </a:rPr>
              <a:t>Date: </a:t>
            </a:r>
          </a:p>
          <a:p>
            <a:pPr algn="just"/>
            <a:r>
              <a:rPr lang="it-IT" sz="1600" b="1" dirty="0">
                <a:solidFill>
                  <a:srgbClr val="545D64"/>
                </a:solidFill>
                <a:latin typeface="Rubik Medium" charset="0"/>
                <a:cs typeface="Rubik" panose="00000500000000000000"/>
              </a:rPr>
              <a:t>1° semestre: ottobre-gennaio</a:t>
            </a:r>
          </a:p>
          <a:p>
            <a:pPr algn="just"/>
            <a:r>
              <a:rPr lang="it-IT" sz="1600" b="1" dirty="0">
                <a:solidFill>
                  <a:srgbClr val="545D64"/>
                </a:solidFill>
                <a:latin typeface="Rubik Medium" charset="0"/>
                <a:cs typeface="Rubik" panose="00000500000000000000"/>
              </a:rPr>
              <a:t>2° semestre: febbraio-maggio</a:t>
            </a:r>
          </a:p>
          <a:p>
            <a:pPr algn="just"/>
            <a:endParaRPr lang="it-IT" sz="1600" b="1" dirty="0">
              <a:solidFill>
                <a:srgbClr val="545D64"/>
              </a:solidFill>
              <a:latin typeface="Rubik Medium" charset="0"/>
              <a:cs typeface="Rubik" panose="00000500000000000000"/>
            </a:endParaRPr>
          </a:p>
          <a:p>
            <a:pPr algn="just"/>
            <a:r>
              <a:rPr lang="it-IT" sz="1600" b="1" dirty="0">
                <a:solidFill>
                  <a:srgbClr val="1D314F"/>
                </a:solidFill>
                <a:latin typeface="Rubik Medium" charset="0"/>
                <a:cs typeface="Rubik" panose="00000500000000000000"/>
              </a:rPr>
              <a:t>Metodo comunicativo, attività on-line, piccoli gruppi. </a:t>
            </a:r>
          </a:p>
          <a:p>
            <a:pPr algn="just"/>
            <a:r>
              <a:rPr lang="it-IT" sz="1600" b="1" dirty="0">
                <a:solidFill>
                  <a:srgbClr val="1D314F"/>
                </a:solidFill>
                <a:latin typeface="Rubik Medium" charset="0"/>
                <a:cs typeface="Rubik" panose="00000500000000000000"/>
              </a:rPr>
              <a:t>Test finale e certificato di frequenza.</a:t>
            </a:r>
          </a:p>
          <a:p>
            <a:pPr algn="just">
              <a:spcAft>
                <a:spcPts val="1200"/>
              </a:spcAft>
            </a:pPr>
            <a:endParaRPr lang="it-IT" sz="1600" b="1" dirty="0">
              <a:solidFill>
                <a:srgbClr val="545D64"/>
              </a:solidFill>
              <a:latin typeface="Rubik Medium" charset="0"/>
              <a:cs typeface="Rubik" panose="0000050000000000000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668A3F5-6B66-4F3E-B53C-C984C0696194}"/>
              </a:ext>
            </a:extLst>
          </p:cNvPr>
          <p:cNvSpPr txBox="1"/>
          <p:nvPr/>
        </p:nvSpPr>
        <p:spPr>
          <a:xfrm>
            <a:off x="493776" y="8717283"/>
            <a:ext cx="5961960" cy="10695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it-IT" sz="1400" b="1" dirty="0">
                <a:solidFill>
                  <a:srgbClr val="1D314F"/>
                </a:solidFill>
                <a:latin typeface="Rubik Medium" panose="00000600000000000000" pitchFamily="2" charset="-79"/>
                <a:cs typeface="Rubik" panose="00000500000000000000"/>
              </a:rPr>
              <a:t>Per informazioni e iscrizioni</a:t>
            </a:r>
          </a:p>
          <a:p>
            <a:r>
              <a:rPr lang="it-IT" sz="1400" dirty="0">
                <a:solidFill>
                  <a:srgbClr val="545D64"/>
                </a:solidFill>
                <a:latin typeface="Rubik" panose="00000500000000000000" pitchFamily="2" charset="-79"/>
                <a:cs typeface="Rubik" panose="00000500000000000000"/>
                <a:hlinkClick r:id="rId3"/>
              </a:rPr>
              <a:t>infocis@unibg.it</a:t>
            </a:r>
            <a:r>
              <a:rPr lang="it-IT" sz="1400" dirty="0">
                <a:solidFill>
                  <a:srgbClr val="545D64"/>
                </a:solidFill>
                <a:latin typeface="Rubik" panose="00000500000000000000" pitchFamily="2" charset="-79"/>
                <a:cs typeface="Rubik" panose="00000500000000000000"/>
              </a:rPr>
              <a:t> </a:t>
            </a:r>
          </a:p>
          <a:p>
            <a:pPr>
              <a:spcAft>
                <a:spcPts val="300"/>
              </a:spcAft>
            </a:pPr>
            <a:r>
              <a:rPr lang="it-IT" sz="1400" dirty="0">
                <a:solidFill>
                  <a:srgbClr val="545D64"/>
                </a:solidFill>
                <a:latin typeface="Rubik" panose="00000500000000000000" pitchFamily="2" charset="-79"/>
                <a:cs typeface="Rubik" panose="00000500000000000000"/>
                <a:hlinkClick r:id="rId4"/>
              </a:rPr>
              <a:t>www.unibg.it/cis</a:t>
            </a:r>
            <a:endParaRPr lang="it-IT" sz="1400" dirty="0">
              <a:solidFill>
                <a:srgbClr val="545D64"/>
              </a:solidFill>
              <a:latin typeface="Rubik" panose="00000500000000000000" pitchFamily="2" charset="-79"/>
              <a:cs typeface="Rubik" panose="00000500000000000000"/>
            </a:endParaRPr>
          </a:p>
          <a:p>
            <a:r>
              <a:rPr lang="it-IT" sz="1400" dirty="0">
                <a:solidFill>
                  <a:srgbClr val="545D64"/>
                </a:solidFill>
                <a:latin typeface="Rubik" panose="00000500000000000000" pitchFamily="2" charset="-79"/>
                <a:cs typeface="Rubik" panose="00000500000000000000"/>
              </a:rPr>
              <a:t>+39 035 2052407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6" y="1188717"/>
            <a:ext cx="5870448" cy="310896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15BF31A-E022-4CDE-8B2B-E94D135AD9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8300" y="87381"/>
            <a:ext cx="2260600" cy="106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100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2" id="{63DEAC0B-8817-D249-9450-49911D4372AE}" vid="{493F3E4B-1C17-9D49-8223-D146AD25CA9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4E7E00B4C76E45BE3DDDC3F89C5745" ma:contentTypeVersion="6" ma:contentTypeDescription="Create a new document." ma:contentTypeScope="" ma:versionID="093d6247be22bb438fd3f12f39b72bf4">
  <xsd:schema xmlns:xsd="http://www.w3.org/2001/XMLSchema" xmlns:xs="http://www.w3.org/2001/XMLSchema" xmlns:p="http://schemas.microsoft.com/office/2006/metadata/properties" xmlns:ns2="947c2b4d-9604-4747-b5c6-690e4de51d5c" targetNamespace="http://schemas.microsoft.com/office/2006/metadata/properties" ma:root="true" ma:fieldsID="84c85f8d92fd65e0084f0c8137c2b42e" ns2:_="">
    <xsd:import namespace="947c2b4d-9604-4747-b5c6-690e4de51d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7c2b4d-9604-4747-b5c6-690e4de51d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E2D903-9B65-4F2D-BDD3-DB82228B9A9C}"/>
</file>

<file path=customXml/itemProps2.xml><?xml version="1.0" encoding="utf-8"?>
<ds:datastoreItem xmlns:ds="http://schemas.openxmlformats.org/officeDocument/2006/customXml" ds:itemID="{C8D5EAE9-5ED1-4E25-994C-2AE53CAE885C}"/>
</file>

<file path=customXml/itemProps3.xml><?xml version="1.0" encoding="utf-8"?>
<ds:datastoreItem xmlns:ds="http://schemas.openxmlformats.org/officeDocument/2006/customXml" ds:itemID="{25B84439-04D8-4629-ADF8-4AB32A5A90DC}"/>
</file>

<file path=docProps/app.xml><?xml version="1.0" encoding="utf-8"?>
<Properties xmlns="http://schemas.openxmlformats.org/officeDocument/2006/extended-properties" xmlns:vt="http://schemas.openxmlformats.org/officeDocument/2006/docPropsVTypes">
  <Template>modello-locandina</Template>
  <TotalTime>949</TotalTime>
  <Words>98</Words>
  <Application>Microsoft Office PowerPoint</Application>
  <PresentationFormat>A4 (21x29,7 cm)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Rubik</vt:lpstr>
      <vt:lpstr>Rubik Medium</vt:lpstr>
      <vt:lpstr>Tema di Office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Marcello Puca</dc:creator>
  <cp:keywords/>
  <dc:description/>
  <cp:lastModifiedBy>Anna Maria DI MARCO</cp:lastModifiedBy>
  <cp:revision>52</cp:revision>
  <cp:lastPrinted>2020-10-22T09:59:02Z</cp:lastPrinted>
  <dcterms:created xsi:type="dcterms:W3CDTF">2018-11-16T07:49:31Z</dcterms:created>
  <dcterms:modified xsi:type="dcterms:W3CDTF">2020-10-22T09:59:56Z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0x010100C04E7E00B4C76E45BE3DDDC3F89C5745</vt:lpwstr>
  </property>
</Properties>
</file>