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82" r:id="rId3"/>
    <p:sldId id="384" r:id="rId4"/>
    <p:sldId id="341" r:id="rId5"/>
    <p:sldId id="38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50" y="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gan, Samantha" userId="69634154-e8ca-43dd-971c-eed496fe73a9" providerId="ADAL" clId="{C71CF000-E7DE-4BF3-AB6B-5DDCC5E4E61B}"/>
    <pc:docChg chg="modSld">
      <pc:chgData name="Logan, Samantha" userId="69634154-e8ca-43dd-971c-eed496fe73a9" providerId="ADAL" clId="{C71CF000-E7DE-4BF3-AB6B-5DDCC5E4E61B}" dt="2021-10-06T09:31:40.848" v="6" actId="20577"/>
      <pc:docMkLst>
        <pc:docMk/>
      </pc:docMkLst>
      <pc:sldChg chg="modSp mod">
        <pc:chgData name="Logan, Samantha" userId="69634154-e8ca-43dd-971c-eed496fe73a9" providerId="ADAL" clId="{C71CF000-E7DE-4BF3-AB6B-5DDCC5E4E61B}" dt="2021-10-06T09:31:40.848" v="6" actId="20577"/>
        <pc:sldMkLst>
          <pc:docMk/>
          <pc:sldMk cId="1656382326" sldId="256"/>
        </pc:sldMkLst>
        <pc:spChg chg="mod">
          <ac:chgData name="Logan, Samantha" userId="69634154-e8ca-43dd-971c-eed496fe73a9" providerId="ADAL" clId="{C71CF000-E7DE-4BF3-AB6B-5DDCC5E4E61B}" dt="2021-10-06T09:31:40.848" v="6" actId="20577"/>
          <ac:spMkLst>
            <pc:docMk/>
            <pc:sldMk cId="1656382326" sldId="256"/>
            <ac:spMk id="2" creationId="{6E13B160-B771-494F-BB50-E23CBFFA18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CD40D-2166-4B48-89DB-1B772E0D7EDE}" type="datetimeFigureOut">
              <a:rPr lang="en-GB" smtClean="0"/>
              <a:t>06/10/2021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03320-CCC4-46AC-9B96-B4761C88F508}" type="slidenum">
              <a:rPr lang="en-GB" smtClean="0"/>
              <a:t>‹#›</a:t>
            </a:fld>
            <a:endParaRPr lang="en-GB"/>
          </a:p>
        </p:txBody>
      </p:sp>
    </p:spTree>
    <p:extLst>
      <p:ext uri="{BB962C8B-B14F-4D97-AF65-F5344CB8AC3E}">
        <p14:creationId xmlns:p14="http://schemas.microsoft.com/office/powerpoint/2010/main" val="322247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marR="0" indent="-171450" algn="l" defTabSz="822927" rtl="0" eaLnBrk="1" fontAlgn="auto" latinLnBrk="0" hangingPunct="1">
              <a:lnSpc>
                <a:spcPct val="100000"/>
              </a:lnSpc>
              <a:spcBef>
                <a:spcPts val="0"/>
              </a:spcBef>
              <a:spcAft>
                <a:spcPts val="0"/>
              </a:spcAft>
              <a:buClrTx/>
              <a:buSzTx/>
              <a:tabLst/>
              <a:defRPr/>
            </a:pPr>
            <a:r>
              <a:rPr lang="en-GB" dirty="0"/>
              <a:t>Split students into breakout groups on Zoom</a:t>
            </a:r>
          </a:p>
          <a:p>
            <a:pPr marL="171450" marR="0" indent="-171450" algn="l" defTabSz="822927" rtl="0" eaLnBrk="1" fontAlgn="auto" latinLnBrk="0" hangingPunct="1">
              <a:lnSpc>
                <a:spcPct val="100000"/>
              </a:lnSpc>
              <a:spcBef>
                <a:spcPts val="0"/>
              </a:spcBef>
              <a:spcAft>
                <a:spcPts val="0"/>
              </a:spcAft>
              <a:buClrTx/>
              <a:buSzTx/>
              <a:tabLst/>
              <a:defRPr/>
            </a:pPr>
            <a:r>
              <a:rPr lang="en-GB" dirty="0"/>
              <a:t>Allow 5 mins for discussion in groups.</a:t>
            </a:r>
          </a:p>
          <a:p>
            <a:pPr marL="171450" marR="0" lvl="0" indent="-171450" algn="l" defTabSz="822927" rtl="0" eaLnBrk="1" fontAlgn="auto" latinLnBrk="0" hangingPunct="1">
              <a:lnSpc>
                <a:spcPct val="100000"/>
              </a:lnSpc>
              <a:spcBef>
                <a:spcPts val="0"/>
              </a:spcBef>
              <a:spcAft>
                <a:spcPts val="0"/>
              </a:spcAft>
              <a:buClrTx/>
              <a:buSzTx/>
              <a:buFont typeface="Arial"/>
              <a:buChar char="●"/>
              <a:tabLst/>
              <a:defRPr/>
            </a:pPr>
            <a:r>
              <a:rPr lang="en-GB" dirty="0"/>
              <a:t>Explain activity – name, course, home country, why chose to be a mentor, what most excited, worried about?</a:t>
            </a:r>
          </a:p>
          <a:p>
            <a:pPr marL="171450" marR="0" indent="-171450" algn="l" defTabSz="822927" rtl="0" eaLnBrk="1" fontAlgn="auto" latinLnBrk="0" hangingPunct="1">
              <a:lnSpc>
                <a:spcPct val="100000"/>
              </a:lnSpc>
              <a:spcBef>
                <a:spcPts val="0"/>
              </a:spcBef>
              <a:spcAft>
                <a:spcPts val="0"/>
              </a:spcAft>
              <a:buClrTx/>
              <a:buSzTx/>
              <a:tabLst/>
              <a:defRPr/>
            </a:pPr>
            <a:r>
              <a:rPr lang="en-GB" dirty="0"/>
              <a:t>Bring back to wider group. Feedback</a:t>
            </a:r>
          </a:p>
          <a:p>
            <a:endParaRPr lang="en-GB" dirty="0"/>
          </a:p>
        </p:txBody>
      </p:sp>
      <p:sp>
        <p:nvSpPr>
          <p:cNvPr id="4" name="Slide Number Placeholder 3"/>
          <p:cNvSpPr>
            <a:spLocks noGrp="1"/>
          </p:cNvSpPr>
          <p:nvPr>
            <p:ph type="sldNum" sz="quarter" idx="10"/>
          </p:nvPr>
        </p:nvSpPr>
        <p:spPr/>
        <p:txBody>
          <a:bodyPr/>
          <a:lstStyle/>
          <a:p>
            <a:fld id="{9A81CE81-C101-4DA9-B1A9-D3642CF8ABB8}" type="slidenum">
              <a:rPr lang="en-GB" smtClean="0"/>
              <a:t>2</a:t>
            </a:fld>
            <a:endParaRPr lang="en-GB"/>
          </a:p>
        </p:txBody>
      </p:sp>
    </p:spTree>
    <p:extLst>
      <p:ext uri="{BB962C8B-B14F-4D97-AF65-F5344CB8AC3E}">
        <p14:creationId xmlns:p14="http://schemas.microsoft.com/office/powerpoint/2010/main" val="202776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2400" b="1" dirty="0"/>
              <a:t>Most important part of the session </a:t>
            </a:r>
            <a:r>
              <a:rPr lang="en-GB" dirty="0"/>
              <a:t>- leave at</a:t>
            </a:r>
            <a:r>
              <a:rPr lang="en-GB" baseline="0" dirty="0"/>
              <a:t> least </a:t>
            </a:r>
            <a:r>
              <a:rPr lang="en-GB" dirty="0"/>
              <a:t>30</a:t>
            </a:r>
            <a:r>
              <a:rPr lang="en-GB" baseline="0" dirty="0"/>
              <a:t> </a:t>
            </a:r>
            <a:r>
              <a:rPr lang="en-GB" dirty="0"/>
              <a:t>minutes for this!!</a:t>
            </a:r>
            <a:r>
              <a:rPr lang="en-GB" baseline="0" dirty="0"/>
              <a:t> Split into groups and they discuss the 5 points above (5 mins per point). Then they feedback their answers to class. </a:t>
            </a:r>
          </a:p>
          <a:p>
            <a:endParaRPr lang="en-GB" baseline="0" dirty="0"/>
          </a:p>
          <a:p>
            <a:r>
              <a:rPr lang="en-GB" baseline="0" dirty="0"/>
              <a:t>If time is short during the feedback stage, then pick a few questions to go through. The main aim is to get them to anticipate potential issues, and empower them to take responsibility for making the relationship a success i.e. try to resolve difficulties themselves, in a professional way, before referring to Super Mentors/Scheme Coordinator.</a:t>
            </a:r>
          </a:p>
          <a:p>
            <a:endParaRPr lang="en-GB" baseline="0" dirty="0"/>
          </a:p>
          <a:p>
            <a:r>
              <a:rPr lang="en-GB" baseline="0" dirty="0"/>
              <a:t>Key messages with each scenario:</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GB" baseline="0" dirty="0"/>
              <a:t>1) Try to contact more than once with a friendly email, asking for their availability with a few suggested times, give a deadline to respond. If tried 3 times, inform Super Mentor. Super Mentor/scheme coordinator investigate - as we don't know the reason why... could be that no longer need support, personal circumstances, not received emails etc - may lead to rematching. Try to find out the reason why (again could be for a number of reasons) and negotiate with mentee if it can be avoided in the future. State impact of being late/missing appointments. If you are not finding a way forward, discuss with Super Mentor. May lead to rematching depending on the circumstances. Mentoring is not for everyone. They may not need mentoring support anymore as you've been so helpful. Could be too busy, have personal issues etc. There's an opt-out form to complete, so must inform Super Mentor. If you do not have any mentees left, scheme coordinator will look into allocating you a new mentee.</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GB" baseline="0" dirty="0"/>
              <a:t>2) Language barriers and cultural differences may influence this. Try to understand why it makes you feel uncomfortable and your mentees intentions by asking for clarification. It's OK to set ground rules here about what is appropriate and not appropriate to ask. Again could be language barrier/ cultural considerations... Or... refer to equality slides of what is definitely not acceptable behaviour!</a:t>
            </a:r>
          </a:p>
          <a:p>
            <a:r>
              <a:rPr lang="en-GB" baseline="0" dirty="0"/>
              <a:t>3) Scheme not about telling students what to do, it's about helping them understand what is holding them back/ or what they want to achieve by asking open questions, discussing their ideas and sign-posting/ sharing your experience where relevant. Mentee talking 70% of time, mentor 30% time. If you do feel it necessary to share your personal opinion on what they should do, make it clear that it is your own personal opinion and what they do in the end is up to them as they are a unique individual.</a:t>
            </a:r>
          </a:p>
          <a:p>
            <a:r>
              <a:rPr lang="en-GB" baseline="0" dirty="0"/>
              <a:t>4) Depends on reasons for cooking you dinner and also your preferences... Is it appropriate for you? In some cultures, sharing food is very common. Negotiate expectations/boundaries</a:t>
            </a:r>
          </a:p>
          <a:p>
            <a:r>
              <a:rPr lang="en-GB" baseline="0" dirty="0"/>
              <a:t>5) You shouldn't be checking each others assignments and providing feedback. </a:t>
            </a:r>
            <a:r>
              <a:rPr lang="en-GB" baseline="0" dirty="0" err="1"/>
              <a:t>Plagerism</a:t>
            </a:r>
            <a:r>
              <a:rPr lang="en-GB" baseline="0" dirty="0"/>
              <a:t> risk.. sign-posting role here to wider university support.</a:t>
            </a:r>
            <a:endParaRPr lang="en-GB" dirty="0"/>
          </a:p>
          <a:p>
            <a:r>
              <a:rPr lang="en-GB" dirty="0"/>
              <a:t>***In</a:t>
            </a:r>
            <a:r>
              <a:rPr lang="en-GB" baseline="0" dirty="0"/>
              <a:t> the first instance mentor to try to resolve issues themselves, if facing problems still, first super mentor, then international experience team***</a:t>
            </a:r>
            <a:endParaRPr lang="en-GB" dirty="0"/>
          </a:p>
        </p:txBody>
      </p:sp>
      <p:sp>
        <p:nvSpPr>
          <p:cNvPr id="4" name="Slide Number Placeholder 3"/>
          <p:cNvSpPr>
            <a:spLocks noGrp="1"/>
          </p:cNvSpPr>
          <p:nvPr>
            <p:ph type="sldNum" sz="quarter" idx="10"/>
          </p:nvPr>
        </p:nvSpPr>
        <p:spPr/>
        <p:txBody>
          <a:bodyPr/>
          <a:lstStyle/>
          <a:p>
            <a:fld id="{9A81CE81-C101-4DA9-B1A9-D3642CF8ABB8}" type="slidenum">
              <a:rPr lang="en-GB" smtClean="0"/>
              <a:t>4</a:t>
            </a:fld>
            <a:endParaRPr lang="en-GB"/>
          </a:p>
        </p:txBody>
      </p:sp>
    </p:spTree>
    <p:extLst>
      <p:ext uri="{BB962C8B-B14F-4D97-AF65-F5344CB8AC3E}">
        <p14:creationId xmlns:p14="http://schemas.microsoft.com/office/powerpoint/2010/main" val="173727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A8C5-A6AC-4B23-9F8B-89DCA1416A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023639-ECC1-42A3-AAE4-6B266A81C3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75BA20-C1A2-4E54-9963-2E7CD424CD8C}"/>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325BCBEC-135B-457A-BC01-6535F78069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2D298E-6232-4D99-A41D-1BBD53DE4963}"/>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101986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3443-F9BB-4B70-932A-08442D8FCA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6D05D4-54D5-4B6E-87AA-3BEA7D6143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ADBD3A-2F9C-4E7E-A897-E20DA1E6CAD3}"/>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3935F5A3-ABA9-48BF-96BE-B3643E850C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D8F305-A711-4AE2-AF81-084222DACB8F}"/>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389033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DB0A84-BBFE-41C1-90BE-1B4BB1F721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61D46F-BA6A-495C-8AC0-5D8AEFA576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42EC93-DFAB-43E2-948B-C38715E55524}"/>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935B5876-793C-4FC6-A63A-4E9DBA1705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25909C-9CE4-4E36-BF32-7EAA0692C756}"/>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132398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3353-3474-4C65-938E-4C63DD3F77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B361A0-777A-46D9-BFE5-D49FA3F874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FE857E-A496-44F7-B1C7-6E186BAC3B12}"/>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7CB1C92D-DBCD-4166-87CA-372900EC3C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5C9EB6-FA3E-4057-AA5D-AAD90A4598D6}"/>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30676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75F5B-113E-4FB6-813B-2B952128D4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D69753-5777-4948-A716-AA3FE7635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820738-72F5-4EDE-81E3-A7F898148DC7}"/>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49CB61B2-A54F-44A0-AD28-79D5253B9A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E90464-CBC9-4E6D-BD9A-06029C3D25B9}"/>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426120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FF3D5-D614-4F9A-B742-99FB7F0237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BF0A39-4C16-412D-9749-08D2BDAF01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7A15E56-CD96-48F6-A3A2-076F0F902E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B853B4-0970-41A5-AFAF-91554AB385C3}"/>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6" name="Footer Placeholder 5">
            <a:extLst>
              <a:ext uri="{FF2B5EF4-FFF2-40B4-BE49-F238E27FC236}">
                <a16:creationId xmlns:a16="http://schemas.microsoft.com/office/drawing/2014/main" id="{01C3C556-45B4-458A-93EB-DFAE81FBC5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364E0-735F-4CA6-982C-24A5AA0B680C}"/>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254376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B994-F445-45C0-AE93-83C2E20C8C7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A6A11C-7AB9-47B6-869B-BDCD64645C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95DCF5-501A-4DC9-9E77-961853BFA4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A769DD-B5F4-4B2F-AF65-A896017052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D81E24-6ADA-4D05-940B-6ED1171717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0BB5DA-9030-451D-84A2-C76D6836CC8F}"/>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8" name="Footer Placeholder 7">
            <a:extLst>
              <a:ext uri="{FF2B5EF4-FFF2-40B4-BE49-F238E27FC236}">
                <a16:creationId xmlns:a16="http://schemas.microsoft.com/office/drawing/2014/main" id="{72422277-4933-4FD5-85E9-62BE7397C8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7CDBD5-2B6B-417C-AF34-4531B1A58580}"/>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25567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EA71-BFEF-44FB-A1A3-DFE253154A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7AD146-3CB8-4341-A0CA-EB5C485FA5B5}"/>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4" name="Footer Placeholder 3">
            <a:extLst>
              <a:ext uri="{FF2B5EF4-FFF2-40B4-BE49-F238E27FC236}">
                <a16:creationId xmlns:a16="http://schemas.microsoft.com/office/drawing/2014/main" id="{45CB8717-EB14-4B5A-B4D8-3C1B2DC275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E6C9C0-3EC2-40EF-8B6F-865DDCE47DE7}"/>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148661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53715D-52AE-4FF9-8212-FE553E836E57}"/>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3" name="Footer Placeholder 2">
            <a:extLst>
              <a:ext uri="{FF2B5EF4-FFF2-40B4-BE49-F238E27FC236}">
                <a16:creationId xmlns:a16="http://schemas.microsoft.com/office/drawing/2014/main" id="{A1784467-7C9E-4867-9468-A6D18C786F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40EC7D-BB23-4776-B407-C1162A4B1663}"/>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97631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5E74-EB71-460D-8913-8FEE780354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1480D4-783E-471B-B00F-733A476977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22E42E-B396-4DF1-B7CA-BA3129FC1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3B6C3-B2CE-4E74-9A91-3E7CE625CCF0}"/>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6" name="Footer Placeholder 5">
            <a:extLst>
              <a:ext uri="{FF2B5EF4-FFF2-40B4-BE49-F238E27FC236}">
                <a16:creationId xmlns:a16="http://schemas.microsoft.com/office/drawing/2014/main" id="{0C049787-2687-4DD3-8448-336D320DC6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735706-D9BA-4A7F-9E26-E158ADADB0B6}"/>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344998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96E5-9042-41B1-AD8E-7D458ED8C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3E222E-0BF2-4CBD-8598-9969349F5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05C0279-FA8D-4CED-9178-09AB869EA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8179EF-EE1D-48DE-991E-1CAA06B97D80}"/>
              </a:ext>
            </a:extLst>
          </p:cNvPr>
          <p:cNvSpPr>
            <a:spLocks noGrp="1"/>
          </p:cNvSpPr>
          <p:nvPr>
            <p:ph type="dt" sz="half" idx="10"/>
          </p:nvPr>
        </p:nvSpPr>
        <p:spPr/>
        <p:txBody>
          <a:bodyPr/>
          <a:lstStyle/>
          <a:p>
            <a:fld id="{B4E686C6-4BB8-42CF-AF08-3E81A4EF1884}" type="datetimeFigureOut">
              <a:rPr lang="en-GB" smtClean="0"/>
              <a:t>06/10/2021</a:t>
            </a:fld>
            <a:endParaRPr lang="en-GB"/>
          </a:p>
        </p:txBody>
      </p:sp>
      <p:sp>
        <p:nvSpPr>
          <p:cNvPr id="6" name="Footer Placeholder 5">
            <a:extLst>
              <a:ext uri="{FF2B5EF4-FFF2-40B4-BE49-F238E27FC236}">
                <a16:creationId xmlns:a16="http://schemas.microsoft.com/office/drawing/2014/main" id="{D19C1F5C-1029-4605-A867-51B1E63E66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316236-FFCE-4607-B5C4-2BD365710A38}"/>
              </a:ext>
            </a:extLst>
          </p:cNvPr>
          <p:cNvSpPr>
            <a:spLocks noGrp="1"/>
          </p:cNvSpPr>
          <p:nvPr>
            <p:ph type="sldNum" sz="quarter" idx="12"/>
          </p:nvPr>
        </p:nvSpPr>
        <p:spPr/>
        <p:txBody>
          <a:bodyPr/>
          <a:lstStyle/>
          <a:p>
            <a:fld id="{87DA52B2-9965-4735-BAE7-0BBBB6E8C850}" type="slidenum">
              <a:rPr lang="en-GB" smtClean="0"/>
              <a:t>‹#›</a:t>
            </a:fld>
            <a:endParaRPr lang="en-GB"/>
          </a:p>
        </p:txBody>
      </p:sp>
    </p:spTree>
    <p:extLst>
      <p:ext uri="{BB962C8B-B14F-4D97-AF65-F5344CB8AC3E}">
        <p14:creationId xmlns:p14="http://schemas.microsoft.com/office/powerpoint/2010/main" val="32577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1466F0-57BB-4C4E-B4DF-DB4BBA0019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99032B-87FD-4A2D-B2A8-D7B25A1BE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6C9501-0C50-4408-9429-2A348A2BAD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686C6-4BB8-42CF-AF08-3E81A4EF1884}" type="datetimeFigureOut">
              <a:rPr lang="en-GB" smtClean="0"/>
              <a:t>06/10/2021</a:t>
            </a:fld>
            <a:endParaRPr lang="en-GB"/>
          </a:p>
        </p:txBody>
      </p:sp>
      <p:sp>
        <p:nvSpPr>
          <p:cNvPr id="5" name="Footer Placeholder 4">
            <a:extLst>
              <a:ext uri="{FF2B5EF4-FFF2-40B4-BE49-F238E27FC236}">
                <a16:creationId xmlns:a16="http://schemas.microsoft.com/office/drawing/2014/main" id="{70DCD169-E9E8-4C06-8A9F-A9F82486A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B39A74-8D2A-4414-AC19-8E71BC0F1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A52B2-9965-4735-BAE7-0BBBB6E8C850}" type="slidenum">
              <a:rPr lang="en-GB" smtClean="0"/>
              <a:t>‹#›</a:t>
            </a:fld>
            <a:endParaRPr lang="en-GB"/>
          </a:p>
        </p:txBody>
      </p:sp>
    </p:spTree>
    <p:extLst>
      <p:ext uri="{BB962C8B-B14F-4D97-AF65-F5344CB8AC3E}">
        <p14:creationId xmlns:p14="http://schemas.microsoft.com/office/powerpoint/2010/main" val="304832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B160-B771-494F-BB50-E23CBFFA183C}"/>
              </a:ext>
            </a:extLst>
          </p:cNvPr>
          <p:cNvSpPr>
            <a:spLocks noGrp="1"/>
          </p:cNvSpPr>
          <p:nvPr>
            <p:ph type="ctrTitle"/>
          </p:nvPr>
        </p:nvSpPr>
        <p:spPr/>
        <p:txBody>
          <a:bodyPr/>
          <a:lstStyle/>
          <a:p>
            <a:r>
              <a:rPr lang="en-GB" dirty="0"/>
              <a:t>Breakout Room Tasks</a:t>
            </a:r>
          </a:p>
        </p:txBody>
      </p:sp>
      <p:sp>
        <p:nvSpPr>
          <p:cNvPr id="3" name="Subtitle 2">
            <a:extLst>
              <a:ext uri="{FF2B5EF4-FFF2-40B4-BE49-F238E27FC236}">
                <a16:creationId xmlns:a16="http://schemas.microsoft.com/office/drawing/2014/main" id="{A9779804-8233-4AA6-9931-4B2E0314E6A1}"/>
              </a:ext>
            </a:extLst>
          </p:cNvPr>
          <p:cNvSpPr>
            <a:spLocks noGrp="1"/>
          </p:cNvSpPr>
          <p:nvPr>
            <p:ph type="subTitle" idx="1"/>
          </p:nvPr>
        </p:nvSpPr>
        <p:spPr/>
        <p:txBody>
          <a:bodyPr/>
          <a:lstStyle/>
          <a:p>
            <a:r>
              <a:rPr lang="en-GB" dirty="0"/>
              <a:t>Culture Connect Mentor Induction</a:t>
            </a:r>
          </a:p>
        </p:txBody>
      </p:sp>
    </p:spTree>
    <p:extLst>
      <p:ext uri="{BB962C8B-B14F-4D97-AF65-F5344CB8AC3E}">
        <p14:creationId xmlns:p14="http://schemas.microsoft.com/office/powerpoint/2010/main" val="165638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Group discussion</a:t>
            </a:r>
          </a:p>
        </p:txBody>
      </p:sp>
      <p:sp>
        <p:nvSpPr>
          <p:cNvPr id="3" name="Content Placeholder 2"/>
          <p:cNvSpPr>
            <a:spLocks noGrp="1"/>
          </p:cNvSpPr>
          <p:nvPr>
            <p:ph idx="1"/>
          </p:nvPr>
        </p:nvSpPr>
        <p:spPr/>
        <p:txBody>
          <a:bodyPr>
            <a:normAutofit/>
          </a:bodyPr>
          <a:lstStyle/>
          <a:p>
            <a:r>
              <a:rPr lang="en-GB" sz="2400" dirty="0"/>
              <a:t>Introduce yourselves</a:t>
            </a:r>
          </a:p>
          <a:p>
            <a:r>
              <a:rPr lang="en-GB" sz="2400" dirty="0"/>
              <a:t>Feelings as new student?</a:t>
            </a:r>
          </a:p>
          <a:p>
            <a:r>
              <a:rPr lang="en-GB" sz="2400" dirty="0"/>
              <a:t>Helpful support services?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5930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E645-7BAF-4724-8DDB-9DAD1974D66B}"/>
              </a:ext>
            </a:extLst>
          </p:cNvPr>
          <p:cNvSpPr>
            <a:spLocks noGrp="1"/>
          </p:cNvSpPr>
          <p:nvPr>
            <p:ph type="title"/>
          </p:nvPr>
        </p:nvSpPr>
        <p:spPr>
          <a:xfrm>
            <a:off x="3218543" y="2585811"/>
            <a:ext cx="10515600" cy="1325563"/>
          </a:xfrm>
        </p:spPr>
        <p:txBody>
          <a:bodyPr/>
          <a:lstStyle/>
          <a:p>
            <a:r>
              <a:rPr lang="en-GB" dirty="0"/>
              <a:t>Return to wider group</a:t>
            </a:r>
          </a:p>
        </p:txBody>
      </p:sp>
    </p:spTree>
    <p:extLst>
      <p:ext uri="{BB962C8B-B14F-4D97-AF65-F5344CB8AC3E}">
        <p14:creationId xmlns:p14="http://schemas.microsoft.com/office/powerpoint/2010/main" val="310960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8396" y="210173"/>
            <a:ext cx="9656064" cy="612913"/>
          </a:xfrm>
        </p:spPr>
        <p:txBody>
          <a:bodyPr>
            <a:normAutofit fontScale="90000"/>
          </a:bodyPr>
          <a:lstStyle/>
          <a:p>
            <a:r>
              <a:rPr lang="en-GB" dirty="0"/>
              <a:t>Potential Scenarios:</a:t>
            </a:r>
          </a:p>
        </p:txBody>
      </p:sp>
      <p:sp>
        <p:nvSpPr>
          <p:cNvPr id="3" name="Content Placeholder 2"/>
          <p:cNvSpPr>
            <a:spLocks noGrp="1"/>
          </p:cNvSpPr>
          <p:nvPr>
            <p:ph sz="half" idx="2"/>
          </p:nvPr>
        </p:nvSpPr>
        <p:spPr>
          <a:xfrm>
            <a:off x="2510231" y="1508224"/>
            <a:ext cx="7734229" cy="5223913"/>
          </a:xfrm>
        </p:spPr>
        <p:txBody>
          <a:bodyPr>
            <a:normAutofit/>
          </a:bodyPr>
          <a:lstStyle/>
          <a:p>
            <a:pPr marL="462884" indent="-462884">
              <a:buFont typeface="+mj-lt"/>
              <a:buAutoNum type="arabicPeriod"/>
            </a:pPr>
            <a:r>
              <a:rPr lang="en-GB" sz="3333" dirty="0">
                <a:latin typeface="FS Clerkenwell" pitchFamily="50" charset="0"/>
              </a:rPr>
              <a:t>Is unresponsive, late or cancels</a:t>
            </a:r>
          </a:p>
          <a:p>
            <a:pPr marL="462884" indent="-462884">
              <a:buFont typeface="+mj-lt"/>
              <a:buAutoNum type="arabicPeriod"/>
            </a:pPr>
            <a:r>
              <a:rPr lang="en-GB" sz="3333" dirty="0">
                <a:latin typeface="FS Clerkenwell" pitchFamily="50" charset="0"/>
              </a:rPr>
              <a:t>Is using language that makes you feel uncomfortable or threatened</a:t>
            </a:r>
          </a:p>
          <a:p>
            <a:pPr marL="462884" indent="-462884">
              <a:buFont typeface="+mj-lt"/>
              <a:buAutoNum type="arabicPeriod"/>
            </a:pPr>
            <a:r>
              <a:rPr lang="en-GB" sz="3333" dirty="0">
                <a:latin typeface="FS Clerkenwell" pitchFamily="50" charset="0"/>
              </a:rPr>
              <a:t>Does not want to accept your advice</a:t>
            </a:r>
          </a:p>
          <a:p>
            <a:pPr marL="462884" indent="-462884">
              <a:buFont typeface="+mj-lt"/>
              <a:buAutoNum type="arabicPeriod"/>
            </a:pPr>
            <a:r>
              <a:rPr lang="en-GB" sz="3333" dirty="0">
                <a:latin typeface="FS Clerkenwell" pitchFamily="50" charset="0"/>
              </a:rPr>
              <a:t>Would like to cook you dinner</a:t>
            </a:r>
          </a:p>
          <a:p>
            <a:pPr marL="462884" indent="-462884">
              <a:buFont typeface="+mj-lt"/>
              <a:buAutoNum type="arabicPeriod"/>
            </a:pPr>
            <a:r>
              <a:rPr lang="en-GB" sz="3333" dirty="0">
                <a:latin typeface="FS Clerkenwell" pitchFamily="50" charset="0"/>
              </a:rPr>
              <a:t>Wants help with a university assignment</a:t>
            </a:r>
            <a:endParaRPr lang="en-GB" dirty="0">
              <a:latin typeface="FS Clerkenwell" pitchFamily="50" charset="0"/>
            </a:endParaRPr>
          </a:p>
          <a:p>
            <a:pPr marL="462884" indent="-462884">
              <a:buFont typeface="+mj-lt"/>
              <a:buAutoNum type="arabicPeriod"/>
            </a:pPr>
            <a:endParaRPr lang="en-GB" dirty="0">
              <a:latin typeface="FS Clerkenwell" pitchFamily="50" charset="0"/>
            </a:endParaRPr>
          </a:p>
          <a:p>
            <a:pPr marL="462884" indent="-462884">
              <a:buFont typeface="+mj-lt"/>
              <a:buAutoNum type="arabicPeriod"/>
            </a:pPr>
            <a:endParaRPr lang="en-GB" dirty="0"/>
          </a:p>
          <a:p>
            <a:endParaRPr lang="en-GB" dirty="0"/>
          </a:p>
        </p:txBody>
      </p:sp>
      <p:sp>
        <p:nvSpPr>
          <p:cNvPr id="2" name="TextBox 1">
            <a:extLst>
              <a:ext uri="{FF2B5EF4-FFF2-40B4-BE49-F238E27FC236}">
                <a16:creationId xmlns:a16="http://schemas.microsoft.com/office/drawing/2014/main" id="{3B1B98ED-998A-0B46-BB25-DC8C58BCE14E}"/>
              </a:ext>
            </a:extLst>
          </p:cNvPr>
          <p:cNvSpPr txBox="1"/>
          <p:nvPr/>
        </p:nvSpPr>
        <p:spPr>
          <a:xfrm>
            <a:off x="716033" y="823085"/>
            <a:ext cx="4367916" cy="420564"/>
          </a:xfrm>
          <a:prstGeom prst="rect">
            <a:avLst/>
          </a:prstGeom>
          <a:noFill/>
        </p:spPr>
        <p:txBody>
          <a:bodyPr wrap="square" rtlCol="0">
            <a:spAutoFit/>
          </a:bodyPr>
          <a:lstStyle/>
          <a:p>
            <a:r>
              <a:rPr lang="en-GB" sz="2133" dirty="0">
                <a:latin typeface="FS Clerkenwell" panose="02000503020000020004" pitchFamily="2" charset="77"/>
              </a:rPr>
              <a:t>Your mentee...</a:t>
            </a:r>
            <a:endParaRPr lang="en-US" sz="2133" dirty="0">
              <a:latin typeface="FS Clerkenwell" panose="02000503020000020004" pitchFamily="2" charset="77"/>
            </a:endParaRPr>
          </a:p>
        </p:txBody>
      </p:sp>
    </p:spTree>
    <p:extLst>
      <p:ext uri="{BB962C8B-B14F-4D97-AF65-F5344CB8AC3E}">
        <p14:creationId xmlns:p14="http://schemas.microsoft.com/office/powerpoint/2010/main" val="195443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E645-7BAF-4724-8DDB-9DAD1974D66B}"/>
              </a:ext>
            </a:extLst>
          </p:cNvPr>
          <p:cNvSpPr>
            <a:spLocks noGrp="1"/>
          </p:cNvSpPr>
          <p:nvPr>
            <p:ph type="title"/>
          </p:nvPr>
        </p:nvSpPr>
        <p:spPr>
          <a:xfrm>
            <a:off x="3218543" y="2585811"/>
            <a:ext cx="10515600" cy="1325563"/>
          </a:xfrm>
        </p:spPr>
        <p:txBody>
          <a:bodyPr/>
          <a:lstStyle/>
          <a:p>
            <a:r>
              <a:rPr lang="en-GB" dirty="0"/>
              <a:t>Return to wider group</a:t>
            </a:r>
          </a:p>
        </p:txBody>
      </p:sp>
    </p:spTree>
    <p:extLst>
      <p:ext uri="{BB962C8B-B14F-4D97-AF65-F5344CB8AC3E}">
        <p14:creationId xmlns:p14="http://schemas.microsoft.com/office/powerpoint/2010/main" val="3547230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513713DCD05C4C954C290E9D3D3AD4" ma:contentTypeVersion="15" ma:contentTypeDescription="Create a new document." ma:contentTypeScope="" ma:versionID="1a73820b1fc89901894686f8dcfb525e">
  <xsd:schema xmlns:xsd="http://www.w3.org/2001/XMLSchema" xmlns:xs="http://www.w3.org/2001/XMLSchema" xmlns:p="http://schemas.microsoft.com/office/2006/metadata/properties" xmlns:ns2="c483565c-5bed-4dc4-b5da-bbb32b07f7e5" xmlns:ns3="189396b1-3263-4c1c-8842-9746fa9f62be" targetNamespace="http://schemas.microsoft.com/office/2006/metadata/properties" ma:root="true" ma:fieldsID="f724392dcfc41ca09bbec7ffea80daf2" ns2:_="" ns3:_="">
    <xsd:import namespace="c483565c-5bed-4dc4-b5da-bbb32b07f7e5"/>
    <xsd:import namespace="189396b1-3263-4c1c-8842-9746fa9f62be"/>
    <xsd:element name="properties">
      <xsd:complexType>
        <xsd:sequence>
          <xsd:element name="documentManagement">
            <xsd:complexType>
              <xsd:all>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3565c-5bed-4dc4-b5da-bbb32b07f7e5" elementFormDefault="qualified">
    <xsd:import namespace="http://schemas.microsoft.com/office/2006/documentManagement/types"/>
    <xsd:import namespace="http://schemas.microsoft.com/office/infopath/2007/PartnerControls"/>
    <xsd:element name="MediaServiceAutoTags" ma:index="8" nillable="true" ma:displayName="Tags" ma:internalName="MediaServiceAutoTags" ma:readOnly="true">
      <xsd:simpleType>
        <xsd:restriction base="dms:Text"/>
      </xsd:simpleType>
    </xsd:element>
    <xsd:element name="MediaServiceOCR" ma:index="9" nillable="true" ma:displayName="Extracted Text" ma:internalName="MediaServiceOCR" ma:readOnly="true">
      <xsd:simpleType>
        <xsd:restriction base="dms:Note">
          <xsd:maxLength value="255"/>
        </xsd:restriction>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9396b1-3263-4c1c-8842-9746fa9f62b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62AA2F-4475-43DC-956C-3FD836AFBF69}"/>
</file>

<file path=customXml/itemProps2.xml><?xml version="1.0" encoding="utf-8"?>
<ds:datastoreItem xmlns:ds="http://schemas.openxmlformats.org/officeDocument/2006/customXml" ds:itemID="{46F8B875-6203-413C-8A32-8907C61D994A}"/>
</file>

<file path=customXml/itemProps3.xml><?xml version="1.0" encoding="utf-8"?>
<ds:datastoreItem xmlns:ds="http://schemas.openxmlformats.org/officeDocument/2006/customXml" ds:itemID="{BC376155-3755-4C95-A09A-710F9D30B4E2}"/>
</file>

<file path=docProps/app.xml><?xml version="1.0" encoding="utf-8"?>
<Properties xmlns="http://schemas.openxmlformats.org/officeDocument/2006/extended-properties" xmlns:vt="http://schemas.openxmlformats.org/officeDocument/2006/docPropsVTypes">
  <TotalTime>4</TotalTime>
  <Words>682</Words>
  <Application>Microsoft Office PowerPoint</Application>
  <PresentationFormat>Widescreen</PresentationFormat>
  <Paragraphs>33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FS Clerkenwell</vt:lpstr>
      <vt:lpstr>Office Theme</vt:lpstr>
      <vt:lpstr>Breakout Room Tasks</vt:lpstr>
      <vt:lpstr>Group discussion</vt:lpstr>
      <vt:lpstr>Return to wider group</vt:lpstr>
      <vt:lpstr>Potential Scenarios:</vt:lpstr>
      <vt:lpstr>Return to wider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 out room tasks</dc:title>
  <dc:creator>Logan, Samantha</dc:creator>
  <cp:lastModifiedBy>Logan, Samantha</cp:lastModifiedBy>
  <cp:revision>1</cp:revision>
  <dcterms:created xsi:type="dcterms:W3CDTF">2021-10-06T09:27:09Z</dcterms:created>
  <dcterms:modified xsi:type="dcterms:W3CDTF">2021-10-06T09:31:46Z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0x0101003B513713DCD05C4C954C290E9D3D3AD4</vt:lpwstr>
  </property>
</Properties>
</file>