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71" r:id="rId6"/>
    <p:sldId id="280" r:id="rId7"/>
    <p:sldId id="303" r:id="rId8"/>
    <p:sldId id="304" r:id="rId9"/>
    <p:sldId id="302" r:id="rId10"/>
    <p:sldId id="292" r:id="rId11"/>
    <p:sldId id="293" r:id="rId12"/>
    <p:sldId id="297" r:id="rId13"/>
    <p:sldId id="279" r:id="rId14"/>
    <p:sldId id="288" r:id="rId15"/>
    <p:sldId id="305" r:id="rId16"/>
    <p:sldId id="319" r:id="rId17"/>
    <p:sldId id="321" r:id="rId18"/>
    <p:sldId id="320" r:id="rId19"/>
    <p:sldId id="318" r:id="rId20"/>
    <p:sldId id="281" r:id="rId21"/>
    <p:sldId id="310" r:id="rId22"/>
    <p:sldId id="311" r:id="rId23"/>
    <p:sldId id="314" r:id="rId24"/>
    <p:sldId id="316" r:id="rId25"/>
    <p:sldId id="313" r:id="rId26"/>
    <p:sldId id="315" r:id="rId27"/>
    <p:sldId id="312" r:id="rId28"/>
    <p:sldId id="317" r:id="rId29"/>
    <p:sldId id="290" r:id="rId30"/>
    <p:sldId id="322" r:id="rId31"/>
    <p:sldId id="295" r:id="rId32"/>
    <p:sldId id="296" r:id="rId33"/>
    <p:sldId id="306" r:id="rId34"/>
    <p:sldId id="273" r:id="rId35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B70D50"/>
    <a:srgbClr val="D97A16"/>
    <a:srgbClr val="621B40"/>
    <a:srgbClr val="F9DBF1"/>
    <a:srgbClr val="F3B7E3"/>
    <a:srgbClr val="00B3BF"/>
    <a:srgbClr val="174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477" autoAdjust="0"/>
  </p:normalViewPr>
  <p:slideViewPr>
    <p:cSldViewPr>
      <p:cViewPr varScale="1">
        <p:scale>
          <a:sx n="128" d="100"/>
          <a:sy n="128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238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0CD52E-45FE-4582-ABBF-9A7A4B6E635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1FCD5B-58ED-40D0-8E0C-A629EA0FB17E}">
      <dgm:prSet phldrT="[Text]" custT="1"/>
      <dgm:spPr>
        <a:solidFill>
          <a:srgbClr val="B70D50"/>
        </a:solidFill>
      </dgm:spPr>
      <dgm:t>
        <a:bodyPr/>
        <a:lstStyle/>
        <a:p>
          <a:r>
            <a:rPr lang="en-GB" sz="2400" dirty="0"/>
            <a:t>PSOM Design projects</a:t>
          </a:r>
        </a:p>
      </dgm:t>
    </dgm:pt>
    <dgm:pt modelId="{6391953E-8DE4-4086-A6E2-C49157FC8ADC}" type="parTrans" cxnId="{193D1024-0C7C-4E1D-BBA3-EE6DDE0B6A0A}">
      <dgm:prSet/>
      <dgm:spPr/>
      <dgm:t>
        <a:bodyPr/>
        <a:lstStyle/>
        <a:p>
          <a:endParaRPr lang="en-GB"/>
        </a:p>
      </dgm:t>
    </dgm:pt>
    <dgm:pt modelId="{1B132FAF-CDA2-4B8A-837D-BB7BE8EF5B03}" type="sibTrans" cxnId="{193D1024-0C7C-4E1D-BBA3-EE6DDE0B6A0A}">
      <dgm:prSet/>
      <dgm:spPr/>
      <dgm:t>
        <a:bodyPr/>
        <a:lstStyle/>
        <a:p>
          <a:endParaRPr lang="en-GB"/>
        </a:p>
      </dgm:t>
    </dgm:pt>
    <dgm:pt modelId="{42E36FA8-99DC-4251-8598-06B47048EBC4}">
      <dgm:prSet phldrT="[Text]"/>
      <dgm:spPr>
        <a:solidFill>
          <a:srgbClr val="621B40"/>
        </a:solidFill>
      </dgm:spPr>
      <dgm:t>
        <a:bodyPr/>
        <a:lstStyle/>
        <a:p>
          <a:r>
            <a:rPr lang="en-GB" dirty="0"/>
            <a:t>Business and outward engagement</a:t>
          </a:r>
        </a:p>
      </dgm:t>
    </dgm:pt>
    <dgm:pt modelId="{97B073E0-523B-4A1F-ACDB-E7963F24633A}" type="parTrans" cxnId="{97FBB5BB-3501-4683-AFFF-5CA6E72C5CB5}">
      <dgm:prSet/>
      <dgm:spPr/>
      <dgm:t>
        <a:bodyPr/>
        <a:lstStyle/>
        <a:p>
          <a:endParaRPr lang="en-GB"/>
        </a:p>
      </dgm:t>
    </dgm:pt>
    <dgm:pt modelId="{EB54BE90-5674-4861-AA54-BBDDFE82DCF4}" type="sibTrans" cxnId="{97FBB5BB-3501-4683-AFFF-5CA6E72C5CB5}">
      <dgm:prSet/>
      <dgm:spPr/>
      <dgm:t>
        <a:bodyPr/>
        <a:lstStyle/>
        <a:p>
          <a:endParaRPr lang="en-GB"/>
        </a:p>
      </dgm:t>
    </dgm:pt>
    <dgm:pt modelId="{EAE7CE20-B65A-435C-8CFB-AC99104A48B5}">
      <dgm:prSet phldrT="[Text]"/>
      <dgm:spPr>
        <a:solidFill>
          <a:srgbClr val="621B40"/>
        </a:solidFill>
      </dgm:spPr>
      <dgm:t>
        <a:bodyPr/>
        <a:lstStyle/>
        <a:p>
          <a:r>
            <a:rPr lang="en-GB" dirty="0"/>
            <a:t>Academic services</a:t>
          </a:r>
        </a:p>
      </dgm:t>
    </dgm:pt>
    <dgm:pt modelId="{76810CDE-F298-4029-84F1-321DDB188FA4}" type="parTrans" cxnId="{CAF33204-661D-4212-AAF4-965BC4F568AB}">
      <dgm:prSet/>
      <dgm:spPr/>
      <dgm:t>
        <a:bodyPr/>
        <a:lstStyle/>
        <a:p>
          <a:endParaRPr lang="en-GB"/>
        </a:p>
      </dgm:t>
    </dgm:pt>
    <dgm:pt modelId="{B25A07A1-E90C-45F1-8A92-48591CDB0090}" type="sibTrans" cxnId="{CAF33204-661D-4212-AAF4-965BC4F568AB}">
      <dgm:prSet/>
      <dgm:spPr/>
      <dgm:t>
        <a:bodyPr/>
        <a:lstStyle/>
        <a:p>
          <a:endParaRPr lang="en-GB"/>
        </a:p>
      </dgm:t>
    </dgm:pt>
    <dgm:pt modelId="{B51FFF52-3C7E-4399-8124-D62B2BFA7FBD}">
      <dgm:prSet phldrT="[Text]"/>
      <dgm:spPr>
        <a:solidFill>
          <a:srgbClr val="621B40"/>
        </a:solidFill>
      </dgm:spPr>
      <dgm:t>
        <a:bodyPr/>
        <a:lstStyle/>
        <a:p>
          <a:r>
            <a:rPr lang="en-GB" dirty="0"/>
            <a:t>Institutional and leadership services</a:t>
          </a:r>
        </a:p>
      </dgm:t>
    </dgm:pt>
    <dgm:pt modelId="{F284F1B8-7F10-4748-B9F1-53B0C8ED1752}" type="parTrans" cxnId="{4539D8DF-295C-4B69-8860-56DCDFF22AEC}">
      <dgm:prSet/>
      <dgm:spPr/>
      <dgm:t>
        <a:bodyPr/>
        <a:lstStyle/>
        <a:p>
          <a:endParaRPr lang="en-GB"/>
        </a:p>
      </dgm:t>
    </dgm:pt>
    <dgm:pt modelId="{5423988D-1D64-40D8-A255-9F8D5F816C29}" type="sibTrans" cxnId="{4539D8DF-295C-4B69-8860-56DCDFF22AEC}">
      <dgm:prSet/>
      <dgm:spPr/>
      <dgm:t>
        <a:bodyPr/>
        <a:lstStyle/>
        <a:p>
          <a:endParaRPr lang="en-GB"/>
        </a:p>
      </dgm:t>
    </dgm:pt>
    <dgm:pt modelId="{AE9BA3A4-DCED-468C-AB26-E47A29CC8249}">
      <dgm:prSet phldrT="[Text]"/>
      <dgm:spPr>
        <a:solidFill>
          <a:srgbClr val="621B40"/>
        </a:solidFill>
      </dgm:spPr>
      <dgm:t>
        <a:bodyPr/>
        <a:lstStyle/>
        <a:p>
          <a:r>
            <a:rPr lang="en-GB" dirty="0"/>
            <a:t>Recruitment, reputation and outreach</a:t>
          </a:r>
        </a:p>
      </dgm:t>
    </dgm:pt>
    <dgm:pt modelId="{7C0869FA-0A26-4426-9E91-C3272C58EEF4}" type="parTrans" cxnId="{26D5C1AD-2064-4333-9489-09D163BD4F07}">
      <dgm:prSet/>
      <dgm:spPr/>
      <dgm:t>
        <a:bodyPr/>
        <a:lstStyle/>
        <a:p>
          <a:endParaRPr lang="en-GB"/>
        </a:p>
      </dgm:t>
    </dgm:pt>
    <dgm:pt modelId="{8FB88658-D360-43F7-8F17-67E6666A9253}" type="sibTrans" cxnId="{26D5C1AD-2064-4333-9489-09D163BD4F07}">
      <dgm:prSet/>
      <dgm:spPr/>
      <dgm:t>
        <a:bodyPr/>
        <a:lstStyle/>
        <a:p>
          <a:endParaRPr lang="en-GB"/>
        </a:p>
      </dgm:t>
    </dgm:pt>
    <dgm:pt modelId="{134D0D17-99C1-49B6-B7E1-C68D3871E63D}">
      <dgm:prSet phldrT="[Text]"/>
      <dgm:spPr>
        <a:solidFill>
          <a:srgbClr val="621B40"/>
        </a:solidFill>
      </dgm:spPr>
      <dgm:t>
        <a:bodyPr/>
        <a:lstStyle/>
        <a:p>
          <a:r>
            <a:rPr lang="en-GB" dirty="0"/>
            <a:t>Student facing services</a:t>
          </a:r>
        </a:p>
      </dgm:t>
    </dgm:pt>
    <dgm:pt modelId="{5C07CF98-CD0D-4A65-AE36-963F25BD6920}" type="parTrans" cxnId="{27DD5096-6875-4133-9E48-8153F30CD1D5}">
      <dgm:prSet/>
      <dgm:spPr/>
      <dgm:t>
        <a:bodyPr/>
        <a:lstStyle/>
        <a:p>
          <a:endParaRPr lang="en-GB"/>
        </a:p>
      </dgm:t>
    </dgm:pt>
    <dgm:pt modelId="{827A3271-66D8-4C79-814F-8E5CC63DB26C}" type="sibTrans" cxnId="{27DD5096-6875-4133-9E48-8153F30CD1D5}">
      <dgm:prSet/>
      <dgm:spPr/>
      <dgm:t>
        <a:bodyPr/>
        <a:lstStyle/>
        <a:p>
          <a:endParaRPr lang="en-GB"/>
        </a:p>
      </dgm:t>
    </dgm:pt>
    <dgm:pt modelId="{96429C57-F934-4991-80E5-D2E283B85E8C}" type="pres">
      <dgm:prSet presAssocID="{B10CD52E-45FE-4582-ABBF-9A7A4B6E635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247AAF2-463D-40C6-895F-B7F5D6B80711}" type="pres">
      <dgm:prSet presAssocID="{C51FCD5B-58ED-40D0-8E0C-A629EA0FB17E}" presName="root1" presStyleCnt="0"/>
      <dgm:spPr/>
    </dgm:pt>
    <dgm:pt modelId="{170B7A96-C9C6-4EA5-B5A2-B51E68CDE210}" type="pres">
      <dgm:prSet presAssocID="{C51FCD5B-58ED-40D0-8E0C-A629EA0FB17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0535D48-3A0E-45CF-9EA6-DD9D9765B687}" type="pres">
      <dgm:prSet presAssocID="{C51FCD5B-58ED-40D0-8E0C-A629EA0FB17E}" presName="level2hierChild" presStyleCnt="0"/>
      <dgm:spPr/>
    </dgm:pt>
    <dgm:pt modelId="{A9BBFF51-EE54-4A59-BFEF-D5A1C0F2F370}" type="pres">
      <dgm:prSet presAssocID="{97B073E0-523B-4A1F-ACDB-E7963F24633A}" presName="conn2-1" presStyleLbl="parChTrans1D2" presStyleIdx="0" presStyleCnt="5"/>
      <dgm:spPr/>
      <dgm:t>
        <a:bodyPr/>
        <a:lstStyle/>
        <a:p>
          <a:endParaRPr lang="en-GB"/>
        </a:p>
      </dgm:t>
    </dgm:pt>
    <dgm:pt modelId="{BA9280A0-0C3D-4623-95CD-3B94098315A5}" type="pres">
      <dgm:prSet presAssocID="{97B073E0-523B-4A1F-ACDB-E7963F24633A}" presName="connTx" presStyleLbl="parChTrans1D2" presStyleIdx="0" presStyleCnt="5"/>
      <dgm:spPr/>
      <dgm:t>
        <a:bodyPr/>
        <a:lstStyle/>
        <a:p>
          <a:endParaRPr lang="en-GB"/>
        </a:p>
      </dgm:t>
    </dgm:pt>
    <dgm:pt modelId="{BEFA5572-12F5-4780-B717-850762F8ED06}" type="pres">
      <dgm:prSet presAssocID="{42E36FA8-99DC-4251-8598-06B47048EBC4}" presName="root2" presStyleCnt="0"/>
      <dgm:spPr/>
    </dgm:pt>
    <dgm:pt modelId="{E8D3F217-258E-4116-A1FC-536A7022AAB8}" type="pres">
      <dgm:prSet presAssocID="{42E36FA8-99DC-4251-8598-06B47048EBC4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5DC465D-9615-4C40-B913-15131DB961D6}" type="pres">
      <dgm:prSet presAssocID="{42E36FA8-99DC-4251-8598-06B47048EBC4}" presName="level3hierChild" presStyleCnt="0"/>
      <dgm:spPr/>
    </dgm:pt>
    <dgm:pt modelId="{1E2BC7CB-FA90-4F6B-B942-922D01D7D798}" type="pres">
      <dgm:prSet presAssocID="{76810CDE-F298-4029-84F1-321DDB188FA4}" presName="conn2-1" presStyleLbl="parChTrans1D2" presStyleIdx="1" presStyleCnt="5"/>
      <dgm:spPr/>
      <dgm:t>
        <a:bodyPr/>
        <a:lstStyle/>
        <a:p>
          <a:endParaRPr lang="en-GB"/>
        </a:p>
      </dgm:t>
    </dgm:pt>
    <dgm:pt modelId="{04F9166B-3241-45FE-88F3-811E4C46DAD9}" type="pres">
      <dgm:prSet presAssocID="{76810CDE-F298-4029-84F1-321DDB188FA4}" presName="connTx" presStyleLbl="parChTrans1D2" presStyleIdx="1" presStyleCnt="5"/>
      <dgm:spPr/>
      <dgm:t>
        <a:bodyPr/>
        <a:lstStyle/>
        <a:p>
          <a:endParaRPr lang="en-GB"/>
        </a:p>
      </dgm:t>
    </dgm:pt>
    <dgm:pt modelId="{D14AA4D9-D9AF-4406-901D-7A6CAB38AB30}" type="pres">
      <dgm:prSet presAssocID="{EAE7CE20-B65A-435C-8CFB-AC99104A48B5}" presName="root2" presStyleCnt="0"/>
      <dgm:spPr/>
    </dgm:pt>
    <dgm:pt modelId="{E7C0EF07-F992-4AD5-8C17-544FC2F4B234}" type="pres">
      <dgm:prSet presAssocID="{EAE7CE20-B65A-435C-8CFB-AC99104A48B5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65DC078-9640-45ED-9821-6F4951DC3507}" type="pres">
      <dgm:prSet presAssocID="{EAE7CE20-B65A-435C-8CFB-AC99104A48B5}" presName="level3hierChild" presStyleCnt="0"/>
      <dgm:spPr/>
    </dgm:pt>
    <dgm:pt modelId="{E6F0EB13-DFC3-49CC-B915-9D79AE98E013}" type="pres">
      <dgm:prSet presAssocID="{F284F1B8-7F10-4748-B9F1-53B0C8ED1752}" presName="conn2-1" presStyleLbl="parChTrans1D2" presStyleIdx="2" presStyleCnt="5"/>
      <dgm:spPr/>
      <dgm:t>
        <a:bodyPr/>
        <a:lstStyle/>
        <a:p>
          <a:endParaRPr lang="en-GB"/>
        </a:p>
      </dgm:t>
    </dgm:pt>
    <dgm:pt modelId="{0A0980C0-5C5B-4080-B3AE-9189090ECDFB}" type="pres">
      <dgm:prSet presAssocID="{F284F1B8-7F10-4748-B9F1-53B0C8ED1752}" presName="connTx" presStyleLbl="parChTrans1D2" presStyleIdx="2" presStyleCnt="5"/>
      <dgm:spPr/>
      <dgm:t>
        <a:bodyPr/>
        <a:lstStyle/>
        <a:p>
          <a:endParaRPr lang="en-GB"/>
        </a:p>
      </dgm:t>
    </dgm:pt>
    <dgm:pt modelId="{F727C694-0BBE-4CA8-B662-D4ECB522AF93}" type="pres">
      <dgm:prSet presAssocID="{B51FFF52-3C7E-4399-8124-D62B2BFA7FBD}" presName="root2" presStyleCnt="0"/>
      <dgm:spPr/>
    </dgm:pt>
    <dgm:pt modelId="{ACACB95D-11B8-4760-9208-029A228939DC}" type="pres">
      <dgm:prSet presAssocID="{B51FFF52-3C7E-4399-8124-D62B2BFA7FBD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07BA0B6-79AE-4BB7-AA95-915AF41800EC}" type="pres">
      <dgm:prSet presAssocID="{B51FFF52-3C7E-4399-8124-D62B2BFA7FBD}" presName="level3hierChild" presStyleCnt="0"/>
      <dgm:spPr/>
    </dgm:pt>
    <dgm:pt modelId="{D52ECF19-3008-42F5-802E-C8191FB3E388}" type="pres">
      <dgm:prSet presAssocID="{7C0869FA-0A26-4426-9E91-C3272C58EEF4}" presName="conn2-1" presStyleLbl="parChTrans1D2" presStyleIdx="3" presStyleCnt="5"/>
      <dgm:spPr/>
      <dgm:t>
        <a:bodyPr/>
        <a:lstStyle/>
        <a:p>
          <a:endParaRPr lang="en-GB"/>
        </a:p>
      </dgm:t>
    </dgm:pt>
    <dgm:pt modelId="{FD536CA1-89D3-4DBB-9D7E-AFB0D981C093}" type="pres">
      <dgm:prSet presAssocID="{7C0869FA-0A26-4426-9E91-C3272C58EEF4}" presName="connTx" presStyleLbl="parChTrans1D2" presStyleIdx="3" presStyleCnt="5"/>
      <dgm:spPr/>
      <dgm:t>
        <a:bodyPr/>
        <a:lstStyle/>
        <a:p>
          <a:endParaRPr lang="en-GB"/>
        </a:p>
      </dgm:t>
    </dgm:pt>
    <dgm:pt modelId="{B34D0230-2431-4CD2-B926-3A3F418B8F24}" type="pres">
      <dgm:prSet presAssocID="{AE9BA3A4-DCED-468C-AB26-E47A29CC8249}" presName="root2" presStyleCnt="0"/>
      <dgm:spPr/>
    </dgm:pt>
    <dgm:pt modelId="{00AADC69-806B-437B-9357-E34C8D4641AA}" type="pres">
      <dgm:prSet presAssocID="{AE9BA3A4-DCED-468C-AB26-E47A29CC8249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A4F9D46-7A67-42B3-B4CB-7942498C17E1}" type="pres">
      <dgm:prSet presAssocID="{AE9BA3A4-DCED-468C-AB26-E47A29CC8249}" presName="level3hierChild" presStyleCnt="0"/>
      <dgm:spPr/>
    </dgm:pt>
    <dgm:pt modelId="{4BA80373-6B48-40B2-A82E-9E4B74E12C74}" type="pres">
      <dgm:prSet presAssocID="{5C07CF98-CD0D-4A65-AE36-963F25BD6920}" presName="conn2-1" presStyleLbl="parChTrans1D2" presStyleIdx="4" presStyleCnt="5"/>
      <dgm:spPr/>
      <dgm:t>
        <a:bodyPr/>
        <a:lstStyle/>
        <a:p>
          <a:endParaRPr lang="en-GB"/>
        </a:p>
      </dgm:t>
    </dgm:pt>
    <dgm:pt modelId="{FACD0A75-8861-408A-A5A4-B6954DBBDF55}" type="pres">
      <dgm:prSet presAssocID="{5C07CF98-CD0D-4A65-AE36-963F25BD6920}" presName="connTx" presStyleLbl="parChTrans1D2" presStyleIdx="4" presStyleCnt="5"/>
      <dgm:spPr/>
      <dgm:t>
        <a:bodyPr/>
        <a:lstStyle/>
        <a:p>
          <a:endParaRPr lang="en-GB"/>
        </a:p>
      </dgm:t>
    </dgm:pt>
    <dgm:pt modelId="{783CFDDD-BE35-4ACE-B960-6D0FE3E38648}" type="pres">
      <dgm:prSet presAssocID="{134D0D17-99C1-49B6-B7E1-C68D3871E63D}" presName="root2" presStyleCnt="0"/>
      <dgm:spPr/>
    </dgm:pt>
    <dgm:pt modelId="{EEBCCBC1-9B42-4CE6-B1E4-A06937FB6B60}" type="pres">
      <dgm:prSet presAssocID="{134D0D17-99C1-49B6-B7E1-C68D3871E63D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B273E3F-9396-4444-82D4-049D1C9110C3}" type="pres">
      <dgm:prSet presAssocID="{134D0D17-99C1-49B6-B7E1-C68D3871E63D}" presName="level3hierChild" presStyleCnt="0"/>
      <dgm:spPr/>
    </dgm:pt>
  </dgm:ptLst>
  <dgm:cxnLst>
    <dgm:cxn modelId="{FE1EAD28-AD54-444F-BCBE-939479A1BC84}" type="presOf" srcId="{134D0D17-99C1-49B6-B7E1-C68D3871E63D}" destId="{EEBCCBC1-9B42-4CE6-B1E4-A06937FB6B60}" srcOrd="0" destOrd="0" presId="urn:microsoft.com/office/officeart/2008/layout/HorizontalMultiLevelHierarchy"/>
    <dgm:cxn modelId="{279F6256-3655-4266-9A3A-65C99AE2276E}" type="presOf" srcId="{B10CD52E-45FE-4582-ABBF-9A7A4B6E6351}" destId="{96429C57-F934-4991-80E5-D2E283B85E8C}" srcOrd="0" destOrd="0" presId="urn:microsoft.com/office/officeart/2008/layout/HorizontalMultiLevelHierarchy"/>
    <dgm:cxn modelId="{193D1024-0C7C-4E1D-BBA3-EE6DDE0B6A0A}" srcId="{B10CD52E-45FE-4582-ABBF-9A7A4B6E6351}" destId="{C51FCD5B-58ED-40D0-8E0C-A629EA0FB17E}" srcOrd="0" destOrd="0" parTransId="{6391953E-8DE4-4086-A6E2-C49157FC8ADC}" sibTransId="{1B132FAF-CDA2-4B8A-837D-BB7BE8EF5B03}"/>
    <dgm:cxn modelId="{97FBB5BB-3501-4683-AFFF-5CA6E72C5CB5}" srcId="{C51FCD5B-58ED-40D0-8E0C-A629EA0FB17E}" destId="{42E36FA8-99DC-4251-8598-06B47048EBC4}" srcOrd="0" destOrd="0" parTransId="{97B073E0-523B-4A1F-ACDB-E7963F24633A}" sibTransId="{EB54BE90-5674-4861-AA54-BBDDFE82DCF4}"/>
    <dgm:cxn modelId="{9BAF64BE-5ACE-4860-851A-A509536D3EFF}" type="presOf" srcId="{F284F1B8-7F10-4748-B9F1-53B0C8ED1752}" destId="{0A0980C0-5C5B-4080-B3AE-9189090ECDFB}" srcOrd="1" destOrd="0" presId="urn:microsoft.com/office/officeart/2008/layout/HorizontalMultiLevelHierarchy"/>
    <dgm:cxn modelId="{CA972522-FB4A-4462-9A3F-BBCF1D568FBA}" type="presOf" srcId="{76810CDE-F298-4029-84F1-321DDB188FA4}" destId="{04F9166B-3241-45FE-88F3-811E4C46DAD9}" srcOrd="1" destOrd="0" presId="urn:microsoft.com/office/officeart/2008/layout/HorizontalMultiLevelHierarchy"/>
    <dgm:cxn modelId="{94B3F5F6-93C0-483A-AFCB-FAB1F57EDEC4}" type="presOf" srcId="{AE9BA3A4-DCED-468C-AB26-E47A29CC8249}" destId="{00AADC69-806B-437B-9357-E34C8D4641AA}" srcOrd="0" destOrd="0" presId="urn:microsoft.com/office/officeart/2008/layout/HorizontalMultiLevelHierarchy"/>
    <dgm:cxn modelId="{95AA931D-EF29-43D2-BDBB-84848A34B5FD}" type="presOf" srcId="{5C07CF98-CD0D-4A65-AE36-963F25BD6920}" destId="{FACD0A75-8861-408A-A5A4-B6954DBBDF55}" srcOrd="1" destOrd="0" presId="urn:microsoft.com/office/officeart/2008/layout/HorizontalMultiLevelHierarchy"/>
    <dgm:cxn modelId="{26D5C1AD-2064-4333-9489-09D163BD4F07}" srcId="{C51FCD5B-58ED-40D0-8E0C-A629EA0FB17E}" destId="{AE9BA3A4-DCED-468C-AB26-E47A29CC8249}" srcOrd="3" destOrd="0" parTransId="{7C0869FA-0A26-4426-9E91-C3272C58EEF4}" sibTransId="{8FB88658-D360-43F7-8F17-67E6666A9253}"/>
    <dgm:cxn modelId="{0E3AFA9B-69F7-4C49-847B-47A5B564656E}" type="presOf" srcId="{7C0869FA-0A26-4426-9E91-C3272C58EEF4}" destId="{D52ECF19-3008-42F5-802E-C8191FB3E388}" srcOrd="0" destOrd="0" presId="urn:microsoft.com/office/officeart/2008/layout/HorizontalMultiLevelHierarchy"/>
    <dgm:cxn modelId="{7DF06313-7FC5-455A-AE03-625BF7D2273E}" type="presOf" srcId="{97B073E0-523B-4A1F-ACDB-E7963F24633A}" destId="{A9BBFF51-EE54-4A59-BFEF-D5A1C0F2F370}" srcOrd="0" destOrd="0" presId="urn:microsoft.com/office/officeart/2008/layout/HorizontalMultiLevelHierarchy"/>
    <dgm:cxn modelId="{50AC70D8-21B0-415D-9C73-22C167FEEB72}" type="presOf" srcId="{B51FFF52-3C7E-4399-8124-D62B2BFA7FBD}" destId="{ACACB95D-11B8-4760-9208-029A228939DC}" srcOrd="0" destOrd="0" presId="urn:microsoft.com/office/officeart/2008/layout/HorizontalMultiLevelHierarchy"/>
    <dgm:cxn modelId="{BCE5CE71-DF17-4E2A-ABDE-7EA5E4FBDC89}" type="presOf" srcId="{7C0869FA-0A26-4426-9E91-C3272C58EEF4}" destId="{FD536CA1-89D3-4DBB-9D7E-AFB0D981C093}" srcOrd="1" destOrd="0" presId="urn:microsoft.com/office/officeart/2008/layout/HorizontalMultiLevelHierarchy"/>
    <dgm:cxn modelId="{CAF33204-661D-4212-AAF4-965BC4F568AB}" srcId="{C51FCD5B-58ED-40D0-8E0C-A629EA0FB17E}" destId="{EAE7CE20-B65A-435C-8CFB-AC99104A48B5}" srcOrd="1" destOrd="0" parTransId="{76810CDE-F298-4029-84F1-321DDB188FA4}" sibTransId="{B25A07A1-E90C-45F1-8A92-48591CDB0090}"/>
    <dgm:cxn modelId="{767D6EEF-4357-447E-9EA9-CCDDDC90AE71}" type="presOf" srcId="{76810CDE-F298-4029-84F1-321DDB188FA4}" destId="{1E2BC7CB-FA90-4F6B-B942-922D01D7D798}" srcOrd="0" destOrd="0" presId="urn:microsoft.com/office/officeart/2008/layout/HorizontalMultiLevelHierarchy"/>
    <dgm:cxn modelId="{68CFAA49-4EC3-4428-B8F7-52869C3C8912}" type="presOf" srcId="{C51FCD5B-58ED-40D0-8E0C-A629EA0FB17E}" destId="{170B7A96-C9C6-4EA5-B5A2-B51E68CDE210}" srcOrd="0" destOrd="0" presId="urn:microsoft.com/office/officeart/2008/layout/HorizontalMultiLevelHierarchy"/>
    <dgm:cxn modelId="{4CE1B94B-7940-4E32-840E-15F6DF7F2FBE}" type="presOf" srcId="{EAE7CE20-B65A-435C-8CFB-AC99104A48B5}" destId="{E7C0EF07-F992-4AD5-8C17-544FC2F4B234}" srcOrd="0" destOrd="0" presId="urn:microsoft.com/office/officeart/2008/layout/HorizontalMultiLevelHierarchy"/>
    <dgm:cxn modelId="{F66C2E5E-A151-413A-9461-7379835263AE}" type="presOf" srcId="{42E36FA8-99DC-4251-8598-06B47048EBC4}" destId="{E8D3F217-258E-4116-A1FC-536A7022AAB8}" srcOrd="0" destOrd="0" presId="urn:microsoft.com/office/officeart/2008/layout/HorizontalMultiLevelHierarchy"/>
    <dgm:cxn modelId="{4539D8DF-295C-4B69-8860-56DCDFF22AEC}" srcId="{C51FCD5B-58ED-40D0-8E0C-A629EA0FB17E}" destId="{B51FFF52-3C7E-4399-8124-D62B2BFA7FBD}" srcOrd="2" destOrd="0" parTransId="{F284F1B8-7F10-4748-B9F1-53B0C8ED1752}" sibTransId="{5423988D-1D64-40D8-A255-9F8D5F816C29}"/>
    <dgm:cxn modelId="{27DD5096-6875-4133-9E48-8153F30CD1D5}" srcId="{C51FCD5B-58ED-40D0-8E0C-A629EA0FB17E}" destId="{134D0D17-99C1-49B6-B7E1-C68D3871E63D}" srcOrd="4" destOrd="0" parTransId="{5C07CF98-CD0D-4A65-AE36-963F25BD6920}" sibTransId="{827A3271-66D8-4C79-814F-8E5CC63DB26C}"/>
    <dgm:cxn modelId="{C4456F28-463C-4252-9F34-56BE0A7B350F}" type="presOf" srcId="{97B073E0-523B-4A1F-ACDB-E7963F24633A}" destId="{BA9280A0-0C3D-4623-95CD-3B94098315A5}" srcOrd="1" destOrd="0" presId="urn:microsoft.com/office/officeart/2008/layout/HorizontalMultiLevelHierarchy"/>
    <dgm:cxn modelId="{F1A864AC-AA99-4D43-999B-542AF0C61F1A}" type="presOf" srcId="{5C07CF98-CD0D-4A65-AE36-963F25BD6920}" destId="{4BA80373-6B48-40B2-A82E-9E4B74E12C74}" srcOrd="0" destOrd="0" presId="urn:microsoft.com/office/officeart/2008/layout/HorizontalMultiLevelHierarchy"/>
    <dgm:cxn modelId="{E0F8C50E-344F-49A7-9464-C0AD33662787}" type="presOf" srcId="{F284F1B8-7F10-4748-B9F1-53B0C8ED1752}" destId="{E6F0EB13-DFC3-49CC-B915-9D79AE98E013}" srcOrd="0" destOrd="0" presId="urn:microsoft.com/office/officeart/2008/layout/HorizontalMultiLevelHierarchy"/>
    <dgm:cxn modelId="{252F3501-D1FE-41C4-AEAB-E6C7A445512E}" type="presParOf" srcId="{96429C57-F934-4991-80E5-D2E283B85E8C}" destId="{A247AAF2-463D-40C6-895F-B7F5D6B80711}" srcOrd="0" destOrd="0" presId="urn:microsoft.com/office/officeart/2008/layout/HorizontalMultiLevelHierarchy"/>
    <dgm:cxn modelId="{3107C2D3-B665-49D5-A8CF-393ACF67190C}" type="presParOf" srcId="{A247AAF2-463D-40C6-895F-B7F5D6B80711}" destId="{170B7A96-C9C6-4EA5-B5A2-B51E68CDE210}" srcOrd="0" destOrd="0" presId="urn:microsoft.com/office/officeart/2008/layout/HorizontalMultiLevelHierarchy"/>
    <dgm:cxn modelId="{7BC8311A-BA82-4408-AC33-082BAB182149}" type="presParOf" srcId="{A247AAF2-463D-40C6-895F-B7F5D6B80711}" destId="{30535D48-3A0E-45CF-9EA6-DD9D9765B687}" srcOrd="1" destOrd="0" presId="urn:microsoft.com/office/officeart/2008/layout/HorizontalMultiLevelHierarchy"/>
    <dgm:cxn modelId="{15B8DE27-931C-45FA-9097-C94C67608BB9}" type="presParOf" srcId="{30535D48-3A0E-45CF-9EA6-DD9D9765B687}" destId="{A9BBFF51-EE54-4A59-BFEF-D5A1C0F2F370}" srcOrd="0" destOrd="0" presId="urn:microsoft.com/office/officeart/2008/layout/HorizontalMultiLevelHierarchy"/>
    <dgm:cxn modelId="{C07A3112-8A20-4C21-8B43-D7720BCA2F3D}" type="presParOf" srcId="{A9BBFF51-EE54-4A59-BFEF-D5A1C0F2F370}" destId="{BA9280A0-0C3D-4623-95CD-3B94098315A5}" srcOrd="0" destOrd="0" presId="urn:microsoft.com/office/officeart/2008/layout/HorizontalMultiLevelHierarchy"/>
    <dgm:cxn modelId="{96653DD2-0020-4C74-860F-01B21EC0B9DC}" type="presParOf" srcId="{30535D48-3A0E-45CF-9EA6-DD9D9765B687}" destId="{BEFA5572-12F5-4780-B717-850762F8ED06}" srcOrd="1" destOrd="0" presId="urn:microsoft.com/office/officeart/2008/layout/HorizontalMultiLevelHierarchy"/>
    <dgm:cxn modelId="{FBCED406-B1AE-4EC8-A651-DBBEBFB15283}" type="presParOf" srcId="{BEFA5572-12F5-4780-B717-850762F8ED06}" destId="{E8D3F217-258E-4116-A1FC-536A7022AAB8}" srcOrd="0" destOrd="0" presId="urn:microsoft.com/office/officeart/2008/layout/HorizontalMultiLevelHierarchy"/>
    <dgm:cxn modelId="{1FE7B136-6FE7-4810-A6E1-BC14A170577A}" type="presParOf" srcId="{BEFA5572-12F5-4780-B717-850762F8ED06}" destId="{C5DC465D-9615-4C40-B913-15131DB961D6}" srcOrd="1" destOrd="0" presId="urn:microsoft.com/office/officeart/2008/layout/HorizontalMultiLevelHierarchy"/>
    <dgm:cxn modelId="{DA2FA609-77C3-4EE8-97C4-85A8EC9EA3C4}" type="presParOf" srcId="{30535D48-3A0E-45CF-9EA6-DD9D9765B687}" destId="{1E2BC7CB-FA90-4F6B-B942-922D01D7D798}" srcOrd="2" destOrd="0" presId="urn:microsoft.com/office/officeart/2008/layout/HorizontalMultiLevelHierarchy"/>
    <dgm:cxn modelId="{84F3962B-F116-4E79-814D-E4E4AEA0B78C}" type="presParOf" srcId="{1E2BC7CB-FA90-4F6B-B942-922D01D7D798}" destId="{04F9166B-3241-45FE-88F3-811E4C46DAD9}" srcOrd="0" destOrd="0" presId="urn:microsoft.com/office/officeart/2008/layout/HorizontalMultiLevelHierarchy"/>
    <dgm:cxn modelId="{085B1FC3-4211-4B30-AD4C-071027955C7E}" type="presParOf" srcId="{30535D48-3A0E-45CF-9EA6-DD9D9765B687}" destId="{D14AA4D9-D9AF-4406-901D-7A6CAB38AB30}" srcOrd="3" destOrd="0" presId="urn:microsoft.com/office/officeart/2008/layout/HorizontalMultiLevelHierarchy"/>
    <dgm:cxn modelId="{1A8D0D91-F9E9-44AF-B524-0F9CE9B5B92F}" type="presParOf" srcId="{D14AA4D9-D9AF-4406-901D-7A6CAB38AB30}" destId="{E7C0EF07-F992-4AD5-8C17-544FC2F4B234}" srcOrd="0" destOrd="0" presId="urn:microsoft.com/office/officeart/2008/layout/HorizontalMultiLevelHierarchy"/>
    <dgm:cxn modelId="{CD9F2993-2584-4ED8-B902-13AA6DCB8243}" type="presParOf" srcId="{D14AA4D9-D9AF-4406-901D-7A6CAB38AB30}" destId="{865DC078-9640-45ED-9821-6F4951DC3507}" srcOrd="1" destOrd="0" presId="urn:microsoft.com/office/officeart/2008/layout/HorizontalMultiLevelHierarchy"/>
    <dgm:cxn modelId="{88C3C52D-B74D-4370-85E7-A9D0779495A9}" type="presParOf" srcId="{30535D48-3A0E-45CF-9EA6-DD9D9765B687}" destId="{E6F0EB13-DFC3-49CC-B915-9D79AE98E013}" srcOrd="4" destOrd="0" presId="urn:microsoft.com/office/officeart/2008/layout/HorizontalMultiLevelHierarchy"/>
    <dgm:cxn modelId="{5D9ABB3D-C7CC-46C3-AFEC-F550FD6029FE}" type="presParOf" srcId="{E6F0EB13-DFC3-49CC-B915-9D79AE98E013}" destId="{0A0980C0-5C5B-4080-B3AE-9189090ECDFB}" srcOrd="0" destOrd="0" presId="urn:microsoft.com/office/officeart/2008/layout/HorizontalMultiLevelHierarchy"/>
    <dgm:cxn modelId="{ED59BECD-1603-4162-B3EA-1FECC24474A8}" type="presParOf" srcId="{30535D48-3A0E-45CF-9EA6-DD9D9765B687}" destId="{F727C694-0BBE-4CA8-B662-D4ECB522AF93}" srcOrd="5" destOrd="0" presId="urn:microsoft.com/office/officeart/2008/layout/HorizontalMultiLevelHierarchy"/>
    <dgm:cxn modelId="{805060FC-6C9C-4182-837D-59EA4332AC82}" type="presParOf" srcId="{F727C694-0BBE-4CA8-B662-D4ECB522AF93}" destId="{ACACB95D-11B8-4760-9208-029A228939DC}" srcOrd="0" destOrd="0" presId="urn:microsoft.com/office/officeart/2008/layout/HorizontalMultiLevelHierarchy"/>
    <dgm:cxn modelId="{4C4EFE00-4A97-4834-A0CE-51A47E8B2DD0}" type="presParOf" srcId="{F727C694-0BBE-4CA8-B662-D4ECB522AF93}" destId="{507BA0B6-79AE-4BB7-AA95-915AF41800EC}" srcOrd="1" destOrd="0" presId="urn:microsoft.com/office/officeart/2008/layout/HorizontalMultiLevelHierarchy"/>
    <dgm:cxn modelId="{57FABD1D-33D0-4896-960E-B408A86CA9F1}" type="presParOf" srcId="{30535D48-3A0E-45CF-9EA6-DD9D9765B687}" destId="{D52ECF19-3008-42F5-802E-C8191FB3E388}" srcOrd="6" destOrd="0" presId="urn:microsoft.com/office/officeart/2008/layout/HorizontalMultiLevelHierarchy"/>
    <dgm:cxn modelId="{E631F581-E8CB-4215-A728-76E7840C190A}" type="presParOf" srcId="{D52ECF19-3008-42F5-802E-C8191FB3E388}" destId="{FD536CA1-89D3-4DBB-9D7E-AFB0D981C093}" srcOrd="0" destOrd="0" presId="urn:microsoft.com/office/officeart/2008/layout/HorizontalMultiLevelHierarchy"/>
    <dgm:cxn modelId="{38D6A242-24A5-4D06-A576-255337A70A51}" type="presParOf" srcId="{30535D48-3A0E-45CF-9EA6-DD9D9765B687}" destId="{B34D0230-2431-4CD2-B926-3A3F418B8F24}" srcOrd="7" destOrd="0" presId="urn:microsoft.com/office/officeart/2008/layout/HorizontalMultiLevelHierarchy"/>
    <dgm:cxn modelId="{0254DCF6-6879-4256-9664-4435BF317AA9}" type="presParOf" srcId="{B34D0230-2431-4CD2-B926-3A3F418B8F24}" destId="{00AADC69-806B-437B-9357-E34C8D4641AA}" srcOrd="0" destOrd="0" presId="urn:microsoft.com/office/officeart/2008/layout/HorizontalMultiLevelHierarchy"/>
    <dgm:cxn modelId="{381B194E-86F5-4E2E-9BDF-792B65B15B77}" type="presParOf" srcId="{B34D0230-2431-4CD2-B926-3A3F418B8F24}" destId="{0A4F9D46-7A67-42B3-B4CB-7942498C17E1}" srcOrd="1" destOrd="0" presId="urn:microsoft.com/office/officeart/2008/layout/HorizontalMultiLevelHierarchy"/>
    <dgm:cxn modelId="{EE0799ED-75A8-4F92-9E9C-22CC944C3E33}" type="presParOf" srcId="{30535D48-3A0E-45CF-9EA6-DD9D9765B687}" destId="{4BA80373-6B48-40B2-A82E-9E4B74E12C74}" srcOrd="8" destOrd="0" presId="urn:microsoft.com/office/officeart/2008/layout/HorizontalMultiLevelHierarchy"/>
    <dgm:cxn modelId="{0DF0A513-C560-41D7-812A-4A57BFAB93C9}" type="presParOf" srcId="{4BA80373-6B48-40B2-A82E-9E4B74E12C74}" destId="{FACD0A75-8861-408A-A5A4-B6954DBBDF55}" srcOrd="0" destOrd="0" presId="urn:microsoft.com/office/officeart/2008/layout/HorizontalMultiLevelHierarchy"/>
    <dgm:cxn modelId="{6B598BCF-ED3A-4BB6-A5C6-5AAE8F4BD372}" type="presParOf" srcId="{30535D48-3A0E-45CF-9EA6-DD9D9765B687}" destId="{783CFDDD-BE35-4ACE-B960-6D0FE3E38648}" srcOrd="9" destOrd="0" presId="urn:microsoft.com/office/officeart/2008/layout/HorizontalMultiLevelHierarchy"/>
    <dgm:cxn modelId="{580D7622-ED11-4689-BA15-22FA662A21C9}" type="presParOf" srcId="{783CFDDD-BE35-4ACE-B960-6D0FE3E38648}" destId="{EEBCCBC1-9B42-4CE6-B1E4-A06937FB6B60}" srcOrd="0" destOrd="0" presId="urn:microsoft.com/office/officeart/2008/layout/HorizontalMultiLevelHierarchy"/>
    <dgm:cxn modelId="{335CA63C-B283-44E0-B50E-F947E6A6D136}" type="presParOf" srcId="{783CFDDD-BE35-4ACE-B960-6D0FE3E38648}" destId="{FB273E3F-9396-4444-82D4-049D1C9110C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816823-4018-417E-B215-8C54F38C31B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827A7A7-D3E5-4859-AE4B-1DC9323FB107}">
      <dgm:prSet phldrT="[Text]"/>
      <dgm:spPr>
        <a:solidFill>
          <a:srgbClr val="B70D50"/>
        </a:solidFill>
      </dgm:spPr>
      <dgm:t>
        <a:bodyPr/>
        <a:lstStyle/>
        <a:p>
          <a:r>
            <a:rPr lang="en-GB" dirty="0"/>
            <a:t>Make data more accessible</a:t>
          </a:r>
        </a:p>
      </dgm:t>
    </dgm:pt>
    <dgm:pt modelId="{785CED5F-3304-44A5-B32A-4F983F622F87}" type="parTrans" cxnId="{D17AD048-5FD0-40D1-A8C5-0019FECA0288}">
      <dgm:prSet/>
      <dgm:spPr/>
      <dgm:t>
        <a:bodyPr/>
        <a:lstStyle/>
        <a:p>
          <a:endParaRPr lang="en-GB"/>
        </a:p>
      </dgm:t>
    </dgm:pt>
    <dgm:pt modelId="{65D7C7D1-8E1B-43CD-B982-4A0EEA84F094}" type="sibTrans" cxnId="{D17AD048-5FD0-40D1-A8C5-0019FECA0288}">
      <dgm:prSet/>
      <dgm:spPr/>
      <dgm:t>
        <a:bodyPr/>
        <a:lstStyle/>
        <a:p>
          <a:endParaRPr lang="en-GB"/>
        </a:p>
      </dgm:t>
    </dgm:pt>
    <dgm:pt modelId="{FC872DEF-55BF-41CD-AF81-45E5315E3A83}">
      <dgm:prSet phldrT="[Text]"/>
      <dgm:spPr>
        <a:solidFill>
          <a:srgbClr val="621B40"/>
        </a:solidFill>
      </dgm:spPr>
      <dgm:t>
        <a:bodyPr/>
        <a:lstStyle/>
        <a:p>
          <a:r>
            <a:rPr lang="en-GB" dirty="0"/>
            <a:t>Change the culture around data quality and usage</a:t>
          </a:r>
        </a:p>
      </dgm:t>
    </dgm:pt>
    <dgm:pt modelId="{BEAD8FD6-04B4-4B5C-B507-87E57D524D28}" type="parTrans" cxnId="{731B32C5-0137-425A-8117-82E5C29B0444}">
      <dgm:prSet/>
      <dgm:spPr/>
      <dgm:t>
        <a:bodyPr/>
        <a:lstStyle/>
        <a:p>
          <a:endParaRPr lang="en-GB"/>
        </a:p>
      </dgm:t>
    </dgm:pt>
    <dgm:pt modelId="{F88E2903-C04F-4D90-A21B-BB54A820EA17}" type="sibTrans" cxnId="{731B32C5-0137-425A-8117-82E5C29B0444}">
      <dgm:prSet/>
      <dgm:spPr/>
      <dgm:t>
        <a:bodyPr/>
        <a:lstStyle/>
        <a:p>
          <a:endParaRPr lang="en-GB"/>
        </a:p>
      </dgm:t>
    </dgm:pt>
    <dgm:pt modelId="{3D1F523B-3FF4-45FE-8783-4B92CE897A91}">
      <dgm:prSet phldrT="[Text]"/>
      <dgm:spPr>
        <a:solidFill>
          <a:srgbClr val="B70D50"/>
        </a:solidFill>
      </dgm:spPr>
      <dgm:t>
        <a:bodyPr/>
        <a:lstStyle/>
        <a:p>
          <a:r>
            <a:rPr lang="en-GB" dirty="0"/>
            <a:t>Create an agile service model which can flex to meet demand</a:t>
          </a:r>
        </a:p>
      </dgm:t>
    </dgm:pt>
    <dgm:pt modelId="{74B1607A-24A6-41BB-B4E7-D70008EB5CAB}" type="parTrans" cxnId="{B8061717-2670-40F2-8D7E-67F05FD23AF2}">
      <dgm:prSet/>
      <dgm:spPr/>
      <dgm:t>
        <a:bodyPr/>
        <a:lstStyle/>
        <a:p>
          <a:endParaRPr lang="en-GB"/>
        </a:p>
      </dgm:t>
    </dgm:pt>
    <dgm:pt modelId="{24B04CB2-4486-446D-B156-8D8E74E1A8DA}" type="sibTrans" cxnId="{B8061717-2670-40F2-8D7E-67F05FD23AF2}">
      <dgm:prSet/>
      <dgm:spPr/>
      <dgm:t>
        <a:bodyPr/>
        <a:lstStyle/>
        <a:p>
          <a:endParaRPr lang="en-GB"/>
        </a:p>
      </dgm:t>
    </dgm:pt>
    <dgm:pt modelId="{D224C60E-E134-4BA9-84DC-9794B847C61C}">
      <dgm:prSet phldrT="[Text]"/>
      <dgm:spPr>
        <a:solidFill>
          <a:srgbClr val="621B40"/>
        </a:solidFill>
      </dgm:spPr>
      <dgm:t>
        <a:bodyPr/>
        <a:lstStyle/>
        <a:p>
          <a:r>
            <a:rPr lang="en-GB" dirty="0"/>
            <a:t>Enhance self-service options</a:t>
          </a:r>
        </a:p>
      </dgm:t>
    </dgm:pt>
    <dgm:pt modelId="{A12B88E1-E44D-4F5B-8A37-F2AD523C0C8F}" type="parTrans" cxnId="{21C79711-0715-4631-B596-286A3220C44B}">
      <dgm:prSet/>
      <dgm:spPr/>
      <dgm:t>
        <a:bodyPr/>
        <a:lstStyle/>
        <a:p>
          <a:endParaRPr lang="en-GB"/>
        </a:p>
      </dgm:t>
    </dgm:pt>
    <dgm:pt modelId="{F34D5996-B3E2-48D5-9FE7-53676C779161}" type="sibTrans" cxnId="{21C79711-0715-4631-B596-286A3220C44B}">
      <dgm:prSet/>
      <dgm:spPr/>
      <dgm:t>
        <a:bodyPr/>
        <a:lstStyle/>
        <a:p>
          <a:endParaRPr lang="en-GB"/>
        </a:p>
      </dgm:t>
    </dgm:pt>
    <dgm:pt modelId="{66099D29-2B3E-47A7-91C8-D3440A680D99}">
      <dgm:prSet phldrT="[Text]"/>
      <dgm:spPr>
        <a:solidFill>
          <a:srgbClr val="B70D50"/>
        </a:solidFill>
      </dgm:spPr>
      <dgm:t>
        <a:bodyPr/>
        <a:lstStyle/>
        <a:p>
          <a:r>
            <a:rPr lang="en-GB" dirty="0"/>
            <a:t>Increase capabilities across the University</a:t>
          </a:r>
        </a:p>
      </dgm:t>
    </dgm:pt>
    <dgm:pt modelId="{6C2967EC-EAD8-488E-9E5E-0DDCF19EEAAA}" type="parTrans" cxnId="{652ACB9D-76DA-437D-BBF4-A18193702EA6}">
      <dgm:prSet/>
      <dgm:spPr/>
      <dgm:t>
        <a:bodyPr/>
        <a:lstStyle/>
        <a:p>
          <a:endParaRPr lang="en-GB"/>
        </a:p>
      </dgm:t>
    </dgm:pt>
    <dgm:pt modelId="{F8A2DB1E-3B20-4296-925D-5C6E3A468B7A}" type="sibTrans" cxnId="{652ACB9D-76DA-437D-BBF4-A18193702EA6}">
      <dgm:prSet/>
      <dgm:spPr/>
      <dgm:t>
        <a:bodyPr/>
        <a:lstStyle/>
        <a:p>
          <a:endParaRPr lang="en-GB"/>
        </a:p>
      </dgm:t>
    </dgm:pt>
    <dgm:pt modelId="{597755E6-DDF7-4566-8257-0338FFAAF57C}">
      <dgm:prSet phldrT="[Text]"/>
      <dgm:spPr>
        <a:solidFill>
          <a:srgbClr val="621B40"/>
        </a:solidFill>
      </dgm:spPr>
      <dgm:t>
        <a:bodyPr/>
        <a:lstStyle/>
        <a:p>
          <a:r>
            <a:rPr lang="en-GB" dirty="0"/>
            <a:t>Allow staff to make evidence based decisions</a:t>
          </a:r>
        </a:p>
      </dgm:t>
    </dgm:pt>
    <dgm:pt modelId="{D3525DF0-E1D3-4D58-BA91-30E7DA76DB39}" type="parTrans" cxnId="{389C683C-C287-4741-BE71-927C667A0ED3}">
      <dgm:prSet/>
      <dgm:spPr/>
      <dgm:t>
        <a:bodyPr/>
        <a:lstStyle/>
        <a:p>
          <a:endParaRPr lang="en-GB"/>
        </a:p>
      </dgm:t>
    </dgm:pt>
    <dgm:pt modelId="{6D09C500-5C6C-4223-8242-7EEDE98DD2F2}" type="sibTrans" cxnId="{389C683C-C287-4741-BE71-927C667A0ED3}">
      <dgm:prSet/>
      <dgm:spPr/>
      <dgm:t>
        <a:bodyPr/>
        <a:lstStyle/>
        <a:p>
          <a:endParaRPr lang="en-GB"/>
        </a:p>
      </dgm:t>
    </dgm:pt>
    <dgm:pt modelId="{BD2AC9D9-F73D-4A9D-A09B-8054AB0762F9}" type="pres">
      <dgm:prSet presAssocID="{50816823-4018-417E-B215-8C54F38C31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280B7A9-6D68-485A-8C40-5AC969214984}" type="pres">
      <dgm:prSet presAssocID="{4827A7A7-D3E5-4859-AE4B-1DC9323FB10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227398-C387-4DBF-B134-D1AF719A0E10}" type="pres">
      <dgm:prSet presAssocID="{65D7C7D1-8E1B-43CD-B982-4A0EEA84F094}" presName="sibTrans" presStyleCnt="0"/>
      <dgm:spPr/>
    </dgm:pt>
    <dgm:pt modelId="{C71991BA-BA49-4327-889F-CAFE21E52BF7}" type="pres">
      <dgm:prSet presAssocID="{FC872DEF-55BF-41CD-AF81-45E5315E3A8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F106C6-5797-4AC1-9FC4-1D396966246F}" type="pres">
      <dgm:prSet presAssocID="{F88E2903-C04F-4D90-A21B-BB54A820EA17}" presName="sibTrans" presStyleCnt="0"/>
      <dgm:spPr/>
    </dgm:pt>
    <dgm:pt modelId="{65ACC29B-46D1-4B1D-BA24-AFB0C39AB753}" type="pres">
      <dgm:prSet presAssocID="{3D1F523B-3FF4-45FE-8783-4B92CE897A9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F7DA33-3835-4F9D-9A63-79E27427ABCF}" type="pres">
      <dgm:prSet presAssocID="{24B04CB2-4486-446D-B156-8D8E74E1A8DA}" presName="sibTrans" presStyleCnt="0"/>
      <dgm:spPr/>
    </dgm:pt>
    <dgm:pt modelId="{68801592-88CA-4AEE-ACE6-C712CEAFEC31}" type="pres">
      <dgm:prSet presAssocID="{D224C60E-E134-4BA9-84DC-9794B847C61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B34052-EE1A-4E7E-A0A6-56550AC971A5}" type="pres">
      <dgm:prSet presAssocID="{F34D5996-B3E2-48D5-9FE7-53676C779161}" presName="sibTrans" presStyleCnt="0"/>
      <dgm:spPr/>
    </dgm:pt>
    <dgm:pt modelId="{0502E2B1-7EA7-46F7-9A10-0F5971068FAC}" type="pres">
      <dgm:prSet presAssocID="{66099D29-2B3E-47A7-91C8-D3440A680D9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08AC57-AD04-4C9C-BB1D-29C547CB7A33}" type="pres">
      <dgm:prSet presAssocID="{F8A2DB1E-3B20-4296-925D-5C6E3A468B7A}" presName="sibTrans" presStyleCnt="0"/>
      <dgm:spPr/>
    </dgm:pt>
    <dgm:pt modelId="{105C9D15-81B5-4C68-90D4-F12389F475F3}" type="pres">
      <dgm:prSet presAssocID="{597755E6-DDF7-4566-8257-0338FFAAF57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2530B5D-D929-4E29-A1DC-50392A987358}" type="presOf" srcId="{66099D29-2B3E-47A7-91C8-D3440A680D99}" destId="{0502E2B1-7EA7-46F7-9A10-0F5971068FAC}" srcOrd="0" destOrd="0" presId="urn:microsoft.com/office/officeart/2005/8/layout/default"/>
    <dgm:cxn modelId="{652ACB9D-76DA-437D-BBF4-A18193702EA6}" srcId="{50816823-4018-417E-B215-8C54F38C31BB}" destId="{66099D29-2B3E-47A7-91C8-D3440A680D99}" srcOrd="4" destOrd="0" parTransId="{6C2967EC-EAD8-488E-9E5E-0DDCF19EEAAA}" sibTransId="{F8A2DB1E-3B20-4296-925D-5C6E3A468B7A}"/>
    <dgm:cxn modelId="{731B32C5-0137-425A-8117-82E5C29B0444}" srcId="{50816823-4018-417E-B215-8C54F38C31BB}" destId="{FC872DEF-55BF-41CD-AF81-45E5315E3A83}" srcOrd="1" destOrd="0" parTransId="{BEAD8FD6-04B4-4B5C-B507-87E57D524D28}" sibTransId="{F88E2903-C04F-4D90-A21B-BB54A820EA17}"/>
    <dgm:cxn modelId="{9BB1758A-A50E-48D0-95EF-38A6E5C21A0B}" type="presOf" srcId="{FC872DEF-55BF-41CD-AF81-45E5315E3A83}" destId="{C71991BA-BA49-4327-889F-CAFE21E52BF7}" srcOrd="0" destOrd="0" presId="urn:microsoft.com/office/officeart/2005/8/layout/default"/>
    <dgm:cxn modelId="{27DFE4C2-F6F5-45C2-965A-88D0F3A4FEAE}" type="presOf" srcId="{4827A7A7-D3E5-4859-AE4B-1DC9323FB107}" destId="{F280B7A9-6D68-485A-8C40-5AC969214984}" srcOrd="0" destOrd="0" presId="urn:microsoft.com/office/officeart/2005/8/layout/default"/>
    <dgm:cxn modelId="{3665D0A1-8815-4FD7-BD45-E790CA43045B}" type="presOf" srcId="{D224C60E-E134-4BA9-84DC-9794B847C61C}" destId="{68801592-88CA-4AEE-ACE6-C712CEAFEC31}" srcOrd="0" destOrd="0" presId="urn:microsoft.com/office/officeart/2005/8/layout/default"/>
    <dgm:cxn modelId="{D17AD048-5FD0-40D1-A8C5-0019FECA0288}" srcId="{50816823-4018-417E-B215-8C54F38C31BB}" destId="{4827A7A7-D3E5-4859-AE4B-1DC9323FB107}" srcOrd="0" destOrd="0" parTransId="{785CED5F-3304-44A5-B32A-4F983F622F87}" sibTransId="{65D7C7D1-8E1B-43CD-B982-4A0EEA84F094}"/>
    <dgm:cxn modelId="{8470A4B8-E047-42C7-A7D4-196F440FE36B}" type="presOf" srcId="{50816823-4018-417E-B215-8C54F38C31BB}" destId="{BD2AC9D9-F73D-4A9D-A09B-8054AB0762F9}" srcOrd="0" destOrd="0" presId="urn:microsoft.com/office/officeart/2005/8/layout/default"/>
    <dgm:cxn modelId="{B82B8AE0-6C1C-4288-94A3-4961D51E3392}" type="presOf" srcId="{597755E6-DDF7-4566-8257-0338FFAAF57C}" destId="{105C9D15-81B5-4C68-90D4-F12389F475F3}" srcOrd="0" destOrd="0" presId="urn:microsoft.com/office/officeart/2005/8/layout/default"/>
    <dgm:cxn modelId="{389C683C-C287-4741-BE71-927C667A0ED3}" srcId="{50816823-4018-417E-B215-8C54F38C31BB}" destId="{597755E6-DDF7-4566-8257-0338FFAAF57C}" srcOrd="5" destOrd="0" parTransId="{D3525DF0-E1D3-4D58-BA91-30E7DA76DB39}" sibTransId="{6D09C500-5C6C-4223-8242-7EEDE98DD2F2}"/>
    <dgm:cxn modelId="{21C79711-0715-4631-B596-286A3220C44B}" srcId="{50816823-4018-417E-B215-8C54F38C31BB}" destId="{D224C60E-E134-4BA9-84DC-9794B847C61C}" srcOrd="3" destOrd="0" parTransId="{A12B88E1-E44D-4F5B-8A37-F2AD523C0C8F}" sibTransId="{F34D5996-B3E2-48D5-9FE7-53676C779161}"/>
    <dgm:cxn modelId="{1261B2BD-E578-4C72-B8E8-550B27F3C8CE}" type="presOf" srcId="{3D1F523B-3FF4-45FE-8783-4B92CE897A91}" destId="{65ACC29B-46D1-4B1D-BA24-AFB0C39AB753}" srcOrd="0" destOrd="0" presId="urn:microsoft.com/office/officeart/2005/8/layout/default"/>
    <dgm:cxn modelId="{B8061717-2670-40F2-8D7E-67F05FD23AF2}" srcId="{50816823-4018-417E-B215-8C54F38C31BB}" destId="{3D1F523B-3FF4-45FE-8783-4B92CE897A91}" srcOrd="2" destOrd="0" parTransId="{74B1607A-24A6-41BB-B4E7-D70008EB5CAB}" sibTransId="{24B04CB2-4486-446D-B156-8D8E74E1A8DA}"/>
    <dgm:cxn modelId="{C67AEA59-103B-46ED-8756-642C77743109}" type="presParOf" srcId="{BD2AC9D9-F73D-4A9D-A09B-8054AB0762F9}" destId="{F280B7A9-6D68-485A-8C40-5AC969214984}" srcOrd="0" destOrd="0" presId="urn:microsoft.com/office/officeart/2005/8/layout/default"/>
    <dgm:cxn modelId="{BEF82752-A226-4B78-A1B3-45721D7E1F13}" type="presParOf" srcId="{BD2AC9D9-F73D-4A9D-A09B-8054AB0762F9}" destId="{4F227398-C387-4DBF-B134-D1AF719A0E10}" srcOrd="1" destOrd="0" presId="urn:microsoft.com/office/officeart/2005/8/layout/default"/>
    <dgm:cxn modelId="{5D1461BF-B1C5-4989-BC16-B2A34C2BD46A}" type="presParOf" srcId="{BD2AC9D9-F73D-4A9D-A09B-8054AB0762F9}" destId="{C71991BA-BA49-4327-889F-CAFE21E52BF7}" srcOrd="2" destOrd="0" presId="urn:microsoft.com/office/officeart/2005/8/layout/default"/>
    <dgm:cxn modelId="{16F8FDF2-DEDD-455A-99EF-5E5BE9FEA7C7}" type="presParOf" srcId="{BD2AC9D9-F73D-4A9D-A09B-8054AB0762F9}" destId="{E7F106C6-5797-4AC1-9FC4-1D396966246F}" srcOrd="3" destOrd="0" presId="urn:microsoft.com/office/officeart/2005/8/layout/default"/>
    <dgm:cxn modelId="{1170D29D-45E3-47B8-BFA9-FA41BBB7F305}" type="presParOf" srcId="{BD2AC9D9-F73D-4A9D-A09B-8054AB0762F9}" destId="{65ACC29B-46D1-4B1D-BA24-AFB0C39AB753}" srcOrd="4" destOrd="0" presId="urn:microsoft.com/office/officeart/2005/8/layout/default"/>
    <dgm:cxn modelId="{5DF68D5B-BA10-4A25-93F9-76E6FE007986}" type="presParOf" srcId="{BD2AC9D9-F73D-4A9D-A09B-8054AB0762F9}" destId="{50F7DA33-3835-4F9D-9A63-79E27427ABCF}" srcOrd="5" destOrd="0" presId="urn:microsoft.com/office/officeart/2005/8/layout/default"/>
    <dgm:cxn modelId="{69F3EFD8-16CC-43ED-B071-48B209575CB5}" type="presParOf" srcId="{BD2AC9D9-F73D-4A9D-A09B-8054AB0762F9}" destId="{68801592-88CA-4AEE-ACE6-C712CEAFEC31}" srcOrd="6" destOrd="0" presId="urn:microsoft.com/office/officeart/2005/8/layout/default"/>
    <dgm:cxn modelId="{7D02E18E-4B06-4CB1-A50F-79CB79368B09}" type="presParOf" srcId="{BD2AC9D9-F73D-4A9D-A09B-8054AB0762F9}" destId="{C6B34052-EE1A-4E7E-A0A6-56550AC971A5}" srcOrd="7" destOrd="0" presId="urn:microsoft.com/office/officeart/2005/8/layout/default"/>
    <dgm:cxn modelId="{3F911026-51BC-42A3-902E-33BD0E50EF71}" type="presParOf" srcId="{BD2AC9D9-F73D-4A9D-A09B-8054AB0762F9}" destId="{0502E2B1-7EA7-46F7-9A10-0F5971068FAC}" srcOrd="8" destOrd="0" presId="urn:microsoft.com/office/officeart/2005/8/layout/default"/>
    <dgm:cxn modelId="{5EF4286D-B767-4BC6-8C54-994C1E98FC2C}" type="presParOf" srcId="{BD2AC9D9-F73D-4A9D-A09B-8054AB0762F9}" destId="{2E08AC57-AD04-4C9C-BB1D-29C547CB7A33}" srcOrd="9" destOrd="0" presId="urn:microsoft.com/office/officeart/2005/8/layout/default"/>
    <dgm:cxn modelId="{B6FB35F9-88BE-4592-875D-52F594CC8D1E}" type="presParOf" srcId="{BD2AC9D9-F73D-4A9D-A09B-8054AB0762F9}" destId="{105C9D15-81B5-4C68-90D4-F12389F475F3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80373-6B48-40B2-A82E-9E4B74E12C74}">
      <dsp:nvSpPr>
        <dsp:cNvPr id="0" name=""/>
        <dsp:cNvSpPr/>
      </dsp:nvSpPr>
      <dsp:spPr>
        <a:xfrm>
          <a:off x="2147178" y="2124236"/>
          <a:ext cx="464372" cy="1769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2186" y="0"/>
              </a:lnTo>
              <a:lnTo>
                <a:pt x="232186" y="1769712"/>
              </a:lnTo>
              <a:lnTo>
                <a:pt x="464372" y="1769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kern="1200"/>
        </a:p>
      </dsp:txBody>
      <dsp:txXfrm>
        <a:off x="2333624" y="2963351"/>
        <a:ext cx="91481" cy="91481"/>
      </dsp:txXfrm>
    </dsp:sp>
    <dsp:sp modelId="{D52ECF19-3008-42F5-802E-C8191FB3E388}">
      <dsp:nvSpPr>
        <dsp:cNvPr id="0" name=""/>
        <dsp:cNvSpPr/>
      </dsp:nvSpPr>
      <dsp:spPr>
        <a:xfrm>
          <a:off x="2147178" y="2124236"/>
          <a:ext cx="464372" cy="884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2186" y="0"/>
              </a:lnTo>
              <a:lnTo>
                <a:pt x="232186" y="884856"/>
              </a:lnTo>
              <a:lnTo>
                <a:pt x="464372" y="8848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354382" y="2541681"/>
        <a:ext cx="49965" cy="49965"/>
      </dsp:txXfrm>
    </dsp:sp>
    <dsp:sp modelId="{E6F0EB13-DFC3-49CC-B915-9D79AE98E013}">
      <dsp:nvSpPr>
        <dsp:cNvPr id="0" name=""/>
        <dsp:cNvSpPr/>
      </dsp:nvSpPr>
      <dsp:spPr>
        <a:xfrm>
          <a:off x="2147178" y="2078515"/>
          <a:ext cx="4643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4372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367755" y="2112626"/>
        <a:ext cx="23218" cy="23218"/>
      </dsp:txXfrm>
    </dsp:sp>
    <dsp:sp modelId="{1E2BC7CB-FA90-4F6B-B942-922D01D7D798}">
      <dsp:nvSpPr>
        <dsp:cNvPr id="0" name=""/>
        <dsp:cNvSpPr/>
      </dsp:nvSpPr>
      <dsp:spPr>
        <a:xfrm>
          <a:off x="2147178" y="1239379"/>
          <a:ext cx="464372" cy="884856"/>
        </a:xfrm>
        <a:custGeom>
          <a:avLst/>
          <a:gdLst/>
          <a:ahLst/>
          <a:cxnLst/>
          <a:rect l="0" t="0" r="0" b="0"/>
          <a:pathLst>
            <a:path>
              <a:moveTo>
                <a:pt x="0" y="884856"/>
              </a:moveTo>
              <a:lnTo>
                <a:pt x="232186" y="884856"/>
              </a:lnTo>
              <a:lnTo>
                <a:pt x="232186" y="0"/>
              </a:lnTo>
              <a:lnTo>
                <a:pt x="46437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354382" y="1656825"/>
        <a:ext cx="49965" cy="49965"/>
      </dsp:txXfrm>
    </dsp:sp>
    <dsp:sp modelId="{A9BBFF51-EE54-4A59-BFEF-D5A1C0F2F370}">
      <dsp:nvSpPr>
        <dsp:cNvPr id="0" name=""/>
        <dsp:cNvSpPr/>
      </dsp:nvSpPr>
      <dsp:spPr>
        <a:xfrm>
          <a:off x="2147178" y="354523"/>
          <a:ext cx="464372" cy="1769712"/>
        </a:xfrm>
        <a:custGeom>
          <a:avLst/>
          <a:gdLst/>
          <a:ahLst/>
          <a:cxnLst/>
          <a:rect l="0" t="0" r="0" b="0"/>
          <a:pathLst>
            <a:path>
              <a:moveTo>
                <a:pt x="0" y="1769712"/>
              </a:moveTo>
              <a:lnTo>
                <a:pt x="232186" y="1769712"/>
              </a:lnTo>
              <a:lnTo>
                <a:pt x="232186" y="0"/>
              </a:lnTo>
              <a:lnTo>
                <a:pt x="46437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kern="1200"/>
        </a:p>
      </dsp:txBody>
      <dsp:txXfrm>
        <a:off x="2333624" y="1193639"/>
        <a:ext cx="91481" cy="91481"/>
      </dsp:txXfrm>
    </dsp:sp>
    <dsp:sp modelId="{170B7A96-C9C6-4EA5-B5A2-B51E68CDE210}">
      <dsp:nvSpPr>
        <dsp:cNvPr id="0" name=""/>
        <dsp:cNvSpPr/>
      </dsp:nvSpPr>
      <dsp:spPr>
        <a:xfrm rot="16200000">
          <a:off x="-69619" y="1770293"/>
          <a:ext cx="3725710" cy="707885"/>
        </a:xfrm>
        <a:prstGeom prst="rect">
          <a:avLst/>
        </a:prstGeom>
        <a:solidFill>
          <a:srgbClr val="B70D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PSOM Design projects</a:t>
          </a:r>
        </a:p>
      </dsp:txBody>
      <dsp:txXfrm>
        <a:off x="-69619" y="1770293"/>
        <a:ext cx="3725710" cy="707885"/>
      </dsp:txXfrm>
    </dsp:sp>
    <dsp:sp modelId="{E8D3F217-258E-4116-A1FC-536A7022AAB8}">
      <dsp:nvSpPr>
        <dsp:cNvPr id="0" name=""/>
        <dsp:cNvSpPr/>
      </dsp:nvSpPr>
      <dsp:spPr>
        <a:xfrm>
          <a:off x="2611551" y="580"/>
          <a:ext cx="2321862" cy="707885"/>
        </a:xfrm>
        <a:prstGeom prst="rect">
          <a:avLst/>
        </a:prstGeom>
        <a:solidFill>
          <a:srgbClr val="621B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Business and outward engagement</a:t>
          </a:r>
        </a:p>
      </dsp:txBody>
      <dsp:txXfrm>
        <a:off x="2611551" y="580"/>
        <a:ext cx="2321862" cy="707885"/>
      </dsp:txXfrm>
    </dsp:sp>
    <dsp:sp modelId="{E7C0EF07-F992-4AD5-8C17-544FC2F4B234}">
      <dsp:nvSpPr>
        <dsp:cNvPr id="0" name=""/>
        <dsp:cNvSpPr/>
      </dsp:nvSpPr>
      <dsp:spPr>
        <a:xfrm>
          <a:off x="2611551" y="885437"/>
          <a:ext cx="2321862" cy="707885"/>
        </a:xfrm>
        <a:prstGeom prst="rect">
          <a:avLst/>
        </a:prstGeom>
        <a:solidFill>
          <a:srgbClr val="621B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Academic services</a:t>
          </a:r>
        </a:p>
      </dsp:txBody>
      <dsp:txXfrm>
        <a:off x="2611551" y="885437"/>
        <a:ext cx="2321862" cy="707885"/>
      </dsp:txXfrm>
    </dsp:sp>
    <dsp:sp modelId="{ACACB95D-11B8-4760-9208-029A228939DC}">
      <dsp:nvSpPr>
        <dsp:cNvPr id="0" name=""/>
        <dsp:cNvSpPr/>
      </dsp:nvSpPr>
      <dsp:spPr>
        <a:xfrm>
          <a:off x="2611551" y="1770293"/>
          <a:ext cx="2321862" cy="707885"/>
        </a:xfrm>
        <a:prstGeom prst="rect">
          <a:avLst/>
        </a:prstGeom>
        <a:solidFill>
          <a:srgbClr val="621B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Institutional and leadership services</a:t>
          </a:r>
        </a:p>
      </dsp:txBody>
      <dsp:txXfrm>
        <a:off x="2611551" y="1770293"/>
        <a:ext cx="2321862" cy="707885"/>
      </dsp:txXfrm>
    </dsp:sp>
    <dsp:sp modelId="{00AADC69-806B-437B-9357-E34C8D4641AA}">
      <dsp:nvSpPr>
        <dsp:cNvPr id="0" name=""/>
        <dsp:cNvSpPr/>
      </dsp:nvSpPr>
      <dsp:spPr>
        <a:xfrm>
          <a:off x="2611551" y="2655149"/>
          <a:ext cx="2321862" cy="707885"/>
        </a:xfrm>
        <a:prstGeom prst="rect">
          <a:avLst/>
        </a:prstGeom>
        <a:solidFill>
          <a:srgbClr val="621B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Recruitment, reputation and outreach</a:t>
          </a:r>
        </a:p>
      </dsp:txBody>
      <dsp:txXfrm>
        <a:off x="2611551" y="2655149"/>
        <a:ext cx="2321862" cy="707885"/>
      </dsp:txXfrm>
    </dsp:sp>
    <dsp:sp modelId="{EEBCCBC1-9B42-4CE6-B1E4-A06937FB6B60}">
      <dsp:nvSpPr>
        <dsp:cNvPr id="0" name=""/>
        <dsp:cNvSpPr/>
      </dsp:nvSpPr>
      <dsp:spPr>
        <a:xfrm>
          <a:off x="2611551" y="3540006"/>
          <a:ext cx="2321862" cy="707885"/>
        </a:xfrm>
        <a:prstGeom prst="rect">
          <a:avLst/>
        </a:prstGeom>
        <a:solidFill>
          <a:srgbClr val="621B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Student facing services</a:t>
          </a:r>
        </a:p>
      </dsp:txBody>
      <dsp:txXfrm>
        <a:off x="2611551" y="3540006"/>
        <a:ext cx="2321862" cy="707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0B7A9-6D68-485A-8C40-5AC969214984}">
      <dsp:nvSpPr>
        <dsp:cNvPr id="0" name=""/>
        <dsp:cNvSpPr/>
      </dsp:nvSpPr>
      <dsp:spPr>
        <a:xfrm>
          <a:off x="0" y="105214"/>
          <a:ext cx="1957717" cy="1174630"/>
        </a:xfrm>
        <a:prstGeom prst="rect">
          <a:avLst/>
        </a:prstGeom>
        <a:solidFill>
          <a:srgbClr val="B70D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Make data more accessible</a:t>
          </a:r>
        </a:p>
      </dsp:txBody>
      <dsp:txXfrm>
        <a:off x="0" y="105214"/>
        <a:ext cx="1957717" cy="1174630"/>
      </dsp:txXfrm>
    </dsp:sp>
    <dsp:sp modelId="{C71991BA-BA49-4327-889F-CAFE21E52BF7}">
      <dsp:nvSpPr>
        <dsp:cNvPr id="0" name=""/>
        <dsp:cNvSpPr/>
      </dsp:nvSpPr>
      <dsp:spPr>
        <a:xfrm>
          <a:off x="2153489" y="105214"/>
          <a:ext cx="1957717" cy="1174630"/>
        </a:xfrm>
        <a:prstGeom prst="rect">
          <a:avLst/>
        </a:prstGeom>
        <a:solidFill>
          <a:srgbClr val="621B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Change the culture around data quality and usage</a:t>
          </a:r>
        </a:p>
      </dsp:txBody>
      <dsp:txXfrm>
        <a:off x="2153489" y="105214"/>
        <a:ext cx="1957717" cy="1174630"/>
      </dsp:txXfrm>
    </dsp:sp>
    <dsp:sp modelId="{65ACC29B-46D1-4B1D-BA24-AFB0C39AB753}">
      <dsp:nvSpPr>
        <dsp:cNvPr id="0" name=""/>
        <dsp:cNvSpPr/>
      </dsp:nvSpPr>
      <dsp:spPr>
        <a:xfrm>
          <a:off x="4306978" y="105214"/>
          <a:ext cx="1957717" cy="1174630"/>
        </a:xfrm>
        <a:prstGeom prst="rect">
          <a:avLst/>
        </a:prstGeom>
        <a:solidFill>
          <a:srgbClr val="B70D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Create an agile service model which can flex to meet demand</a:t>
          </a:r>
        </a:p>
      </dsp:txBody>
      <dsp:txXfrm>
        <a:off x="4306978" y="105214"/>
        <a:ext cx="1957717" cy="1174630"/>
      </dsp:txXfrm>
    </dsp:sp>
    <dsp:sp modelId="{68801592-88CA-4AEE-ACE6-C712CEAFEC31}">
      <dsp:nvSpPr>
        <dsp:cNvPr id="0" name=""/>
        <dsp:cNvSpPr/>
      </dsp:nvSpPr>
      <dsp:spPr>
        <a:xfrm>
          <a:off x="0" y="1475616"/>
          <a:ext cx="1957717" cy="1174630"/>
        </a:xfrm>
        <a:prstGeom prst="rect">
          <a:avLst/>
        </a:prstGeom>
        <a:solidFill>
          <a:srgbClr val="621B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Enhance self-service options</a:t>
          </a:r>
        </a:p>
      </dsp:txBody>
      <dsp:txXfrm>
        <a:off x="0" y="1475616"/>
        <a:ext cx="1957717" cy="1174630"/>
      </dsp:txXfrm>
    </dsp:sp>
    <dsp:sp modelId="{0502E2B1-7EA7-46F7-9A10-0F5971068FAC}">
      <dsp:nvSpPr>
        <dsp:cNvPr id="0" name=""/>
        <dsp:cNvSpPr/>
      </dsp:nvSpPr>
      <dsp:spPr>
        <a:xfrm>
          <a:off x="2153489" y="1475616"/>
          <a:ext cx="1957717" cy="1174630"/>
        </a:xfrm>
        <a:prstGeom prst="rect">
          <a:avLst/>
        </a:prstGeom>
        <a:solidFill>
          <a:srgbClr val="B70D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Increase capabilities across the University</a:t>
          </a:r>
        </a:p>
      </dsp:txBody>
      <dsp:txXfrm>
        <a:off x="2153489" y="1475616"/>
        <a:ext cx="1957717" cy="1174630"/>
      </dsp:txXfrm>
    </dsp:sp>
    <dsp:sp modelId="{105C9D15-81B5-4C68-90D4-F12389F475F3}">
      <dsp:nvSpPr>
        <dsp:cNvPr id="0" name=""/>
        <dsp:cNvSpPr/>
      </dsp:nvSpPr>
      <dsp:spPr>
        <a:xfrm>
          <a:off x="4306978" y="1475616"/>
          <a:ext cx="1957717" cy="1174630"/>
        </a:xfrm>
        <a:prstGeom prst="rect">
          <a:avLst/>
        </a:prstGeom>
        <a:solidFill>
          <a:srgbClr val="621B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Allow staff to make evidence based decisions</a:t>
          </a:r>
        </a:p>
      </dsp:txBody>
      <dsp:txXfrm>
        <a:off x="4306978" y="1475616"/>
        <a:ext cx="1957717" cy="1174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85CC1-45CE-4F03-8740-03CC8C67774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B64B4-955D-476A-B018-59096C74B3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851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854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55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r>
              <a:rPr lang="en-GB" baseline="0" dirty="0"/>
              <a:t>Overview of where the different PSOM projects are.....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85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97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53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49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31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624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73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080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500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533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537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615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294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294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72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8894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88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11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11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11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1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11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11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64B4-955D-476A-B018-59096C74B3F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2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SHU_MASTER_LOGO_215_229_72dp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1584176" cy="8648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3728" y="274638"/>
            <a:ext cx="435327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54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36912"/>
            <a:ext cx="4038600" cy="34892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36912"/>
            <a:ext cx="4038600" cy="34892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569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52936"/>
            <a:ext cx="3008313" cy="32732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479715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27784" y="62068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27784" y="537321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08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80928"/>
            <a:ext cx="8229600" cy="3345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D99C9-49B6-480A-B10A-93AD81864B65}" type="datetimeFigureOut">
              <a:rPr lang="en-US" smtClean="0"/>
              <a:pPr/>
              <a:t>9/14/2018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EB930-CA97-4B50-B0C7-FE0242FEF80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SHU_MASTER_LOGO_215_229_72dpi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5536" y="332656"/>
            <a:ext cx="1584176" cy="8648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7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2.0/" TargetMode="Externa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4.xml"/><Relationship Id="rId7" Type="http://schemas.openxmlformats.org/officeDocument/2006/relationships/image" Target="../media/image4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5.png"/><Relationship Id="rId5" Type="http://schemas.openxmlformats.org/officeDocument/2006/relationships/tags" Target="../tags/tag11.xml"/><Relationship Id="rId10" Type="http://schemas.openxmlformats.org/officeDocument/2006/relationships/image" Target="../media/image43.png"/><Relationship Id="rId4" Type="http://schemas.openxmlformats.org/officeDocument/2006/relationships/tags" Target="../tags/tag10.xm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4.xml"/><Relationship Id="rId7" Type="http://schemas.openxmlformats.org/officeDocument/2006/relationships/image" Target="../media/image46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6.xml"/><Relationship Id="rId10" Type="http://schemas.openxmlformats.org/officeDocument/2006/relationships/image" Target="../media/image47.png"/><Relationship Id="rId4" Type="http://schemas.openxmlformats.org/officeDocument/2006/relationships/tags" Target="../tags/tag15.xml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9.xml"/><Relationship Id="rId7" Type="http://schemas.openxmlformats.org/officeDocument/2006/relationships/image" Target="../media/image4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1.xml"/><Relationship Id="rId10" Type="http://schemas.openxmlformats.org/officeDocument/2006/relationships/image" Target="../media/image49.png"/><Relationship Id="rId4" Type="http://schemas.openxmlformats.org/officeDocument/2006/relationships/tags" Target="../tags/tag20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logs.shu.ac.uk/universitystrategy/savings-suggestions/?doing_wp_cron=1536682520.3424990177154541015625" TargetMode="External"/><Relationship Id="rId4" Type="http://schemas.openxmlformats.org/officeDocument/2006/relationships/hyperlink" Target="https://blogs.shu.ac.uk/universitystrategy/non-pay-savings-faq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55.jpeg"/><Relationship Id="rId4" Type="http://schemas.openxmlformats.org/officeDocument/2006/relationships/image" Target="../media/image52.jpeg"/><Relationship Id="rId9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image" Target="../media/image2.jp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58291" y="1246565"/>
            <a:ext cx="9247854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06" y="-39375"/>
            <a:ext cx="9245269" cy="6343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1186" y="1818864"/>
            <a:ext cx="6768752" cy="3096344"/>
          </a:xfrm>
          <a:prstGeom prst="rect">
            <a:avLst/>
          </a:prstGeom>
          <a:solidFill>
            <a:schemeClr val="bg1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157290" y="3729115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FS Clerkenwell" pitchFamily="50" charset="0"/>
              </a:rPr>
              <a:t>13</a:t>
            </a:r>
            <a:r>
              <a:rPr lang="en-GB" sz="4000" baseline="30000" dirty="0">
                <a:latin typeface="FS Clerkenwell" pitchFamily="50" charset="0"/>
              </a:rPr>
              <a:t>th</a:t>
            </a:r>
            <a:r>
              <a:rPr lang="en-GB" sz="4000" dirty="0">
                <a:latin typeface="FS Clerkenwell" pitchFamily="50" charset="0"/>
              </a:rPr>
              <a:t> September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8576" y="2005297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FS Clerkenwell" pitchFamily="50" charset="0"/>
              </a:rPr>
              <a:t>Finance &amp; Planning Team Brief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142" y="1547333"/>
            <a:ext cx="9165107" cy="531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393692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CFPO Update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35" y="1778912"/>
            <a:ext cx="2601831" cy="190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"/>
          <a:stretch/>
        </p:blipFill>
        <p:spPr bwMode="auto">
          <a:xfrm>
            <a:off x="6315579" y="1766880"/>
            <a:ext cx="2611579" cy="1913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3" y="4277985"/>
            <a:ext cx="2953338" cy="241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33" y="3795384"/>
            <a:ext cx="2601831" cy="190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90" y="5805264"/>
            <a:ext cx="5450256" cy="89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89" y="5805264"/>
            <a:ext cx="5452587" cy="891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8" y="3795384"/>
            <a:ext cx="2620459" cy="1912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805" y="1769153"/>
            <a:ext cx="2664296" cy="192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805" y="1758776"/>
            <a:ext cx="2664756" cy="1917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3" y="4234501"/>
            <a:ext cx="2953338" cy="2461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805" y="3795384"/>
            <a:ext cx="2701053" cy="190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3" y="1769153"/>
            <a:ext cx="2953338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3" y="1762948"/>
            <a:ext cx="2953338" cy="2333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89" y="3789040"/>
            <a:ext cx="2704968" cy="1913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5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12776"/>
            <a:ext cx="9143999" cy="54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393684"/>
            <a:ext cx="730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PSOM Programme Overview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01703"/>
              </p:ext>
            </p:extLst>
          </p:nvPr>
        </p:nvGraphicFramePr>
        <p:xfrm>
          <a:off x="307710" y="1484784"/>
          <a:ext cx="8440752" cy="4946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5605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</a:tblGrid>
              <a:tr h="201314">
                <a:tc>
                  <a:txBody>
                    <a:bodyPr/>
                    <a:lstStyle/>
                    <a:p>
                      <a:r>
                        <a:rPr lang="en-GB" sz="8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Year</a:t>
                      </a:r>
                    </a:p>
                  </a:txBody>
                  <a:tcPr marL="61391" marR="61391" marT="30145" marB="30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2018</a:t>
                      </a:r>
                    </a:p>
                  </a:txBody>
                  <a:tcPr marL="61391" marR="6139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800" b="0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507" marR="6650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800" b="0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507" marR="6650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800" b="0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507" marR="6650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800" b="0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507" marR="6650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800" b="0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507" marR="6650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800" b="0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507" marR="6650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800" b="0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507" marR="6650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800" b="0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507" marR="6650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700" b="1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700" b="1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700" b="1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2019</a:t>
                      </a:r>
                    </a:p>
                  </a:txBody>
                  <a:tcPr marL="61391" marR="6139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700" b="1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700" b="1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GB" sz="700" b="1" i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marL="0" algn="l" defTabSz="1288086" rtl="0" eaLnBrk="1" latinLnBrk="0" hangingPunct="1"/>
                      <a:r>
                        <a:rPr lang="en-GB" sz="8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Month</a:t>
                      </a:r>
                    </a:p>
                  </a:txBody>
                  <a:tcPr marL="33231" marR="33231" marT="30145" marB="30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Jan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Feb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Mar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Apr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May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Jun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Jul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Aug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Sep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Oct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Nov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Dec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Jan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Feb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Mar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GB" sz="600" b="1" i="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Apr</a:t>
                      </a:r>
                    </a:p>
                  </a:txBody>
                  <a:tcPr marL="0" marR="0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050">
                <a:tc>
                  <a:txBody>
                    <a:bodyPr/>
                    <a:lstStyle/>
                    <a:p>
                      <a:pPr marL="0" indent="0" algn="l" defTabSz="1288086" rtl="0" eaLnBrk="1" latinLnBrk="0" hangingPunct="1"/>
                      <a:r>
                        <a:rPr lang="en-GB" sz="9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Student and Academic Services</a:t>
                      </a:r>
                    </a:p>
                  </a:txBody>
                  <a:tcPr marL="33231" marR="3323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0D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050">
                <a:tc>
                  <a:txBody>
                    <a:bodyPr/>
                    <a:lstStyle/>
                    <a:p>
                      <a:pPr marL="0" indent="0" algn="l" defTabSz="1288086" rtl="0" eaLnBrk="1" latinLnBrk="0" hangingPunct="1"/>
                      <a:r>
                        <a:rPr lang="en-GB" sz="9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Faculty Central Services</a:t>
                      </a:r>
                    </a:p>
                  </a:txBody>
                  <a:tcPr marL="33231" marR="3323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5050">
                <a:tc>
                  <a:txBody>
                    <a:bodyPr/>
                    <a:lstStyle/>
                    <a:p>
                      <a:pPr marL="0" indent="0" algn="l" defTabSz="1288086" rtl="0" eaLnBrk="1" latinLnBrk="0" hangingPunct="1"/>
                      <a:r>
                        <a:rPr lang="en-GB" sz="9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Technical</a:t>
                      </a:r>
                      <a:r>
                        <a:rPr lang="en-GB" sz="900" b="1" kern="120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Services</a:t>
                      </a:r>
                      <a:endParaRPr lang="en-GB" sz="9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3231" marR="3323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55050">
                <a:tc>
                  <a:txBody>
                    <a:bodyPr/>
                    <a:lstStyle/>
                    <a:p>
                      <a:pPr marL="0" indent="0" algn="l" defTabSz="1288086" rtl="0" eaLnBrk="1" latinLnBrk="0" hangingPunct="1"/>
                      <a:r>
                        <a:rPr lang="en-GB" sz="9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Business &amp; Outward</a:t>
                      </a:r>
                      <a:r>
                        <a:rPr lang="en-GB" sz="900" b="1" kern="120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Engagement</a:t>
                      </a:r>
                      <a:endParaRPr lang="en-GB" sz="9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3231" marR="3323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3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5050">
                <a:tc>
                  <a:txBody>
                    <a:bodyPr/>
                    <a:lstStyle/>
                    <a:p>
                      <a:pPr marL="0" indent="0" algn="l" defTabSz="1288086" rtl="0" eaLnBrk="1" latinLnBrk="0" hangingPunct="1"/>
                      <a:r>
                        <a:rPr lang="en-GB" sz="9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Institutional</a:t>
                      </a:r>
                      <a:r>
                        <a:rPr lang="en-GB" sz="900" b="1" kern="120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Leadership</a:t>
                      </a:r>
                      <a:endParaRPr lang="en-GB" sz="9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3231" marR="3323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C0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5050">
                <a:tc>
                  <a:txBody>
                    <a:bodyPr/>
                    <a:lstStyle/>
                    <a:p>
                      <a:pPr marL="0" marR="0" lvl="0" indent="0" algn="l" defTabSz="1288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Recruitment, Reputation</a:t>
                      </a:r>
                      <a:r>
                        <a:rPr lang="en-GB" sz="900" b="1" kern="120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Outreach</a:t>
                      </a:r>
                      <a:endParaRPr lang="en-GB" sz="9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3231" marR="3323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99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2913">
                <a:tc>
                  <a:txBody>
                    <a:bodyPr/>
                    <a:lstStyle/>
                    <a:p>
                      <a:pPr marL="0" marR="0" lvl="0" indent="0" algn="l" defTabSz="1288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Infrastructure and Internal Services</a:t>
                      </a:r>
                    </a:p>
                    <a:p>
                      <a:pPr marL="0" marR="0" lvl="0" indent="0" algn="l" defTabSz="1288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3231" marR="33231" marT="30145" marB="30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1391" marR="61391" marT="30145" marB="3014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44761"/>
            <a:ext cx="7272808" cy="439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4" y="6469955"/>
            <a:ext cx="67786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489278"/>
            <a:ext cx="17621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64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144" y="1412776"/>
            <a:ext cx="9154144" cy="544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393684"/>
            <a:ext cx="730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PSOM Overview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78479173"/>
              </p:ext>
            </p:extLst>
          </p:nvPr>
        </p:nvGraphicFramePr>
        <p:xfrm>
          <a:off x="827584" y="2132856"/>
          <a:ext cx="637270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12160" y="3138596"/>
            <a:ext cx="2808312" cy="369332"/>
          </a:xfrm>
          <a:prstGeom prst="rect">
            <a:avLst/>
          </a:prstGeom>
          <a:noFill/>
          <a:ln w="28575">
            <a:solidFill>
              <a:srgbClr val="B70D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GB" dirty="0"/>
              <a:t>Strategic insight and data</a:t>
            </a:r>
          </a:p>
        </p:txBody>
      </p:sp>
      <p:sp>
        <p:nvSpPr>
          <p:cNvPr id="10" name="Oval 9"/>
          <p:cNvSpPr/>
          <p:nvPr/>
        </p:nvSpPr>
        <p:spPr>
          <a:xfrm>
            <a:off x="2771800" y="3789040"/>
            <a:ext cx="3528392" cy="93610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579604" y="3573016"/>
            <a:ext cx="648580" cy="68599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79512" y="1581964"/>
            <a:ext cx="395885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36000" bIns="3600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9263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302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69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700"/>
              </a:lnSpc>
              <a:spcAft>
                <a:spcPts val="600"/>
              </a:spcAft>
              <a:buClr>
                <a:srgbClr val="B70D50"/>
              </a:buClr>
              <a:buSzTx/>
              <a:defRPr/>
            </a:pPr>
            <a:r>
              <a:rPr lang="en-GB" sz="3600" spc="-100" dirty="0">
                <a:solidFill>
                  <a:srgbClr val="B70D50"/>
                </a:solidFill>
                <a:latin typeface="FS Clerkenwell" pitchFamily="50" charset="0"/>
              </a:rPr>
              <a:t>What is the project?</a:t>
            </a:r>
            <a:endParaRPr lang="en-GB" sz="3600" b="1" dirty="0">
              <a:solidFill>
                <a:srgbClr val="621B40"/>
              </a:solidFill>
              <a:latin typeface="FS Clerkenwel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4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12776"/>
            <a:ext cx="9143999" cy="544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208" y="39368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PSOM Programme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7144" y="1556792"/>
            <a:ext cx="690714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36000" bIns="3600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9263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302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69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700"/>
              </a:lnSpc>
              <a:spcAft>
                <a:spcPts val="600"/>
              </a:spcAft>
              <a:buClr>
                <a:srgbClr val="B70D50"/>
              </a:buClr>
              <a:buSzTx/>
              <a:defRPr/>
            </a:pPr>
            <a:r>
              <a:rPr lang="en-GB" sz="3200" spc="-100" dirty="0">
                <a:solidFill>
                  <a:srgbClr val="B70D50"/>
                </a:solidFill>
                <a:latin typeface="FS Clerkenwell" pitchFamily="50" charset="0"/>
              </a:rPr>
              <a:t>What are the aims of the project?</a:t>
            </a:r>
            <a:endParaRPr lang="en-GB" sz="3200" b="1" dirty="0">
              <a:solidFill>
                <a:srgbClr val="621B40"/>
              </a:solidFill>
              <a:latin typeface="FS Clerkenwell" pitchFamily="50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98" y="1988840"/>
            <a:ext cx="7776865" cy="185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579151648"/>
              </p:ext>
            </p:extLst>
          </p:nvPr>
        </p:nvGraphicFramePr>
        <p:xfrm>
          <a:off x="1439651" y="3933056"/>
          <a:ext cx="6264696" cy="275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061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142" y="1412776"/>
            <a:ext cx="9154141" cy="544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208" y="39368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PSOM Programme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10144" y="1499028"/>
            <a:ext cx="49669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36000" bIns="3600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9263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302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69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700"/>
              </a:lnSpc>
              <a:spcAft>
                <a:spcPts val="600"/>
              </a:spcAft>
              <a:buClr>
                <a:srgbClr val="B70D50"/>
              </a:buClr>
              <a:buSzTx/>
              <a:defRPr/>
            </a:pPr>
            <a:r>
              <a:rPr lang="en-GB" sz="3200" spc="-100" dirty="0">
                <a:solidFill>
                  <a:srgbClr val="B70D50"/>
                </a:solidFill>
                <a:latin typeface="FS Clerkenwell" pitchFamily="50" charset="0"/>
              </a:rPr>
              <a:t>What will the new service do?</a:t>
            </a:r>
            <a:endParaRPr lang="en-GB" sz="3200" b="1" dirty="0">
              <a:solidFill>
                <a:srgbClr val="621B40"/>
              </a:solidFill>
              <a:latin typeface="FS Clerkenwell" pitchFamily="5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67939" y="1996520"/>
            <a:ext cx="5328592" cy="4595177"/>
            <a:chOff x="2213320" y="1614231"/>
            <a:chExt cx="4682190" cy="446486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91" r="47030" b="10814"/>
            <a:stretch/>
          </p:blipFill>
          <p:spPr bwMode="auto">
            <a:xfrm>
              <a:off x="2214990" y="1614231"/>
              <a:ext cx="4680520" cy="4392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37" r="47030"/>
            <a:stretch/>
          </p:blipFill>
          <p:spPr bwMode="auto">
            <a:xfrm>
              <a:off x="2213320" y="5966864"/>
              <a:ext cx="4680520" cy="112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706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12776"/>
            <a:ext cx="9143999" cy="544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208" y="39368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PSOM Programme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10142" y="1556792"/>
            <a:ext cx="415795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36000" bIns="3600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9263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302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69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700"/>
              </a:lnSpc>
              <a:spcAft>
                <a:spcPts val="600"/>
              </a:spcAft>
              <a:buClr>
                <a:srgbClr val="B70D50"/>
              </a:buClr>
              <a:buSzTx/>
              <a:defRPr/>
            </a:pPr>
            <a:r>
              <a:rPr lang="en-GB" sz="3200" spc="-100" dirty="0">
                <a:solidFill>
                  <a:srgbClr val="B70D50"/>
                </a:solidFill>
                <a:latin typeface="FS Clerkenwell" pitchFamily="50" charset="0"/>
              </a:rPr>
              <a:t>How will it be structured?</a:t>
            </a:r>
            <a:endParaRPr lang="en-GB" sz="3200" b="1" dirty="0">
              <a:solidFill>
                <a:srgbClr val="621B40"/>
              </a:solidFill>
              <a:latin typeface="FS Clerkenwell" pitchFamily="50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8"/>
          <a:stretch/>
        </p:blipFill>
        <p:spPr bwMode="auto">
          <a:xfrm>
            <a:off x="467544" y="1988840"/>
            <a:ext cx="8280920" cy="441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6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12776"/>
            <a:ext cx="9143999" cy="544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208" y="39368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PSOM Programme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483668"/>
            <a:ext cx="292999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36000" bIns="3600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9263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302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6938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700"/>
              </a:lnSpc>
              <a:spcAft>
                <a:spcPts val="600"/>
              </a:spcAft>
              <a:buClr>
                <a:srgbClr val="B70D50"/>
              </a:buClr>
              <a:buSzTx/>
              <a:defRPr/>
            </a:pPr>
            <a:r>
              <a:rPr lang="en-GB" sz="3200" spc="-100" dirty="0">
                <a:solidFill>
                  <a:srgbClr val="B70D50"/>
                </a:solidFill>
                <a:latin typeface="FS Clerkenwell" pitchFamily="50" charset="0"/>
              </a:rPr>
              <a:t>How does it feel?</a:t>
            </a:r>
            <a:endParaRPr lang="en-GB" sz="3200" b="1" dirty="0">
              <a:solidFill>
                <a:srgbClr val="621B40"/>
              </a:solidFill>
              <a:latin typeface="FS Clerkenwell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2" y="1912147"/>
            <a:ext cx="8618628" cy="44245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6453336"/>
            <a:ext cx="77048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latin typeface="FS Clerkenwell" pitchFamily="50" charset="0"/>
              </a:rPr>
              <a:t>Photo: Hamza </a:t>
            </a:r>
            <a:r>
              <a:rPr lang="en-GB" sz="1050" b="1" dirty="0" err="1">
                <a:latin typeface="FS Clerkenwell" pitchFamily="50" charset="0"/>
              </a:rPr>
              <a:t>Hydri</a:t>
            </a:r>
            <a:r>
              <a:rPr lang="en-GB" sz="1050" b="1" dirty="0">
                <a:latin typeface="FS Clerkenwell" pitchFamily="50" charset="0"/>
              </a:rPr>
              <a:t> Syed - </a:t>
            </a:r>
            <a:r>
              <a:rPr lang="en-GB" sz="1050" b="1" dirty="0">
                <a:latin typeface="FS Clerkenwell" pitchFamily="50" charset="0"/>
                <a:hlinkClick r:id="rId5"/>
              </a:rPr>
              <a:t>https://creativecommons.org/licenses/by-nc-nd/2.0/</a:t>
            </a:r>
            <a:r>
              <a:rPr lang="en-GB" sz="1050" b="1" dirty="0">
                <a:latin typeface="FS Clerkenwel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088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2" y="1560275"/>
            <a:ext cx="9144000" cy="5313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483768" y="4250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1676698"/>
            <a:ext cx="4680520" cy="504056"/>
          </a:xfrm>
          <a:prstGeom prst="rect">
            <a:avLst/>
          </a:prstGeom>
          <a:solidFill>
            <a:srgbClr val="621B40"/>
          </a:solidFill>
          <a:ln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395536" y="2276872"/>
            <a:ext cx="2141488" cy="1368152"/>
          </a:xfrm>
          <a:prstGeom prst="ellipse">
            <a:avLst/>
          </a:prstGeom>
          <a:solidFill>
            <a:srgbClr val="B70D5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95536" y="3861048"/>
            <a:ext cx="2123728" cy="1368152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019661" y="3861048"/>
            <a:ext cx="2016224" cy="1368152"/>
          </a:xfrm>
          <a:prstGeom prst="ellipse">
            <a:avLst/>
          </a:prstGeom>
          <a:solidFill>
            <a:srgbClr val="00B3BF"/>
          </a:solidFill>
          <a:ln>
            <a:solidFill>
              <a:srgbClr val="00B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1" name="Oval 10"/>
          <p:cNvSpPr/>
          <p:nvPr/>
        </p:nvSpPr>
        <p:spPr>
          <a:xfrm>
            <a:off x="2902087" y="2276872"/>
            <a:ext cx="2133922" cy="1368152"/>
          </a:xfrm>
          <a:prstGeom prst="ellipse">
            <a:avLst/>
          </a:prstGeom>
          <a:solidFill>
            <a:srgbClr val="174B66"/>
          </a:solidFill>
          <a:ln>
            <a:solidFill>
              <a:srgbClr val="17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51078" y="6093729"/>
            <a:ext cx="4769433" cy="504056"/>
          </a:xfrm>
          <a:prstGeom prst="rect">
            <a:avLst/>
          </a:prstGeom>
          <a:noFill/>
          <a:ln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42433" y="5474841"/>
            <a:ext cx="4769433" cy="504056"/>
          </a:xfrm>
          <a:prstGeom prst="rect">
            <a:avLst/>
          </a:prstGeom>
          <a:solidFill>
            <a:srgbClr val="D97A16"/>
          </a:solidFill>
          <a:ln>
            <a:solidFill>
              <a:srgbClr val="D97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60152" y="1815197"/>
            <a:ext cx="2520280" cy="4776638"/>
          </a:xfrm>
          <a:prstGeom prst="rect">
            <a:avLst/>
          </a:prstGeom>
          <a:noFill/>
          <a:ln>
            <a:solidFill>
              <a:srgbClr val="B70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Brace 14"/>
          <p:cNvSpPr/>
          <p:nvPr/>
        </p:nvSpPr>
        <p:spPr>
          <a:xfrm>
            <a:off x="5292080" y="1928726"/>
            <a:ext cx="832034" cy="4407978"/>
          </a:xfrm>
          <a:prstGeom prst="rightBrace">
            <a:avLst/>
          </a:prstGeom>
          <a:ln w="38100">
            <a:solidFill>
              <a:srgbClr val="621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430734" y="1642145"/>
            <a:ext cx="455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S Clerkenwell" pitchFamily="50" charset="0"/>
              </a:rPr>
              <a:t>CORE Operating Activities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270" y="5517232"/>
            <a:ext cx="526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Professional Services costs     £85.3m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765" y="6130170"/>
            <a:ext cx="5011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S Clerkenwell" pitchFamily="50" charset="0"/>
              </a:rPr>
              <a:t>Central costs                              £29.7m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44207" y="3255552"/>
            <a:ext cx="2088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FS Clerkenwell" pitchFamily="50" charset="0"/>
              </a:rPr>
              <a:t>Operating Budget</a:t>
            </a:r>
          </a:p>
          <a:p>
            <a:pPr algn="ctr"/>
            <a:r>
              <a:rPr lang="en-GB" sz="3600" dirty="0">
                <a:latin typeface="FS Clerkenwell" pitchFamily="50" charset="0"/>
              </a:rPr>
              <a:t>£1.3m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200" y="2492896"/>
            <a:ext cx="1593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STA (ACES)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07692" y="2460630"/>
            <a:ext cx="167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SSH (DAS)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67733" y="3972682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S Clerkenwell" pitchFamily="50" charset="0"/>
              </a:rPr>
              <a:t>SBS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5640" y="3972684"/>
            <a:ext cx="94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HWB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8883" y="2886220"/>
            <a:ext cx="21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S Clerkenwell" pitchFamily="50" charset="0"/>
              </a:rPr>
              <a:t>Budget contribution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19661" y="4406599"/>
            <a:ext cx="21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S Clerkenwell" pitchFamily="50" charset="0"/>
              </a:rPr>
              <a:t>Budget contribution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43680" y="2886220"/>
            <a:ext cx="21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S Clerkenwell" pitchFamily="50" charset="0"/>
              </a:rPr>
              <a:t>Budget contribution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9937" y="4398202"/>
            <a:ext cx="21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S Clerkenwell" pitchFamily="50" charset="0"/>
              </a:rPr>
              <a:t>Budget contribution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0216" y="320272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£27.1m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51709" y="476753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S Clerkenwell" pitchFamily="50" charset="0"/>
              </a:rPr>
              <a:t>£23.7m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92984" y="318335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£33.8m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216" y="476753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£31.6m</a:t>
            </a:r>
          </a:p>
        </p:txBody>
      </p:sp>
    </p:spTree>
    <p:extLst>
      <p:ext uri="{BB962C8B-B14F-4D97-AF65-F5344CB8AC3E}">
        <p14:creationId xmlns:p14="http://schemas.microsoft.com/office/powerpoint/2010/main" val="1714781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04661" y="26064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179512" y="1628800"/>
            <a:ext cx="8641208" cy="67785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FS Clerkenwell" pitchFamily="50" charset="0"/>
              </a:rPr>
              <a:t>Were we higher or lower than Budget?</a:t>
            </a: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93088" y="2636912"/>
            <a:ext cx="4114800" cy="3345235"/>
          </a:xfrm>
        </p:spPr>
        <p:txBody>
          <a:bodyPr/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GB" dirty="0">
                <a:latin typeface="FS Clerkenwell" pitchFamily="50" charset="0"/>
              </a:rPr>
              <a:t>Higher</a:t>
            </a:r>
            <a:endParaRPr lang="en-GB" sz="2800" dirty="0">
              <a:latin typeface="FS Clerkenwell" pitchFamily="50" charset="0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GB" dirty="0">
                <a:latin typeface="FS Clerkenwell" pitchFamily="50" charset="0"/>
              </a:rPr>
              <a:t>Lower</a:t>
            </a:r>
          </a:p>
        </p:txBody>
      </p:sp>
      <p:sp>
        <p:nvSpPr>
          <p:cNvPr id="5" name="TPChart" descr="Higher got 0.55, Lower got 0.45, "/>
          <p:cNvSpPr/>
          <p:nvPr>
            <p:custDataLst>
              <p:tags r:id="rId3"/>
            </p:custDataLst>
          </p:nvPr>
        </p:nvSpPr>
        <p:spPr>
          <a:xfrm>
            <a:off x="4427984" y="2145040"/>
            <a:ext cx="4211960" cy="489966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TPCountdown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72992" y="5661185"/>
            <a:ext cx="635000" cy="635000"/>
            <a:chOff x="8318500" y="6032500"/>
            <a:chExt cx="635000" cy="635000"/>
          </a:xfrm>
        </p:grpSpPr>
        <p:sp>
          <p:nvSpPr>
            <p:cNvPr id="6" name="CountdownShape"/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/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ountdownText"/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GB" b="1">
                <a:latin typeface="Tahoma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1709" y="4250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sp>
        <p:nvSpPr>
          <p:cNvPr id="10" name="CAI1"/>
          <p:cNvSpPr/>
          <p:nvPr>
            <p:custDataLst>
              <p:tags r:id="rId5"/>
            </p:custDataLst>
          </p:nvPr>
        </p:nvSpPr>
        <p:spPr>
          <a:xfrm>
            <a:off x="827584" y="2682632"/>
            <a:ext cx="1276207" cy="48768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6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144" y="1556792"/>
            <a:ext cx="9154143" cy="5313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483768" y="4250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1676698"/>
            <a:ext cx="4680520" cy="504056"/>
          </a:xfrm>
          <a:prstGeom prst="rect">
            <a:avLst/>
          </a:prstGeom>
          <a:solidFill>
            <a:srgbClr val="621B40"/>
          </a:solidFill>
          <a:ln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395536" y="2276872"/>
            <a:ext cx="2377706" cy="1512168"/>
          </a:xfrm>
          <a:prstGeom prst="ellipse">
            <a:avLst/>
          </a:prstGeom>
          <a:solidFill>
            <a:srgbClr val="B70D5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95536" y="3861047"/>
            <a:ext cx="2377706" cy="1500227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019661" y="3861048"/>
            <a:ext cx="2272418" cy="1500226"/>
          </a:xfrm>
          <a:prstGeom prst="ellipse">
            <a:avLst/>
          </a:prstGeom>
          <a:solidFill>
            <a:srgbClr val="00B3BF"/>
          </a:solidFill>
          <a:ln>
            <a:solidFill>
              <a:srgbClr val="00B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1" name="Oval 10"/>
          <p:cNvSpPr/>
          <p:nvPr/>
        </p:nvSpPr>
        <p:spPr>
          <a:xfrm>
            <a:off x="2902086" y="2276872"/>
            <a:ext cx="2389993" cy="1512168"/>
          </a:xfrm>
          <a:prstGeom prst="ellipse">
            <a:avLst/>
          </a:prstGeom>
          <a:solidFill>
            <a:srgbClr val="174B66"/>
          </a:solidFill>
          <a:ln>
            <a:solidFill>
              <a:srgbClr val="17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51078" y="6125245"/>
            <a:ext cx="4769433" cy="504056"/>
          </a:xfrm>
          <a:prstGeom prst="rect">
            <a:avLst/>
          </a:prstGeom>
          <a:noFill/>
          <a:ln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077" y="5417359"/>
            <a:ext cx="4769433" cy="641975"/>
          </a:xfrm>
          <a:prstGeom prst="rect">
            <a:avLst/>
          </a:prstGeom>
          <a:solidFill>
            <a:srgbClr val="D97A16"/>
          </a:solidFill>
          <a:ln>
            <a:solidFill>
              <a:srgbClr val="D97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28184" y="1676698"/>
            <a:ext cx="2520280" cy="4776638"/>
          </a:xfrm>
          <a:prstGeom prst="rect">
            <a:avLst/>
          </a:prstGeom>
          <a:noFill/>
          <a:ln>
            <a:solidFill>
              <a:srgbClr val="B70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Brace 14"/>
          <p:cNvSpPr/>
          <p:nvPr/>
        </p:nvSpPr>
        <p:spPr>
          <a:xfrm>
            <a:off x="5292080" y="1928726"/>
            <a:ext cx="832034" cy="4407978"/>
          </a:xfrm>
          <a:prstGeom prst="rightBrace">
            <a:avLst/>
          </a:prstGeom>
          <a:ln w="38100">
            <a:solidFill>
              <a:srgbClr val="621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430734" y="1642145"/>
            <a:ext cx="455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S Clerkenwell" pitchFamily="50" charset="0"/>
              </a:rPr>
              <a:t>CORE Operating Activities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646" y="5417359"/>
            <a:ext cx="4709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FS Clerkenwell" pitchFamily="50" charset="0"/>
              </a:rPr>
              <a:t>Professional Services     £0.3m</a:t>
            </a:r>
          </a:p>
          <a:p>
            <a:r>
              <a:rPr lang="en-GB" sz="2000" dirty="0">
                <a:solidFill>
                  <a:schemeClr val="bg1"/>
                </a:solidFill>
                <a:latin typeface="FS Clerkenwell" pitchFamily="50" charset="0"/>
              </a:rPr>
              <a:t>Asbestos Provision      £1.9m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9270" y="6146440"/>
            <a:ext cx="574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S Clerkenwell" pitchFamily="50" charset="0"/>
              </a:rPr>
              <a:t>Central costs                                 £3.7m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4804" y="2924107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FS Clerkenwell" pitchFamily="50" charset="0"/>
              </a:rPr>
              <a:t>Operational Activities Surplus</a:t>
            </a:r>
          </a:p>
          <a:p>
            <a:pPr algn="ctr"/>
            <a:r>
              <a:rPr lang="en-GB" sz="3600" dirty="0">
                <a:latin typeface="FS Clerkenwell" pitchFamily="50" charset="0"/>
              </a:rPr>
              <a:t>£4.2m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200" y="2454166"/>
            <a:ext cx="1593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STA (ACES)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07692" y="2460630"/>
            <a:ext cx="167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SSH (DAS)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67733" y="3972682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S Clerkenwell" pitchFamily="50" charset="0"/>
              </a:rPr>
              <a:t>SBS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5640" y="3972684"/>
            <a:ext cx="9435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HWB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0216" y="279620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 £1.7m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70776" y="431852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S Clerkenwell" pitchFamily="50" charset="0"/>
              </a:rPr>
              <a:t>£0.2m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27690" y="283180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 £1.5m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8628" y="4305869"/>
            <a:ext cx="113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FS Clerkenwell" pitchFamily="50" charset="0"/>
              </a:rPr>
              <a:t> £1.3m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764326" y="5510582"/>
            <a:ext cx="744" cy="2894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969048" y="6146440"/>
            <a:ext cx="0" cy="3690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90216" y="2841225"/>
            <a:ext cx="0" cy="34213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555776" y="5769924"/>
            <a:ext cx="744" cy="2894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527690" y="2846240"/>
            <a:ext cx="0" cy="32666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958628" y="4305869"/>
            <a:ext cx="0" cy="34160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570776" y="4305869"/>
            <a:ext cx="0" cy="3416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39552" y="3183359"/>
            <a:ext cx="220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FS Clerkenwell" pitchFamily="50" charset="0"/>
              </a:rPr>
              <a:t>Full time UG students lower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45022" y="4662621"/>
            <a:ext cx="239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FS Clerkenwell" pitchFamily="50" charset="0"/>
              </a:rPr>
              <a:t>International students - more home UG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01936" y="3163717"/>
            <a:ext cx="220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FS Clerkenwell" pitchFamily="50" charset="0"/>
              </a:rPr>
              <a:t>FT UG  &amp; international students higher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79470" y="4654257"/>
            <a:ext cx="220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FS Clerkenwell" pitchFamily="50" charset="0"/>
              </a:rPr>
              <a:t> consultancy income - savings on staff costs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44000" y="4725144"/>
            <a:ext cx="0" cy="174996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203848" y="4725144"/>
            <a:ext cx="0" cy="174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84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1246566"/>
            <a:ext cx="9143999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353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628800"/>
            <a:ext cx="9143999" cy="52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90704" y="2060848"/>
            <a:ext cx="83310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000" dirty="0">
                <a:latin typeface="FS Clerkenwell" pitchFamily="50" charset="0"/>
              </a:rPr>
              <a:t>Student Recruitment Update - Jayne Taylor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000" dirty="0">
                <a:latin typeface="FS Clerkenwell" pitchFamily="50" charset="0"/>
              </a:rPr>
              <a:t>Starters &amp; Returners - Deborah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000" dirty="0">
                <a:latin typeface="FS Clerkenwell" pitchFamily="50" charset="0"/>
              </a:rPr>
              <a:t>CFPO Update - Deborah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000" dirty="0">
                <a:latin typeface="FS Clerkenwell" pitchFamily="50" charset="0"/>
              </a:rPr>
              <a:t>PSOM Update - Tom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000" dirty="0">
                <a:latin typeface="FS Clerkenwell" pitchFamily="50" charset="0"/>
              </a:rPr>
              <a:t>Financial Position 2017/18 - Emma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000" dirty="0">
                <a:latin typeface="FS Clerkenwell" pitchFamily="50" charset="0"/>
              </a:rPr>
              <a:t>Non-pay- Emma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000" dirty="0">
                <a:latin typeface="FS Clerkenwell" pitchFamily="50" charset="0"/>
              </a:rPr>
              <a:t>Your Views Survey - Simon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000" dirty="0">
                <a:latin typeface="FS Clerkenwell" pitchFamily="50" charset="0"/>
              </a:rPr>
              <a:t>Charity Update - Simon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9743" y="47667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71765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4" y="6350"/>
            <a:ext cx="9167347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1709" y="4250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4" y="-758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1380" y="1700808"/>
            <a:ext cx="8685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FS Clerkenwell" pitchFamily="50" charset="0"/>
              </a:rPr>
              <a:t>Total income 2017/18 = £276.7m +£0.5m (0.2%), BUT......... </a:t>
            </a:r>
          </a:p>
        </p:txBody>
      </p:sp>
      <p:grpSp>
        <p:nvGrpSpPr>
          <p:cNvPr id="8" name="TPCountdown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72542" y="5817810"/>
            <a:ext cx="635000" cy="635000"/>
            <a:chOff x="8318500" y="6032500"/>
            <a:chExt cx="635000" cy="635000"/>
          </a:xfrm>
        </p:grpSpPr>
        <p:sp>
          <p:nvSpPr>
            <p:cNvPr id="6" name="CountdownShape"/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/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ountdownText"/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GB" b="1">
                <a:latin typeface="Tahoma"/>
              </a:endParaRPr>
            </a:p>
          </p:txBody>
        </p:sp>
      </p:grp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272542" y="2708920"/>
            <a:ext cx="8583408" cy="1143000"/>
          </a:xfrm>
        </p:spPr>
        <p:txBody>
          <a:bodyPr>
            <a:noAutofit/>
          </a:bodyPr>
          <a:lstStyle/>
          <a:p>
            <a:r>
              <a:rPr lang="en-GB" sz="3200" dirty="0">
                <a:latin typeface="FS Clerkenwell" pitchFamily="50" charset="0"/>
              </a:rPr>
              <a:t>How many tuition fee invoices &amp; credit notes did we issue?</a:t>
            </a: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70152" y="3821370"/>
            <a:ext cx="3106688" cy="267164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GB" dirty="0">
                <a:latin typeface="FS Clerkenwell" pitchFamily="50" charset="0"/>
              </a:rPr>
              <a:t>36,259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GB" dirty="0">
                <a:latin typeface="FS Clerkenwell" pitchFamily="50" charset="0"/>
              </a:rPr>
              <a:t>39,562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GB" dirty="0">
                <a:latin typeface="FS Clerkenwell" pitchFamily="50" charset="0"/>
              </a:rPr>
              <a:t>32,965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GB" dirty="0">
                <a:latin typeface="FS Clerkenwell" pitchFamily="50" charset="0"/>
              </a:rPr>
              <a:t>35,629</a:t>
            </a:r>
          </a:p>
        </p:txBody>
      </p:sp>
      <p:sp>
        <p:nvSpPr>
          <p:cNvPr id="5" name="TPChart" descr="36,259 got 0.27, 39,562 got 0.27, 32,965 got 0.11, 35,629 got 0.34, "/>
          <p:cNvSpPr/>
          <p:nvPr>
            <p:custDataLst>
              <p:tags r:id="rId4"/>
            </p:custDataLst>
          </p:nvPr>
        </p:nvSpPr>
        <p:spPr>
          <a:xfrm>
            <a:off x="5148064" y="3645024"/>
            <a:ext cx="3672408" cy="3304416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483768" y="4250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sp>
        <p:nvSpPr>
          <p:cNvPr id="11" name="CAI1"/>
          <p:cNvSpPr/>
          <p:nvPr>
            <p:custDataLst>
              <p:tags r:id="rId5"/>
            </p:custDataLst>
          </p:nvPr>
        </p:nvSpPr>
        <p:spPr>
          <a:xfrm>
            <a:off x="1835696" y="5525202"/>
            <a:ext cx="1368152" cy="585216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73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C:\Users\finlp\Desktop\Capt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3768" y="4250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8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TPCountdown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55138" y="5301208"/>
            <a:ext cx="635000" cy="635000"/>
            <a:chOff x="8318500" y="6032500"/>
            <a:chExt cx="635000" cy="635000"/>
          </a:xfrm>
        </p:grpSpPr>
        <p:sp>
          <p:nvSpPr>
            <p:cNvPr id="6" name="CountdownShape"/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/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CountdownText"/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GB" b="1">
                <a:latin typeface="Tahoma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1708" y="1694736"/>
            <a:ext cx="8646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FS Clerkenwell" pitchFamily="50" charset="0"/>
              </a:rPr>
              <a:t>FACT: We spent £102.5 million on non-pay in total in 17/18</a:t>
            </a:r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29913" y="2613967"/>
            <a:ext cx="9114087" cy="1143000"/>
          </a:xfrm>
        </p:spPr>
        <p:txBody>
          <a:bodyPr>
            <a:noAutofit/>
          </a:bodyPr>
          <a:lstStyle/>
          <a:p>
            <a:pPr algn="l"/>
            <a:r>
              <a:rPr lang="en-GB" sz="3200" dirty="0">
                <a:latin typeface="FS Clerkenwell" pitchFamily="50" charset="0"/>
              </a:rPr>
              <a:t>How much of this did we pay using the BACS payment system?</a:t>
            </a: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640240" y="3861049"/>
            <a:ext cx="3147784" cy="2293242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GB" sz="3000" dirty="0"/>
              <a:t>£92,215,830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GB" sz="3000" dirty="0"/>
              <a:t>£85,920,830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GB" sz="3000" dirty="0"/>
              <a:t>£87,329,830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GB" sz="3000" dirty="0"/>
              <a:t>£89,556,830</a:t>
            </a:r>
          </a:p>
        </p:txBody>
      </p:sp>
      <p:sp>
        <p:nvSpPr>
          <p:cNvPr id="5" name="TPChart" descr="£92,215,830 got 0.36, £85,920,830 got 0.14, £87,329,830 got 0.43, £89,556,830 got 0.07, "/>
          <p:cNvSpPr/>
          <p:nvPr>
            <p:custDataLst>
              <p:tags r:id="rId4"/>
            </p:custDataLst>
          </p:nvPr>
        </p:nvSpPr>
        <p:spPr>
          <a:xfrm>
            <a:off x="5855626" y="3573016"/>
            <a:ext cx="3131840" cy="367253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636168" y="5774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sp>
        <p:nvSpPr>
          <p:cNvPr id="12" name="CAI1"/>
          <p:cNvSpPr/>
          <p:nvPr>
            <p:custDataLst>
              <p:tags r:id="rId5"/>
            </p:custDataLst>
          </p:nvPr>
        </p:nvSpPr>
        <p:spPr>
          <a:xfrm>
            <a:off x="2220630" y="4912609"/>
            <a:ext cx="2244725" cy="54864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906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447" y="1556792"/>
            <a:ext cx="8640960" cy="5040560"/>
          </a:xfrm>
          <a:prstGeom prst="rect">
            <a:avLst/>
          </a:prstGeom>
          <a:solidFill>
            <a:schemeClr val="bg1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483768" y="4250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9042" r="4407" b="3705"/>
          <a:stretch/>
        </p:blipFill>
        <p:spPr bwMode="auto">
          <a:xfrm>
            <a:off x="777591" y="2280103"/>
            <a:ext cx="7380313" cy="338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165" y="1572806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FS Clerkenwell" pitchFamily="50" charset="0"/>
              </a:rPr>
              <a:t>Strategic Investments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7387" y="5796464"/>
            <a:ext cx="6728989" cy="646331"/>
          </a:xfrm>
          <a:prstGeom prst="rect">
            <a:avLst/>
          </a:prstGeom>
          <a:solidFill>
            <a:srgbClr val="B70D50"/>
          </a:solidFill>
          <a:ln>
            <a:solidFill>
              <a:srgbClr val="B70D5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FS Clerkenwell" pitchFamily="50" charset="0"/>
              </a:rPr>
              <a:t>Planned Spend                        £9.6m</a:t>
            </a:r>
          </a:p>
        </p:txBody>
      </p:sp>
    </p:spTree>
    <p:extLst>
      <p:ext uri="{BB962C8B-B14F-4D97-AF65-F5344CB8AC3E}">
        <p14:creationId xmlns:p14="http://schemas.microsoft.com/office/powerpoint/2010/main" val="1856593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"/>
            <a:ext cx="9162172" cy="689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83768" y="4250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2" y="36573"/>
            <a:ext cx="9170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TPCountdown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05870" y="5543945"/>
            <a:ext cx="635000" cy="635000"/>
            <a:chOff x="8318500" y="6032500"/>
            <a:chExt cx="635000" cy="635000"/>
          </a:xfrm>
        </p:grpSpPr>
        <p:sp>
          <p:nvSpPr>
            <p:cNvPr id="6" name="CountdownShape"/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/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ountdownText"/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GB" b="1">
                <a:latin typeface="Tahoma"/>
              </a:endParaRPr>
            </a:p>
          </p:txBody>
        </p:sp>
      </p:grpSp>
      <p:sp>
        <p:nvSpPr>
          <p:cNvPr id="11" name="TPChart" descr="Higher than £9.6m got 0.34, Lower than £9.6m got 0.66, "/>
          <p:cNvSpPr/>
          <p:nvPr>
            <p:custDataLst>
              <p:tags r:id="rId3"/>
            </p:custDataLst>
          </p:nvPr>
        </p:nvSpPr>
        <p:spPr>
          <a:xfrm>
            <a:off x="4932040" y="2708920"/>
            <a:ext cx="4077920" cy="471145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60480" y="3356992"/>
            <a:ext cx="4032448" cy="2304256"/>
          </a:xfrm>
        </p:spPr>
        <p:txBody>
          <a:bodyPr/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GB" dirty="0">
                <a:latin typeface="FS Clerkenwell" pitchFamily="50" charset="0"/>
              </a:rPr>
              <a:t>Higher than £9.6m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GB" dirty="0">
                <a:latin typeface="FS Clerkenwell" pitchFamily="50" charset="0"/>
              </a:rPr>
              <a:t>Lower than £9.6m</a:t>
            </a:r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425003" y="1777380"/>
            <a:ext cx="8732881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FS Clerkenwell" pitchFamily="50" charset="0"/>
              </a:rPr>
              <a:t>What did we actually spend on investments?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3808" y="548680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sp>
        <p:nvSpPr>
          <p:cNvPr id="5" name="CAI1"/>
          <p:cNvSpPr/>
          <p:nvPr>
            <p:custDataLst>
              <p:tags r:id="rId5"/>
            </p:custDataLst>
          </p:nvPr>
        </p:nvSpPr>
        <p:spPr>
          <a:xfrm>
            <a:off x="1040870" y="3890392"/>
            <a:ext cx="3171090" cy="585216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3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144" y="1556792"/>
            <a:ext cx="9154143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483768" y="425008"/>
            <a:ext cx="666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32100"/>
              </p:ext>
            </p:extLst>
          </p:nvPr>
        </p:nvGraphicFramePr>
        <p:xfrm>
          <a:off x="755576" y="1844824"/>
          <a:ext cx="7488832" cy="367240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4271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FS Clerkenwell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  Actual           vs. Budget</a:t>
                      </a:r>
                      <a:endParaRPr lang="en-GB" sz="2400" dirty="0">
                        <a:solidFill>
                          <a:schemeClr val="tx1"/>
                        </a:solidFill>
                        <a:latin typeface="FS Clerkenwell" pitchFamily="50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733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Operating</a:t>
                      </a:r>
                      <a:r>
                        <a:rPr lang="en-GB" sz="2400" baseline="0" dirty="0">
                          <a:latin typeface="FS Clerkenwell" pitchFamily="50" charset="0"/>
                        </a:rPr>
                        <a:t> Activities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FS Clerkenwell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    £4.2m                   </a:t>
                      </a:r>
                      <a:r>
                        <a:rPr lang="en-GB" sz="2400" baseline="0" dirty="0">
                          <a:latin typeface="FS Clerkenwell" pitchFamily="50" charset="0"/>
                        </a:rPr>
                        <a:t>+ £2.9m </a:t>
                      </a:r>
                      <a:endParaRPr lang="en-GB" sz="2400" dirty="0">
                        <a:solidFill>
                          <a:schemeClr val="tx1"/>
                        </a:solidFill>
                        <a:latin typeface="FS Clerkenwell" pitchFamily="50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6381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Strategic Investments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   (£7.6m)                 + 1.9m</a:t>
                      </a:r>
                      <a:r>
                        <a:rPr lang="en-GB" sz="2400" baseline="0" dirty="0">
                          <a:latin typeface="FS Clerkenwell" pitchFamily="50" charset="0"/>
                        </a:rPr>
                        <a:t> </a:t>
                      </a:r>
                      <a:endParaRPr lang="en-GB" sz="2400" b="1" dirty="0">
                        <a:latin typeface="FS Clerkenwell" pitchFamily="50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006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Operating Deficit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   (£3.4m)                 + £4.8m</a:t>
                      </a:r>
                      <a:endParaRPr lang="en-GB" sz="2400" b="1" dirty="0">
                        <a:latin typeface="FS Clerkenwell" pitchFamily="50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006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Pension Adjustment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   (£9.5m)                 -</a:t>
                      </a:r>
                      <a:r>
                        <a:rPr lang="en-GB" sz="2400" baseline="0" dirty="0">
                          <a:latin typeface="FS Clerkenwell" pitchFamily="50" charset="0"/>
                        </a:rPr>
                        <a:t> </a:t>
                      </a:r>
                      <a:r>
                        <a:rPr lang="en-GB" sz="2400" dirty="0">
                          <a:latin typeface="FS Clerkenwell" pitchFamily="50" charset="0"/>
                        </a:rPr>
                        <a:t>£5.5m</a:t>
                      </a:r>
                      <a:endParaRPr lang="en-GB" sz="2400" b="1" dirty="0">
                        <a:latin typeface="FS Clerkenwell" pitchFamily="50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3006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Profit on Disposal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   £4.7m                   + £0.2m</a:t>
                      </a:r>
                      <a:endParaRPr lang="en-GB" sz="2400" b="1" dirty="0">
                        <a:latin typeface="FS Clerkenwell" pitchFamily="50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3006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Reported</a:t>
                      </a:r>
                      <a:r>
                        <a:rPr lang="en-GB" sz="2400" baseline="0" dirty="0">
                          <a:latin typeface="FS Clerkenwell" pitchFamily="50" charset="0"/>
                        </a:rPr>
                        <a:t> Deficit</a:t>
                      </a:r>
                      <a:endParaRPr lang="en-GB" sz="2400" dirty="0">
                        <a:latin typeface="FS Clerkenwell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S Clerkenwell" pitchFamily="50" charset="0"/>
                        </a:rPr>
                        <a:t>   (£8.1m)                 +</a:t>
                      </a:r>
                      <a:r>
                        <a:rPr lang="en-GB" sz="2400" baseline="0" dirty="0">
                          <a:latin typeface="FS Clerkenwell" pitchFamily="50" charset="0"/>
                        </a:rPr>
                        <a:t> </a:t>
                      </a:r>
                      <a:r>
                        <a:rPr lang="en-GB" sz="2400" dirty="0">
                          <a:latin typeface="FS Clerkenwell" pitchFamily="50" charset="0"/>
                        </a:rPr>
                        <a:t>£3.1m</a:t>
                      </a:r>
                      <a:endParaRPr lang="en-GB" sz="2400" b="1" dirty="0">
                        <a:latin typeface="FS Clerkenwell" pitchFamily="50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0D5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0538" y="5753296"/>
            <a:ext cx="746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  <a:latin typeface="FS Clerkenwell" pitchFamily="50" charset="0"/>
              </a:rPr>
              <a:t>Cash Increase                                                           + £ 7.8m</a:t>
            </a:r>
          </a:p>
        </p:txBody>
      </p:sp>
    </p:spTree>
    <p:extLst>
      <p:ext uri="{BB962C8B-B14F-4D97-AF65-F5344CB8AC3E}">
        <p14:creationId xmlns:p14="http://schemas.microsoft.com/office/powerpoint/2010/main" val="1868473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LeaderBoard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Participant Leaders</a:t>
            </a:r>
          </a:p>
        </p:txBody>
      </p:sp>
      <p:pic>
        <p:nvPicPr>
          <p:cNvPr id="2050" name="Picture 2" descr="C:\Users\finlp\Desktop\C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PLeaderBoard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420530"/>
              </p:ext>
            </p:extLst>
          </p:nvPr>
        </p:nvGraphicFramePr>
        <p:xfrm>
          <a:off x="0" y="1412776"/>
          <a:ext cx="9144000" cy="5445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9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5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69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350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5020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0000"/>
                          </a:solidFill>
                          <a:latin typeface="FS Clerkenwell" pitchFamily="50" charset="0"/>
                        </a:rPr>
                        <a:t>Points</a:t>
                      </a: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0000"/>
                          </a:solidFill>
                          <a:latin typeface="FS Clerkenwell" pitchFamily="50" charset="0"/>
                        </a:rPr>
                        <a:t>Participant</a:t>
                      </a: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0000"/>
                          </a:solidFill>
                          <a:latin typeface="FS Clerkenwell" pitchFamily="50" charset="0"/>
                        </a:rPr>
                        <a:t>Points</a:t>
                      </a: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0000"/>
                          </a:solidFill>
                          <a:latin typeface="FS Clerkenwell" pitchFamily="50" charset="0"/>
                        </a:rPr>
                        <a:t>Participant</a:t>
                      </a: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3D1EB4</a:t>
                      </a:r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3D57DC</a:t>
                      </a: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3E98BA</a:t>
                      </a:r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3E9925</a:t>
                      </a:r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>
                          <a:solidFill>
                            <a:srgbClr val="000000"/>
                          </a:solidFill>
                        </a:rPr>
                        <a:t>3D57A9</a:t>
                      </a:r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5020"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lt1"/>
                      </a:solidFill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38100" cmpd="sng">
                      <a:solidFill>
                        <a:schemeClr val="lt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38100" cmpd="sng">
                      <a:solidFill>
                        <a:schemeClr val="lt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lt1"/>
                      </a:solidFill>
                    </a:lnT>
                    <a:lnB w="38100" cmpd="sng">
                      <a:solidFill>
                        <a:schemeClr val="lt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lt1"/>
                      </a:solidFill>
                    </a:lnR>
                    <a:lnT w="12700" cmpd="sng">
                      <a:solidFill>
                        <a:schemeClr val="lt1"/>
                      </a:solidFill>
                    </a:lnT>
                    <a:lnB w="38100" cmpd="sng">
                      <a:solidFill>
                        <a:schemeClr val="lt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27784" y="415569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Clerkenwell" pitchFamily="50" charset="0"/>
              </a:rPr>
              <a:t>Financial Position 17/18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274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flipH="1" flipV="1">
            <a:off x="1491900" y="2778977"/>
            <a:ext cx="144" cy="942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145" y="1535157"/>
            <a:ext cx="9154143" cy="5322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310675" y="40466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Non-pay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9513" y="2204864"/>
            <a:ext cx="8640960" cy="3598659"/>
            <a:chOff x="35496" y="2204864"/>
            <a:chExt cx="9007135" cy="359865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67544" y="2767228"/>
              <a:ext cx="8136904" cy="0"/>
            </a:xfrm>
            <a:prstGeom prst="line">
              <a:avLst/>
            </a:prstGeom>
            <a:ln w="38100">
              <a:solidFill>
                <a:srgbClr val="621B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395536" y="2688600"/>
              <a:ext cx="144016" cy="144016"/>
            </a:xfrm>
            <a:prstGeom prst="ellipse">
              <a:avLst/>
            </a:prstGeom>
            <a:solidFill>
              <a:srgbClr val="621B40"/>
            </a:solidFill>
            <a:ln>
              <a:solidFill>
                <a:srgbClr val="621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571137" y="2695220"/>
              <a:ext cx="144016" cy="144016"/>
            </a:xfrm>
            <a:prstGeom prst="ellipse">
              <a:avLst/>
            </a:prstGeom>
            <a:solidFill>
              <a:srgbClr val="621B40"/>
            </a:solidFill>
            <a:ln>
              <a:solidFill>
                <a:srgbClr val="621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96" y="2204864"/>
              <a:ext cx="900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B70D50"/>
                  </a:solidFill>
                  <a:latin typeface="FS Clerkenwell" pitchFamily="50" charset="0"/>
                </a:rPr>
                <a:t>July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37843" y="2204864"/>
              <a:ext cx="1204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>
                  <a:solidFill>
                    <a:srgbClr val="B70D50"/>
                  </a:solidFill>
                  <a:latin typeface="FS Clerkenwell" pitchFamily="50" charset="0"/>
                </a:rPr>
                <a:t>October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48992" y="2204864"/>
              <a:ext cx="1131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B70D50"/>
                  </a:solidFill>
                  <a:latin typeface="FS Clerkenwell" pitchFamily="50" charset="0"/>
                </a:rPr>
                <a:t>August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85572" y="2204864"/>
              <a:ext cx="1683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B70D50"/>
                  </a:solidFill>
                  <a:latin typeface="FS Clerkenwell" pitchFamily="50" charset="0"/>
                </a:rPr>
                <a:t>September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1331790" y="3637371"/>
              <a:ext cx="144016" cy="144016"/>
            </a:xfrm>
            <a:prstGeom prst="ellipse">
              <a:avLst/>
            </a:prstGeom>
            <a:solidFill>
              <a:srgbClr val="B70D50"/>
            </a:solidFill>
            <a:ln>
              <a:solidFill>
                <a:srgbClr val="B70D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1331640" y="2695220"/>
              <a:ext cx="144016" cy="144016"/>
            </a:xfrm>
            <a:prstGeom prst="ellipse">
              <a:avLst/>
            </a:prstGeom>
            <a:solidFill>
              <a:srgbClr val="B70D50"/>
            </a:solidFill>
            <a:ln>
              <a:solidFill>
                <a:srgbClr val="B70D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132868" y="2698760"/>
              <a:ext cx="144016" cy="144016"/>
            </a:xfrm>
            <a:prstGeom prst="ellipse">
              <a:avLst/>
            </a:prstGeom>
            <a:solidFill>
              <a:srgbClr val="00B3BF"/>
            </a:solidFill>
            <a:ln>
              <a:solidFill>
                <a:srgbClr val="00B3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3122139" y="4528786"/>
              <a:ext cx="144016" cy="144016"/>
            </a:xfrm>
            <a:prstGeom prst="ellipse">
              <a:avLst/>
            </a:prstGeom>
            <a:solidFill>
              <a:srgbClr val="00B3BF"/>
            </a:solidFill>
            <a:ln>
              <a:solidFill>
                <a:srgbClr val="00B3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4583928" y="4040493"/>
              <a:ext cx="144016" cy="144016"/>
            </a:xfrm>
            <a:prstGeom prst="ellipse">
              <a:avLst/>
            </a:prstGeom>
            <a:solidFill>
              <a:srgbClr val="174B66"/>
            </a:solidFill>
            <a:ln>
              <a:solidFill>
                <a:srgbClr val="174B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4572000" y="2695220"/>
              <a:ext cx="144016" cy="144016"/>
            </a:xfrm>
            <a:prstGeom prst="ellipse">
              <a:avLst/>
            </a:prstGeom>
            <a:solidFill>
              <a:srgbClr val="174B66"/>
            </a:solidFill>
            <a:ln>
              <a:solidFill>
                <a:srgbClr val="174B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5940152" y="2685325"/>
              <a:ext cx="144016" cy="144016"/>
            </a:xfrm>
            <a:prstGeom prst="ellipse">
              <a:avLst/>
            </a:prstGeom>
            <a:solidFill>
              <a:srgbClr val="D97A16">
                <a:alpha val="78039"/>
              </a:srgbClr>
            </a:solidFill>
            <a:ln>
              <a:solidFill>
                <a:srgbClr val="D97A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5940152" y="3717032"/>
              <a:ext cx="144016" cy="144016"/>
            </a:xfrm>
            <a:prstGeom prst="ellipse">
              <a:avLst/>
            </a:prstGeom>
            <a:solidFill>
              <a:srgbClr val="D97A16"/>
            </a:solidFill>
            <a:ln>
              <a:solidFill>
                <a:srgbClr val="D97A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7596336" y="2685325"/>
              <a:ext cx="144016" cy="144016"/>
            </a:xfrm>
            <a:prstGeom prst="ellipse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7596336" y="4867418"/>
              <a:ext cx="144016" cy="144016"/>
            </a:xfrm>
            <a:prstGeom prst="ellipse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0263" y="3965663"/>
              <a:ext cx="1332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21B40"/>
                  </a:solidFill>
                  <a:latin typeface="FS Clerkenwell" pitchFamily="50" charset="0"/>
                </a:rPr>
                <a:t>Email from VC to SLG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09782" y="4684002"/>
              <a:ext cx="1332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21B40"/>
                  </a:solidFill>
                  <a:latin typeface="FS Clerkenwell" pitchFamily="50" charset="0"/>
                </a:rPr>
                <a:t>Local cascade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77934" y="4293095"/>
              <a:ext cx="1332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21B40"/>
                  </a:solidFill>
                  <a:latin typeface="FS Clerkenwell" pitchFamily="50" charset="0"/>
                </a:rPr>
                <a:t>Intranet page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8384" y="3969928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21B40"/>
                  </a:solidFill>
                  <a:latin typeface="FS Clerkenwell" pitchFamily="50" charset="0"/>
                </a:rPr>
                <a:t>All staff communication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33056" y="5157192"/>
              <a:ext cx="2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21B40"/>
                  </a:solidFill>
                  <a:latin typeface="FS Clerkenwell" pitchFamily="50" charset="0"/>
                </a:rPr>
                <a:t>Workshops for </a:t>
              </a:r>
            </a:p>
            <a:p>
              <a:pPr algn="ctr"/>
              <a:r>
                <a:rPr lang="en-GB" dirty="0">
                  <a:solidFill>
                    <a:srgbClr val="621B40"/>
                  </a:solidFill>
                  <a:latin typeface="FS Clerkenwell" pitchFamily="50" charset="0"/>
                </a:rPr>
                <a:t>key user groups</a:t>
              </a:r>
              <a:endParaRPr lang="en-GB" i="1" dirty="0">
                <a:solidFill>
                  <a:srgbClr val="621B40"/>
                </a:solidFill>
                <a:latin typeface="FS Clerkenwell" pitchFamily="50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1491900" y="2842776"/>
            <a:ext cx="0" cy="794595"/>
          </a:xfrm>
          <a:prstGeom prst="line">
            <a:avLst/>
          </a:prstGeom>
          <a:ln w="28575">
            <a:solidFill>
              <a:srgbClr val="621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9" idx="0"/>
          </p:cNvCxnSpPr>
          <p:nvPr/>
        </p:nvCxnSpPr>
        <p:spPr>
          <a:xfrm>
            <a:off x="3208132" y="2842776"/>
            <a:ext cx="1621" cy="1686010"/>
          </a:xfrm>
          <a:prstGeom prst="line">
            <a:avLst/>
          </a:prstGeom>
          <a:ln w="28575">
            <a:solidFill>
              <a:srgbClr val="621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00671" y="2832616"/>
            <a:ext cx="11443" cy="1207877"/>
          </a:xfrm>
          <a:prstGeom prst="line">
            <a:avLst/>
          </a:prstGeom>
          <a:ln w="28575">
            <a:solidFill>
              <a:srgbClr val="621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92067" y="2842776"/>
            <a:ext cx="1621" cy="2024642"/>
          </a:xfrm>
          <a:prstGeom prst="line">
            <a:avLst/>
          </a:prstGeom>
          <a:ln w="28575">
            <a:solidFill>
              <a:srgbClr val="621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908103" y="2832616"/>
            <a:ext cx="5099" cy="876763"/>
          </a:xfrm>
          <a:prstGeom prst="line">
            <a:avLst/>
          </a:prstGeom>
          <a:ln w="28575">
            <a:solidFill>
              <a:srgbClr val="621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858361" y="2688600"/>
            <a:ext cx="138161" cy="144016"/>
          </a:xfrm>
          <a:prstGeom prst="ellipse">
            <a:avLst/>
          </a:prstGeom>
          <a:solidFill>
            <a:srgbClr val="D97A16"/>
          </a:solidFill>
          <a:ln>
            <a:solidFill>
              <a:srgbClr val="D97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1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145" y="1535157"/>
            <a:ext cx="9154143" cy="5322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310675" y="40466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Non-pay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91683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4"/>
              </a:rPr>
              <a:t>FAQ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2564904"/>
            <a:ext cx="368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5"/>
              </a:rPr>
              <a:t>Ideas and Suggestions 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3291544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can you help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Comms and Engagement Meeting 19</a:t>
            </a:r>
            <a:r>
              <a:rPr lang="en-GB" baseline="30000" dirty="0"/>
              <a:t>th</a:t>
            </a:r>
            <a:r>
              <a:rPr lang="en-GB" dirty="0"/>
              <a:t> September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email !Non Pay Initiatives </a:t>
            </a:r>
          </a:p>
        </p:txBody>
      </p:sp>
    </p:spTree>
    <p:extLst>
      <p:ext uri="{BB962C8B-B14F-4D97-AF65-F5344CB8AC3E}">
        <p14:creationId xmlns:p14="http://schemas.microsoft.com/office/powerpoint/2010/main" val="3525399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143" y="1642920"/>
            <a:ext cx="9154141" cy="521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91880" y="417049"/>
            <a:ext cx="547260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Your Views Survey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1647541"/>
            <a:ext cx="857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FS Clerkenwell" pitchFamily="50" charset="0"/>
              </a:rPr>
              <a:t>As a result of last year's survey.....................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685582" y="4665748"/>
            <a:ext cx="70372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525436" y="5220637"/>
            <a:ext cx="110460" cy="152579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Hexagon 70"/>
          <p:cNvSpPr/>
          <p:nvPr/>
        </p:nvSpPr>
        <p:spPr>
          <a:xfrm>
            <a:off x="3870959" y="2341427"/>
            <a:ext cx="1440160" cy="1224136"/>
          </a:xfrm>
          <a:prstGeom prst="hexagon">
            <a:avLst/>
          </a:prstGeom>
          <a:solidFill>
            <a:srgbClr val="00B3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70D50"/>
              </a:solidFill>
            </a:endParaRPr>
          </a:p>
        </p:txBody>
      </p:sp>
      <p:sp>
        <p:nvSpPr>
          <p:cNvPr id="73" name="Hexagon 72"/>
          <p:cNvSpPr/>
          <p:nvPr/>
        </p:nvSpPr>
        <p:spPr>
          <a:xfrm>
            <a:off x="3870959" y="5301108"/>
            <a:ext cx="1419410" cy="1245528"/>
          </a:xfrm>
          <a:prstGeom prst="hexagon">
            <a:avLst/>
          </a:prstGeom>
          <a:solidFill>
            <a:srgbClr val="B70D5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70D50"/>
              </a:solidFill>
            </a:endParaRPr>
          </a:p>
        </p:txBody>
      </p:sp>
      <p:sp>
        <p:nvSpPr>
          <p:cNvPr id="74" name="Hexagon 73"/>
          <p:cNvSpPr/>
          <p:nvPr/>
        </p:nvSpPr>
        <p:spPr>
          <a:xfrm>
            <a:off x="3870959" y="3831643"/>
            <a:ext cx="1454002" cy="1209596"/>
          </a:xfrm>
          <a:prstGeom prst="hexag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70D5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92295" y="2056983"/>
            <a:ext cx="85281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11767" y="2578052"/>
            <a:ext cx="3012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S Clerkenwell" pitchFamily="50" charset="0"/>
              </a:rPr>
              <a:t>Developed a mission, vision and set of values for Planning as well as Directorate level</a:t>
            </a:r>
          </a:p>
        </p:txBody>
      </p:sp>
      <p:sp>
        <p:nvSpPr>
          <p:cNvPr id="90" name="Curved Right Arrow 89"/>
          <p:cNvSpPr/>
          <p:nvPr/>
        </p:nvSpPr>
        <p:spPr>
          <a:xfrm>
            <a:off x="4198473" y="2534272"/>
            <a:ext cx="381657" cy="838445"/>
          </a:xfrm>
          <a:prstGeom prst="curvedRightArrow">
            <a:avLst>
              <a:gd name="adj1" fmla="val 10923"/>
              <a:gd name="adj2" fmla="val 50000"/>
              <a:gd name="adj3" fmla="val 25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1" name="Curved Right Arrow 90"/>
          <p:cNvSpPr/>
          <p:nvPr/>
        </p:nvSpPr>
        <p:spPr>
          <a:xfrm flipH="1" flipV="1">
            <a:off x="4629792" y="2530177"/>
            <a:ext cx="365391" cy="806119"/>
          </a:xfrm>
          <a:prstGeom prst="curvedRightArrow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8" name="Rectangular Callout 67"/>
          <p:cNvSpPr/>
          <p:nvPr/>
        </p:nvSpPr>
        <p:spPr>
          <a:xfrm>
            <a:off x="4114061" y="4145820"/>
            <a:ext cx="990781" cy="581241"/>
          </a:xfrm>
          <a:prstGeom prst="wedgeRectCallou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32" y="5512381"/>
            <a:ext cx="923063" cy="78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9778" y="2142188"/>
            <a:ext cx="27999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B3BF"/>
                </a:solidFill>
                <a:latin typeface="FS Clerkenwell" pitchFamily="50" charset="0"/>
              </a:rPr>
              <a:t>Strategic narrative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555939" y="2147165"/>
            <a:ext cx="237626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F7F7F"/>
                </a:solidFill>
                <a:latin typeface="FS Clerkenwell" pitchFamily="50" charset="0"/>
              </a:rPr>
              <a:t>Communications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2295" y="3553232"/>
            <a:ext cx="36241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S Clerkenwell" pitchFamily="50" charset="0"/>
              </a:rPr>
              <a:t>Standing items have been added to ATB's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FS Clerkenwell" pitchFamily="50" charset="0"/>
              </a:rPr>
              <a:t>What's happening out there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FS Clerkenwell" pitchFamily="50" charset="0"/>
              </a:rPr>
              <a:t>Key dates/activities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FS Clerkenwell" pitchFamily="50" charset="0"/>
              </a:rPr>
              <a:t>Connecting to impact on F&amp;P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64692" y="2613806"/>
            <a:ext cx="293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S Clerkenwell" pitchFamily="50" charset="0"/>
              </a:rPr>
              <a:t>Increased number of team updates in the All Team Brief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71737" y="3246868"/>
            <a:ext cx="307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S Clerkenwell" pitchFamily="50" charset="0"/>
              </a:rPr>
              <a:t>Continuation of "Meet the Team" blog posts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71737" y="3847619"/>
            <a:ext cx="293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S Clerkenwell" pitchFamily="50" charset="0"/>
              </a:rPr>
              <a:t>Introduction of name cards on desks and structure charts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4923" y="5515814"/>
            <a:ext cx="328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S Clerkenwell" pitchFamily="50" charset="0"/>
              </a:rPr>
              <a:t>Directorate away afternoon in Stoddart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4922" y="5081061"/>
            <a:ext cx="182276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B70D50"/>
                </a:solidFill>
                <a:latin typeface="FS Clerkenwell" pitchFamily="50" charset="0"/>
              </a:rPr>
              <a:t>Involvement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87348" y="4573230"/>
            <a:ext cx="3457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S Clerkenwell" pitchFamily="50" charset="0"/>
              </a:rPr>
              <a:t>Produced a communications channel matrix outlining: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FS Clerkenwell" pitchFamily="50" charset="0"/>
              </a:rPr>
              <a:t>The comms channels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FS Clerkenwell" pitchFamily="50" charset="0"/>
              </a:rPr>
              <a:t>What they should be used for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1736" y="5713939"/>
            <a:ext cx="347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S Clerkenwell" pitchFamily="50" charset="0"/>
              </a:rPr>
              <a:t>Joint </a:t>
            </a:r>
            <a:r>
              <a:rPr lang="en-GB" sz="1600" dirty="0" err="1">
                <a:latin typeface="FS Clerkenwell" pitchFamily="50" charset="0"/>
              </a:rPr>
              <a:t>Comms</a:t>
            </a:r>
            <a:r>
              <a:rPr lang="en-GB" sz="1600" dirty="0">
                <a:latin typeface="FS Clerkenwell" pitchFamily="50" charset="0"/>
              </a:rPr>
              <a:t> and Engagement group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4923" y="6100589"/>
            <a:ext cx="328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S Clerkenwell" pitchFamily="50" charset="0"/>
              </a:rPr>
              <a:t>LICC staff reps from across the Directorate</a:t>
            </a:r>
          </a:p>
        </p:txBody>
      </p:sp>
    </p:spTree>
    <p:extLst>
      <p:ext uri="{BB962C8B-B14F-4D97-AF65-F5344CB8AC3E}">
        <p14:creationId xmlns:p14="http://schemas.microsoft.com/office/powerpoint/2010/main" val="11369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4" grpId="0" animBg="1"/>
      <p:bldP spid="85" grpId="0"/>
      <p:bldP spid="90" grpId="0" animBg="1"/>
      <p:bldP spid="91" grpId="0" animBg="1"/>
      <p:bldP spid="68" grpId="0" animBg="1"/>
      <p:bldP spid="105" grpId="0"/>
      <p:bldP spid="107" grpId="0"/>
      <p:bldP spid="37" grpId="0"/>
      <p:bldP spid="38" grpId="0"/>
      <p:bldP spid="41" grpId="0"/>
      <p:bldP spid="42" grpId="0"/>
      <p:bldP spid="45" grpId="0"/>
      <p:bldP spid="46" grpId="0"/>
      <p:bldP spid="48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4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32002"/>
            <a:ext cx="9144000" cy="532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406844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Charity update</a:t>
            </a:r>
          </a:p>
        </p:txBody>
      </p:sp>
      <p:pic>
        <p:nvPicPr>
          <p:cNvPr id="1027" name="Picture 3" descr="N:\FINStaff\Service Improvement\Comms &amp; Engagement\Blog\September 18\images\charity-update_3186127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56"/>
          <a:stretch/>
        </p:blipFill>
        <p:spPr bwMode="auto">
          <a:xfrm>
            <a:off x="2123729" y="1532003"/>
            <a:ext cx="5256584" cy="532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62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56792"/>
            <a:ext cx="9143999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987824" y="40466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Student Recruitment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916832"/>
            <a:ext cx="792088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>
                <a:latin typeface="FS Clerkenwell" pitchFamily="50" charset="0"/>
              </a:rPr>
              <a:t>Jayne Taylor</a:t>
            </a:r>
          </a:p>
          <a:p>
            <a:r>
              <a:rPr lang="en-GB" sz="4000" dirty="0">
                <a:latin typeface="FS Clerkenwell" pitchFamily="50" charset="0"/>
              </a:rPr>
              <a:t> </a:t>
            </a:r>
          </a:p>
          <a:p>
            <a:r>
              <a:rPr lang="en-GB" sz="4000" dirty="0">
                <a:latin typeface="FS Clerkenwell" pitchFamily="50" charset="0"/>
              </a:rPr>
              <a:t>Head of UK Student Recruitment Operations, Admissions and UK Student Recruitment </a:t>
            </a:r>
          </a:p>
        </p:txBody>
      </p:sp>
    </p:spTree>
    <p:extLst>
      <p:ext uri="{BB962C8B-B14F-4D97-AF65-F5344CB8AC3E}">
        <p14:creationId xmlns:p14="http://schemas.microsoft.com/office/powerpoint/2010/main" val="1442940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4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32002"/>
            <a:ext cx="9144000" cy="532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" b="26781"/>
          <a:stretch/>
        </p:blipFill>
        <p:spPr>
          <a:xfrm>
            <a:off x="3275856" y="3933056"/>
            <a:ext cx="5688632" cy="2808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9" t="182" r="10355"/>
          <a:stretch/>
        </p:blipFill>
        <p:spPr>
          <a:xfrm>
            <a:off x="107504" y="4365104"/>
            <a:ext cx="3024336" cy="2376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7208" r="24682" b="7741"/>
          <a:stretch/>
        </p:blipFill>
        <p:spPr>
          <a:xfrm>
            <a:off x="107504" y="1628800"/>
            <a:ext cx="3024336" cy="2664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3" t="24889" r="12083" b="32444"/>
          <a:stretch/>
        </p:blipFill>
        <p:spPr>
          <a:xfrm>
            <a:off x="3275856" y="1628800"/>
            <a:ext cx="568863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3" y="0"/>
            <a:ext cx="9154144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6791" y="1832350"/>
            <a:ext cx="7056784" cy="3600400"/>
          </a:xfrm>
          <a:prstGeom prst="rect">
            <a:avLst/>
          </a:prstGeom>
          <a:solidFill>
            <a:schemeClr val="bg1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992895" y="2570721"/>
            <a:ext cx="5184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FS Clerkenwell" pitchFamily="50" charset="0"/>
              </a:rPr>
              <a:t>Next ATB - 30/01/2019 </a:t>
            </a:r>
          </a:p>
        </p:txBody>
      </p:sp>
    </p:spTree>
    <p:extLst>
      <p:ext uri="{BB962C8B-B14F-4D97-AF65-F5344CB8AC3E}">
        <p14:creationId xmlns:p14="http://schemas.microsoft.com/office/powerpoint/2010/main" val="188680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987824" y="40466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Student Recruitment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2656"/>
            <a:ext cx="8496943" cy="464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537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56792"/>
            <a:ext cx="9143999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987824" y="40466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Student Recruitment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3"/>
            <a:ext cx="8496944" cy="468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>
            <a:off x="4860032" y="3501008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05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987824" y="40466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Student Recruitment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5516" y="1679153"/>
            <a:ext cx="5544616" cy="432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solidFill>
                  <a:srgbClr val="B70D50"/>
                </a:solidFill>
                <a:latin typeface="FS Clerkenwell" pitchFamily="50" charset="0"/>
              </a:rPr>
              <a:t>Competitors and Clearing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1677185"/>
            <a:ext cx="0" cy="432519"/>
          </a:xfrm>
          <a:prstGeom prst="line">
            <a:avLst/>
          </a:prstGeom>
          <a:ln w="28575">
            <a:solidFill>
              <a:srgbClr val="B70D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39948"/>
            <a:ext cx="3744416" cy="202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31540"/>
            <a:ext cx="3771873" cy="203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6612"/>
            <a:ext cx="3744416" cy="202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40046"/>
            <a:ext cx="3771873" cy="204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78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987824" y="40466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Student Recruitment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1132"/>
            <a:ext cx="856895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074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32002"/>
            <a:ext cx="9143999" cy="532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987824" y="40466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Student Recruitment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51520" y="1758874"/>
            <a:ext cx="3168349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621B40"/>
                </a:solidFill>
                <a:latin typeface="FS Clerkenwell" pitchFamily="50" charset="0"/>
              </a:rPr>
              <a:t>Questions?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9512" y="1661775"/>
            <a:ext cx="0" cy="554238"/>
          </a:xfrm>
          <a:prstGeom prst="line">
            <a:avLst/>
          </a:prstGeom>
          <a:ln w="28575">
            <a:solidFill>
              <a:srgbClr val="B70D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" t="1367" r="881" b="1488"/>
          <a:stretch/>
        </p:blipFill>
        <p:spPr bwMode="auto">
          <a:xfrm>
            <a:off x="1331640" y="2598068"/>
            <a:ext cx="6696744" cy="349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20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-10142" y="1246566"/>
            <a:ext cx="9154142" cy="5611434"/>
          </a:xfrm>
          <a:prstGeom prst="frame">
            <a:avLst/>
          </a:prstGeom>
          <a:solidFill>
            <a:srgbClr val="621B40"/>
          </a:solidFill>
          <a:ln w="3175">
            <a:solidFill>
              <a:srgbClr val="621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3" y="-2042"/>
            <a:ext cx="9154143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556792"/>
            <a:ext cx="9146595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241939" y="40466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FS Clerkenwell" pitchFamily="50" charset="0"/>
              </a:rPr>
              <a:t>Starters &amp; Returners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1548553"/>
            <a:ext cx="134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FS Clerkenwell" pitchFamily="50" charset="0"/>
              </a:rPr>
              <a:t>Starters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885781"/>
            <a:ext cx="882047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FS Clerkenwell" pitchFamily="50" charset="0"/>
              </a:rPr>
              <a:t>Andrew Heeley - Corporate Project Manager (SPBC)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FS Clerkenwell" pitchFamily="50" charset="0"/>
              </a:rPr>
              <a:t>Natalie Day - Head of Strategy and Policy Insight (SPBC)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FS Clerkenwell" pitchFamily="50" charset="0"/>
              </a:rPr>
              <a:t>Emma Robinson - Business Analyst (SPBC)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FS Clerkenwell" pitchFamily="50" charset="0"/>
              </a:rPr>
              <a:t>Michael Clark - Corporate Project Manager (SPBC)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FS Clerkenwell" pitchFamily="50" charset="0"/>
              </a:rPr>
              <a:t>Rebecca Baker - Business Analyst (SPBC)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FS Clerkenwell" pitchFamily="50" charset="0"/>
              </a:rPr>
              <a:t>Steve Silverstone - Procurement Officer (Strategic Procurement)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FS Clerkenwell" pitchFamily="50" charset="0"/>
              </a:rPr>
              <a:t>Tayab Fayaz - Assistant Management Accountant (Social Sciences &amp; Humanities)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FS Clerkenwell" pitchFamily="50" charset="0"/>
              </a:rPr>
              <a:t>Matthew Bell - Assistant Management Accountant (Directorates)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900" dirty="0">
              <a:latin typeface="FS Clerkenwell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98" y="5223241"/>
            <a:ext cx="960949" cy="1387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13" y="5223241"/>
            <a:ext cx="906700" cy="1377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13" y="5223241"/>
            <a:ext cx="878226" cy="13778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504" y="4293096"/>
            <a:ext cx="134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FS Clerkenwell" pitchFamily="50" charset="0"/>
              </a:rPr>
              <a:t>Returners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504" y="4659039"/>
            <a:ext cx="58315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latin typeface="FS Clerkenwell" pitchFamily="50" charset="0"/>
              </a:rPr>
              <a:t>Joanne Roberts - Communications Manager (SPBC)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63" y="5214781"/>
            <a:ext cx="1124734" cy="1378276"/>
          </a:xfrm>
          <a:prstGeom prst="rect">
            <a:avLst/>
          </a:prstGeom>
        </p:spPr>
      </p:pic>
      <p:pic>
        <p:nvPicPr>
          <p:cNvPr id="1026" name="Picture 2" descr="C:\Users\finlp\AppData\Local\Microsoft\Windows\Temporary Internet Files\Content.Outlook\DWVVP8MR\21793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48" y="5231968"/>
            <a:ext cx="951353" cy="137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inlp\AppData\Local\Microsoft\Windows\Temporary Internet Files\Content.Outlook\DWVVP8MR\22266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4" y="5234670"/>
            <a:ext cx="957510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inlp\AppData\Local\Microsoft\Windows\Temporary Internet Files\Content.Outlook\DWVVP8MR\229028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r="5262"/>
          <a:stretch/>
        </p:blipFill>
        <p:spPr bwMode="auto">
          <a:xfrm>
            <a:off x="4125001" y="5222783"/>
            <a:ext cx="1008112" cy="13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18039" y="5222783"/>
            <a:ext cx="931924" cy="1377819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14067" r="24617"/>
          <a:stretch/>
        </p:blipFill>
        <p:spPr bwMode="auto">
          <a:xfrm>
            <a:off x="1187624" y="5231968"/>
            <a:ext cx="1025074" cy="13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34749ba2-660e-4801-8c87-344d7c591067"/>
  <p:tag name="WASPOLLED" val="B1D84934C09B4EC89C1D71360A30E114"/>
  <p:tag name="TPVERSION" val="8"/>
  <p:tag name="TPFULLVERSION" val="8.2.6.7"/>
  <p:tag name="PPTVERSION" val="16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EB4CCC67F45D416A8296280DE69B639C&lt;/guid&gt;&#10;        &lt;description /&gt;&#10;        &lt;date&gt;9/11/2018 10:04:06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54CE74CD6834C2E9DA9EB820E6559F2&lt;/guid&gt;&#10;            &lt;repollguid&gt;F66A4E72B7A74041B34D04A070866A02&lt;/repollguid&gt;&#10;            &lt;sourceid&gt;1B3B8E15E2BF4078BB3BBB2567FE72BC&lt;/sourceid&gt;&#10;            &lt;questiontext&gt;How much of this did we pay using the BACS payment system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8553982F5D614D08A0647720DF9151B5&lt;/guid&gt;&#10;                    &lt;answertext&gt;£92,215,830&lt;/answertext&gt;&#10;                    &lt;valuetype&gt;-1&lt;/valuetype&gt;&#10;                &lt;/answer&gt;&#10;                &lt;answer&gt;&#10;                    &lt;guid&gt;BA831AC7A96440EB880CA5C8BA08710A&lt;/guid&gt;&#10;                    &lt;answertext&gt;£85,920,830&lt;/answertext&gt;&#10;                    &lt;valuetype&gt;-1&lt;/valuetype&gt;&#10;                &lt;/answer&gt;&#10;                &lt;answer&gt;&#10;                    &lt;guid&gt;B2018261599B42BD934D7C39447E8558&lt;/guid&gt;&#10;                    &lt;answertext&gt;£87,329,830&lt;/answertext&gt;&#10;                    &lt;valuetype&gt;1&lt;/valuetype&gt;&#10;                &lt;/answer&gt;&#10;                &lt;answer&gt;&#10;                    &lt;guid&gt;5BBEDBFC5F4C498BA432F955A8C25BE1&lt;/guid&gt;&#10;                    &lt;answertext&gt;£89,556,830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How much of this did we pay using the BACS payment system?[;crlf;]72[;]75[;]72[;]False[;]31[;][;crlf;]2.20833333333333[;]2.5[;]1.0129371484286[;]1.02604166666667[;crlf;]26[;]-1[;]£92,215,8301[;]£92,215,830[;][;crlf;]10[;]-1[;]£85,920,8302[;]£85,920,830[;][;crlf;]31[;]1[;]£87,329,8303[;]£87,329,830[;][;crlf;]5[;]-1[;]£89,556,8304[;]£89,556,830[;]"/>
  <p:tag name="HASRESULTS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5317DB27B947469499F9245059B4C8DE&lt;/guid&gt;&#10;        &lt;description /&gt;&#10;        &lt;date&gt;9/10/2018 3:43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D5A2B5BA56645F8869DFA067E2C53C3&lt;/guid&gt;&#10;            &lt;repollguid&gt;8982F790229043EDB93C80A4D0469AC0&lt;/repollguid&gt;&#10;            &lt;sourceid&gt;28A6E9C49B804F8A8435F551042DC46A&lt;/sourceid&gt;&#10;            &lt;questiontext&gt;What did we actually spend on investments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2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correctanswerindicator&gt;True&lt;/correctanswerindicator&gt;&#10;            &lt;answers&gt;&#10;                &lt;answer&gt;&#10;                    &lt;guid&gt;F8F6E4D08FD04D829CA61EA173352C34&lt;/guid&gt;&#10;                    &lt;answertext&gt;Higher than £9.6m&lt;/answertext&gt;&#10;                    &lt;valuetype&gt;-1&lt;/valuetype&gt;&#10;                &lt;/answer&gt;&#10;                &lt;answer&gt;&#10;                    &lt;guid&gt;01D8630A43B1499A8D6D63B683663AB4&lt;/guid&gt;&#10;                    &lt;answertext&gt;Lower than £9.6m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What did we actually spend on investments?[;crlf;]71[;]75[;]71[;]False[;]47[;][;crlf;]1.66197183098592[;]2[;]0.473038186584413[;]0.22376512596707[;crlf;]24[;]-1[;]Higher than £9.6m1[;]Higher than £9.6m[;][;crlf;]47[;]1[;]Lower than £9.6m2[;]Lower than £9.6m[;]"/>
  <p:tag name="HASRESULTS" val="True"/>
  <p:tag name="LIVECHARTING" val="False"/>
  <p:tag name="AUTOOPENPOLL" val="True"/>
  <p:tag name="AUTOFORMATCHART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DEFINEDCOLORS" val="3,6,10,45,32,50,13,4,9,55,1"/>
  <p:tag name="NUMBERFORMAT" val="0"/>
  <p:tag name="RGBCOLORS" val="-11566659,-4173747,-1,-65536,-16711936,-8355712,-256,-65281,-16711681,-8388608,-16777216"/>
  <p:tag name="COLORTYPE" val="DEFINED"/>
  <p:tag name="CHARTFORMAT" val="UEsDBBQABgAIAAAAIQAncm1TAQEAANABAAATAAAAW0NvbnRlbnRfVHlwZXNdLnhtbHyRTU/DMAyG70j8hyhX1KRwQAi13YGPI3AYP8AkbhstX0qysf173HZIMA0uUWL7ff3EblZ7Z9kOUzbBt/xa1JyhV0EbP7T8ff1c3XGWC3gNNnhs+QEzX3WXF836EDEzUvvc8rGUeC9lViM6yCJE9JTpQ3JQ6JkGGUFtYEB5U9e3UgVf0JeqTB68ax6xh60t7GlP4YXkw0XOHpa6qVXLjZv0U1yeVSS0+UQCMVqjoNDf5M7rE67qyCRIOdfk0cR8ReB/dJgyv5l+NjjqXmmYyWhkb5DKCzgil2qk+3KK/03OUIa+Nwp1UFtHMxM6wSctx1kxu37jynkf3RcAAAD//wMAUEsDBBQABgAIAAAAIQAZqpLz0QAAALMBAAALAAAAX3JlbHMvLnJlbHOskMuKAjEQRfcD/kOovV3dLkQG025EcCv6ATVJdXew8yCJon9vnNlMizCbWRaXOvdw15ubHcWVYzLeSWiqGgQ75bVxvYTTcTdfgUiZnKbRO5Zw5wSbdvaxPvBIuTylwYQkCsUlCUPO4RMxqYEtpcoHdiXpfLSUyxl7DKTO1DMu6nqJ8TcD2glT7LWEuNcLEMd7KM1/s33XGcVbry6WXX5TgcaW7gKk2HOWoAaKGS1rQz9RU33ZAPjepPlPk6nrq9K3WFWme7rgZOr2AQAA//8DAFBLAwQUAAYACAAAACEAX5GSdnMFAACuEQAADwAAAGNoYXJ0L2NoYXJ0LnhtbNxYbW/bNhD+PmD/wRCwj44t+d2oUzh20xVzmqBJ223faIqSOVOkSlKO3WH/fccXybITJEWdAsPyJdTxeLp77uHdWa9ebzPW2BCpqOCTIDxrBw3CsYgpTyfBx7vL5jBoKI14jJjgZBLsiApen//80ys8xisk9W2OMGmAEa7GeBKstM7HrZbCK5IhdSZywmEvETJDGh5l2oolugfjGWtF7Xa/ZY0E3gD6DgMZorw8L7/lvEgSislc4CIjXDsvJGFIAwJqRXMVnENwMdIkHLW7jQ1ik6AdtIyQIZ46AeHNtxdOKEXBYxLPhOQAY00/w+Mp00RyMDUTXMPbfJzZNyGVIbku8iYWWQ7OLSmjemfdBQfB9mwlII7GB/KloJKoSYDDbgkELB9AkVEshRKJPgOLLYdCmQ1jdtAatiKfDwg27I6V3jHiAgrbkYm2Vb3XunCJGFsivDbY1JQr1f2+OXgMhjmFmbxC+fVGnk6hZRpOAqbDoKG3sIrXsFqmkZFFRgareA0rhDFkAjT8opTAvpNUOp1S0il1AFWnA0i7Ra+U9EpJv5T0g8aKUb6GTJh/QSMR7FcnKFeOQfYOGDRQocUd1YzMCSOaxB57p7Wh5L4zN2pS6N9rPLOCPw4FU55OtweiHMiZE6zpxqe0b0ndwuO94YQJIc0b9IriNSeqTmfQrPYVjclnSP4TunUVw5Fn1OsqORN6Kgky1hnaiUKbVYZ4gdiiet5eidiHQuKUOJB2jwk9EMOzzuFf9KbZ8cccVIOzsN/ujjrDaGAX3TdNy2U8vvdYno1GYb/2N3DnV+X2sD0cDXpRGHY7pnp03FU4dh6g3Me1RLIzn5laaqKEpzmVzhwWzJlPocbkUDS9mBUKygqJ3eYGyd1MMFHWntCJFbGZpPEhDYSMiTfvi5remvcqLT+QxFxxyL6VUA5tQb9L3pMUyk/JGn8oXiyZsufym9Pv7vkrNObikjJ2aiOAANCY8VPN7B0yiBiLRkKSBC7QQpVl/LvblYNZAXQWwpW4X5CU8Pg3svNE8jmEnU8I+rPpQWVeQTZD+j3KPPl9RhTIb4l8VH5DpKl5D2xfFMslI7f060NTC4KAKAsKReDgGNkaAIzbsGoUkk6Cv2dv+r3OYBo25/3LWbOb9HvN0XwUNgdR1J11R93e8OLin31rgpJ5NCY805rCelvq+asDGOKwNzZhP+4rEBlctIQunQZRRVyMbBR13nsRoG3i40VW3QgrgtP+UlVG3NufTV0tRT80dfX4UpR/prH2lSnsVT6g3Gcb76AZQZId19D2ne83UdQehYOB6w/QlA43RtGof3zC2oaXH5YygHNqK8mRhb1phRG4kBq0haTAUDuEOb5llF+hrXmTwX2vGNvWeMBJtL0RnqVL5xrk7jLT0HDN3DmDPjEJ3hIYzxCDaVYUcBuA2WsSV7cqQ38JeQdN7wqGLmcc2o4zBp4c73GYhd2mhjNQCysHOHDtTrg9c8FPnmtepqA17idBvwMkeKyyGYB9LTIjoionB0uEfb7tXlkOzKjyJ5E+UvPkUPNVii3ZlKXcybD2HAPpdZIo4itR2Pak5OKqYJouNgygrKUWHKtIBFfwUTbt/auR5Ak2QS+m3q+StrWDT7PLt+NH2NX+5YcTq6Lc/4JW+yLwBK3s1gXR94T4lC3dg7lfQA7PCVjVR0az/kTVNWe+m3pOxlTlF/ATbq2mvlqoHHF/VaGNzIF86hqGHqg7RyQsp7MXg/4/Ne18a3HQ2xeqZ0sR7ypTp0xRMJkpfWt/prpPEKcZy19ibrSVFI1jknyAGNVX6DFDV+hgkPSbMOvdIImMgvmmMAnge8LHW8tq0LHcNmDbxf4zy/m/AAAA//8DAFBLAwQUAAYACAAAACEAlNm/BNoEAAA2JAAAFgAAAGNoYXJ0L21lZGlhL2ltYWdlMS5ibXDs1+lTGncYB3D6D/Rv6Iu+6MvONMEjgnjjUREwmjZVk6npIRo12kwmJgEDosSzplHxiqKxXnilGo3GXcDbqjW1nV5OouZdXvUvePo8C7tFB53JuGQ6nWXmcRFw9/P77nd3MPpj+fsy7iHHnx/gfOibd2Tv4TPvY+FdmYyGfwCATBopA6kDUgekDkgdkDogdeD/0IG9vT2V2+020fzX1kM2fx8Ze3t7WavVCsfN21xDINtxPnydofF4PEYa+8QAM/N8zbjz+pWKN9OaxDoPb5LdURv5XD025u/9HdXr3eeqzoebphtlW2zZnV/Za6UsG1N3HTJnWyHL4wBNfzXyvfcCPGbkm6yB7x1/XgNld9TWPNLHTP+8bpzeXjHyxz26tWWFwbPyVFis0sNASTyEKRohJY0FbfoKxCYMQ3RtKWQ+Rf+CA9IGa6DYWHaoT3TMo/sM9Dt9jtZLW/68UgaU3b6730TZdTt+Md28vcPevLXNFlnGWN1IAx63GzKmmqB7eVa45vy7VJUVKvgHyR9x2B9VXYJ+u9c/VAuj8zNGOi5NIOdJr5HbtwaWPjdQZWDmMLuFSh18XxwPqljMKH0ZUrVuiLhoBt0o+R2cP/fenUO58VlUfRYCtI8lzJ/zn2vw5b8KcWonRN27BpkzdsjG/WiH62Fj93fhGjjJetx7tG7+XNQZUrnsFir10FccB1GxvYJfkWUBPfkXvX5zfwcTKLPKi//6h0oTIPRcPaRoGNCeX4V49QioKosgc7rF63fWw+aL0/n5dZGlIV8D83c1mL8eHhWhP+4R+le4/BXZFZw/m/yT2J+lp0J/+H3Q1kp+kzf/4VI1hIbX+flHQWkt9Pl7gPq4+eKPU+Xvf+yxmqsMg/5F9NsuJUN0XJ/gV+agf+xb4P1dx/grPvXzf6OGkPBazq87v4b5j4HCXAAZT5q5/PWjjbD18k/R/BO1hQxj9uZvu6xBf7/gV+RY/fwPoGsxcP7kn+XzR788rBr988D5E9FfbsDc6yFzqhk0fTbY2vtLNP/juiL0p3HXL/lj4gfwvreK/XGB8hL5G335H++3fCIX/E7Ob/P6MzD/xAkovN/OlAzauXEszRp/2hfPP1lfzLAW9Ft1YLusRf8gd93x/uSOu5DcVg7qptvgWJ0L2H/zBd6fDs7riXA2pErwq5Mew48bL0XL27/79HyqoZhx+fljOf8al39B4RizfbAbyc/Rv+V/L0d/T2EsDGH23Vdj0F+J/megw/zJv7GxFzR/TU44uC1azF8P1Z9fAIWqDVQxXaCMaoc8Qz/DG0/aHvy2FUmzPN5ppO0ZeYXPv47+H9C/HzR/Y24EuCu04MH+tOdFIRNkm1uvImlOMp/03hm5GZJT5zD/dUhMngyq/8EVJXjIX6GDtq8pptP/n/XRWbxm0K/n/FOwsRm8/Fu+jOSyd6O/9Stx/IYCJyP4U56g/yBo/aHM6d5DflqLGPnn5ZN/1ps/+lvs8yYx9htoHx3YefK70N/0hVIk/7DgT0qZBnsrGzT/QwP59eCy6OC7KwrR/PFJ4/gddA7iEpxgb3MFzd+dH81993HhPfR+rjh+und1dK4Y+Ql03sV6bchWwPCzPN5hFGu/0n5Ofx+XMpQylDogdUDqgNQBqQNSB6QOvL0O/AMAAP//AwBQSwECLQAUAAYACAAAACEAJ3JtUwEBAADQAQAAEwAAAAAAAAAAAAAAAAAAAAAAW0NvbnRlbnRfVHlwZXNdLnhtbFBLAQItABQABgAIAAAAIQAZqpLz0QAAALMBAAALAAAAAAAAAAAAAAAAADIBAABfcmVscy8ucmVsc1BLAQItABQABgAIAAAAIQBfkZJ2cwUAAK4RAAAPAAAAAAAAAAAAAAAAACwCAABjaGFydC9jaGFydC54bWxQSwECLQAUAAYACAAAACEAlNm/BNoEAAA2JAAAFgAAAAAAAAAAAAAAAADMBwAAY2hhcnQvbWVkaWEvaW1hZ2UxLmJtcFBLBQYAAAAABAAEAPsAAADaDAAAAAA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99C0D608F074475898ADFF5AB0281AF1&lt;/guid&gt;&#10;        &lt;description /&gt;&#10;        &lt;date&gt;9/10/2018 2:40:4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594F642916546D1AD011AF1555E15DC&lt;/guid&gt;&#10;            &lt;repollguid&gt;3B5C6182D83C458A8DFB0C07D5DB569C&lt;/repollguid&gt;&#10;            &lt;sourceid&gt;37412ABCD6CD4A779EE44B054D90A234&lt;/sourceid&gt;&#10;            &lt;questiontext&gt;Were we higher or lower than Budget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2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correctanswerindicator&gt;True&lt;/correctanswerindicator&gt;&#10;            &lt;answers&gt;&#10;                &lt;answer&gt;&#10;                    &lt;guid&gt;3B12CA24F9C343078DA41531AA0AD85A&lt;/guid&gt;&#10;                    &lt;answertext&gt;Higher&lt;/answertext&gt;&#10;                    &lt;valuetype&gt;1&lt;/valuetype&gt;&#10;                &lt;/answer&gt;&#10;                &lt;answer&gt;&#10;                    &lt;guid&gt;A13EC930FBF042DBBB6955D2A0C2C5A7&lt;/guid&gt;&#10;                    &lt;answertext&gt;Lower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Were we higher or lower than Budget?[;crlf;]73[;]73[;]73[;]False[;]40[;][;crlf;]1.45205479452055[;]1[;]0.497695948618766[;]0.247701257271533[;crlf;]40[;]1[;]Higher1[;]Higher[;][;crlf;]33[;]-1[;]Lower2[;]Lower[;]"/>
  <p:tag name="HASRESULTS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RTICIPANTDISPLAY" val="1"/>
  <p:tag name="NUMBERTODISPLAY" val="5"/>
  <p:tag name="SCORECALCULATION" val="1"/>
  <p:tag name="DISPLAYPOINTSLESSTHANONE" val="False"/>
  <p:tag name="CORRECTONLY" val="False"/>
  <p:tag name="TYPE" val="ParticipantLeaderboardSlid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DEFINEDCOLORS" val="3,6,10,45,32,50,13,4,9,55,1"/>
  <p:tag name="RGBCOLORS" val="-11566659,-4173747,-1,-65536,-16711936,-8355712,-256,-65281,-16711681,-8388608,-16777216"/>
  <p:tag name="COLORTYPE" val="DEFINED"/>
  <p:tag name="CHARTFORMAT" val="UEsDBBQABgAIAAAAIQAncm1TAQEAANABAAATAAAAW0NvbnRlbnRfVHlwZXNdLnhtbHyRTU/DMAyG70j8hyhX1KRwQAi13YGPI3AYP8AkbhstX0qysf173HZIMA0uUWL7ff3EblZ7Z9kOUzbBt/xa1JyhV0EbP7T8ff1c3XGWC3gNNnhs+QEzX3WXF836EDEzUvvc8rGUeC9lViM6yCJE9JTpQ3JQ6JkGGUFtYEB5U9e3UgVf0JeqTB68ax6xh60t7GlP4YXkw0XOHpa6qVXLjZv0U1yeVSS0+UQCMVqjoNDf5M7rE67qyCRIOdfk0cR8ReB/dJgyv5l+NjjqXmmYyWhkb5DKCzgil2qk+3KK/03OUIa+Nwp1UFtHMxM6wSctx1kxu37jynkf3RcAAAD//wMAUEsDBBQABgAIAAAAIQAZqpLz0QAAALMBAAALAAAAX3JlbHMvLnJlbHOskMuKAjEQRfcD/kOovV3dLkQG025EcCv6ATVJdXew8yCJon9vnNlMizCbWRaXOvdw15ubHcWVYzLeSWiqGgQ75bVxvYTTcTdfgUiZnKbRO5Zw5wSbdvaxPvBIuTylwYQkCsUlCUPO4RMxqYEtpcoHdiXpfLSUyxl7DKTO1DMu6nqJ8TcD2glT7LWEuNcLEMd7KM1/s33XGcVbry6WXX5TgcaW7gKk2HOWoAaKGS1rQz9RU33ZAPjepPlPk6nrq9K3WFWme7rgZOr2AQAA//8DAFBLAwQUAAYACAAAACEAY6JE9W8FAACuEQAADwAAAGNoYXJ0L2NoYXJ0LnhtbNxYbW/bNhD+PmD/wRCwj44t+d2oUzh20xVzmqBJ223faIqSOVOkRlKO3WH/fccXyXLiJUWdAsPyJdTxeLp77uHdWa9ebzPW2BCpqOCTIDxrBw3CsYgpTyfBx7vL5jBoKI14jJjgZBLsiApen//4wys8xisk9W2OMGmAEa7GeBKstM7HrZbCK5IhdSZywmEvETJDGh5l2oolugfjGWtF7Xa/ZY0E3gD6BgMZorw8L7/mvEgSislc4CIjXDsvJGFIAwJqRXMVnENwMdIkHLW7jQ1ik6AdtIyQIZ46AeHNtxdOKEXBYxLPhOQAY00/w+Mp00RyMDUTXMPbfJzZVyGVIbku8iYWWQ7OLSmjemfdBQfB9mwlII7GB/JnQSVRkwCH3RIIWD6CIqNYCiUSfQYWWw6FMhvG7KA1bEU+HxBs2B0rvWPEBRS2IxNtq3qvdeESMbZEeG2wqSlXqvt9c/AhGOYUZvIK5dcbeTqFlmk4CZgOg4bewipew2qZRkYWGRms4jWsEMaQCdDwi1IC+05S6XRKSafUAVSdDiDtFr1S0isl/VLSDxorRvkaMmH+BY1EsJ+doFw5Btk7YNBAhRZ3VDMyJ4xoEnvsndaGkvvO3KhJoX+t8cwKfjsUTHk63R6IciBnTrCmG5/SviV1C4/3hhMmhDRv0CuK15yoOp1Bs9pXNCafIflP6NZVDEeeUa+r5EzoqSTIWGdoJwptVhniBWKL6nl7JWIfColT4kDaHRN6IIZnncO/6E2z4485qAZnYb/dHXWG0cAuum+alst4fO+xPBuNwn7tb+DOr8rtYXs4GvSiMOx2TPXouKvw0HmAch/XEsnOfGZqqYkSnuZUOnNYMGc+hRqTQ9H0YlYoKCskdpsbJHczwURZe0InVsRmksaHNBAyJt68L2p6a96rtPxAEnPFIftWQjm0Bf0ueU9SKD8la/yheLFkyp7Lb06/u+ev0JiLS8rYqY0AAkBjxk81s3fIIGIsGglJErhAC1WW8W9uVw5mBdBZCFfifkFSwuNfyM4TyecQdj4h6M+mB5V5BdkM6fco8+T3GVEgvyXyqPyGSFPzHtm+KJZLRm7pl8emFgQBURYUisDBMbI1ABi3YdUoJJ0Ef83e9HudwTRszvuXs2Y36feao/kobA6iqDvrjrq94cXF3/vWBCXzwZjwTGsK622p568OYIjD3tiEfdxXIDK4aAldOg2iirgY2SjqvPciQNvEx4usuhFWBKf9paqMuLc/m7pair5r6urxpSj/TGPtK1PYq3xAuc823kEzgiQ7rqHtu7Lf9MJu1B5Fw6MbUbfffbhhbcPLD0sZwDm1leRfTSuMwIXUoC0kBYbaIczxLaP8Cm3Nmwzue8XYtsYDTqLtjfAsXTrXIHeXmYaGa+bOGfSJSfCWwHiGGEyzooDbAMxek7i6VRn6Q8g7aHpXMHQ549B2nDHw5OEeh1nYbWo4A7WwcoAD1+6E2zMX/OS55mUKWuN+EvQ7QIJjlc0A7GuRGRFVOTmEhgj7fNu9shyYUeV3In2k5smh5qsUW7IpS7mTYe05BtLrJFHEV6Kw7UnJxVXBNF1sGEBZSy04VpEIruBRNu39q5HkCTZBL6ber5K2tYNPs8u34yPsav/03YlVUe5/Qat9fXmCVnbrguh7QnzKlu7B3C8gh+cErOojo1l/ouqaM99NPSdjqvIL+Am3VlNfLVSOuL+q0EbmQD51DUMP1J0HJCynsxeD/j817XxtcdDbF6pnSxHvKlOnTFEwmSl9a3+muk8QpxnLX2JutJUUjWOSfIAY1RfoMUNX6GCQ9Jsw690giYyC+aYwCeB7wsdby2rQsdw2YNvF/jPL+T8AAAD//wMAUEsDBBQABgAIAAAAIQCU2b8E2gQAADYkAAAWAAAAY2hhcnQvbWVkaWEvaW1hZ2UxLmJtcOzX6VMadxgHcPoP9G/oi77oy840wSOCeONRETCaNlWTqekhGjXaTCYmAQOixLOmUfGKorFeeKUajcZdwNuqNbWdXk6i5l1e9S94+jwLu0UHncm4ZDqdZeZxEXD38/vud3cw+mP5+zLuIcefH+B86Jt3ZO/hM+9j4V2ZjIZ/AIBMGikDqQNSB6QOSB2QOiB14P/Qgb29PZXb7TbR/NfWQzZ/Hxl7e3tZq9UKx83bXEMg23E+fJ2h8Xg8Rhr7xAAz83zNuPP6lYo305rEOg9vkt1RG/lcPTbm7/0d1evd56rOh5umG2VbbNmdX9lrpSwbU3cdMmdbIcvjAE1/NfK99wI8ZuSbrIHvHX9eA2V31NY80sdM/7xunN5eMfLHPbq1ZYXBs/JUWKzSw0BJPIQpGiEljQVt+grEJgxDdG0pZD5F/4ID0gZroNhYdqhPdMyj+wz0O32O1ktb/rxSBpTdvrvfRNl1O34x3by9w968tc0WWcZY3UgDHrcbMqaaoHt5Vrjm/LtUlRUq+AfJH3HYH1Vdgn671z9UC6PzM0Y6Lk0g50mvkdu3BpY+N1BlYOYwu4VKHXxfHA+qWMwofRlStW6IuGgG3Sj5HZw/996dQ7nxWVR9FgK0jyXMn/Ofa/DlvwpxaidE3bsGmTN2yMb9aIfrYWP3d+EaOMl63Hu0bv5c1BlSuewWKvXQVxwHUbG9gl+RZQE9+Re9fnN/BxMos8qL//qHShMg9Fw9pGgY0J5fhXj1CKgqiyBzusXrd9bD5ovT+fl1kaUhXwPzdzWYvx4eFaE/7hH6V7j8FdkVnD+b/JPYn6WnQn/4fdDWSn6TN//hUjWEhtf5+UdBaS30+XuA+rj54o9T5e9/7LGaqwyD/kX02y4lQ3Rcn+BX5qB/7Fvg/V3H+Cs+9fN/o4aQ8FrOrzu/hvmPgcJcABlPmrn89aONsPXyT9H8E7WFDGP25m+7rEF/v+BX5Fj9/A+gazFw/uSf5fNHvzysGv3zwPkT0V9uwNzrIXOqGTR9Ntja+0s0/+O6IvSncdcv+WPiB/C+t4r9cYHyEvkbffkf77d8Ihf8Ts5v8/ozMP/ECSi8386UDNq5cSzNGn/aF88/WV/MsBb0W3Vgu6xF/yB33fH+5I67kNxWDuqm2+BYnQvYf/MF3p8OzuuJcDakSvCrkx7DjxsvRcvbv/v0fKqhmHH5+WM5/xqXf0HhGLN9sBvJz9G/5X8vR39PYSwMYfbdV2PQX4n+Z6DD/Mm/sbEXNH9NTji4LVrMXw/Vn18AhaoNVDFdoIxqhzxDP8MbT9oe/LYVSbM83mmk7Rl5hc+/jv4f0L8fNH9jbgS4K7Tgwf6050UhE2SbW68iaU4yn/TeGbkZklPnMP91SEyeDKr/wRUleMhfoYO2rymm0/+f9dFZvGbQr+f8U7CxGbz8W76M5LJ3o7/1K3H8hgInI/hTnqD/IGj9oczp3kN+WosY+eflk3/Wmz/6W+zzJjH2G2gfHdh58rvQ3/SFUiT/sOBPSpkGeysbNP9DA/n14LLo4LsrCtH88Unj+B10DuISnGBvcwXN350fzX33ceE99H6uOH66d3V0rhj5CXTexXptyFbA8LM83mEUa7/Sfk5/H5cylDKUOiB1QOqA1AGpA1IHpA68vQ78AwAA//8DAFBLAQItABQABgAIAAAAIQAncm1TAQEAANABAAATAAAAAAAAAAAAAAAAAAAAAABbQ29udGVudF9UeXBlc10ueG1sUEsBAi0AFAAGAAgAAAAhABmqkvPRAAAAswEAAAsAAAAAAAAAAAAAAAAAMgEAAF9yZWxzLy5yZWxzUEsBAi0AFAAGAAgAAAAhAGOiRPVvBQAArhEAAA8AAAAAAAAAAAAAAAAALAIAAGNoYXJ0L2NoYXJ0LnhtbFBLAQItABQABgAIAAAAIQCU2b8E2gQAADYkAAAWAAAAAAAAAAAAAAAAAMgHAABjaGFydC9tZWRpYS9pbWFnZTEuYm1wUEsFBgAAAAAEAAQA+wAAANYMAAAAAA=="/>
  <p:tag name="NUMBERFORMA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322AA87A623458EB34605F48725DAAB&lt;/guid&gt;&#10;        &lt;description /&gt;&#10;        &lt;date&gt;9/10/2018 3:28:11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4252FEBF5B74C1C90CE44F1B242BB27&lt;/guid&gt;&#10;            &lt;repollguid&gt;8E0CB5CC21B946118FA1F092BC4DED7A&lt;/repollguid&gt;&#10;            &lt;sourceid&gt;3DE9E69CDFDE405A90B100C55B537D32&lt;/sourceid&gt;&#10;            &lt;questiontext&gt;How many tuition fee invoices &amp;amp; credit notes did we issue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2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correctanswerindicator&gt;True&lt;/correctanswerindicator&gt;&#10;            &lt;answers&gt;&#10;                &lt;answer&gt;&#10;                    &lt;guid&gt;9F45FD559D9C45CDA5BC1247E98DB6AD&lt;/guid&gt;&#10;                    &lt;answertext&gt;36,259&lt;/answertext&gt;&#10;                    &lt;valuetype&gt;-1&lt;/valuetype&gt;&#10;                &lt;/answer&gt;&#10;                &lt;answer&gt;&#10;                    &lt;guid&gt;284E0399658140258398585034ED8627&lt;/guid&gt;&#10;                    &lt;answertext&gt;39,562&lt;/answertext&gt;&#10;                    &lt;valuetype&gt;-1&lt;/valuetype&gt;&#10;                &lt;/answer&gt;&#10;                &lt;answer&gt;&#10;                    &lt;guid&gt;A0F12D8340B24C61AC756560CA1494AB&lt;/guid&gt;&#10;                    &lt;answertext&gt;32,965&lt;/answertext&gt;&#10;                    &lt;valuetype&gt;-1&lt;/valuetype&gt;&#10;                &lt;/answer&gt;&#10;                &lt;answer&gt;&#10;                    &lt;guid&gt;854E77C46E9E443FA8E5F96BD1A32134&lt;/guid&gt;&#10;                    &lt;answertext&gt;35,629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How many tuition fee invoices &amp; credit notes did we issue?[;crlf;]73[;]75[;]73[;]False[;]25[;][;crlf;]2.52054794520548[;]2[;]1.21756087908433[;]1.4824544942766[;crlf;]20[;]-1[;]36,2591[;]36,259[;][;crlf;]20[;]-1[;]39,5622[;]39,562[;][;crlf;]8[;]-1[;]32,9653[;]32,965[;][;crlf;]25[;]1[;]35,6294[;]35,629[;]"/>
  <p:tag name="HASRESULTS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ATB 13.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FF38680A33AA47BAFB37641A83BD6A" ma:contentTypeVersion="0" ma:contentTypeDescription="Create a new document." ma:contentTypeScope="" ma:versionID="d065d2494ee8a30c371c4d2fffa0dff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364ae96ede1d8dfbc927409f7032e19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E39507-B2BD-47D5-81F6-AF9E667C18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5A7F58-0734-44F6-8647-F9F663682F33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E61038CC-5DE6-4C78-BC99-A27053C8A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ATB 13.09</Template>
  <TotalTime>6020</TotalTime>
  <Words>845</Words>
  <Application>Microsoft Office PowerPoint</Application>
  <PresentationFormat>On-screen Show (4:3)</PresentationFormat>
  <Paragraphs>250</Paragraphs>
  <Slides>31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ATB 13.09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Were we higher or lower than Budget?</vt:lpstr>
      <vt:lpstr>PowerPoint Presentation</vt:lpstr>
      <vt:lpstr>How many tuition fee invoices &amp; credit notes did we issue?</vt:lpstr>
      <vt:lpstr>How much of this did we pay using the BACS payment system?</vt:lpstr>
      <vt:lpstr>PowerPoint Presentation</vt:lpstr>
      <vt:lpstr>What did we actually spend on investments?</vt:lpstr>
      <vt:lpstr>PowerPoint Presentation</vt:lpstr>
      <vt:lpstr>Participant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Lorna Pettifer</dc:creator>
  <cp:lastModifiedBy>Lorna Pettifer</cp:lastModifiedBy>
  <cp:revision>239</cp:revision>
  <dcterms:created xsi:type="dcterms:W3CDTF">2018-08-09T07:34:54Z</dcterms:created>
  <dcterms:modified xsi:type="dcterms:W3CDTF">2018-09-14T08:09:29Z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0x010100F3FF38680A33AA47BAFB37641A83BD6A</vt:lpwstr>
  </property>
  <property fmtid="{D5CDD505-2E9C-101B-9397-08002B2CF9AE}" pid="3" name="TemplateUrl">
    <vt:lpwstr/>
  </property>
  <property fmtid="{D5CDD505-2E9C-101B-9397-08002B2CF9AE}" pid="4" name="Order">
    <vt:r8>1400</vt:r8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