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8" r:id="rId5"/>
    <p:sldId id="267" r:id="rId6"/>
    <p:sldId id="278" r:id="rId7"/>
    <p:sldId id="279" r:id="rId8"/>
    <p:sldId id="268" r:id="rId9"/>
    <p:sldId id="269" r:id="rId10"/>
    <p:sldId id="270" r:id="rId11"/>
    <p:sldId id="271" r:id="rId12"/>
    <p:sldId id="272" r:id="rId13"/>
    <p:sldId id="273" r:id="rId14"/>
    <p:sldId id="274" r:id="rId15"/>
    <p:sldId id="275" r:id="rId16"/>
    <p:sldId id="276" r:id="rId17"/>
    <p:sldId id="277" r:id="rId18"/>
    <p:sldId id="266" r:id="rId1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21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82416" autoAdjust="0"/>
  </p:normalViewPr>
  <p:slideViewPr>
    <p:cSldViewPr>
      <p:cViewPr>
        <p:scale>
          <a:sx n="75" d="100"/>
          <a:sy n="75" d="100"/>
        </p:scale>
        <p:origin x="-46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18"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8848507C-01C7-4467-AC81-5293CFE25CA3}" type="datetimeFigureOut">
              <a:rPr lang="en-GB" smtClean="0"/>
              <a:t>23/03/2018</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15A59976-6E73-4EA1-AE9A-2E2C009FC686}" type="slidenum">
              <a:rPr lang="en-GB" smtClean="0"/>
              <a:t>‹#›</a:t>
            </a:fld>
            <a:endParaRPr lang="en-GB" dirty="0"/>
          </a:p>
        </p:txBody>
      </p:sp>
    </p:spTree>
    <p:extLst>
      <p:ext uri="{BB962C8B-B14F-4D97-AF65-F5344CB8AC3E}">
        <p14:creationId xmlns:p14="http://schemas.microsoft.com/office/powerpoint/2010/main" val="3452177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1</a:t>
            </a:fld>
            <a:endParaRPr lang="en-GB" dirty="0"/>
          </a:p>
        </p:txBody>
      </p:sp>
    </p:spTree>
    <p:extLst>
      <p:ext uri="{BB962C8B-B14F-4D97-AF65-F5344CB8AC3E}">
        <p14:creationId xmlns:p14="http://schemas.microsoft.com/office/powerpoint/2010/main" val="1421808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10</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11</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12</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13</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14</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15</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2</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3</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4</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5</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6</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7</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8</a:t>
            </a:fld>
            <a:endParaRPr lang="en-GB" dirty="0"/>
          </a:p>
        </p:txBody>
      </p:sp>
    </p:spTree>
    <p:extLst>
      <p:ext uri="{BB962C8B-B14F-4D97-AF65-F5344CB8AC3E}">
        <p14:creationId xmlns:p14="http://schemas.microsoft.com/office/powerpoint/2010/main" val="2366194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A59976-6E73-4EA1-AE9A-2E2C009FC686}" type="slidenum">
              <a:rPr lang="en-GB" smtClean="0"/>
              <a:t>9</a:t>
            </a:fld>
            <a:endParaRPr lang="en-GB" dirty="0"/>
          </a:p>
        </p:txBody>
      </p:sp>
    </p:spTree>
    <p:extLst>
      <p:ext uri="{BB962C8B-B14F-4D97-AF65-F5344CB8AC3E}">
        <p14:creationId xmlns:p14="http://schemas.microsoft.com/office/powerpoint/2010/main" val="2366194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70"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70" y="3536156"/>
            <a:ext cx="7358063" cy="794742"/>
          </a:xfrm>
          <a:prstGeom prst="rect">
            <a:avLst/>
          </a:prstGeom>
        </p:spPr>
        <p:txBody>
          <a:bodyPr anchor="t"/>
          <a:lstStyle>
            <a:lvl1pPr marL="0" indent="0" algn="ctr">
              <a:spcBef>
                <a:spcPts val="0"/>
              </a:spcBef>
              <a:buSzTx/>
              <a:buNone/>
              <a:defRPr sz="2200"/>
            </a:lvl1pPr>
            <a:lvl2pPr marL="0" indent="160721" algn="ctr">
              <a:spcBef>
                <a:spcPts val="0"/>
              </a:spcBef>
              <a:buSzTx/>
              <a:buNone/>
              <a:defRPr sz="2200"/>
            </a:lvl2pPr>
            <a:lvl3pPr marL="0" indent="321440" algn="ctr">
              <a:spcBef>
                <a:spcPts val="0"/>
              </a:spcBef>
              <a:buSzTx/>
              <a:buNone/>
              <a:defRPr sz="2200"/>
            </a:lvl3pPr>
            <a:lvl4pPr marL="0" indent="482161" algn="ctr">
              <a:spcBef>
                <a:spcPts val="0"/>
              </a:spcBef>
              <a:buSzTx/>
              <a:buNone/>
              <a:defRPr sz="2200"/>
            </a:lvl4pPr>
            <a:lvl5pPr marL="0" indent="642882" algn="ctr">
              <a:spcBef>
                <a:spcPts val="0"/>
              </a:spcBef>
              <a:buSzTx/>
              <a:buNone/>
              <a:defRPr sz="2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15540446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5" name="Shape 95"/>
          <p:cNvSpPr>
            <a:spLocks noGrp="1"/>
          </p:cNvSpPr>
          <p:nvPr>
            <p:ph type="body" sz="quarter" idx="13"/>
          </p:nvPr>
        </p:nvSpPr>
        <p:spPr>
          <a:xfrm>
            <a:off x="892970" y="4473774"/>
            <a:ext cx="7358063" cy="333742"/>
          </a:xfrm>
          <a:prstGeom prst="rect">
            <a:avLst/>
          </a:prstGeom>
        </p:spPr>
        <p:txBody>
          <a:bodyPr anchor="t">
            <a:spAutoFit/>
          </a:bodyPr>
          <a:lstStyle>
            <a:lvl1pPr marL="0" indent="0" algn="ctr">
              <a:spcBef>
                <a:spcPts val="0"/>
              </a:spcBef>
              <a:buSzTx/>
              <a:buNone/>
              <a:defRPr sz="1700"/>
            </a:lvl1pPr>
          </a:lstStyle>
          <a:p>
            <a:r>
              <a:t>–Johnny Appleseed</a:t>
            </a:r>
          </a:p>
        </p:txBody>
      </p:sp>
      <p:sp>
        <p:nvSpPr>
          <p:cNvPr id="96" name="Shape 96"/>
          <p:cNvSpPr>
            <a:spLocks noGrp="1"/>
          </p:cNvSpPr>
          <p:nvPr>
            <p:ph type="body" sz="quarter" idx="14"/>
          </p:nvPr>
        </p:nvSpPr>
        <p:spPr>
          <a:xfrm>
            <a:off x="892970" y="2997662"/>
            <a:ext cx="7358063" cy="487630"/>
          </a:xfrm>
          <a:prstGeom prst="rect">
            <a:avLst/>
          </a:prstGeom>
        </p:spPr>
        <p:txBody>
          <a:bodyPr>
            <a:spAutoFit/>
          </a:bodyPr>
          <a:lstStyle>
            <a:lvl1pPr marL="0" indent="0" algn="ctr">
              <a:spcBef>
                <a:spcPts val="0"/>
              </a:spcBef>
              <a:buSzTx/>
              <a:buNone/>
              <a:defRPr sz="2700"/>
            </a:lvl1pPr>
          </a:lstStyle>
          <a:p>
            <a:r>
              <a:t>“Type a quote here.” </a:t>
            </a:r>
          </a:p>
        </p:txBody>
      </p:sp>
      <p:sp>
        <p:nvSpPr>
          <p:cNvPr id="97" name="Shape 97"/>
          <p:cNvSpPr>
            <a:spLocks noGrp="1"/>
          </p:cNvSpPr>
          <p:nvPr>
            <p:ph type="sldNum" sz="quarter" idx="2"/>
          </p:nvPr>
        </p:nvSpPr>
        <p:spPr>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363498885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4" name="Shape 104"/>
          <p:cNvSpPr>
            <a:spLocks noGrp="1"/>
          </p:cNvSpPr>
          <p:nvPr>
            <p:ph type="pic" idx="13"/>
          </p:nvPr>
        </p:nvSpPr>
        <p:spPr>
          <a:xfrm>
            <a:off x="0" y="0"/>
            <a:ext cx="9144000" cy="6858000"/>
          </a:xfrm>
          <a:prstGeom prst="rect">
            <a:avLst/>
          </a:prstGeom>
        </p:spPr>
        <p:txBody>
          <a:bodyPr lIns="64288" tIns="32144" rIns="64288" bIns="32144" anchor="t">
            <a:noAutofit/>
          </a:bodyPr>
          <a:lstStyle/>
          <a:p>
            <a:endParaRPr dirty="0"/>
          </a:p>
        </p:txBody>
      </p:sp>
      <p:sp>
        <p:nvSpPr>
          <p:cNvPr id="105" name="Shape 105"/>
          <p:cNvSpPr>
            <a:spLocks noGrp="1"/>
          </p:cNvSpPr>
          <p:nvPr>
            <p:ph type="sldNum" sz="quarter" idx="2"/>
          </p:nvPr>
        </p:nvSpPr>
        <p:spPr>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263250127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2" name="Shape 112"/>
          <p:cNvSpPr>
            <a:spLocks noGrp="1"/>
          </p:cNvSpPr>
          <p:nvPr>
            <p:ph type="sldNum" sz="quarter" idx="2"/>
          </p:nvPr>
        </p:nvSpPr>
        <p:spPr>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80796711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p:nvPr/>
        </p:nvSpPr>
        <p:spPr>
          <a:xfrm>
            <a:off x="-1" y="940595"/>
            <a:ext cx="9144001" cy="1"/>
          </a:xfrm>
          <a:prstGeom prst="line">
            <a:avLst/>
          </a:prstGeom>
          <a:ln w="25400">
            <a:solidFill>
              <a:srgbClr val="AC1400"/>
            </a:solidFill>
            <a:miter lim="400000"/>
          </a:ln>
        </p:spPr>
        <p:txBody>
          <a:bodyPr lIns="35715" tIns="35715" rIns="35715" bIns="35715" anchor="ctr"/>
          <a:lstStyle/>
          <a:p>
            <a:pPr algn="ctr" defTabSz="410730" hangingPunct="0">
              <a:defRPr sz="2400"/>
            </a:pPr>
            <a:endParaRPr sz="2400" kern="0" dirty="0">
              <a:solidFill>
                <a:srgbClr val="000000"/>
              </a:solidFill>
              <a:sym typeface="Helvetica Light"/>
            </a:endParaRPr>
          </a:p>
        </p:txBody>
      </p:sp>
      <p:pic>
        <p:nvPicPr>
          <p:cNvPr id="59" name="pasted-image.tiff"/>
          <p:cNvPicPr>
            <a:picLocks noChangeAspect="1"/>
          </p:cNvPicPr>
          <p:nvPr/>
        </p:nvPicPr>
        <p:blipFill>
          <a:blip r:embed="rId2">
            <a:extLst/>
          </a:blip>
          <a:stretch>
            <a:fillRect/>
          </a:stretch>
        </p:blipFill>
        <p:spPr>
          <a:xfrm>
            <a:off x="136426" y="172271"/>
            <a:ext cx="1429366" cy="744557"/>
          </a:xfrm>
          <a:prstGeom prst="rect">
            <a:avLst/>
          </a:prstGeom>
          <a:ln w="12700">
            <a:miter lim="400000"/>
          </a:ln>
        </p:spPr>
      </p:pic>
      <p:sp>
        <p:nvSpPr>
          <p:cNvPr id="60" name="Shape 60"/>
          <p:cNvSpPr>
            <a:spLocks noGrp="1"/>
          </p:cNvSpPr>
          <p:nvPr>
            <p:ph type="sldNum" sz="quarter" idx="2"/>
          </p:nvPr>
        </p:nvSpPr>
        <p:spPr>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60897502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669727" y="312540"/>
            <a:ext cx="7804547" cy="1518047"/>
          </a:xfrm>
          <a:prstGeom prst="rect">
            <a:avLst/>
          </a:prstGeom>
          <a:ln w="12700">
            <a:miter lim="400000"/>
          </a:ln>
          <a:extLst>
            <a:ext uri="{C572A759-6A51-4108-AA02-DFA0A04FC94B}">
              <ma14:wrappingTextBoxFlag xmlns:ma14="http://schemas.microsoft.com/office/mac/drawingml/2011/main" xmlns="" val="1"/>
            </a:ext>
          </a:extLst>
        </p:spPr>
        <p:txBody>
          <a:bodyPr lIns="35715" tIns="35715" rIns="35715" bIns="35715" anchor="ctr">
            <a:normAutofit/>
          </a:bodyPr>
          <a:lstStyle/>
          <a:p>
            <a:r>
              <a:t>Title Text</a:t>
            </a:r>
          </a:p>
        </p:txBody>
      </p:sp>
      <p:sp>
        <p:nvSpPr>
          <p:cNvPr id="3" name="Shape 3"/>
          <p:cNvSpPr>
            <a:spLocks noGrp="1"/>
          </p:cNvSpPr>
          <p:nvPr>
            <p:ph type="body" idx="1"/>
          </p:nvPr>
        </p:nvSpPr>
        <p:spPr>
          <a:xfrm>
            <a:off x="669727" y="1830587"/>
            <a:ext cx="7804547" cy="4420195"/>
          </a:xfrm>
          <a:prstGeom prst="rect">
            <a:avLst/>
          </a:prstGeom>
          <a:ln w="12700">
            <a:miter lim="400000"/>
          </a:ln>
          <a:extLst>
            <a:ext uri="{C572A759-6A51-4108-AA02-DFA0A04FC94B}">
              <ma14:wrappingTextBoxFlag xmlns:ma14="http://schemas.microsoft.com/office/mac/drawingml/2011/main" xmlns="" val="1"/>
            </a:ext>
          </a:extLst>
        </p:spPr>
        <p:txBody>
          <a:bodyPr lIns="35715" tIns="35715" rIns="35715" bIns="35715"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4428877" y="6505278"/>
            <a:ext cx="277317" cy="272186"/>
          </a:xfrm>
          <a:prstGeom prst="rect">
            <a:avLst/>
          </a:prstGeom>
          <a:ln w="12700">
            <a:miter lim="400000"/>
          </a:ln>
        </p:spPr>
        <p:txBody>
          <a:bodyPr wrap="none" lIns="35715" tIns="35715" rIns="35715" bIns="35715">
            <a:spAutoFit/>
          </a:bodyPr>
          <a:lstStyle>
            <a:lvl1pPr>
              <a:defRPr sz="1300"/>
            </a:lvl1pPr>
          </a:lstStyle>
          <a:p>
            <a:pPr algn="ctr" defTabSz="410730" hangingPunct="0"/>
            <a:fld id="{86CB4B4D-7CA3-9044-876B-883B54F8677D}" type="slidenum">
              <a:rPr kern="0">
                <a:solidFill>
                  <a:srgbClr val="000000"/>
                </a:solidFill>
                <a:sym typeface="Helvetica Light"/>
              </a:rPr>
              <a:pPr algn="ctr" defTabSz="410730" hangingPunct="0"/>
              <a:t>‹#›</a:t>
            </a:fld>
            <a:endParaRPr kern="0" dirty="0">
              <a:solidFill>
                <a:srgbClr val="000000"/>
              </a:solidFill>
              <a:sym typeface="Helvetica Light"/>
            </a:endParaRPr>
          </a:p>
        </p:txBody>
      </p:sp>
    </p:spTree>
    <p:extLst>
      <p:ext uri="{BB962C8B-B14F-4D97-AF65-F5344CB8AC3E}">
        <p14:creationId xmlns:p14="http://schemas.microsoft.com/office/powerpoint/2010/main" val="1582102783"/>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Lst>
  <p:transition spd="med"/>
  <p:txStyles>
    <p:titleStyle>
      <a:lvl1pPr marL="0" marR="0" indent="0"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1pPr>
      <a:lvl2pPr marL="0" marR="0" indent="160721"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2pPr>
      <a:lvl3pPr marL="0" marR="0" indent="321440"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3pPr>
      <a:lvl4pPr marL="0" marR="0" indent="482161"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4pPr>
      <a:lvl5pPr marL="0" marR="0" indent="642882"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5pPr>
      <a:lvl6pPr marL="0" marR="0" indent="803602"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6pPr>
      <a:lvl7pPr marL="0" marR="0" indent="964323"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7pPr>
      <a:lvl8pPr marL="0" marR="0" indent="1125044"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8pPr>
      <a:lvl9pPr marL="0" marR="0" indent="1285763" algn="ctr" defTabSz="41073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9pPr>
    </p:titleStyle>
    <p:bodyStyle>
      <a:lvl1pPr marL="312512"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1pPr>
      <a:lvl2pPr marL="625024"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2pPr>
      <a:lvl3pPr marL="937536"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3pPr>
      <a:lvl4pPr marL="1250048"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4pPr>
      <a:lvl5pPr marL="1562560"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5pPr>
      <a:lvl6pPr marL="1875072"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6pPr>
      <a:lvl7pPr marL="2187584"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7pPr>
      <a:lvl8pPr marL="2500096"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8pPr>
      <a:lvl9pPr marL="2812608" marR="0" indent="-312512" algn="l" defTabSz="410730"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1pPr>
      <a:lvl2pPr marL="0" marR="0" indent="160721"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2pPr>
      <a:lvl3pPr marL="0" marR="0" indent="321440"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3pPr>
      <a:lvl4pPr marL="0" marR="0" indent="482161"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4pPr>
      <a:lvl5pPr marL="0" marR="0" indent="642882"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5pPr>
      <a:lvl6pPr marL="0" marR="0" indent="803602"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6pPr>
      <a:lvl7pPr marL="0" marR="0" indent="964323"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7pPr>
      <a:lvl8pPr marL="0" marR="0" indent="1125044"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8pPr>
      <a:lvl9pPr marL="0" marR="0" indent="1285763" algn="ctr" defTabSz="410730"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 name="pasted-image.tiff"/>
          <p:cNvPicPr>
            <a:picLocks noChangeAspect="1"/>
          </p:cNvPicPr>
          <p:nvPr/>
        </p:nvPicPr>
        <p:blipFill>
          <a:blip r:embed="rId3">
            <a:extLst/>
          </a:blip>
          <a:stretch>
            <a:fillRect/>
          </a:stretch>
        </p:blipFill>
        <p:spPr>
          <a:xfrm>
            <a:off x="323528" y="1395835"/>
            <a:ext cx="4456122" cy="2321197"/>
          </a:xfrm>
          <a:prstGeom prst="rect">
            <a:avLst/>
          </a:prstGeom>
          <a:ln w="12700">
            <a:miter lim="400000"/>
          </a:ln>
        </p:spPr>
      </p:pic>
      <p:sp>
        <p:nvSpPr>
          <p:cNvPr id="122" name="Shape 122"/>
          <p:cNvSpPr/>
          <p:nvPr/>
        </p:nvSpPr>
        <p:spPr>
          <a:xfrm flipV="1">
            <a:off x="3923109" y="1922256"/>
            <a:ext cx="1" cy="1290720"/>
          </a:xfrm>
          <a:prstGeom prst="line">
            <a:avLst/>
          </a:prstGeom>
          <a:ln w="25400">
            <a:solidFill>
              <a:srgbClr val="672146"/>
            </a:solidFill>
            <a:miter lim="400000"/>
          </a:ln>
        </p:spPr>
        <p:txBody>
          <a:bodyPr lIns="35717" tIns="35717" rIns="35717" bIns="35717" anchor="ctr"/>
          <a:lstStyle/>
          <a:p>
            <a:pPr>
              <a:defRPr sz="2400"/>
            </a:pPr>
            <a:endParaRPr dirty="0"/>
          </a:p>
        </p:txBody>
      </p:sp>
      <p:sp>
        <p:nvSpPr>
          <p:cNvPr id="123" name="Shape 123"/>
          <p:cNvSpPr/>
          <p:nvPr/>
        </p:nvSpPr>
        <p:spPr>
          <a:xfrm>
            <a:off x="3982013" y="1991506"/>
            <a:ext cx="4824941" cy="1549459"/>
          </a:xfrm>
          <a:prstGeom prst="rect">
            <a:avLst/>
          </a:prstGeom>
          <a:ln w="12700">
            <a:miter lim="400000"/>
          </a:ln>
          <a:extLst>
            <a:ext uri="{C572A759-6A51-4108-AA02-DFA0A04FC94B}">
              <ma14:wrappingTextBoxFlag xmlns:ma14="http://schemas.microsoft.com/office/mac/drawingml/2011/main" xmlns="" val="1"/>
            </a:ext>
          </a:extLst>
        </p:spPr>
        <p:txBody>
          <a:bodyPr wrap="square" lIns="35717" tIns="35717" rIns="35717" bIns="35717" anchor="ctr">
            <a:spAutoFit/>
          </a:bodyPr>
          <a:lstStyle/>
          <a:p>
            <a:pPr algn="l">
              <a:defRPr sz="3900">
                <a:solidFill>
                  <a:srgbClr val="672146"/>
                </a:solidFill>
                <a:latin typeface="Cambria"/>
                <a:ea typeface="Cambria"/>
                <a:cs typeface="Cambria"/>
                <a:sym typeface="Cambria"/>
              </a:defRPr>
            </a:pPr>
            <a:r>
              <a:rPr lang="en-GB" sz="3200" b="1" i="1" dirty="0" smtClean="0">
                <a:latin typeface="FS Clerkenwell"/>
                <a:cs typeface="FS Clerkenwell"/>
              </a:rPr>
              <a:t>Finance All Team Brief: </a:t>
            </a:r>
          </a:p>
          <a:p>
            <a:pPr algn="l">
              <a:defRPr sz="3900">
                <a:solidFill>
                  <a:srgbClr val="672146"/>
                </a:solidFill>
                <a:latin typeface="Cambria"/>
                <a:ea typeface="Cambria"/>
                <a:cs typeface="Cambria"/>
                <a:sym typeface="Cambria"/>
              </a:defRPr>
            </a:pPr>
            <a:r>
              <a:rPr lang="en-GB" sz="3200" i="1" dirty="0" smtClean="0">
                <a:latin typeface="FS Clerkenwell"/>
                <a:cs typeface="FS Clerkenwell"/>
              </a:rPr>
              <a:t>Optional GDPR Update</a:t>
            </a:r>
          </a:p>
          <a:p>
            <a:pPr algn="l">
              <a:defRPr sz="3900">
                <a:solidFill>
                  <a:srgbClr val="672146"/>
                </a:solidFill>
                <a:latin typeface="Cambria"/>
                <a:ea typeface="Cambria"/>
                <a:cs typeface="Cambria"/>
                <a:sym typeface="Cambria"/>
              </a:defRPr>
            </a:pPr>
            <a:r>
              <a:rPr lang="en-GB" sz="3200" i="1" dirty="0" smtClean="0">
                <a:latin typeface="FS Clerkenwell"/>
                <a:cs typeface="FS Clerkenwell"/>
              </a:rPr>
              <a:t>March 2018</a:t>
            </a:r>
          </a:p>
        </p:txBody>
      </p:sp>
    </p:spTree>
    <p:extLst>
      <p:ext uri="{BB962C8B-B14F-4D97-AF65-F5344CB8AC3E}">
        <p14:creationId xmlns:p14="http://schemas.microsoft.com/office/powerpoint/2010/main" val="1702873791"/>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000"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What are the key changes?</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4" name="TextBox 3"/>
          <p:cNvSpPr txBox="1"/>
          <p:nvPr/>
        </p:nvSpPr>
        <p:spPr>
          <a:xfrm>
            <a:off x="611560" y="1876182"/>
            <a:ext cx="8064896" cy="45345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indent="-342900">
              <a:buFont typeface="Arial" panose="020B0604020202020204" pitchFamily="34" charset="0"/>
              <a:buChar char="•"/>
            </a:pPr>
            <a:r>
              <a:rPr lang="en-GB" sz="2400" dirty="0" smtClean="0"/>
              <a:t>The penalty for a breach is now </a:t>
            </a:r>
            <a:r>
              <a:rPr lang="en-GB" sz="2400" dirty="0" err="1" smtClean="0"/>
              <a:t>upto</a:t>
            </a:r>
            <a:r>
              <a:rPr lang="en-GB" sz="2400" dirty="0" smtClean="0"/>
              <a:t> 4% of global turnover or 20 million Euros</a:t>
            </a:r>
          </a:p>
          <a:p>
            <a:pPr marL="342900" indent="-342900">
              <a:buFont typeface="Arial" panose="020B0604020202020204" pitchFamily="34" charset="0"/>
              <a:buChar char="•"/>
            </a:pPr>
            <a:r>
              <a:rPr lang="en-GB" sz="2400" dirty="0" smtClean="0"/>
              <a:t>The conditions for consent have been strengthened - conditions for consent must be clear and it must be as easy to withdraw consent as it is to provide</a:t>
            </a:r>
          </a:p>
          <a:p>
            <a:pPr marL="342900" indent="-342900">
              <a:buFont typeface="Arial" panose="020B0604020202020204" pitchFamily="34" charset="0"/>
              <a:buChar char="•"/>
            </a:pPr>
            <a:r>
              <a:rPr lang="en-GB" sz="2400" dirty="0" smtClean="0"/>
              <a:t>Existing consents that don't meet the standard must be refreshed</a:t>
            </a:r>
          </a:p>
          <a:p>
            <a:pPr marL="342900" indent="-342900">
              <a:buFont typeface="Arial" panose="020B0604020202020204" pitchFamily="34" charset="0"/>
              <a:buChar char="•"/>
            </a:pPr>
            <a:r>
              <a:rPr lang="en-GB" sz="2400" dirty="0" smtClean="0"/>
              <a:t>Breach notification is now mandatory (within 72 hours)</a:t>
            </a:r>
          </a:p>
          <a:p>
            <a:pPr marL="342900" indent="-342900">
              <a:buFont typeface="Arial" panose="020B0604020202020204" pitchFamily="34" charset="0"/>
              <a:buChar char="•"/>
            </a:pPr>
            <a:r>
              <a:rPr lang="en-GB" sz="2400" dirty="0" smtClean="0"/>
              <a:t>Data access requests must now be fulfilled free of charge</a:t>
            </a:r>
          </a:p>
          <a:p>
            <a:endParaRPr lang="en-GB" sz="2400" dirty="0" smtClean="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3239271532"/>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000"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What are the key changes (</a:t>
            </a:r>
            <a:r>
              <a:rPr kumimoji="0" lang="en-GB" sz="3600" b="0" i="0" u="none" strike="noStrike" cap="none" spc="0" normalizeH="0" baseline="0" dirty="0" err="1" smtClean="0">
                <a:ln>
                  <a:noFill/>
                </a:ln>
                <a:solidFill>
                  <a:srgbClr val="672146"/>
                </a:solidFill>
                <a:effectLst/>
                <a:uFillTx/>
                <a:latin typeface="FS Clerkenwell" pitchFamily="50" charset="0"/>
                <a:sym typeface="Helvetica Light"/>
              </a:rPr>
              <a:t>ctd</a:t>
            </a: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4" name="TextBox 3"/>
          <p:cNvSpPr txBox="1"/>
          <p:nvPr/>
        </p:nvSpPr>
        <p:spPr>
          <a:xfrm>
            <a:off x="611560" y="2984178"/>
            <a:ext cx="8064896"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indent="-342900">
              <a:buFont typeface="Arial" panose="020B0604020202020204" pitchFamily="34" charset="0"/>
              <a:buChar char="•"/>
            </a:pPr>
            <a:r>
              <a:rPr lang="en-GB" sz="2400" dirty="0" smtClean="0"/>
              <a:t>The age barrier for collecting data rises from 13 to 16</a:t>
            </a:r>
          </a:p>
          <a:p>
            <a:pPr marL="342900" indent="-342900">
              <a:buFont typeface="Arial" panose="020B0604020202020204" pitchFamily="34" charset="0"/>
              <a:buChar char="•"/>
            </a:pPr>
            <a:r>
              <a:rPr lang="en-GB" sz="2400" dirty="0" smtClean="0"/>
              <a:t>You </a:t>
            </a:r>
            <a:r>
              <a:rPr lang="en-GB" sz="2400" b="1" dirty="0" smtClean="0"/>
              <a:t>must</a:t>
            </a:r>
            <a:r>
              <a:rPr lang="en-GB" sz="2400" dirty="0" smtClean="0"/>
              <a:t> delete data that you are not using for its original purpose</a:t>
            </a:r>
          </a:p>
          <a:p>
            <a:pPr marL="342900" indent="-342900">
              <a:buFont typeface="Arial" panose="020B0604020202020204" pitchFamily="34" charset="0"/>
              <a:buChar char="•"/>
            </a:pPr>
            <a:r>
              <a:rPr lang="en-GB" sz="2400" dirty="0" smtClean="0"/>
              <a:t>The introduction of data protection impact assessments (DPIAs)</a:t>
            </a:r>
          </a:p>
          <a:p>
            <a:pPr marL="342900" indent="-342900">
              <a:buFont typeface="Arial" panose="020B0604020202020204" pitchFamily="34" charset="0"/>
              <a:buChar char="•"/>
            </a:pPr>
            <a:r>
              <a:rPr lang="en-GB" sz="2400" dirty="0"/>
              <a:t>The right to be </a:t>
            </a:r>
            <a:r>
              <a:rPr lang="en-GB" sz="2400" dirty="0" smtClean="0"/>
              <a:t>forgotten</a:t>
            </a:r>
          </a:p>
        </p:txBody>
      </p:sp>
    </p:spTree>
    <p:extLst>
      <p:ext uri="{BB962C8B-B14F-4D97-AF65-F5344CB8AC3E}">
        <p14:creationId xmlns:p14="http://schemas.microsoft.com/office/powerpoint/2010/main" val="272457063"/>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000"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How this impacts SHU</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4" name="TextBox 3"/>
          <p:cNvSpPr txBox="1"/>
          <p:nvPr/>
        </p:nvSpPr>
        <p:spPr>
          <a:xfrm>
            <a:off x="611560" y="2984178"/>
            <a:ext cx="8064896"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indent="-342900">
              <a:buFont typeface="Arial" panose="020B0604020202020204" pitchFamily="34" charset="0"/>
              <a:buChar char="•"/>
            </a:pPr>
            <a:r>
              <a:rPr lang="en-GB" sz="2400" dirty="0" smtClean="0"/>
              <a:t>Marketing/alumni data consent</a:t>
            </a:r>
          </a:p>
          <a:p>
            <a:pPr marL="342900" indent="-342900">
              <a:buFont typeface="Arial" panose="020B0604020202020204" pitchFamily="34" charset="0"/>
              <a:buChar char="•"/>
            </a:pPr>
            <a:r>
              <a:rPr lang="en-GB" sz="2400" dirty="0" smtClean="0"/>
              <a:t>Privacy notices to be published</a:t>
            </a:r>
          </a:p>
          <a:p>
            <a:pPr marL="342900" indent="-342900">
              <a:buFont typeface="Arial" panose="020B0604020202020204" pitchFamily="34" charset="0"/>
              <a:buChar char="•"/>
            </a:pPr>
            <a:r>
              <a:rPr lang="en-GB" sz="2400" dirty="0" smtClean="0"/>
              <a:t>Subject Access Requests must be carried out in a shorter period of time</a:t>
            </a:r>
          </a:p>
          <a:p>
            <a:pPr marL="342900" indent="-342900">
              <a:buFont typeface="Arial" panose="020B0604020202020204" pitchFamily="34" charset="0"/>
              <a:buChar char="•"/>
            </a:pPr>
            <a:r>
              <a:rPr lang="en-GB" sz="2400" dirty="0"/>
              <a:t>The right to be </a:t>
            </a:r>
            <a:r>
              <a:rPr lang="en-GB" sz="2400" dirty="0" smtClean="0"/>
              <a:t>forgotten</a:t>
            </a:r>
          </a:p>
          <a:p>
            <a:pPr marL="342900" indent="-342900">
              <a:buFont typeface="Arial" panose="020B0604020202020204" pitchFamily="34" charset="0"/>
              <a:buChar char="•"/>
            </a:pPr>
            <a:r>
              <a:rPr lang="en-GB" sz="2400" dirty="0" smtClean="0"/>
              <a:t>The right to withdraw consent</a:t>
            </a:r>
          </a:p>
        </p:txBody>
      </p:sp>
    </p:spTree>
    <p:extLst>
      <p:ext uri="{BB962C8B-B14F-4D97-AF65-F5344CB8AC3E}">
        <p14:creationId xmlns:p14="http://schemas.microsoft.com/office/powerpoint/2010/main" val="3053075573"/>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000"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How this impacts Finance</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4" name="TextBox 3"/>
          <p:cNvSpPr txBox="1"/>
          <p:nvPr/>
        </p:nvSpPr>
        <p:spPr>
          <a:xfrm>
            <a:off x="611560" y="2430180"/>
            <a:ext cx="8064896" cy="34265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indent="-342900">
              <a:buFont typeface="Arial" panose="020B0604020202020204" pitchFamily="34" charset="0"/>
              <a:buChar char="•"/>
            </a:pPr>
            <a:r>
              <a:rPr lang="en-GB" sz="2400" b="1" dirty="0" smtClean="0"/>
              <a:t>Management Accounts</a:t>
            </a:r>
            <a:r>
              <a:rPr lang="en-GB" sz="2400" dirty="0" smtClean="0"/>
              <a:t> - Are you keeping payroll data longer than you need to? When you send a costing externally does it contain personal information that it doesn't need to?</a:t>
            </a:r>
          </a:p>
          <a:p>
            <a:pPr marL="342900" indent="-342900">
              <a:buFont typeface="Arial" panose="020B0604020202020204" pitchFamily="34" charset="0"/>
              <a:buChar char="•"/>
            </a:pPr>
            <a:r>
              <a:rPr lang="en-GB" sz="2400" b="1" dirty="0" smtClean="0"/>
              <a:t>Sales Ledger </a:t>
            </a:r>
            <a:r>
              <a:rPr lang="en-GB" sz="2400" dirty="0" smtClean="0"/>
              <a:t>- Are you capturing more information than you need to when you record diary comments? What about card payments? If we received a right to be forgotten request would you know all the places you need to look?</a:t>
            </a:r>
          </a:p>
        </p:txBody>
      </p:sp>
    </p:spTree>
    <p:extLst>
      <p:ext uri="{BB962C8B-B14F-4D97-AF65-F5344CB8AC3E}">
        <p14:creationId xmlns:p14="http://schemas.microsoft.com/office/powerpoint/2010/main" val="520485772"/>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000"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How this impacts Finance (</a:t>
            </a:r>
            <a:r>
              <a:rPr kumimoji="0" lang="en-GB" sz="3600" b="0" i="0" u="none" strike="noStrike" cap="none" spc="0" normalizeH="0" baseline="0" dirty="0" err="1" smtClean="0">
                <a:ln>
                  <a:noFill/>
                </a:ln>
                <a:solidFill>
                  <a:srgbClr val="672146"/>
                </a:solidFill>
                <a:effectLst/>
                <a:uFillTx/>
                <a:latin typeface="FS Clerkenwell" pitchFamily="50" charset="0"/>
                <a:sym typeface="Helvetica Light"/>
              </a:rPr>
              <a:t>ctd</a:t>
            </a: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4" name="TextBox 3"/>
          <p:cNvSpPr txBox="1"/>
          <p:nvPr/>
        </p:nvSpPr>
        <p:spPr>
          <a:xfrm>
            <a:off x="611560" y="2060848"/>
            <a:ext cx="8064896" cy="41652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indent="-342900">
              <a:buFont typeface="Arial" panose="020B0604020202020204" pitchFamily="34" charset="0"/>
              <a:buChar char="•"/>
            </a:pPr>
            <a:r>
              <a:rPr lang="en-GB" sz="2400" b="1" dirty="0" smtClean="0"/>
              <a:t>Purchase Ledger </a:t>
            </a:r>
            <a:r>
              <a:rPr lang="en-GB" sz="2400" dirty="0" smtClean="0"/>
              <a:t>- Are copies of bank details removed/destroyed when they are no longer needed?</a:t>
            </a:r>
          </a:p>
          <a:p>
            <a:pPr marL="342900" indent="-342900">
              <a:buFont typeface="Arial" panose="020B0604020202020204" pitchFamily="34" charset="0"/>
              <a:buChar char="•"/>
            </a:pPr>
            <a:r>
              <a:rPr lang="en-GB" sz="2400" b="1" dirty="0" smtClean="0"/>
              <a:t>Procurement </a:t>
            </a:r>
            <a:r>
              <a:rPr lang="en-GB" sz="2400" dirty="0" smtClean="0"/>
              <a:t>- Supply chain? We contract out many functions, where this contains personal data have we carried out diligence on those suppliers?</a:t>
            </a:r>
          </a:p>
          <a:p>
            <a:pPr marL="342900" indent="-342900">
              <a:buFont typeface="Arial" panose="020B0604020202020204" pitchFamily="34" charset="0"/>
              <a:buChar char="•"/>
            </a:pPr>
            <a:r>
              <a:rPr lang="en-GB" sz="2400" b="1" dirty="0" smtClean="0"/>
              <a:t>Financial Accounts</a:t>
            </a:r>
            <a:r>
              <a:rPr lang="en-GB" sz="2400" dirty="0" smtClean="0"/>
              <a:t> - you routinely interrogate transactional data for statutory returns, IR35 assessments and payment runs. If an individual submitted an SAR how quickly could you find all traces of where we have stored, processed or transmitted their personal data?</a:t>
            </a:r>
            <a:endParaRPr lang="en-GB" sz="2400" b="1" dirty="0" smtClean="0"/>
          </a:p>
        </p:txBody>
      </p:sp>
    </p:spTree>
    <p:extLst>
      <p:ext uri="{BB962C8B-B14F-4D97-AF65-F5344CB8AC3E}">
        <p14:creationId xmlns:p14="http://schemas.microsoft.com/office/powerpoint/2010/main" val="2364562972"/>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3284984"/>
            <a:ext cx="7776864"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Any questions</a:t>
            </a:r>
            <a:r>
              <a:rPr kumimoji="0" lang="en-GB" sz="3600" b="0" i="0" u="none" strike="noStrike" cap="none" spc="0" normalizeH="0" dirty="0" smtClean="0">
                <a:ln>
                  <a:noFill/>
                </a:ln>
                <a:solidFill>
                  <a:srgbClr val="672146"/>
                </a:solidFill>
                <a:effectLst/>
                <a:uFillTx/>
                <a:latin typeface="FS Clerkenwell" pitchFamily="50" charset="0"/>
                <a:sym typeface="Helvetica Light"/>
              </a:rPr>
              <a:t> for </a:t>
            </a:r>
            <a:r>
              <a:rPr lang="en-GB" sz="3600" dirty="0" smtClean="0">
                <a:solidFill>
                  <a:srgbClr val="672146"/>
                </a:solidFill>
                <a:latin typeface="FS Clerkenwell" pitchFamily="50" charset="0"/>
                <a:sym typeface="Helvetica Light"/>
              </a:rPr>
              <a:t>me</a:t>
            </a:r>
            <a:r>
              <a:rPr kumimoji="0" lang="en-GB" sz="3600" b="0" i="0" u="none" strike="noStrike" cap="none" spc="0" normalizeH="0" dirty="0" smtClean="0">
                <a:ln>
                  <a:noFill/>
                </a:ln>
                <a:solidFill>
                  <a:srgbClr val="672146"/>
                </a:solidFill>
                <a:effectLst/>
                <a:uFillTx/>
                <a:latin typeface="FS Clerkenwell" pitchFamily="50" charset="0"/>
                <a:sym typeface="Helvetica Light"/>
              </a:rPr>
              <a:t>?</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Tree>
    <p:extLst>
      <p:ext uri="{BB962C8B-B14F-4D97-AF65-F5344CB8AC3E}">
        <p14:creationId xmlns:p14="http://schemas.microsoft.com/office/powerpoint/2010/main" val="2888748412"/>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Agenda</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3" name="TextBox 2"/>
          <p:cNvSpPr txBox="1"/>
          <p:nvPr/>
        </p:nvSpPr>
        <p:spPr>
          <a:xfrm>
            <a:off x="338460" y="1985064"/>
            <a:ext cx="8568952" cy="33342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000" b="0" i="0" u="none" strike="noStrike" cap="none" spc="0" normalizeH="0" baseline="0" dirty="0" smtClean="0">
                <a:ln>
                  <a:noFill/>
                </a:ln>
                <a:solidFill>
                  <a:srgbClr val="000000"/>
                </a:solidFill>
                <a:effectLst/>
                <a:uFillTx/>
                <a:sym typeface="Helvetica Light"/>
              </a:rPr>
              <a:t>What is it?</a:t>
            </a: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GB" sz="3000" b="0" i="0" u="none" strike="noStrike" cap="none" spc="0" normalizeH="0" baseline="0" dirty="0" smtClean="0">
              <a:ln>
                <a:noFill/>
              </a:ln>
              <a:solidFill>
                <a:srgbClr val="000000"/>
              </a:solidFill>
              <a:effectLst/>
              <a:uFillTx/>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lang="en-GB" sz="3000" dirty="0" smtClean="0">
                <a:solidFill>
                  <a:srgbClr val="000000"/>
                </a:solidFill>
                <a:sym typeface="Helvetica Light"/>
              </a:rPr>
              <a:t>What are they key changes?</a:t>
            </a: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lang="en-GB" sz="3000" dirty="0" smtClean="0">
              <a:solidFill>
                <a:srgbClr val="000000"/>
              </a:solidFill>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000" b="0" i="0" u="none" strike="noStrike" cap="none" spc="0" normalizeH="0" baseline="0" dirty="0" smtClean="0">
                <a:ln>
                  <a:noFill/>
                </a:ln>
                <a:solidFill>
                  <a:srgbClr val="000000"/>
                </a:solidFill>
                <a:effectLst/>
                <a:uFillTx/>
                <a:sym typeface="Helvetica Light"/>
              </a:rPr>
              <a:t>How it affects SHU</a:t>
            </a:r>
            <a:endParaRPr lang="en-GB" sz="3000" dirty="0" smtClean="0">
              <a:solidFill>
                <a:srgbClr val="000000"/>
              </a:solidFill>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lang="en-GB" sz="3000" dirty="0" smtClean="0">
              <a:solidFill>
                <a:srgbClr val="000000"/>
              </a:solidFill>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000" b="0" i="0" u="none" strike="noStrike" cap="none" spc="0" normalizeH="0" baseline="0" dirty="0" smtClean="0">
                <a:ln>
                  <a:noFill/>
                </a:ln>
                <a:solidFill>
                  <a:srgbClr val="000000"/>
                </a:solidFill>
                <a:effectLst/>
                <a:uFillTx/>
                <a:sym typeface="Helvetica Light"/>
              </a:rPr>
              <a:t>How it affects us</a:t>
            </a:r>
            <a:endParaRPr kumimoji="0" lang="en-GB" sz="3000" b="0" i="0" u="none" strike="noStrike" cap="none" spc="0" normalizeH="0" baseline="0" dirty="0">
              <a:ln>
                <a:noFill/>
              </a:ln>
              <a:solidFill>
                <a:srgbClr val="000000"/>
              </a:solidFill>
              <a:effectLst/>
              <a:uFillTx/>
              <a:sym typeface="Helvetica Light"/>
            </a:endParaRPr>
          </a:p>
        </p:txBody>
      </p:sp>
    </p:spTree>
    <p:extLst>
      <p:ext uri="{BB962C8B-B14F-4D97-AF65-F5344CB8AC3E}">
        <p14:creationId xmlns:p14="http://schemas.microsoft.com/office/powerpoint/2010/main" val="2318820952"/>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46914" y="1739546"/>
            <a:ext cx="5542700" cy="4157025"/>
          </a:xfrm>
          <a:prstGeom prst="rect">
            <a:avLst/>
          </a:prstGeom>
        </p:spPr>
      </p:pic>
    </p:spTree>
    <p:extLst>
      <p:ext uri="{BB962C8B-B14F-4D97-AF65-F5344CB8AC3E}">
        <p14:creationId xmlns:p14="http://schemas.microsoft.com/office/powerpoint/2010/main" val="122751260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What is it?</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3" name="TextBox 2"/>
          <p:cNvSpPr txBox="1"/>
          <p:nvPr/>
        </p:nvSpPr>
        <p:spPr>
          <a:xfrm>
            <a:off x="338460" y="1985064"/>
            <a:ext cx="8568952" cy="33342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000" b="0" i="0" u="none" strike="noStrike" cap="none" spc="0" normalizeH="0" baseline="0" dirty="0" smtClean="0">
                <a:ln>
                  <a:noFill/>
                </a:ln>
                <a:solidFill>
                  <a:srgbClr val="000000"/>
                </a:solidFill>
                <a:effectLst/>
                <a:uFillTx/>
                <a:sym typeface="Helvetica Light"/>
              </a:rPr>
              <a:t>Global </a:t>
            </a:r>
            <a:r>
              <a:rPr kumimoji="0" lang="en-GB" sz="3000" b="0" i="0" u="none" strike="noStrike" cap="none" spc="0" normalizeH="0" baseline="0" dirty="0" err="1" smtClean="0">
                <a:ln>
                  <a:noFill/>
                </a:ln>
                <a:solidFill>
                  <a:srgbClr val="000000"/>
                </a:solidFill>
                <a:effectLst/>
                <a:uFillTx/>
                <a:sym typeface="Helvetica Light"/>
              </a:rPr>
              <a:t>Defense</a:t>
            </a:r>
            <a:r>
              <a:rPr kumimoji="0" lang="en-GB" sz="3000" b="0" i="0" u="none" strike="noStrike" cap="none" spc="0" normalizeH="0" baseline="0" dirty="0" smtClean="0">
                <a:ln>
                  <a:noFill/>
                </a:ln>
                <a:solidFill>
                  <a:srgbClr val="000000"/>
                </a:solidFill>
                <a:effectLst/>
                <a:uFillTx/>
                <a:sym typeface="Helvetica Light"/>
              </a:rPr>
              <a:t> Posture Realignment</a:t>
            </a: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GB" sz="3000" b="0" i="0" u="none" strike="noStrike" cap="none" spc="0" normalizeH="0" baseline="0" dirty="0" smtClean="0">
              <a:ln>
                <a:noFill/>
              </a:ln>
              <a:solidFill>
                <a:srgbClr val="000000"/>
              </a:solidFill>
              <a:effectLst/>
              <a:uFillTx/>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lang="en-GB" sz="3000" dirty="0" smtClean="0">
                <a:solidFill>
                  <a:srgbClr val="000000"/>
                </a:solidFill>
                <a:sym typeface="Helvetica Light"/>
              </a:rPr>
              <a:t>Gross Domestic Product per Region</a:t>
            </a: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lang="en-GB" sz="3000" dirty="0" smtClean="0">
              <a:solidFill>
                <a:srgbClr val="000000"/>
              </a:solidFill>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000" b="0" i="0" u="none" strike="noStrike" cap="none" spc="0" normalizeH="0" baseline="0" dirty="0" smtClean="0">
                <a:ln>
                  <a:noFill/>
                </a:ln>
                <a:solidFill>
                  <a:srgbClr val="000000"/>
                </a:solidFill>
                <a:effectLst/>
                <a:uFillTx/>
                <a:sym typeface="Helvetica Light"/>
              </a:rPr>
              <a:t>Grou</a:t>
            </a:r>
            <a:r>
              <a:rPr lang="en-GB" sz="3000" dirty="0" smtClean="0">
                <a:solidFill>
                  <a:srgbClr val="000000"/>
                </a:solidFill>
                <a:sym typeface="Helvetica Light"/>
              </a:rPr>
              <a:t>p of Deputy Permanent Representatives</a:t>
            </a: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lang="en-GB" sz="3000" dirty="0" smtClean="0">
              <a:solidFill>
                <a:srgbClr val="000000"/>
              </a:solidFill>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000" b="0" i="0" u="none" strike="noStrike" cap="none" spc="0" normalizeH="0" baseline="0" dirty="0" smtClean="0">
                <a:ln>
                  <a:noFill/>
                </a:ln>
                <a:solidFill>
                  <a:srgbClr val="000000"/>
                </a:solidFill>
                <a:effectLst/>
                <a:uFillTx/>
                <a:sym typeface="Helvetica Light"/>
              </a:rPr>
              <a:t>Graduate Degre</a:t>
            </a:r>
            <a:r>
              <a:rPr lang="en-GB" sz="3000" dirty="0" smtClean="0">
                <a:solidFill>
                  <a:srgbClr val="000000"/>
                </a:solidFill>
                <a:sym typeface="Helvetica Light"/>
              </a:rPr>
              <a:t>e Progress Report</a:t>
            </a:r>
            <a:endParaRPr kumimoji="0" lang="en-GB" sz="3000" b="0" i="0" u="none" strike="noStrike" cap="none" spc="0" normalizeH="0" baseline="0" dirty="0">
              <a:ln>
                <a:noFill/>
              </a:ln>
              <a:solidFill>
                <a:srgbClr val="000000"/>
              </a:solidFill>
              <a:effectLst/>
              <a:uFillTx/>
              <a:sym typeface="Helvetica Light"/>
            </a:endParaRPr>
          </a:p>
        </p:txBody>
      </p:sp>
    </p:spTree>
    <p:extLst>
      <p:ext uri="{BB962C8B-B14F-4D97-AF65-F5344CB8AC3E}">
        <p14:creationId xmlns:p14="http://schemas.microsoft.com/office/powerpoint/2010/main" val="2536881259"/>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What is it?</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3" name="TextBox 2"/>
          <p:cNvSpPr txBox="1"/>
          <p:nvPr/>
        </p:nvSpPr>
        <p:spPr>
          <a:xfrm>
            <a:off x="338460" y="1830016"/>
            <a:ext cx="8568952" cy="425757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000" b="0" i="0" u="none" strike="noStrike" cap="none" spc="0" normalizeH="0" baseline="0" dirty="0" smtClean="0">
                <a:ln>
                  <a:noFill/>
                </a:ln>
                <a:solidFill>
                  <a:srgbClr val="000000"/>
                </a:solidFill>
                <a:effectLst/>
                <a:uFillTx/>
                <a:sym typeface="Helvetica Light"/>
              </a:rPr>
              <a:t>General Data</a:t>
            </a:r>
            <a:r>
              <a:rPr kumimoji="0" lang="en-GB" sz="3000" b="0" i="0" u="none" strike="noStrike" cap="none" spc="0" normalizeH="0" dirty="0" smtClean="0">
                <a:ln>
                  <a:noFill/>
                </a:ln>
                <a:solidFill>
                  <a:srgbClr val="000000"/>
                </a:solidFill>
                <a:effectLst/>
                <a:uFillTx/>
                <a:sym typeface="Helvetica Light"/>
              </a:rPr>
              <a:t> Protection Regulations</a:t>
            </a:r>
            <a:endParaRPr kumimoji="0" lang="en-GB" sz="3000" b="0" i="0" u="none" strike="noStrike" cap="none" spc="0" normalizeH="0" baseline="0" dirty="0" smtClean="0">
              <a:ln>
                <a:noFill/>
              </a:ln>
              <a:solidFill>
                <a:srgbClr val="000000"/>
              </a:solidFill>
              <a:effectLst/>
              <a:uFillTx/>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GB" sz="3000" b="0" i="0" u="none" strike="noStrike" cap="none" spc="0" normalizeH="0" baseline="0" dirty="0" smtClean="0">
              <a:ln>
                <a:noFill/>
              </a:ln>
              <a:solidFill>
                <a:srgbClr val="000000"/>
              </a:solidFill>
              <a:effectLst/>
              <a:uFillTx/>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lang="en-GB" sz="3000" dirty="0" smtClean="0">
                <a:solidFill>
                  <a:srgbClr val="000000"/>
                </a:solidFill>
                <a:sym typeface="Helvetica Light"/>
              </a:rPr>
              <a:t>Replacing the Data Protection Act</a:t>
            </a: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lang="en-GB" sz="3000" dirty="0">
              <a:solidFill>
                <a:srgbClr val="000000"/>
              </a:solidFill>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lang="en-GB" sz="3000" dirty="0" smtClean="0">
                <a:solidFill>
                  <a:srgbClr val="000000"/>
                </a:solidFill>
                <a:sym typeface="Helvetica Light"/>
              </a:rPr>
              <a:t>As a reminder the DPA relates to the collection, storage and processing of Personal Data</a:t>
            </a: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GB" sz="3000" b="0" i="0" u="none" strike="noStrike" cap="none" spc="0" normalizeH="0" baseline="0" dirty="0">
              <a:ln>
                <a:noFill/>
              </a:ln>
              <a:solidFill>
                <a:srgbClr val="000000"/>
              </a:solidFill>
              <a:effectLst/>
              <a:uFillTx/>
              <a:sym typeface="Helvetica Light"/>
            </a:endParaRPr>
          </a:p>
          <a:p>
            <a:pPr marL="571500" marR="0" indent="-571500" defTabSz="584200" rtl="0" fontAlgn="auto" latinLnBrk="0" hangingPunct="0">
              <a:lnSpc>
                <a:spcPct val="100000"/>
              </a:lnSpc>
              <a:spcBef>
                <a:spcPts val="0"/>
              </a:spcBef>
              <a:spcAft>
                <a:spcPts val="0"/>
              </a:spcAft>
              <a:buClrTx/>
              <a:buSzTx/>
              <a:buFont typeface="Arial" panose="020B0604020202020204" pitchFamily="34" charset="0"/>
              <a:buChar char="•"/>
              <a:tabLst/>
            </a:pPr>
            <a:r>
              <a:rPr lang="en-GB" sz="3000" dirty="0" smtClean="0">
                <a:solidFill>
                  <a:srgbClr val="FF0000"/>
                </a:solidFill>
                <a:sym typeface="Helvetica Light"/>
              </a:rPr>
              <a:t>25</a:t>
            </a:r>
            <a:r>
              <a:rPr lang="en-GB" sz="3000" baseline="30000" dirty="0" smtClean="0">
                <a:solidFill>
                  <a:srgbClr val="FF0000"/>
                </a:solidFill>
                <a:sym typeface="Helvetica Light"/>
              </a:rPr>
              <a:t>th</a:t>
            </a:r>
            <a:r>
              <a:rPr lang="en-GB" sz="3000" dirty="0" smtClean="0">
                <a:solidFill>
                  <a:srgbClr val="FF0000"/>
                </a:solidFill>
                <a:sym typeface="Helvetica Light"/>
              </a:rPr>
              <a:t> May 2018</a:t>
            </a:r>
            <a:endParaRPr kumimoji="0" lang="en-GB" sz="3000" b="0" i="0" u="none" strike="noStrike" cap="none" spc="0" normalizeH="0" baseline="0" dirty="0" smtClean="0">
              <a:ln>
                <a:noFill/>
              </a:ln>
              <a:solidFill>
                <a:srgbClr val="FF0000"/>
              </a:solidFill>
              <a:effectLst/>
              <a:uFillTx/>
              <a:sym typeface="Helvetica Light"/>
            </a:endParaRPr>
          </a:p>
        </p:txBody>
      </p:sp>
    </p:spTree>
    <p:extLst>
      <p:ext uri="{BB962C8B-B14F-4D97-AF65-F5344CB8AC3E}">
        <p14:creationId xmlns:p14="http://schemas.microsoft.com/office/powerpoint/2010/main" val="405733288"/>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Brexit and the GDPR</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3" name="TextBox 2"/>
          <p:cNvSpPr txBox="1"/>
          <p:nvPr/>
        </p:nvSpPr>
        <p:spPr>
          <a:xfrm>
            <a:off x="338460" y="2307069"/>
            <a:ext cx="8568952" cy="35496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3200" dirty="0" smtClean="0"/>
              <a:t>"UK </a:t>
            </a:r>
            <a:r>
              <a:rPr lang="en-GB" sz="3200" dirty="0"/>
              <a:t>organisations handling personal data will still need to comply with the GDPR, regardless of Brexit. The GDPR will come into force before the UK leaves the EU, and the government has confirmed that the Regulation will apply, a position that has been stated by the Information Commissioner’s Office (ICO</a:t>
            </a:r>
            <a:r>
              <a:rPr lang="en-GB" sz="3200" dirty="0" smtClean="0"/>
              <a:t>)."</a:t>
            </a:r>
            <a:endParaRPr lang="en-GB" sz="3200" dirty="0">
              <a:effectLst/>
            </a:endParaRPr>
          </a:p>
        </p:txBody>
      </p:sp>
    </p:spTree>
    <p:extLst>
      <p:ext uri="{BB962C8B-B14F-4D97-AF65-F5344CB8AC3E}">
        <p14:creationId xmlns:p14="http://schemas.microsoft.com/office/powerpoint/2010/main" val="2108403742"/>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What do we mean by personal data</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3" name="TextBox 2"/>
          <p:cNvSpPr txBox="1"/>
          <p:nvPr/>
        </p:nvSpPr>
        <p:spPr>
          <a:xfrm>
            <a:off x="827584" y="3356992"/>
            <a:ext cx="8568952" cy="425757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2" spcCol="38100" rtlCol="0" anchor="ctr">
            <a:spAutoFit/>
          </a:bodyPr>
          <a:lstStyle/>
          <a:p>
            <a:r>
              <a:rPr lang="en-GB" b="1" dirty="0" smtClean="0"/>
              <a:t>Personal data</a:t>
            </a:r>
            <a:endParaRPr lang="en-GB" dirty="0"/>
          </a:p>
          <a:p>
            <a:r>
              <a:rPr lang="en-GB" dirty="0" smtClean="0"/>
              <a:t>Name</a:t>
            </a:r>
            <a:r>
              <a:rPr lang="en-GB" dirty="0"/>
              <a:t/>
            </a:r>
            <a:br>
              <a:rPr lang="en-GB" dirty="0"/>
            </a:br>
            <a:r>
              <a:rPr lang="en-GB" dirty="0"/>
              <a:t>Address</a:t>
            </a:r>
            <a:br>
              <a:rPr lang="en-GB" dirty="0"/>
            </a:br>
            <a:r>
              <a:rPr lang="en-GB" dirty="0"/>
              <a:t>Email address</a:t>
            </a:r>
            <a:br>
              <a:rPr lang="en-GB" dirty="0"/>
            </a:br>
            <a:r>
              <a:rPr lang="en-GB" dirty="0"/>
              <a:t>Photo</a:t>
            </a:r>
            <a:br>
              <a:rPr lang="en-GB" dirty="0"/>
            </a:br>
            <a:r>
              <a:rPr lang="en-GB" dirty="0"/>
              <a:t>IP address</a:t>
            </a:r>
            <a:br>
              <a:rPr lang="en-GB" dirty="0"/>
            </a:br>
            <a:r>
              <a:rPr lang="en-GB" dirty="0"/>
              <a:t>Location data</a:t>
            </a:r>
            <a:br>
              <a:rPr lang="en-GB" dirty="0"/>
            </a:br>
            <a:r>
              <a:rPr lang="en-GB" dirty="0"/>
              <a:t>Online behaviour (cookies)</a:t>
            </a:r>
            <a:br>
              <a:rPr lang="en-GB" dirty="0"/>
            </a:br>
            <a:r>
              <a:rPr lang="en-GB" dirty="0"/>
              <a:t>Profiling and analytics </a:t>
            </a:r>
            <a:r>
              <a:rPr lang="en-GB" dirty="0" smtClean="0"/>
              <a:t>data</a:t>
            </a:r>
          </a:p>
          <a:p>
            <a:r>
              <a:rPr lang="en-GB" dirty="0" smtClean="0"/>
              <a:t>Financial data</a:t>
            </a:r>
          </a:p>
          <a:p>
            <a:endParaRPr lang="en-GB" b="1" dirty="0" smtClean="0"/>
          </a:p>
          <a:p>
            <a:endParaRPr lang="en-GB" b="1" dirty="0"/>
          </a:p>
          <a:p>
            <a:endParaRPr lang="en-GB" b="1" dirty="0" smtClean="0"/>
          </a:p>
          <a:p>
            <a:endParaRPr lang="en-GB" b="1" dirty="0"/>
          </a:p>
          <a:p>
            <a:endParaRPr lang="en-GB" b="1" dirty="0" smtClean="0"/>
          </a:p>
          <a:p>
            <a:r>
              <a:rPr lang="en-GB" b="1" dirty="0" smtClean="0"/>
              <a:t>Special </a:t>
            </a:r>
            <a:r>
              <a:rPr lang="en-GB" b="1" dirty="0"/>
              <a:t>categories</a:t>
            </a:r>
            <a:br>
              <a:rPr lang="en-GB" b="1" dirty="0"/>
            </a:br>
            <a:r>
              <a:rPr lang="en-GB" b="1" dirty="0"/>
              <a:t>of personal data</a:t>
            </a:r>
            <a:endParaRPr lang="en-GB" dirty="0"/>
          </a:p>
          <a:p>
            <a:r>
              <a:rPr lang="en-GB" dirty="0"/>
              <a:t>Race</a:t>
            </a:r>
            <a:br>
              <a:rPr lang="en-GB" dirty="0"/>
            </a:br>
            <a:r>
              <a:rPr lang="en-GB" dirty="0"/>
              <a:t>Religion</a:t>
            </a:r>
            <a:br>
              <a:rPr lang="en-GB" dirty="0"/>
            </a:br>
            <a:r>
              <a:rPr lang="en-GB" dirty="0"/>
              <a:t>Political opinions</a:t>
            </a:r>
            <a:br>
              <a:rPr lang="en-GB" dirty="0"/>
            </a:br>
            <a:r>
              <a:rPr lang="en-GB" dirty="0"/>
              <a:t>Trade union membership</a:t>
            </a:r>
            <a:br>
              <a:rPr lang="en-GB" dirty="0"/>
            </a:br>
            <a:r>
              <a:rPr lang="en-GB" dirty="0"/>
              <a:t>Sexual orientation</a:t>
            </a:r>
            <a:br>
              <a:rPr lang="en-GB" dirty="0"/>
            </a:br>
            <a:r>
              <a:rPr lang="en-GB" dirty="0"/>
              <a:t>Health information</a:t>
            </a:r>
            <a:br>
              <a:rPr lang="en-GB" dirty="0"/>
            </a:br>
            <a:r>
              <a:rPr lang="en-GB" dirty="0"/>
              <a:t>Biometric data</a:t>
            </a:r>
            <a:br>
              <a:rPr lang="en-GB" dirty="0"/>
            </a:br>
            <a:r>
              <a:rPr lang="en-GB" dirty="0"/>
              <a:t>Genetic </a:t>
            </a:r>
            <a:r>
              <a:rPr lang="en-GB" dirty="0" smtClean="0"/>
              <a:t>data</a:t>
            </a:r>
            <a:endParaRPr lang="en-GB" sz="1400" dirty="0">
              <a:effectLst/>
            </a:endParaRPr>
          </a:p>
        </p:txBody>
      </p:sp>
      <p:sp>
        <p:nvSpPr>
          <p:cNvPr id="4" name="TextBox 3"/>
          <p:cNvSpPr txBox="1"/>
          <p:nvPr/>
        </p:nvSpPr>
        <p:spPr>
          <a:xfrm>
            <a:off x="1080592" y="1925350"/>
            <a:ext cx="7272808"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hangingPunct="0"/>
            <a:r>
              <a:rPr lang="en-GB" sz="3600" dirty="0"/>
              <a:t>"information that can directly or indirectly identify a natural person</a:t>
            </a:r>
            <a:r>
              <a:rPr lang="en-GB" sz="2400" dirty="0" smtClean="0"/>
              <a:t>"</a:t>
            </a:r>
            <a:endParaRPr lang="en-GB" sz="2400" dirty="0"/>
          </a:p>
        </p:txBody>
      </p:sp>
    </p:spTree>
    <p:extLst>
      <p:ext uri="{BB962C8B-B14F-4D97-AF65-F5344CB8AC3E}">
        <p14:creationId xmlns:p14="http://schemas.microsoft.com/office/powerpoint/2010/main" val="2834352345"/>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Data protection</a:t>
            </a:r>
            <a:r>
              <a:rPr kumimoji="0" lang="en-GB" sz="3600" b="0" i="0" u="none" strike="noStrike" cap="none" spc="0" normalizeH="0" dirty="0" smtClean="0">
                <a:ln>
                  <a:noFill/>
                </a:ln>
                <a:solidFill>
                  <a:srgbClr val="672146"/>
                </a:solidFill>
                <a:effectLst/>
                <a:uFillTx/>
                <a:latin typeface="FS Clerkenwell" pitchFamily="50" charset="0"/>
                <a:sym typeface="Helvetica Light"/>
              </a:rPr>
              <a:t> principles</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4" name="TextBox 3"/>
          <p:cNvSpPr txBox="1"/>
          <p:nvPr/>
        </p:nvSpPr>
        <p:spPr>
          <a:xfrm>
            <a:off x="575556" y="2132855"/>
            <a:ext cx="8064896" cy="34265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400" dirty="0"/>
              <a:t>Personal data must be processed according to the six data protection principles</a:t>
            </a:r>
            <a:r>
              <a:rPr lang="en-GB" sz="2400" dirty="0" smtClean="0"/>
              <a:t>:</a:t>
            </a:r>
          </a:p>
          <a:p>
            <a:endParaRPr lang="en-GB" sz="2400" dirty="0"/>
          </a:p>
          <a:p>
            <a:pPr marL="342900" indent="-342900">
              <a:buFont typeface="Arial" panose="020B0604020202020204" pitchFamily="34" charset="0"/>
              <a:buChar char="•"/>
            </a:pPr>
            <a:r>
              <a:rPr lang="en-GB" sz="2400" dirty="0"/>
              <a:t>Processed lawfully, fairly and transparently.</a:t>
            </a:r>
          </a:p>
          <a:p>
            <a:pPr marL="342900" indent="-342900">
              <a:buFont typeface="Arial" panose="020B0604020202020204" pitchFamily="34" charset="0"/>
              <a:buChar char="•"/>
            </a:pPr>
            <a:r>
              <a:rPr lang="en-GB" sz="2400" dirty="0"/>
              <a:t>Collected only for specific legitimate purposes.</a:t>
            </a:r>
          </a:p>
          <a:p>
            <a:pPr marL="342900" indent="-342900">
              <a:buFont typeface="Arial" panose="020B0604020202020204" pitchFamily="34" charset="0"/>
              <a:buChar char="•"/>
            </a:pPr>
            <a:r>
              <a:rPr lang="en-GB" sz="2400" dirty="0"/>
              <a:t>Adequate, relevant and limited to what is necessary.</a:t>
            </a:r>
          </a:p>
          <a:p>
            <a:pPr marL="342900" indent="-342900">
              <a:buFont typeface="Arial" panose="020B0604020202020204" pitchFamily="34" charset="0"/>
              <a:buChar char="•"/>
            </a:pPr>
            <a:r>
              <a:rPr lang="en-GB" sz="2400" dirty="0"/>
              <a:t>Must be accurate and kept up to date.</a:t>
            </a:r>
          </a:p>
          <a:p>
            <a:pPr marL="342900" indent="-342900">
              <a:buFont typeface="Arial" panose="020B0604020202020204" pitchFamily="34" charset="0"/>
              <a:buChar char="•"/>
            </a:pPr>
            <a:r>
              <a:rPr lang="en-GB" sz="2400" dirty="0"/>
              <a:t>Stored only as long as is necessary.</a:t>
            </a:r>
          </a:p>
          <a:p>
            <a:pPr marL="342900" indent="-342900">
              <a:buFont typeface="Arial" panose="020B0604020202020204" pitchFamily="34" charset="0"/>
              <a:buChar char="•"/>
            </a:pPr>
            <a:r>
              <a:rPr lang="en-GB" sz="2400" dirty="0"/>
              <a:t>Ensure appropriate security, integrity and </a:t>
            </a:r>
            <a:r>
              <a:rPr lang="en-GB" sz="2400" dirty="0" smtClean="0"/>
              <a:t>confidentiality</a:t>
            </a:r>
            <a:endParaRPr lang="en-GB" sz="2400" dirty="0"/>
          </a:p>
        </p:txBody>
      </p:sp>
    </p:spTree>
    <p:extLst>
      <p:ext uri="{BB962C8B-B14F-4D97-AF65-F5344CB8AC3E}">
        <p14:creationId xmlns:p14="http://schemas.microsoft.com/office/powerpoint/2010/main" val="15972212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000" y="1268760"/>
            <a:ext cx="856895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smtClean="0">
                <a:ln>
                  <a:noFill/>
                </a:ln>
                <a:solidFill>
                  <a:srgbClr val="672146"/>
                </a:solidFill>
                <a:effectLst/>
                <a:uFillTx/>
                <a:latin typeface="FS Clerkenwell" pitchFamily="50" charset="0"/>
                <a:sym typeface="Helvetica Light"/>
              </a:rPr>
              <a:t>Lawful Processing</a:t>
            </a:r>
            <a:endParaRPr kumimoji="0" lang="en-GB" sz="3600" b="0" i="0" u="none" strike="noStrike" cap="none" spc="0" normalizeH="0" baseline="0" dirty="0">
              <a:ln>
                <a:noFill/>
              </a:ln>
              <a:solidFill>
                <a:srgbClr val="672146"/>
              </a:solidFill>
              <a:effectLst/>
              <a:uFillTx/>
              <a:latin typeface="FS Clerkenwell" pitchFamily="50" charset="0"/>
              <a:sym typeface="Helvetica Light"/>
            </a:endParaRPr>
          </a:p>
        </p:txBody>
      </p:sp>
      <p:sp>
        <p:nvSpPr>
          <p:cNvPr id="4" name="TextBox 3"/>
          <p:cNvSpPr txBox="1"/>
          <p:nvPr/>
        </p:nvSpPr>
        <p:spPr>
          <a:xfrm>
            <a:off x="611560" y="2132859"/>
            <a:ext cx="8064896" cy="34265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400" dirty="0" smtClean="0"/>
              <a:t>You </a:t>
            </a:r>
            <a:r>
              <a:rPr lang="en-GB" sz="2400" dirty="0"/>
              <a:t>must identify and document the lawful basis for any processing of personal data. The lawful bases are</a:t>
            </a:r>
            <a:r>
              <a:rPr lang="en-GB" sz="2400" dirty="0" smtClean="0"/>
              <a:t>:</a:t>
            </a:r>
          </a:p>
          <a:p>
            <a:endParaRPr lang="en-GB" sz="2400" dirty="0"/>
          </a:p>
          <a:p>
            <a:pPr marL="342900" indent="-342900">
              <a:buFont typeface="Arial" panose="020B0604020202020204" pitchFamily="34" charset="0"/>
              <a:buChar char="•"/>
            </a:pPr>
            <a:r>
              <a:rPr lang="en-GB" sz="2400" dirty="0"/>
              <a:t>Direct consent from the individual;</a:t>
            </a:r>
          </a:p>
          <a:p>
            <a:pPr marL="342900" indent="-342900">
              <a:buFont typeface="Arial" panose="020B0604020202020204" pitchFamily="34" charset="0"/>
              <a:buChar char="•"/>
            </a:pPr>
            <a:r>
              <a:rPr lang="en-GB" sz="2400" dirty="0"/>
              <a:t>The necessity to perform a contract;</a:t>
            </a:r>
          </a:p>
          <a:p>
            <a:pPr marL="342900" indent="-342900">
              <a:buFont typeface="Arial" panose="020B0604020202020204" pitchFamily="34" charset="0"/>
              <a:buChar char="•"/>
            </a:pPr>
            <a:r>
              <a:rPr lang="en-GB" sz="2400" dirty="0"/>
              <a:t>Protecting the vital interests of the individual;</a:t>
            </a:r>
          </a:p>
          <a:p>
            <a:pPr marL="342900" indent="-342900">
              <a:buFont typeface="Arial" panose="020B0604020202020204" pitchFamily="34" charset="0"/>
              <a:buChar char="•"/>
            </a:pPr>
            <a:r>
              <a:rPr lang="en-GB" sz="2400" dirty="0"/>
              <a:t>The legal obligations of the organisation;</a:t>
            </a:r>
          </a:p>
          <a:p>
            <a:pPr marL="342900" indent="-342900">
              <a:buFont typeface="Arial" panose="020B0604020202020204" pitchFamily="34" charset="0"/>
              <a:buChar char="•"/>
            </a:pPr>
            <a:r>
              <a:rPr lang="en-GB" sz="2400" dirty="0"/>
              <a:t>Necessity for the public interest; and</a:t>
            </a:r>
          </a:p>
          <a:p>
            <a:pPr marL="342900" indent="-342900">
              <a:buFont typeface="Arial" panose="020B0604020202020204" pitchFamily="34" charset="0"/>
              <a:buChar char="•"/>
            </a:pPr>
            <a:r>
              <a:rPr lang="en-GB" sz="2400" dirty="0"/>
              <a:t>The legitimate interests of the organisation.</a:t>
            </a:r>
          </a:p>
        </p:txBody>
      </p:sp>
    </p:spTree>
    <p:extLst>
      <p:ext uri="{BB962C8B-B14F-4D97-AF65-F5344CB8AC3E}">
        <p14:creationId xmlns:p14="http://schemas.microsoft.com/office/powerpoint/2010/main" val="1829324431"/>
      </p:ext>
    </p:extLst>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E774F3A539F4046AC2D1696203F0953" ma:contentTypeVersion="1" ma:contentTypeDescription="Create a new document." ma:contentTypeScope="" ma:versionID="a7369b5f4c20ebe3bb6ce1c7d1f20ec5">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2174CC-E38D-48B9-BAD1-A4BD01E45F5F}">
  <ds:schemaRefs>
    <ds:schemaRef ds:uri="http://purl.org/dc/elements/1.1/"/>
    <ds:schemaRef ds:uri="http://schemas.microsoft.com/office/2006/documentManagement/types"/>
    <ds:schemaRef ds:uri="http://www.w3.org/XML/1998/namespace"/>
    <ds:schemaRef ds:uri="http://schemas.openxmlformats.org/package/2006/metadata/core-properties"/>
    <ds:schemaRef ds:uri="http://purl.org/dc/dcmitype/"/>
    <ds:schemaRef ds:uri="http://schemas.microsoft.com/office/2006/metadata/properties"/>
    <ds:schemaRef ds:uri="http://schemas.microsoft.com/office/infopath/2007/PartnerControls"/>
    <ds:schemaRef ds:uri="http://schemas.microsoft.com/sharepoint/v3"/>
    <ds:schemaRef ds:uri="http://purl.org/dc/terms/"/>
  </ds:schemaRefs>
</ds:datastoreItem>
</file>

<file path=customXml/itemProps2.xml><?xml version="1.0" encoding="utf-8"?>
<ds:datastoreItem xmlns:ds="http://schemas.openxmlformats.org/officeDocument/2006/customXml" ds:itemID="{C6D05B8D-E03B-49B3-A35E-1A18DD9958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7734D-1C7E-478E-8B72-BE9D69A498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1494</TotalTime>
  <Words>647</Words>
  <Application>Microsoft Office PowerPoint</Application>
  <PresentationFormat>On-screen Show (4:3)</PresentationFormat>
  <Paragraphs>99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Russell</dc:creator>
  <cp:lastModifiedBy>Antonia Barton</cp:lastModifiedBy>
  <cp:revision>93</cp:revision>
  <cp:lastPrinted>2017-04-25T14:17:58Z</cp:lastPrinted>
  <dcterms:created xsi:type="dcterms:W3CDTF">2016-11-15T11:57:52Z</dcterms:created>
  <dcterms:modified xsi:type="dcterms:W3CDTF">2018-03-23T10:36:04Z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0x0101006E774F3A539F4046AC2D1696203F0953</vt:lpwstr>
  </property>
</Properties>
</file>