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0" r:id="rId4"/>
  </p:sldMasterIdLst>
  <p:notesMasterIdLst>
    <p:notesMasterId r:id="rId36"/>
  </p:notesMasterIdLst>
  <p:sldIdLst>
    <p:sldId id="256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58" r:id="rId17"/>
    <p:sldId id="260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9" r:id="rId27"/>
    <p:sldId id="297" r:id="rId28"/>
    <p:sldId id="298" r:id="rId29"/>
    <p:sldId id="299" r:id="rId30"/>
    <p:sldId id="300" r:id="rId31"/>
    <p:sldId id="301" r:id="rId32"/>
    <p:sldId id="302" r:id="rId33"/>
    <p:sldId id="280" r:id="rId34"/>
    <p:sldId id="29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0" autoAdjust="0"/>
  </p:normalViewPr>
  <p:slideViewPr>
    <p:cSldViewPr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6167-6F33-42BB-9210-57EA9C81FCA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F927-37EA-401A-AEE9-05F435E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4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onkhe.com/blogs/farewell-tef-hello-teasof-year-3-digested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onkhe.com/blogs/a-new-framework-is-born-meet-kef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F927-37EA-401A-AEE9-05F435E8C1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28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F927-37EA-401A-AEE9-05F435E8C1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9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F927-37EA-401A-AEE9-05F435E8C1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5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TEF - changing focus towards</a:t>
            </a:r>
            <a:r>
              <a:rPr lang="en-GB" baseline="0" dirty="0" smtClean="0"/>
              <a:t> student outcomes with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tweaked metrics and new additions of supplementary metrics and a grade inflation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measure.</a:t>
            </a:r>
            <a:r>
              <a:rPr lang="en-GB" baseline="0" smtClean="0"/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http://wonkhe.com/blogs/farewell-tef-hello-teasof-year-3-digested/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KEF</a:t>
            </a:r>
            <a:r>
              <a:rPr lang="en-GB" baseline="0" dirty="0" smtClean="0"/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metric was announced to sit alongside the Teaching Excellence and Student Outcomes Framework (TEF) and the Research Excellence Framework (REF). It is the centrepiece of a range of proposals designed to focus university attention on “the third leg of the HE stool” – knowledge transfer and commercial outcomes. The KEF is backed up by £40m of further Higher Education Innovation Funding (HEIF) investment and further Science and Innovation Audits -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http://wonkhe.com/blogs/a-new-framework-is-born-meet-kef/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Futures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Sheffield Hallam are "alpha pilot" participants in the collection design project which will help HESA to transform the way in which the data collection process works for the sector as a whole through the Data Futures Programme.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ambition of the HESA Data Futures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improve the efficiency of collecting HE data for the sector as a whole.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benefit of the programme is that "The overall number of data collections required throughout the year from different parties will be reduced. While the move to in-year data collection will increase the number of student data returns, these will be used for a wider range of purposes and will replace some of the existing collections. This is great opportunity for the University to influence the way that this process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across the sector and for that reason is a very prestigious project to be involved in.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F927-37EA-401A-AEE9-05F435E8C1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6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3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2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698"/>
              </a:lnSpc>
              <a:defRPr lang="en-GB" sz="26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2183602"/>
            <a:ext cx="6480175" cy="648072"/>
          </a:xfrm>
          <a:blipFill>
            <a:blip r:embed="rId3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03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698"/>
              </a:lnSpc>
              <a:defRPr lang="en-GB" sz="26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1834191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4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181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698"/>
              </a:lnSpc>
              <a:defRPr lang="en-GB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7821"/>
          <a:lstStyle>
            <a:lvl1pPr marL="0" indent="0">
              <a:buNone/>
              <a:defRPr/>
            </a:lvl1pPr>
            <a:lvl2pPr marL="180687" indent="0">
              <a:buNone/>
              <a:defRPr/>
            </a:lvl2pPr>
            <a:lvl3pPr marL="448540" indent="0">
              <a:buNone/>
              <a:defRPr/>
            </a:lvl3pPr>
            <a:lvl4pPr marL="629225" indent="0">
              <a:buNone/>
              <a:defRPr/>
            </a:lvl4pPr>
            <a:lvl5pPr marL="89549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8385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698"/>
              </a:lnSpc>
              <a:defRPr lang="en-GB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606" indent="-104606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4697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3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6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52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741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63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52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7821"/>
          <a:lstStyle>
            <a:lvl1pPr marL="0" indent="0">
              <a:lnSpc>
                <a:spcPts val="1500"/>
              </a:lnSpc>
              <a:buNone/>
              <a:defRPr sz="1400"/>
            </a:lvl1pPr>
            <a:lvl2pPr marL="180687" indent="0">
              <a:lnSpc>
                <a:spcPts val="1500"/>
              </a:lnSpc>
              <a:buNone/>
              <a:defRPr sz="1400"/>
            </a:lvl2pPr>
            <a:lvl3pPr marL="448540" indent="0">
              <a:lnSpc>
                <a:spcPts val="1500"/>
              </a:lnSpc>
              <a:buNone/>
              <a:defRPr sz="1400"/>
            </a:lvl3pPr>
            <a:lvl4pPr marL="629225" indent="0">
              <a:lnSpc>
                <a:spcPts val="1500"/>
              </a:lnSpc>
              <a:buNone/>
              <a:defRPr sz="1400"/>
            </a:lvl4pPr>
            <a:lvl5pPr marL="89549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7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3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52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7821"/>
          <a:lstStyle>
            <a:lvl1pPr marL="85586" indent="-85586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69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3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52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8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7821"/>
          <a:lstStyle>
            <a:lvl1pPr marL="180687" indent="-180687">
              <a:lnSpc>
                <a:spcPts val="1500"/>
              </a:lnSpc>
              <a:buSzPct val="95000"/>
              <a:buFont typeface="+mj-lt"/>
              <a:buAutoNum type="arabicPeriod"/>
              <a:tabLst>
                <a:tab pos="180687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586" indent="-85586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5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1923659"/>
            <a:ext cx="6480175" cy="432857"/>
          </a:xfrm>
          <a:blipFill>
            <a:blip r:embed="rId3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4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6"/>
            <a:ext cx="6471678" cy="432048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0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4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23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6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27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108520" y="0"/>
            <a:ext cx="32406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6" y="1700811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7821"/>
          <a:lstStyle>
            <a:lvl1pPr marL="0" indent="0" algn="l" defTabSz="912931" rtl="0" eaLnBrk="1" latinLnBrk="0" hangingPunct="1">
              <a:lnSpc>
                <a:spcPts val="2698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62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5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28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3"/>
            <a:ext cx="6471678" cy="407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22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6" rIns="91294" bIns="45646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698"/>
              </a:lnSpc>
              <a:defRPr lang="en-GB" sz="2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9" y="2185814"/>
            <a:ext cx="6480175" cy="307082"/>
          </a:xfrm>
          <a:blipFill>
            <a:blip r:embed="rId3" cstate="print"/>
            <a:stretch>
              <a:fillRect/>
            </a:stretch>
          </a:blipFill>
        </p:spPr>
        <p:txBody>
          <a:bodyPr lIns="107821"/>
          <a:lstStyle>
            <a:lvl1pPr marL="0" indent="0">
              <a:lnSpc>
                <a:spcPts val="2698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4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395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6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07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3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03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28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73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1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3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59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72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91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15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05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6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8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3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3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1"/>
            <a:ext cx="6472238" cy="4070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vert="horz" lIns="107821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6463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2931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69397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5862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687" indent="-180687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8540" indent="-267856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9225" indent="-180687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5498" indent="-266271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6182" indent="-180687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560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27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92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59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1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97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62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27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94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60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26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C8A3-B0DC-492E-BCBB-73ECEBEE19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7C63D-F379-4724-8063-461E6F284F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ortal.shu.ac.uk/sites/shustrategy/Pages/shaping.aspx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4" y="0"/>
            <a:ext cx="5712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5" name="AutoShape 2" descr="Image result for closing comments"/>
          <p:cNvSpPr>
            <a:spLocks noChangeAspect="1" noChangeArrowheads="1"/>
          </p:cNvSpPr>
          <p:nvPr/>
        </p:nvSpPr>
        <p:spPr bwMode="auto">
          <a:xfrm>
            <a:off x="0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AutoShape 4" descr="Image result for closing comments"/>
          <p:cNvSpPr>
            <a:spLocks noChangeAspect="1" noChangeArrowheads="1"/>
          </p:cNvSpPr>
          <p:nvPr/>
        </p:nvSpPr>
        <p:spPr bwMode="auto">
          <a:xfrm>
            <a:off x="152400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372295" cy="279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3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4928" y="2392288"/>
            <a:ext cx="7869560" cy="33409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Teaching Excellence and Student Outcomes Framework (</a:t>
            </a:r>
            <a:r>
              <a:rPr lang="en-GB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TEaSOF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TEF3) 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 Exchange Framework (KEF)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HESA Data Futures 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Tuition Fees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1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4928" y="2392288"/>
            <a:ext cx="7509520" cy="33409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Political backdrop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loan interest 6.1% (RPI + 3%)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Fees of £7,500 - £31m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Compensating funding for high cost courses?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loan support level to below max fee?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inflation increases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93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4928" y="2392288"/>
            <a:ext cx="7869560" cy="33409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importance of SHU strategic plan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 on 'OFFA agreement' access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Weakens appetite of funders to lend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 areas: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pay bargaining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 review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failures/merger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40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26" y="2492896"/>
            <a:ext cx="6922673" cy="24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6407" y="2014465"/>
            <a:ext cx="7168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Pension Scheme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FRS102 (accounting) year end valuation </a:t>
            </a:r>
            <a:r>
              <a:rPr lang="en-GB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Actuarial Valuation for purpose of calculation of contributions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sheet liability reduces from £135m to £123m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discount rate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service cost</a:t>
            </a:r>
          </a:p>
          <a:p>
            <a:pPr marL="914400" lvl="1" indent="-457200">
              <a:buFont typeface="Symbol" panose="05050102010706020507" pitchFamily="18" charset="2"/>
              <a:buChar char="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assumption £4m pa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 forecast £8m 2016/17, £9m 2017/17 and 2018/19</a:t>
            </a:r>
          </a:p>
        </p:txBody>
      </p:sp>
    </p:spTree>
    <p:extLst>
      <p:ext uri="{BB962C8B-B14F-4D97-AF65-F5344CB8AC3E}">
        <p14:creationId xmlns:p14="http://schemas.microsoft.com/office/powerpoint/2010/main" val="38621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2803"/>
            <a:ext cx="6768752" cy="37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60212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4D3252"/>
                </a:solidFill>
              </a:rPr>
              <a:t>.....before remediating action</a:t>
            </a:r>
            <a:endParaRPr lang="en-GB" sz="2800" dirty="0">
              <a:solidFill>
                <a:srgbClr val="4D3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60848"/>
            <a:ext cx="5760640" cy="378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40866" y="3645024"/>
            <a:ext cx="2232248" cy="1008112"/>
            <a:chOff x="6740866" y="3645024"/>
            <a:chExt cx="2232248" cy="1008112"/>
          </a:xfrm>
        </p:grpSpPr>
        <p:sp>
          <p:nvSpPr>
            <p:cNvPr id="11" name="TextBox 10"/>
            <p:cNvSpPr txBox="1"/>
            <p:nvPr/>
          </p:nvSpPr>
          <p:spPr>
            <a:xfrm>
              <a:off x="7822266" y="3949049"/>
              <a:ext cx="1058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prstClr val="black"/>
                  </a:solidFill>
                </a:rPr>
                <a:t>BaGU</a:t>
              </a:r>
              <a:endParaRPr lang="en-GB" sz="12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£7.2m</a:t>
              </a:r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15084" y="3645024"/>
              <a:ext cx="125803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flipH="1">
              <a:off x="6740866" y="4149080"/>
              <a:ext cx="9742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732240" y="4725144"/>
            <a:ext cx="2252500" cy="1008112"/>
            <a:chOff x="6732240" y="4725144"/>
            <a:chExt cx="2252500" cy="1008112"/>
          </a:xfrm>
        </p:grpSpPr>
        <p:sp>
          <p:nvSpPr>
            <p:cNvPr id="15" name="TextBox 14"/>
            <p:cNvSpPr txBox="1"/>
            <p:nvPr/>
          </p:nvSpPr>
          <p:spPr>
            <a:xfrm>
              <a:off x="7833892" y="4942909"/>
              <a:ext cx="1058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DTS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£7.5m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726710" y="4725144"/>
              <a:ext cx="125803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732240" y="5229200"/>
              <a:ext cx="9742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8894" y="2708920"/>
            <a:ext cx="2276661" cy="1008112"/>
            <a:chOff x="378894" y="2708920"/>
            <a:chExt cx="2276661" cy="1008112"/>
          </a:xfrm>
        </p:grpSpPr>
        <p:sp>
          <p:nvSpPr>
            <p:cNvPr id="19" name="TextBox 18"/>
            <p:cNvSpPr txBox="1"/>
            <p:nvPr/>
          </p:nvSpPr>
          <p:spPr>
            <a:xfrm>
              <a:off x="486076" y="2926685"/>
              <a:ext cx="105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Creating 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Knowledge 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£1.7m</a:t>
              </a:r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894" y="2708920"/>
              <a:ext cx="125803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1" name="Elbow Connector 20"/>
            <p:cNvCxnSpPr>
              <a:stCxn id="20" idx="6"/>
            </p:cNvCxnSpPr>
            <p:nvPr/>
          </p:nvCxnSpPr>
          <p:spPr>
            <a:xfrm>
              <a:off x="1636924" y="3212976"/>
              <a:ext cx="1018631" cy="360040"/>
            </a:xfrm>
            <a:prstGeom prst="bentConnector3">
              <a:avLst>
                <a:gd name="adj1" fmla="val 2544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67268" y="3789040"/>
            <a:ext cx="2288287" cy="1008112"/>
            <a:chOff x="367268" y="3789040"/>
            <a:chExt cx="2288287" cy="1008112"/>
          </a:xfrm>
        </p:grpSpPr>
        <p:cxnSp>
          <p:nvCxnSpPr>
            <p:cNvPr id="23" name="Elbow Connector 22"/>
            <p:cNvCxnSpPr/>
            <p:nvPr/>
          </p:nvCxnSpPr>
          <p:spPr>
            <a:xfrm>
              <a:off x="1666588" y="4293096"/>
              <a:ext cx="988967" cy="462282"/>
            </a:xfrm>
            <a:prstGeom prst="bentConnector3">
              <a:avLst>
                <a:gd name="adj1" fmla="val 2470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91702" y="4064707"/>
              <a:ext cx="1058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LLEG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£3.5m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7268" y="3789040"/>
              <a:ext cx="125803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642" y="4869160"/>
            <a:ext cx="2302539" cy="1008112"/>
            <a:chOff x="361642" y="4869160"/>
            <a:chExt cx="2302539" cy="1008112"/>
          </a:xfrm>
        </p:grpSpPr>
        <p:cxnSp>
          <p:nvCxnSpPr>
            <p:cNvPr id="27" name="Elbow Connector 26"/>
            <p:cNvCxnSpPr/>
            <p:nvPr/>
          </p:nvCxnSpPr>
          <p:spPr>
            <a:xfrm flipV="1">
              <a:off x="1628298" y="4941168"/>
              <a:ext cx="1035883" cy="432048"/>
            </a:xfrm>
            <a:prstGeom prst="bentConnector3">
              <a:avLst>
                <a:gd name="adj1" fmla="val 2834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8824" y="5086925"/>
              <a:ext cx="105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Shaping Futures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</a:rPr>
                <a:t>£4.1m</a:t>
              </a:r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61642" y="4869160"/>
              <a:ext cx="125803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0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80" y="1063256"/>
            <a:ext cx="4146698" cy="56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203696"/>
            <a:ext cx="6768752" cy="864096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Vision, Outcomes and Deliverables</a:t>
            </a:r>
            <a:endParaRPr lang="en-GB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116632"/>
            <a:ext cx="173032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5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273017"/>
            <a:ext cx="173032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60081"/>
            <a:ext cx="7056785" cy="864096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 smtClean="0"/>
              <a:t>Shaping Futures Board - who is involved?</a:t>
            </a:r>
            <a:endParaRPr lang="en-GB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24947"/>
              </p:ext>
            </p:extLst>
          </p:nvPr>
        </p:nvGraphicFramePr>
        <p:xfrm>
          <a:off x="628650" y="1552757"/>
          <a:ext cx="7886700" cy="522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/>
                <a:gridCol w="3943350"/>
              </a:tblGrid>
              <a:tr h="45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/>
                        <a:t>Board Chair: </a:t>
                      </a:r>
                      <a:r>
                        <a:rPr lang="en-GB" sz="1050" dirty="0" smtClean="0"/>
                        <a:t>Professor Christina Hughes (Pro Vice-Chancellor for Student Experience)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Dr Rebecca Khanna (Assistant Dean, Academic Development for the Faculty of Health and Wellbeing)</a:t>
                      </a:r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Helen Best (Deputy Dean of the Faculty of Health and Wellbeing)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Professor Kevin Kerrigan (Pro Vice-Chancellor for Enterprise and Dean of Sheffield Business School)</a:t>
                      </a:r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Professor Simon Bromley (Assistant Dean, Academic Development for the Faculty of Development and Society)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Sarah Swales (Assistant Director of Human Resources)</a:t>
                      </a:r>
                    </a:p>
                  </a:txBody>
                  <a:tcPr marL="68580" marR="68580"/>
                </a:tc>
              </a:tr>
              <a:tr h="37097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David Laughton (Assistant Dean, Academic Development for the Sheffield Business School)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Dr Graham Holden (Director of Innovation, Learning and Teaching)</a:t>
                      </a:r>
                    </a:p>
                  </a:txBody>
                  <a:tcPr marL="68580" marR="68580"/>
                </a:tc>
              </a:tr>
              <a:tr h="37097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Nuala Devlin (Director of Library and Student Support)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Professor Nasser </a:t>
                      </a:r>
                      <a:r>
                        <a:rPr lang="en-GB" sz="1050" dirty="0" err="1" smtClean="0"/>
                        <a:t>Sherkat</a:t>
                      </a:r>
                      <a:r>
                        <a:rPr lang="en-GB" sz="1050" dirty="0" smtClean="0"/>
                        <a:t> (Head of Department Engineering and Maths, Faculty of Arts, Computing, Engineering and Sciences)</a:t>
                      </a:r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Professor Roger </a:t>
                      </a:r>
                      <a:r>
                        <a:rPr lang="en-GB" sz="1050" dirty="0" err="1" smtClean="0"/>
                        <a:t>Eccleston</a:t>
                      </a:r>
                      <a:r>
                        <a:rPr lang="en-GB" sz="1050" dirty="0" smtClean="0"/>
                        <a:t> (Pro Vice-Chancellor for Global Engagement and Dean of the Faculty of Arts, Computing, Engineering and Sciences)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Leopold Green (Head of Academic Quality and Standards)</a:t>
                      </a:r>
                    </a:p>
                  </a:txBody>
                  <a:tcPr marL="68580" marR="68580"/>
                </a:tc>
              </a:tr>
              <a:tr h="37097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Joe Rennie (Director of Registry Services)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Simon Thompson (Head of Careers and Employability)</a:t>
                      </a:r>
                    </a:p>
                  </a:txBody>
                  <a:tcPr marL="68580" marR="68580"/>
                </a:tc>
              </a:tr>
              <a:tr h="37097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Dr Neil </a:t>
                      </a:r>
                      <a:r>
                        <a:rPr lang="en-GB" sz="1050" dirty="0" err="1" smtClean="0"/>
                        <a:t>Mckay</a:t>
                      </a:r>
                      <a:r>
                        <a:rPr lang="en-GB" sz="1050" dirty="0" smtClean="0"/>
                        <a:t> (Dean of Students)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Conor Moss (Director of Education and Employer Partnerships)</a:t>
                      </a:r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Linda Mason (Director of Strategic Planning and Business Improvement Services)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/>
                    </a:p>
                  </a:txBody>
                  <a:tcPr marL="68580" marR="68580"/>
                </a:tc>
              </a:tr>
              <a:tr h="37097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Nicola Rawlins (Director of Admissions and UK Recruitment)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Bernie Marshall (Head of Finance - Directorates)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/>
                        <a:t>SUPPORT</a:t>
                      </a:r>
                      <a:r>
                        <a:rPr lang="en-GB" sz="1050" dirty="0" smtClean="0"/>
                        <a:t>: Claire Ward (Strategic Portfolio Manager, Strategic Portfolio and Business Change, Finance and Planning)</a:t>
                      </a:r>
                    </a:p>
                  </a:txBody>
                  <a:tcPr marL="68580" marR="68580"/>
                </a:tc>
              </a:tr>
              <a:tr h="45347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Daniel </a:t>
                      </a:r>
                      <a:r>
                        <a:rPr lang="en-GB" sz="1050" dirty="0" err="1" smtClean="0"/>
                        <a:t>Ladbury</a:t>
                      </a:r>
                      <a:r>
                        <a:rPr lang="en-GB" sz="1050" dirty="0" smtClean="0"/>
                        <a:t> (Director of Estates)</a:t>
                      </a:r>
                      <a:endParaRPr lang="en-GB" sz="105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/>
                        <a:t>SUPPORT</a:t>
                      </a:r>
                      <a:r>
                        <a:rPr lang="en-GB" sz="1050" dirty="0" smtClean="0"/>
                        <a:t>: Helen Roberts (Board Secretary, Strategic Portfolio and Business Change, Finance and Planning)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4410"/>
          <a:stretch/>
        </p:blipFill>
        <p:spPr>
          <a:xfrm>
            <a:off x="796357" y="2945"/>
            <a:ext cx="7643636" cy="39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3" b="86778"/>
          <a:stretch/>
        </p:blipFill>
        <p:spPr>
          <a:xfrm>
            <a:off x="796357" y="402132"/>
            <a:ext cx="7643636" cy="45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759" b="77964"/>
          <a:stretch/>
        </p:blipFill>
        <p:spPr>
          <a:xfrm>
            <a:off x="796357" y="852920"/>
            <a:ext cx="7643636" cy="586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1714" b="68289"/>
          <a:stretch/>
        </p:blipFill>
        <p:spPr>
          <a:xfrm>
            <a:off x="796357" y="1417496"/>
            <a:ext cx="7643636" cy="708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87208"/>
          <a:stretch/>
        </p:blipFill>
        <p:spPr>
          <a:xfrm>
            <a:off x="796878" y="5917974"/>
            <a:ext cx="7643636" cy="90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57" y="5290619"/>
            <a:ext cx="7643636" cy="6584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8" y="2126154"/>
            <a:ext cx="7643117" cy="316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56793"/>
            <a:ext cx="8568952" cy="886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KPIs: What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success look like over the next 2-3 years?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23628" y="1052736"/>
            <a:ext cx="669674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 dirty="0">
                <a:solidFill>
                  <a:srgbClr val="E7E6E6">
                    <a:lumMod val="90000"/>
                  </a:srgbClr>
                </a:solidFill>
              </a:rPr>
              <a:t>1. Increase retention rate to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</a:rPr>
              <a:t>Source: HESA (retention at same provider after first year). Current score: 92%. First-year target: 93%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</a:rPr>
              <a:t>It measures: Our ability to retain students, satisfaction, success, also has financial aspect. Benchmarkable. </a:t>
            </a:r>
            <a:endParaRPr lang="en-GB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3628" y="2204864"/>
            <a:ext cx="669674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 dirty="0">
                <a:solidFill>
                  <a:srgbClr val="E7E6E6">
                    <a:lumMod val="90000"/>
                  </a:srgbClr>
                </a:solidFill>
              </a:rPr>
              <a:t>2. Increase percentage of our graduates gaining professional employment to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Source: DLHE survey. Current score: 70%. First-year target: 73%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It measures: How well we are preparing students for a career after University. To some extent it measures our 'appliedness' and how we transform lives.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23628" y="3356992"/>
            <a:ext cx="669674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 dirty="0">
                <a:solidFill>
                  <a:srgbClr val="E7E6E6">
                    <a:lumMod val="90000"/>
                  </a:srgbClr>
                </a:solidFill>
              </a:rPr>
              <a:t>3. Increase percentage of students satisfied with their University experience to 90%</a:t>
            </a:r>
            <a:endParaRPr lang="en-GB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Source: NSS. Current score: 84%. First-year target: 87%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It measures: Student satisfaction with teaching - mixture of customer satisfaction and quality. Used externally in TEF and league tables - benchmarkable.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23628" y="4509120"/>
            <a:ext cx="669674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b="1" dirty="0">
                <a:solidFill>
                  <a:srgbClr val="E7E6E6">
                    <a:lumMod val="90000"/>
                  </a:srgbClr>
                </a:solidFill>
              </a:rPr>
              <a:t>4. Close the BME attainment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Source: NSS. Current gap: 16%. First-year target: 10%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It measures: Ability to support students from different backgrounds and transform lives.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3628" y="5661248"/>
            <a:ext cx="6696744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E7E6E6">
                    <a:lumMod val="90000"/>
                  </a:srgbClr>
                </a:solidFill>
              </a:rPr>
              <a:t>5. </a:t>
            </a:r>
            <a:r>
              <a:rPr lang="en-GB" sz="1700" b="1" dirty="0">
                <a:solidFill>
                  <a:srgbClr val="E7E6E6">
                    <a:lumMod val="90000"/>
                  </a:srgbClr>
                </a:solidFill>
              </a:rPr>
              <a:t>Maintain no. of new home FT UG students enrolled over 7,000 without reducing quality</a:t>
            </a:r>
            <a:endParaRPr lang="en-GB" sz="17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Source: NSS. Current score: 7,000 (tariff (305). First-year target: 7,000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</a:rPr>
              <a:t>It measures: Appeal and reputation, as well as effectiveness of recruitment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28974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228727" y="227881"/>
            <a:ext cx="6695975" cy="86419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600" kern="0" dirty="0" smtClean="0">
                <a:solidFill>
                  <a:prstClr val="white"/>
                </a:solidFill>
              </a:rPr>
              <a:t>What are the outputs and priorities for the next twelve months?</a:t>
            </a:r>
            <a:endParaRPr lang="en-GB" sz="1600" kern="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28727" y="1114213"/>
            <a:ext cx="6696607" cy="769857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600" b="1" kern="0" dirty="0" smtClean="0">
                <a:solidFill>
                  <a:prstClr val="white"/>
                </a:solidFill>
              </a:rPr>
              <a:t>ACHIEVE</a:t>
            </a:r>
          </a:p>
          <a:p>
            <a:pPr algn="ctr">
              <a:defRPr/>
            </a:pPr>
            <a:r>
              <a:rPr lang="en-GB" sz="1600" b="1" kern="0" dirty="0" smtClean="0">
                <a:solidFill>
                  <a:prstClr val="white"/>
                </a:solidFill>
              </a:rPr>
              <a:t>A PROGRAMME OF WORK DESIGNED TO ACHIEVE CONSISTENTLY OUTSTANDING OUTCOMES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35998" y="3733113"/>
            <a:ext cx="1125557" cy="1310573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Retention</a:t>
            </a: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SRO: Rebecca Khanna &amp; Neil McKay</a:t>
            </a:r>
            <a:endParaRPr lang="en-GB" sz="10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26428" y="3726073"/>
            <a:ext cx="1132829" cy="1317606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200" b="1" kern="0" dirty="0">
                <a:solidFill>
                  <a:prstClr val="white">
                    <a:lumMod val="50000"/>
                  </a:prstClr>
                </a:solidFill>
              </a:rPr>
              <a:t>Enabling Inclusion </a:t>
            </a: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&amp; Equity</a:t>
            </a:r>
            <a:endParaRPr lang="en-GB" sz="1200" b="1" kern="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SRO: Jacqueline Stevenson &amp; Graham Holden</a:t>
            </a:r>
            <a:endParaRPr lang="en-GB" sz="10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13456" y="3734917"/>
            <a:ext cx="1097480" cy="131760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200" b="1" kern="0" dirty="0" err="1" smtClean="0">
                <a:solidFill>
                  <a:prstClr val="white">
                    <a:lumMod val="50000"/>
                  </a:prstClr>
                </a:solidFill>
              </a:rPr>
              <a:t>Employabil-ity</a:t>
            </a: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 Plan </a:t>
            </a: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SRO: Simon Bromley &amp; Conor Moss</a:t>
            </a:r>
            <a:endParaRPr lang="en-GB" sz="10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25324" y="3726075"/>
            <a:ext cx="1124361" cy="1317604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Assessment &amp; Feedback</a:t>
            </a: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SRO: Dave Laughton &amp; Graham Holden</a:t>
            </a:r>
            <a:endParaRPr lang="en-GB" sz="10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36649" y="1892900"/>
            <a:ext cx="5953070" cy="100811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200" b="1" i="1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Strategic priority - "Clear, targeted, comprehensive actions to deliver consistently excellent performance across the whole student lifecycle"</a:t>
            </a:r>
          </a:p>
          <a:p>
            <a:pPr algn="ctr">
              <a:defRPr/>
            </a:pPr>
            <a:r>
              <a:rPr lang="en-GB" sz="1600" b="1" kern="0" dirty="0" smtClean="0">
                <a:solidFill>
                  <a:prstClr val="white">
                    <a:lumMod val="50000"/>
                  </a:prstClr>
                </a:solidFill>
              </a:rPr>
              <a:t>ACHIEVE Steering Group</a:t>
            </a:r>
          </a:p>
          <a:p>
            <a:pPr algn="ctr">
              <a:defRPr/>
            </a:pP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SRO and Chair: Christina Hughes.  Support: Strategic Portfolio Manager - Claire Ward</a:t>
            </a:r>
            <a:endParaRPr lang="en-GB" sz="12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35998" y="2892182"/>
            <a:ext cx="3513687" cy="83389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100" b="1" kern="0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sz="1400" b="1" kern="0" dirty="0" smtClean="0">
                <a:solidFill>
                  <a:prstClr val="white">
                    <a:lumMod val="50000"/>
                  </a:prstClr>
                </a:solidFill>
              </a:rPr>
              <a:t>ACOO Proof and Scale </a:t>
            </a:r>
          </a:p>
          <a:p>
            <a:pPr algn="ctr">
              <a:defRPr/>
            </a:pPr>
            <a:r>
              <a:rPr lang="en-GB" sz="1100" b="1" kern="0" dirty="0" smtClean="0">
                <a:solidFill>
                  <a:prstClr val="white">
                    <a:lumMod val="50000"/>
                  </a:prstClr>
                </a:solidFill>
              </a:rPr>
              <a:t>Programme Manager: Leanne Rowland, Business Analysts: Emma Richardson &amp; Annette Buchwald, Graduate Interns x 4</a:t>
            </a:r>
          </a:p>
          <a:p>
            <a:pPr algn="ctr">
              <a:defRPr/>
            </a:pPr>
            <a:endParaRPr lang="en-GB" sz="1400" b="1" kern="0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rot="5400000">
            <a:off x="5565348" y="3508444"/>
            <a:ext cx="3990537" cy="74178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b="1" kern="0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Impact &amp; Evaluation Advisory Group</a:t>
            </a:r>
          </a:p>
          <a:p>
            <a:pPr algn="ctr"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Chair: Jill </a:t>
            </a:r>
            <a:r>
              <a:rPr lang="en-GB" b="1" kern="0" dirty="0" err="1" smtClean="0">
                <a:solidFill>
                  <a:prstClr val="white">
                    <a:lumMod val="50000"/>
                  </a:prstClr>
                </a:solidFill>
              </a:rPr>
              <a:t>Lebihan</a:t>
            </a:r>
            <a:endParaRPr lang="en-GB" b="1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defRPr/>
            </a:pPr>
            <a:endParaRPr lang="en-GB" b="1" kern="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7813" y="6348566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000" kern="0" dirty="0" smtClean="0">
                <a:solidFill>
                  <a:prstClr val="black"/>
                </a:solidFill>
              </a:rPr>
              <a:t>SPBC Sept 2017</a:t>
            </a:r>
            <a:endParaRPr lang="en-GB" sz="1000" kern="0" dirty="0">
              <a:solidFill>
                <a:prstClr val="black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95055" y="5874609"/>
            <a:ext cx="6760355" cy="689981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ACHIEVE Communications</a:t>
            </a:r>
          </a:p>
          <a:p>
            <a:pPr algn="ctr"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Rachel </a:t>
            </a:r>
            <a:r>
              <a:rPr lang="en-GB" b="1" kern="0" dirty="0" err="1" smtClean="0">
                <a:solidFill>
                  <a:prstClr val="white">
                    <a:lumMod val="50000"/>
                  </a:prstClr>
                </a:solidFill>
              </a:rPr>
              <a:t>Parnham</a:t>
            </a:r>
            <a:endParaRPr lang="en-GB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249062" y="5043682"/>
            <a:ext cx="5935672" cy="792088"/>
            <a:chOff x="1665412" y="5043682"/>
            <a:chExt cx="7914229" cy="792088"/>
          </a:xfrm>
        </p:grpSpPr>
        <p:sp>
          <p:nvSpPr>
            <p:cNvPr id="41" name="Rounded Rectangle 40"/>
            <p:cNvSpPr/>
            <p:nvPr/>
          </p:nvSpPr>
          <p:spPr>
            <a:xfrm>
              <a:off x="6072023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42629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613235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83841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154447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665412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412820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148739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919345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689951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2060" y="5043682"/>
              <a:ext cx="425194" cy="792088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13484" y="5251710"/>
              <a:ext cx="6736711" cy="36933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b="1" kern="0" dirty="0" smtClean="0">
                  <a:solidFill>
                    <a:prstClr val="white">
                      <a:lumMod val="50000"/>
                    </a:prstClr>
                  </a:solidFill>
                </a:rPr>
                <a:t>Pilot groups and work stream teams</a:t>
              </a:r>
              <a:endParaRPr lang="en-GB" b="1" kern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001588" y="3726080"/>
            <a:ext cx="1097480" cy="1317605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400" b="1" kern="0" dirty="0" smtClean="0">
                <a:solidFill>
                  <a:srgbClr val="FF0000"/>
                </a:solidFill>
              </a:rPr>
              <a:t> </a:t>
            </a:r>
            <a:r>
              <a:rPr lang="en-GB" sz="1200" b="1" kern="0" dirty="0" smtClean="0">
                <a:solidFill>
                  <a:prstClr val="white">
                    <a:lumMod val="50000"/>
                  </a:prstClr>
                </a:solidFill>
              </a:rPr>
              <a:t>Common Action Teams </a:t>
            </a: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SRO: Christina Hughes &amp; </a:t>
            </a:r>
            <a:r>
              <a:rPr lang="en-GB" sz="1000" b="1" kern="0" dirty="0" err="1" smtClean="0">
                <a:solidFill>
                  <a:prstClr val="white">
                    <a:lumMod val="50000"/>
                  </a:prstClr>
                </a:solidFill>
              </a:rPr>
              <a:t>HoDs</a:t>
            </a:r>
            <a:endParaRPr lang="en-GB" sz="1000" b="1" kern="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34888" y="2901018"/>
            <a:ext cx="1055919" cy="83389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Employability Steering Group</a:t>
            </a:r>
          </a:p>
          <a:p>
            <a:pPr algn="ctr">
              <a:defRPr/>
            </a:pPr>
            <a:r>
              <a:rPr lang="en-GB" sz="1000" b="1" kern="0" dirty="0" smtClean="0">
                <a:solidFill>
                  <a:prstClr val="white">
                    <a:lumMod val="50000"/>
                  </a:prstClr>
                </a:solidFill>
              </a:rPr>
              <a:t>Chair: Conor Moss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015949" y="2901018"/>
            <a:ext cx="1055919" cy="83389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000" b="1" kern="0" dirty="0">
                <a:solidFill>
                  <a:prstClr val="white">
                    <a:lumMod val="50000"/>
                  </a:prstClr>
                </a:solidFill>
              </a:rPr>
              <a:t>Keys to Success Group</a:t>
            </a:r>
          </a:p>
          <a:p>
            <a:pPr algn="ctr">
              <a:defRPr/>
            </a:pPr>
            <a:r>
              <a:rPr lang="en-GB" sz="1000" b="1" kern="0" dirty="0">
                <a:solidFill>
                  <a:prstClr val="white">
                    <a:lumMod val="50000"/>
                  </a:prstClr>
                </a:solidFill>
              </a:rPr>
              <a:t>Chair: Christina Hughes </a:t>
            </a:r>
          </a:p>
        </p:txBody>
      </p:sp>
    </p:spTree>
    <p:extLst>
      <p:ext uri="{BB962C8B-B14F-4D97-AF65-F5344CB8AC3E}">
        <p14:creationId xmlns:p14="http://schemas.microsoft.com/office/powerpoint/2010/main" val="20667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60081"/>
            <a:ext cx="4824536" cy="86409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Shaping Futures Board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How can the Finance &amp; Planning Directorate contribute to the Shaping Futures strategic aims?</a:t>
            </a:r>
          </a:p>
          <a:p>
            <a:endParaRPr lang="en-GB" dirty="0"/>
          </a:p>
          <a:p>
            <a:r>
              <a:rPr lang="en-GB" dirty="0"/>
              <a:t>Further Info: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portal.shu.ac.uk/sites/shustrategy/Pages/shaping.aspx</a:t>
            </a:r>
            <a:endParaRPr lang="en-GB" dirty="0" smtClean="0"/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273017"/>
            <a:ext cx="173032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university challeng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4514"/>
            <a:ext cx="9143999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Finance and Planning student number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0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1340768"/>
            <a:ext cx="6472238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>
                <a:latin typeface="+mn-lt"/>
              </a:rPr>
              <a:t>Student Recruitment update</a:t>
            </a:r>
            <a:endParaRPr sz="40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3688" y="2060848"/>
            <a:ext cx="6480175" cy="454099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n-lt"/>
              </a:rPr>
              <a:t>19</a:t>
            </a:r>
            <a:r>
              <a:rPr lang="en-GB" sz="3600" baseline="30000" dirty="0" smtClean="0">
                <a:latin typeface="+mn-lt"/>
              </a:rPr>
              <a:t>th</a:t>
            </a:r>
            <a:r>
              <a:rPr lang="en-GB" sz="3600" dirty="0" smtClean="0">
                <a:latin typeface="+mn-lt"/>
              </a:rPr>
              <a:t> October 2017</a:t>
            </a:r>
            <a:endParaRPr lang="en-GB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350100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Carol Castle, Joint Head of UK Student Recruitment,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Admissions and UK Student Recruitment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772818"/>
            <a:ext cx="6472238" cy="4325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2" y="2753880"/>
            <a:ext cx="2644130" cy="352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871021" cy="2151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7" y="886980"/>
            <a:ext cx="2921000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7183"/>
            <a:ext cx="29337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2"/>
            <a:ext cx="9144000" cy="58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772818"/>
            <a:ext cx="6472238" cy="4325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1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772818"/>
            <a:ext cx="6472238" cy="4325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7" y="1339462"/>
            <a:ext cx="7058263" cy="46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7FA68F056994E1AB3F09A1B34B70BC0"/>
  <p:tag name="TPVERSION" val="5"/>
  <p:tag name="TPFULLVERSION" val="5.4.1.2"/>
  <p:tag name="PPTVERSION" val="14"/>
  <p:tag name="TPOS" val="2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</TotalTime>
  <Words>999</Words>
  <Application>Microsoft Office PowerPoint</Application>
  <PresentationFormat>On-screen Show (4:3)</PresentationFormat>
  <Paragraphs>137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Blank</vt:lpstr>
      <vt:lpstr>Sheffield Hallam Theme v1</vt:lpstr>
      <vt:lpstr>1_Blank</vt:lpstr>
      <vt:lpstr>Office Theme</vt:lpstr>
      <vt:lpstr>PowerPoint Presentation</vt:lpstr>
      <vt:lpstr>PowerPoint Presentation</vt:lpstr>
      <vt:lpstr>PowerPoint Presentation</vt:lpstr>
      <vt:lpstr>Student Recruitment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Vision, Outcomes and Deliverables</vt:lpstr>
      <vt:lpstr>Shaping Futures Board - who is involved?</vt:lpstr>
      <vt:lpstr>PowerPoint Presentation</vt:lpstr>
      <vt:lpstr>PowerPoint Presentation</vt:lpstr>
      <vt:lpstr>PowerPoint Presentation</vt:lpstr>
      <vt:lpstr>Shaping Futures 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Barton</dc:creator>
  <cp:lastModifiedBy>Antonia Barton</cp:lastModifiedBy>
  <cp:revision>22</cp:revision>
  <dcterms:created xsi:type="dcterms:W3CDTF">2017-10-18T12:28:24Z</dcterms:created>
  <dcterms:modified xsi:type="dcterms:W3CDTF">2017-10-20T11:52:17Z</dcterms:modified>
</cp:coreProperties>
</file>