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95"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297" r:id="rId20"/>
    <p:sldId id="298" r:id="rId21"/>
    <p:sldId id="299" r:id="rId22"/>
    <p:sldId id="300" r:id="rId23"/>
    <p:sldId id="301" r:id="rId24"/>
    <p:sldId id="302" r:id="rId25"/>
    <p:sldId id="303" r:id="rId26"/>
    <p:sldId id="304" r:id="rId27"/>
    <p:sldId id="305" r:id="rId28"/>
    <p:sldId id="311" r:id="rId29"/>
    <p:sldId id="306" r:id="rId30"/>
    <p:sldId id="314" r:id="rId31"/>
    <p:sldId id="312" r:id="rId32"/>
    <p:sldId id="313" r:id="rId33"/>
    <p:sldId id="294" r:id="rId34"/>
    <p:sldId id="278" r:id="rId35"/>
    <p:sldId id="292" r:id="rId36"/>
    <p:sldId id="296" r:id="rId37"/>
    <p:sldId id="307" r:id="rId38"/>
    <p:sldId id="308" r:id="rId39"/>
    <p:sldId id="309" r:id="rId40"/>
    <p:sldId id="31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14" autoAdjust="0"/>
  </p:normalViewPr>
  <p:slideViewPr>
    <p:cSldViewPr>
      <p:cViewPr varScale="1">
        <p:scale>
          <a:sx n="88" d="100"/>
          <a:sy n="88" d="100"/>
        </p:scale>
        <p:origin x="-16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76820-B80B-44B7-8C79-9A36E36AA5BC}" type="datetimeFigureOut">
              <a:rPr lang="en-GB" smtClean="0"/>
              <a:t>16/06/2017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F91D2-5030-43B5-B93F-DE7CBEF5076D}" type="slidenum">
              <a:rPr lang="en-GB" smtClean="0"/>
              <a:t>‹#›</a:t>
            </a:fld>
            <a:endParaRPr lang="en-GB"/>
          </a:p>
        </p:txBody>
      </p:sp>
    </p:spTree>
    <p:extLst>
      <p:ext uri="{BB962C8B-B14F-4D97-AF65-F5344CB8AC3E}">
        <p14:creationId xmlns:p14="http://schemas.microsoft.com/office/powerpoint/2010/main" val="339112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9F91D2-5030-43B5-B93F-DE7CBEF5076D}" type="slidenum">
              <a:rPr lang="en-GB" smtClean="0"/>
              <a:t>1</a:t>
            </a:fld>
            <a:endParaRPr lang="en-GB"/>
          </a:p>
        </p:txBody>
      </p:sp>
    </p:spTree>
    <p:extLst>
      <p:ext uri="{BB962C8B-B14F-4D97-AF65-F5344CB8AC3E}">
        <p14:creationId xmlns:p14="http://schemas.microsoft.com/office/powerpoint/2010/main" val="59431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smtClean="0">
                <a:solidFill>
                  <a:schemeClr val="tx1"/>
                </a:solidFill>
                <a:effectLst/>
                <a:latin typeface="+mn-lt"/>
                <a:ea typeface="+mn-ea"/>
                <a:cs typeface="+mn-cs"/>
              </a:rPr>
              <a:t>Strategy</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Establish a strong strategic portfolio management approach</a:t>
            </a:r>
          </a:p>
          <a:p>
            <a:pPr marL="171450" indent="-171450">
              <a:buFont typeface="Arial" panose="020B0604020202020204" pitchFamily="34" charset="0"/>
              <a:buChar char="•"/>
            </a:pPr>
            <a:r>
              <a:rPr lang="en-GB" dirty="0" smtClean="0"/>
              <a:t>Support review of portfolio size and shape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Provide appropriate financial support and challenge to the Pillar Boards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Embed  new business plan and benefits realisation processes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Further improvements to the planning cycle</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Income Generation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Work closely with the appropriate areas to identify and develop commercial income opportunities ensuring that these are financially viable and sustainable</a:t>
            </a: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BAU</a:t>
            </a:r>
            <a:endParaRPr lang="en-GB" b="1" dirty="0"/>
          </a:p>
        </p:txBody>
      </p:sp>
      <p:sp>
        <p:nvSpPr>
          <p:cNvPr id="4" name="Slide Number Placeholder 3"/>
          <p:cNvSpPr>
            <a:spLocks noGrp="1"/>
          </p:cNvSpPr>
          <p:nvPr>
            <p:ph type="sldNum" sz="quarter" idx="10"/>
          </p:nvPr>
        </p:nvSpPr>
        <p:spPr/>
        <p:txBody>
          <a:bodyPr/>
          <a:lstStyle/>
          <a:p>
            <a:fld id="{359F91D2-5030-43B5-B93F-DE7CBEF5076D}" type="slidenum">
              <a:rPr lang="en-GB" smtClean="0"/>
              <a:t>34</a:t>
            </a:fld>
            <a:endParaRPr lang="en-GB"/>
          </a:p>
        </p:txBody>
      </p:sp>
    </p:spTree>
    <p:extLst>
      <p:ext uri="{BB962C8B-B14F-4D97-AF65-F5344CB8AC3E}">
        <p14:creationId xmlns:p14="http://schemas.microsoft.com/office/powerpoint/2010/main" val="161535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E&amp;D</a:t>
            </a:r>
          </a:p>
          <a:p>
            <a:pPr marL="171450" indent="-171450">
              <a:buFont typeface="Arial" panose="020B0604020202020204" pitchFamily="34" charset="0"/>
              <a:buChar char="•"/>
            </a:pPr>
            <a:r>
              <a:rPr lang="en-GB" b="0" dirty="0" smtClean="0"/>
              <a:t>Increase</a:t>
            </a:r>
            <a:r>
              <a:rPr lang="en-GB" b="0" baseline="0" dirty="0" smtClean="0"/>
              <a:t> leadership capability and confidence through training and support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Reflect on internal Finance and Planning processes</a:t>
            </a:r>
          </a:p>
          <a:p>
            <a:pPr marL="0" indent="0">
              <a:buFont typeface="Arial" panose="020B0604020202020204" pitchFamily="34" charset="0"/>
              <a:buNone/>
            </a:pPr>
            <a:endParaRPr lang="en-GB"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b="1" dirty="0" smtClean="0"/>
              <a:t>Staff </a:t>
            </a:r>
            <a:r>
              <a:rPr lang="en-GB" b="1" dirty="0" smtClean="0"/>
              <a:t>Engagement - change slide</a:t>
            </a:r>
          </a:p>
          <a:p>
            <a:pPr marL="171450" indent="-171450">
              <a:buFont typeface="Arial" panose="020B0604020202020204" pitchFamily="34" charset="0"/>
              <a:buChar char="•"/>
            </a:pPr>
            <a:r>
              <a:rPr lang="en-GB" b="0" dirty="0" smtClean="0"/>
              <a:t>Note Deborah will be expanding on the staff engagement</a:t>
            </a:r>
            <a:r>
              <a:rPr lang="en-GB" b="0" baseline="0" dirty="0" smtClean="0"/>
              <a:t> next steps</a:t>
            </a:r>
            <a:r>
              <a:rPr lang="en-GB" b="0" dirty="0" smtClean="0"/>
              <a:t> at the close</a:t>
            </a:r>
            <a:endParaRPr lang="en-GB" b="0" dirty="0"/>
          </a:p>
        </p:txBody>
      </p:sp>
      <p:sp>
        <p:nvSpPr>
          <p:cNvPr id="4" name="Slide Number Placeholder 3"/>
          <p:cNvSpPr>
            <a:spLocks noGrp="1"/>
          </p:cNvSpPr>
          <p:nvPr>
            <p:ph type="sldNum" sz="quarter" idx="10"/>
          </p:nvPr>
        </p:nvSpPr>
        <p:spPr/>
        <p:txBody>
          <a:bodyPr/>
          <a:lstStyle/>
          <a:p>
            <a:fld id="{359F91D2-5030-43B5-B93F-DE7CBEF5076D}" type="slidenum">
              <a:rPr lang="en-GB" smtClean="0"/>
              <a:t>35</a:t>
            </a:fld>
            <a:endParaRPr lang="en-GB"/>
          </a:p>
        </p:txBody>
      </p:sp>
    </p:spTree>
    <p:extLst>
      <p:ext uri="{BB962C8B-B14F-4D97-AF65-F5344CB8AC3E}">
        <p14:creationId xmlns:p14="http://schemas.microsoft.com/office/powerpoint/2010/main" val="3242215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Efficiency and VFM</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Adapt our structures and processes as necessary to support the outcomes of the PSOM review</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Investigate the benefits of using a student number forecasting tool</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Improve the travel booking process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Involve</a:t>
            </a:r>
            <a:r>
              <a:rPr lang="en-GB" sz="1200" kern="1200" baseline="0" dirty="0" smtClean="0">
                <a:solidFill>
                  <a:schemeClr val="tx1"/>
                </a:solidFill>
                <a:effectLst/>
                <a:latin typeface="+mn-lt"/>
                <a:ea typeface="+mn-ea"/>
                <a:cs typeface="+mn-cs"/>
              </a:rPr>
              <a:t> students when improving or changing student facing processes</a:t>
            </a: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Analyse and suggest changes to non pay - e.g. overseas travel policy and costs - staff development</a:t>
            </a:r>
          </a:p>
          <a:p>
            <a:pPr marL="171450" indent="-171450">
              <a:buFont typeface="Arial" panose="020B0604020202020204" pitchFamily="34" charset="0"/>
              <a:buChar char="•"/>
            </a:pPr>
            <a:endParaRPr lang="en-GB"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9F91D2-5030-43B5-B93F-DE7CBEF5076D}" type="slidenum">
              <a:rPr lang="en-GB" smtClean="0"/>
              <a:t>36</a:t>
            </a:fld>
            <a:endParaRPr lang="en-GB"/>
          </a:p>
        </p:txBody>
      </p:sp>
    </p:spTree>
    <p:extLst>
      <p:ext uri="{BB962C8B-B14F-4D97-AF65-F5344CB8AC3E}">
        <p14:creationId xmlns:p14="http://schemas.microsoft.com/office/powerpoint/2010/main" val="189864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Bernie</a:t>
            </a:r>
            <a:endParaRPr lang="en-GB" b="0" dirty="0"/>
          </a:p>
        </p:txBody>
      </p:sp>
      <p:sp>
        <p:nvSpPr>
          <p:cNvPr id="4" name="Slide Number Placeholder 3"/>
          <p:cNvSpPr>
            <a:spLocks noGrp="1"/>
          </p:cNvSpPr>
          <p:nvPr>
            <p:ph type="sldNum" sz="quarter" idx="10"/>
          </p:nvPr>
        </p:nvSpPr>
        <p:spPr/>
        <p:txBody>
          <a:bodyPr/>
          <a:lstStyle/>
          <a:p>
            <a:fld id="{359F91D2-5030-43B5-B93F-DE7CBEF5076D}" type="slidenum">
              <a:rPr lang="en-GB" smtClean="0"/>
              <a:t>37</a:t>
            </a:fld>
            <a:endParaRPr lang="en-GB"/>
          </a:p>
        </p:txBody>
      </p:sp>
    </p:spTree>
    <p:extLst>
      <p:ext uri="{BB962C8B-B14F-4D97-AF65-F5344CB8AC3E}">
        <p14:creationId xmlns:p14="http://schemas.microsoft.com/office/powerpoint/2010/main" val="189864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Bernie</a:t>
            </a:r>
            <a:endParaRPr lang="en-GB" b="0" dirty="0"/>
          </a:p>
        </p:txBody>
      </p:sp>
      <p:sp>
        <p:nvSpPr>
          <p:cNvPr id="4" name="Slide Number Placeholder 3"/>
          <p:cNvSpPr>
            <a:spLocks noGrp="1"/>
          </p:cNvSpPr>
          <p:nvPr>
            <p:ph type="sldNum" sz="quarter" idx="10"/>
          </p:nvPr>
        </p:nvSpPr>
        <p:spPr/>
        <p:txBody>
          <a:bodyPr/>
          <a:lstStyle/>
          <a:p>
            <a:fld id="{359F91D2-5030-43B5-B93F-DE7CBEF5076D}" type="slidenum">
              <a:rPr lang="en-GB" smtClean="0"/>
              <a:t>38</a:t>
            </a:fld>
            <a:endParaRPr lang="en-GB"/>
          </a:p>
        </p:txBody>
      </p:sp>
    </p:spTree>
    <p:extLst>
      <p:ext uri="{BB962C8B-B14F-4D97-AF65-F5344CB8AC3E}">
        <p14:creationId xmlns:p14="http://schemas.microsoft.com/office/powerpoint/2010/main" val="189864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59F91D2-5030-43B5-B93F-DE7CBEF5076D}" type="slidenum">
              <a:rPr lang="en-GB" smtClean="0"/>
              <a:t>39</a:t>
            </a:fld>
            <a:endParaRPr lang="en-GB"/>
          </a:p>
        </p:txBody>
      </p:sp>
    </p:spTree>
    <p:extLst>
      <p:ext uri="{BB962C8B-B14F-4D97-AF65-F5344CB8AC3E}">
        <p14:creationId xmlns:p14="http://schemas.microsoft.com/office/powerpoint/2010/main" val="189864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59F91D2-5030-43B5-B93F-DE7CBEF5076D}" type="slidenum">
              <a:rPr lang="en-GB" smtClean="0"/>
              <a:t>40</a:t>
            </a:fld>
            <a:endParaRPr lang="en-GB"/>
          </a:p>
        </p:txBody>
      </p:sp>
    </p:spTree>
    <p:extLst>
      <p:ext uri="{BB962C8B-B14F-4D97-AF65-F5344CB8AC3E}">
        <p14:creationId xmlns:p14="http://schemas.microsoft.com/office/powerpoint/2010/main" val="189864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DH</a:t>
            </a:r>
            <a:endParaRPr lang="en-GB" dirty="0"/>
          </a:p>
        </p:txBody>
      </p:sp>
      <p:sp>
        <p:nvSpPr>
          <p:cNvPr id="4" name="Slide Number Placeholder 3"/>
          <p:cNvSpPr>
            <a:spLocks noGrp="1"/>
          </p:cNvSpPr>
          <p:nvPr>
            <p:ph type="sldNum" sz="quarter" idx="10"/>
          </p:nvPr>
        </p:nvSpPr>
        <p:spPr/>
        <p:txBody>
          <a:bodyPr/>
          <a:lstStyle/>
          <a:p>
            <a:fld id="{359F91D2-5030-43B5-B93F-DE7CBEF5076D}" type="slidenum">
              <a:rPr lang="en-GB" smtClean="0"/>
              <a:t>2</a:t>
            </a:fld>
            <a:endParaRPr lang="en-GB"/>
          </a:p>
        </p:txBody>
      </p:sp>
    </p:spTree>
    <p:extLst>
      <p:ext uri="{BB962C8B-B14F-4D97-AF65-F5344CB8AC3E}">
        <p14:creationId xmlns:p14="http://schemas.microsoft.com/office/powerpoint/2010/main" val="7598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400" dirty="0" smtClean="0">
                <a:latin typeface="FS Clerkenwell" pitchFamily="50" charset="0"/>
                <a:cs typeface="Arial" charset="0"/>
              </a:rPr>
              <a:t>SHU website &amp; CRM emails</a:t>
            </a:r>
          </a:p>
          <a:p>
            <a:endParaRPr lang="en-GB" sz="1000" dirty="0" smtClean="0">
              <a:latin typeface="FS Clerkenwell" pitchFamily="50" charset="0"/>
              <a:cs typeface="Arial" charset="0"/>
            </a:endParaRPr>
          </a:p>
          <a:p>
            <a:pPr marL="285750" indent="-285750">
              <a:buFont typeface="Arial" panose="020B0604020202020204" pitchFamily="34" charset="0"/>
              <a:buChar char="•"/>
            </a:pPr>
            <a:r>
              <a:rPr lang="en-GB" dirty="0" smtClean="0">
                <a:latin typeface="FS Clerkenwell" pitchFamily="50" charset="0"/>
                <a:cs typeface="Arial" charset="0"/>
              </a:rPr>
              <a:t>Clearing &amp; Confirmation website now live</a:t>
            </a:r>
          </a:p>
          <a:p>
            <a:pPr marL="285750" indent="-285750">
              <a:buFont typeface="Arial" panose="020B0604020202020204" pitchFamily="34" charset="0"/>
              <a:buChar char="•"/>
            </a:pPr>
            <a:r>
              <a:rPr lang="en-GB" dirty="0" smtClean="0">
                <a:latin typeface="FS Clerkenwell" pitchFamily="50" charset="0"/>
                <a:cs typeface="Arial" charset="0"/>
              </a:rPr>
              <a:t>Pre-</a:t>
            </a:r>
            <a:r>
              <a:rPr lang="en-GB" dirty="0" err="1" smtClean="0">
                <a:latin typeface="FS Clerkenwell" pitchFamily="50" charset="0"/>
                <a:cs typeface="Arial" charset="0"/>
              </a:rPr>
              <a:t>reg</a:t>
            </a:r>
            <a:r>
              <a:rPr lang="en-GB" dirty="0" smtClean="0">
                <a:latin typeface="FS Clerkenwell" pitchFamily="50" charset="0"/>
                <a:cs typeface="Arial" charset="0"/>
              </a:rPr>
              <a:t> form to capture subject interest for follow up emails in priority areas</a:t>
            </a:r>
          </a:p>
          <a:p>
            <a:pPr marL="285750" indent="-285750">
              <a:buFont typeface="Arial" panose="020B0604020202020204" pitchFamily="34" charset="0"/>
              <a:buChar char="•"/>
            </a:pPr>
            <a:endParaRPr lang="en-GB" dirty="0" smtClean="0">
              <a:latin typeface="FS Clerkenwell" pitchFamily="50" charset="0"/>
              <a:cs typeface="Arial" charset="0"/>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Engineering / maths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Journalism, PR and Media</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Education studies / Childhood studies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English</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Law</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Sport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Biosciences and chemistry</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Accounting, banking and finance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Languages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Food &amp; Nutrition</a:t>
            </a: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83327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What are your concerns?</a:t>
            </a:r>
          </a:p>
          <a:p>
            <a:endParaRPr lang="en-GB" dirty="0"/>
          </a:p>
        </p:txBody>
      </p:sp>
      <p:sp>
        <p:nvSpPr>
          <p:cNvPr id="4" name="Slide Number Placeholder 3"/>
          <p:cNvSpPr>
            <a:spLocks noGrp="1"/>
          </p:cNvSpPr>
          <p:nvPr>
            <p:ph type="sldNum" sz="quarter" idx="10"/>
          </p:nvPr>
        </p:nvSpPr>
        <p:spPr/>
        <p:txBody>
          <a:bodyPr/>
          <a:lstStyle/>
          <a:p>
            <a:fld id="{5F9C76D3-455B-4D01-97AC-2CB5BFF2DAF9}"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1451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James and Rhodri in SPI are now referred to as HE Tableau experts after some great success in projects they were working on with JISC (who provide digital solutions for HE).</a:t>
            </a:r>
          </a:p>
          <a:p>
            <a:r>
              <a:rPr lang="en-GB" sz="1200" kern="1200" dirty="0" smtClean="0">
                <a:solidFill>
                  <a:schemeClr val="tx1"/>
                </a:solidFill>
                <a:effectLst/>
                <a:latin typeface="+mn-lt"/>
                <a:ea typeface="+mn-ea"/>
                <a:cs typeface="+mn-cs"/>
              </a:rPr>
              <a:t>Rhodri produced his 'Sankey' diagram which JISC are continuing to use and James has been invited to co-present at their "Connect More" event.</a:t>
            </a:r>
          </a:p>
          <a:p>
            <a:r>
              <a:rPr lang="en-GB" sz="1200" kern="1200" dirty="0" smtClean="0">
                <a:solidFill>
                  <a:schemeClr val="tx1"/>
                </a:solidFill>
                <a:effectLst/>
                <a:latin typeface="+mn-lt"/>
                <a:ea typeface="+mn-ea"/>
                <a:cs typeface="+mn-cs"/>
              </a:rPr>
              <a:t>Well done both of you!</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Vanessa and Lorna in Service Improvement for their work on developing and delivering the Cybercrime sessions for the Directorate. It is now being delivered to some teams outside of the Directorate and the feedback has been excellent</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Continuous Improvement service in BIS have recently commissioned their first piece of commercial work - selling their service to the Students Union. Watch this space as they will be letting us know how they get on via our blog.</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Andrew Kendall, Fran Davies and Sales Ledger for all their hard work in implementing the new Bank rec module in e5 - Great cross team working</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59F91D2-5030-43B5-B93F-DE7CBEF5076D}" type="slidenum">
              <a:rPr lang="en-GB" smtClean="0"/>
              <a:t>28</a:t>
            </a:fld>
            <a:endParaRPr lang="en-GB"/>
          </a:p>
        </p:txBody>
      </p:sp>
    </p:spTree>
    <p:extLst>
      <p:ext uri="{BB962C8B-B14F-4D97-AF65-F5344CB8AC3E}">
        <p14:creationId xmlns:p14="http://schemas.microsoft.com/office/powerpoint/2010/main" val="355080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Exams -</a:t>
            </a:r>
            <a:r>
              <a:rPr lang="en-GB" baseline="0" dirty="0" smtClean="0"/>
              <a:t> 10 members of BIS recently completed their </a:t>
            </a:r>
            <a:r>
              <a:rPr lang="en-GB" sz="1200" kern="1200" dirty="0" smtClean="0">
                <a:solidFill>
                  <a:schemeClr val="tx1"/>
                </a:solidFill>
                <a:effectLst/>
                <a:latin typeface="+mn-lt"/>
                <a:ea typeface="+mn-ea"/>
                <a:cs typeface="+mn-cs"/>
              </a:rPr>
              <a:t>BCS </a:t>
            </a:r>
            <a:r>
              <a:rPr lang="en-GB" sz="1200" kern="1200" dirty="0" err="1" smtClean="0">
                <a:solidFill>
                  <a:schemeClr val="tx1"/>
                </a:solidFill>
                <a:effectLst/>
                <a:latin typeface="+mn-lt"/>
                <a:ea typeface="+mn-ea"/>
                <a:cs typeface="+mn-cs"/>
              </a:rPr>
              <a:t>Modellling</a:t>
            </a:r>
            <a:r>
              <a:rPr lang="en-GB" sz="1200" kern="1200" dirty="0" smtClean="0">
                <a:solidFill>
                  <a:schemeClr val="tx1"/>
                </a:solidFill>
                <a:effectLst/>
                <a:latin typeface="+mn-lt"/>
                <a:ea typeface="+mn-ea"/>
                <a:cs typeface="+mn-cs"/>
              </a:rPr>
              <a:t> Business Processes course, and two of our Management Accountants Erica and Grazina have recently passed another exam, taking them one step closer to their goal - and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Sohil</a:t>
            </a:r>
            <a:r>
              <a:rPr lang="en-GB" sz="1200" kern="1200" baseline="0" dirty="0" smtClean="0">
                <a:solidFill>
                  <a:schemeClr val="tx1"/>
                </a:solidFill>
                <a:effectLst/>
                <a:latin typeface="+mn-lt"/>
                <a:ea typeface="+mn-ea"/>
                <a:cs typeface="+mn-cs"/>
              </a:rPr>
              <a:t> has now passed all his exams - well done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Sporting achievements - We</a:t>
            </a:r>
            <a:r>
              <a:rPr lang="en-GB" baseline="0" dirty="0" smtClean="0"/>
              <a:t> have a very sporty bunch...</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Paul and Grazina Manchester for successfully completing the Tour de Yorkshire </a:t>
            </a:r>
            <a:r>
              <a:rPr lang="en-GB" baseline="0" dirty="0" err="1" smtClean="0"/>
              <a:t>sportives</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Vicki Morgan’s has spent the past year competing</a:t>
            </a:r>
            <a:r>
              <a:rPr lang="en-GB" sz="1200" kern="1200" baseline="0" dirty="0" smtClean="0">
                <a:solidFill>
                  <a:schemeClr val="tx1"/>
                </a:solidFill>
                <a:effectLst/>
                <a:latin typeface="+mn-lt"/>
                <a:ea typeface="+mn-ea"/>
                <a:cs typeface="+mn-cs"/>
              </a:rPr>
              <a:t> in several running events including the Sheffield Half marathon raising money for Diabetes UK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Tom Russell and Jon Childs also took part in the Sheffield Half raising money for the Hallam Fund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New Home - Deborah has finally exchanged on her new home in </a:t>
            </a:r>
            <a:r>
              <a:rPr lang="en-GB" sz="1200" kern="1200" dirty="0" err="1" smtClean="0">
                <a:solidFill>
                  <a:schemeClr val="tx1"/>
                </a:solidFill>
                <a:effectLst/>
                <a:latin typeface="+mn-lt"/>
                <a:ea typeface="+mn-ea"/>
                <a:cs typeface="+mn-cs"/>
              </a:rPr>
              <a:t>Todwick</a:t>
            </a:r>
            <a:r>
              <a:rPr lang="en-GB" sz="1200" kern="1200" dirty="0" smtClean="0">
                <a:solidFill>
                  <a:schemeClr val="tx1"/>
                </a:solidFill>
                <a:effectLst/>
                <a:latin typeface="+mn-lt"/>
                <a:ea typeface="+mn-ea"/>
                <a:cs typeface="+mn-cs"/>
              </a:rPr>
              <a:t> - and completes on Friday,</a:t>
            </a:r>
            <a:r>
              <a:rPr lang="en-GB" sz="1200" kern="1200" baseline="0" dirty="0" smtClean="0">
                <a:solidFill>
                  <a:schemeClr val="tx1"/>
                </a:solidFill>
                <a:effectLst/>
                <a:latin typeface="+mn-lt"/>
                <a:ea typeface="+mn-ea"/>
                <a:cs typeface="+mn-cs"/>
              </a:rPr>
              <a:t> so no more commuting! Planning also now have a new home on floor 1!</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Silver work anniversaries - Karen </a:t>
            </a:r>
            <a:r>
              <a:rPr lang="en-GB" sz="1200" kern="1200" dirty="0" err="1" smtClean="0">
                <a:solidFill>
                  <a:schemeClr val="tx1"/>
                </a:solidFill>
                <a:effectLst/>
                <a:latin typeface="+mn-lt"/>
                <a:ea typeface="+mn-ea"/>
                <a:cs typeface="+mn-cs"/>
              </a:rPr>
              <a:t>Nettleship</a:t>
            </a:r>
            <a:r>
              <a:rPr lang="en-GB" sz="1200" kern="1200" dirty="0" smtClean="0">
                <a:solidFill>
                  <a:schemeClr val="tx1"/>
                </a:solidFill>
                <a:effectLst/>
                <a:latin typeface="+mn-lt"/>
                <a:ea typeface="+mn-ea"/>
                <a:cs typeface="+mn-cs"/>
              </a:rPr>
              <a:t> and Sue Parkin both celebrated their 25 years of service at SHU at a dinner last week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Proud Parents &amp; Grandparents - </a:t>
            </a:r>
            <a:r>
              <a:rPr lang="en-GB" sz="1200" kern="1200" baseline="0" dirty="0" smtClean="0">
                <a:solidFill>
                  <a:schemeClr val="tx1"/>
                </a:solidFill>
                <a:effectLst/>
                <a:latin typeface="+mn-lt"/>
                <a:ea typeface="+mn-ea"/>
                <a:cs typeface="+mn-cs"/>
              </a:rPr>
              <a:t>Craig Jeffries recently welcomed his first child Harry Ethan, </a:t>
            </a:r>
            <a:r>
              <a:rPr lang="en-GB" sz="1200" kern="1200" dirty="0" smtClean="0">
                <a:solidFill>
                  <a:schemeClr val="tx1"/>
                </a:solidFill>
                <a:effectLst/>
                <a:latin typeface="+mn-lt"/>
                <a:ea typeface="+mn-ea"/>
                <a:cs typeface="+mn-cs"/>
              </a:rPr>
              <a:t>Karen Hague welcomed</a:t>
            </a:r>
            <a:r>
              <a:rPr lang="en-GB" sz="1200" kern="1200" baseline="0" dirty="0" smtClean="0">
                <a:solidFill>
                  <a:schemeClr val="tx1"/>
                </a:solidFill>
                <a:effectLst/>
                <a:latin typeface="+mn-lt"/>
                <a:ea typeface="+mn-ea"/>
                <a:cs typeface="+mn-cs"/>
              </a:rPr>
              <a:t> her new grandson Bobby Lee (enter for photo), Karen Marsden now has a granddaughter Pippa Rose (enter for photo), not long after becoming a grandparent for the first time with Grandson Oscar</a:t>
            </a:r>
            <a:endParaRPr lang="en-GB" dirty="0" smtClean="0"/>
          </a:p>
        </p:txBody>
      </p:sp>
      <p:sp>
        <p:nvSpPr>
          <p:cNvPr id="4" name="Slide Number Placeholder 3"/>
          <p:cNvSpPr>
            <a:spLocks noGrp="1"/>
          </p:cNvSpPr>
          <p:nvPr>
            <p:ph type="sldNum" sz="quarter" idx="10"/>
          </p:nvPr>
        </p:nvSpPr>
        <p:spPr/>
        <p:txBody>
          <a:bodyPr/>
          <a:lstStyle/>
          <a:p>
            <a:fld id="{359F91D2-5030-43B5-B93F-DE7CBEF5076D}" type="slidenum">
              <a:rPr lang="en-GB" smtClean="0"/>
              <a:t>29</a:t>
            </a:fld>
            <a:endParaRPr lang="en-GB"/>
          </a:p>
        </p:txBody>
      </p:sp>
    </p:spTree>
    <p:extLst>
      <p:ext uri="{BB962C8B-B14F-4D97-AF65-F5344CB8AC3E}">
        <p14:creationId xmlns:p14="http://schemas.microsoft.com/office/powerpoint/2010/main" val="36206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Harry Ethan</a:t>
            </a:r>
            <a:endParaRPr lang="en-GB" dirty="0"/>
          </a:p>
        </p:txBody>
      </p:sp>
      <p:sp>
        <p:nvSpPr>
          <p:cNvPr id="4" name="Slide Number Placeholder 3"/>
          <p:cNvSpPr>
            <a:spLocks noGrp="1"/>
          </p:cNvSpPr>
          <p:nvPr>
            <p:ph type="sldNum" sz="quarter" idx="10"/>
          </p:nvPr>
        </p:nvSpPr>
        <p:spPr/>
        <p:txBody>
          <a:bodyPr/>
          <a:lstStyle/>
          <a:p>
            <a:fld id="{359F91D2-5030-43B5-B93F-DE7CBEF5076D}" type="slidenum">
              <a:rPr lang="en-GB" smtClean="0"/>
              <a:t>30</a:t>
            </a:fld>
            <a:endParaRPr lang="en-GB"/>
          </a:p>
        </p:txBody>
      </p:sp>
    </p:spTree>
    <p:extLst>
      <p:ext uri="{BB962C8B-B14F-4D97-AF65-F5344CB8AC3E}">
        <p14:creationId xmlns:p14="http://schemas.microsoft.com/office/powerpoint/2010/main" val="227898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Bobby Lee</a:t>
            </a:r>
            <a:endParaRPr lang="en-GB" dirty="0"/>
          </a:p>
        </p:txBody>
      </p:sp>
      <p:sp>
        <p:nvSpPr>
          <p:cNvPr id="4" name="Slide Number Placeholder 3"/>
          <p:cNvSpPr>
            <a:spLocks noGrp="1"/>
          </p:cNvSpPr>
          <p:nvPr>
            <p:ph type="sldNum" sz="quarter" idx="10"/>
          </p:nvPr>
        </p:nvSpPr>
        <p:spPr/>
        <p:txBody>
          <a:bodyPr/>
          <a:lstStyle/>
          <a:p>
            <a:fld id="{359F91D2-5030-43B5-B93F-DE7CBEF5076D}" type="slidenum">
              <a:rPr lang="en-GB" smtClean="0"/>
              <a:t>31</a:t>
            </a:fld>
            <a:endParaRPr lang="en-GB"/>
          </a:p>
        </p:txBody>
      </p:sp>
    </p:spTree>
    <p:extLst>
      <p:ext uri="{BB962C8B-B14F-4D97-AF65-F5344CB8AC3E}">
        <p14:creationId xmlns:p14="http://schemas.microsoft.com/office/powerpoint/2010/main" val="1147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Pippa Rose</a:t>
            </a:r>
            <a:endParaRPr lang="en-GB" dirty="0"/>
          </a:p>
        </p:txBody>
      </p:sp>
      <p:sp>
        <p:nvSpPr>
          <p:cNvPr id="4" name="Slide Number Placeholder 3"/>
          <p:cNvSpPr>
            <a:spLocks noGrp="1"/>
          </p:cNvSpPr>
          <p:nvPr>
            <p:ph type="sldNum" sz="quarter" idx="10"/>
          </p:nvPr>
        </p:nvSpPr>
        <p:spPr/>
        <p:txBody>
          <a:bodyPr/>
          <a:lstStyle/>
          <a:p>
            <a:fld id="{359F91D2-5030-43B5-B93F-DE7CBEF5076D}" type="slidenum">
              <a:rPr lang="en-GB" smtClean="0"/>
              <a:t>32</a:t>
            </a:fld>
            <a:endParaRPr lang="en-GB"/>
          </a:p>
        </p:txBody>
      </p:sp>
    </p:spTree>
    <p:extLst>
      <p:ext uri="{BB962C8B-B14F-4D97-AF65-F5344CB8AC3E}">
        <p14:creationId xmlns:p14="http://schemas.microsoft.com/office/powerpoint/2010/main" val="321110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1695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6052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61542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 Standar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9" y="1484785"/>
            <a:ext cx="6471679" cy="720080"/>
          </a:xfrm>
          <a:blipFill>
            <a:blip r:embed="rId2" cstate="print"/>
            <a:stretch>
              <a:fillRect/>
            </a:stretch>
          </a:blipFill>
          <a:ln w="28575">
            <a:noFill/>
          </a:ln>
        </p:spPr>
        <p:txBody>
          <a:bodyPr>
            <a:noAutofit/>
          </a:bodyPr>
          <a:lstStyle>
            <a:lvl1pPr>
              <a:lnSpc>
                <a:spcPts val="2700"/>
              </a:lnSpc>
              <a:defRPr lang="en-GB" spc="-10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lIns="108000"/>
          <a:lstStyle>
            <a:lvl1pPr marL="0" indent="0">
              <a:buNone/>
              <a:defRPr/>
            </a:lvl1pPr>
            <a:lvl2pPr marL="180975" indent="0">
              <a:buNone/>
              <a:defRPr/>
            </a:lvl2pPr>
            <a:lvl3pPr marL="449263" indent="0">
              <a:buNone/>
              <a:defRPr/>
            </a:lvl3pPr>
            <a:lvl4pPr marL="630238" indent="0">
              <a:buNone/>
              <a:defRPr/>
            </a:lvl4pPr>
            <a:lvl5pPr marL="89693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0"/>
          </p:nvPr>
        </p:nvSpPr>
        <p:spPr>
          <a:xfrm>
            <a:off x="1809039" y="2175181"/>
            <a:ext cx="6480175" cy="648072"/>
          </a:xfrm>
          <a:blipFill>
            <a:blip r:embed="rId2" cstate="print"/>
            <a:stretch>
              <a:fillRect/>
            </a:stretch>
          </a:blipFill>
        </p:spPr>
        <p:txBody>
          <a:bodyPr lIns="108000"/>
          <a:lstStyle>
            <a:lvl1pPr marL="0" indent="0">
              <a:lnSpc>
                <a:spcPts val="2700"/>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extLst>
      <p:ext uri="{BB962C8B-B14F-4D97-AF65-F5344CB8AC3E}">
        <p14:creationId xmlns:p14="http://schemas.microsoft.com/office/powerpoint/2010/main" val="2037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1938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t>16/06/2017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92330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t>16/06/2017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44607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t>16/06/2017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89499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t>16/06/2017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7997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t>16/06/2017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4218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16/06/2017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7685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16/06/2017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5583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t>16/06/2017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42768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61706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37" y="116632"/>
            <a:ext cx="6926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1052736"/>
            <a:ext cx="8208912" cy="1143000"/>
          </a:xfrm>
        </p:spPr>
        <p:txBody>
          <a:bodyPr/>
          <a:lstStyle/>
          <a:p>
            <a:r>
              <a:rPr lang="en-GB" sz="3600" b="1" dirty="0">
                <a:solidFill>
                  <a:srgbClr val="B70D50"/>
                </a:solidFill>
              </a:rPr>
              <a:t>2016</a:t>
            </a:r>
            <a:r>
              <a:rPr lang="en-GB" dirty="0" smtClean="0"/>
              <a:t> </a:t>
            </a:r>
            <a:r>
              <a:rPr lang="en-GB" sz="3600" b="1" dirty="0">
                <a:solidFill>
                  <a:srgbClr val="B70D50"/>
                </a:solidFill>
              </a:rPr>
              <a:t>Winners</a:t>
            </a:r>
            <a:r>
              <a:rPr lang="en-GB" dirty="0" smtClean="0"/>
              <a:t> </a:t>
            </a:r>
            <a:r>
              <a:rPr lang="en-GB" sz="3600" b="1" dirty="0">
                <a:solidFill>
                  <a:srgbClr val="B70D50"/>
                </a:solidFill>
              </a:rPr>
              <a:t>&amp; Losers</a:t>
            </a:r>
          </a:p>
        </p:txBody>
      </p:sp>
      <p:sp>
        <p:nvSpPr>
          <p:cNvPr id="4" name="Content Placeholder 3"/>
          <p:cNvSpPr>
            <a:spLocks noGrp="1"/>
          </p:cNvSpPr>
          <p:nvPr>
            <p:ph sz="half" idx="2"/>
          </p:nvPr>
        </p:nvSpPr>
        <p:spPr>
          <a:xfrm>
            <a:off x="0" y="2132856"/>
            <a:ext cx="4464496" cy="3951288"/>
          </a:xfrm>
        </p:spPr>
        <p:txBody>
          <a:bodyPr>
            <a:normAutofit/>
          </a:bodyPr>
          <a:lstStyle/>
          <a:p>
            <a:pPr lvl="1">
              <a:buFont typeface="Arial" panose="020B0604020202020204" pitchFamily="34" charset="0"/>
              <a:buChar char="•"/>
            </a:pPr>
            <a:r>
              <a:rPr lang="en-GB" sz="1600" dirty="0"/>
              <a:t>Newcastle University: + 660 (13%)</a:t>
            </a:r>
          </a:p>
          <a:p>
            <a:pPr lvl="1">
              <a:buFont typeface="Arial" panose="020B0604020202020204" pitchFamily="34" charset="0"/>
              <a:buChar char="•"/>
            </a:pPr>
            <a:r>
              <a:rPr lang="en-GB" sz="1600" dirty="0"/>
              <a:t>Anglia Ruskin London: +610 (87%)</a:t>
            </a:r>
          </a:p>
          <a:p>
            <a:pPr lvl="1">
              <a:buFont typeface="Arial" panose="020B0604020202020204" pitchFamily="34" charset="0"/>
              <a:buChar char="•"/>
            </a:pPr>
            <a:r>
              <a:rPr lang="en-GB" sz="1600" dirty="0"/>
              <a:t>Coventry University +580 (8%)</a:t>
            </a:r>
          </a:p>
          <a:p>
            <a:pPr lvl="1">
              <a:buFont typeface="Arial" panose="020B0604020202020204" pitchFamily="34" charset="0"/>
              <a:buChar char="•"/>
            </a:pPr>
            <a:r>
              <a:rPr lang="en-GB" sz="1600" dirty="0"/>
              <a:t>University of Portsmouth: +545 (10%)</a:t>
            </a:r>
          </a:p>
          <a:p>
            <a:pPr lvl="1">
              <a:buFont typeface="Arial" panose="020B0604020202020204" pitchFamily="34" charset="0"/>
              <a:buChar char="•"/>
            </a:pPr>
            <a:r>
              <a:rPr lang="en-GB" sz="1600" dirty="0"/>
              <a:t>University of Surrey: +525 (18%)</a:t>
            </a:r>
          </a:p>
          <a:p>
            <a:pPr lvl="1">
              <a:buFont typeface="Arial" panose="020B0604020202020204" pitchFamily="34" charset="0"/>
              <a:buChar char="•"/>
            </a:pPr>
            <a:r>
              <a:rPr lang="en-GB" sz="1600" dirty="0"/>
              <a:t>University of Leicester: +520 (16%)</a:t>
            </a:r>
          </a:p>
          <a:p>
            <a:pPr lvl="1">
              <a:buFont typeface="Arial" panose="020B0604020202020204" pitchFamily="34" charset="0"/>
              <a:buChar char="•"/>
            </a:pPr>
            <a:r>
              <a:rPr lang="en-GB" sz="1600" dirty="0"/>
              <a:t>De </a:t>
            </a:r>
            <a:r>
              <a:rPr lang="en-GB" sz="1600" dirty="0" err="1"/>
              <a:t>Montford</a:t>
            </a:r>
            <a:r>
              <a:rPr lang="en-GB" sz="1600" dirty="0"/>
              <a:t> University: +515 (9%)</a:t>
            </a:r>
          </a:p>
          <a:p>
            <a:pPr lvl="1">
              <a:buFont typeface="Arial" panose="020B0604020202020204" pitchFamily="34" charset="0"/>
              <a:buChar char="•"/>
            </a:pPr>
            <a:r>
              <a:rPr lang="en-GB" sz="1600" dirty="0"/>
              <a:t>University of Derby +450 (13%)</a:t>
            </a:r>
          </a:p>
          <a:p>
            <a:pPr lvl="1">
              <a:buFont typeface="Arial" panose="020B0604020202020204" pitchFamily="34" charset="0"/>
              <a:buChar char="•"/>
            </a:pPr>
            <a:r>
              <a:rPr lang="en-GB" sz="1600" dirty="0"/>
              <a:t>York St John +440 (28%)</a:t>
            </a:r>
          </a:p>
          <a:p>
            <a:pPr lvl="1">
              <a:buFont typeface="Arial" panose="020B0604020202020204" pitchFamily="34" charset="0"/>
              <a:buChar char="•"/>
            </a:pPr>
            <a:r>
              <a:rPr lang="en-GB" sz="1600" dirty="0"/>
              <a:t>University of Lincoln +425 (12%)</a:t>
            </a:r>
          </a:p>
          <a:p>
            <a:endParaRPr lang="en-GB" dirty="0"/>
          </a:p>
        </p:txBody>
      </p:sp>
      <p:sp>
        <p:nvSpPr>
          <p:cNvPr id="6" name="Content Placeholder 5"/>
          <p:cNvSpPr>
            <a:spLocks noGrp="1"/>
          </p:cNvSpPr>
          <p:nvPr>
            <p:ph sz="quarter" idx="4"/>
          </p:nvPr>
        </p:nvSpPr>
        <p:spPr>
          <a:xfrm>
            <a:off x="4067944" y="2132856"/>
            <a:ext cx="5076056" cy="3951288"/>
          </a:xfrm>
        </p:spPr>
        <p:txBody>
          <a:bodyPr>
            <a:normAutofit/>
          </a:bodyPr>
          <a:lstStyle/>
          <a:p>
            <a:pPr lvl="1">
              <a:buFont typeface="Arial" panose="020B0604020202020204" pitchFamily="34" charset="0"/>
              <a:buChar char="•"/>
            </a:pPr>
            <a:r>
              <a:rPr lang="en-GB" sz="1600" dirty="0"/>
              <a:t>MMU: -770 (-8%)</a:t>
            </a:r>
          </a:p>
          <a:p>
            <a:pPr lvl="1">
              <a:buFont typeface="Arial" panose="020B0604020202020204" pitchFamily="34" charset="0"/>
              <a:buChar char="•"/>
            </a:pPr>
            <a:r>
              <a:rPr lang="en-GB" sz="1600" dirty="0"/>
              <a:t>University of Southampton: -715 (-13%)</a:t>
            </a:r>
          </a:p>
          <a:p>
            <a:pPr lvl="1">
              <a:buFont typeface="Arial" panose="020B0604020202020204" pitchFamily="34" charset="0"/>
              <a:buChar char="•"/>
            </a:pPr>
            <a:r>
              <a:rPr lang="en-GB" sz="1600" dirty="0"/>
              <a:t>University of Central Lancashire: -700 (-11%)</a:t>
            </a:r>
          </a:p>
          <a:p>
            <a:pPr lvl="1">
              <a:buFont typeface="Arial" panose="020B0604020202020204" pitchFamily="34" charset="0"/>
              <a:buChar char="•"/>
            </a:pPr>
            <a:r>
              <a:rPr lang="en-GB" sz="1600" dirty="0"/>
              <a:t>University of Westminster: -635 (-14%)</a:t>
            </a:r>
          </a:p>
          <a:p>
            <a:pPr lvl="1">
              <a:buFont typeface="Arial" panose="020B0604020202020204" pitchFamily="34" charset="0"/>
              <a:buChar char="•"/>
            </a:pPr>
            <a:r>
              <a:rPr lang="en-GB" sz="1600" dirty="0"/>
              <a:t>Leeds Beckett University: -620 (-9%)</a:t>
            </a:r>
          </a:p>
          <a:p>
            <a:pPr lvl="1">
              <a:buFont typeface="Arial" panose="020B0604020202020204" pitchFamily="34" charset="0"/>
              <a:buChar char="•"/>
            </a:pPr>
            <a:r>
              <a:rPr lang="en-GB" sz="1600" dirty="0"/>
              <a:t>Kingston University: -583 (-12%)</a:t>
            </a:r>
          </a:p>
          <a:p>
            <a:pPr lvl="1">
              <a:buFont typeface="Arial" panose="020B0604020202020204" pitchFamily="34" charset="0"/>
              <a:buChar char="•"/>
            </a:pPr>
            <a:r>
              <a:rPr lang="en-GB" sz="1600" dirty="0"/>
              <a:t>BPP: -570 (-61%)</a:t>
            </a:r>
          </a:p>
          <a:p>
            <a:pPr lvl="1">
              <a:buFont typeface="Arial" panose="020B0604020202020204" pitchFamily="34" charset="0"/>
              <a:buChar char="•"/>
            </a:pPr>
            <a:r>
              <a:rPr lang="en-GB" sz="1600" dirty="0"/>
              <a:t>The University of Manchester: -540 (-7%)</a:t>
            </a:r>
          </a:p>
          <a:p>
            <a:pPr lvl="1">
              <a:buFont typeface="Arial" panose="020B0604020202020204" pitchFamily="34" charset="0"/>
              <a:buChar char="•"/>
            </a:pPr>
            <a:r>
              <a:rPr lang="en-GB" sz="1600" dirty="0"/>
              <a:t>University of Wolverhampton: -515 (-</a:t>
            </a:r>
            <a:r>
              <a:rPr lang="en-GB" sz="1600" dirty="0" smtClean="0"/>
              <a:t>11%)</a:t>
            </a:r>
            <a:endParaRPr lang="en-GB" sz="1600" dirty="0"/>
          </a:p>
          <a:p>
            <a:pPr lvl="1">
              <a:buFont typeface="Arial" panose="020B0604020202020204" pitchFamily="34" charset="0"/>
              <a:buChar char="•"/>
            </a:pPr>
            <a:r>
              <a:rPr lang="en-GB" sz="1600" dirty="0"/>
              <a:t>Southampton Solent University: -435 (-14%)</a:t>
            </a:r>
          </a:p>
          <a:p>
            <a:endParaRPr lang="en-GB" dirty="0"/>
          </a:p>
        </p:txBody>
      </p:sp>
    </p:spTree>
    <p:extLst>
      <p:ext uri="{BB962C8B-B14F-4D97-AF65-F5344CB8AC3E}">
        <p14:creationId xmlns:p14="http://schemas.microsoft.com/office/powerpoint/2010/main" val="283184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1760" y="332656"/>
            <a:ext cx="6413453" cy="1143000"/>
          </a:xfrm>
        </p:spPr>
        <p:txBody>
          <a:bodyPr>
            <a:normAutofit fontScale="90000"/>
          </a:bodyPr>
          <a:lstStyle/>
          <a:p>
            <a:r>
              <a:rPr lang="en-GB" sz="4000" b="1" dirty="0">
                <a:solidFill>
                  <a:srgbClr val="B70D50"/>
                </a:solidFill>
              </a:rPr>
              <a:t>So what is </a:t>
            </a:r>
            <a:r>
              <a:rPr lang="en-GB" sz="4000" b="1" dirty="0" smtClean="0">
                <a:solidFill>
                  <a:srgbClr val="B70D50"/>
                </a:solidFill>
              </a:rPr>
              <a:t>the picture </a:t>
            </a:r>
            <a:br>
              <a:rPr lang="en-GB" sz="4000" b="1" dirty="0" smtClean="0">
                <a:solidFill>
                  <a:srgbClr val="B70D50"/>
                </a:solidFill>
              </a:rPr>
            </a:br>
            <a:r>
              <a:rPr lang="en-GB" sz="4000" b="1" dirty="0" smtClean="0">
                <a:solidFill>
                  <a:srgbClr val="B70D50"/>
                </a:solidFill>
              </a:rPr>
              <a:t>looking like </a:t>
            </a:r>
            <a:r>
              <a:rPr lang="en-GB" sz="4000" b="1" dirty="0">
                <a:solidFill>
                  <a:srgbClr val="B70D50"/>
                </a:solidFill>
              </a:rPr>
              <a:t>now....?</a:t>
            </a:r>
          </a:p>
        </p:txBody>
      </p:sp>
      <p:pic>
        <p:nvPicPr>
          <p:cNvPr id="1027" name="Picture 3" descr="C:\Users\sasnr\AppData\Local\Microsoft\Windows\Temporary Internet Files\Content.IE5\EAP6YE75\Fog_2_1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36912"/>
            <a:ext cx="6341445" cy="307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51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32656"/>
            <a:ext cx="6408712" cy="1143000"/>
          </a:xfrm>
        </p:spPr>
        <p:txBody>
          <a:bodyPr/>
          <a:lstStyle/>
          <a:p>
            <a:r>
              <a:rPr lang="en-GB" b="1" dirty="0">
                <a:solidFill>
                  <a:srgbClr val="B70D50"/>
                </a:solidFill>
              </a:rPr>
              <a:t>Current Position </a:t>
            </a:r>
            <a:endParaRPr lang="en-GB" dirty="0"/>
          </a:p>
        </p:txBody>
      </p:sp>
      <p:sp>
        <p:nvSpPr>
          <p:cNvPr id="3" name="Content Placeholder 2"/>
          <p:cNvSpPr>
            <a:spLocks noGrp="1"/>
          </p:cNvSpPr>
          <p:nvPr>
            <p:ph idx="1"/>
          </p:nvPr>
        </p:nvSpPr>
        <p:spPr/>
        <p:txBody>
          <a:bodyPr>
            <a:normAutofit/>
          </a:bodyPr>
          <a:lstStyle/>
          <a:p>
            <a:r>
              <a:rPr lang="en-GB" dirty="0" smtClean="0"/>
              <a:t>We are in approx. the same position re: absolute numbers</a:t>
            </a:r>
          </a:p>
          <a:p>
            <a:r>
              <a:rPr lang="en-GB" dirty="0" smtClean="0"/>
              <a:t>However targets are higher</a:t>
            </a:r>
          </a:p>
          <a:p>
            <a:r>
              <a:rPr lang="en-GB" dirty="0" smtClean="0"/>
              <a:t>We are in worse position in terms of performance to target</a:t>
            </a:r>
          </a:p>
          <a:p>
            <a:r>
              <a:rPr lang="en-GB" dirty="0" smtClean="0"/>
              <a:t>Mixed performance across departments </a:t>
            </a:r>
            <a:endParaRPr lang="en-GB" dirty="0"/>
          </a:p>
        </p:txBody>
      </p:sp>
    </p:spTree>
    <p:extLst>
      <p:ext uri="{BB962C8B-B14F-4D97-AF65-F5344CB8AC3E}">
        <p14:creationId xmlns:p14="http://schemas.microsoft.com/office/powerpoint/2010/main" val="1914899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6048672" cy="1143000"/>
          </a:xfrm>
        </p:spPr>
        <p:txBody>
          <a:bodyPr>
            <a:normAutofit fontScale="90000"/>
          </a:bodyPr>
          <a:lstStyle/>
          <a:p>
            <a:r>
              <a:rPr lang="en-GB" sz="4000" b="1" dirty="0" smtClean="0">
                <a:solidFill>
                  <a:srgbClr val="B70D50"/>
                </a:solidFill>
              </a:rPr>
              <a:t>Challenges and Opportunities</a:t>
            </a:r>
            <a:endParaRPr lang="en-GB" sz="4000" b="1" dirty="0">
              <a:solidFill>
                <a:srgbClr val="B70D50"/>
              </a:solidFill>
            </a:endParaRPr>
          </a:p>
        </p:txBody>
      </p:sp>
      <p:sp>
        <p:nvSpPr>
          <p:cNvPr id="3" name="Content Placeholder 2"/>
          <p:cNvSpPr>
            <a:spLocks noGrp="1"/>
          </p:cNvSpPr>
          <p:nvPr>
            <p:ph idx="1"/>
          </p:nvPr>
        </p:nvSpPr>
        <p:spPr>
          <a:xfrm>
            <a:off x="467544" y="1988840"/>
            <a:ext cx="8229600" cy="3345235"/>
          </a:xfrm>
        </p:spPr>
        <p:txBody>
          <a:bodyPr>
            <a:normAutofit fontScale="77500" lnSpcReduction="20000"/>
          </a:bodyPr>
          <a:lstStyle/>
          <a:p>
            <a:r>
              <a:rPr lang="en-GB" dirty="0" smtClean="0"/>
              <a:t>Maximising the institutional position whilst maintaining quality and responding to capacity challenges in popular subjects</a:t>
            </a:r>
          </a:p>
          <a:p>
            <a:r>
              <a:rPr lang="en-GB" dirty="0" smtClean="0"/>
              <a:t>New extended degree offer </a:t>
            </a:r>
          </a:p>
          <a:p>
            <a:r>
              <a:rPr lang="en-GB" dirty="0" smtClean="0"/>
              <a:t>Changed competitor behaviour </a:t>
            </a:r>
          </a:p>
          <a:p>
            <a:r>
              <a:rPr lang="en-GB" dirty="0" smtClean="0"/>
              <a:t>Media stories as to value of degrees </a:t>
            </a:r>
            <a:r>
              <a:rPr lang="en-GB" dirty="0" err="1" smtClean="0"/>
              <a:t>etc</a:t>
            </a:r>
            <a:endParaRPr lang="en-GB" dirty="0" smtClean="0"/>
          </a:p>
          <a:p>
            <a:r>
              <a:rPr lang="en-GB" dirty="0" smtClean="0"/>
              <a:t>Changes to Nursing </a:t>
            </a:r>
            <a:r>
              <a:rPr lang="en-GB" dirty="0" err="1" smtClean="0"/>
              <a:t>etc</a:t>
            </a:r>
            <a:r>
              <a:rPr lang="en-GB" dirty="0" smtClean="0"/>
              <a:t> funding already impacting </a:t>
            </a:r>
          </a:p>
          <a:p>
            <a:r>
              <a:rPr lang="en-GB" dirty="0" smtClean="0"/>
              <a:t>New A Levels </a:t>
            </a:r>
          </a:p>
          <a:p>
            <a:r>
              <a:rPr lang="en-GB" dirty="0" smtClean="0"/>
              <a:t>Falling demographic - less people in Clearing?  </a:t>
            </a:r>
            <a:endParaRPr lang="en-GB" dirty="0"/>
          </a:p>
        </p:txBody>
      </p:sp>
    </p:spTree>
    <p:extLst>
      <p:ext uri="{BB962C8B-B14F-4D97-AF65-F5344CB8AC3E}">
        <p14:creationId xmlns:p14="http://schemas.microsoft.com/office/powerpoint/2010/main" val="4057344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19872" y="260648"/>
            <a:ext cx="5040560" cy="1143000"/>
          </a:xfrm>
        </p:spPr>
        <p:txBody>
          <a:bodyPr>
            <a:normAutofit/>
          </a:bodyPr>
          <a:lstStyle/>
          <a:p>
            <a:r>
              <a:rPr lang="en-GB" sz="4000" b="1" dirty="0" smtClean="0">
                <a:solidFill>
                  <a:srgbClr val="B70D50"/>
                </a:solidFill>
              </a:rPr>
              <a:t>Models and Reports</a:t>
            </a:r>
            <a:endParaRPr lang="en-GB" sz="4000" b="1" dirty="0">
              <a:solidFill>
                <a:srgbClr val="B70D5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480762" cy="449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559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60648"/>
            <a:ext cx="6048672" cy="1143000"/>
          </a:xfrm>
        </p:spPr>
        <p:txBody>
          <a:bodyPr>
            <a:normAutofit/>
          </a:bodyPr>
          <a:lstStyle/>
          <a:p>
            <a:r>
              <a:rPr lang="en-GB" sz="4000" b="1" dirty="0">
                <a:solidFill>
                  <a:srgbClr val="B70D50"/>
                </a:solidFill>
              </a:rPr>
              <a:t>So what are we doing?</a:t>
            </a:r>
          </a:p>
        </p:txBody>
      </p:sp>
      <p:sp>
        <p:nvSpPr>
          <p:cNvPr id="3" name="Content Placeholder 2"/>
          <p:cNvSpPr>
            <a:spLocks noGrp="1"/>
          </p:cNvSpPr>
          <p:nvPr>
            <p:ph idx="1"/>
          </p:nvPr>
        </p:nvSpPr>
        <p:spPr/>
        <p:txBody>
          <a:bodyPr/>
          <a:lstStyle/>
          <a:p>
            <a:r>
              <a:rPr lang="en-GB" dirty="0" smtClean="0"/>
              <a:t>Joint Recruitment, Marketing and Communications</a:t>
            </a:r>
          </a:p>
          <a:p>
            <a:r>
              <a:rPr lang="en-GB" dirty="0" smtClean="0"/>
              <a:t>Press and PR</a:t>
            </a:r>
          </a:p>
          <a:p>
            <a:r>
              <a:rPr lang="en-GB" dirty="0" smtClean="0"/>
              <a:t>Competitor Scanning</a:t>
            </a:r>
          </a:p>
          <a:p>
            <a:r>
              <a:rPr lang="en-GB" dirty="0" smtClean="0"/>
              <a:t>Confirmation and Clearing tactics</a:t>
            </a:r>
            <a:endParaRPr lang="en-GB" dirty="0"/>
          </a:p>
        </p:txBody>
      </p:sp>
    </p:spTree>
    <p:extLst>
      <p:ext uri="{BB962C8B-B14F-4D97-AF65-F5344CB8AC3E}">
        <p14:creationId xmlns:p14="http://schemas.microsoft.com/office/powerpoint/2010/main" val="1076064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Callout 69"/>
          <p:cNvSpPr/>
          <p:nvPr/>
        </p:nvSpPr>
        <p:spPr>
          <a:xfrm>
            <a:off x="4160527" y="5165783"/>
            <a:ext cx="950596" cy="526326"/>
          </a:xfrm>
          <a:prstGeom prst="wedgeEllipseCallout">
            <a:avLst>
              <a:gd name="adj1" fmla="val 44033"/>
              <a:gd name="adj2" fmla="val -376744"/>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err="1">
                <a:solidFill>
                  <a:prstClr val="white"/>
                </a:solidFill>
              </a:rPr>
              <a:t>Edumobile</a:t>
            </a:r>
            <a:r>
              <a:rPr lang="en-GB" sz="600" b="1" dirty="0">
                <a:solidFill>
                  <a:prstClr val="white"/>
                </a:solidFill>
              </a:rPr>
              <a:t> advert and retargeting advert (regional)</a:t>
            </a:r>
            <a:endParaRPr lang="en-GB" sz="600" dirty="0">
              <a:solidFill>
                <a:prstClr val="white"/>
              </a:solidFill>
            </a:endParaRPr>
          </a:p>
        </p:txBody>
      </p:sp>
      <p:sp>
        <p:nvSpPr>
          <p:cNvPr id="2" name="Title 1"/>
          <p:cNvSpPr>
            <a:spLocks noGrp="1"/>
          </p:cNvSpPr>
          <p:nvPr>
            <p:ph type="ctrTitle"/>
          </p:nvPr>
        </p:nvSpPr>
        <p:spPr>
          <a:xfrm>
            <a:off x="58388" y="137206"/>
            <a:ext cx="8784976" cy="411474"/>
          </a:xfrm>
        </p:spPr>
        <p:txBody>
          <a:bodyPr>
            <a:normAutofit/>
          </a:bodyPr>
          <a:lstStyle/>
          <a:p>
            <a:pPr algn="l"/>
            <a:r>
              <a:rPr lang="en-GB" sz="1600" b="1" dirty="0">
                <a:solidFill>
                  <a:srgbClr val="621B40"/>
                </a:solidFill>
              </a:rPr>
              <a:t>Amber's Clearing and Confirmation Journey </a:t>
            </a:r>
            <a:endParaRPr lang="en-GB" sz="1400" i="1" dirty="0">
              <a:solidFill>
                <a:srgbClr val="FF0000"/>
              </a:solidFill>
            </a:endParaRPr>
          </a:p>
        </p:txBody>
      </p:sp>
      <p:cxnSp>
        <p:nvCxnSpPr>
          <p:cNvPr id="66" name="Straight Connector 65"/>
          <p:cNvCxnSpPr/>
          <p:nvPr/>
        </p:nvCxnSpPr>
        <p:spPr>
          <a:xfrm>
            <a:off x="179512" y="3392836"/>
            <a:ext cx="8856984" cy="0"/>
          </a:xfrm>
          <a:prstGeom prst="line">
            <a:avLst/>
          </a:prstGeom>
          <a:ln w="25400">
            <a:solidFill>
              <a:srgbClr val="621B40"/>
            </a:solidFill>
            <a:round/>
            <a:headEnd type="none"/>
            <a:tailEnd type="stealth"/>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502" y="6093299"/>
            <a:ext cx="1242996" cy="66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Oval Callout 78"/>
          <p:cNvSpPr/>
          <p:nvPr/>
        </p:nvSpPr>
        <p:spPr>
          <a:xfrm>
            <a:off x="1125903" y="2091710"/>
            <a:ext cx="1186972" cy="577533"/>
          </a:xfrm>
          <a:prstGeom prst="wedgeEllipseCallout">
            <a:avLst>
              <a:gd name="adj1" fmla="val -47322"/>
              <a:gd name="adj2" fmla="val 1733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Receives 'enquirer' email</a:t>
            </a:r>
            <a:r>
              <a:rPr lang="en-GB" sz="600" dirty="0">
                <a:solidFill>
                  <a:prstClr val="black"/>
                </a:solidFill>
              </a:rPr>
              <a:t> as she has previously made an enquiry to SHU</a:t>
            </a:r>
          </a:p>
        </p:txBody>
      </p:sp>
      <p:sp>
        <p:nvSpPr>
          <p:cNvPr id="71" name="Rectangular Callout 70"/>
          <p:cNvSpPr/>
          <p:nvPr/>
        </p:nvSpPr>
        <p:spPr>
          <a:xfrm>
            <a:off x="95347" y="856225"/>
            <a:ext cx="1304036" cy="1217006"/>
          </a:xfrm>
          <a:prstGeom prst="wedgeRectCallout">
            <a:avLst>
              <a:gd name="adj1" fmla="val -3194"/>
              <a:gd name="adj2" fmla="val 151920"/>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sees online programmatic advert (prospecting) and visits SHU clearing website but does NOT complete clearing pre-register data capture</a:t>
            </a:r>
          </a:p>
        </p:txBody>
      </p:sp>
      <p:sp>
        <p:nvSpPr>
          <p:cNvPr id="88" name="Rectangular Callout 87"/>
          <p:cNvSpPr/>
          <p:nvPr/>
        </p:nvSpPr>
        <p:spPr>
          <a:xfrm>
            <a:off x="3543171" y="986207"/>
            <a:ext cx="1198735" cy="796899"/>
          </a:xfrm>
          <a:prstGeom prst="wedgeRectCallout">
            <a:avLst>
              <a:gd name="adj1" fmla="val 51362"/>
              <a:gd name="adj2" fmla="val 236751"/>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checks A-level results, obtains BBB, enters clearing</a:t>
            </a:r>
            <a:endParaRPr lang="en-GB" sz="800" i="1" dirty="0">
              <a:solidFill>
                <a:prstClr val="white"/>
              </a:solidFill>
            </a:endParaRPr>
          </a:p>
        </p:txBody>
      </p:sp>
      <p:sp>
        <p:nvSpPr>
          <p:cNvPr id="94" name="Rectangular Callout 93"/>
          <p:cNvSpPr/>
          <p:nvPr/>
        </p:nvSpPr>
        <p:spPr>
          <a:xfrm>
            <a:off x="8085475" y="5059170"/>
            <a:ext cx="971359" cy="440190"/>
          </a:xfrm>
          <a:prstGeom prst="wedgeRectCallout">
            <a:avLst>
              <a:gd name="adj1" fmla="val 13887"/>
              <a:gd name="adj2" fmla="val -381786"/>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WELCOME WEEK &amp; ENROLMENT</a:t>
            </a:r>
            <a:endParaRPr lang="en-GB" sz="800" i="1" dirty="0">
              <a:solidFill>
                <a:prstClr val="white"/>
              </a:solidFill>
            </a:endParaRPr>
          </a:p>
        </p:txBody>
      </p:sp>
      <p:sp>
        <p:nvSpPr>
          <p:cNvPr id="51" name="Oval 50"/>
          <p:cNvSpPr/>
          <p:nvPr/>
        </p:nvSpPr>
        <p:spPr>
          <a:xfrm>
            <a:off x="175966" y="3217843"/>
            <a:ext cx="519841" cy="416897"/>
          </a:xfrm>
          <a:prstGeom prst="ellipse">
            <a:avLst/>
          </a:prstGeom>
          <a:solidFill>
            <a:schemeClr val="tx2">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18" tIns="45710" rIns="91418" bIns="45710" numCol="1" spcCol="0" rtlCol="0" fromWordArt="0" anchor="ctr" anchorCtr="0" forceAA="0" compatLnSpc="1">
            <a:prstTxWarp prst="textNoShape">
              <a:avLst/>
            </a:prstTxWarp>
            <a:normAutofit/>
          </a:bodyPr>
          <a:lstStyle/>
          <a:p>
            <a:pPr algn="ctr" defTabSz="914180"/>
            <a:r>
              <a:rPr lang="en-GB" sz="800" dirty="0">
                <a:solidFill>
                  <a:prstClr val="white"/>
                </a:solidFill>
              </a:rPr>
              <a:t>July</a:t>
            </a:r>
          </a:p>
        </p:txBody>
      </p:sp>
      <p:sp>
        <p:nvSpPr>
          <p:cNvPr id="82" name="Oval 81"/>
          <p:cNvSpPr/>
          <p:nvPr/>
        </p:nvSpPr>
        <p:spPr>
          <a:xfrm>
            <a:off x="8458056" y="3217842"/>
            <a:ext cx="385091" cy="340738"/>
          </a:xfrm>
          <a:prstGeom prst="ellipse">
            <a:avLst/>
          </a:prstGeom>
          <a:solidFill>
            <a:schemeClr val="tx2">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18" tIns="45710" rIns="91418" bIns="45710" numCol="1" spcCol="0" rtlCol="0" fromWordArt="0" anchor="ctr" anchorCtr="0" forceAA="0" compatLnSpc="1">
            <a:prstTxWarp prst="textNoShape">
              <a:avLst/>
            </a:prstTxWarp>
            <a:normAutofit/>
          </a:bodyPr>
          <a:lstStyle/>
          <a:p>
            <a:pPr algn="ctr" defTabSz="914180"/>
            <a:r>
              <a:rPr lang="en-GB" sz="800" dirty="0">
                <a:solidFill>
                  <a:prstClr val="white"/>
                </a:solidFill>
              </a:rPr>
              <a:t>Sept</a:t>
            </a:r>
          </a:p>
        </p:txBody>
      </p:sp>
      <p:sp>
        <p:nvSpPr>
          <p:cNvPr id="89" name="Oval 88"/>
          <p:cNvSpPr/>
          <p:nvPr/>
        </p:nvSpPr>
        <p:spPr>
          <a:xfrm>
            <a:off x="4469135" y="3207181"/>
            <a:ext cx="641991" cy="336680"/>
          </a:xfrm>
          <a:prstGeom prst="ellipse">
            <a:avLst/>
          </a:prstGeom>
          <a:solidFill>
            <a:srgbClr val="FFFF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18" tIns="45710" rIns="91418" bIns="45710" numCol="1" spcCol="0" rtlCol="0" fromWordArt="0" anchor="ctr" anchorCtr="0" forceAA="0" compatLnSpc="1">
            <a:prstTxWarp prst="textNoShape">
              <a:avLst/>
            </a:prstTxWarp>
            <a:normAutofit fontScale="92500" lnSpcReduction="20000"/>
          </a:bodyPr>
          <a:lstStyle/>
          <a:p>
            <a:pPr algn="ctr" defTabSz="914180"/>
            <a:r>
              <a:rPr lang="en-GB" sz="600" dirty="0" smtClean="0">
                <a:solidFill>
                  <a:prstClr val="black"/>
                </a:solidFill>
              </a:rPr>
              <a:t>A Level Results</a:t>
            </a:r>
          </a:p>
          <a:p>
            <a:pPr algn="ctr" defTabSz="914180"/>
            <a:r>
              <a:rPr lang="en-GB" sz="600" dirty="0" smtClean="0">
                <a:solidFill>
                  <a:prstClr val="black"/>
                </a:solidFill>
              </a:rPr>
              <a:t>Day </a:t>
            </a:r>
            <a:endParaRPr lang="en-GB" sz="600" dirty="0">
              <a:solidFill>
                <a:prstClr val="black"/>
              </a:solidFill>
            </a:endParaRPr>
          </a:p>
        </p:txBody>
      </p:sp>
      <p:sp>
        <p:nvSpPr>
          <p:cNvPr id="5" name="TextBox 4"/>
          <p:cNvSpPr txBox="1"/>
          <p:nvPr/>
        </p:nvSpPr>
        <p:spPr>
          <a:xfrm>
            <a:off x="62871" y="449299"/>
            <a:ext cx="8726740" cy="200035"/>
          </a:xfrm>
          <a:prstGeom prst="rect">
            <a:avLst/>
          </a:prstGeom>
          <a:noFill/>
          <a:ln>
            <a:noFill/>
          </a:ln>
        </p:spPr>
        <p:txBody>
          <a:bodyPr wrap="square" lIns="91418" tIns="45710" rIns="91418" bIns="45710" rtlCol="0">
            <a:spAutoFit/>
          </a:bodyPr>
          <a:lstStyle/>
          <a:p>
            <a:pPr defTabSz="914180"/>
            <a:r>
              <a:rPr lang="en-GB" sz="700" dirty="0">
                <a:solidFill>
                  <a:prstClr val="black"/>
                </a:solidFill>
              </a:rPr>
              <a:t>Scenario based upon Amber having applied to Leeds University for Engineering, needed ABB but achieved BBB. She made an enquiry at SHU but did not apply</a:t>
            </a:r>
          </a:p>
        </p:txBody>
      </p:sp>
      <p:sp>
        <p:nvSpPr>
          <p:cNvPr id="44" name="Oval Callout 43"/>
          <p:cNvSpPr/>
          <p:nvPr/>
        </p:nvSpPr>
        <p:spPr>
          <a:xfrm>
            <a:off x="-5650" y="4523884"/>
            <a:ext cx="1384716" cy="569236"/>
          </a:xfrm>
          <a:prstGeom prst="wedgeEllipseCallout">
            <a:avLst>
              <a:gd name="adj1" fmla="val 2627"/>
              <a:gd name="adj2" fmla="val -2404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defTabSz="914180"/>
            <a:r>
              <a:rPr lang="en-GB" sz="600" b="1" dirty="0">
                <a:solidFill>
                  <a:prstClr val="black"/>
                </a:solidFill>
              </a:rPr>
              <a:t>Clearing website</a:t>
            </a:r>
          </a:p>
          <a:p>
            <a:pPr marL="122435" indent="-122435" defTabSz="914180">
              <a:buFont typeface="Arial" panose="020B0604020202020204" pitchFamily="34" charset="0"/>
              <a:buChar char="•"/>
            </a:pPr>
            <a:r>
              <a:rPr lang="en-GB" sz="600" dirty="0">
                <a:solidFill>
                  <a:prstClr val="black"/>
                </a:solidFill>
              </a:rPr>
              <a:t>Student stories</a:t>
            </a:r>
          </a:p>
          <a:p>
            <a:pPr marL="122435" indent="-122435" defTabSz="914180">
              <a:buFont typeface="Arial" panose="020B0604020202020204" pitchFamily="34" charset="0"/>
              <a:buChar char="•"/>
            </a:pPr>
            <a:r>
              <a:rPr lang="en-GB" sz="600" dirty="0">
                <a:solidFill>
                  <a:prstClr val="black"/>
                </a:solidFill>
              </a:rPr>
              <a:t>Pre-register clearing interest (data capture)</a:t>
            </a:r>
          </a:p>
        </p:txBody>
      </p:sp>
      <p:sp>
        <p:nvSpPr>
          <p:cNvPr id="46" name="Rectangular Callout 45"/>
          <p:cNvSpPr/>
          <p:nvPr/>
        </p:nvSpPr>
        <p:spPr>
          <a:xfrm>
            <a:off x="971601" y="3891911"/>
            <a:ext cx="1311619" cy="874383"/>
          </a:xfrm>
          <a:prstGeom prst="wedgeRectCallout">
            <a:avLst>
              <a:gd name="adj1" fmla="val -3243"/>
              <a:gd name="adj2" fmla="val -106220"/>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sees </a:t>
            </a:r>
          </a:p>
          <a:p>
            <a:pPr defTabSz="914180"/>
            <a:r>
              <a:rPr lang="en-GB" sz="800" dirty="0">
                <a:solidFill>
                  <a:prstClr val="white"/>
                </a:solidFill>
              </a:rPr>
              <a:t>online programmatic advert (retargeting) encouraging data form completion, visits website and completes form</a:t>
            </a:r>
          </a:p>
        </p:txBody>
      </p:sp>
      <p:sp>
        <p:nvSpPr>
          <p:cNvPr id="47" name="Rectangular Callout 46"/>
          <p:cNvSpPr/>
          <p:nvPr/>
        </p:nvSpPr>
        <p:spPr>
          <a:xfrm>
            <a:off x="2939477" y="5428948"/>
            <a:ext cx="1285857" cy="952514"/>
          </a:xfrm>
          <a:prstGeom prst="wedgeRectCallout">
            <a:avLst>
              <a:gd name="adj1" fmla="val -26875"/>
              <a:gd name="adj2" fmla="val -257078"/>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sees social media (Facebook) posts</a:t>
            </a:r>
          </a:p>
          <a:p>
            <a:pPr marL="122435" indent="-122435" defTabSz="914180">
              <a:buFont typeface="Arial" panose="020B0604020202020204" pitchFamily="34" charset="0"/>
              <a:buChar char="•"/>
            </a:pPr>
            <a:r>
              <a:rPr lang="en-GB" sz="800" dirty="0">
                <a:solidFill>
                  <a:prstClr val="white"/>
                </a:solidFill>
              </a:rPr>
              <a:t>SHU student city</a:t>
            </a:r>
          </a:p>
          <a:p>
            <a:pPr marL="122435" indent="-122435" defTabSz="914180">
              <a:buFont typeface="Arial" panose="020B0604020202020204" pitchFamily="34" charset="0"/>
              <a:buChar char="•"/>
            </a:pPr>
            <a:r>
              <a:rPr lang="en-GB" sz="800" dirty="0">
                <a:solidFill>
                  <a:prstClr val="white"/>
                </a:solidFill>
              </a:rPr>
              <a:t>Clearing student stories</a:t>
            </a:r>
          </a:p>
          <a:p>
            <a:pPr marL="122435" indent="-122435" defTabSz="914180">
              <a:buFont typeface="Arial" panose="020B0604020202020204" pitchFamily="34" charset="0"/>
              <a:buChar char="•"/>
            </a:pPr>
            <a:r>
              <a:rPr lang="en-GB" sz="800" dirty="0">
                <a:solidFill>
                  <a:prstClr val="white"/>
                </a:solidFill>
              </a:rPr>
              <a:t>How to survive clearing video</a:t>
            </a:r>
          </a:p>
        </p:txBody>
      </p:sp>
      <p:sp>
        <p:nvSpPr>
          <p:cNvPr id="48" name="Oval Callout 47"/>
          <p:cNvSpPr/>
          <p:nvPr/>
        </p:nvSpPr>
        <p:spPr>
          <a:xfrm>
            <a:off x="6423637" y="1658894"/>
            <a:ext cx="1991363" cy="596466"/>
          </a:xfrm>
          <a:prstGeom prst="wedgeEllipseCallout">
            <a:avLst>
              <a:gd name="adj1" fmla="val -88956"/>
              <a:gd name="adj2" fmla="val 226983"/>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SHU social media activity</a:t>
            </a:r>
          </a:p>
          <a:p>
            <a:pPr algn="ctr" defTabSz="914180"/>
            <a:r>
              <a:rPr lang="en-GB" sz="600" b="1" dirty="0">
                <a:solidFill>
                  <a:prstClr val="white"/>
                </a:solidFill>
              </a:rPr>
              <a:t>- advice and guidance</a:t>
            </a:r>
          </a:p>
          <a:p>
            <a:pPr algn="ctr" defTabSz="914180"/>
            <a:r>
              <a:rPr lang="en-GB" sz="600" b="1" dirty="0">
                <a:solidFill>
                  <a:prstClr val="white"/>
                </a:solidFill>
              </a:rPr>
              <a:t>- clearing student stories</a:t>
            </a:r>
          </a:p>
          <a:p>
            <a:pPr algn="ctr" defTabSz="914180"/>
            <a:r>
              <a:rPr lang="en-GB" sz="600" b="1" dirty="0">
                <a:solidFill>
                  <a:prstClr val="white"/>
                </a:solidFill>
              </a:rPr>
              <a:t>- Results day live streaming</a:t>
            </a:r>
          </a:p>
          <a:p>
            <a:pPr algn="ctr" defTabSz="914180"/>
            <a:r>
              <a:rPr lang="en-GB" sz="600" b="1" dirty="0">
                <a:solidFill>
                  <a:prstClr val="white"/>
                </a:solidFill>
              </a:rPr>
              <a:t>- customer service and celebration</a:t>
            </a:r>
          </a:p>
        </p:txBody>
      </p:sp>
      <p:sp>
        <p:nvSpPr>
          <p:cNvPr id="56" name="Rectangular Callout 55"/>
          <p:cNvSpPr/>
          <p:nvPr/>
        </p:nvSpPr>
        <p:spPr>
          <a:xfrm>
            <a:off x="4880606" y="857286"/>
            <a:ext cx="1215004" cy="663624"/>
          </a:xfrm>
          <a:prstGeom prst="wedgeRectCallout">
            <a:avLst>
              <a:gd name="adj1" fmla="val -28253"/>
              <a:gd name="adj2" fmla="val 328401"/>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searches google for more info on Engineering courses (google </a:t>
            </a:r>
            <a:r>
              <a:rPr lang="en-GB" sz="800" dirty="0" err="1">
                <a:solidFill>
                  <a:prstClr val="white"/>
                </a:solidFill>
              </a:rPr>
              <a:t>adwords</a:t>
            </a:r>
            <a:r>
              <a:rPr lang="en-GB" sz="800" dirty="0">
                <a:solidFill>
                  <a:prstClr val="white"/>
                </a:solidFill>
              </a:rPr>
              <a:t> and Bing search)</a:t>
            </a:r>
            <a:endParaRPr lang="en-GB" sz="800" i="1" dirty="0">
              <a:solidFill>
                <a:prstClr val="white"/>
              </a:solidFill>
            </a:endParaRPr>
          </a:p>
        </p:txBody>
      </p:sp>
      <p:sp>
        <p:nvSpPr>
          <p:cNvPr id="24" name="Oval Callout 23"/>
          <p:cNvSpPr/>
          <p:nvPr/>
        </p:nvSpPr>
        <p:spPr>
          <a:xfrm>
            <a:off x="1719390" y="4911315"/>
            <a:ext cx="1305615" cy="535822"/>
          </a:xfrm>
          <a:prstGeom prst="wedgeEllipseCallout">
            <a:avLst>
              <a:gd name="adj1" fmla="val -2551"/>
              <a:gd name="adj2" fmla="val -3308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Receives 'engineering specific' subject email</a:t>
            </a:r>
            <a:r>
              <a:rPr lang="en-GB" sz="600" dirty="0">
                <a:solidFill>
                  <a:prstClr val="black"/>
                </a:solidFill>
              </a:rPr>
              <a:t> </a:t>
            </a:r>
          </a:p>
        </p:txBody>
      </p:sp>
      <p:sp>
        <p:nvSpPr>
          <p:cNvPr id="34" name="Oval Callout 33"/>
          <p:cNvSpPr/>
          <p:nvPr/>
        </p:nvSpPr>
        <p:spPr>
          <a:xfrm>
            <a:off x="5305349" y="5165782"/>
            <a:ext cx="706811" cy="597566"/>
          </a:xfrm>
          <a:prstGeom prst="wedgeEllipseCallout">
            <a:avLst>
              <a:gd name="adj1" fmla="val -24012"/>
              <a:gd name="adj2" fmla="val -33371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Offer email sent &amp; invited to open day</a:t>
            </a:r>
          </a:p>
        </p:txBody>
      </p:sp>
      <p:sp>
        <p:nvSpPr>
          <p:cNvPr id="36" name="Oval Callout 35"/>
          <p:cNvSpPr/>
          <p:nvPr/>
        </p:nvSpPr>
        <p:spPr>
          <a:xfrm>
            <a:off x="7144399" y="4518308"/>
            <a:ext cx="770832" cy="558415"/>
          </a:xfrm>
          <a:prstGeom prst="wedgeEllipseCallout">
            <a:avLst>
              <a:gd name="adj1" fmla="val 5172"/>
              <a:gd name="adj2" fmla="val -24556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Welcome from SU President email</a:t>
            </a:r>
          </a:p>
        </p:txBody>
      </p:sp>
      <p:sp>
        <p:nvSpPr>
          <p:cNvPr id="37" name="Oval Callout 36"/>
          <p:cNvSpPr/>
          <p:nvPr/>
        </p:nvSpPr>
        <p:spPr>
          <a:xfrm>
            <a:off x="6320768" y="3731284"/>
            <a:ext cx="1069021" cy="623534"/>
          </a:xfrm>
          <a:prstGeom prst="wedgeEllipseCallout">
            <a:avLst>
              <a:gd name="adj1" fmla="val 17304"/>
              <a:gd name="adj2" fmla="val -967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Receives congratulations email featuring inspirational student video</a:t>
            </a:r>
          </a:p>
        </p:txBody>
      </p:sp>
      <p:sp>
        <p:nvSpPr>
          <p:cNvPr id="40" name="Oval 39"/>
          <p:cNvSpPr/>
          <p:nvPr/>
        </p:nvSpPr>
        <p:spPr>
          <a:xfrm>
            <a:off x="5651451" y="3171830"/>
            <a:ext cx="1045943" cy="458151"/>
          </a:xfrm>
          <a:prstGeom prst="ellipse">
            <a:avLst/>
          </a:prstGeom>
          <a:solidFill>
            <a:schemeClr val="tx2">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18" tIns="45710" rIns="91418" bIns="45710" numCol="1" spcCol="0" rtlCol="0" fromWordArt="0" anchor="ctr" anchorCtr="0" forceAA="0" compatLnSpc="1">
            <a:prstTxWarp prst="textNoShape">
              <a:avLst/>
            </a:prstTxWarp>
            <a:normAutofit/>
          </a:bodyPr>
          <a:lstStyle/>
          <a:p>
            <a:pPr algn="ctr" defTabSz="914180"/>
            <a:r>
              <a:rPr lang="en-GB" sz="800" dirty="0">
                <a:solidFill>
                  <a:prstClr val="white"/>
                </a:solidFill>
              </a:rPr>
              <a:t>Clearing open days </a:t>
            </a:r>
          </a:p>
        </p:txBody>
      </p:sp>
      <p:sp>
        <p:nvSpPr>
          <p:cNvPr id="29" name="Oval Callout 28"/>
          <p:cNvSpPr/>
          <p:nvPr/>
        </p:nvSpPr>
        <p:spPr>
          <a:xfrm>
            <a:off x="7790474" y="4233971"/>
            <a:ext cx="690535" cy="429453"/>
          </a:xfrm>
          <a:prstGeom prst="wedgeEllipseCallout">
            <a:avLst>
              <a:gd name="adj1" fmla="val -19587"/>
              <a:gd name="adj2" fmla="val -2335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dirty="0">
                <a:solidFill>
                  <a:prstClr val="black"/>
                </a:solidFill>
              </a:rPr>
              <a:t>Insiders guide sent by post</a:t>
            </a:r>
          </a:p>
        </p:txBody>
      </p:sp>
      <p:sp>
        <p:nvSpPr>
          <p:cNvPr id="41" name="Oval Callout 40"/>
          <p:cNvSpPr/>
          <p:nvPr/>
        </p:nvSpPr>
        <p:spPr>
          <a:xfrm>
            <a:off x="4605048" y="5794978"/>
            <a:ext cx="892771" cy="475896"/>
          </a:xfrm>
          <a:prstGeom prst="wedgeEllipseCallout">
            <a:avLst>
              <a:gd name="adj1" fmla="val 36130"/>
              <a:gd name="adj2" fmla="val -7458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SHU call Amber to support offer acceptance </a:t>
            </a:r>
            <a:endParaRPr lang="en-GB" sz="600" dirty="0">
              <a:solidFill>
                <a:prstClr val="black"/>
              </a:solidFill>
            </a:endParaRPr>
          </a:p>
        </p:txBody>
      </p:sp>
      <p:sp>
        <p:nvSpPr>
          <p:cNvPr id="38" name="Oval Callout 37"/>
          <p:cNvSpPr/>
          <p:nvPr/>
        </p:nvSpPr>
        <p:spPr>
          <a:xfrm>
            <a:off x="3749054" y="4406252"/>
            <a:ext cx="1305615" cy="577533"/>
          </a:xfrm>
          <a:prstGeom prst="wedgeEllipseCallout">
            <a:avLst>
              <a:gd name="adj1" fmla="val -3714"/>
              <a:gd name="adj2" fmla="val -2282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Receives SHU 'all you need to know about results day' email (data capture form)</a:t>
            </a:r>
          </a:p>
        </p:txBody>
      </p:sp>
      <p:sp>
        <p:nvSpPr>
          <p:cNvPr id="42" name="Rectangular Callout 41"/>
          <p:cNvSpPr/>
          <p:nvPr/>
        </p:nvSpPr>
        <p:spPr>
          <a:xfrm>
            <a:off x="6166463" y="857287"/>
            <a:ext cx="1215004" cy="663624"/>
          </a:xfrm>
          <a:prstGeom prst="wedgeRectCallout">
            <a:avLst>
              <a:gd name="adj1" fmla="val -120139"/>
              <a:gd name="adj2" fmla="val 322352"/>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searches </a:t>
            </a:r>
            <a:r>
              <a:rPr lang="en-GB" sz="800" dirty="0" err="1">
                <a:solidFill>
                  <a:prstClr val="white"/>
                </a:solidFill>
              </a:rPr>
              <a:t>WhatUni</a:t>
            </a:r>
            <a:r>
              <a:rPr lang="en-GB" sz="800" dirty="0">
                <a:solidFill>
                  <a:prstClr val="white"/>
                </a:solidFill>
              </a:rPr>
              <a:t> to find out more about SHU - sees our profile and available courses</a:t>
            </a:r>
            <a:endParaRPr lang="en-GB" sz="800" i="1" dirty="0">
              <a:solidFill>
                <a:prstClr val="white"/>
              </a:solidFill>
            </a:endParaRPr>
          </a:p>
        </p:txBody>
      </p:sp>
      <p:sp>
        <p:nvSpPr>
          <p:cNvPr id="58" name="Oval Callout 57"/>
          <p:cNvSpPr/>
          <p:nvPr/>
        </p:nvSpPr>
        <p:spPr>
          <a:xfrm>
            <a:off x="542527" y="2451751"/>
            <a:ext cx="840548" cy="531097"/>
          </a:xfrm>
          <a:prstGeom prst="wedgeEllipseCallout">
            <a:avLst>
              <a:gd name="adj1" fmla="val -24655"/>
              <a:gd name="adj2" fmla="val 119951"/>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err="1">
                <a:solidFill>
                  <a:prstClr val="white"/>
                </a:solidFill>
              </a:rPr>
              <a:t>WhatUni</a:t>
            </a:r>
            <a:r>
              <a:rPr lang="en-GB" sz="600" b="1" dirty="0">
                <a:solidFill>
                  <a:prstClr val="white"/>
                </a:solidFill>
              </a:rPr>
              <a:t> online profile and course listing</a:t>
            </a:r>
            <a:endParaRPr lang="en-GB" sz="600" dirty="0">
              <a:solidFill>
                <a:prstClr val="white"/>
              </a:solidFill>
            </a:endParaRPr>
          </a:p>
        </p:txBody>
      </p:sp>
      <p:sp>
        <p:nvSpPr>
          <p:cNvPr id="60" name="Oval Callout 59"/>
          <p:cNvSpPr/>
          <p:nvPr/>
        </p:nvSpPr>
        <p:spPr>
          <a:xfrm>
            <a:off x="3594751" y="3789041"/>
            <a:ext cx="950596" cy="526326"/>
          </a:xfrm>
          <a:prstGeom prst="wedgeEllipseCallout">
            <a:avLst>
              <a:gd name="adj1" fmla="val -11094"/>
              <a:gd name="adj2" fmla="val -124225"/>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UCAS mobile banners - clearing advice and guidance</a:t>
            </a:r>
            <a:endParaRPr lang="en-GB" sz="600" dirty="0">
              <a:solidFill>
                <a:prstClr val="white"/>
              </a:solidFill>
            </a:endParaRPr>
          </a:p>
        </p:txBody>
      </p:sp>
      <p:sp>
        <p:nvSpPr>
          <p:cNvPr id="61" name="Oval 60"/>
          <p:cNvSpPr/>
          <p:nvPr/>
        </p:nvSpPr>
        <p:spPr>
          <a:xfrm>
            <a:off x="3389016" y="3213086"/>
            <a:ext cx="519841" cy="416897"/>
          </a:xfrm>
          <a:prstGeom prst="ellipse">
            <a:avLst/>
          </a:prstGeom>
          <a:solidFill>
            <a:schemeClr val="tx2">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18" tIns="45710" rIns="91418" bIns="45710" numCol="1" spcCol="0" rtlCol="0" fromWordArt="0" anchor="ctr" anchorCtr="0" forceAA="0" compatLnSpc="1">
            <a:prstTxWarp prst="textNoShape">
              <a:avLst/>
            </a:prstTxWarp>
            <a:normAutofit/>
          </a:bodyPr>
          <a:lstStyle/>
          <a:p>
            <a:pPr algn="ctr" defTabSz="914180"/>
            <a:r>
              <a:rPr lang="en-GB" sz="800" dirty="0">
                <a:solidFill>
                  <a:prstClr val="white"/>
                </a:solidFill>
              </a:rPr>
              <a:t>August</a:t>
            </a:r>
          </a:p>
        </p:txBody>
      </p:sp>
      <p:sp>
        <p:nvSpPr>
          <p:cNvPr id="63" name="Oval Callout 62"/>
          <p:cNvSpPr/>
          <p:nvPr/>
        </p:nvSpPr>
        <p:spPr>
          <a:xfrm>
            <a:off x="1768789" y="2692169"/>
            <a:ext cx="951579" cy="531097"/>
          </a:xfrm>
          <a:prstGeom prst="wedgeEllipseCallout">
            <a:avLst>
              <a:gd name="adj1" fmla="val -19068"/>
              <a:gd name="adj2" fmla="val 81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Programmatic advert - pre-register clearing interest</a:t>
            </a:r>
            <a:endParaRPr lang="en-GB" sz="600" dirty="0">
              <a:solidFill>
                <a:prstClr val="black"/>
              </a:solidFill>
            </a:endParaRPr>
          </a:p>
        </p:txBody>
      </p:sp>
      <p:sp>
        <p:nvSpPr>
          <p:cNvPr id="64" name="Oval Callout 63"/>
          <p:cNvSpPr/>
          <p:nvPr/>
        </p:nvSpPr>
        <p:spPr>
          <a:xfrm>
            <a:off x="3749051" y="2741130"/>
            <a:ext cx="952560" cy="430698"/>
          </a:xfrm>
          <a:prstGeom prst="wedgeEllipseCallout">
            <a:avLst>
              <a:gd name="adj1" fmla="val 24997"/>
              <a:gd name="adj2" fmla="val 7705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Programmatic advert - call us now</a:t>
            </a:r>
            <a:endParaRPr lang="en-GB" sz="600" dirty="0">
              <a:solidFill>
                <a:prstClr val="black"/>
              </a:solidFill>
            </a:endParaRPr>
          </a:p>
        </p:txBody>
      </p:sp>
      <p:sp>
        <p:nvSpPr>
          <p:cNvPr id="65" name="Oval Callout 64"/>
          <p:cNvSpPr/>
          <p:nvPr/>
        </p:nvSpPr>
        <p:spPr>
          <a:xfrm>
            <a:off x="5482231" y="2503183"/>
            <a:ext cx="941404" cy="475896"/>
          </a:xfrm>
          <a:prstGeom prst="wedgeEllipseCallout">
            <a:avLst>
              <a:gd name="adj1" fmla="val -50534"/>
              <a:gd name="adj2" fmla="val 127674"/>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Google and Bing searches</a:t>
            </a:r>
            <a:endParaRPr lang="en-GB" sz="600" dirty="0">
              <a:solidFill>
                <a:prstClr val="white"/>
              </a:solidFill>
            </a:endParaRPr>
          </a:p>
        </p:txBody>
      </p:sp>
      <p:sp>
        <p:nvSpPr>
          <p:cNvPr id="67" name="Oval Callout 66"/>
          <p:cNvSpPr/>
          <p:nvPr/>
        </p:nvSpPr>
        <p:spPr>
          <a:xfrm>
            <a:off x="1564032" y="3577311"/>
            <a:ext cx="847728" cy="526326"/>
          </a:xfrm>
          <a:prstGeom prst="wedgeEllipseCallout">
            <a:avLst>
              <a:gd name="adj1" fmla="val -4823"/>
              <a:gd name="adj2" fmla="val -86708"/>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Facebook promoted posts - SHU student life</a:t>
            </a:r>
            <a:endParaRPr lang="en-GB" sz="600" dirty="0">
              <a:solidFill>
                <a:prstClr val="white"/>
              </a:solidFill>
            </a:endParaRPr>
          </a:p>
        </p:txBody>
      </p:sp>
      <p:sp>
        <p:nvSpPr>
          <p:cNvPr id="69" name="Oval Callout 68"/>
          <p:cNvSpPr/>
          <p:nvPr/>
        </p:nvSpPr>
        <p:spPr>
          <a:xfrm>
            <a:off x="3130860" y="1589103"/>
            <a:ext cx="939189" cy="661566"/>
          </a:xfrm>
          <a:prstGeom prst="wedgeEllipseCallout">
            <a:avLst>
              <a:gd name="adj1" fmla="val -48237"/>
              <a:gd name="adj2" fmla="val 211699"/>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The Student Room (TSR) profile, adverts &amp; forum advice</a:t>
            </a:r>
            <a:endParaRPr lang="en-GB" sz="600" dirty="0">
              <a:solidFill>
                <a:prstClr val="white"/>
              </a:solidFill>
            </a:endParaRPr>
          </a:p>
        </p:txBody>
      </p:sp>
      <p:sp>
        <p:nvSpPr>
          <p:cNvPr id="50" name="Rectangular Callout 49"/>
          <p:cNvSpPr/>
          <p:nvPr/>
        </p:nvSpPr>
        <p:spPr>
          <a:xfrm>
            <a:off x="1903184" y="932648"/>
            <a:ext cx="1285857" cy="826213"/>
          </a:xfrm>
          <a:prstGeom prst="wedgeRectCallout">
            <a:avLst>
              <a:gd name="adj1" fmla="val 28829"/>
              <a:gd name="adj2" fmla="val 237765"/>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visits UCAS website on her mobile to see when results are due. </a:t>
            </a:r>
          </a:p>
          <a:p>
            <a:pPr marL="122435" indent="-122435" defTabSz="914180">
              <a:buFont typeface="Arial" panose="020B0604020202020204" pitchFamily="34" charset="0"/>
              <a:buChar char="•"/>
            </a:pPr>
            <a:r>
              <a:rPr lang="en-GB" sz="800" dirty="0">
                <a:solidFill>
                  <a:prstClr val="white"/>
                </a:solidFill>
              </a:rPr>
              <a:t>UCAS mobile banner advert seen</a:t>
            </a:r>
          </a:p>
        </p:txBody>
      </p:sp>
      <p:sp>
        <p:nvSpPr>
          <p:cNvPr id="84" name="Oval Callout 83"/>
          <p:cNvSpPr/>
          <p:nvPr/>
        </p:nvSpPr>
        <p:spPr>
          <a:xfrm>
            <a:off x="2411760" y="3686172"/>
            <a:ext cx="847728" cy="526326"/>
          </a:xfrm>
          <a:prstGeom prst="wedgeEllipseCallout">
            <a:avLst>
              <a:gd name="adj1" fmla="val 13991"/>
              <a:gd name="adj2" fmla="val -101138"/>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UCAS mobile banners - pre-register clearing interest </a:t>
            </a:r>
            <a:endParaRPr lang="en-GB" sz="600" dirty="0">
              <a:solidFill>
                <a:prstClr val="white"/>
              </a:solidFill>
            </a:endParaRPr>
          </a:p>
        </p:txBody>
      </p:sp>
      <p:sp>
        <p:nvSpPr>
          <p:cNvPr id="72" name="Oval Callout 71"/>
          <p:cNvSpPr/>
          <p:nvPr/>
        </p:nvSpPr>
        <p:spPr>
          <a:xfrm>
            <a:off x="5180747" y="1681937"/>
            <a:ext cx="941404" cy="475896"/>
          </a:xfrm>
          <a:prstGeom prst="wedgeEllipseCallout">
            <a:avLst>
              <a:gd name="adj1" fmla="val -45694"/>
              <a:gd name="adj2" fmla="val 301624"/>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Facebook promoted posts - SHU student life</a:t>
            </a:r>
            <a:endParaRPr lang="en-GB" sz="600" dirty="0">
              <a:solidFill>
                <a:prstClr val="white"/>
              </a:solidFill>
            </a:endParaRPr>
          </a:p>
        </p:txBody>
      </p:sp>
      <p:sp>
        <p:nvSpPr>
          <p:cNvPr id="43" name="Rectangular Callout 42"/>
          <p:cNvSpPr/>
          <p:nvPr/>
        </p:nvSpPr>
        <p:spPr>
          <a:xfrm>
            <a:off x="4983474" y="4300843"/>
            <a:ext cx="984996" cy="792281"/>
          </a:xfrm>
          <a:prstGeom prst="wedgeRectCallout">
            <a:avLst>
              <a:gd name="adj1" fmla="val -26237"/>
              <a:gd name="adj2" fmla="val -158153"/>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visits SHU website, sees Engineering course available, contacts SHU &amp; offered a place</a:t>
            </a:r>
            <a:endParaRPr lang="en-GB" sz="800" i="1" dirty="0">
              <a:solidFill>
                <a:prstClr val="white"/>
              </a:solidFill>
            </a:endParaRPr>
          </a:p>
        </p:txBody>
      </p:sp>
      <p:sp>
        <p:nvSpPr>
          <p:cNvPr id="74" name="Oval Callout 73"/>
          <p:cNvSpPr/>
          <p:nvPr/>
        </p:nvSpPr>
        <p:spPr>
          <a:xfrm>
            <a:off x="7638639" y="2458008"/>
            <a:ext cx="945236" cy="579226"/>
          </a:xfrm>
          <a:prstGeom prst="wedgeEllipseCallout">
            <a:avLst>
              <a:gd name="adj1" fmla="val -34872"/>
              <a:gd name="adj2" fmla="val 108303"/>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Facebook keep warm/affinity posts - SHU student life</a:t>
            </a:r>
            <a:endParaRPr lang="en-GB" sz="600" dirty="0">
              <a:solidFill>
                <a:prstClr val="white"/>
              </a:solidFill>
            </a:endParaRPr>
          </a:p>
        </p:txBody>
      </p:sp>
      <p:sp>
        <p:nvSpPr>
          <p:cNvPr id="73" name="Rectangular Callout 72"/>
          <p:cNvSpPr/>
          <p:nvPr/>
        </p:nvSpPr>
        <p:spPr>
          <a:xfrm>
            <a:off x="6423635" y="2640734"/>
            <a:ext cx="957832" cy="446089"/>
          </a:xfrm>
          <a:prstGeom prst="wedgeRectCallout">
            <a:avLst>
              <a:gd name="adj1" fmla="val -35548"/>
              <a:gd name="adj2" fmla="val 97645"/>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defTabSz="914180"/>
            <a:r>
              <a:rPr lang="en-GB" sz="800" dirty="0">
                <a:solidFill>
                  <a:prstClr val="white"/>
                </a:solidFill>
              </a:rPr>
              <a:t>AMBER attends SHU open day and accepts offer</a:t>
            </a:r>
            <a:endParaRPr lang="en-GB" sz="800" i="1" dirty="0">
              <a:solidFill>
                <a:prstClr val="white"/>
              </a:solidFill>
            </a:endParaRPr>
          </a:p>
        </p:txBody>
      </p:sp>
      <p:sp>
        <p:nvSpPr>
          <p:cNvPr id="3" name="TextBox 2"/>
          <p:cNvSpPr txBox="1"/>
          <p:nvPr/>
        </p:nvSpPr>
        <p:spPr>
          <a:xfrm>
            <a:off x="90916" y="6426896"/>
            <a:ext cx="2616939" cy="173657"/>
          </a:xfrm>
          <a:prstGeom prst="rect">
            <a:avLst/>
          </a:prstGeom>
          <a:noFill/>
        </p:spPr>
        <p:txBody>
          <a:bodyPr wrap="square" lIns="65298" tIns="32649" rIns="65298" bIns="32649" rtlCol="0">
            <a:spAutoFit/>
          </a:bodyPr>
          <a:lstStyle/>
          <a:p>
            <a:pPr defTabSz="914180"/>
            <a:r>
              <a:rPr lang="en-GB" sz="700" dirty="0">
                <a:solidFill>
                  <a:prstClr val="black"/>
                </a:solidFill>
              </a:rPr>
              <a:t>All digital advertising runs throughout July and August</a:t>
            </a:r>
          </a:p>
        </p:txBody>
      </p:sp>
      <p:sp>
        <p:nvSpPr>
          <p:cNvPr id="54" name="Oval Callout 53"/>
          <p:cNvSpPr/>
          <p:nvPr/>
        </p:nvSpPr>
        <p:spPr>
          <a:xfrm>
            <a:off x="4393648" y="1658894"/>
            <a:ext cx="787101" cy="475896"/>
          </a:xfrm>
          <a:prstGeom prst="wedgeEllipseCallout">
            <a:avLst>
              <a:gd name="adj1" fmla="val 3816"/>
              <a:gd name="adj2" fmla="val 266514"/>
            </a:avLst>
          </a:prstGeom>
          <a:solidFill>
            <a:srgbClr val="621B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white"/>
                </a:solidFill>
              </a:rPr>
              <a:t>UCAS logout</a:t>
            </a:r>
          </a:p>
          <a:p>
            <a:pPr algn="ctr" defTabSz="914180"/>
            <a:r>
              <a:rPr lang="en-GB" sz="600" b="1" dirty="0">
                <a:solidFill>
                  <a:prstClr val="white"/>
                </a:solidFill>
              </a:rPr>
              <a:t> advert</a:t>
            </a:r>
            <a:endParaRPr lang="en-GB" sz="600" dirty="0">
              <a:solidFill>
                <a:prstClr val="white"/>
              </a:solidFill>
            </a:endParaRPr>
          </a:p>
        </p:txBody>
      </p:sp>
      <p:sp>
        <p:nvSpPr>
          <p:cNvPr id="45" name="Oval Callout 44"/>
          <p:cNvSpPr/>
          <p:nvPr/>
        </p:nvSpPr>
        <p:spPr>
          <a:xfrm>
            <a:off x="6250387" y="5151553"/>
            <a:ext cx="894012" cy="597566"/>
          </a:xfrm>
          <a:prstGeom prst="wedgeEllipseCallout">
            <a:avLst>
              <a:gd name="adj1" fmla="val -118995"/>
              <a:gd name="adj2" fmla="val -3362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noAutofit/>
          </a:bodyPr>
          <a:lstStyle/>
          <a:p>
            <a:pPr algn="ctr" defTabSz="914180"/>
            <a:r>
              <a:rPr lang="en-GB" sz="600" b="1" dirty="0">
                <a:solidFill>
                  <a:prstClr val="black"/>
                </a:solidFill>
              </a:rPr>
              <a:t>Receives conversion email to encourage offer acceptance</a:t>
            </a:r>
          </a:p>
        </p:txBody>
      </p:sp>
    </p:spTree>
    <p:extLst>
      <p:ext uri="{BB962C8B-B14F-4D97-AF65-F5344CB8AC3E}">
        <p14:creationId xmlns:p14="http://schemas.microsoft.com/office/powerpoint/2010/main" val="2405804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79712" y="404664"/>
            <a:ext cx="5616624" cy="648072"/>
          </a:xfrm>
        </p:spPr>
        <p:txBody>
          <a:bodyPr/>
          <a:lstStyle/>
          <a:p>
            <a:pPr fontAlgn="auto">
              <a:spcAft>
                <a:spcPts val="0"/>
              </a:spcAft>
              <a:buFont typeface="FS Clerkenwell" pitchFamily="50" charset="0"/>
              <a:buNone/>
              <a:defRPr/>
            </a:pPr>
            <a:r>
              <a:rPr lang="en-GB" dirty="0" smtClean="0">
                <a:latin typeface="FS Clerkenwell" pitchFamily="50" charset="0"/>
              </a:rPr>
              <a:t>Clearing content</a:t>
            </a:r>
            <a:br>
              <a:rPr lang="en-GB" dirty="0" smtClean="0">
                <a:latin typeface="FS Clerkenwell" pitchFamily="50" charset="0"/>
              </a:rPr>
            </a:br>
            <a:r>
              <a:rPr lang="en-GB" i="1" dirty="0" smtClean="0">
                <a:solidFill>
                  <a:srgbClr val="621B40"/>
                </a:solidFill>
                <a:latin typeface="FS Clerkenwell" pitchFamily="50" charset="0"/>
              </a:rPr>
              <a:t>Website</a:t>
            </a:r>
            <a:endParaRPr lang="en-GB" i="1" dirty="0">
              <a:solidFill>
                <a:srgbClr val="621B40"/>
              </a:solidFill>
              <a:latin typeface="FS Clerkenwell" pitchFamily="50"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92" r="34364" b="11806"/>
          <a:stretch/>
        </p:blipFill>
        <p:spPr bwMode="auto">
          <a:xfrm>
            <a:off x="4932042" y="116632"/>
            <a:ext cx="3883836" cy="66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2492896"/>
            <a:ext cx="4392488" cy="2893100"/>
          </a:xfrm>
          <a:prstGeom prst="rect">
            <a:avLst/>
          </a:prstGeom>
          <a:noFill/>
        </p:spPr>
        <p:txBody>
          <a:bodyPr wrap="square" rtlCol="0">
            <a:spAutoFit/>
          </a:bodyPr>
          <a:lstStyle/>
          <a:p>
            <a:pPr fontAlgn="base">
              <a:spcBef>
                <a:spcPct val="0"/>
              </a:spcBef>
              <a:spcAft>
                <a:spcPct val="0"/>
              </a:spcAft>
            </a:pPr>
            <a:r>
              <a:rPr lang="en-GB" sz="1400" dirty="0" smtClean="0">
                <a:solidFill>
                  <a:prstClr val="black"/>
                </a:solidFill>
                <a:latin typeface="Arial" charset="0"/>
              </a:rPr>
              <a:t>Clearing area of the website live 1</a:t>
            </a:r>
            <a:r>
              <a:rPr lang="en-GB" sz="1400" baseline="30000" dirty="0" smtClean="0">
                <a:solidFill>
                  <a:prstClr val="black"/>
                </a:solidFill>
                <a:latin typeface="Arial" charset="0"/>
              </a:rPr>
              <a:t>st</a:t>
            </a:r>
            <a:r>
              <a:rPr lang="en-GB" sz="1400" dirty="0" smtClean="0">
                <a:solidFill>
                  <a:prstClr val="black"/>
                </a:solidFill>
                <a:latin typeface="Arial" charset="0"/>
              </a:rPr>
              <a:t> July</a:t>
            </a:r>
          </a:p>
          <a:p>
            <a:pPr fontAlgn="base">
              <a:lnSpc>
                <a:spcPct val="150000"/>
              </a:lnSpc>
              <a:spcBef>
                <a:spcPct val="0"/>
              </a:spcBef>
              <a:spcAft>
                <a:spcPct val="0"/>
              </a:spcAft>
            </a:pPr>
            <a:r>
              <a:rPr lang="en-GB" sz="1400" dirty="0" smtClean="0">
                <a:solidFill>
                  <a:prstClr val="black"/>
                </a:solidFill>
                <a:latin typeface="Arial" charset="0"/>
              </a:rPr>
              <a:t>- Contact phone number for students with results</a:t>
            </a:r>
          </a:p>
          <a:p>
            <a:pPr fontAlgn="base">
              <a:lnSpc>
                <a:spcPct val="150000"/>
              </a:lnSpc>
              <a:spcBef>
                <a:spcPct val="0"/>
              </a:spcBef>
              <a:spcAft>
                <a:spcPct val="0"/>
              </a:spcAft>
            </a:pPr>
            <a:r>
              <a:rPr lang="en-GB" sz="1400" dirty="0" smtClean="0">
                <a:solidFill>
                  <a:prstClr val="black"/>
                </a:solidFill>
                <a:latin typeface="Arial" charset="0"/>
              </a:rPr>
              <a:t>- Specific international student area</a:t>
            </a:r>
          </a:p>
          <a:p>
            <a:pPr fontAlgn="base">
              <a:lnSpc>
                <a:spcPct val="150000"/>
              </a:lnSpc>
              <a:spcBef>
                <a:spcPct val="0"/>
              </a:spcBef>
              <a:spcAft>
                <a:spcPct val="0"/>
              </a:spcAft>
            </a:pPr>
            <a:r>
              <a:rPr lang="en-GB" sz="1400" dirty="0" smtClean="0">
                <a:solidFill>
                  <a:prstClr val="black"/>
                </a:solidFill>
                <a:latin typeface="Arial" charset="0"/>
              </a:rPr>
              <a:t>- Pre-</a:t>
            </a:r>
            <a:r>
              <a:rPr lang="en-GB" sz="1400" dirty="0" err="1" smtClean="0">
                <a:solidFill>
                  <a:prstClr val="black"/>
                </a:solidFill>
                <a:latin typeface="Arial" charset="0"/>
              </a:rPr>
              <a:t>reg</a:t>
            </a:r>
            <a:r>
              <a:rPr lang="en-GB" sz="1400" dirty="0" smtClean="0">
                <a:solidFill>
                  <a:prstClr val="black"/>
                </a:solidFill>
                <a:latin typeface="Arial" charset="0"/>
              </a:rPr>
              <a:t> data capture form</a:t>
            </a:r>
          </a:p>
          <a:p>
            <a:pPr fontAlgn="base">
              <a:lnSpc>
                <a:spcPct val="150000"/>
              </a:lnSpc>
              <a:spcBef>
                <a:spcPct val="0"/>
              </a:spcBef>
              <a:spcAft>
                <a:spcPct val="0"/>
              </a:spcAft>
            </a:pPr>
            <a:r>
              <a:rPr lang="en-GB" sz="1400" dirty="0" smtClean="0">
                <a:solidFill>
                  <a:prstClr val="black"/>
                </a:solidFill>
                <a:latin typeface="Arial" charset="0"/>
              </a:rPr>
              <a:t>- List of available courses</a:t>
            </a:r>
          </a:p>
          <a:p>
            <a:pPr fontAlgn="base">
              <a:lnSpc>
                <a:spcPct val="150000"/>
              </a:lnSpc>
              <a:spcBef>
                <a:spcPct val="0"/>
              </a:spcBef>
              <a:spcAft>
                <a:spcPct val="0"/>
              </a:spcAft>
            </a:pPr>
            <a:r>
              <a:rPr lang="en-GB" sz="1400" dirty="0" smtClean="0">
                <a:solidFill>
                  <a:prstClr val="black"/>
                </a:solidFill>
                <a:latin typeface="Arial" charset="0"/>
              </a:rPr>
              <a:t>- Student stories</a:t>
            </a:r>
          </a:p>
          <a:p>
            <a:pPr fontAlgn="base">
              <a:lnSpc>
                <a:spcPct val="150000"/>
              </a:lnSpc>
              <a:spcBef>
                <a:spcPct val="0"/>
              </a:spcBef>
              <a:spcAft>
                <a:spcPct val="0"/>
              </a:spcAft>
            </a:pPr>
            <a:r>
              <a:rPr lang="en-GB" sz="1400" dirty="0" smtClean="0">
                <a:solidFill>
                  <a:prstClr val="black"/>
                </a:solidFill>
                <a:latin typeface="Arial" charset="0"/>
              </a:rPr>
              <a:t>- FAQs</a:t>
            </a:r>
          </a:p>
          <a:p>
            <a:pPr fontAlgn="base">
              <a:lnSpc>
                <a:spcPct val="150000"/>
              </a:lnSpc>
              <a:spcBef>
                <a:spcPct val="0"/>
              </a:spcBef>
              <a:spcAft>
                <a:spcPct val="0"/>
              </a:spcAft>
            </a:pPr>
            <a:r>
              <a:rPr lang="en-GB" sz="1400" dirty="0" smtClean="0">
                <a:solidFill>
                  <a:prstClr val="black"/>
                </a:solidFill>
                <a:latin typeface="Arial" charset="0"/>
              </a:rPr>
              <a:t>- Clearing open days</a:t>
            </a:r>
          </a:p>
          <a:p>
            <a:pPr fontAlgn="base">
              <a:lnSpc>
                <a:spcPct val="150000"/>
              </a:lnSpc>
              <a:spcBef>
                <a:spcPct val="0"/>
              </a:spcBef>
              <a:spcAft>
                <a:spcPct val="0"/>
              </a:spcAft>
            </a:pPr>
            <a:r>
              <a:rPr lang="en-GB" sz="1400" dirty="0" smtClean="0">
                <a:solidFill>
                  <a:prstClr val="black"/>
                </a:solidFill>
                <a:latin typeface="Arial" charset="0"/>
              </a:rPr>
              <a:t>- Contact details</a:t>
            </a:r>
            <a:endParaRPr lang="en-GB" sz="1400" dirty="0">
              <a:solidFill>
                <a:prstClr val="black"/>
              </a:solidFill>
              <a:latin typeface="Arial" charset="0"/>
            </a:endParaRPr>
          </a:p>
        </p:txBody>
      </p:sp>
    </p:spTree>
    <p:extLst>
      <p:ext uri="{BB962C8B-B14F-4D97-AF65-F5344CB8AC3E}">
        <p14:creationId xmlns:p14="http://schemas.microsoft.com/office/powerpoint/2010/main" val="977088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4213" y="476250"/>
            <a:ext cx="7772400" cy="1470025"/>
          </a:xfrm>
        </p:spPr>
        <p:txBody>
          <a:bodyPr/>
          <a:lstStyle/>
          <a:p>
            <a:pPr eaLnBrk="1" hangingPunct="1"/>
            <a:r>
              <a:rPr lang="en-GB" altLang="en-US" smtClean="0"/>
              <a:t>Social media</a:t>
            </a:r>
          </a:p>
        </p:txBody>
      </p:sp>
      <p:pic>
        <p:nvPicPr>
          <p:cNvPr id="51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5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15616" y="188640"/>
            <a:ext cx="7776864" cy="1569660"/>
          </a:xfrm>
          <a:prstGeom prst="rect">
            <a:avLst/>
          </a:prstGeom>
          <a:noFill/>
        </p:spPr>
        <p:txBody>
          <a:bodyPr wrap="square" rtlCol="0">
            <a:spAutoFit/>
          </a:bodyPr>
          <a:lstStyle/>
          <a:p>
            <a:pPr algn="r"/>
            <a:r>
              <a:rPr lang="en-GB" sz="4800" b="1" dirty="0" smtClean="0">
                <a:solidFill>
                  <a:schemeClr val="bg1"/>
                </a:solidFill>
              </a:rPr>
              <a:t>You and your teams can get involved!</a:t>
            </a:r>
            <a:endParaRPr lang="en-GB" sz="4800" b="1" dirty="0">
              <a:solidFill>
                <a:schemeClr val="bg1"/>
              </a:solidFill>
            </a:endParaRPr>
          </a:p>
        </p:txBody>
      </p:sp>
    </p:spTree>
    <p:extLst>
      <p:ext uri="{BB962C8B-B14F-4D97-AF65-F5344CB8AC3E}">
        <p14:creationId xmlns:p14="http://schemas.microsoft.com/office/powerpoint/2010/main" val="2448339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Tree>
    <p:extLst>
      <p:ext uri="{BB962C8B-B14F-4D97-AF65-F5344CB8AC3E}">
        <p14:creationId xmlns:p14="http://schemas.microsoft.com/office/powerpoint/2010/main" val="2129855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538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1755626"/>
          </a:xfrm>
        </p:spPr>
        <p:txBody>
          <a:bodyPr>
            <a:normAutofit/>
          </a:bodyPr>
          <a:lstStyle/>
          <a:p>
            <a:r>
              <a:rPr lang="en-GB" b="1" spc="-20" dirty="0" smtClean="0">
                <a:solidFill>
                  <a:srgbClr val="B70D50"/>
                </a:solidFill>
                <a:latin typeface="Arial" pitchFamily="34" charset="0"/>
                <a:cs typeface="Arial" pitchFamily="34" charset="0"/>
              </a:rPr>
              <a:t>Change approval and benefits realisation</a:t>
            </a:r>
            <a:endParaRPr lang="en-GB" b="1" spc="-20" dirty="0">
              <a:solidFill>
                <a:srgbClr val="B70D50"/>
              </a:solidFill>
              <a:latin typeface="Arial" pitchFamily="34" charset="0"/>
              <a:cs typeface="Arial" pitchFamily="34" charset="0"/>
            </a:endParaRPr>
          </a:p>
        </p:txBody>
      </p:sp>
      <p:sp>
        <p:nvSpPr>
          <p:cNvPr id="5" name="Subtitle 4"/>
          <p:cNvSpPr>
            <a:spLocks noGrp="1"/>
          </p:cNvSpPr>
          <p:nvPr>
            <p:ph type="subTitle" idx="1"/>
          </p:nvPr>
        </p:nvSpPr>
        <p:spPr/>
        <p:txBody>
          <a:bodyPr/>
          <a:lstStyle/>
          <a:p>
            <a:r>
              <a:rPr lang="en-GB" dirty="0" smtClean="0"/>
              <a:t>Sheffield Hallam University</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9552" y="476672"/>
            <a:ext cx="1079500" cy="579120"/>
          </a:xfrm>
          <a:prstGeom prst="rect">
            <a:avLst/>
          </a:prstGeom>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pic="http://schemas.openxmlformats.org/drawingml/2006/picture" xmlns:ma14="http://schemas.microsoft.com/office/mac/drawingml/2011/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a:ext>
          </a:extLst>
        </p:spPr>
      </p:pic>
    </p:spTree>
    <p:extLst>
      <p:ext uri="{BB962C8B-B14F-4D97-AF65-F5344CB8AC3E}">
        <p14:creationId xmlns:p14="http://schemas.microsoft.com/office/powerpoint/2010/main" val="1635666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638"/>
            <a:ext cx="5266928" cy="1143000"/>
          </a:xfrm>
        </p:spPr>
        <p:txBody>
          <a:bodyPr>
            <a:normAutofit/>
          </a:bodyPr>
          <a:lstStyle/>
          <a:p>
            <a:pPr algn="r"/>
            <a:r>
              <a:rPr lang="en-GB" b="1" spc="-20" dirty="0">
                <a:solidFill>
                  <a:srgbClr val="B70D50"/>
                </a:solidFill>
                <a:latin typeface="Arial" pitchFamily="34" charset="0"/>
                <a:cs typeface="Arial" pitchFamily="34" charset="0"/>
              </a:rPr>
              <a:t>Agenda</a:t>
            </a:r>
          </a:p>
        </p:txBody>
      </p:sp>
      <p:sp>
        <p:nvSpPr>
          <p:cNvPr id="3" name="Content Placeholder 2"/>
          <p:cNvSpPr>
            <a:spLocks noGrp="1"/>
          </p:cNvSpPr>
          <p:nvPr>
            <p:ph idx="1"/>
          </p:nvPr>
        </p:nvSpPr>
        <p:spPr/>
        <p:txBody>
          <a:bodyPr/>
          <a:lstStyle/>
          <a:p>
            <a:r>
              <a:rPr lang="en-GB" dirty="0" smtClean="0"/>
              <a:t>Purpose of the work</a:t>
            </a:r>
          </a:p>
          <a:p>
            <a:r>
              <a:rPr lang="en-GB" dirty="0" smtClean="0"/>
              <a:t>Principles</a:t>
            </a:r>
          </a:p>
          <a:p>
            <a:r>
              <a:rPr lang="en-GB" dirty="0" smtClean="0"/>
              <a:t>Progress to date</a:t>
            </a:r>
          </a:p>
          <a:p>
            <a:r>
              <a:rPr lang="en-GB" dirty="0" smtClean="0"/>
              <a:t>Next steps</a:t>
            </a: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23528" y="260648"/>
            <a:ext cx="1944216" cy="1008112"/>
          </a:xfrm>
          <a:prstGeom prst="rect">
            <a:avLst/>
          </a:prstGeom>
          <a:extLst>
            <a:ext uri="{FAA26D3D-D897-4be2-8F04-BA451C77F1D7}">
              <ma14:placeholderFlag xmlns:lc="http://schemas.openxmlformats.org/drawingml/2006/lockedCanvas"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Tree>
    <p:extLst>
      <p:ext uri="{BB962C8B-B14F-4D97-AF65-F5344CB8AC3E}">
        <p14:creationId xmlns:p14="http://schemas.microsoft.com/office/powerpoint/2010/main" val="1153027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9351" y="1916832"/>
            <a:ext cx="7772400" cy="2520280"/>
          </a:xfrm>
        </p:spPr>
        <p:txBody>
          <a:bodyPr>
            <a:noAutofit/>
          </a:bodyPr>
          <a:lstStyle/>
          <a:p>
            <a:r>
              <a:rPr lang="en-GB" sz="3200" dirty="0" smtClean="0"/>
              <a:t>To establish an </a:t>
            </a:r>
            <a:r>
              <a:rPr lang="en-GB" sz="3200" dirty="0"/>
              <a:t>approval </a:t>
            </a:r>
            <a:r>
              <a:rPr lang="en-GB" sz="3200" dirty="0" smtClean="0"/>
              <a:t>process and benefits </a:t>
            </a:r>
            <a:r>
              <a:rPr lang="en-GB" sz="3200" dirty="0"/>
              <a:t>management approach</a:t>
            </a:r>
            <a:br>
              <a:rPr lang="en-GB" sz="3200" dirty="0"/>
            </a:br>
            <a:r>
              <a:rPr lang="en-GB" sz="3200" dirty="0" smtClean="0"/>
              <a:t>for strategic change to support the delivery of the University Strategy</a:t>
            </a:r>
            <a:endParaRPr lang="en-GB" sz="3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528" y="260648"/>
            <a:ext cx="1944216" cy="1008112"/>
          </a:xfrm>
          <a:prstGeom prst="rect">
            <a:avLst/>
          </a:prstGeom>
          <a:extLst>
            <a:ext uri="{FAA26D3D-D897-4be2-8F04-BA451C77F1D7}">
              <ma14:placeholderFlag xmlns:lc="http://schemas.openxmlformats.org/drawingml/2006/lockedCanvas"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5" name="Title 1"/>
          <p:cNvSpPr txBox="1">
            <a:spLocks/>
          </p:cNvSpPr>
          <p:nvPr/>
        </p:nvSpPr>
        <p:spPr>
          <a:xfrm>
            <a:off x="3419872" y="274638"/>
            <a:ext cx="52669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b="1" spc="-20" dirty="0">
                <a:solidFill>
                  <a:srgbClr val="B70D50"/>
                </a:solidFill>
                <a:cs typeface="Arial" pitchFamily="34" charset="0"/>
              </a:rPr>
              <a:t>Purpose</a:t>
            </a: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Business Improvement Services (Benefits Approach Working Group)</a:t>
            </a:r>
            <a:endParaRPr lang="en-GB" dirty="0">
              <a:solidFill>
                <a:prstClr val="black">
                  <a:tint val="75000"/>
                </a:prstClr>
              </a:solidFill>
            </a:endParaRPr>
          </a:p>
        </p:txBody>
      </p:sp>
    </p:spTree>
    <p:extLst>
      <p:ext uri="{BB962C8B-B14F-4D97-AF65-F5344CB8AC3E}">
        <p14:creationId xmlns:p14="http://schemas.microsoft.com/office/powerpoint/2010/main" val="3829813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400600" cy="1143000"/>
          </a:xfrm>
        </p:spPr>
        <p:txBody>
          <a:bodyPr>
            <a:normAutofit/>
          </a:bodyPr>
          <a:lstStyle/>
          <a:p>
            <a:pPr algn="r"/>
            <a:r>
              <a:rPr lang="en-GB" b="1" spc="-20" dirty="0" smtClean="0">
                <a:solidFill>
                  <a:srgbClr val="B70D50"/>
                </a:solidFill>
                <a:latin typeface="Arial" pitchFamily="34" charset="0"/>
                <a:cs typeface="Arial" pitchFamily="34" charset="0"/>
              </a:rPr>
              <a:t>Principles</a:t>
            </a:r>
            <a:endParaRPr lang="en-GB" b="1" spc="-20" dirty="0">
              <a:solidFill>
                <a:srgbClr val="B70D50"/>
              </a:solidFill>
              <a:latin typeface="Arial" pitchFamily="34" charset="0"/>
              <a:cs typeface="Arial" pitchFamily="34" charset="0"/>
            </a:endParaRPr>
          </a:p>
        </p:txBody>
      </p:sp>
      <p:sp>
        <p:nvSpPr>
          <p:cNvPr id="3" name="Content Placeholder 2"/>
          <p:cNvSpPr>
            <a:spLocks noGrp="1"/>
          </p:cNvSpPr>
          <p:nvPr>
            <p:ph idx="1"/>
          </p:nvPr>
        </p:nvSpPr>
        <p:spPr>
          <a:xfrm>
            <a:off x="395536" y="1628800"/>
            <a:ext cx="8229600" cy="4536504"/>
          </a:xfrm>
        </p:spPr>
        <p:txBody>
          <a:bodyPr>
            <a:normAutofit fontScale="55000" lnSpcReduction="20000"/>
          </a:bodyPr>
          <a:lstStyle/>
          <a:p>
            <a:pPr marL="0" indent="0">
              <a:buNone/>
            </a:pPr>
            <a:r>
              <a:rPr lang="en-GB" sz="3300" dirty="0"/>
              <a:t>A</a:t>
            </a:r>
            <a:r>
              <a:rPr lang="en-GB" sz="3300" dirty="0" smtClean="0"/>
              <a:t> business case assesses the desirability and viability of an initiative by setting out:</a:t>
            </a:r>
          </a:p>
          <a:p>
            <a:r>
              <a:rPr lang="en-GB" sz="3300" dirty="0" smtClean="0"/>
              <a:t>Where we are now (problem / opportunity)</a:t>
            </a:r>
          </a:p>
          <a:p>
            <a:r>
              <a:rPr lang="en-GB" sz="3300" dirty="0"/>
              <a:t>W</a:t>
            </a:r>
            <a:r>
              <a:rPr lang="en-GB" sz="3300" dirty="0" smtClean="0"/>
              <a:t>here we want to be (goal)</a:t>
            </a:r>
          </a:p>
          <a:p>
            <a:r>
              <a:rPr lang="en-GB" sz="3300" dirty="0"/>
              <a:t>T</a:t>
            </a:r>
            <a:r>
              <a:rPr lang="en-GB" sz="3300" dirty="0" smtClean="0"/>
              <a:t>he approach and investment to get there (options and costs)</a:t>
            </a:r>
          </a:p>
          <a:p>
            <a:r>
              <a:rPr lang="en-GB" sz="3300" dirty="0"/>
              <a:t>T</a:t>
            </a:r>
            <a:r>
              <a:rPr lang="en-GB" sz="3300" dirty="0" smtClean="0"/>
              <a:t>he impact, the improvements what will be made, as a result of the investment (benefits)</a:t>
            </a:r>
          </a:p>
          <a:p>
            <a:endParaRPr lang="en-GB" sz="3300" dirty="0"/>
          </a:p>
          <a:p>
            <a:pPr marL="0" indent="0">
              <a:buNone/>
            </a:pPr>
            <a:r>
              <a:rPr lang="en-GB" sz="3300" dirty="0" smtClean="0"/>
              <a:t>It supports the delivery of strategic change by:</a:t>
            </a:r>
          </a:p>
          <a:p>
            <a:r>
              <a:rPr lang="en-GB" sz="3300" dirty="0" smtClean="0"/>
              <a:t>Demonstrating good governance and accountability</a:t>
            </a:r>
          </a:p>
          <a:p>
            <a:r>
              <a:rPr lang="en-GB" sz="3300" dirty="0"/>
              <a:t>P</a:t>
            </a:r>
            <a:r>
              <a:rPr lang="en-GB" sz="3300" dirty="0" smtClean="0"/>
              <a:t>roviding a shared understanding, encourages effective decision making and provides reassurance that the initiative is the right thing to do - and continues to be so</a:t>
            </a:r>
          </a:p>
          <a:p>
            <a:r>
              <a:rPr lang="en-GB" sz="3300" dirty="0" smtClean="0"/>
              <a:t>Prioritises business change</a:t>
            </a:r>
          </a:p>
          <a:p>
            <a:r>
              <a:rPr lang="en-GB" sz="3300" dirty="0"/>
              <a:t>P</a:t>
            </a:r>
            <a:r>
              <a:rPr lang="en-GB" sz="3300" dirty="0" smtClean="0"/>
              <a:t>rovides an early indication to feed into resource planning</a:t>
            </a:r>
          </a:p>
          <a:p>
            <a:r>
              <a:rPr lang="en-GB" sz="3300" dirty="0" smtClean="0"/>
              <a:t>Support benefits realisation</a:t>
            </a:r>
          </a:p>
          <a:p>
            <a:pPr marL="457200" lvl="1" indent="0">
              <a:buNone/>
            </a:pPr>
            <a:endParaRPr lang="en-GB" sz="3600" dirty="0" smtClean="0"/>
          </a:p>
          <a:p>
            <a:pPr lvl="1"/>
            <a:endParaRPr lang="en-GB" sz="2400" dirty="0"/>
          </a:p>
          <a:p>
            <a:endParaRPr lang="en-GB" sz="2800" dirty="0"/>
          </a:p>
          <a:p>
            <a:endParaRPr lang="en-GB" sz="2800" dirty="0"/>
          </a:p>
          <a:p>
            <a:endParaRPr lang="en-GB" sz="2800" dirty="0" smtClean="0"/>
          </a:p>
          <a:p>
            <a:endParaRPr lang="en-GB" sz="2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23528" y="260648"/>
            <a:ext cx="1944216" cy="1008112"/>
          </a:xfrm>
          <a:prstGeom prst="rect">
            <a:avLst/>
          </a:prstGeom>
          <a:extLst>
            <a:ext uri="{FAA26D3D-D897-4be2-8F04-BA451C77F1D7}">
              <ma14:placeholderFlag xmlns:lc="http://schemas.openxmlformats.org/drawingml/2006/lockedCanvas"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Tree>
    <p:extLst>
      <p:ext uri="{BB962C8B-B14F-4D97-AF65-F5344CB8AC3E}">
        <p14:creationId xmlns:p14="http://schemas.microsoft.com/office/powerpoint/2010/main" val="367086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4638"/>
            <a:ext cx="5626968" cy="1143000"/>
          </a:xfrm>
        </p:spPr>
        <p:txBody>
          <a:bodyPr>
            <a:normAutofit/>
          </a:bodyPr>
          <a:lstStyle/>
          <a:p>
            <a:pPr algn="r"/>
            <a:r>
              <a:rPr lang="en-GB" b="1" spc="-20" dirty="0" smtClean="0">
                <a:solidFill>
                  <a:srgbClr val="B70D50"/>
                </a:solidFill>
                <a:latin typeface="Arial" pitchFamily="34" charset="0"/>
                <a:cs typeface="Arial" pitchFamily="34" charset="0"/>
              </a:rPr>
              <a:t>Progress to date</a:t>
            </a:r>
            <a:endParaRPr lang="en-GB" b="1" spc="-20" dirty="0">
              <a:solidFill>
                <a:srgbClr val="B70D5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r>
              <a:rPr lang="en-GB" dirty="0" smtClean="0"/>
              <a:t>Working group formed, input from key stakeholders (BIS, Finance, DTS, Estates and HR)</a:t>
            </a:r>
          </a:p>
          <a:p>
            <a:endParaRPr lang="en-GB" dirty="0" smtClean="0"/>
          </a:p>
          <a:p>
            <a:r>
              <a:rPr lang="en-GB" dirty="0" smtClean="0"/>
              <a:t>Development of a two stage approval process</a:t>
            </a:r>
          </a:p>
          <a:p>
            <a:endParaRPr lang="en-GB" dirty="0" smtClean="0"/>
          </a:p>
          <a:p>
            <a:r>
              <a:rPr lang="en-GB" dirty="0" smtClean="0"/>
              <a:t>Development of supporting documentation incl. mandate, business case, options appraisal tool kit and evaluation criteria </a:t>
            </a:r>
          </a:p>
          <a:p>
            <a:endParaRPr lang="en-GB" dirty="0" smtClean="0"/>
          </a:p>
          <a:p>
            <a:r>
              <a:rPr lang="en-GB" dirty="0" smtClean="0"/>
              <a:t>Development of a benefits management approach</a:t>
            </a:r>
          </a:p>
          <a:p>
            <a:endParaRPr lang="en-GB" dirty="0" smtClean="0"/>
          </a:p>
          <a:p>
            <a:r>
              <a:rPr lang="en-GB" dirty="0" smtClean="0"/>
              <a:t>Endorsement of the approach by the Strategic Control Group</a:t>
            </a:r>
            <a:endParaRPr lang="en-GB" i="1" dirty="0" smtClean="0"/>
          </a:p>
          <a:p>
            <a:endParaRPr lang="en-GB" i="1" dirty="0" smtClean="0"/>
          </a:p>
          <a:p>
            <a:endParaRPr lang="en-GB" dirty="0" smtClean="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528" y="260648"/>
            <a:ext cx="1944216" cy="1008112"/>
          </a:xfrm>
          <a:prstGeom prst="rect">
            <a:avLst/>
          </a:prstGeom>
          <a:extLst>
            <a:ext uri="{FAA26D3D-D897-4be2-8F04-BA451C77F1D7}">
              <ma14:placeholderFlag xmlns:lc="http://schemas.openxmlformats.org/drawingml/2006/lockedCanvas"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Tree>
    <p:extLst>
      <p:ext uri="{BB962C8B-B14F-4D97-AF65-F5344CB8AC3E}">
        <p14:creationId xmlns:p14="http://schemas.microsoft.com/office/powerpoint/2010/main" val="2844985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188640"/>
            <a:ext cx="5421288" cy="1143000"/>
          </a:xfrm>
        </p:spPr>
        <p:txBody>
          <a:bodyPr>
            <a:normAutofit/>
          </a:bodyPr>
          <a:lstStyle/>
          <a:p>
            <a:pPr algn="r"/>
            <a:r>
              <a:rPr lang="en-GB" sz="4000" b="1" spc="-20" dirty="0" smtClean="0">
                <a:solidFill>
                  <a:srgbClr val="B70D50"/>
                </a:solidFill>
                <a:latin typeface="Arial" pitchFamily="34" charset="0"/>
                <a:cs typeface="Arial" pitchFamily="34" charset="0"/>
              </a:rPr>
              <a:t>Benefits Management</a:t>
            </a:r>
            <a:endParaRPr lang="en-GB" sz="4000" b="1" spc="-20" dirty="0">
              <a:solidFill>
                <a:srgbClr val="B70D50"/>
              </a:solidFill>
              <a:latin typeface="Arial" pitchFamily="34" charset="0"/>
              <a:cs typeface="Arial"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132856"/>
            <a:ext cx="8928992" cy="1252361"/>
          </a:xfrm>
          <a:prstGeom prst="rect">
            <a:avLst/>
          </a:prstGeom>
        </p:spPr>
      </p:pic>
      <p:sp>
        <p:nvSpPr>
          <p:cNvPr id="6" name="TextBox 5"/>
          <p:cNvSpPr txBox="1"/>
          <p:nvPr/>
        </p:nvSpPr>
        <p:spPr>
          <a:xfrm>
            <a:off x="3491880" y="1844824"/>
            <a:ext cx="2232248" cy="369332"/>
          </a:xfrm>
          <a:prstGeom prst="rect">
            <a:avLst/>
          </a:prstGeom>
          <a:noFill/>
        </p:spPr>
        <p:txBody>
          <a:bodyPr wrap="square" rtlCol="0">
            <a:spAutoFit/>
          </a:bodyPr>
          <a:lstStyle/>
          <a:p>
            <a:pPr algn="ctr"/>
            <a:r>
              <a:rPr lang="en-GB" dirty="0" smtClean="0">
                <a:solidFill>
                  <a:prstClr val="black"/>
                </a:solidFill>
              </a:rPr>
              <a:t>To Be</a:t>
            </a:r>
            <a:endParaRPr lang="en-GB" dirty="0">
              <a:solidFill>
                <a:prstClr val="black"/>
              </a:solidFill>
            </a:endParaRPr>
          </a:p>
        </p:txBody>
      </p:sp>
      <p:sp>
        <p:nvSpPr>
          <p:cNvPr id="7" name="TextBox 6"/>
          <p:cNvSpPr txBox="1"/>
          <p:nvPr/>
        </p:nvSpPr>
        <p:spPr>
          <a:xfrm>
            <a:off x="3563888" y="3645024"/>
            <a:ext cx="2232248" cy="369332"/>
          </a:xfrm>
          <a:prstGeom prst="rect">
            <a:avLst/>
          </a:prstGeom>
          <a:noFill/>
        </p:spPr>
        <p:txBody>
          <a:bodyPr wrap="square" rtlCol="0">
            <a:spAutoFit/>
          </a:bodyPr>
          <a:lstStyle/>
          <a:p>
            <a:pPr algn="ctr"/>
            <a:r>
              <a:rPr lang="en-GB" dirty="0" smtClean="0">
                <a:solidFill>
                  <a:prstClr val="black"/>
                </a:solidFill>
              </a:rPr>
              <a:t>As Is</a:t>
            </a:r>
            <a:endParaRPr lang="en-GB" dirty="0">
              <a:solidFill>
                <a:prstClr val="black"/>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14356"/>
            <a:ext cx="8928992" cy="936104"/>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23528" y="260648"/>
            <a:ext cx="1944216" cy="1008112"/>
          </a:xfrm>
          <a:prstGeom prst="rect">
            <a:avLst/>
          </a:prstGeom>
          <a:extLst>
            <a:ext uri="{FAA26D3D-D897-4be2-8F04-BA451C77F1D7}">
              <ma14:placeholderFlag xmlns:lc="http://schemas.openxmlformats.org/drawingml/2006/lockedCanvas"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Tree>
    <p:extLst>
      <p:ext uri="{BB962C8B-B14F-4D97-AF65-F5344CB8AC3E}">
        <p14:creationId xmlns:p14="http://schemas.microsoft.com/office/powerpoint/2010/main" val="1302906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143000"/>
          </a:xfrm>
        </p:spPr>
        <p:txBody>
          <a:bodyPr>
            <a:normAutofit/>
          </a:bodyPr>
          <a:lstStyle/>
          <a:p>
            <a:pPr algn="r"/>
            <a:r>
              <a:rPr lang="en-GB" b="1" spc="-20" dirty="0" smtClean="0">
                <a:solidFill>
                  <a:srgbClr val="B70D50"/>
                </a:solidFill>
                <a:latin typeface="Arial" pitchFamily="34" charset="0"/>
                <a:cs typeface="Arial" pitchFamily="34" charset="0"/>
              </a:rPr>
              <a:t>Next steps</a:t>
            </a:r>
            <a:endParaRPr lang="en-GB" b="1" spc="-20" dirty="0">
              <a:solidFill>
                <a:srgbClr val="B70D5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t>Further feedback </a:t>
            </a:r>
            <a:r>
              <a:rPr lang="en-GB" dirty="0"/>
              <a:t>from senior </a:t>
            </a:r>
            <a:r>
              <a:rPr lang="en-GB" dirty="0" smtClean="0"/>
              <a:t>stakeholders</a:t>
            </a:r>
            <a:endParaRPr lang="en-GB" dirty="0"/>
          </a:p>
          <a:p>
            <a:endParaRPr lang="en-GB" dirty="0" smtClean="0"/>
          </a:p>
          <a:p>
            <a:r>
              <a:rPr lang="en-GB" dirty="0" smtClean="0"/>
              <a:t>Develop support </a:t>
            </a:r>
            <a:r>
              <a:rPr lang="en-GB" dirty="0"/>
              <a:t>and training to ensure </a:t>
            </a:r>
            <a:r>
              <a:rPr lang="en-GB" dirty="0" smtClean="0"/>
              <a:t>effective </a:t>
            </a:r>
            <a:r>
              <a:rPr lang="en-GB" dirty="0"/>
              <a:t>completion of the business cases and benefits </a:t>
            </a:r>
            <a:r>
              <a:rPr lang="en-GB" dirty="0" smtClean="0"/>
              <a:t>detail</a:t>
            </a:r>
          </a:p>
          <a:p>
            <a:endParaRPr lang="en-GB" dirty="0"/>
          </a:p>
          <a:p>
            <a:r>
              <a:rPr lang="en-GB" dirty="0" smtClean="0"/>
              <a:t>Roll out of the approach</a:t>
            </a:r>
            <a:endParaRPr lang="en-GB" dirty="0"/>
          </a:p>
          <a:p>
            <a:endParaRPr lang="en-GB" i="1" dirty="0" smtClean="0"/>
          </a:p>
          <a:p>
            <a:endParaRPr lang="en-GB" dirty="0" smtClean="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528" y="260648"/>
            <a:ext cx="1944216" cy="1008112"/>
          </a:xfrm>
          <a:prstGeom prst="rect">
            <a:avLst/>
          </a:prstGeom>
          <a:extLst>
            <a:ext uri="{FAA26D3D-D897-4be2-8F04-BA451C77F1D7}">
              <ma14:placeholderFlag xmlns:lc="http://schemas.openxmlformats.org/drawingml/2006/lockedCanvas"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Tree>
    <p:extLst>
      <p:ext uri="{BB962C8B-B14F-4D97-AF65-F5344CB8AC3E}">
        <p14:creationId xmlns:p14="http://schemas.microsoft.com/office/powerpoint/2010/main" val="1248366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2895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582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27459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647553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124744"/>
            <a:ext cx="6268812" cy="4525963"/>
          </a:xfrm>
        </p:spPr>
      </p:pic>
    </p:spTree>
    <p:extLst>
      <p:ext uri="{BB962C8B-B14F-4D97-AF65-F5344CB8AC3E}">
        <p14:creationId xmlns:p14="http://schemas.microsoft.com/office/powerpoint/2010/main" val="284166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39752" y="476672"/>
            <a:ext cx="4464496" cy="5707668"/>
          </a:xfrm>
        </p:spPr>
      </p:pic>
    </p:spTree>
    <p:extLst>
      <p:ext uri="{BB962C8B-B14F-4D97-AF65-F5344CB8AC3E}">
        <p14:creationId xmlns:p14="http://schemas.microsoft.com/office/powerpoint/2010/main" val="252095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548680"/>
            <a:ext cx="4357390" cy="5824067"/>
          </a:xfrm>
        </p:spPr>
      </p:pic>
    </p:spTree>
    <p:extLst>
      <p:ext uri="{BB962C8B-B14F-4D97-AF65-F5344CB8AC3E}">
        <p14:creationId xmlns:p14="http://schemas.microsoft.com/office/powerpoint/2010/main" val="3927845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4552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4986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1430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2599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30041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Tree>
    <p:extLst>
      <p:ext uri="{BB962C8B-B14F-4D97-AF65-F5344CB8AC3E}">
        <p14:creationId xmlns:p14="http://schemas.microsoft.com/office/powerpoint/2010/main" val="4226913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Tree>
    <p:extLst>
      <p:ext uri="{BB962C8B-B14F-4D97-AF65-F5344CB8AC3E}">
        <p14:creationId xmlns:p14="http://schemas.microsoft.com/office/powerpoint/2010/main" val="624661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224" y="260648"/>
            <a:ext cx="6877272" cy="1143000"/>
          </a:xfrm>
        </p:spPr>
        <p:txBody>
          <a:bodyPr>
            <a:normAutofit fontScale="90000"/>
          </a:bodyPr>
          <a:lstStyle/>
          <a:p>
            <a:r>
              <a:rPr lang="en-GB" dirty="0" smtClean="0"/>
              <a:t>FT UG Student Recruitment</a:t>
            </a:r>
            <a:endParaRPr lang="en-GB" dirty="0"/>
          </a:p>
        </p:txBody>
      </p:sp>
      <p:pic>
        <p:nvPicPr>
          <p:cNvPr id="1026" name="Picture 2" descr="C:\Users\sasnr\AppData\Local\Microsoft\Windows\Temporary Internet Files\Content.IE5\ZJTLJFV8\gi01b2015030404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68242" y="2492896"/>
            <a:ext cx="5439277" cy="363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81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Tree>
    <p:extLst>
      <p:ext uri="{BB962C8B-B14F-4D97-AF65-F5344CB8AC3E}">
        <p14:creationId xmlns:p14="http://schemas.microsoft.com/office/powerpoint/2010/main" val="24300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snr\AppData\Local\Microsoft\Windows\Temporary Internet Files\Content.IE5\D37ZJ531\7a09756b413bc10f89eaee20af3d8671[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23491" y="-27359"/>
            <a:ext cx="68873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124744"/>
            <a:ext cx="8208912" cy="1143000"/>
          </a:xfrm>
        </p:spPr>
        <p:txBody>
          <a:bodyPr>
            <a:normAutofit/>
          </a:bodyPr>
          <a:lstStyle/>
          <a:p>
            <a:r>
              <a:rPr lang="en-GB" sz="3600" b="1" dirty="0">
                <a:solidFill>
                  <a:srgbClr val="B70D50"/>
                </a:solidFill>
              </a:rPr>
              <a:t>Objectives</a:t>
            </a:r>
          </a:p>
        </p:txBody>
      </p:sp>
      <p:sp>
        <p:nvSpPr>
          <p:cNvPr id="3" name="Content Placeholder 2"/>
          <p:cNvSpPr>
            <a:spLocks noGrp="1"/>
          </p:cNvSpPr>
          <p:nvPr>
            <p:ph idx="1"/>
          </p:nvPr>
        </p:nvSpPr>
        <p:spPr>
          <a:xfrm>
            <a:off x="457200" y="2204864"/>
            <a:ext cx="8229600" cy="3921299"/>
          </a:xfrm>
        </p:spPr>
        <p:txBody>
          <a:bodyPr>
            <a:normAutofit fontScale="92500" lnSpcReduction="20000"/>
          </a:bodyPr>
          <a:lstStyle/>
          <a:p>
            <a:r>
              <a:rPr lang="en-GB" dirty="0" smtClean="0"/>
              <a:t>To maintain the number and quality of students FT UG we enrol</a:t>
            </a:r>
          </a:p>
          <a:p>
            <a:pPr lvl="1"/>
            <a:r>
              <a:rPr lang="en-GB" dirty="0" smtClean="0"/>
              <a:t>Stop the decline in applications</a:t>
            </a:r>
          </a:p>
          <a:p>
            <a:pPr lvl="2"/>
            <a:r>
              <a:rPr lang="en-GB" dirty="0" smtClean="0"/>
              <a:t>Increase data capture</a:t>
            </a:r>
          </a:p>
          <a:p>
            <a:pPr lvl="2"/>
            <a:r>
              <a:rPr lang="en-GB" dirty="0" smtClean="0"/>
              <a:t>Increase the profile of Sheffield as a student city</a:t>
            </a:r>
          </a:p>
          <a:p>
            <a:pPr lvl="2"/>
            <a:r>
              <a:rPr lang="en-GB" dirty="0" smtClean="0"/>
              <a:t>Protect local market</a:t>
            </a:r>
          </a:p>
          <a:p>
            <a:pPr lvl="2"/>
            <a:r>
              <a:rPr lang="en-GB" dirty="0" smtClean="0"/>
              <a:t>Grow national market</a:t>
            </a:r>
          </a:p>
          <a:p>
            <a:pPr lvl="1"/>
            <a:r>
              <a:rPr lang="en-GB" dirty="0" smtClean="0"/>
              <a:t>Maximise conversion</a:t>
            </a:r>
          </a:p>
          <a:p>
            <a:pPr lvl="1"/>
            <a:r>
              <a:rPr lang="en-GB" dirty="0" smtClean="0"/>
              <a:t>Raise the profile of the University </a:t>
            </a:r>
          </a:p>
          <a:p>
            <a:pPr lvl="1"/>
            <a:r>
              <a:rPr lang="en-GB" dirty="0" smtClean="0"/>
              <a:t>Embed access and equality and diversity targets </a:t>
            </a:r>
            <a:endParaRPr lang="en-GB" dirty="0"/>
          </a:p>
        </p:txBody>
      </p:sp>
    </p:spTree>
    <p:extLst>
      <p:ext uri="{BB962C8B-B14F-4D97-AF65-F5344CB8AC3E}">
        <p14:creationId xmlns:p14="http://schemas.microsoft.com/office/powerpoint/2010/main" val="2917438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6768752" cy="942474"/>
          </a:xfrm>
        </p:spPr>
        <p:txBody>
          <a:bodyPr/>
          <a:lstStyle/>
          <a:p>
            <a:r>
              <a:rPr lang="en-GB" sz="3600" b="1" dirty="0">
                <a:solidFill>
                  <a:srgbClr val="B70D50"/>
                </a:solidFill>
              </a:rPr>
              <a:t>Demographics</a:t>
            </a:r>
          </a:p>
        </p:txBody>
      </p:sp>
      <p:sp>
        <p:nvSpPr>
          <p:cNvPr id="3" name="Content Placeholder 2"/>
          <p:cNvSpPr>
            <a:spLocks noGrp="1"/>
          </p:cNvSpPr>
          <p:nvPr>
            <p:ph idx="1"/>
          </p:nvPr>
        </p:nvSpPr>
        <p:spPr/>
        <p:txBody>
          <a:bodyPr/>
          <a:lstStyle/>
          <a:p>
            <a:endParaRPr lang="en-GB" b="1" dirty="0"/>
          </a:p>
        </p:txBody>
      </p:sp>
      <p:pic>
        <p:nvPicPr>
          <p:cNvPr id="4" name="Content Placeholder 3" descr="\\filebox2\sirdata\Reports\Jan15\2014\Output\mcslf_5_5.png"/>
          <p:cNvPicPr>
            <a:picLocks noChangeAspect="1" noChangeArrowheads="1"/>
          </p:cNvPicPr>
          <p:nvPr/>
        </p:nvPicPr>
        <p:blipFill>
          <a:blip r:embed="rId2" cstate="print"/>
          <a:srcRect/>
          <a:stretch>
            <a:fillRect/>
          </a:stretch>
        </p:blipFill>
        <p:spPr bwMode="auto">
          <a:xfrm>
            <a:off x="1074653" y="1431235"/>
            <a:ext cx="7138710" cy="4923249"/>
          </a:xfrm>
          <a:prstGeom prst="rect">
            <a:avLst/>
          </a:prstGeom>
          <a:noFill/>
        </p:spPr>
      </p:pic>
      <p:sp>
        <p:nvSpPr>
          <p:cNvPr id="5" name="Oval 4"/>
          <p:cNvSpPr/>
          <p:nvPr/>
        </p:nvSpPr>
        <p:spPr>
          <a:xfrm>
            <a:off x="3635896" y="4005064"/>
            <a:ext cx="1224136" cy="64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167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rgbClr val="B70D50"/>
                </a:solidFill>
              </a:rPr>
              <a:t>2016 FT UG Key year on year changes</a:t>
            </a:r>
          </a:p>
        </p:txBody>
      </p:sp>
      <p:sp>
        <p:nvSpPr>
          <p:cNvPr id="3" name="Content Placeholder 2"/>
          <p:cNvSpPr>
            <a:spLocks noGrp="1"/>
          </p:cNvSpPr>
          <p:nvPr>
            <p:ph idx="1"/>
          </p:nvPr>
        </p:nvSpPr>
        <p:spPr/>
        <p:txBody>
          <a:bodyPr>
            <a:normAutofit/>
          </a:bodyPr>
          <a:lstStyle/>
          <a:p>
            <a:r>
              <a:rPr lang="en-GB" dirty="0" smtClean="0"/>
              <a:t>Extended Degrees</a:t>
            </a:r>
          </a:p>
          <a:p>
            <a:r>
              <a:rPr lang="en-GB" dirty="0" smtClean="0"/>
              <a:t>Changes in demand for subjects</a:t>
            </a:r>
          </a:p>
          <a:p>
            <a:r>
              <a:rPr lang="en-GB" dirty="0" smtClean="0"/>
              <a:t>Losing '3 A Level' students?</a:t>
            </a:r>
          </a:p>
          <a:p>
            <a:r>
              <a:rPr lang="en-GB" dirty="0" smtClean="0"/>
              <a:t>Gaining good BTEC students </a:t>
            </a:r>
          </a:p>
          <a:p>
            <a:r>
              <a:rPr lang="en-GB" dirty="0" smtClean="0"/>
              <a:t>Maintaining core markets in falling demographic </a:t>
            </a:r>
          </a:p>
          <a:p>
            <a:endParaRPr lang="en-GB" dirty="0" smtClean="0"/>
          </a:p>
          <a:p>
            <a:pPr marL="457200" lvl="1" indent="0">
              <a:buNone/>
            </a:pPr>
            <a:endParaRPr lang="en-GB" dirty="0" smtClean="0"/>
          </a:p>
        </p:txBody>
      </p:sp>
    </p:spTree>
    <p:extLst>
      <p:ext uri="{BB962C8B-B14F-4D97-AF65-F5344CB8AC3E}">
        <p14:creationId xmlns:p14="http://schemas.microsoft.com/office/powerpoint/2010/main" val="35201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907704" y="116632"/>
            <a:ext cx="6926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lvl="0"/>
            <a:r>
              <a:rPr lang="en-GB" dirty="0"/>
              <a:t>S</a:t>
            </a:r>
            <a:r>
              <a:rPr lang="en-GB" dirty="0" smtClean="0"/>
              <a:t>ector </a:t>
            </a:r>
            <a:r>
              <a:rPr lang="en-GB" dirty="0"/>
              <a:t>headline growth in the number of students accepted was </a:t>
            </a:r>
            <a:r>
              <a:rPr lang="en-GB" dirty="0" smtClean="0"/>
              <a:t>1%</a:t>
            </a:r>
          </a:p>
          <a:p>
            <a:pPr lvl="0"/>
            <a:r>
              <a:rPr lang="en-GB" dirty="0"/>
              <a:t>M</a:t>
            </a:r>
            <a:r>
              <a:rPr lang="en-GB" dirty="0" smtClean="0"/>
              <a:t>ixed </a:t>
            </a:r>
            <a:r>
              <a:rPr lang="en-GB" dirty="0"/>
              <a:t>performance within the market indicating the increasing </a:t>
            </a:r>
            <a:r>
              <a:rPr lang="en-GB" dirty="0" smtClean="0"/>
              <a:t>polarisation across HEI's performance</a:t>
            </a:r>
            <a:endParaRPr lang="en-GB" dirty="0"/>
          </a:p>
        </p:txBody>
      </p:sp>
      <p:sp>
        <p:nvSpPr>
          <p:cNvPr id="2" name="Rectangle 1"/>
          <p:cNvSpPr/>
          <p:nvPr/>
        </p:nvSpPr>
        <p:spPr>
          <a:xfrm>
            <a:off x="1043608" y="910461"/>
            <a:ext cx="7248424" cy="646331"/>
          </a:xfrm>
          <a:prstGeom prst="rect">
            <a:avLst/>
          </a:prstGeom>
        </p:spPr>
        <p:txBody>
          <a:bodyPr wrap="square">
            <a:spAutoFit/>
          </a:bodyPr>
          <a:lstStyle/>
          <a:p>
            <a:r>
              <a:rPr lang="en-GB" sz="3600" b="1" dirty="0">
                <a:solidFill>
                  <a:srgbClr val="B70D50"/>
                </a:solidFill>
                <a:latin typeface="+mj-lt"/>
                <a:ea typeface="+mj-ea"/>
                <a:cs typeface="+mj-cs"/>
              </a:rPr>
              <a:t>2016 sector outcomes for FT UG </a:t>
            </a:r>
          </a:p>
        </p:txBody>
      </p:sp>
    </p:spTree>
    <p:extLst>
      <p:ext uri="{BB962C8B-B14F-4D97-AF65-F5344CB8AC3E}">
        <p14:creationId xmlns:p14="http://schemas.microsoft.com/office/powerpoint/2010/main" val="79087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1588"/>
            <a:ext cx="6926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3600" b="1" dirty="0">
                <a:solidFill>
                  <a:srgbClr val="B70D50"/>
                </a:solidFill>
              </a:rPr>
              <a:t>Where</a:t>
            </a:r>
            <a:r>
              <a:rPr lang="en-GB" dirty="0" smtClean="0"/>
              <a:t> </a:t>
            </a:r>
            <a:r>
              <a:rPr lang="en-GB" sz="3600" b="1" dirty="0">
                <a:solidFill>
                  <a:srgbClr val="B70D50"/>
                </a:solidFill>
              </a:rPr>
              <a:t>was SHU?</a:t>
            </a:r>
          </a:p>
        </p:txBody>
      </p:sp>
      <p:sp>
        <p:nvSpPr>
          <p:cNvPr id="3" name="Content Placeholder 2"/>
          <p:cNvSpPr>
            <a:spLocks noGrp="1"/>
          </p:cNvSpPr>
          <p:nvPr>
            <p:ph idx="1"/>
          </p:nvPr>
        </p:nvSpPr>
        <p:spPr/>
        <p:txBody>
          <a:bodyPr>
            <a:normAutofit fontScale="92500" lnSpcReduction="10000"/>
          </a:bodyPr>
          <a:lstStyle/>
          <a:p>
            <a:r>
              <a:rPr lang="en-GB" dirty="0"/>
              <a:t>Sheffield Hallam remains a large and popular university and in 2016 accepted the third highest number of UK/EU students in the </a:t>
            </a:r>
            <a:r>
              <a:rPr lang="en-GB" dirty="0" smtClean="0"/>
              <a:t>UK</a:t>
            </a:r>
          </a:p>
          <a:p>
            <a:pPr lvl="0"/>
            <a:r>
              <a:rPr lang="en-GB" dirty="0" smtClean="0"/>
              <a:t>Sheffield </a:t>
            </a:r>
            <a:r>
              <a:rPr lang="en-GB" dirty="0"/>
              <a:t>Hallam increased its total acceptances by 40 (0.6) % through increased recruitment of Clearing students. </a:t>
            </a:r>
            <a:endParaRPr lang="en-GB" dirty="0" smtClean="0"/>
          </a:p>
          <a:p>
            <a:pPr lvl="0"/>
            <a:r>
              <a:rPr lang="en-GB" dirty="0"/>
              <a:t>Coventry University has become the second largest University in relation to Home / EU UCAS accepts and increased these by 580 (8%).</a:t>
            </a:r>
          </a:p>
          <a:p>
            <a:endParaRPr lang="en-GB" dirty="0"/>
          </a:p>
          <a:p>
            <a:pPr lvl="0"/>
            <a:endParaRPr lang="en-GB" dirty="0"/>
          </a:p>
          <a:p>
            <a:endParaRPr lang="en-GB" dirty="0"/>
          </a:p>
        </p:txBody>
      </p:sp>
    </p:spTree>
    <p:extLst>
      <p:ext uri="{BB962C8B-B14F-4D97-AF65-F5344CB8AC3E}">
        <p14:creationId xmlns:p14="http://schemas.microsoft.com/office/powerpoint/2010/main" val="3972982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1189</TotalTime>
  <Words>1810</Words>
  <Application>Microsoft Office PowerPoint</Application>
  <PresentationFormat>On-screen Show (4:3)</PresentationFormat>
  <Paragraphs>263</Paragraphs>
  <Slides>40</Slides>
  <Notes>16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Blank</vt:lpstr>
      <vt:lpstr>PowerPoint Presentation</vt:lpstr>
      <vt:lpstr>PowerPoint Presentation</vt:lpstr>
      <vt:lpstr>PowerPoint Presentation</vt:lpstr>
      <vt:lpstr>FT UG Student Recruitment</vt:lpstr>
      <vt:lpstr>Objectives</vt:lpstr>
      <vt:lpstr>Demographics</vt:lpstr>
      <vt:lpstr>2016 FT UG Key year on year changes</vt:lpstr>
      <vt:lpstr>PowerPoint Presentation</vt:lpstr>
      <vt:lpstr>Where was SHU?</vt:lpstr>
      <vt:lpstr>2016 Winners &amp; Losers</vt:lpstr>
      <vt:lpstr>So what is the picture  looking like now....?</vt:lpstr>
      <vt:lpstr>Current Position </vt:lpstr>
      <vt:lpstr>Challenges and Opportunities</vt:lpstr>
      <vt:lpstr>Models and Reports</vt:lpstr>
      <vt:lpstr>So what are we doing?</vt:lpstr>
      <vt:lpstr>Amber's Clearing and Confirmation Journey </vt:lpstr>
      <vt:lpstr>Clearing content Website</vt:lpstr>
      <vt:lpstr>Social media</vt:lpstr>
      <vt:lpstr>PowerPoint Presentation</vt:lpstr>
      <vt:lpstr>Change approval and benefits realisation</vt:lpstr>
      <vt:lpstr>Agenda</vt:lpstr>
      <vt:lpstr>To establish an approval process and benefits management approach for strategic change to support the delivery of the University Strategy</vt:lpstr>
      <vt:lpstr>Principles</vt:lpstr>
      <vt:lpstr>Progress to date</vt:lpstr>
      <vt:lpstr>Benefits Management</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Lancaster</dc:creator>
  <cp:lastModifiedBy>Vanessa Chettleburgh</cp:lastModifiedBy>
  <cp:revision>40</cp:revision>
  <dcterms:created xsi:type="dcterms:W3CDTF">2017-03-03T13:50:14Z</dcterms:created>
  <dcterms:modified xsi:type="dcterms:W3CDTF">2017-06-16T09:33:21Z</dcterms:modified>
</cp:coreProperties>
</file>