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0" r:id="rId8"/>
    <p:sldId id="261" r:id="rId9"/>
    <p:sldId id="263" r:id="rId10"/>
    <p:sldId id="273" r:id="rId11"/>
    <p:sldId id="272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99"/>
    <a:srgbClr val="99FFCC"/>
    <a:srgbClr val="7CEB99"/>
    <a:srgbClr val="F6C3FF"/>
    <a:srgbClr val="672146"/>
    <a:srgbClr val="BF2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18940-C8EA-4EFB-B332-0075CC568B77}" v="573" dt="2024-10-29T16:41:06.582"/>
    <p1510:client id="{A47A5704-6B7D-4278-A07F-A7814D761739}" v="13" dt="2024-10-31T13:21:23.6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57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C5CB2-B469-4026-80C8-B40B8301B35A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C83EA95-5AA2-402F-82DC-BA3F44E7E0D1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HABITS</a:t>
          </a:r>
          <a:br>
            <a:rPr lang="en-GB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develop good writing practices and strategies</a:t>
          </a:r>
        </a:p>
      </dgm:t>
    </dgm:pt>
    <dgm:pt modelId="{24A0BE36-90B4-48EB-BD17-60B0BB7CC1D7}" type="parTrans" cxnId="{1EC07BC4-FA24-4AFA-B7B1-FFFC83244F40}">
      <dgm:prSet/>
      <dgm:spPr/>
      <dgm:t>
        <a:bodyPr/>
        <a:lstStyle/>
        <a:p>
          <a:endParaRPr lang="en-GB"/>
        </a:p>
      </dgm:t>
    </dgm:pt>
    <dgm:pt modelId="{CD798B8C-1DBB-4BBC-ABC1-E646F984470F}" type="sibTrans" cxnId="{1EC07BC4-FA24-4AFA-B7B1-FFFC83244F40}">
      <dgm:prSet/>
      <dgm:spPr/>
      <dgm:t>
        <a:bodyPr/>
        <a:lstStyle/>
        <a:p>
          <a:endParaRPr lang="en-GB"/>
        </a:p>
      </dgm:t>
    </dgm:pt>
    <dgm:pt modelId="{B83A492E-38BA-4B32-895D-D05393776DF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SOCIAL</a:t>
          </a:r>
          <a:br>
            <a:rPr lang="en-GB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spend some time out writing with others</a:t>
          </a:r>
        </a:p>
      </dgm:t>
    </dgm:pt>
    <dgm:pt modelId="{E0DBD9F2-8EAB-4659-B40A-690F221BE527}" type="parTrans" cxnId="{47ED390E-8106-406B-B5E3-B70FD0348CA8}">
      <dgm:prSet/>
      <dgm:spPr/>
      <dgm:t>
        <a:bodyPr/>
        <a:lstStyle/>
        <a:p>
          <a:endParaRPr lang="en-GB"/>
        </a:p>
      </dgm:t>
    </dgm:pt>
    <dgm:pt modelId="{49FF3F81-38A3-476B-8F81-43E85D886922}" type="sibTrans" cxnId="{47ED390E-8106-406B-B5E3-B70FD0348CA8}">
      <dgm:prSet/>
      <dgm:spPr/>
      <dgm:t>
        <a:bodyPr/>
        <a:lstStyle/>
        <a:p>
          <a:endParaRPr lang="en-GB"/>
        </a:p>
      </dgm:t>
    </dgm:pt>
    <dgm:pt modelId="{CD0669A0-5EE2-4BD0-A0F7-64E1BA353638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&gt;/BLOCKS&gt;</a:t>
          </a:r>
          <a:br>
            <a:rPr lang="en-GB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overcome blocks, proactive approach</a:t>
          </a:r>
        </a:p>
      </dgm:t>
    </dgm:pt>
    <dgm:pt modelId="{A5645BB5-ABFF-4C6C-862C-A4E931708B32}" type="parTrans" cxnId="{0D8D63C5-A99E-47FD-826D-313F5CD0F64D}">
      <dgm:prSet/>
      <dgm:spPr/>
      <dgm:t>
        <a:bodyPr/>
        <a:lstStyle/>
        <a:p>
          <a:endParaRPr lang="en-GB"/>
        </a:p>
      </dgm:t>
    </dgm:pt>
    <dgm:pt modelId="{B431CAA4-AE15-4BEF-B6B8-670383EBF4EE}" type="sibTrans" cxnId="{0D8D63C5-A99E-47FD-826D-313F5CD0F64D}">
      <dgm:prSet/>
      <dgm:spPr/>
      <dgm:t>
        <a:bodyPr/>
        <a:lstStyle/>
        <a:p>
          <a:endParaRPr lang="en-GB"/>
        </a:p>
      </dgm:t>
    </dgm:pt>
    <dgm:pt modelId="{07116113-0AF0-4EF0-985B-ACC79BD1DDC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PROTECT</a:t>
          </a:r>
          <a:br>
            <a:rPr lang="en-GB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academic writing as part of the working day</a:t>
          </a:r>
        </a:p>
      </dgm:t>
    </dgm:pt>
    <dgm:pt modelId="{2EA2AE01-47D3-44C2-8E38-465BCC11DEC8}" type="parTrans" cxnId="{9C34E5D7-1FF1-4493-95F7-84137F0C1C2B}">
      <dgm:prSet/>
      <dgm:spPr/>
      <dgm:t>
        <a:bodyPr/>
        <a:lstStyle/>
        <a:p>
          <a:endParaRPr lang="en-GB"/>
        </a:p>
      </dgm:t>
    </dgm:pt>
    <dgm:pt modelId="{D57E0C14-0383-4775-AB91-0543FCA58757}" type="sibTrans" cxnId="{9C34E5D7-1FF1-4493-95F7-84137F0C1C2B}">
      <dgm:prSet/>
      <dgm:spPr/>
      <dgm:t>
        <a:bodyPr/>
        <a:lstStyle/>
        <a:p>
          <a:endParaRPr lang="en-GB"/>
        </a:p>
      </dgm:t>
    </dgm:pt>
    <dgm:pt modelId="{17061112-27D3-41C2-A71D-CBD8C3FCAC8E}" type="pres">
      <dgm:prSet presAssocID="{364C5CB2-B469-4026-80C8-B40B8301B35A}" presName="diagram" presStyleCnt="0">
        <dgm:presLayoutVars>
          <dgm:dir/>
          <dgm:resizeHandles val="exact"/>
        </dgm:presLayoutVars>
      </dgm:prSet>
      <dgm:spPr/>
    </dgm:pt>
    <dgm:pt modelId="{8C8C21B0-C046-4471-9EF3-014FA89E18ED}" type="pres">
      <dgm:prSet presAssocID="{EC83EA95-5AA2-402F-82DC-BA3F44E7E0D1}" presName="node" presStyleLbl="node1" presStyleIdx="0" presStyleCnt="4">
        <dgm:presLayoutVars>
          <dgm:bulletEnabled val="1"/>
        </dgm:presLayoutVars>
      </dgm:prSet>
      <dgm:spPr/>
    </dgm:pt>
    <dgm:pt modelId="{AE13727F-47D0-44E2-8465-A071B9FABF79}" type="pres">
      <dgm:prSet presAssocID="{CD798B8C-1DBB-4BBC-ABC1-E646F984470F}" presName="sibTrans" presStyleCnt="0"/>
      <dgm:spPr/>
    </dgm:pt>
    <dgm:pt modelId="{6BD3E415-F29D-468D-AC36-6FA75F783297}" type="pres">
      <dgm:prSet presAssocID="{CD0669A0-5EE2-4BD0-A0F7-64E1BA353638}" presName="node" presStyleLbl="node1" presStyleIdx="1" presStyleCnt="4">
        <dgm:presLayoutVars>
          <dgm:bulletEnabled val="1"/>
        </dgm:presLayoutVars>
      </dgm:prSet>
      <dgm:spPr/>
    </dgm:pt>
    <dgm:pt modelId="{7AFDC4A3-BB57-4659-8912-459B740BD27A}" type="pres">
      <dgm:prSet presAssocID="{B431CAA4-AE15-4BEF-B6B8-670383EBF4EE}" presName="sibTrans" presStyleCnt="0"/>
      <dgm:spPr/>
    </dgm:pt>
    <dgm:pt modelId="{BA7B0962-150C-4ADE-A1BF-43C4E6AA706A}" type="pres">
      <dgm:prSet presAssocID="{07116113-0AF0-4EF0-985B-ACC79BD1DDC9}" presName="node" presStyleLbl="node1" presStyleIdx="2" presStyleCnt="4">
        <dgm:presLayoutVars>
          <dgm:bulletEnabled val="1"/>
        </dgm:presLayoutVars>
      </dgm:prSet>
      <dgm:spPr/>
    </dgm:pt>
    <dgm:pt modelId="{982AB23B-6AE3-44CD-A2FB-D649CDFB0B34}" type="pres">
      <dgm:prSet presAssocID="{D57E0C14-0383-4775-AB91-0543FCA58757}" presName="sibTrans" presStyleCnt="0"/>
      <dgm:spPr/>
    </dgm:pt>
    <dgm:pt modelId="{69E4880C-F9B1-44EA-9EF4-39B5B331EC50}" type="pres">
      <dgm:prSet presAssocID="{B83A492E-38BA-4B32-895D-D05393776DFA}" presName="node" presStyleLbl="node1" presStyleIdx="3" presStyleCnt="4">
        <dgm:presLayoutVars>
          <dgm:bulletEnabled val="1"/>
        </dgm:presLayoutVars>
      </dgm:prSet>
      <dgm:spPr/>
    </dgm:pt>
  </dgm:ptLst>
  <dgm:cxnLst>
    <dgm:cxn modelId="{47ED390E-8106-406B-B5E3-B70FD0348CA8}" srcId="{364C5CB2-B469-4026-80C8-B40B8301B35A}" destId="{B83A492E-38BA-4B32-895D-D05393776DFA}" srcOrd="3" destOrd="0" parTransId="{E0DBD9F2-8EAB-4659-B40A-690F221BE527}" sibTransId="{49FF3F81-38A3-476B-8F81-43E85D886922}"/>
    <dgm:cxn modelId="{D02D6D6C-81D0-4411-8DD3-5E3FD99EAFE8}" type="presOf" srcId="{B83A492E-38BA-4B32-895D-D05393776DFA}" destId="{69E4880C-F9B1-44EA-9EF4-39B5B331EC50}" srcOrd="0" destOrd="0" presId="urn:microsoft.com/office/officeart/2005/8/layout/default"/>
    <dgm:cxn modelId="{CA6AE57D-B8DC-4C30-991E-D49B5102361A}" type="presOf" srcId="{07116113-0AF0-4EF0-985B-ACC79BD1DDC9}" destId="{BA7B0962-150C-4ADE-A1BF-43C4E6AA706A}" srcOrd="0" destOrd="0" presId="urn:microsoft.com/office/officeart/2005/8/layout/default"/>
    <dgm:cxn modelId="{1EC07BC4-FA24-4AFA-B7B1-FFFC83244F40}" srcId="{364C5CB2-B469-4026-80C8-B40B8301B35A}" destId="{EC83EA95-5AA2-402F-82DC-BA3F44E7E0D1}" srcOrd="0" destOrd="0" parTransId="{24A0BE36-90B4-48EB-BD17-60B0BB7CC1D7}" sibTransId="{CD798B8C-1DBB-4BBC-ABC1-E646F984470F}"/>
    <dgm:cxn modelId="{0D8D63C5-A99E-47FD-826D-313F5CD0F64D}" srcId="{364C5CB2-B469-4026-80C8-B40B8301B35A}" destId="{CD0669A0-5EE2-4BD0-A0F7-64E1BA353638}" srcOrd="1" destOrd="0" parTransId="{A5645BB5-ABFF-4C6C-862C-A4E931708B32}" sibTransId="{B431CAA4-AE15-4BEF-B6B8-670383EBF4EE}"/>
    <dgm:cxn modelId="{9C34E5D7-1FF1-4493-95F7-84137F0C1C2B}" srcId="{364C5CB2-B469-4026-80C8-B40B8301B35A}" destId="{07116113-0AF0-4EF0-985B-ACC79BD1DDC9}" srcOrd="2" destOrd="0" parTransId="{2EA2AE01-47D3-44C2-8E38-465BCC11DEC8}" sibTransId="{D57E0C14-0383-4775-AB91-0543FCA58757}"/>
    <dgm:cxn modelId="{2C5C57E2-4A9A-49B6-AFBD-38B7AB5B7A6C}" type="presOf" srcId="{EC83EA95-5AA2-402F-82DC-BA3F44E7E0D1}" destId="{8C8C21B0-C046-4471-9EF3-014FA89E18ED}" srcOrd="0" destOrd="0" presId="urn:microsoft.com/office/officeart/2005/8/layout/default"/>
    <dgm:cxn modelId="{2B9AB5EC-330A-4D10-B8F0-968714F00F4D}" type="presOf" srcId="{364C5CB2-B469-4026-80C8-B40B8301B35A}" destId="{17061112-27D3-41C2-A71D-CBD8C3FCAC8E}" srcOrd="0" destOrd="0" presId="urn:microsoft.com/office/officeart/2005/8/layout/default"/>
    <dgm:cxn modelId="{76623DF2-4C9C-4500-8C29-53CB2A02E246}" type="presOf" srcId="{CD0669A0-5EE2-4BD0-A0F7-64E1BA353638}" destId="{6BD3E415-F29D-468D-AC36-6FA75F783297}" srcOrd="0" destOrd="0" presId="urn:microsoft.com/office/officeart/2005/8/layout/default"/>
    <dgm:cxn modelId="{066FB2E0-D67D-4930-B891-CCEF7C68BCE5}" type="presParOf" srcId="{17061112-27D3-41C2-A71D-CBD8C3FCAC8E}" destId="{8C8C21B0-C046-4471-9EF3-014FA89E18ED}" srcOrd="0" destOrd="0" presId="urn:microsoft.com/office/officeart/2005/8/layout/default"/>
    <dgm:cxn modelId="{C15A7BC8-007D-45A0-A792-D91253E2BFB4}" type="presParOf" srcId="{17061112-27D3-41C2-A71D-CBD8C3FCAC8E}" destId="{AE13727F-47D0-44E2-8465-A071B9FABF79}" srcOrd="1" destOrd="0" presId="urn:microsoft.com/office/officeart/2005/8/layout/default"/>
    <dgm:cxn modelId="{E8FEB794-AFEB-4DA8-84A6-B66D99938F84}" type="presParOf" srcId="{17061112-27D3-41C2-A71D-CBD8C3FCAC8E}" destId="{6BD3E415-F29D-468D-AC36-6FA75F783297}" srcOrd="2" destOrd="0" presId="urn:microsoft.com/office/officeart/2005/8/layout/default"/>
    <dgm:cxn modelId="{E646556C-0558-42E1-A3D7-8F7BA4D01205}" type="presParOf" srcId="{17061112-27D3-41C2-A71D-CBD8C3FCAC8E}" destId="{7AFDC4A3-BB57-4659-8912-459B740BD27A}" srcOrd="3" destOrd="0" presId="urn:microsoft.com/office/officeart/2005/8/layout/default"/>
    <dgm:cxn modelId="{FCD67A7A-3E8F-4ECE-94EB-E067CA79B137}" type="presParOf" srcId="{17061112-27D3-41C2-A71D-CBD8C3FCAC8E}" destId="{BA7B0962-150C-4ADE-A1BF-43C4E6AA706A}" srcOrd="4" destOrd="0" presId="urn:microsoft.com/office/officeart/2005/8/layout/default"/>
    <dgm:cxn modelId="{E6121C95-7EC8-4D2D-9F40-CC73D1F59135}" type="presParOf" srcId="{17061112-27D3-41C2-A71D-CBD8C3FCAC8E}" destId="{982AB23B-6AE3-44CD-A2FB-D649CDFB0B34}" srcOrd="5" destOrd="0" presId="urn:microsoft.com/office/officeart/2005/8/layout/default"/>
    <dgm:cxn modelId="{8C9844F9-9FCB-49E4-81D5-C0D1C5A24278}" type="presParOf" srcId="{17061112-27D3-41C2-A71D-CBD8C3FCAC8E}" destId="{69E4880C-F9B1-44EA-9EF4-39B5B331EC5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C21B0-C046-4471-9EF3-014FA89E18E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HABITS</a:t>
          </a:r>
          <a:b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develop good writing practices and strategies</a:t>
          </a:r>
        </a:p>
      </dsp:txBody>
      <dsp:txXfrm>
        <a:off x="1748064" y="2975"/>
        <a:ext cx="3342605" cy="2005563"/>
      </dsp:txXfrm>
    </dsp:sp>
    <dsp:sp modelId="{6BD3E415-F29D-468D-AC36-6FA75F783297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&gt;/BLOCKS&gt;</a:t>
          </a:r>
          <a:b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overcome blocks, proactive approach</a:t>
          </a:r>
        </a:p>
      </dsp:txBody>
      <dsp:txXfrm>
        <a:off x="5424930" y="2975"/>
        <a:ext cx="3342605" cy="2005563"/>
      </dsp:txXfrm>
    </dsp:sp>
    <dsp:sp modelId="{BA7B0962-150C-4ADE-A1BF-43C4E6AA706A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PROTECT</a:t>
          </a:r>
          <a:b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academic writing as part of the working day</a:t>
          </a:r>
        </a:p>
      </dsp:txBody>
      <dsp:txXfrm>
        <a:off x="1748064" y="2342799"/>
        <a:ext cx="3342605" cy="2005563"/>
      </dsp:txXfrm>
    </dsp:sp>
    <dsp:sp modelId="{69E4880C-F9B1-44EA-9EF4-39B5B331EC50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SOCIAL</a:t>
          </a:r>
          <a:b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spend some time out writing with others</a:t>
          </a:r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7C395-EFD4-4AA3-8014-F33412BB7EBF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1F81-C527-487E-A4B6-0085D3E0B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November is Academic Writing Month and we are joining the University of Sheffield </a:t>
            </a:r>
            <a:r>
              <a:rPr lang="en-GB" dirty="0" err="1"/>
              <a:t>WRITEfest</a:t>
            </a:r>
            <a:r>
              <a:rPr lang="en-GB" dirty="0"/>
              <a:t> initiative by brining together people from across the university to recognise and celebrate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51F81-C527-487E-A4B6-0085D3E0B6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4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3B745-CDFC-8925-632B-5C85F126FA90}"/>
              </a:ext>
            </a:extLst>
          </p:cNvPr>
          <p:cNvSpPr/>
          <p:nvPr userDrawn="1"/>
        </p:nvSpPr>
        <p:spPr>
          <a:xfrm>
            <a:off x="5271014" y="685799"/>
            <a:ext cx="6057899" cy="548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AAD27-8A16-5C29-204B-126715A9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C1FB9-14DF-4DC3-B37E-D287A12DF09B}" type="datetimeFigureOut">
              <a:rPr lang="en-GB" smtClean="0"/>
              <a:pPr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1DD0F-E9CA-201B-CE93-96F2EF9F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68BFC-8683-7A52-5F3B-61AF4485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CA9EC1-5EB9-45DE-A41B-E450E4531A1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logo with pink and purple strips">
            <a:extLst>
              <a:ext uri="{FF2B5EF4-FFF2-40B4-BE49-F238E27FC236}">
                <a16:creationId xmlns:a16="http://schemas.microsoft.com/office/drawing/2014/main" id="{B324F698-3D5E-8099-8A29-07448697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2" y="0"/>
            <a:ext cx="41136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CDF84-0AFF-F8F8-E4AC-A49FCE133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1110" y="1122362"/>
            <a:ext cx="4817706" cy="2387600"/>
          </a:xfrm>
        </p:spPr>
        <p:txBody>
          <a:bodyPr anchor="b">
            <a:norm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85AB6-47F0-9A3A-10BC-53291D6E5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1110" y="3946525"/>
            <a:ext cx="4817706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103245B-DEE0-DB8F-8066-C607064C43BA}"/>
              </a:ext>
            </a:extLst>
          </p:cNvPr>
          <p:cNvSpPr/>
          <p:nvPr userDrawn="1"/>
        </p:nvSpPr>
        <p:spPr>
          <a:xfrm rot="10800000">
            <a:off x="9448165" y="-634"/>
            <a:ext cx="2743834" cy="2743834"/>
          </a:xfrm>
          <a:prstGeom prst="rtTriangle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7604769-1182-6E53-00B0-C0AB6B089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314703"/>
            <a:ext cx="1116788" cy="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EE9A-561B-C025-128F-3E8890BB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905C4-F72F-71A8-0590-345CFEE9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7E84-03A3-EF37-F3FC-D8ACDC80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177DA-5277-999D-5740-72F8B5F4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9EF4D-775E-20CD-E9A9-A21F12BB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9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C5551-772D-2B4F-7610-1E8539920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60273-9D97-2BDD-EDAA-4B0E583EA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A8EA3-8A49-D74D-7449-0B73C30F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5F5D-CAFD-F145-5566-E16E9C0B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6147-4A06-2A79-9FD4-D0E9AB06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0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F231-E648-2D9D-6A00-344D4CB1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327" y="105573"/>
            <a:ext cx="10330542" cy="1325563"/>
          </a:xfrm>
        </p:spPr>
        <p:txBody>
          <a:bodyPr>
            <a:normAutofit/>
          </a:bodyPr>
          <a:lstStyle>
            <a:lvl1pPr>
              <a:defRPr sz="4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735D-48E3-8CFA-84C2-4EECDEB8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B9E6F-7523-A027-134C-DBAC76EB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80FFF-E1BB-F807-E34B-50549AD7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4665" y="6356349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7F406-51D5-2174-2528-347D6F43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2731" y="6356349"/>
            <a:ext cx="2743200" cy="365125"/>
          </a:xfrm>
        </p:spPr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4" descr="A logo with purple stripes&#10;&#10;Description automatically generated">
            <a:extLst>
              <a:ext uri="{FF2B5EF4-FFF2-40B4-BE49-F238E27FC236}">
                <a16:creationId xmlns:a16="http://schemas.microsoft.com/office/drawing/2014/main" id="{E30123B9-689D-422E-B6EB-21F4ECF07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266" r="15508" b="34257"/>
          <a:stretch/>
        </p:blipFill>
        <p:spPr>
          <a:xfrm rot="5400000">
            <a:off x="88508" y="-186536"/>
            <a:ext cx="1536709" cy="190978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BBAFC3-E8C3-7716-3C3B-54CD4A6A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20" y="6092190"/>
            <a:ext cx="848880" cy="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6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CBE1-3C38-5A3A-8D59-EBE31DCE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96BBB-E9CD-C2E9-5DC0-8EEBB0240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5CD95-2F40-48FF-CD25-26E3C91B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C1FB9-14DF-4DC3-B37E-D287A12DF09B}" type="datetimeFigureOut">
              <a:rPr lang="en-GB" smtClean="0"/>
              <a:pPr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3CC6-03C4-E234-26AF-E1F0C389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8E3CE-32EC-3BF5-2D4A-313210C3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CA9EC1-5EB9-45DE-A41B-E450E4531A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4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9E31-37B3-3869-CB89-ED79DC3A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7" y="105573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F75E-0623-2230-5713-098283A95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87D73-EF05-60D6-D334-6393B5746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C2881-E68B-3C5C-622D-B8A965A8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DD253-79B7-E801-AE74-2EA2A79B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830" y="6340888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250B0-0B46-8B6F-8E6C-EC3BC86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7060" y="6342852"/>
            <a:ext cx="2743200" cy="365125"/>
          </a:xfrm>
        </p:spPr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Content Placeholder 4" descr="A logo with purple stripes&#10;&#10;Description automatically generated">
            <a:extLst>
              <a:ext uri="{FF2B5EF4-FFF2-40B4-BE49-F238E27FC236}">
                <a16:creationId xmlns:a16="http://schemas.microsoft.com/office/drawing/2014/main" id="{214E9050-F717-80CF-90BE-CE42E6C3A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266" r="15508" b="34257"/>
          <a:stretch/>
        </p:blipFill>
        <p:spPr>
          <a:xfrm rot="5400000">
            <a:off x="88508" y="-186536"/>
            <a:ext cx="1536709" cy="190978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051D38A-D803-CF9E-EE7B-105914EB7D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20" y="6092190"/>
            <a:ext cx="848880" cy="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CFBD-4DB9-C96A-0D43-F4C560F4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253" y="100434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C1688-071D-83D2-11DA-BDE4E1AD0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B285D-6A8B-DCDD-7F10-2D6F9CE74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36951-24DE-8776-ED65-EF9E2DEBD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373BC-AF03-E893-946D-D12ABACC4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6FEB9-A96C-8124-16E4-09E31E15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C6DEB-AC0D-CF3A-F51E-FBE60E01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830" y="634922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8C62D-D19B-F8D7-93B8-260592CD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7060" y="6356350"/>
            <a:ext cx="2743200" cy="365125"/>
          </a:xfrm>
        </p:spPr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Content Placeholder 4" descr="A logo with purple stripes&#10;&#10;Description automatically generated">
            <a:extLst>
              <a:ext uri="{FF2B5EF4-FFF2-40B4-BE49-F238E27FC236}">
                <a16:creationId xmlns:a16="http://schemas.microsoft.com/office/drawing/2014/main" id="{EDC6990C-7377-F31E-38D1-91B2493E4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266" r="15508" b="34257"/>
          <a:stretch/>
        </p:blipFill>
        <p:spPr>
          <a:xfrm rot="5400000">
            <a:off x="88508" y="-186536"/>
            <a:ext cx="1536709" cy="1909782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47A7EEE-93EA-CC76-59AC-B25A9FDEB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20" y="6092190"/>
            <a:ext cx="848880" cy="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9C31-0680-CE53-BA76-EEDA29D1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7" y="105573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F4451-3816-F240-77FB-3CF87E32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91310-C381-046E-E603-094C381C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830" y="637449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5BF74-C0F5-BF0B-65FE-691C6ECB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7060" y="6356349"/>
            <a:ext cx="2743200" cy="365125"/>
          </a:xfrm>
        </p:spPr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Content Placeholder 4" descr="A logo with purple stripes&#10;&#10;Description automatically generated">
            <a:extLst>
              <a:ext uri="{FF2B5EF4-FFF2-40B4-BE49-F238E27FC236}">
                <a16:creationId xmlns:a16="http://schemas.microsoft.com/office/drawing/2014/main" id="{013EEBA4-6B26-295C-E309-325F087EE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266" r="15508" b="34257"/>
          <a:stretch/>
        </p:blipFill>
        <p:spPr>
          <a:xfrm rot="5400000">
            <a:off x="88508" y="-186536"/>
            <a:ext cx="1536709" cy="190978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3507806-301B-22C8-BE6F-573CEE450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20" y="6092190"/>
            <a:ext cx="848880" cy="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86D97-FD25-12A6-5A58-6267AD5A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8BC96-EB8F-33B1-F808-2BFC2B50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C1423-682E-52CC-159D-A692D164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B295-57F5-88F3-3B84-E005A81C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20" y="233367"/>
            <a:ext cx="4114800" cy="106997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EDE2-A30E-90C7-D2F7-81FB47E8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735" y="101240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42329-D845-2C15-77E6-C4312789A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12776"/>
            <a:ext cx="3932237" cy="3939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4D9D2-BFCA-2830-3803-AF77987E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FE541-D29F-4C4B-E7FF-DC76EEEF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830" y="634922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40D19-AB73-07F3-94A9-ADE4EB00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7060" y="6356350"/>
            <a:ext cx="2743200" cy="365125"/>
          </a:xfrm>
        </p:spPr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Content Placeholder 4" descr="A logo with purple stripes&#10;&#10;Description automatically generated">
            <a:extLst>
              <a:ext uri="{FF2B5EF4-FFF2-40B4-BE49-F238E27FC236}">
                <a16:creationId xmlns:a16="http://schemas.microsoft.com/office/drawing/2014/main" id="{CA32410B-7695-9C94-4ABB-A7FB6260C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266" r="15508" b="34257"/>
          <a:stretch/>
        </p:blipFill>
        <p:spPr>
          <a:xfrm rot="5400000">
            <a:off x="88508" y="-186536"/>
            <a:ext cx="1536709" cy="190978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9E6012C-A577-51ED-6CC2-55DAC5043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20" y="6092190"/>
            <a:ext cx="848880" cy="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B1BD-825D-CC3F-8DC9-96062942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49" y="242698"/>
            <a:ext cx="4114800" cy="106997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9257F-7FE9-D24B-ABB7-DAD35015A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35114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C37C2-343B-4E5E-F045-BC98112D9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AA59-569F-A0B0-992F-91734EB6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FB9-14DF-4DC3-B37E-D287A12DF09B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3BFD3-8D12-1194-E1C2-B689496C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830" y="6356349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A37E4-CC30-CA54-3574-0A6F84E1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7060" y="6356350"/>
            <a:ext cx="2743200" cy="365125"/>
          </a:xfrm>
        </p:spPr>
        <p:txBody>
          <a:bodyPr/>
          <a:lstStyle/>
          <a:p>
            <a:fld id="{85CA9EC1-5EB9-45DE-A41B-E450E4531A1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Content Placeholder 4" descr="A logo with purple stripes&#10;&#10;Description automatically generated">
            <a:extLst>
              <a:ext uri="{FF2B5EF4-FFF2-40B4-BE49-F238E27FC236}">
                <a16:creationId xmlns:a16="http://schemas.microsoft.com/office/drawing/2014/main" id="{F7FA304F-E3BD-A099-53EA-B695AF6B5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266" r="15508" b="34257"/>
          <a:stretch/>
        </p:blipFill>
        <p:spPr>
          <a:xfrm rot="5400000">
            <a:off x="88508" y="-186536"/>
            <a:ext cx="1536709" cy="190978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45B7D16-450B-A0AE-EAE8-6253D3760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20" y="6092190"/>
            <a:ext cx="848880" cy="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1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59C07-CA98-8F26-22F7-3A28CD46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BE6B-C14E-ECE4-813B-E86EDBD14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31892-B6FF-886D-339D-8F23B00BB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C1FB9-14DF-4DC3-B37E-D287A12DF09B}" type="datetimeFigureOut">
              <a:rPr lang="en-GB" smtClean="0"/>
              <a:pPr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B47D2-F0CA-6731-4A50-8D2D995F0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FB49-870D-076C-7FEA-DF5767BD9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CA9EC1-5EB9-45DE-A41B-E450E4531A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cR47DpBgf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pomodorotechnique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oto.wuestenigel.com/egg-timer-in-tomato-shape-for-pomodoro-techniqu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utupwrit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B31083-55D9-6D37-5B87-A0F7058C0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black and pink text&#10;&#10;Description automatically generated">
            <a:extLst>
              <a:ext uri="{FF2B5EF4-FFF2-40B4-BE49-F238E27FC236}">
                <a16:creationId xmlns:a16="http://schemas.microsoft.com/office/drawing/2014/main" id="{4FE5816C-1CFA-DC64-54BF-196350B5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11" y="3946525"/>
            <a:ext cx="4817705" cy="17405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F2328B7-A58B-9A43-88C6-2F82203AE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Ways to celebrate Academic Writing Month (November)</a:t>
            </a:r>
          </a:p>
        </p:txBody>
      </p:sp>
    </p:spTree>
    <p:extLst>
      <p:ext uri="{BB962C8B-B14F-4D97-AF65-F5344CB8AC3E}">
        <p14:creationId xmlns:p14="http://schemas.microsoft.com/office/powerpoint/2010/main" val="228157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D3F5-A1BC-D243-080B-23BF995F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100FD7-0390-AD08-FF51-9E65C3BCCCC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2483714"/>
              </p:ext>
            </p:extLst>
          </p:nvPr>
        </p:nvGraphicFramePr>
        <p:xfrm>
          <a:off x="1248229" y="956052"/>
          <a:ext cx="10697029" cy="5691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971">
                  <a:extLst>
                    <a:ext uri="{9D8B030D-6E8A-4147-A177-3AD203B41FA5}">
                      <a16:colId xmlns:a16="http://schemas.microsoft.com/office/drawing/2014/main" val="2899840216"/>
                    </a:ext>
                  </a:extLst>
                </a:gridCol>
                <a:gridCol w="1812971">
                  <a:extLst>
                    <a:ext uri="{9D8B030D-6E8A-4147-A177-3AD203B41FA5}">
                      <a16:colId xmlns:a16="http://schemas.microsoft.com/office/drawing/2014/main" val="1881583459"/>
                    </a:ext>
                  </a:extLst>
                </a:gridCol>
                <a:gridCol w="1812971">
                  <a:extLst>
                    <a:ext uri="{9D8B030D-6E8A-4147-A177-3AD203B41FA5}">
                      <a16:colId xmlns:a16="http://schemas.microsoft.com/office/drawing/2014/main" val="1204361493"/>
                    </a:ext>
                  </a:extLst>
                </a:gridCol>
                <a:gridCol w="1812971">
                  <a:extLst>
                    <a:ext uri="{9D8B030D-6E8A-4147-A177-3AD203B41FA5}">
                      <a16:colId xmlns:a16="http://schemas.microsoft.com/office/drawing/2014/main" val="14880371"/>
                    </a:ext>
                  </a:extLst>
                </a:gridCol>
                <a:gridCol w="1812971">
                  <a:extLst>
                    <a:ext uri="{9D8B030D-6E8A-4147-A177-3AD203B41FA5}">
                      <a16:colId xmlns:a16="http://schemas.microsoft.com/office/drawing/2014/main" val="3756027462"/>
                    </a:ext>
                  </a:extLst>
                </a:gridCol>
                <a:gridCol w="1632174">
                  <a:extLst>
                    <a:ext uri="{9D8B030D-6E8A-4147-A177-3AD203B41FA5}">
                      <a16:colId xmlns:a16="http://schemas.microsoft.com/office/drawing/2014/main" val="4112781629"/>
                    </a:ext>
                  </a:extLst>
                </a:gridCol>
              </a:tblGrid>
              <a:tr h="406239"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MONDAY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TUESDAY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WEDNESDAY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THURSDAY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FRIDAY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23348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#1</a:t>
                      </a:r>
                    </a:p>
                    <a:p>
                      <a:r>
                        <a:rPr lang="en-GB" sz="1900" dirty="0"/>
                        <a:t>Motto: The hardest part is getting started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4</a:t>
                      </a:r>
                      <a:r>
                        <a:rPr lang="en-GB" sz="1900" baseline="30000" dirty="0"/>
                        <a:t>th</a:t>
                      </a:r>
                    </a:p>
                    <a:p>
                      <a:pPr algn="l"/>
                      <a:endParaRPr lang="en-GB" sz="1900" baseline="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5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6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7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8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63050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#2</a:t>
                      </a:r>
                    </a:p>
                    <a:p>
                      <a:r>
                        <a:rPr lang="en-GB" sz="1900" dirty="0"/>
                        <a:t>Motto: The 2nd hardest part is staying started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11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12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13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14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15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59586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/>
                        <a:t>Week #3</a:t>
                      </a:r>
                    </a:p>
                    <a:p>
                      <a:r>
                        <a:rPr lang="en-GB" sz="1900"/>
                        <a:t>Motto: Practise your writing habit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18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19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20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21</a:t>
                      </a:r>
                      <a:r>
                        <a:rPr lang="en-GB" sz="1900" baseline="30000"/>
                        <a:t>st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22</a:t>
                      </a:r>
                      <a:r>
                        <a:rPr lang="en-GB" sz="1900" baseline="30000"/>
                        <a:t>nd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08527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#4</a:t>
                      </a:r>
                    </a:p>
                    <a:p>
                      <a:r>
                        <a:rPr lang="en-GB" sz="1900" dirty="0"/>
                        <a:t>Motto: Share your writing</a:t>
                      </a:r>
                    </a:p>
                    <a:p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25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26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27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28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29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37080"/>
                  </a:ext>
                </a:extLst>
              </a:tr>
            </a:tbl>
          </a:graphicData>
        </a:graphic>
      </p:graphicFrame>
      <p:pic>
        <p:nvPicPr>
          <p:cNvPr id="11" name="Picture 10" descr="A black and pink text&#10;&#10;Description automatically generated">
            <a:extLst>
              <a:ext uri="{FF2B5EF4-FFF2-40B4-BE49-F238E27FC236}">
                <a16:creationId xmlns:a16="http://schemas.microsoft.com/office/drawing/2014/main" id="{C49548A9-FEBA-69AF-8F99-DE66FF8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14528"/>
          <a:stretch/>
        </p:blipFill>
        <p:spPr>
          <a:xfrm>
            <a:off x="0" y="0"/>
            <a:ext cx="3097844" cy="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4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4927-C360-F001-516A-3A1D8FC2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WRITE fest?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ACA2-A8AF-2204-2733-8377E4BF9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/>
              <a:t>Write</a:t>
            </a:r>
            <a:r>
              <a:rPr lang="en-GB" dirty="0" err="1"/>
              <a:t>Fest</a:t>
            </a:r>
            <a:r>
              <a:rPr lang="en-GB" dirty="0"/>
              <a:t> is a festival of research writing, that brings people together into supportive communities and celebrates all forms of writing.</a:t>
            </a:r>
          </a:p>
          <a:p>
            <a:r>
              <a:rPr lang="en-GB" dirty="0"/>
              <a:t>The festival draws on the writing retreat format, bringing you opportunities to attend throughout the month of November.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At Sheffield Hallam we will be: </a:t>
            </a:r>
          </a:p>
          <a:p>
            <a:r>
              <a:rPr lang="en-GB" dirty="0">
                <a:latin typeface="Arial"/>
                <a:cs typeface="Arial"/>
              </a:rPr>
              <a:t>Running online and on campus Writing Retreats</a:t>
            </a:r>
            <a:endParaRPr lang="en-GB" dirty="0"/>
          </a:p>
          <a:p>
            <a:r>
              <a:rPr lang="en-GB" dirty="0"/>
              <a:t>Highlighting workshops and resources on writing and publishing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13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6EB3D5D-0406-1433-1C7D-E243804DE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9439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0B569FEE-5EB2-681A-C6A3-2D3754A5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06363"/>
            <a:ext cx="10329862" cy="1325562"/>
          </a:xfrm>
        </p:spPr>
        <p:txBody>
          <a:bodyPr/>
          <a:lstStyle/>
          <a:p>
            <a:r>
              <a:rPr lang="en-GB" dirty="0"/>
              <a:t>WRITE fest aims</a:t>
            </a:r>
          </a:p>
        </p:txBody>
      </p:sp>
    </p:spTree>
    <p:extLst>
      <p:ext uri="{BB962C8B-B14F-4D97-AF65-F5344CB8AC3E}">
        <p14:creationId xmlns:p14="http://schemas.microsoft.com/office/powerpoint/2010/main" val="11130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DEAD-A131-7B0B-7AFB-4F0BE800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Shut Up and Write session / Writing Retreat?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81D58-EBFD-D91F-1FB3-4DA0AC4C18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Provides you with time and space to progress your own writing projects</a:t>
            </a:r>
          </a:p>
          <a:p>
            <a:r>
              <a:rPr lang="en-GB" dirty="0"/>
              <a:t>They are based on retreats run by Prof Rowena Murray</a:t>
            </a:r>
          </a:p>
          <a:p>
            <a:r>
              <a:rPr lang="en-GB" dirty="0"/>
              <a:t>You need to come prepared</a:t>
            </a:r>
          </a:p>
          <a:p>
            <a:r>
              <a:rPr lang="en-GB" dirty="0"/>
              <a:t>Be clear what you want to achieve</a:t>
            </a:r>
          </a:p>
          <a:p>
            <a:r>
              <a:rPr lang="en-GB" dirty="0"/>
              <a:t>SUAW sessions</a:t>
            </a:r>
          </a:p>
          <a:p>
            <a:r>
              <a:rPr lang="en-GB" dirty="0"/>
              <a:t>Half day retreats</a:t>
            </a:r>
          </a:p>
        </p:txBody>
      </p:sp>
      <p:pic>
        <p:nvPicPr>
          <p:cNvPr id="6" name="Online Media 5" title="What is a Writing Retreat?">
            <a:hlinkClick r:id="" action="ppaction://media"/>
            <a:extLst>
              <a:ext uri="{FF2B5EF4-FFF2-40B4-BE49-F238E27FC236}">
                <a16:creationId xmlns:a16="http://schemas.microsoft.com/office/drawing/2014/main" id="{85315623-1C9E-86E6-282D-759A6957D442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72200" y="2536825"/>
            <a:ext cx="5181600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FF11-AA17-AB19-D34E-CEEDD129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253" y="10043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The Pomodoro</a:t>
            </a:r>
            <a:r>
              <a:rPr lang="en-GB" baseline="30000" dirty="0"/>
              <a:t>®</a:t>
            </a:r>
            <a:r>
              <a:rPr lang="en-GB" dirty="0"/>
              <a:t> Technique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1930990-F90B-06DC-BB18-CA7BFE86B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6514"/>
            <a:ext cx="5157787" cy="414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A time management method to enhance focus and concentration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Choose a task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Set a timer for 25 mins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Work on the task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Tick off your task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Take a short break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Repeat</a:t>
            </a:r>
          </a:p>
          <a:p>
            <a:pPr marL="0" indent="0">
              <a:buNone/>
            </a:pPr>
            <a:r>
              <a:rPr lang="en-GB" sz="2200" dirty="0">
                <a:hlinkClick r:id="rId2"/>
              </a:rPr>
              <a:t>https://www.pomodorotechnique.com/</a:t>
            </a:r>
            <a:endParaRPr lang="en-GB" sz="2200" dirty="0"/>
          </a:p>
          <a:p>
            <a:endParaRPr lang="en-GB" sz="2200" dirty="0"/>
          </a:p>
        </p:txBody>
      </p:sp>
      <p:pic>
        <p:nvPicPr>
          <p:cNvPr id="15" name="Picture 14" descr="A red tomato shaped timer&#10;&#10;Description automatically generated">
            <a:extLst>
              <a:ext uri="{FF2B5EF4-FFF2-40B4-BE49-F238E27FC236}">
                <a16:creationId xmlns:a16="http://schemas.microsoft.com/office/drawing/2014/main" id="{C5712FAB-EBD6-54FE-3DE5-43E1EB3E5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617480"/>
            <a:ext cx="5183188" cy="3459777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E54BF6-2F80-A420-9F0D-0C3D239FEAF5}"/>
              </a:ext>
            </a:extLst>
          </p:cNvPr>
          <p:cNvSpPr txBox="1"/>
          <p:nvPr/>
        </p:nvSpPr>
        <p:spPr>
          <a:xfrm>
            <a:off x="9168571" y="5877202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s://foto.wuestenigel.com/egg-timer-in-tomato-shape-for-pomodoro-techniqu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EAE9-D886-F1BF-7910-D521CBCC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Shut Up &amp; Write! is a global movement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4C0060-FB0F-927C-3588-7B0AA3431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018" y="1431136"/>
            <a:ext cx="8513791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B370E-14C6-993E-5C10-8CFF8F0FE8A4}"/>
              </a:ext>
            </a:extLst>
          </p:cNvPr>
          <p:cNvSpPr txBox="1"/>
          <p:nvPr/>
        </p:nvSpPr>
        <p:spPr>
          <a:xfrm>
            <a:off x="2260018" y="6063781"/>
            <a:ext cx="6145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Find out more at </a:t>
            </a:r>
            <a:r>
              <a:rPr lang="en-GB" sz="2400" dirty="0">
                <a:hlinkClick r:id="rId3"/>
              </a:rPr>
              <a:t>https://shutupwrite.com/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93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0818E-7496-C1E6-5891-F626995B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that you can get involved.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DD8C38-F844-7730-2FE4-035777E63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Set aside some time to check out the </a:t>
            </a:r>
            <a:r>
              <a:rPr lang="en-GB" dirty="0" err="1"/>
              <a:t>WriteFest</a:t>
            </a:r>
            <a:r>
              <a:rPr lang="en-GB" dirty="0"/>
              <a:t> resources.</a:t>
            </a:r>
          </a:p>
          <a:p>
            <a:r>
              <a:rPr lang="en-GB" dirty="0"/>
              <a:t>Book onto the events that interest you.</a:t>
            </a:r>
          </a:p>
          <a:p>
            <a:r>
              <a:rPr lang="en-GB" dirty="0"/>
              <a:t>Personalise your own calendar with activities and goals.</a:t>
            </a:r>
          </a:p>
          <a:p>
            <a:r>
              <a:rPr lang="en-GB" dirty="0"/>
              <a:t>Encourage peers and colleagues to join you.</a:t>
            </a:r>
          </a:p>
          <a:p>
            <a:endParaRPr lang="en-GB" dirty="0"/>
          </a:p>
        </p:txBody>
      </p:sp>
      <p:pic>
        <p:nvPicPr>
          <p:cNvPr id="8" name="Content Placeholder 7" descr="A green circle with black text&#10;&#10;Description automatically generated">
            <a:extLst>
              <a:ext uri="{FF2B5EF4-FFF2-40B4-BE49-F238E27FC236}">
                <a16:creationId xmlns:a16="http://schemas.microsoft.com/office/drawing/2014/main" id="{526DDC31-41E9-1E91-64D9-5C673C46D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97" y="3575042"/>
            <a:ext cx="2354097" cy="2354097"/>
          </a:xfrm>
        </p:spPr>
      </p:pic>
      <p:pic>
        <p:nvPicPr>
          <p:cNvPr id="10" name="Picture 9" descr="A pink circle with black text&#10;&#10;Description automatically generated">
            <a:extLst>
              <a:ext uri="{FF2B5EF4-FFF2-40B4-BE49-F238E27FC236}">
                <a16:creationId xmlns:a16="http://schemas.microsoft.com/office/drawing/2014/main" id="{EC46812F-6EEF-8449-1B13-94B72DC4E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31" y="1074903"/>
            <a:ext cx="2354097" cy="23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87FAD-A1EF-FE45-4774-9E0ED1B80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12EA6-989F-2420-B52B-6A7BEB35414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378857" y="956052"/>
          <a:ext cx="10566398" cy="5691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831">
                  <a:extLst>
                    <a:ext uri="{9D8B030D-6E8A-4147-A177-3AD203B41FA5}">
                      <a16:colId xmlns:a16="http://schemas.microsoft.com/office/drawing/2014/main" val="2899840216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1881583459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1204361493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14880371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3756027462"/>
                    </a:ext>
                  </a:extLst>
                </a:gridCol>
                <a:gridCol w="1612243">
                  <a:extLst>
                    <a:ext uri="{9D8B030D-6E8A-4147-A177-3AD203B41FA5}">
                      <a16:colId xmlns:a16="http://schemas.microsoft.com/office/drawing/2014/main" val="4112781629"/>
                    </a:ext>
                  </a:extLst>
                </a:gridCol>
              </a:tblGrid>
              <a:tr h="406239"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MONDAY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TUESDAY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WEDNESDAY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THURSDAY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FRIDAY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23348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#1</a:t>
                      </a:r>
                    </a:p>
                    <a:p>
                      <a:r>
                        <a:rPr lang="en-GB" sz="1900" dirty="0"/>
                        <a:t>Motto: The hardest part is getting started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4</a:t>
                      </a:r>
                      <a:r>
                        <a:rPr lang="en-GB" sz="1900" baseline="30000" dirty="0"/>
                        <a:t>th</a:t>
                      </a:r>
                    </a:p>
                    <a:p>
                      <a:pPr algn="l"/>
                      <a:endParaRPr lang="en-GB" sz="1900" baseline="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5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6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7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8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63050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#2</a:t>
                      </a:r>
                    </a:p>
                    <a:p>
                      <a:r>
                        <a:rPr lang="en-GB" sz="1900" dirty="0"/>
                        <a:t>Motto: The 2nd hardest part is staying started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11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12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13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14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15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59586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/>
                        <a:t>Week #3</a:t>
                      </a:r>
                    </a:p>
                    <a:p>
                      <a:r>
                        <a:rPr lang="en-GB" sz="1900"/>
                        <a:t>Motto: Practise your writing habit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18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19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20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21</a:t>
                      </a:r>
                      <a:r>
                        <a:rPr lang="en-GB" sz="1900" baseline="30000"/>
                        <a:t>st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22</a:t>
                      </a:r>
                      <a:r>
                        <a:rPr lang="en-GB" sz="1900" baseline="30000"/>
                        <a:t>nd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08527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#4</a:t>
                      </a:r>
                    </a:p>
                    <a:p>
                      <a:r>
                        <a:rPr lang="en-GB" sz="1900" dirty="0"/>
                        <a:t>Motto: Share your writing</a:t>
                      </a:r>
                    </a:p>
                    <a:p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25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26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27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28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29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37080"/>
                  </a:ext>
                </a:extLst>
              </a:tr>
            </a:tbl>
          </a:graphicData>
        </a:graphic>
      </p:graphicFrame>
      <p:pic>
        <p:nvPicPr>
          <p:cNvPr id="15" name="Picture 14" descr="A black and white text&#10;&#10;Description automatically generated">
            <a:extLst>
              <a:ext uri="{FF2B5EF4-FFF2-40B4-BE49-F238E27FC236}">
                <a16:creationId xmlns:a16="http://schemas.microsoft.com/office/drawing/2014/main" id="{12B03582-28E2-766B-59B2-FC0F383D0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6"/>
          <a:stretch/>
        </p:blipFill>
        <p:spPr>
          <a:xfrm>
            <a:off x="0" y="0"/>
            <a:ext cx="3178626" cy="8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6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64278-A823-EC7A-4602-562C4F187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179611-9A1E-7181-DA75-71074FBC0D3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378857" y="956052"/>
          <a:ext cx="10566398" cy="5691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831">
                  <a:extLst>
                    <a:ext uri="{9D8B030D-6E8A-4147-A177-3AD203B41FA5}">
                      <a16:colId xmlns:a16="http://schemas.microsoft.com/office/drawing/2014/main" val="2899840216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1881583459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1204361493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14880371"/>
                    </a:ext>
                  </a:extLst>
                </a:gridCol>
                <a:gridCol w="1790831">
                  <a:extLst>
                    <a:ext uri="{9D8B030D-6E8A-4147-A177-3AD203B41FA5}">
                      <a16:colId xmlns:a16="http://schemas.microsoft.com/office/drawing/2014/main" val="3756027462"/>
                    </a:ext>
                  </a:extLst>
                </a:gridCol>
                <a:gridCol w="1612243">
                  <a:extLst>
                    <a:ext uri="{9D8B030D-6E8A-4147-A177-3AD203B41FA5}">
                      <a16:colId xmlns:a16="http://schemas.microsoft.com/office/drawing/2014/main" val="4112781629"/>
                    </a:ext>
                  </a:extLst>
                </a:gridCol>
              </a:tblGrid>
              <a:tr h="406239"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MONDAY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TUESDAY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WEDNESDAY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/>
                        <a:t>THURSDAY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FRIDAY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23348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#1</a:t>
                      </a:r>
                    </a:p>
                    <a:p>
                      <a:r>
                        <a:rPr lang="en-GB" sz="1900" dirty="0"/>
                        <a:t>Motto: The hardest part is getting started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4</a:t>
                      </a:r>
                      <a:r>
                        <a:rPr lang="en-GB" sz="1900" baseline="30000" dirty="0"/>
                        <a:t>th</a:t>
                      </a:r>
                    </a:p>
                    <a:p>
                      <a:pPr algn="l"/>
                      <a:endParaRPr lang="en-GB" sz="1900" baseline="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5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6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7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8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63050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#2</a:t>
                      </a:r>
                    </a:p>
                    <a:p>
                      <a:r>
                        <a:rPr lang="en-GB" sz="1900" dirty="0"/>
                        <a:t>Motto: The 2nd hardest part is staying started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11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12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13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14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15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59586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/>
                        <a:t>Week #3</a:t>
                      </a:r>
                    </a:p>
                    <a:p>
                      <a:r>
                        <a:rPr lang="en-GB" sz="1900"/>
                        <a:t>Motto: Practise your writing habit</a:t>
                      </a:r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18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19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20</a:t>
                      </a:r>
                      <a:r>
                        <a:rPr lang="en-GB" sz="1900" baseline="30000"/>
                        <a:t>th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21</a:t>
                      </a:r>
                      <a:r>
                        <a:rPr lang="en-GB" sz="1900" baseline="30000"/>
                        <a:t>st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/>
                        <a:t>22</a:t>
                      </a:r>
                      <a:r>
                        <a:rPr lang="en-GB" sz="1900" baseline="30000"/>
                        <a:t>nd</a:t>
                      </a:r>
                      <a:endParaRPr lang="en-GB" sz="190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08527"/>
                  </a:ext>
                </a:extLst>
              </a:tr>
              <a:tr h="1321386">
                <a:tc>
                  <a:txBody>
                    <a:bodyPr/>
                    <a:lstStyle/>
                    <a:p>
                      <a:r>
                        <a:rPr lang="en-GB" sz="1900" dirty="0"/>
                        <a:t>Week #4</a:t>
                      </a:r>
                    </a:p>
                    <a:p>
                      <a:r>
                        <a:rPr lang="en-GB" sz="1900" dirty="0"/>
                        <a:t>Motto: Share your writing</a:t>
                      </a:r>
                    </a:p>
                    <a:p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25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26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27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28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/>
                        <a:t>29</a:t>
                      </a:r>
                      <a:r>
                        <a:rPr lang="en-GB" sz="1900" baseline="30000" dirty="0"/>
                        <a:t>th</a:t>
                      </a:r>
                      <a:endParaRPr lang="en-GB" sz="1900" dirty="0"/>
                    </a:p>
                  </a:txBody>
                  <a:tcPr marL="96053" marR="96053" marT="48026" marB="480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37080"/>
                  </a:ext>
                </a:extLst>
              </a:tr>
            </a:tbl>
          </a:graphicData>
        </a:graphic>
      </p:graphicFrame>
      <p:pic>
        <p:nvPicPr>
          <p:cNvPr id="13" name="Picture 12" descr="A green and black text&#10;&#10;Description automatically generated">
            <a:extLst>
              <a:ext uri="{FF2B5EF4-FFF2-40B4-BE49-F238E27FC236}">
                <a16:creationId xmlns:a16="http://schemas.microsoft.com/office/drawing/2014/main" id="{A730AF4F-2D59-8E34-9436-7DA6DE5DE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>
          <a:xfrm>
            <a:off x="0" y="0"/>
            <a:ext cx="3097844" cy="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DA Presentation Template.potx  -  Read-Only" id="{BA299AA8-EEB3-434C-9B33-341457C28F1D}" vid="{903D4595-D028-4AFE-81EB-26C4313F49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b89c99-025e-4a28-95fd-b6bbba499275">
      <Terms xmlns="http://schemas.microsoft.com/office/infopath/2007/PartnerControls"/>
    </lcf76f155ced4ddcb4097134ff3c332f>
    <TaxCatchAll xmlns="0a7f68fc-8463-4c27-8186-33c62183cd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2BC3964B81348AA2CC07B9C91A8E8" ma:contentTypeVersion="15" ma:contentTypeDescription="Create a new document." ma:contentTypeScope="" ma:versionID="23699bdf20917bd7fc34fb67be0cd429">
  <xsd:schema xmlns:xsd="http://www.w3.org/2001/XMLSchema" xmlns:xs="http://www.w3.org/2001/XMLSchema" xmlns:p="http://schemas.microsoft.com/office/2006/metadata/properties" xmlns:ns2="61b89c99-025e-4a28-95fd-b6bbba499275" xmlns:ns3="0a7f68fc-8463-4c27-8186-33c62183cd12" targetNamespace="http://schemas.microsoft.com/office/2006/metadata/properties" ma:root="true" ma:fieldsID="9046ac5151654f4c24f214e99c3ba3f5" ns2:_="" ns3:_="">
    <xsd:import namespace="61b89c99-025e-4a28-95fd-b6bbba499275"/>
    <xsd:import namespace="0a7f68fc-8463-4c27-8186-33c62183cd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89c99-025e-4a28-95fd-b6bbba499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f68fc-8463-4c27-8186-33c62183cd1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5e74f24-b48f-4816-8e30-fd3a9413bd7d}" ma:internalName="TaxCatchAll" ma:showField="CatchAllData" ma:web="0a7f68fc-8463-4c27-8186-33c62183c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ABF752-0AB5-4B5D-9F0B-2A483D2B6D84}">
  <ds:schemaRefs>
    <ds:schemaRef ds:uri="61b89c99-025e-4a28-95fd-b6bbba49927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a7f68fc-8463-4c27-8186-33c62183cd1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D8F200-114F-4436-8FEA-1A80710B9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102CEC-5976-4FAC-B4E7-2C5CDA35E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b89c99-025e-4a28-95fd-b6bbba499275"/>
    <ds:schemaRef ds:uri="0a7f68fc-8463-4c27-8186-33c62183c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RIDA Presentation Template</Template>
  <TotalTime>116</TotalTime>
  <Words>508</Words>
  <Application>Microsoft Office PowerPoint</Application>
  <PresentationFormat>Widescreen</PresentationFormat>
  <Paragraphs>137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Ways to celebrate Academic Writing Month (November)</vt:lpstr>
      <vt:lpstr>What is WRITE fest? </vt:lpstr>
      <vt:lpstr>WRITE fest aims</vt:lpstr>
      <vt:lpstr>What is a Shut Up and Write session / Writing Retreat?</vt:lpstr>
      <vt:lpstr>The Pomodoro® Technique</vt:lpstr>
      <vt:lpstr>Shut Up &amp; Write! is a global movement</vt:lpstr>
      <vt:lpstr>Ways that you can get involved.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Scanlon, Elizabeth</dc:creator>
  <cp:lastModifiedBy>Scanlon, Elizabeth</cp:lastModifiedBy>
  <cp:revision>59</cp:revision>
  <dcterms:created xsi:type="dcterms:W3CDTF">2023-11-14T10:25:26Z</dcterms:created>
  <dcterms:modified xsi:type="dcterms:W3CDTF">2024-10-31T13:23:10Z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0x010100A652BC3964B81348AA2CC07B9C91A8E8</vt:lpwstr>
  </property>
  <property fmtid="{D5CDD505-2E9C-101B-9397-08002B2CF9AE}" pid="3" name="MediaServiceImageTags">
    <vt:lpwstr/>
  </property>
</Properties>
</file>