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55"/>
  </p:notesMasterIdLst>
  <p:handoutMasterIdLst>
    <p:handoutMasterId r:id="rId56"/>
  </p:handoutMasterIdLst>
  <p:sldIdLst>
    <p:sldId id="256" r:id="rId5"/>
    <p:sldId id="384" r:id="rId6"/>
    <p:sldId id="463" r:id="rId7"/>
    <p:sldId id="390" r:id="rId8"/>
    <p:sldId id="391" r:id="rId9"/>
    <p:sldId id="449" r:id="rId10"/>
    <p:sldId id="456" r:id="rId11"/>
    <p:sldId id="455" r:id="rId12"/>
    <p:sldId id="457" r:id="rId13"/>
    <p:sldId id="415" r:id="rId14"/>
    <p:sldId id="440" r:id="rId15"/>
    <p:sldId id="459" r:id="rId16"/>
    <p:sldId id="458" r:id="rId17"/>
    <p:sldId id="445" r:id="rId18"/>
    <p:sldId id="382" r:id="rId19"/>
    <p:sldId id="383" r:id="rId20"/>
    <p:sldId id="446" r:id="rId21"/>
    <p:sldId id="447" r:id="rId22"/>
    <p:sldId id="332" r:id="rId23"/>
    <p:sldId id="333" r:id="rId24"/>
    <p:sldId id="334" r:id="rId25"/>
    <p:sldId id="430" r:id="rId26"/>
    <p:sldId id="338" r:id="rId27"/>
    <p:sldId id="432" r:id="rId28"/>
    <p:sldId id="364" r:id="rId29"/>
    <p:sldId id="460" r:id="rId30"/>
    <p:sldId id="461" r:id="rId31"/>
    <p:sldId id="365" r:id="rId32"/>
    <p:sldId id="448" r:id="rId33"/>
    <p:sldId id="431" r:id="rId34"/>
    <p:sldId id="462" r:id="rId35"/>
    <p:sldId id="369" r:id="rId36"/>
    <p:sldId id="367" r:id="rId37"/>
    <p:sldId id="370" r:id="rId38"/>
    <p:sldId id="371" r:id="rId39"/>
    <p:sldId id="372" r:id="rId40"/>
    <p:sldId id="339" r:id="rId41"/>
    <p:sldId id="376" r:id="rId42"/>
    <p:sldId id="375" r:id="rId43"/>
    <p:sldId id="348" r:id="rId44"/>
    <p:sldId id="349" r:id="rId45"/>
    <p:sldId id="435" r:id="rId46"/>
    <p:sldId id="436" r:id="rId47"/>
    <p:sldId id="437" r:id="rId48"/>
    <p:sldId id="329" r:id="rId49"/>
    <p:sldId id="351" r:id="rId50"/>
    <p:sldId id="359" r:id="rId51"/>
    <p:sldId id="452" r:id="rId52"/>
    <p:sldId id="443" r:id="rId53"/>
    <p:sldId id="444" r:id="rId54"/>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D50"/>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85" autoAdjust="0"/>
    <p:restoredTop sz="72899" autoAdjust="0"/>
  </p:normalViewPr>
  <p:slideViewPr>
    <p:cSldViewPr snapToGrid="0" snapToObjects="1">
      <p:cViewPr varScale="1">
        <p:scale>
          <a:sx n="46" d="100"/>
          <a:sy n="46" d="100"/>
        </p:scale>
        <p:origin x="-108" y="-5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1" Type="http://schemas.openxmlformats.org/officeDocument/2006/relationships/hyperlink" Target="http://www.sheffield.ac.uk/careers/postgraduates/research/analyse.html"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png"/><Relationship Id="rId5" Type="http://schemas.openxmlformats.org/officeDocument/2006/relationships/image" Target="../media/image17.gif"/><Relationship Id="rId4" Type="http://schemas.openxmlformats.org/officeDocument/2006/relationships/image" Target="../media/image1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png"/><Relationship Id="rId5" Type="http://schemas.openxmlformats.org/officeDocument/2006/relationships/image" Target="../media/image17.gif"/><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7C864-04D7-4ABB-93BD-9394CFD5FB1F}"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14118F00-10BD-4C31-8C68-9B288D9947A4}">
      <dgm:prSet phldrT="[Text]" custT="1"/>
      <dgm:spPr/>
      <dgm:t>
        <a:bodyPr/>
        <a:lstStyle/>
        <a:p>
          <a:r>
            <a:rPr lang="en-GB" sz="2800" dirty="0" smtClean="0">
              <a:latin typeface="+mj-lt"/>
              <a:cs typeface="MV Boli" panose="02000500030200090000" pitchFamily="2" charset="0"/>
            </a:rPr>
            <a:t>How can the Careers Service help?</a:t>
          </a:r>
          <a:endParaRPr lang="en-GB" sz="2800" dirty="0">
            <a:latin typeface="+mj-lt"/>
            <a:cs typeface="MV Boli" panose="02000500030200090000" pitchFamily="2" charset="0"/>
          </a:endParaRPr>
        </a:p>
      </dgm:t>
    </dgm:pt>
    <dgm:pt modelId="{DFF52777-63F4-4FA9-BE71-A4B8118C3C6B}" type="parTrans" cxnId="{FB3D05C7-B92F-452C-AA97-AA17E1F360CD}">
      <dgm:prSet/>
      <dgm:spPr/>
      <dgm:t>
        <a:bodyPr/>
        <a:lstStyle/>
        <a:p>
          <a:endParaRPr lang="en-GB"/>
        </a:p>
      </dgm:t>
    </dgm:pt>
    <dgm:pt modelId="{AB458971-E05B-4B06-8ECC-99CBF0B3DC31}" type="sibTrans" cxnId="{FB3D05C7-B92F-452C-AA97-AA17E1F360CD}">
      <dgm:prSet/>
      <dgm:spPr/>
      <dgm:t>
        <a:bodyPr/>
        <a:lstStyle/>
        <a:p>
          <a:endParaRPr lang="en-GB"/>
        </a:p>
      </dgm:t>
    </dgm:pt>
    <dgm:pt modelId="{091F5740-7DD1-430A-8DC0-D2AD6B090781}">
      <dgm:prSet phldrT="[Text]" custT="1"/>
      <dgm:spPr/>
      <dgm:t>
        <a:bodyPr/>
        <a:lstStyle/>
        <a:p>
          <a:r>
            <a:rPr lang="en-GB" sz="2000" dirty="0" smtClean="0">
              <a:latin typeface="+mj-lt"/>
            </a:rPr>
            <a:t>One to One </a:t>
          </a:r>
          <a:r>
            <a:rPr lang="en-GB" sz="2000" dirty="0" smtClean="0">
              <a:latin typeface="+mj-lt"/>
            </a:rPr>
            <a:t>Advice &amp; Guidance</a:t>
          </a:r>
          <a:endParaRPr lang="en-GB" sz="2000" dirty="0" smtClean="0">
            <a:latin typeface="+mj-lt"/>
          </a:endParaRPr>
        </a:p>
      </dgm:t>
    </dgm:pt>
    <dgm:pt modelId="{219AA861-01F0-4FF1-8FD8-46FC0DF4B87F}" type="parTrans" cxnId="{65B3DDA0-B917-48F6-B739-2099F48AA8BA}">
      <dgm:prSet/>
      <dgm:spPr/>
      <dgm:t>
        <a:bodyPr/>
        <a:lstStyle/>
        <a:p>
          <a:endParaRPr lang="en-GB"/>
        </a:p>
      </dgm:t>
    </dgm:pt>
    <dgm:pt modelId="{5A33F8B7-0F1B-413D-B4C9-D0CD03085F58}" type="sibTrans" cxnId="{65B3DDA0-B917-48F6-B739-2099F48AA8BA}">
      <dgm:prSet/>
      <dgm:spPr/>
      <dgm:t>
        <a:bodyPr/>
        <a:lstStyle/>
        <a:p>
          <a:endParaRPr lang="en-GB"/>
        </a:p>
      </dgm:t>
    </dgm:pt>
    <dgm:pt modelId="{3F5FE0DB-BDE4-47EC-9677-C6FF81A6DBA7}">
      <dgm:prSet phldrT="[Text]" custT="1"/>
      <dgm:spPr/>
      <dgm:t>
        <a:bodyPr/>
        <a:lstStyle/>
        <a:p>
          <a:r>
            <a:rPr lang="en-GB" sz="4000" dirty="0" smtClean="0">
              <a:latin typeface="+mj-lt"/>
            </a:rPr>
            <a:t>Jobs </a:t>
          </a:r>
          <a:r>
            <a:rPr lang="en-GB" sz="1800" dirty="0" smtClean="0">
              <a:latin typeface="+mj-lt"/>
            </a:rPr>
            <a:t>Grad/Prof </a:t>
          </a:r>
          <a:r>
            <a:rPr lang="en-GB" sz="1800" dirty="0" smtClean="0">
              <a:latin typeface="+mj-lt"/>
            </a:rPr>
            <a:t>roles</a:t>
          </a:r>
        </a:p>
        <a:p>
          <a:r>
            <a:rPr lang="en-GB" sz="1800" dirty="0" smtClean="0">
              <a:latin typeface="+mj-lt"/>
            </a:rPr>
            <a:t>Work while you study</a:t>
          </a:r>
          <a:endParaRPr lang="en-GB" sz="1600" dirty="0">
            <a:latin typeface="+mj-lt"/>
          </a:endParaRPr>
        </a:p>
      </dgm:t>
    </dgm:pt>
    <dgm:pt modelId="{55DDA85F-6D63-4A99-A0C8-7B9BAD694720}" type="parTrans" cxnId="{154827EA-B74F-423D-A032-B853B9BACF44}">
      <dgm:prSet/>
      <dgm:spPr/>
      <dgm:t>
        <a:bodyPr/>
        <a:lstStyle/>
        <a:p>
          <a:endParaRPr lang="en-GB"/>
        </a:p>
      </dgm:t>
    </dgm:pt>
    <dgm:pt modelId="{12896A97-86EF-4BD4-86CE-483A10A10C79}" type="sibTrans" cxnId="{154827EA-B74F-423D-A032-B853B9BACF44}">
      <dgm:prSet/>
      <dgm:spPr/>
      <dgm:t>
        <a:bodyPr/>
        <a:lstStyle/>
        <a:p>
          <a:endParaRPr lang="en-GB"/>
        </a:p>
      </dgm:t>
    </dgm:pt>
    <dgm:pt modelId="{29F01C4C-5267-4B7F-9CE7-6CAF887D9006}">
      <dgm:prSet phldrT="[Text]" custT="1"/>
      <dgm:spPr/>
      <dgm:t>
        <a:bodyPr/>
        <a:lstStyle/>
        <a:p>
          <a:pPr algn="ctr">
            <a:lnSpc>
              <a:spcPct val="90000"/>
            </a:lnSpc>
          </a:pPr>
          <a:r>
            <a:rPr lang="en-GB" sz="2400" b="0" dirty="0" smtClean="0">
              <a:latin typeface="+mj-lt"/>
            </a:rPr>
            <a:t> Experiential Support</a:t>
          </a:r>
          <a:endParaRPr lang="en-GB" sz="2400" b="0" dirty="0" smtClean="0">
            <a:latin typeface="+mj-lt"/>
          </a:endParaRPr>
        </a:p>
      </dgm:t>
    </dgm:pt>
    <dgm:pt modelId="{6F9A85C6-8973-42DF-90C9-61561B63018D}" type="parTrans" cxnId="{735A6B7C-7E80-4352-A556-D535F2FEF810}">
      <dgm:prSet/>
      <dgm:spPr/>
      <dgm:t>
        <a:bodyPr/>
        <a:lstStyle/>
        <a:p>
          <a:endParaRPr lang="en-GB"/>
        </a:p>
      </dgm:t>
    </dgm:pt>
    <dgm:pt modelId="{4CD180F3-3414-4614-A29B-DBD3A58B6354}" type="sibTrans" cxnId="{735A6B7C-7E80-4352-A556-D535F2FEF810}">
      <dgm:prSet/>
      <dgm:spPr/>
      <dgm:t>
        <a:bodyPr/>
        <a:lstStyle/>
        <a:p>
          <a:endParaRPr lang="en-GB"/>
        </a:p>
      </dgm:t>
    </dgm:pt>
    <dgm:pt modelId="{FAAE60CD-35E5-4C18-B99C-5AEAA07CC017}">
      <dgm:prSet phldrT="[Text]" custT="1"/>
      <dgm:spPr/>
      <dgm:t>
        <a:bodyPr/>
        <a:lstStyle/>
        <a:p>
          <a:r>
            <a:rPr lang="en-GB" sz="2700" dirty="0" smtClean="0">
              <a:latin typeface="+mj-lt"/>
            </a:rPr>
            <a:t>Employer </a:t>
          </a:r>
          <a:r>
            <a:rPr lang="en-GB" sz="2700" dirty="0" smtClean="0">
              <a:latin typeface="+mj-lt"/>
            </a:rPr>
            <a:t>Events &amp; Fairs</a:t>
          </a:r>
          <a:endParaRPr lang="en-GB" sz="2700" dirty="0">
            <a:latin typeface="+mj-lt"/>
          </a:endParaRPr>
        </a:p>
      </dgm:t>
    </dgm:pt>
    <dgm:pt modelId="{45A961EC-718E-4F7A-BF77-A610D958E33B}" type="parTrans" cxnId="{0976BDE3-D44A-4B0A-A557-8031360EC7D9}">
      <dgm:prSet/>
      <dgm:spPr/>
      <dgm:t>
        <a:bodyPr/>
        <a:lstStyle/>
        <a:p>
          <a:endParaRPr lang="en-GB"/>
        </a:p>
      </dgm:t>
    </dgm:pt>
    <dgm:pt modelId="{41713DF9-AEB4-4182-B8E1-66A0BF48D412}" type="sibTrans" cxnId="{0976BDE3-D44A-4B0A-A557-8031360EC7D9}">
      <dgm:prSet/>
      <dgm:spPr/>
      <dgm:t>
        <a:bodyPr/>
        <a:lstStyle/>
        <a:p>
          <a:endParaRPr lang="en-GB"/>
        </a:p>
      </dgm:t>
    </dgm:pt>
    <dgm:pt modelId="{C6B55E38-E95D-4F78-A7B7-BCE2BF2BC70E}">
      <dgm:prSet phldrT="[Text]" custT="1"/>
      <dgm:spPr/>
      <dgm:t>
        <a:bodyPr/>
        <a:lstStyle/>
        <a:p>
          <a:r>
            <a:rPr lang="en-GB" sz="2400" dirty="0" smtClean="0">
              <a:latin typeface="+mj-lt"/>
            </a:rPr>
            <a:t>Workshops</a:t>
          </a:r>
          <a:r>
            <a:rPr lang="en-GB" sz="2800" dirty="0" smtClean="0">
              <a:latin typeface="+mj-lt"/>
            </a:rPr>
            <a:t> </a:t>
          </a:r>
          <a:r>
            <a:rPr lang="en-GB" sz="1800" dirty="0" smtClean="0">
              <a:latin typeface="+mj-lt"/>
            </a:rPr>
            <a:t>such as LinkedIn, Mock Interviews</a:t>
          </a:r>
          <a:endParaRPr lang="en-GB" sz="2800" dirty="0" smtClean="0">
            <a:latin typeface="+mj-lt"/>
          </a:endParaRPr>
        </a:p>
      </dgm:t>
    </dgm:pt>
    <dgm:pt modelId="{00D809FD-AE6D-445F-80EA-21941C03B350}" type="parTrans" cxnId="{7ABBC3E4-AB23-45B8-A04A-07C491121DD3}">
      <dgm:prSet/>
      <dgm:spPr/>
      <dgm:t>
        <a:bodyPr/>
        <a:lstStyle/>
        <a:p>
          <a:endParaRPr lang="en-GB"/>
        </a:p>
      </dgm:t>
    </dgm:pt>
    <dgm:pt modelId="{45961C89-B54E-429F-8BF4-5A1396CD3557}" type="sibTrans" cxnId="{7ABBC3E4-AB23-45B8-A04A-07C491121DD3}">
      <dgm:prSet/>
      <dgm:spPr/>
      <dgm:t>
        <a:bodyPr/>
        <a:lstStyle/>
        <a:p>
          <a:endParaRPr lang="en-GB"/>
        </a:p>
      </dgm:t>
    </dgm:pt>
    <dgm:pt modelId="{8E91B931-1AA6-4437-957E-6819CD178C4F}" type="pres">
      <dgm:prSet presAssocID="{8EC7C864-04D7-4ABB-93BD-9394CFD5FB1F}" presName="Name0" presStyleCnt="0">
        <dgm:presLayoutVars>
          <dgm:chMax val="1"/>
          <dgm:dir/>
          <dgm:animLvl val="ctr"/>
          <dgm:resizeHandles val="exact"/>
        </dgm:presLayoutVars>
      </dgm:prSet>
      <dgm:spPr/>
      <dgm:t>
        <a:bodyPr/>
        <a:lstStyle/>
        <a:p>
          <a:endParaRPr lang="en-GB"/>
        </a:p>
      </dgm:t>
    </dgm:pt>
    <dgm:pt modelId="{FFC6B3A3-6371-4EEB-B166-362D7F85F29B}" type="pres">
      <dgm:prSet presAssocID="{14118F00-10BD-4C31-8C68-9B288D9947A4}" presName="centerShape" presStyleLbl="node0" presStyleIdx="0" presStyleCnt="1" custScaleX="156131" custScaleY="152120"/>
      <dgm:spPr/>
      <dgm:t>
        <a:bodyPr/>
        <a:lstStyle/>
        <a:p>
          <a:endParaRPr lang="en-GB"/>
        </a:p>
      </dgm:t>
    </dgm:pt>
    <dgm:pt modelId="{A4BB487D-15BF-4BBB-AD83-8278B1288F4F}" type="pres">
      <dgm:prSet presAssocID="{219AA861-01F0-4FF1-8FD8-46FC0DF4B87F}" presName="parTrans" presStyleLbl="sibTrans2D1" presStyleIdx="0" presStyleCnt="5"/>
      <dgm:spPr/>
      <dgm:t>
        <a:bodyPr/>
        <a:lstStyle/>
        <a:p>
          <a:endParaRPr lang="en-GB"/>
        </a:p>
      </dgm:t>
    </dgm:pt>
    <dgm:pt modelId="{C07EDFCD-3563-46F9-9ABA-8BD91E0C57A9}" type="pres">
      <dgm:prSet presAssocID="{219AA861-01F0-4FF1-8FD8-46FC0DF4B87F}" presName="connectorText" presStyleLbl="sibTrans2D1" presStyleIdx="0" presStyleCnt="5"/>
      <dgm:spPr/>
      <dgm:t>
        <a:bodyPr/>
        <a:lstStyle/>
        <a:p>
          <a:endParaRPr lang="en-GB"/>
        </a:p>
      </dgm:t>
    </dgm:pt>
    <dgm:pt modelId="{DCD53D76-FF7F-4826-8414-12A894B11E32}" type="pres">
      <dgm:prSet presAssocID="{091F5740-7DD1-430A-8DC0-D2AD6B090781}" presName="node" presStyleLbl="node1" presStyleIdx="0" presStyleCnt="5" custScaleX="111290">
        <dgm:presLayoutVars>
          <dgm:bulletEnabled val="1"/>
        </dgm:presLayoutVars>
      </dgm:prSet>
      <dgm:spPr/>
      <dgm:t>
        <a:bodyPr/>
        <a:lstStyle/>
        <a:p>
          <a:endParaRPr lang="en-GB"/>
        </a:p>
      </dgm:t>
    </dgm:pt>
    <dgm:pt modelId="{51675E0B-057B-4F3A-B720-7DCAB3B7D795}" type="pres">
      <dgm:prSet presAssocID="{6F9A85C6-8973-42DF-90C9-61561B63018D}" presName="parTrans" presStyleLbl="sibTrans2D1" presStyleIdx="1" presStyleCnt="5"/>
      <dgm:spPr/>
      <dgm:t>
        <a:bodyPr/>
        <a:lstStyle/>
        <a:p>
          <a:endParaRPr lang="en-GB"/>
        </a:p>
      </dgm:t>
    </dgm:pt>
    <dgm:pt modelId="{6CB27DA4-02DF-494D-ADC5-DE9AB4D6B188}" type="pres">
      <dgm:prSet presAssocID="{6F9A85C6-8973-42DF-90C9-61561B63018D}" presName="connectorText" presStyleLbl="sibTrans2D1" presStyleIdx="1" presStyleCnt="5"/>
      <dgm:spPr/>
      <dgm:t>
        <a:bodyPr/>
        <a:lstStyle/>
        <a:p>
          <a:endParaRPr lang="en-GB"/>
        </a:p>
      </dgm:t>
    </dgm:pt>
    <dgm:pt modelId="{E51A13DA-8A49-47FD-B888-9217E7268C62}" type="pres">
      <dgm:prSet presAssocID="{29F01C4C-5267-4B7F-9CE7-6CAF887D9006}" presName="node" presStyleLbl="node1" presStyleIdx="1" presStyleCnt="5" custScaleX="118977" custScaleY="112037">
        <dgm:presLayoutVars>
          <dgm:bulletEnabled val="1"/>
        </dgm:presLayoutVars>
      </dgm:prSet>
      <dgm:spPr/>
      <dgm:t>
        <a:bodyPr/>
        <a:lstStyle/>
        <a:p>
          <a:endParaRPr lang="en-GB"/>
        </a:p>
      </dgm:t>
    </dgm:pt>
    <dgm:pt modelId="{44412995-59B5-42AE-98E0-6D3D14241EFF}" type="pres">
      <dgm:prSet presAssocID="{45A961EC-718E-4F7A-BF77-A610D958E33B}" presName="parTrans" presStyleLbl="sibTrans2D1" presStyleIdx="2" presStyleCnt="5"/>
      <dgm:spPr/>
      <dgm:t>
        <a:bodyPr/>
        <a:lstStyle/>
        <a:p>
          <a:endParaRPr lang="en-GB"/>
        </a:p>
      </dgm:t>
    </dgm:pt>
    <dgm:pt modelId="{85DEF26F-F3EA-45CB-BFB2-DFFA80C529BE}" type="pres">
      <dgm:prSet presAssocID="{45A961EC-718E-4F7A-BF77-A610D958E33B}" presName="connectorText" presStyleLbl="sibTrans2D1" presStyleIdx="2" presStyleCnt="5"/>
      <dgm:spPr/>
      <dgm:t>
        <a:bodyPr/>
        <a:lstStyle/>
        <a:p>
          <a:endParaRPr lang="en-GB"/>
        </a:p>
      </dgm:t>
    </dgm:pt>
    <dgm:pt modelId="{C5384BFD-6EFF-46D2-8333-D301A2A52364}" type="pres">
      <dgm:prSet presAssocID="{FAAE60CD-35E5-4C18-B99C-5AEAA07CC017}" presName="node" presStyleLbl="node1" presStyleIdx="2" presStyleCnt="5" custScaleX="108029" custScaleY="104782">
        <dgm:presLayoutVars>
          <dgm:bulletEnabled val="1"/>
        </dgm:presLayoutVars>
      </dgm:prSet>
      <dgm:spPr/>
      <dgm:t>
        <a:bodyPr/>
        <a:lstStyle/>
        <a:p>
          <a:endParaRPr lang="en-GB"/>
        </a:p>
      </dgm:t>
    </dgm:pt>
    <dgm:pt modelId="{ED1EBD3C-6F53-4CDA-B134-108710C1ABF7}" type="pres">
      <dgm:prSet presAssocID="{00D809FD-AE6D-445F-80EA-21941C03B350}" presName="parTrans" presStyleLbl="sibTrans2D1" presStyleIdx="3" presStyleCnt="5"/>
      <dgm:spPr/>
      <dgm:t>
        <a:bodyPr/>
        <a:lstStyle/>
        <a:p>
          <a:endParaRPr lang="en-GB"/>
        </a:p>
      </dgm:t>
    </dgm:pt>
    <dgm:pt modelId="{2030A4F9-47B1-44CF-8B28-C41D915EACC8}" type="pres">
      <dgm:prSet presAssocID="{00D809FD-AE6D-445F-80EA-21941C03B350}" presName="connectorText" presStyleLbl="sibTrans2D1" presStyleIdx="3" presStyleCnt="5"/>
      <dgm:spPr/>
      <dgm:t>
        <a:bodyPr/>
        <a:lstStyle/>
        <a:p>
          <a:endParaRPr lang="en-GB"/>
        </a:p>
      </dgm:t>
    </dgm:pt>
    <dgm:pt modelId="{013C5821-A9A2-4E4E-8709-DBA45F1C515D}" type="pres">
      <dgm:prSet presAssocID="{C6B55E38-E95D-4F78-A7B7-BCE2BF2BC70E}" presName="node" presStyleLbl="node1" presStyleIdx="3" presStyleCnt="5" custScaleX="114738" custScaleY="104782">
        <dgm:presLayoutVars>
          <dgm:bulletEnabled val="1"/>
        </dgm:presLayoutVars>
      </dgm:prSet>
      <dgm:spPr/>
      <dgm:t>
        <a:bodyPr/>
        <a:lstStyle/>
        <a:p>
          <a:endParaRPr lang="en-GB"/>
        </a:p>
      </dgm:t>
    </dgm:pt>
    <dgm:pt modelId="{880DAA9A-62C5-47E3-8A4D-23FDA7BE15D8}" type="pres">
      <dgm:prSet presAssocID="{55DDA85F-6D63-4A99-A0C8-7B9BAD694720}" presName="parTrans" presStyleLbl="sibTrans2D1" presStyleIdx="4" presStyleCnt="5"/>
      <dgm:spPr/>
      <dgm:t>
        <a:bodyPr/>
        <a:lstStyle/>
        <a:p>
          <a:endParaRPr lang="en-GB"/>
        </a:p>
      </dgm:t>
    </dgm:pt>
    <dgm:pt modelId="{0F10EC07-A159-420F-9514-D1E06888E8AF}" type="pres">
      <dgm:prSet presAssocID="{55DDA85F-6D63-4A99-A0C8-7B9BAD694720}" presName="connectorText" presStyleLbl="sibTrans2D1" presStyleIdx="4" presStyleCnt="5"/>
      <dgm:spPr/>
      <dgm:t>
        <a:bodyPr/>
        <a:lstStyle/>
        <a:p>
          <a:endParaRPr lang="en-GB"/>
        </a:p>
      </dgm:t>
    </dgm:pt>
    <dgm:pt modelId="{6E8D7748-8211-4A3D-A73D-A4BFF94ABC28}" type="pres">
      <dgm:prSet presAssocID="{3F5FE0DB-BDE4-47EC-9677-C6FF81A6DBA7}" presName="node" presStyleLbl="node1" presStyleIdx="4" presStyleCnt="5">
        <dgm:presLayoutVars>
          <dgm:bulletEnabled val="1"/>
        </dgm:presLayoutVars>
      </dgm:prSet>
      <dgm:spPr/>
      <dgm:t>
        <a:bodyPr/>
        <a:lstStyle/>
        <a:p>
          <a:endParaRPr lang="en-GB"/>
        </a:p>
      </dgm:t>
    </dgm:pt>
  </dgm:ptLst>
  <dgm:cxnLst>
    <dgm:cxn modelId="{783718BA-E690-464F-A189-5B683C0811D4}" type="presOf" srcId="{29F01C4C-5267-4B7F-9CE7-6CAF887D9006}" destId="{E51A13DA-8A49-47FD-B888-9217E7268C62}" srcOrd="0" destOrd="0" presId="urn:microsoft.com/office/officeart/2005/8/layout/radial5"/>
    <dgm:cxn modelId="{6AE15D30-A078-4B63-87DC-ECB0D169CC53}" type="presOf" srcId="{55DDA85F-6D63-4A99-A0C8-7B9BAD694720}" destId="{0F10EC07-A159-420F-9514-D1E06888E8AF}" srcOrd="1" destOrd="0" presId="urn:microsoft.com/office/officeart/2005/8/layout/radial5"/>
    <dgm:cxn modelId="{65B3DDA0-B917-48F6-B739-2099F48AA8BA}" srcId="{14118F00-10BD-4C31-8C68-9B288D9947A4}" destId="{091F5740-7DD1-430A-8DC0-D2AD6B090781}" srcOrd="0" destOrd="0" parTransId="{219AA861-01F0-4FF1-8FD8-46FC0DF4B87F}" sibTransId="{5A33F8B7-0F1B-413D-B4C9-D0CD03085F58}"/>
    <dgm:cxn modelId="{3C82D48D-4DF0-47D3-8FC5-97507F3FCD27}" type="presOf" srcId="{14118F00-10BD-4C31-8C68-9B288D9947A4}" destId="{FFC6B3A3-6371-4EEB-B166-362D7F85F29B}" srcOrd="0" destOrd="0" presId="urn:microsoft.com/office/officeart/2005/8/layout/radial5"/>
    <dgm:cxn modelId="{E8DF8B8C-FE3D-4569-86B6-80E19C110757}" type="presOf" srcId="{FAAE60CD-35E5-4C18-B99C-5AEAA07CC017}" destId="{C5384BFD-6EFF-46D2-8333-D301A2A52364}" srcOrd="0" destOrd="0" presId="urn:microsoft.com/office/officeart/2005/8/layout/radial5"/>
    <dgm:cxn modelId="{FB3D05C7-B92F-452C-AA97-AA17E1F360CD}" srcId="{8EC7C864-04D7-4ABB-93BD-9394CFD5FB1F}" destId="{14118F00-10BD-4C31-8C68-9B288D9947A4}" srcOrd="0" destOrd="0" parTransId="{DFF52777-63F4-4FA9-BE71-A4B8118C3C6B}" sibTransId="{AB458971-E05B-4B06-8ECC-99CBF0B3DC31}"/>
    <dgm:cxn modelId="{283310FB-5DF3-4DC1-A7BD-B27F90FBE5EE}" type="presOf" srcId="{00D809FD-AE6D-445F-80EA-21941C03B350}" destId="{2030A4F9-47B1-44CF-8B28-C41D915EACC8}" srcOrd="1" destOrd="0" presId="urn:microsoft.com/office/officeart/2005/8/layout/radial5"/>
    <dgm:cxn modelId="{154827EA-B74F-423D-A032-B853B9BACF44}" srcId="{14118F00-10BD-4C31-8C68-9B288D9947A4}" destId="{3F5FE0DB-BDE4-47EC-9677-C6FF81A6DBA7}" srcOrd="4" destOrd="0" parTransId="{55DDA85F-6D63-4A99-A0C8-7B9BAD694720}" sibTransId="{12896A97-86EF-4BD4-86CE-483A10A10C79}"/>
    <dgm:cxn modelId="{18FEC00A-0350-4D7B-9C63-A42BCB9EAF41}" type="presOf" srcId="{45A961EC-718E-4F7A-BF77-A610D958E33B}" destId="{85DEF26F-F3EA-45CB-BFB2-DFFA80C529BE}" srcOrd="1" destOrd="0" presId="urn:microsoft.com/office/officeart/2005/8/layout/radial5"/>
    <dgm:cxn modelId="{30F3CAE1-CF91-471D-93A9-09CC9E4BDC28}" type="presOf" srcId="{219AA861-01F0-4FF1-8FD8-46FC0DF4B87F}" destId="{C07EDFCD-3563-46F9-9ABA-8BD91E0C57A9}" srcOrd="1" destOrd="0" presId="urn:microsoft.com/office/officeart/2005/8/layout/radial5"/>
    <dgm:cxn modelId="{1E9666D4-3349-48ED-B0E6-71D17DAB9AEF}" type="presOf" srcId="{219AA861-01F0-4FF1-8FD8-46FC0DF4B87F}" destId="{A4BB487D-15BF-4BBB-AD83-8278B1288F4F}" srcOrd="0" destOrd="0" presId="urn:microsoft.com/office/officeart/2005/8/layout/radial5"/>
    <dgm:cxn modelId="{8C78688E-EE4E-4F14-9DAD-84223CCF8AB5}" type="presOf" srcId="{00D809FD-AE6D-445F-80EA-21941C03B350}" destId="{ED1EBD3C-6F53-4CDA-B134-108710C1ABF7}" srcOrd="0" destOrd="0" presId="urn:microsoft.com/office/officeart/2005/8/layout/radial5"/>
    <dgm:cxn modelId="{AB321BAD-5C1F-4BBC-B916-4E703CA54A6A}" type="presOf" srcId="{3F5FE0DB-BDE4-47EC-9677-C6FF81A6DBA7}" destId="{6E8D7748-8211-4A3D-A73D-A4BFF94ABC28}" srcOrd="0" destOrd="0" presId="urn:microsoft.com/office/officeart/2005/8/layout/radial5"/>
    <dgm:cxn modelId="{ABE190E2-F6FD-4950-B295-4D0EEB0E40C7}" type="presOf" srcId="{C6B55E38-E95D-4F78-A7B7-BCE2BF2BC70E}" destId="{013C5821-A9A2-4E4E-8709-DBA45F1C515D}" srcOrd="0" destOrd="0" presId="urn:microsoft.com/office/officeart/2005/8/layout/radial5"/>
    <dgm:cxn modelId="{2BE92E07-F8D2-465D-B74F-108C026E6D74}" type="presOf" srcId="{6F9A85C6-8973-42DF-90C9-61561B63018D}" destId="{6CB27DA4-02DF-494D-ADC5-DE9AB4D6B188}" srcOrd="1" destOrd="0" presId="urn:microsoft.com/office/officeart/2005/8/layout/radial5"/>
    <dgm:cxn modelId="{6A7DFB6C-63D4-49FE-AA6F-DCC4FBEC16BB}" type="presOf" srcId="{55DDA85F-6D63-4A99-A0C8-7B9BAD694720}" destId="{880DAA9A-62C5-47E3-8A4D-23FDA7BE15D8}" srcOrd="0" destOrd="0" presId="urn:microsoft.com/office/officeart/2005/8/layout/radial5"/>
    <dgm:cxn modelId="{D29B77AB-988E-4066-8F0C-E67108141993}" type="presOf" srcId="{091F5740-7DD1-430A-8DC0-D2AD6B090781}" destId="{DCD53D76-FF7F-4826-8414-12A894B11E32}" srcOrd="0" destOrd="0" presId="urn:microsoft.com/office/officeart/2005/8/layout/radial5"/>
    <dgm:cxn modelId="{0976BDE3-D44A-4B0A-A557-8031360EC7D9}" srcId="{14118F00-10BD-4C31-8C68-9B288D9947A4}" destId="{FAAE60CD-35E5-4C18-B99C-5AEAA07CC017}" srcOrd="2" destOrd="0" parTransId="{45A961EC-718E-4F7A-BF77-A610D958E33B}" sibTransId="{41713DF9-AEB4-4182-B8E1-66A0BF48D412}"/>
    <dgm:cxn modelId="{735A6B7C-7E80-4352-A556-D535F2FEF810}" srcId="{14118F00-10BD-4C31-8C68-9B288D9947A4}" destId="{29F01C4C-5267-4B7F-9CE7-6CAF887D9006}" srcOrd="1" destOrd="0" parTransId="{6F9A85C6-8973-42DF-90C9-61561B63018D}" sibTransId="{4CD180F3-3414-4614-A29B-DBD3A58B6354}"/>
    <dgm:cxn modelId="{029CE237-F771-4D23-9FEE-94B6543C8F9F}" type="presOf" srcId="{45A961EC-718E-4F7A-BF77-A610D958E33B}" destId="{44412995-59B5-42AE-98E0-6D3D14241EFF}" srcOrd="0" destOrd="0" presId="urn:microsoft.com/office/officeart/2005/8/layout/radial5"/>
    <dgm:cxn modelId="{394E91D7-78EB-4BA5-A6E6-D7668307EB90}" type="presOf" srcId="{6F9A85C6-8973-42DF-90C9-61561B63018D}" destId="{51675E0B-057B-4F3A-B720-7DCAB3B7D795}" srcOrd="0" destOrd="0" presId="urn:microsoft.com/office/officeart/2005/8/layout/radial5"/>
    <dgm:cxn modelId="{7ABBC3E4-AB23-45B8-A04A-07C491121DD3}" srcId="{14118F00-10BD-4C31-8C68-9B288D9947A4}" destId="{C6B55E38-E95D-4F78-A7B7-BCE2BF2BC70E}" srcOrd="3" destOrd="0" parTransId="{00D809FD-AE6D-445F-80EA-21941C03B350}" sibTransId="{45961C89-B54E-429F-8BF4-5A1396CD3557}"/>
    <dgm:cxn modelId="{EDAB8FCF-7E65-4EBC-8E33-17B75648F7D2}" type="presOf" srcId="{8EC7C864-04D7-4ABB-93BD-9394CFD5FB1F}" destId="{8E91B931-1AA6-4437-957E-6819CD178C4F}" srcOrd="0" destOrd="0" presId="urn:microsoft.com/office/officeart/2005/8/layout/radial5"/>
    <dgm:cxn modelId="{DD6C5F9B-17C9-4857-823E-E3B7D28B4D12}" type="presParOf" srcId="{8E91B931-1AA6-4437-957E-6819CD178C4F}" destId="{FFC6B3A3-6371-4EEB-B166-362D7F85F29B}" srcOrd="0" destOrd="0" presId="urn:microsoft.com/office/officeart/2005/8/layout/radial5"/>
    <dgm:cxn modelId="{C3E03C92-B2A2-47E7-A2E8-154F647CCE1A}" type="presParOf" srcId="{8E91B931-1AA6-4437-957E-6819CD178C4F}" destId="{A4BB487D-15BF-4BBB-AD83-8278B1288F4F}" srcOrd="1" destOrd="0" presId="urn:microsoft.com/office/officeart/2005/8/layout/radial5"/>
    <dgm:cxn modelId="{98633FC4-D748-40CE-8715-B6F98F66E04F}" type="presParOf" srcId="{A4BB487D-15BF-4BBB-AD83-8278B1288F4F}" destId="{C07EDFCD-3563-46F9-9ABA-8BD91E0C57A9}" srcOrd="0" destOrd="0" presId="urn:microsoft.com/office/officeart/2005/8/layout/radial5"/>
    <dgm:cxn modelId="{C0855C20-109A-4898-9D48-0D339A5CAE33}" type="presParOf" srcId="{8E91B931-1AA6-4437-957E-6819CD178C4F}" destId="{DCD53D76-FF7F-4826-8414-12A894B11E32}" srcOrd="2" destOrd="0" presId="urn:microsoft.com/office/officeart/2005/8/layout/radial5"/>
    <dgm:cxn modelId="{9359E466-5870-4027-82FE-452D86A3DF5A}" type="presParOf" srcId="{8E91B931-1AA6-4437-957E-6819CD178C4F}" destId="{51675E0B-057B-4F3A-B720-7DCAB3B7D795}" srcOrd="3" destOrd="0" presId="urn:microsoft.com/office/officeart/2005/8/layout/radial5"/>
    <dgm:cxn modelId="{78389BB5-EFD9-42B0-BF29-C832E65F2C17}" type="presParOf" srcId="{51675E0B-057B-4F3A-B720-7DCAB3B7D795}" destId="{6CB27DA4-02DF-494D-ADC5-DE9AB4D6B188}" srcOrd="0" destOrd="0" presId="urn:microsoft.com/office/officeart/2005/8/layout/radial5"/>
    <dgm:cxn modelId="{26B4F9D7-CC8A-4E7A-8EB6-7CB6FBEECAFC}" type="presParOf" srcId="{8E91B931-1AA6-4437-957E-6819CD178C4F}" destId="{E51A13DA-8A49-47FD-B888-9217E7268C62}" srcOrd="4" destOrd="0" presId="urn:microsoft.com/office/officeart/2005/8/layout/radial5"/>
    <dgm:cxn modelId="{BB696BA5-4004-4A68-B7C4-BD75D3602325}" type="presParOf" srcId="{8E91B931-1AA6-4437-957E-6819CD178C4F}" destId="{44412995-59B5-42AE-98E0-6D3D14241EFF}" srcOrd="5" destOrd="0" presId="urn:microsoft.com/office/officeart/2005/8/layout/radial5"/>
    <dgm:cxn modelId="{382FE3D6-2DDB-4EAC-AE2C-42C145DAE831}" type="presParOf" srcId="{44412995-59B5-42AE-98E0-6D3D14241EFF}" destId="{85DEF26F-F3EA-45CB-BFB2-DFFA80C529BE}" srcOrd="0" destOrd="0" presId="urn:microsoft.com/office/officeart/2005/8/layout/radial5"/>
    <dgm:cxn modelId="{CDAA1C58-E76B-42FF-AFF8-076894E2B1FE}" type="presParOf" srcId="{8E91B931-1AA6-4437-957E-6819CD178C4F}" destId="{C5384BFD-6EFF-46D2-8333-D301A2A52364}" srcOrd="6" destOrd="0" presId="urn:microsoft.com/office/officeart/2005/8/layout/radial5"/>
    <dgm:cxn modelId="{D8E14975-7F94-44A6-B4B3-FB2F0ABFA98D}" type="presParOf" srcId="{8E91B931-1AA6-4437-957E-6819CD178C4F}" destId="{ED1EBD3C-6F53-4CDA-B134-108710C1ABF7}" srcOrd="7" destOrd="0" presId="urn:microsoft.com/office/officeart/2005/8/layout/radial5"/>
    <dgm:cxn modelId="{1A940FFD-0C27-4CC1-AEC7-80485118A4DA}" type="presParOf" srcId="{ED1EBD3C-6F53-4CDA-B134-108710C1ABF7}" destId="{2030A4F9-47B1-44CF-8B28-C41D915EACC8}" srcOrd="0" destOrd="0" presId="urn:microsoft.com/office/officeart/2005/8/layout/radial5"/>
    <dgm:cxn modelId="{205BB65D-CE11-4DB7-9FC2-DA9812113CF7}" type="presParOf" srcId="{8E91B931-1AA6-4437-957E-6819CD178C4F}" destId="{013C5821-A9A2-4E4E-8709-DBA45F1C515D}" srcOrd="8" destOrd="0" presId="urn:microsoft.com/office/officeart/2005/8/layout/radial5"/>
    <dgm:cxn modelId="{8B789080-5BFE-4A95-95BC-A4681BEF76C5}" type="presParOf" srcId="{8E91B931-1AA6-4437-957E-6819CD178C4F}" destId="{880DAA9A-62C5-47E3-8A4D-23FDA7BE15D8}" srcOrd="9" destOrd="0" presId="urn:microsoft.com/office/officeart/2005/8/layout/radial5"/>
    <dgm:cxn modelId="{9A161E1B-517F-4F06-A100-91202751DE1E}" type="presParOf" srcId="{880DAA9A-62C5-47E3-8A4D-23FDA7BE15D8}" destId="{0F10EC07-A159-420F-9514-D1E06888E8AF}" srcOrd="0" destOrd="0" presId="urn:microsoft.com/office/officeart/2005/8/layout/radial5"/>
    <dgm:cxn modelId="{DE43F7FC-E8E1-4B4B-8841-BA4A12515733}" type="presParOf" srcId="{8E91B931-1AA6-4437-957E-6819CD178C4F}" destId="{6E8D7748-8211-4A3D-A73D-A4BFF94ABC28}"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FFF69B-5419-4C03-8A1A-3B01DB362832}"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GB"/>
        </a:p>
      </dgm:t>
    </dgm:pt>
    <dgm:pt modelId="{142B5FF3-9B52-4A2C-8C73-07C985DEB011}">
      <dgm:prSet phldrT="[Text]" custT="1"/>
      <dgm:spPr/>
      <dgm:t>
        <a:bodyPr/>
        <a:lstStyle/>
        <a:p>
          <a:r>
            <a:rPr lang="en-GB" altLang="en-US" sz="2000" b="1" dirty="0" smtClean="0">
              <a:latin typeface="+mj-lt"/>
            </a:rPr>
            <a:t>Academic career- </a:t>
          </a:r>
          <a:r>
            <a:rPr lang="en-GB" altLang="en-US" sz="2000" dirty="0" smtClean="0">
              <a:latin typeface="+mj-lt"/>
            </a:rPr>
            <a:t>route in via post doctoral research post – usually </a:t>
          </a:r>
          <a:r>
            <a:rPr lang="en-GB" altLang="en-US" sz="2000" i="1" dirty="0" smtClean="0">
              <a:latin typeface="+mj-lt"/>
            </a:rPr>
            <a:t>fixed term </a:t>
          </a:r>
          <a:r>
            <a:rPr lang="en-GB" altLang="en-US" sz="2000" dirty="0" smtClean="0">
              <a:latin typeface="+mj-lt"/>
            </a:rPr>
            <a:t>–</a:t>
          </a:r>
          <a:r>
            <a:rPr lang="en-GB" altLang="en-US" sz="1600" dirty="0" smtClean="0">
              <a:latin typeface="+mj-lt"/>
            </a:rPr>
            <a:t> </a:t>
          </a:r>
          <a:r>
            <a:rPr lang="en-GB" altLang="en-US" sz="2000" dirty="0" smtClean="0">
              <a:latin typeface="+mj-lt"/>
            </a:rPr>
            <a:t>i.e. 1-3 years</a:t>
          </a:r>
          <a:endParaRPr lang="en-GB" sz="2000" dirty="0">
            <a:latin typeface="+mj-lt"/>
          </a:endParaRPr>
        </a:p>
      </dgm:t>
    </dgm:pt>
    <dgm:pt modelId="{D15795FB-0192-422B-A7B3-6ED93901D08F}" type="parTrans" cxnId="{507C8399-49EB-4B1C-883A-8870855CCEFE}">
      <dgm:prSet/>
      <dgm:spPr/>
      <dgm:t>
        <a:bodyPr/>
        <a:lstStyle/>
        <a:p>
          <a:endParaRPr lang="en-GB"/>
        </a:p>
      </dgm:t>
    </dgm:pt>
    <dgm:pt modelId="{9A73EDAA-A1CD-4214-A15E-7B99C7200DDD}" type="sibTrans" cxnId="{507C8399-49EB-4B1C-883A-8870855CCEFE}">
      <dgm:prSet/>
      <dgm:spPr/>
      <dgm:t>
        <a:bodyPr/>
        <a:lstStyle/>
        <a:p>
          <a:endParaRPr lang="en-GB"/>
        </a:p>
      </dgm:t>
    </dgm:pt>
    <dgm:pt modelId="{2A3E3B3E-B7CA-4129-91EE-E313D06A1BE0}">
      <dgm:prSet custT="1"/>
      <dgm:spPr/>
      <dgm:t>
        <a:bodyPr/>
        <a:lstStyle/>
        <a:p>
          <a:r>
            <a:rPr lang="en-GB" altLang="en-US" sz="2400" b="1" dirty="0" smtClean="0">
              <a:latin typeface="+mj-lt"/>
            </a:rPr>
            <a:t>Lecturing post </a:t>
          </a:r>
          <a:r>
            <a:rPr lang="en-GB" altLang="en-US" sz="2400" dirty="0" smtClean="0">
              <a:latin typeface="+mj-lt"/>
            </a:rPr>
            <a:t>– possibly teaching only</a:t>
          </a:r>
        </a:p>
      </dgm:t>
    </dgm:pt>
    <dgm:pt modelId="{7895035F-5785-4FE5-90C9-AF9A1585E5AB}" type="parTrans" cxnId="{9E8B7FCB-6045-4D95-91BC-F398F8386774}">
      <dgm:prSet/>
      <dgm:spPr/>
      <dgm:t>
        <a:bodyPr/>
        <a:lstStyle/>
        <a:p>
          <a:endParaRPr lang="en-GB"/>
        </a:p>
      </dgm:t>
    </dgm:pt>
    <dgm:pt modelId="{448799A5-CDE6-4D37-851B-74EF0F0E8C43}" type="sibTrans" cxnId="{9E8B7FCB-6045-4D95-91BC-F398F8386774}">
      <dgm:prSet/>
      <dgm:spPr/>
      <dgm:t>
        <a:bodyPr/>
        <a:lstStyle/>
        <a:p>
          <a:endParaRPr lang="en-GB"/>
        </a:p>
      </dgm:t>
    </dgm:pt>
    <dgm:pt modelId="{115BC06C-DA3E-42BD-87F5-8D36CD71568B}">
      <dgm:prSet custT="1"/>
      <dgm:spPr/>
      <dgm:t>
        <a:bodyPr/>
        <a:lstStyle/>
        <a:p>
          <a:r>
            <a:rPr lang="en-GB" altLang="en-US" sz="1800" b="1" dirty="0" smtClean="0">
              <a:latin typeface="+mj-lt"/>
            </a:rPr>
            <a:t>Research roles </a:t>
          </a:r>
          <a:r>
            <a:rPr lang="en-GB" altLang="en-US" sz="1800" dirty="0" smtClean="0">
              <a:latin typeface="+mj-lt"/>
            </a:rPr>
            <a:t>outside academia in industry, commerce, public sector, charities, pressure groups, ‘think tanks’, cultural organisations</a:t>
          </a:r>
        </a:p>
      </dgm:t>
    </dgm:pt>
    <dgm:pt modelId="{0326147F-F4FB-4762-A162-34AFFE96DEDD}" type="parTrans" cxnId="{4DE3A1BC-5C66-4BB3-AA10-6AFEB4C08C34}">
      <dgm:prSet/>
      <dgm:spPr/>
      <dgm:t>
        <a:bodyPr/>
        <a:lstStyle/>
        <a:p>
          <a:endParaRPr lang="en-GB"/>
        </a:p>
      </dgm:t>
    </dgm:pt>
    <dgm:pt modelId="{78E847A5-0102-431B-B7CB-127C670A0BF2}" type="sibTrans" cxnId="{4DE3A1BC-5C66-4BB3-AA10-6AFEB4C08C34}">
      <dgm:prSet/>
      <dgm:spPr/>
      <dgm:t>
        <a:bodyPr/>
        <a:lstStyle/>
        <a:p>
          <a:endParaRPr lang="en-GB"/>
        </a:p>
      </dgm:t>
    </dgm:pt>
    <dgm:pt modelId="{9AD94136-6CD4-4538-A8CA-5F066E6B7CE6}">
      <dgm:prSet custT="1"/>
      <dgm:spPr/>
      <dgm:t>
        <a:bodyPr/>
        <a:lstStyle/>
        <a:p>
          <a:r>
            <a:rPr lang="en-GB" altLang="en-US" sz="2400" dirty="0" smtClean="0">
              <a:latin typeface="+mj-lt"/>
            </a:rPr>
            <a:t>Opportunities which use your </a:t>
          </a:r>
          <a:r>
            <a:rPr lang="en-GB" altLang="en-US" sz="2400" i="1" dirty="0" smtClean="0">
              <a:latin typeface="+mj-lt"/>
            </a:rPr>
            <a:t>transferable skills</a:t>
          </a:r>
        </a:p>
      </dgm:t>
    </dgm:pt>
    <dgm:pt modelId="{00F9881D-9B0A-4660-B8B2-5BF0EFBBE00A}" type="parTrans" cxnId="{4B31973E-6554-4565-A182-5652EB1D6FE4}">
      <dgm:prSet/>
      <dgm:spPr/>
      <dgm:t>
        <a:bodyPr/>
        <a:lstStyle/>
        <a:p>
          <a:endParaRPr lang="en-GB"/>
        </a:p>
      </dgm:t>
    </dgm:pt>
    <dgm:pt modelId="{879E3808-028B-41F5-A522-07F60F48E115}" type="sibTrans" cxnId="{4B31973E-6554-4565-A182-5652EB1D6FE4}">
      <dgm:prSet/>
      <dgm:spPr/>
      <dgm:t>
        <a:bodyPr/>
        <a:lstStyle/>
        <a:p>
          <a:endParaRPr lang="en-GB"/>
        </a:p>
      </dgm:t>
    </dgm:pt>
    <dgm:pt modelId="{5B65B146-4794-462A-BF43-993A9F0C53D8}">
      <dgm:prSet custT="1"/>
      <dgm:spPr/>
      <dgm:t>
        <a:bodyPr/>
        <a:lstStyle/>
        <a:p>
          <a:r>
            <a:rPr lang="en-GB" altLang="en-US" sz="2000" dirty="0" smtClean="0">
              <a:latin typeface="+mj-lt"/>
            </a:rPr>
            <a:t>See the University of Sheffield’s </a:t>
          </a:r>
          <a:r>
            <a:rPr lang="en-GB" altLang="en-US" sz="2000" i="1" dirty="0" smtClean="0">
              <a:latin typeface="+mj-lt"/>
            </a:rPr>
            <a:t>Skills of researchers </a:t>
          </a:r>
          <a:r>
            <a:rPr lang="en-GB" altLang="en-US" sz="2000" dirty="0" smtClean="0">
              <a:latin typeface="+mj-lt"/>
            </a:rPr>
            <a:t>for a list of these </a:t>
          </a:r>
          <a:r>
            <a:rPr lang="en-GB" altLang="en-US" sz="2000" dirty="0" smtClean="0">
              <a:latin typeface="+mj-lt"/>
              <a:hlinkClick xmlns:r="http://schemas.openxmlformats.org/officeDocument/2006/relationships" r:id="rId1"/>
            </a:rPr>
            <a:t>Research Students</a:t>
          </a:r>
          <a:endParaRPr lang="en-GB" altLang="en-US" sz="2000" dirty="0" smtClean="0">
            <a:latin typeface="+mj-lt"/>
          </a:endParaRPr>
        </a:p>
      </dgm:t>
    </dgm:pt>
    <dgm:pt modelId="{1A20D484-A7C3-4A9C-99B6-E5E7823F255C}" type="parTrans" cxnId="{B5084A5A-279F-40D9-8F80-81C279E2775B}">
      <dgm:prSet/>
      <dgm:spPr/>
      <dgm:t>
        <a:bodyPr/>
        <a:lstStyle/>
        <a:p>
          <a:endParaRPr lang="en-GB"/>
        </a:p>
      </dgm:t>
    </dgm:pt>
    <dgm:pt modelId="{CD8276E8-A9B3-4A1C-93EF-D3D01440D967}" type="sibTrans" cxnId="{B5084A5A-279F-40D9-8F80-81C279E2775B}">
      <dgm:prSet/>
      <dgm:spPr/>
      <dgm:t>
        <a:bodyPr/>
        <a:lstStyle/>
        <a:p>
          <a:endParaRPr lang="en-GB"/>
        </a:p>
      </dgm:t>
    </dgm:pt>
    <dgm:pt modelId="{E901354B-C033-4E21-BAFF-0ABBEC4BE484}">
      <dgm:prSet phldrT="[Text]" custT="1"/>
      <dgm:spPr/>
      <dgm:t>
        <a:bodyPr/>
        <a:lstStyle/>
        <a:p>
          <a:r>
            <a:rPr lang="en-GB" sz="2400" dirty="0" smtClean="0">
              <a:latin typeface="+mj-lt"/>
            </a:rPr>
            <a:t>Some Researcher Career Options</a:t>
          </a:r>
          <a:endParaRPr lang="en-GB" sz="2400" dirty="0">
            <a:latin typeface="+mj-lt"/>
          </a:endParaRPr>
        </a:p>
      </dgm:t>
    </dgm:pt>
    <dgm:pt modelId="{9FC76208-68EC-4D86-AE6A-A28EFF541B73}" type="parTrans" cxnId="{65D8535A-EE36-47D0-9F08-104445A130B5}">
      <dgm:prSet/>
      <dgm:spPr/>
      <dgm:t>
        <a:bodyPr/>
        <a:lstStyle/>
        <a:p>
          <a:endParaRPr lang="en-GB"/>
        </a:p>
      </dgm:t>
    </dgm:pt>
    <dgm:pt modelId="{4C58E409-E1E5-4D11-BAE7-0B39C7C30D88}" type="sibTrans" cxnId="{65D8535A-EE36-47D0-9F08-104445A130B5}">
      <dgm:prSet/>
      <dgm:spPr/>
      <dgm:t>
        <a:bodyPr/>
        <a:lstStyle/>
        <a:p>
          <a:endParaRPr lang="en-GB"/>
        </a:p>
      </dgm:t>
    </dgm:pt>
    <dgm:pt modelId="{6BA798A6-A435-4BFA-9BBC-B2E8B2764FCD}" type="pres">
      <dgm:prSet presAssocID="{A3FFF69B-5419-4C03-8A1A-3B01DB362832}" presName="Name0" presStyleCnt="0">
        <dgm:presLayoutVars>
          <dgm:chMax val="1"/>
          <dgm:chPref val="1"/>
          <dgm:dir/>
          <dgm:animOne val="branch"/>
          <dgm:animLvl val="lvl"/>
        </dgm:presLayoutVars>
      </dgm:prSet>
      <dgm:spPr/>
      <dgm:t>
        <a:bodyPr/>
        <a:lstStyle/>
        <a:p>
          <a:endParaRPr lang="en-GB"/>
        </a:p>
      </dgm:t>
    </dgm:pt>
    <dgm:pt modelId="{A755CB79-D0ED-41B9-B4DF-517FCFF1184F}" type="pres">
      <dgm:prSet presAssocID="{E901354B-C033-4E21-BAFF-0ABBEC4BE484}" presName="singleCycle" presStyleCnt="0"/>
      <dgm:spPr/>
    </dgm:pt>
    <dgm:pt modelId="{D2B12DEE-D9DE-49FA-894A-00B889843320}" type="pres">
      <dgm:prSet presAssocID="{E901354B-C033-4E21-BAFF-0ABBEC4BE484}" presName="singleCenter" presStyleLbl="node1" presStyleIdx="0" presStyleCnt="6" custScaleX="95928" custScaleY="92295">
        <dgm:presLayoutVars>
          <dgm:chMax val="7"/>
          <dgm:chPref val="7"/>
        </dgm:presLayoutVars>
      </dgm:prSet>
      <dgm:spPr/>
      <dgm:t>
        <a:bodyPr/>
        <a:lstStyle/>
        <a:p>
          <a:endParaRPr lang="en-GB"/>
        </a:p>
      </dgm:t>
    </dgm:pt>
    <dgm:pt modelId="{CCD96E27-8ED5-4FAE-9F42-DD825DC60041}" type="pres">
      <dgm:prSet presAssocID="{D15795FB-0192-422B-A7B3-6ED93901D08F}" presName="Name56" presStyleLbl="parChTrans1D2" presStyleIdx="0" presStyleCnt="5" custSzX="1609900"/>
      <dgm:spPr/>
      <dgm:t>
        <a:bodyPr/>
        <a:lstStyle/>
        <a:p>
          <a:endParaRPr lang="en-GB"/>
        </a:p>
      </dgm:t>
    </dgm:pt>
    <dgm:pt modelId="{7CDD3419-4CD0-4976-8061-4EC557B5AC5B}" type="pres">
      <dgm:prSet presAssocID="{142B5FF3-9B52-4A2C-8C73-07C985DEB011}" presName="text0" presStyleLbl="node1" presStyleIdx="1" presStyleCnt="6" custScaleX="196954" custScaleY="160594">
        <dgm:presLayoutVars>
          <dgm:bulletEnabled val="1"/>
        </dgm:presLayoutVars>
      </dgm:prSet>
      <dgm:spPr/>
      <dgm:t>
        <a:bodyPr/>
        <a:lstStyle/>
        <a:p>
          <a:endParaRPr lang="en-GB"/>
        </a:p>
      </dgm:t>
    </dgm:pt>
    <dgm:pt modelId="{5C692E61-9B2B-42F9-BA62-FF9BDAECA9EF}" type="pres">
      <dgm:prSet presAssocID="{7895035F-5785-4FE5-90C9-AF9A1585E5AB}" presName="Name56" presStyleLbl="parChTrans1D2" presStyleIdx="1" presStyleCnt="5" custSzX="1487403"/>
      <dgm:spPr/>
      <dgm:t>
        <a:bodyPr/>
        <a:lstStyle/>
        <a:p>
          <a:endParaRPr lang="en-GB"/>
        </a:p>
      </dgm:t>
    </dgm:pt>
    <dgm:pt modelId="{E2E04C9D-D989-47EB-B6D5-0C1A7AAF5DC9}" type="pres">
      <dgm:prSet presAssocID="{2A3E3B3E-B7CA-4129-91EE-E313D06A1BE0}" presName="text0" presStyleLbl="node1" presStyleIdx="2" presStyleCnt="6" custScaleX="196954" custScaleY="160594">
        <dgm:presLayoutVars>
          <dgm:bulletEnabled val="1"/>
        </dgm:presLayoutVars>
      </dgm:prSet>
      <dgm:spPr/>
      <dgm:t>
        <a:bodyPr/>
        <a:lstStyle/>
        <a:p>
          <a:endParaRPr lang="en-GB"/>
        </a:p>
      </dgm:t>
    </dgm:pt>
    <dgm:pt modelId="{531F30A8-4C11-49C0-86B8-36E821B8348C}" type="pres">
      <dgm:prSet presAssocID="{0326147F-F4FB-4762-A162-34AFFE96DEDD}" presName="Name56" presStyleLbl="parChTrans1D2" presStyleIdx="2" presStyleCnt="5" custSzX="1047980"/>
      <dgm:spPr/>
      <dgm:t>
        <a:bodyPr/>
        <a:lstStyle/>
        <a:p>
          <a:endParaRPr lang="en-GB"/>
        </a:p>
      </dgm:t>
    </dgm:pt>
    <dgm:pt modelId="{C1D7A970-C162-41EB-BB55-5BE8B724C914}" type="pres">
      <dgm:prSet presAssocID="{115BC06C-DA3E-42BD-87F5-8D36CD71568B}" presName="text0" presStyleLbl="node1" presStyleIdx="3" presStyleCnt="6" custScaleX="196954" custScaleY="160594">
        <dgm:presLayoutVars>
          <dgm:bulletEnabled val="1"/>
        </dgm:presLayoutVars>
      </dgm:prSet>
      <dgm:spPr/>
      <dgm:t>
        <a:bodyPr/>
        <a:lstStyle/>
        <a:p>
          <a:endParaRPr lang="en-GB"/>
        </a:p>
      </dgm:t>
    </dgm:pt>
    <dgm:pt modelId="{E095DEDF-1ADE-4CCD-B6ED-E30E2A736A96}" type="pres">
      <dgm:prSet presAssocID="{00F9881D-9B0A-4660-B8B2-5BF0EFBBE00A}" presName="Name56" presStyleLbl="parChTrans1D2" presStyleIdx="3" presStyleCnt="5" custSzX="1047980"/>
      <dgm:spPr/>
      <dgm:t>
        <a:bodyPr/>
        <a:lstStyle/>
        <a:p>
          <a:endParaRPr lang="en-GB"/>
        </a:p>
      </dgm:t>
    </dgm:pt>
    <dgm:pt modelId="{CB88AEF8-804A-41FC-BBBB-4459CC85B020}" type="pres">
      <dgm:prSet presAssocID="{9AD94136-6CD4-4538-A8CA-5F066E6B7CE6}" presName="text0" presStyleLbl="node1" presStyleIdx="4" presStyleCnt="6" custScaleX="196954" custScaleY="160594">
        <dgm:presLayoutVars>
          <dgm:bulletEnabled val="1"/>
        </dgm:presLayoutVars>
      </dgm:prSet>
      <dgm:spPr/>
      <dgm:t>
        <a:bodyPr/>
        <a:lstStyle/>
        <a:p>
          <a:endParaRPr lang="en-GB"/>
        </a:p>
      </dgm:t>
    </dgm:pt>
    <dgm:pt modelId="{E07A2B01-8BAB-4451-9148-1F98D9468F7B}" type="pres">
      <dgm:prSet presAssocID="{1A20D484-A7C3-4A9C-99B6-E5E7823F255C}" presName="Name56" presStyleLbl="parChTrans1D2" presStyleIdx="4" presStyleCnt="5" custSzX="1487403"/>
      <dgm:spPr/>
      <dgm:t>
        <a:bodyPr/>
        <a:lstStyle/>
        <a:p>
          <a:endParaRPr lang="en-GB"/>
        </a:p>
      </dgm:t>
    </dgm:pt>
    <dgm:pt modelId="{B87F2EE7-75B6-4566-AFC3-A62B77244374}" type="pres">
      <dgm:prSet presAssocID="{5B65B146-4794-462A-BF43-993A9F0C53D8}" presName="text0" presStyleLbl="node1" presStyleIdx="5" presStyleCnt="6" custScaleX="196954" custScaleY="160594">
        <dgm:presLayoutVars>
          <dgm:bulletEnabled val="1"/>
        </dgm:presLayoutVars>
      </dgm:prSet>
      <dgm:spPr/>
      <dgm:t>
        <a:bodyPr/>
        <a:lstStyle/>
        <a:p>
          <a:endParaRPr lang="en-GB"/>
        </a:p>
      </dgm:t>
    </dgm:pt>
  </dgm:ptLst>
  <dgm:cxnLst>
    <dgm:cxn modelId="{4B31973E-6554-4565-A182-5652EB1D6FE4}" srcId="{E901354B-C033-4E21-BAFF-0ABBEC4BE484}" destId="{9AD94136-6CD4-4538-A8CA-5F066E6B7CE6}" srcOrd="3" destOrd="0" parTransId="{00F9881D-9B0A-4660-B8B2-5BF0EFBBE00A}" sibTransId="{879E3808-028B-41F5-A522-07F60F48E115}"/>
    <dgm:cxn modelId="{2612C5F2-B69F-407B-AF82-EE27D4D82E53}" type="presOf" srcId="{1A20D484-A7C3-4A9C-99B6-E5E7823F255C}" destId="{E07A2B01-8BAB-4451-9148-1F98D9468F7B}" srcOrd="0" destOrd="0" presId="urn:microsoft.com/office/officeart/2008/layout/RadialCluster"/>
    <dgm:cxn modelId="{2B5D55E9-A49D-4C33-AF44-AB0DD7D1D0D7}" type="presOf" srcId="{0326147F-F4FB-4762-A162-34AFFE96DEDD}" destId="{531F30A8-4C11-49C0-86B8-36E821B8348C}" srcOrd="0" destOrd="0" presId="urn:microsoft.com/office/officeart/2008/layout/RadialCluster"/>
    <dgm:cxn modelId="{507C8399-49EB-4B1C-883A-8870855CCEFE}" srcId="{E901354B-C033-4E21-BAFF-0ABBEC4BE484}" destId="{142B5FF3-9B52-4A2C-8C73-07C985DEB011}" srcOrd="0" destOrd="0" parTransId="{D15795FB-0192-422B-A7B3-6ED93901D08F}" sibTransId="{9A73EDAA-A1CD-4214-A15E-7B99C7200DDD}"/>
    <dgm:cxn modelId="{88E5349D-A05A-4C8B-8D6E-BCBD382EBD47}" type="presOf" srcId="{5B65B146-4794-462A-BF43-993A9F0C53D8}" destId="{B87F2EE7-75B6-4566-AFC3-A62B77244374}" srcOrd="0" destOrd="0" presId="urn:microsoft.com/office/officeart/2008/layout/RadialCluster"/>
    <dgm:cxn modelId="{9E8B7FCB-6045-4D95-91BC-F398F8386774}" srcId="{E901354B-C033-4E21-BAFF-0ABBEC4BE484}" destId="{2A3E3B3E-B7CA-4129-91EE-E313D06A1BE0}" srcOrd="1" destOrd="0" parTransId="{7895035F-5785-4FE5-90C9-AF9A1585E5AB}" sibTransId="{448799A5-CDE6-4D37-851B-74EF0F0E8C43}"/>
    <dgm:cxn modelId="{A59283F3-E315-46B1-8C7D-4DBDFCB89E86}" type="presOf" srcId="{142B5FF3-9B52-4A2C-8C73-07C985DEB011}" destId="{7CDD3419-4CD0-4976-8061-4EC557B5AC5B}" srcOrd="0" destOrd="0" presId="urn:microsoft.com/office/officeart/2008/layout/RadialCluster"/>
    <dgm:cxn modelId="{3887F6A2-522F-486C-B794-487C7AD796F1}" type="presOf" srcId="{2A3E3B3E-B7CA-4129-91EE-E313D06A1BE0}" destId="{E2E04C9D-D989-47EB-B6D5-0C1A7AAF5DC9}" srcOrd="0" destOrd="0" presId="urn:microsoft.com/office/officeart/2008/layout/RadialCluster"/>
    <dgm:cxn modelId="{AB868989-04F7-435C-BFF7-E926273D1BCC}" type="presOf" srcId="{9AD94136-6CD4-4538-A8CA-5F066E6B7CE6}" destId="{CB88AEF8-804A-41FC-BBBB-4459CC85B020}" srcOrd="0" destOrd="0" presId="urn:microsoft.com/office/officeart/2008/layout/RadialCluster"/>
    <dgm:cxn modelId="{45C99E55-0A19-48AC-AA7B-C09951A746F9}" type="presOf" srcId="{E901354B-C033-4E21-BAFF-0ABBEC4BE484}" destId="{D2B12DEE-D9DE-49FA-894A-00B889843320}" srcOrd="0" destOrd="0" presId="urn:microsoft.com/office/officeart/2008/layout/RadialCluster"/>
    <dgm:cxn modelId="{65D8535A-EE36-47D0-9F08-104445A130B5}" srcId="{A3FFF69B-5419-4C03-8A1A-3B01DB362832}" destId="{E901354B-C033-4E21-BAFF-0ABBEC4BE484}" srcOrd="0" destOrd="0" parTransId="{9FC76208-68EC-4D86-AE6A-A28EFF541B73}" sibTransId="{4C58E409-E1E5-4D11-BAE7-0B39C7C30D88}"/>
    <dgm:cxn modelId="{616483E8-9B71-4DA1-BCEB-E6D8F035C55C}" type="presOf" srcId="{7895035F-5785-4FE5-90C9-AF9A1585E5AB}" destId="{5C692E61-9B2B-42F9-BA62-FF9BDAECA9EF}" srcOrd="0" destOrd="0" presId="urn:microsoft.com/office/officeart/2008/layout/RadialCluster"/>
    <dgm:cxn modelId="{4DE3A1BC-5C66-4BB3-AA10-6AFEB4C08C34}" srcId="{E901354B-C033-4E21-BAFF-0ABBEC4BE484}" destId="{115BC06C-DA3E-42BD-87F5-8D36CD71568B}" srcOrd="2" destOrd="0" parTransId="{0326147F-F4FB-4762-A162-34AFFE96DEDD}" sibTransId="{78E847A5-0102-431B-B7CB-127C670A0BF2}"/>
    <dgm:cxn modelId="{B5084A5A-279F-40D9-8F80-81C279E2775B}" srcId="{E901354B-C033-4E21-BAFF-0ABBEC4BE484}" destId="{5B65B146-4794-462A-BF43-993A9F0C53D8}" srcOrd="4" destOrd="0" parTransId="{1A20D484-A7C3-4A9C-99B6-E5E7823F255C}" sibTransId="{CD8276E8-A9B3-4A1C-93EF-D3D01440D967}"/>
    <dgm:cxn modelId="{0B99C4C9-1282-4EAD-B62D-205EFB91BF3A}" type="presOf" srcId="{A3FFF69B-5419-4C03-8A1A-3B01DB362832}" destId="{6BA798A6-A435-4BFA-9BBC-B2E8B2764FCD}" srcOrd="0" destOrd="0" presId="urn:microsoft.com/office/officeart/2008/layout/RadialCluster"/>
    <dgm:cxn modelId="{586D2019-6F36-4155-966B-8384A5E2657A}" type="presOf" srcId="{115BC06C-DA3E-42BD-87F5-8D36CD71568B}" destId="{C1D7A970-C162-41EB-BB55-5BE8B724C914}" srcOrd="0" destOrd="0" presId="urn:microsoft.com/office/officeart/2008/layout/RadialCluster"/>
    <dgm:cxn modelId="{4E22A174-38A7-42E6-A3B8-B7D077942387}" type="presOf" srcId="{00F9881D-9B0A-4660-B8B2-5BF0EFBBE00A}" destId="{E095DEDF-1ADE-4CCD-B6ED-E30E2A736A96}" srcOrd="0" destOrd="0" presId="urn:microsoft.com/office/officeart/2008/layout/RadialCluster"/>
    <dgm:cxn modelId="{6FAC8623-7339-4C43-A4DE-E345D8564AB1}" type="presOf" srcId="{D15795FB-0192-422B-A7B3-6ED93901D08F}" destId="{CCD96E27-8ED5-4FAE-9F42-DD825DC60041}" srcOrd="0" destOrd="0" presId="urn:microsoft.com/office/officeart/2008/layout/RadialCluster"/>
    <dgm:cxn modelId="{F3826058-F01F-447B-A008-9B03F645C073}" type="presParOf" srcId="{6BA798A6-A435-4BFA-9BBC-B2E8B2764FCD}" destId="{A755CB79-D0ED-41B9-B4DF-517FCFF1184F}" srcOrd="0" destOrd="0" presId="urn:microsoft.com/office/officeart/2008/layout/RadialCluster"/>
    <dgm:cxn modelId="{BBC9B6E3-58DF-447F-A134-5DC2F8112F52}" type="presParOf" srcId="{A755CB79-D0ED-41B9-B4DF-517FCFF1184F}" destId="{D2B12DEE-D9DE-49FA-894A-00B889843320}" srcOrd="0" destOrd="0" presId="urn:microsoft.com/office/officeart/2008/layout/RadialCluster"/>
    <dgm:cxn modelId="{F8EDD123-E940-482E-A720-5A52330D3731}" type="presParOf" srcId="{A755CB79-D0ED-41B9-B4DF-517FCFF1184F}" destId="{CCD96E27-8ED5-4FAE-9F42-DD825DC60041}" srcOrd="1" destOrd="0" presId="urn:microsoft.com/office/officeart/2008/layout/RadialCluster"/>
    <dgm:cxn modelId="{0FB2E416-6E9D-41A6-98FA-2C388520387F}" type="presParOf" srcId="{A755CB79-D0ED-41B9-B4DF-517FCFF1184F}" destId="{7CDD3419-4CD0-4976-8061-4EC557B5AC5B}" srcOrd="2" destOrd="0" presId="urn:microsoft.com/office/officeart/2008/layout/RadialCluster"/>
    <dgm:cxn modelId="{76486BAF-C174-4E0A-9D6E-E1A7D9C9B58B}" type="presParOf" srcId="{A755CB79-D0ED-41B9-B4DF-517FCFF1184F}" destId="{5C692E61-9B2B-42F9-BA62-FF9BDAECA9EF}" srcOrd="3" destOrd="0" presId="urn:microsoft.com/office/officeart/2008/layout/RadialCluster"/>
    <dgm:cxn modelId="{92B4A9CB-790D-4CAE-A77A-97ABA7CAC15D}" type="presParOf" srcId="{A755CB79-D0ED-41B9-B4DF-517FCFF1184F}" destId="{E2E04C9D-D989-47EB-B6D5-0C1A7AAF5DC9}" srcOrd="4" destOrd="0" presId="urn:microsoft.com/office/officeart/2008/layout/RadialCluster"/>
    <dgm:cxn modelId="{ADBAAFD7-F3A2-4F80-9FBD-9A533270E450}" type="presParOf" srcId="{A755CB79-D0ED-41B9-B4DF-517FCFF1184F}" destId="{531F30A8-4C11-49C0-86B8-36E821B8348C}" srcOrd="5" destOrd="0" presId="urn:microsoft.com/office/officeart/2008/layout/RadialCluster"/>
    <dgm:cxn modelId="{638A6281-9A20-4D73-B720-83A5C776B546}" type="presParOf" srcId="{A755CB79-D0ED-41B9-B4DF-517FCFF1184F}" destId="{C1D7A970-C162-41EB-BB55-5BE8B724C914}" srcOrd="6" destOrd="0" presId="urn:microsoft.com/office/officeart/2008/layout/RadialCluster"/>
    <dgm:cxn modelId="{133F6A3C-C1E7-41D4-A191-36C4F746DA73}" type="presParOf" srcId="{A755CB79-D0ED-41B9-B4DF-517FCFF1184F}" destId="{E095DEDF-1ADE-4CCD-B6ED-E30E2A736A96}" srcOrd="7" destOrd="0" presId="urn:microsoft.com/office/officeart/2008/layout/RadialCluster"/>
    <dgm:cxn modelId="{72AAA612-A6F2-43D9-8EC8-1275C367A58E}" type="presParOf" srcId="{A755CB79-D0ED-41B9-B4DF-517FCFF1184F}" destId="{CB88AEF8-804A-41FC-BBBB-4459CC85B020}" srcOrd="8" destOrd="0" presId="urn:microsoft.com/office/officeart/2008/layout/RadialCluster"/>
    <dgm:cxn modelId="{543D6AD0-2C91-4136-9031-A4CFE141E30C}" type="presParOf" srcId="{A755CB79-D0ED-41B9-B4DF-517FCFF1184F}" destId="{E07A2B01-8BAB-4451-9148-1F98D9468F7B}" srcOrd="9" destOrd="0" presId="urn:microsoft.com/office/officeart/2008/layout/RadialCluster"/>
    <dgm:cxn modelId="{230E9D51-5211-473D-91D1-0B72074C83E1}" type="presParOf" srcId="{A755CB79-D0ED-41B9-B4DF-517FCFF1184F}" destId="{B87F2EE7-75B6-4566-AFC3-A62B77244374}"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5ADD33-28E9-4A33-BD7D-08923A21CA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02D108CD-BD9E-4C16-9B32-C1995FF4EF3D}">
      <dgm:prSet phldrT="[Text]" custT="1"/>
      <dgm:spPr/>
      <dgm:t>
        <a:bodyPr/>
        <a:lstStyle/>
        <a:p>
          <a:r>
            <a:rPr lang="en-GB" sz="1800" dirty="0" smtClean="0">
              <a:latin typeface="+mj-lt"/>
            </a:rPr>
            <a:t>Focus is likely to be practical, policy-orientated rather than theoretical</a:t>
          </a:r>
          <a:endParaRPr lang="en-GB" sz="1800" dirty="0"/>
        </a:p>
      </dgm:t>
    </dgm:pt>
    <dgm:pt modelId="{E8AA8841-4AC2-4EE4-9DE6-3C3EAF11C562}" type="parTrans" cxnId="{7C4ECA14-1282-4CEA-BD55-98DAF7F1EE48}">
      <dgm:prSet/>
      <dgm:spPr/>
      <dgm:t>
        <a:bodyPr/>
        <a:lstStyle/>
        <a:p>
          <a:endParaRPr lang="en-GB"/>
        </a:p>
      </dgm:t>
    </dgm:pt>
    <dgm:pt modelId="{7C9DDC31-1E74-4C96-B6DF-A2BE9A6E15A2}" type="sibTrans" cxnId="{7C4ECA14-1282-4CEA-BD55-98DAF7F1EE48}">
      <dgm:prSet/>
      <dgm:spPr/>
      <dgm:t>
        <a:bodyPr/>
        <a:lstStyle/>
        <a:p>
          <a:endParaRPr lang="en-GB"/>
        </a:p>
      </dgm:t>
    </dgm:pt>
    <dgm:pt modelId="{939090AB-7B24-407E-A906-9A404F3AF357}">
      <dgm:prSet custT="1"/>
      <dgm:spPr/>
      <dgm:t>
        <a:bodyPr/>
        <a:lstStyle/>
        <a:p>
          <a:r>
            <a:rPr lang="en-GB" sz="1800" smtClean="0">
              <a:latin typeface="+mj-lt"/>
            </a:rPr>
            <a:t>Need to distinguish ‘research’ from policy advice or knowledge management</a:t>
          </a:r>
          <a:endParaRPr lang="en-GB" sz="1800" dirty="0" smtClean="0">
            <a:latin typeface="+mj-lt"/>
          </a:endParaRPr>
        </a:p>
      </dgm:t>
    </dgm:pt>
    <dgm:pt modelId="{3790FF23-AEA7-452B-8002-E13FEFD350C7}" type="parTrans" cxnId="{A9B50042-A38D-4618-A13A-EF1ECDEF1F72}">
      <dgm:prSet/>
      <dgm:spPr/>
      <dgm:t>
        <a:bodyPr/>
        <a:lstStyle/>
        <a:p>
          <a:endParaRPr lang="en-GB"/>
        </a:p>
      </dgm:t>
    </dgm:pt>
    <dgm:pt modelId="{F70E23FB-6D2E-4F33-A039-7BF2CDE6C15C}" type="sibTrans" cxnId="{A9B50042-A38D-4618-A13A-EF1ECDEF1F72}">
      <dgm:prSet/>
      <dgm:spPr/>
      <dgm:t>
        <a:bodyPr/>
        <a:lstStyle/>
        <a:p>
          <a:endParaRPr lang="en-GB"/>
        </a:p>
      </dgm:t>
    </dgm:pt>
    <dgm:pt modelId="{B174AC59-0346-4E99-821E-5D9222F638C2}">
      <dgm:prSet custT="1"/>
      <dgm:spPr/>
      <dgm:t>
        <a:bodyPr/>
        <a:lstStyle/>
        <a:p>
          <a:r>
            <a:rPr lang="en-GB" sz="1800" smtClean="0">
              <a:latin typeface="+mj-lt"/>
            </a:rPr>
            <a:t>Research will be driven by employer’s or client’s needs rather than own</a:t>
          </a:r>
          <a:endParaRPr lang="en-GB" sz="1800" dirty="0" smtClean="0">
            <a:latin typeface="+mj-lt"/>
          </a:endParaRPr>
        </a:p>
      </dgm:t>
    </dgm:pt>
    <dgm:pt modelId="{F5CC30DF-09DA-4493-9814-0AFE0B1DE6F5}" type="parTrans" cxnId="{B1271D5C-C17B-403A-AA10-AED7156BA80B}">
      <dgm:prSet/>
      <dgm:spPr/>
      <dgm:t>
        <a:bodyPr/>
        <a:lstStyle/>
        <a:p>
          <a:endParaRPr lang="en-GB"/>
        </a:p>
      </dgm:t>
    </dgm:pt>
    <dgm:pt modelId="{665FEAA0-5FED-4A53-A1FA-4313E5D53808}" type="sibTrans" cxnId="{B1271D5C-C17B-403A-AA10-AED7156BA80B}">
      <dgm:prSet/>
      <dgm:spPr/>
      <dgm:t>
        <a:bodyPr/>
        <a:lstStyle/>
        <a:p>
          <a:endParaRPr lang="en-GB"/>
        </a:p>
      </dgm:t>
    </dgm:pt>
    <dgm:pt modelId="{2237ECC1-A9CD-4EA1-9B03-AF908765E15B}">
      <dgm:prSet custT="1"/>
      <dgm:spPr/>
      <dgm:t>
        <a:bodyPr/>
        <a:lstStyle/>
        <a:p>
          <a:r>
            <a:rPr lang="en-GB" sz="1800" smtClean="0">
              <a:latin typeface="+mj-lt"/>
            </a:rPr>
            <a:t>intellectual interests</a:t>
          </a:r>
          <a:endParaRPr lang="en-GB" sz="1800" dirty="0" smtClean="0">
            <a:latin typeface="+mj-lt"/>
          </a:endParaRPr>
        </a:p>
      </dgm:t>
    </dgm:pt>
    <dgm:pt modelId="{76A9193A-D23F-4FCF-AC4D-A1A363F454A8}" type="parTrans" cxnId="{F06B6371-BDD7-492D-A3EF-835736D96B38}">
      <dgm:prSet/>
      <dgm:spPr/>
      <dgm:t>
        <a:bodyPr/>
        <a:lstStyle/>
        <a:p>
          <a:endParaRPr lang="en-GB"/>
        </a:p>
      </dgm:t>
    </dgm:pt>
    <dgm:pt modelId="{B6C67B99-E553-4C33-9E7C-228ED0AC0C03}" type="sibTrans" cxnId="{F06B6371-BDD7-492D-A3EF-835736D96B38}">
      <dgm:prSet/>
      <dgm:spPr/>
      <dgm:t>
        <a:bodyPr/>
        <a:lstStyle/>
        <a:p>
          <a:endParaRPr lang="en-GB"/>
        </a:p>
      </dgm:t>
    </dgm:pt>
    <dgm:pt modelId="{29B09AB3-AE34-4130-BAD2-8AB494494A43}">
      <dgm:prSet custT="1"/>
      <dgm:spPr/>
      <dgm:t>
        <a:bodyPr/>
        <a:lstStyle/>
        <a:p>
          <a:r>
            <a:rPr lang="en-GB" sz="1800" dirty="0" smtClean="0">
              <a:latin typeface="+mj-lt"/>
            </a:rPr>
            <a:t>Employer may have an ‘agenda’</a:t>
          </a:r>
        </a:p>
      </dgm:t>
    </dgm:pt>
    <dgm:pt modelId="{8D48E437-1CFA-4066-B3E1-566B4E8406F7}" type="parTrans" cxnId="{B8DD098D-4AC7-483B-8BEA-65B175E4B6B9}">
      <dgm:prSet/>
      <dgm:spPr/>
      <dgm:t>
        <a:bodyPr/>
        <a:lstStyle/>
        <a:p>
          <a:endParaRPr lang="en-GB"/>
        </a:p>
      </dgm:t>
    </dgm:pt>
    <dgm:pt modelId="{CC3593ED-36E7-4698-93D3-81728068A1CD}" type="sibTrans" cxnId="{B8DD098D-4AC7-483B-8BEA-65B175E4B6B9}">
      <dgm:prSet/>
      <dgm:spPr/>
      <dgm:t>
        <a:bodyPr/>
        <a:lstStyle/>
        <a:p>
          <a:endParaRPr lang="en-GB"/>
        </a:p>
      </dgm:t>
    </dgm:pt>
    <dgm:pt modelId="{B77E2FCD-D1AF-46D2-A7D7-223A31FD306D}">
      <dgm:prSet custT="1"/>
      <dgm:spPr/>
      <dgm:t>
        <a:bodyPr/>
        <a:lstStyle/>
        <a:p>
          <a:r>
            <a:rPr lang="en-GB" sz="1800" dirty="0" smtClean="0">
              <a:latin typeface="+mj-lt"/>
            </a:rPr>
            <a:t>Findings may have higher public profile but there may be less personal recognition than in academia</a:t>
          </a:r>
        </a:p>
      </dgm:t>
    </dgm:pt>
    <dgm:pt modelId="{7BC6DAD7-A7D8-4F96-85B0-477499F979AD}" type="parTrans" cxnId="{B89C0B67-E671-4984-BC8A-CE1FBE56DEEF}">
      <dgm:prSet/>
      <dgm:spPr/>
      <dgm:t>
        <a:bodyPr/>
        <a:lstStyle/>
        <a:p>
          <a:endParaRPr lang="en-GB"/>
        </a:p>
      </dgm:t>
    </dgm:pt>
    <dgm:pt modelId="{FCB02E07-A87D-4C48-99B2-2D30BEF634C3}" type="sibTrans" cxnId="{B89C0B67-E671-4984-BC8A-CE1FBE56DEEF}">
      <dgm:prSet/>
      <dgm:spPr/>
      <dgm:t>
        <a:bodyPr/>
        <a:lstStyle/>
        <a:p>
          <a:endParaRPr lang="en-GB"/>
        </a:p>
      </dgm:t>
    </dgm:pt>
    <dgm:pt modelId="{17FB9D1F-A393-4F88-BF74-F30F82BAB85C}">
      <dgm:prSet custT="1"/>
      <dgm:spPr/>
      <dgm:t>
        <a:bodyPr/>
        <a:lstStyle/>
        <a:p>
          <a:r>
            <a:rPr lang="en-GB" sz="1800" dirty="0" smtClean="0">
              <a:latin typeface="+mj-lt"/>
            </a:rPr>
            <a:t>Employer may have a fairly ‘flat’ hierarchy, leading to limited opportunities for promotion</a:t>
          </a:r>
        </a:p>
      </dgm:t>
    </dgm:pt>
    <dgm:pt modelId="{D7F04DFB-6822-49CA-8187-1534820215A3}" type="parTrans" cxnId="{A2090CEC-F590-4DB2-9916-7B21C23038F5}">
      <dgm:prSet/>
      <dgm:spPr/>
      <dgm:t>
        <a:bodyPr/>
        <a:lstStyle/>
        <a:p>
          <a:endParaRPr lang="en-GB"/>
        </a:p>
      </dgm:t>
    </dgm:pt>
    <dgm:pt modelId="{832667BD-6324-43F5-90E0-DA512A3AF45E}" type="sibTrans" cxnId="{A2090CEC-F590-4DB2-9916-7B21C23038F5}">
      <dgm:prSet/>
      <dgm:spPr/>
      <dgm:t>
        <a:bodyPr/>
        <a:lstStyle/>
        <a:p>
          <a:endParaRPr lang="en-GB"/>
        </a:p>
      </dgm:t>
    </dgm:pt>
    <dgm:pt modelId="{356323EF-95F7-43BB-8849-68D14073921F}">
      <dgm:prSet custT="1"/>
      <dgm:spPr/>
      <dgm:t>
        <a:bodyPr/>
        <a:lstStyle/>
        <a:p>
          <a:r>
            <a:rPr lang="en-GB" sz="1800" dirty="0" smtClean="0">
              <a:latin typeface="+mj-lt"/>
            </a:rPr>
            <a:t>Some scope for freelance</a:t>
          </a:r>
        </a:p>
      </dgm:t>
    </dgm:pt>
    <dgm:pt modelId="{30B30223-AD49-4FDE-8FEB-994FCD98DC39}" type="parTrans" cxnId="{418AE24C-3444-49B1-9B27-19CBEE5D49EF}">
      <dgm:prSet/>
      <dgm:spPr/>
      <dgm:t>
        <a:bodyPr/>
        <a:lstStyle/>
        <a:p>
          <a:endParaRPr lang="en-GB"/>
        </a:p>
      </dgm:t>
    </dgm:pt>
    <dgm:pt modelId="{62BBA351-47EC-4E80-AC56-799B8A957084}" type="sibTrans" cxnId="{418AE24C-3444-49B1-9B27-19CBEE5D49EF}">
      <dgm:prSet/>
      <dgm:spPr/>
      <dgm:t>
        <a:bodyPr/>
        <a:lstStyle/>
        <a:p>
          <a:endParaRPr lang="en-GB"/>
        </a:p>
      </dgm:t>
    </dgm:pt>
    <dgm:pt modelId="{DF1CA94A-DE1C-4524-BBE8-E169E0F5150C}" type="pres">
      <dgm:prSet presAssocID="{1C5ADD33-28E9-4A33-BD7D-08923A21CA69}" presName="vert0" presStyleCnt="0">
        <dgm:presLayoutVars>
          <dgm:dir/>
          <dgm:animOne val="branch"/>
          <dgm:animLvl val="lvl"/>
        </dgm:presLayoutVars>
      </dgm:prSet>
      <dgm:spPr/>
      <dgm:t>
        <a:bodyPr/>
        <a:lstStyle/>
        <a:p>
          <a:endParaRPr lang="en-GB"/>
        </a:p>
      </dgm:t>
    </dgm:pt>
    <dgm:pt modelId="{95158F23-FEC1-4E1F-9636-8E594C1A0F65}" type="pres">
      <dgm:prSet presAssocID="{02D108CD-BD9E-4C16-9B32-C1995FF4EF3D}" presName="thickLine" presStyleLbl="alignNode1" presStyleIdx="0" presStyleCnt="8"/>
      <dgm:spPr/>
    </dgm:pt>
    <dgm:pt modelId="{CCC81D28-C495-442A-9F7F-C20B00D18E56}" type="pres">
      <dgm:prSet presAssocID="{02D108CD-BD9E-4C16-9B32-C1995FF4EF3D}" presName="horz1" presStyleCnt="0"/>
      <dgm:spPr/>
    </dgm:pt>
    <dgm:pt modelId="{F63241DD-DB98-454A-ADFC-7B233B79E7B5}" type="pres">
      <dgm:prSet presAssocID="{02D108CD-BD9E-4C16-9B32-C1995FF4EF3D}" presName="tx1" presStyleLbl="revTx" presStyleIdx="0" presStyleCnt="8"/>
      <dgm:spPr/>
      <dgm:t>
        <a:bodyPr/>
        <a:lstStyle/>
        <a:p>
          <a:endParaRPr lang="en-GB"/>
        </a:p>
      </dgm:t>
    </dgm:pt>
    <dgm:pt modelId="{77CA8390-8148-44DD-BCE8-E7DFDB2EBB4E}" type="pres">
      <dgm:prSet presAssocID="{02D108CD-BD9E-4C16-9B32-C1995FF4EF3D}" presName="vert1" presStyleCnt="0"/>
      <dgm:spPr/>
    </dgm:pt>
    <dgm:pt modelId="{133F2A05-77AA-4A83-9510-1EA5833935E7}" type="pres">
      <dgm:prSet presAssocID="{939090AB-7B24-407E-A906-9A404F3AF357}" presName="thickLine" presStyleLbl="alignNode1" presStyleIdx="1" presStyleCnt="8"/>
      <dgm:spPr/>
    </dgm:pt>
    <dgm:pt modelId="{19FEED0B-5A5E-4C0F-8EBD-9E751A63B152}" type="pres">
      <dgm:prSet presAssocID="{939090AB-7B24-407E-A906-9A404F3AF357}" presName="horz1" presStyleCnt="0"/>
      <dgm:spPr/>
    </dgm:pt>
    <dgm:pt modelId="{8B782611-F15D-4F01-BA6C-0A70E48AFC41}" type="pres">
      <dgm:prSet presAssocID="{939090AB-7B24-407E-A906-9A404F3AF357}" presName="tx1" presStyleLbl="revTx" presStyleIdx="1" presStyleCnt="8"/>
      <dgm:spPr/>
      <dgm:t>
        <a:bodyPr/>
        <a:lstStyle/>
        <a:p>
          <a:endParaRPr lang="en-GB"/>
        </a:p>
      </dgm:t>
    </dgm:pt>
    <dgm:pt modelId="{3E25BDDD-E1DB-4718-8CFF-E35BCE60BB44}" type="pres">
      <dgm:prSet presAssocID="{939090AB-7B24-407E-A906-9A404F3AF357}" presName="vert1" presStyleCnt="0"/>
      <dgm:spPr/>
    </dgm:pt>
    <dgm:pt modelId="{7FA158A3-B90A-48D6-B058-A382DD8FD096}" type="pres">
      <dgm:prSet presAssocID="{B174AC59-0346-4E99-821E-5D9222F638C2}" presName="thickLine" presStyleLbl="alignNode1" presStyleIdx="2" presStyleCnt="8"/>
      <dgm:spPr/>
    </dgm:pt>
    <dgm:pt modelId="{3A66C21E-DAD1-41C1-ADD5-80CA9D091EF5}" type="pres">
      <dgm:prSet presAssocID="{B174AC59-0346-4E99-821E-5D9222F638C2}" presName="horz1" presStyleCnt="0"/>
      <dgm:spPr/>
    </dgm:pt>
    <dgm:pt modelId="{A14105C2-B5D9-4FDF-B93B-4C826B839B9B}" type="pres">
      <dgm:prSet presAssocID="{B174AC59-0346-4E99-821E-5D9222F638C2}" presName="tx1" presStyleLbl="revTx" presStyleIdx="2" presStyleCnt="8"/>
      <dgm:spPr/>
      <dgm:t>
        <a:bodyPr/>
        <a:lstStyle/>
        <a:p>
          <a:endParaRPr lang="en-GB"/>
        </a:p>
      </dgm:t>
    </dgm:pt>
    <dgm:pt modelId="{65450AFE-9B07-4290-B4DF-7FCF618E77EB}" type="pres">
      <dgm:prSet presAssocID="{B174AC59-0346-4E99-821E-5D9222F638C2}" presName="vert1" presStyleCnt="0"/>
      <dgm:spPr/>
    </dgm:pt>
    <dgm:pt modelId="{733D2751-4428-48ED-A4CC-75DBA8716E83}" type="pres">
      <dgm:prSet presAssocID="{2237ECC1-A9CD-4EA1-9B03-AF908765E15B}" presName="thickLine" presStyleLbl="alignNode1" presStyleIdx="3" presStyleCnt="8"/>
      <dgm:spPr/>
    </dgm:pt>
    <dgm:pt modelId="{4E63BC5D-DCB3-4959-9B97-F9DE4B4D6B31}" type="pres">
      <dgm:prSet presAssocID="{2237ECC1-A9CD-4EA1-9B03-AF908765E15B}" presName="horz1" presStyleCnt="0"/>
      <dgm:spPr/>
    </dgm:pt>
    <dgm:pt modelId="{707B2393-8F8A-4A67-B5C9-405AF5601B73}" type="pres">
      <dgm:prSet presAssocID="{2237ECC1-A9CD-4EA1-9B03-AF908765E15B}" presName="tx1" presStyleLbl="revTx" presStyleIdx="3" presStyleCnt="8"/>
      <dgm:spPr/>
      <dgm:t>
        <a:bodyPr/>
        <a:lstStyle/>
        <a:p>
          <a:endParaRPr lang="en-GB"/>
        </a:p>
      </dgm:t>
    </dgm:pt>
    <dgm:pt modelId="{34C9341D-D336-4660-86FA-059F8ECC902D}" type="pres">
      <dgm:prSet presAssocID="{2237ECC1-A9CD-4EA1-9B03-AF908765E15B}" presName="vert1" presStyleCnt="0"/>
      <dgm:spPr/>
    </dgm:pt>
    <dgm:pt modelId="{53172320-EE79-44BD-BF3B-63ECB8A820E9}" type="pres">
      <dgm:prSet presAssocID="{29B09AB3-AE34-4130-BAD2-8AB494494A43}" presName="thickLine" presStyleLbl="alignNode1" presStyleIdx="4" presStyleCnt="8"/>
      <dgm:spPr/>
    </dgm:pt>
    <dgm:pt modelId="{8E283C48-D637-4B6C-A090-0BB44DC2C516}" type="pres">
      <dgm:prSet presAssocID="{29B09AB3-AE34-4130-BAD2-8AB494494A43}" presName="horz1" presStyleCnt="0"/>
      <dgm:spPr/>
    </dgm:pt>
    <dgm:pt modelId="{E908FF18-8FD8-4872-962B-52E682B3606E}" type="pres">
      <dgm:prSet presAssocID="{29B09AB3-AE34-4130-BAD2-8AB494494A43}" presName="tx1" presStyleLbl="revTx" presStyleIdx="4" presStyleCnt="8"/>
      <dgm:spPr/>
      <dgm:t>
        <a:bodyPr/>
        <a:lstStyle/>
        <a:p>
          <a:endParaRPr lang="en-GB"/>
        </a:p>
      </dgm:t>
    </dgm:pt>
    <dgm:pt modelId="{5147C345-F6EE-4ECC-9B6F-5F4E47DEEF28}" type="pres">
      <dgm:prSet presAssocID="{29B09AB3-AE34-4130-BAD2-8AB494494A43}" presName="vert1" presStyleCnt="0"/>
      <dgm:spPr/>
    </dgm:pt>
    <dgm:pt modelId="{5600597B-998F-4C85-A336-BE6DE02F77EB}" type="pres">
      <dgm:prSet presAssocID="{B77E2FCD-D1AF-46D2-A7D7-223A31FD306D}" presName="thickLine" presStyleLbl="alignNode1" presStyleIdx="5" presStyleCnt="8"/>
      <dgm:spPr/>
    </dgm:pt>
    <dgm:pt modelId="{1ED64559-A1B4-499E-9D15-DE2AD37277F1}" type="pres">
      <dgm:prSet presAssocID="{B77E2FCD-D1AF-46D2-A7D7-223A31FD306D}" presName="horz1" presStyleCnt="0"/>
      <dgm:spPr/>
    </dgm:pt>
    <dgm:pt modelId="{5F980369-6F91-4AC7-B3BF-FC1BC96A7CBE}" type="pres">
      <dgm:prSet presAssocID="{B77E2FCD-D1AF-46D2-A7D7-223A31FD306D}" presName="tx1" presStyleLbl="revTx" presStyleIdx="5" presStyleCnt="8"/>
      <dgm:spPr/>
      <dgm:t>
        <a:bodyPr/>
        <a:lstStyle/>
        <a:p>
          <a:endParaRPr lang="en-GB"/>
        </a:p>
      </dgm:t>
    </dgm:pt>
    <dgm:pt modelId="{ACDC90D1-A708-479C-BA4F-F098FB895A67}" type="pres">
      <dgm:prSet presAssocID="{B77E2FCD-D1AF-46D2-A7D7-223A31FD306D}" presName="vert1" presStyleCnt="0"/>
      <dgm:spPr/>
    </dgm:pt>
    <dgm:pt modelId="{BF7817E3-FF54-4810-BB42-577982389C21}" type="pres">
      <dgm:prSet presAssocID="{17FB9D1F-A393-4F88-BF74-F30F82BAB85C}" presName="thickLine" presStyleLbl="alignNode1" presStyleIdx="6" presStyleCnt="8"/>
      <dgm:spPr/>
    </dgm:pt>
    <dgm:pt modelId="{9783AE20-0604-48E7-BDCF-A805071EEABA}" type="pres">
      <dgm:prSet presAssocID="{17FB9D1F-A393-4F88-BF74-F30F82BAB85C}" presName="horz1" presStyleCnt="0"/>
      <dgm:spPr/>
    </dgm:pt>
    <dgm:pt modelId="{530C96C5-AD86-4C1E-B9AE-435C4B9E4420}" type="pres">
      <dgm:prSet presAssocID="{17FB9D1F-A393-4F88-BF74-F30F82BAB85C}" presName="tx1" presStyleLbl="revTx" presStyleIdx="6" presStyleCnt="8"/>
      <dgm:spPr/>
      <dgm:t>
        <a:bodyPr/>
        <a:lstStyle/>
        <a:p>
          <a:endParaRPr lang="en-GB"/>
        </a:p>
      </dgm:t>
    </dgm:pt>
    <dgm:pt modelId="{EE22B450-6BC5-48DE-9F08-8AA5B98DE0F3}" type="pres">
      <dgm:prSet presAssocID="{17FB9D1F-A393-4F88-BF74-F30F82BAB85C}" presName="vert1" presStyleCnt="0"/>
      <dgm:spPr/>
    </dgm:pt>
    <dgm:pt modelId="{3F3BF592-01C1-4B2F-B6B7-48C9C81D3ABA}" type="pres">
      <dgm:prSet presAssocID="{356323EF-95F7-43BB-8849-68D14073921F}" presName="thickLine" presStyleLbl="alignNode1" presStyleIdx="7" presStyleCnt="8"/>
      <dgm:spPr/>
    </dgm:pt>
    <dgm:pt modelId="{93C590D0-CEC0-45F1-BE83-DE00052ADD79}" type="pres">
      <dgm:prSet presAssocID="{356323EF-95F7-43BB-8849-68D14073921F}" presName="horz1" presStyleCnt="0"/>
      <dgm:spPr/>
    </dgm:pt>
    <dgm:pt modelId="{1B5288B0-9F5D-41AC-8040-8619FEEE88D0}" type="pres">
      <dgm:prSet presAssocID="{356323EF-95F7-43BB-8849-68D14073921F}" presName="tx1" presStyleLbl="revTx" presStyleIdx="7" presStyleCnt="8"/>
      <dgm:spPr/>
      <dgm:t>
        <a:bodyPr/>
        <a:lstStyle/>
        <a:p>
          <a:endParaRPr lang="en-GB"/>
        </a:p>
      </dgm:t>
    </dgm:pt>
    <dgm:pt modelId="{2EDF249E-8EB7-4F3A-AF48-F0E7E09ADF6C}" type="pres">
      <dgm:prSet presAssocID="{356323EF-95F7-43BB-8849-68D14073921F}" presName="vert1" presStyleCnt="0"/>
      <dgm:spPr/>
    </dgm:pt>
  </dgm:ptLst>
  <dgm:cxnLst>
    <dgm:cxn modelId="{5A8EA75F-E0B4-45BD-8F2A-4371C0F597EC}" type="presOf" srcId="{B77E2FCD-D1AF-46D2-A7D7-223A31FD306D}" destId="{5F980369-6F91-4AC7-B3BF-FC1BC96A7CBE}" srcOrd="0" destOrd="0" presId="urn:microsoft.com/office/officeart/2008/layout/LinedList"/>
    <dgm:cxn modelId="{B89C0B67-E671-4984-BC8A-CE1FBE56DEEF}" srcId="{1C5ADD33-28E9-4A33-BD7D-08923A21CA69}" destId="{B77E2FCD-D1AF-46D2-A7D7-223A31FD306D}" srcOrd="5" destOrd="0" parTransId="{7BC6DAD7-A7D8-4F96-85B0-477499F979AD}" sibTransId="{FCB02E07-A87D-4C48-99B2-2D30BEF634C3}"/>
    <dgm:cxn modelId="{B8DD098D-4AC7-483B-8BEA-65B175E4B6B9}" srcId="{1C5ADD33-28E9-4A33-BD7D-08923A21CA69}" destId="{29B09AB3-AE34-4130-BAD2-8AB494494A43}" srcOrd="4" destOrd="0" parTransId="{8D48E437-1CFA-4066-B3E1-566B4E8406F7}" sibTransId="{CC3593ED-36E7-4698-93D3-81728068A1CD}"/>
    <dgm:cxn modelId="{B1271D5C-C17B-403A-AA10-AED7156BA80B}" srcId="{1C5ADD33-28E9-4A33-BD7D-08923A21CA69}" destId="{B174AC59-0346-4E99-821E-5D9222F638C2}" srcOrd="2" destOrd="0" parTransId="{F5CC30DF-09DA-4493-9814-0AFE0B1DE6F5}" sibTransId="{665FEAA0-5FED-4A53-A1FA-4313E5D53808}"/>
    <dgm:cxn modelId="{4626C11F-C3F2-4511-8728-5604DBBC0C43}" type="presOf" srcId="{B174AC59-0346-4E99-821E-5D9222F638C2}" destId="{A14105C2-B5D9-4FDF-B93B-4C826B839B9B}" srcOrd="0" destOrd="0" presId="urn:microsoft.com/office/officeart/2008/layout/LinedList"/>
    <dgm:cxn modelId="{F06B6371-BDD7-492D-A3EF-835736D96B38}" srcId="{1C5ADD33-28E9-4A33-BD7D-08923A21CA69}" destId="{2237ECC1-A9CD-4EA1-9B03-AF908765E15B}" srcOrd="3" destOrd="0" parTransId="{76A9193A-D23F-4FCF-AC4D-A1A363F454A8}" sibTransId="{B6C67B99-E553-4C33-9E7C-228ED0AC0C03}"/>
    <dgm:cxn modelId="{7C4ECA14-1282-4CEA-BD55-98DAF7F1EE48}" srcId="{1C5ADD33-28E9-4A33-BD7D-08923A21CA69}" destId="{02D108CD-BD9E-4C16-9B32-C1995FF4EF3D}" srcOrd="0" destOrd="0" parTransId="{E8AA8841-4AC2-4EE4-9DE6-3C3EAF11C562}" sibTransId="{7C9DDC31-1E74-4C96-B6DF-A2BE9A6E15A2}"/>
    <dgm:cxn modelId="{A2090CEC-F590-4DB2-9916-7B21C23038F5}" srcId="{1C5ADD33-28E9-4A33-BD7D-08923A21CA69}" destId="{17FB9D1F-A393-4F88-BF74-F30F82BAB85C}" srcOrd="6" destOrd="0" parTransId="{D7F04DFB-6822-49CA-8187-1534820215A3}" sibTransId="{832667BD-6324-43F5-90E0-DA512A3AF45E}"/>
    <dgm:cxn modelId="{CFCC9F28-3D08-470C-90B0-810F3102D090}" type="presOf" srcId="{29B09AB3-AE34-4130-BAD2-8AB494494A43}" destId="{E908FF18-8FD8-4872-962B-52E682B3606E}" srcOrd="0" destOrd="0" presId="urn:microsoft.com/office/officeart/2008/layout/LinedList"/>
    <dgm:cxn modelId="{69D45C50-F420-4FC1-B3A1-8614861EDE18}" type="presOf" srcId="{939090AB-7B24-407E-A906-9A404F3AF357}" destId="{8B782611-F15D-4F01-BA6C-0A70E48AFC41}" srcOrd="0" destOrd="0" presId="urn:microsoft.com/office/officeart/2008/layout/LinedList"/>
    <dgm:cxn modelId="{0C76A540-C6D6-4183-93E3-7F8C73210C80}" type="presOf" srcId="{02D108CD-BD9E-4C16-9B32-C1995FF4EF3D}" destId="{F63241DD-DB98-454A-ADFC-7B233B79E7B5}" srcOrd="0" destOrd="0" presId="urn:microsoft.com/office/officeart/2008/layout/LinedList"/>
    <dgm:cxn modelId="{BEDAB7A9-DB52-486F-9199-DA63B242C434}" type="presOf" srcId="{356323EF-95F7-43BB-8849-68D14073921F}" destId="{1B5288B0-9F5D-41AC-8040-8619FEEE88D0}" srcOrd="0" destOrd="0" presId="urn:microsoft.com/office/officeart/2008/layout/LinedList"/>
    <dgm:cxn modelId="{A9B50042-A38D-4618-A13A-EF1ECDEF1F72}" srcId="{1C5ADD33-28E9-4A33-BD7D-08923A21CA69}" destId="{939090AB-7B24-407E-A906-9A404F3AF357}" srcOrd="1" destOrd="0" parTransId="{3790FF23-AEA7-452B-8002-E13FEFD350C7}" sibTransId="{F70E23FB-6D2E-4F33-A039-7BF2CDE6C15C}"/>
    <dgm:cxn modelId="{4887347F-CB77-46A5-B7D5-E3DE6507171A}" type="presOf" srcId="{2237ECC1-A9CD-4EA1-9B03-AF908765E15B}" destId="{707B2393-8F8A-4A67-B5C9-405AF5601B73}" srcOrd="0" destOrd="0" presId="urn:microsoft.com/office/officeart/2008/layout/LinedList"/>
    <dgm:cxn modelId="{C96002EE-681C-45AF-8E9E-E343E19C8D25}" type="presOf" srcId="{1C5ADD33-28E9-4A33-BD7D-08923A21CA69}" destId="{DF1CA94A-DE1C-4524-BBE8-E169E0F5150C}" srcOrd="0" destOrd="0" presId="urn:microsoft.com/office/officeart/2008/layout/LinedList"/>
    <dgm:cxn modelId="{418AE24C-3444-49B1-9B27-19CBEE5D49EF}" srcId="{1C5ADD33-28E9-4A33-BD7D-08923A21CA69}" destId="{356323EF-95F7-43BB-8849-68D14073921F}" srcOrd="7" destOrd="0" parTransId="{30B30223-AD49-4FDE-8FEB-994FCD98DC39}" sibTransId="{62BBA351-47EC-4E80-AC56-799B8A957084}"/>
    <dgm:cxn modelId="{941CA7C2-7067-4AC9-94EF-2B95016AFB52}" type="presOf" srcId="{17FB9D1F-A393-4F88-BF74-F30F82BAB85C}" destId="{530C96C5-AD86-4C1E-B9AE-435C4B9E4420}" srcOrd="0" destOrd="0" presId="urn:microsoft.com/office/officeart/2008/layout/LinedList"/>
    <dgm:cxn modelId="{C6C24D77-4FC5-4336-A250-32A305CDF783}" type="presParOf" srcId="{DF1CA94A-DE1C-4524-BBE8-E169E0F5150C}" destId="{95158F23-FEC1-4E1F-9636-8E594C1A0F65}" srcOrd="0" destOrd="0" presId="urn:microsoft.com/office/officeart/2008/layout/LinedList"/>
    <dgm:cxn modelId="{A4CAF2C7-7DAD-41F5-A02B-6FF3B70249CB}" type="presParOf" srcId="{DF1CA94A-DE1C-4524-BBE8-E169E0F5150C}" destId="{CCC81D28-C495-442A-9F7F-C20B00D18E56}" srcOrd="1" destOrd="0" presId="urn:microsoft.com/office/officeart/2008/layout/LinedList"/>
    <dgm:cxn modelId="{61D6AEB1-2F03-4CD9-BBB8-DACFD7E15229}" type="presParOf" srcId="{CCC81D28-C495-442A-9F7F-C20B00D18E56}" destId="{F63241DD-DB98-454A-ADFC-7B233B79E7B5}" srcOrd="0" destOrd="0" presId="urn:microsoft.com/office/officeart/2008/layout/LinedList"/>
    <dgm:cxn modelId="{B64258E3-F0E0-4AD9-897D-AE229B8E0BBE}" type="presParOf" srcId="{CCC81D28-C495-442A-9F7F-C20B00D18E56}" destId="{77CA8390-8148-44DD-BCE8-E7DFDB2EBB4E}" srcOrd="1" destOrd="0" presId="urn:microsoft.com/office/officeart/2008/layout/LinedList"/>
    <dgm:cxn modelId="{2E4DF562-3D24-4968-9476-A5289717D562}" type="presParOf" srcId="{DF1CA94A-DE1C-4524-BBE8-E169E0F5150C}" destId="{133F2A05-77AA-4A83-9510-1EA5833935E7}" srcOrd="2" destOrd="0" presId="urn:microsoft.com/office/officeart/2008/layout/LinedList"/>
    <dgm:cxn modelId="{CD2098AA-A1C2-4F50-A362-D8639B7A0BDD}" type="presParOf" srcId="{DF1CA94A-DE1C-4524-BBE8-E169E0F5150C}" destId="{19FEED0B-5A5E-4C0F-8EBD-9E751A63B152}" srcOrd="3" destOrd="0" presId="urn:microsoft.com/office/officeart/2008/layout/LinedList"/>
    <dgm:cxn modelId="{1F09E75D-39F6-4113-A671-1D3AD115D945}" type="presParOf" srcId="{19FEED0B-5A5E-4C0F-8EBD-9E751A63B152}" destId="{8B782611-F15D-4F01-BA6C-0A70E48AFC41}" srcOrd="0" destOrd="0" presId="urn:microsoft.com/office/officeart/2008/layout/LinedList"/>
    <dgm:cxn modelId="{ECABDDF6-AA91-46D9-BF1E-1D4712390D1E}" type="presParOf" srcId="{19FEED0B-5A5E-4C0F-8EBD-9E751A63B152}" destId="{3E25BDDD-E1DB-4718-8CFF-E35BCE60BB44}" srcOrd="1" destOrd="0" presId="urn:microsoft.com/office/officeart/2008/layout/LinedList"/>
    <dgm:cxn modelId="{7F832472-FDA4-4128-953E-306420A9BB8B}" type="presParOf" srcId="{DF1CA94A-DE1C-4524-BBE8-E169E0F5150C}" destId="{7FA158A3-B90A-48D6-B058-A382DD8FD096}" srcOrd="4" destOrd="0" presId="urn:microsoft.com/office/officeart/2008/layout/LinedList"/>
    <dgm:cxn modelId="{C57F8A1D-0475-46E7-B550-2BAEB2791CF6}" type="presParOf" srcId="{DF1CA94A-DE1C-4524-BBE8-E169E0F5150C}" destId="{3A66C21E-DAD1-41C1-ADD5-80CA9D091EF5}" srcOrd="5" destOrd="0" presId="urn:microsoft.com/office/officeart/2008/layout/LinedList"/>
    <dgm:cxn modelId="{5111D394-09F0-46B0-836F-14DBA59DE958}" type="presParOf" srcId="{3A66C21E-DAD1-41C1-ADD5-80CA9D091EF5}" destId="{A14105C2-B5D9-4FDF-B93B-4C826B839B9B}" srcOrd="0" destOrd="0" presId="urn:microsoft.com/office/officeart/2008/layout/LinedList"/>
    <dgm:cxn modelId="{0DB7291F-53CE-4839-958B-1115E3B2CA93}" type="presParOf" srcId="{3A66C21E-DAD1-41C1-ADD5-80CA9D091EF5}" destId="{65450AFE-9B07-4290-B4DF-7FCF618E77EB}" srcOrd="1" destOrd="0" presId="urn:microsoft.com/office/officeart/2008/layout/LinedList"/>
    <dgm:cxn modelId="{5ED8C493-D565-4678-9EFA-A9C2FAE18D38}" type="presParOf" srcId="{DF1CA94A-DE1C-4524-BBE8-E169E0F5150C}" destId="{733D2751-4428-48ED-A4CC-75DBA8716E83}" srcOrd="6" destOrd="0" presId="urn:microsoft.com/office/officeart/2008/layout/LinedList"/>
    <dgm:cxn modelId="{E47FCFFA-3630-4CC6-B4F6-ED05D76BDADA}" type="presParOf" srcId="{DF1CA94A-DE1C-4524-BBE8-E169E0F5150C}" destId="{4E63BC5D-DCB3-4959-9B97-F9DE4B4D6B31}" srcOrd="7" destOrd="0" presId="urn:microsoft.com/office/officeart/2008/layout/LinedList"/>
    <dgm:cxn modelId="{67DAFA78-E0B3-42B4-8325-7E10167130AE}" type="presParOf" srcId="{4E63BC5D-DCB3-4959-9B97-F9DE4B4D6B31}" destId="{707B2393-8F8A-4A67-B5C9-405AF5601B73}" srcOrd="0" destOrd="0" presId="urn:microsoft.com/office/officeart/2008/layout/LinedList"/>
    <dgm:cxn modelId="{497C9575-B668-4387-92C3-6DA9A52A00B2}" type="presParOf" srcId="{4E63BC5D-DCB3-4959-9B97-F9DE4B4D6B31}" destId="{34C9341D-D336-4660-86FA-059F8ECC902D}" srcOrd="1" destOrd="0" presId="urn:microsoft.com/office/officeart/2008/layout/LinedList"/>
    <dgm:cxn modelId="{B6350307-D118-4466-8A37-7B182EC455B7}" type="presParOf" srcId="{DF1CA94A-DE1C-4524-BBE8-E169E0F5150C}" destId="{53172320-EE79-44BD-BF3B-63ECB8A820E9}" srcOrd="8" destOrd="0" presId="urn:microsoft.com/office/officeart/2008/layout/LinedList"/>
    <dgm:cxn modelId="{454C1832-1C3C-402A-8CFA-41C0539E3105}" type="presParOf" srcId="{DF1CA94A-DE1C-4524-BBE8-E169E0F5150C}" destId="{8E283C48-D637-4B6C-A090-0BB44DC2C516}" srcOrd="9" destOrd="0" presId="urn:microsoft.com/office/officeart/2008/layout/LinedList"/>
    <dgm:cxn modelId="{5F84683E-6E14-4DC2-917B-AFE9BA0EC3C6}" type="presParOf" srcId="{8E283C48-D637-4B6C-A090-0BB44DC2C516}" destId="{E908FF18-8FD8-4872-962B-52E682B3606E}" srcOrd="0" destOrd="0" presId="urn:microsoft.com/office/officeart/2008/layout/LinedList"/>
    <dgm:cxn modelId="{011D2F6D-5808-4CD0-A2B4-5D1A6829291B}" type="presParOf" srcId="{8E283C48-D637-4B6C-A090-0BB44DC2C516}" destId="{5147C345-F6EE-4ECC-9B6F-5F4E47DEEF28}" srcOrd="1" destOrd="0" presId="urn:microsoft.com/office/officeart/2008/layout/LinedList"/>
    <dgm:cxn modelId="{B3496EEF-17B6-4102-844E-96173F651186}" type="presParOf" srcId="{DF1CA94A-DE1C-4524-BBE8-E169E0F5150C}" destId="{5600597B-998F-4C85-A336-BE6DE02F77EB}" srcOrd="10" destOrd="0" presId="urn:microsoft.com/office/officeart/2008/layout/LinedList"/>
    <dgm:cxn modelId="{864271A5-0BEC-429E-9B66-6CF42FE05539}" type="presParOf" srcId="{DF1CA94A-DE1C-4524-BBE8-E169E0F5150C}" destId="{1ED64559-A1B4-499E-9D15-DE2AD37277F1}" srcOrd="11" destOrd="0" presId="urn:microsoft.com/office/officeart/2008/layout/LinedList"/>
    <dgm:cxn modelId="{04E2ACAC-D2D9-4F19-B26F-9612FBCE88D6}" type="presParOf" srcId="{1ED64559-A1B4-499E-9D15-DE2AD37277F1}" destId="{5F980369-6F91-4AC7-B3BF-FC1BC96A7CBE}" srcOrd="0" destOrd="0" presId="urn:microsoft.com/office/officeart/2008/layout/LinedList"/>
    <dgm:cxn modelId="{88FE53B9-0D7D-4992-AC15-E0D1BB3427A7}" type="presParOf" srcId="{1ED64559-A1B4-499E-9D15-DE2AD37277F1}" destId="{ACDC90D1-A708-479C-BA4F-F098FB895A67}" srcOrd="1" destOrd="0" presId="urn:microsoft.com/office/officeart/2008/layout/LinedList"/>
    <dgm:cxn modelId="{FF413E01-5470-4CAA-8FD3-F846E1691BA5}" type="presParOf" srcId="{DF1CA94A-DE1C-4524-BBE8-E169E0F5150C}" destId="{BF7817E3-FF54-4810-BB42-577982389C21}" srcOrd="12" destOrd="0" presId="urn:microsoft.com/office/officeart/2008/layout/LinedList"/>
    <dgm:cxn modelId="{268022C0-B6B5-4A6D-8BBF-25AAC75E24FF}" type="presParOf" srcId="{DF1CA94A-DE1C-4524-BBE8-E169E0F5150C}" destId="{9783AE20-0604-48E7-BDCF-A805071EEABA}" srcOrd="13" destOrd="0" presId="urn:microsoft.com/office/officeart/2008/layout/LinedList"/>
    <dgm:cxn modelId="{BE9996ED-9635-4AF4-BB86-9C2159D23DD4}" type="presParOf" srcId="{9783AE20-0604-48E7-BDCF-A805071EEABA}" destId="{530C96C5-AD86-4C1E-B9AE-435C4B9E4420}" srcOrd="0" destOrd="0" presId="urn:microsoft.com/office/officeart/2008/layout/LinedList"/>
    <dgm:cxn modelId="{0FDF10D3-0248-4C40-933A-C4992B8C850A}" type="presParOf" srcId="{9783AE20-0604-48E7-BDCF-A805071EEABA}" destId="{EE22B450-6BC5-48DE-9F08-8AA5B98DE0F3}" srcOrd="1" destOrd="0" presId="urn:microsoft.com/office/officeart/2008/layout/LinedList"/>
    <dgm:cxn modelId="{D4BB611A-F7A9-4DDF-B363-35E3F79EFDBD}" type="presParOf" srcId="{DF1CA94A-DE1C-4524-BBE8-E169E0F5150C}" destId="{3F3BF592-01C1-4B2F-B6B7-48C9C81D3ABA}" srcOrd="14" destOrd="0" presId="urn:microsoft.com/office/officeart/2008/layout/LinedList"/>
    <dgm:cxn modelId="{9C56EDF1-34FE-4AF5-8E3F-A804B39B2B34}" type="presParOf" srcId="{DF1CA94A-DE1C-4524-BBE8-E169E0F5150C}" destId="{93C590D0-CEC0-45F1-BE83-DE00052ADD79}" srcOrd="15" destOrd="0" presId="urn:microsoft.com/office/officeart/2008/layout/LinedList"/>
    <dgm:cxn modelId="{FBF4005C-9C4B-4E2A-A0D0-EB3395A634FA}" type="presParOf" srcId="{93C590D0-CEC0-45F1-BE83-DE00052ADD79}" destId="{1B5288B0-9F5D-41AC-8040-8619FEEE88D0}" srcOrd="0" destOrd="0" presId="urn:microsoft.com/office/officeart/2008/layout/LinedList"/>
    <dgm:cxn modelId="{FE384880-BF8D-484F-ADF2-3DC9F18E6DE5}" type="presParOf" srcId="{93C590D0-CEC0-45F1-BE83-DE00052ADD79}" destId="{2EDF249E-8EB7-4F3A-AF48-F0E7E09ADF6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A56E36-EB05-4E4E-A620-0CA5C09C031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0D7C481B-FD24-46A0-85B3-56C4467CE372}">
      <dgm:prSet phldrT="[Text]" custT="1"/>
      <dgm:spPr/>
      <dgm:t>
        <a:bodyPr/>
        <a:lstStyle/>
        <a:p>
          <a:r>
            <a:rPr lang="en-GB" sz="1800" smtClean="0"/>
            <a:t>Volunteering</a:t>
          </a:r>
          <a:endParaRPr lang="en-GB" sz="1800" dirty="0"/>
        </a:p>
      </dgm:t>
    </dgm:pt>
    <dgm:pt modelId="{650B2AD1-DC45-4EC0-A51A-5342025FEDAA}" type="parTrans" cxnId="{16085ABC-97BB-47A6-A18E-A11FB1A6439D}">
      <dgm:prSet/>
      <dgm:spPr/>
      <dgm:t>
        <a:bodyPr/>
        <a:lstStyle/>
        <a:p>
          <a:endParaRPr lang="en-GB"/>
        </a:p>
      </dgm:t>
    </dgm:pt>
    <dgm:pt modelId="{902648AC-166F-4A11-AAF5-69E6FFBF047D}" type="sibTrans" cxnId="{16085ABC-97BB-47A6-A18E-A11FB1A6439D}">
      <dgm:prSet/>
      <dgm:spPr/>
      <dgm:t>
        <a:bodyPr/>
        <a:lstStyle/>
        <a:p>
          <a:endParaRPr lang="en-GB"/>
        </a:p>
      </dgm:t>
    </dgm:pt>
    <dgm:pt modelId="{72CC2446-ED6E-4F2C-BE1E-0BF25FC48873}">
      <dgm:prSet custT="1"/>
      <dgm:spPr/>
      <dgm:t>
        <a:bodyPr/>
        <a:lstStyle/>
        <a:p>
          <a:r>
            <a:rPr lang="en-GB" sz="1400" smtClean="0"/>
            <a:t>In many different organisations and roles</a:t>
          </a:r>
          <a:endParaRPr lang="en-GB" sz="1400" dirty="0" smtClean="0"/>
        </a:p>
      </dgm:t>
    </dgm:pt>
    <dgm:pt modelId="{3216344F-6B0D-401B-A85B-B41BC3A5E6FD}" type="parTrans" cxnId="{D5D66233-F47A-4F6A-97AA-1367D027CEB1}">
      <dgm:prSet/>
      <dgm:spPr/>
      <dgm:t>
        <a:bodyPr/>
        <a:lstStyle/>
        <a:p>
          <a:endParaRPr lang="en-GB"/>
        </a:p>
      </dgm:t>
    </dgm:pt>
    <dgm:pt modelId="{C98498DE-271C-4EB6-B3CE-642C4F2430C3}" type="sibTrans" cxnId="{D5D66233-F47A-4F6A-97AA-1367D027CEB1}">
      <dgm:prSet/>
      <dgm:spPr/>
      <dgm:t>
        <a:bodyPr/>
        <a:lstStyle/>
        <a:p>
          <a:endParaRPr lang="en-GB"/>
        </a:p>
      </dgm:t>
    </dgm:pt>
    <dgm:pt modelId="{353B10E2-B634-4AD4-A92D-5CB57422D98D}">
      <dgm:prSet custT="1"/>
      <dgm:spPr/>
      <dgm:t>
        <a:bodyPr/>
        <a:lstStyle/>
        <a:p>
          <a:r>
            <a:rPr lang="en-GB" sz="1400" smtClean="0"/>
            <a:t>Valuable networking and experience </a:t>
          </a:r>
          <a:endParaRPr lang="en-GB" sz="1400" dirty="0" smtClean="0"/>
        </a:p>
      </dgm:t>
    </dgm:pt>
    <dgm:pt modelId="{E7AF4DC7-0354-4677-BFD2-EE04750906C3}" type="parTrans" cxnId="{7774D69A-9E88-424F-AB7F-F52E39D2FBFC}">
      <dgm:prSet/>
      <dgm:spPr/>
      <dgm:t>
        <a:bodyPr/>
        <a:lstStyle/>
        <a:p>
          <a:endParaRPr lang="en-GB"/>
        </a:p>
      </dgm:t>
    </dgm:pt>
    <dgm:pt modelId="{77BA0108-9BF0-4820-BB3C-38280F19EEA2}" type="sibTrans" cxnId="{7774D69A-9E88-424F-AB7F-F52E39D2FBFC}">
      <dgm:prSet/>
      <dgm:spPr/>
      <dgm:t>
        <a:bodyPr/>
        <a:lstStyle/>
        <a:p>
          <a:endParaRPr lang="en-GB"/>
        </a:p>
      </dgm:t>
    </dgm:pt>
    <dgm:pt modelId="{C60F8411-70DA-4DC0-882C-E27132D1B5E2}">
      <dgm:prSet custT="1"/>
      <dgm:spPr/>
      <dgm:t>
        <a:bodyPr/>
        <a:lstStyle/>
        <a:p>
          <a:r>
            <a:rPr lang="en-GB" sz="1400" smtClean="0"/>
            <a:t>Can be a couple of hours a week to a few months</a:t>
          </a:r>
          <a:endParaRPr lang="en-GB" sz="1400" dirty="0" smtClean="0"/>
        </a:p>
      </dgm:t>
    </dgm:pt>
    <dgm:pt modelId="{0DA75F03-FB57-43B4-A08F-AE80B431F42B}" type="parTrans" cxnId="{2693C3F4-FEB2-4E68-9D80-508235896A23}">
      <dgm:prSet/>
      <dgm:spPr/>
      <dgm:t>
        <a:bodyPr/>
        <a:lstStyle/>
        <a:p>
          <a:endParaRPr lang="en-GB"/>
        </a:p>
      </dgm:t>
    </dgm:pt>
    <dgm:pt modelId="{B4029E5C-3819-4AB1-9864-F83215EFC99F}" type="sibTrans" cxnId="{2693C3F4-FEB2-4E68-9D80-508235896A23}">
      <dgm:prSet/>
      <dgm:spPr/>
      <dgm:t>
        <a:bodyPr/>
        <a:lstStyle/>
        <a:p>
          <a:endParaRPr lang="en-GB"/>
        </a:p>
      </dgm:t>
    </dgm:pt>
    <dgm:pt modelId="{3D2E74B4-DADE-4626-B951-45146DD8D670}">
      <dgm:prSet custT="1"/>
      <dgm:spPr/>
      <dgm:t>
        <a:bodyPr/>
        <a:lstStyle/>
        <a:p>
          <a:r>
            <a:rPr lang="en-GB" sz="1800" dirty="0" smtClean="0"/>
            <a:t>Shadowing</a:t>
          </a:r>
        </a:p>
      </dgm:t>
    </dgm:pt>
    <dgm:pt modelId="{0C0C9489-C2C7-432F-998C-0AC2011B399B}" type="parTrans" cxnId="{A8B7D91C-6D6D-4530-8480-FB1F3B1746C7}">
      <dgm:prSet/>
      <dgm:spPr/>
      <dgm:t>
        <a:bodyPr/>
        <a:lstStyle/>
        <a:p>
          <a:endParaRPr lang="en-GB"/>
        </a:p>
      </dgm:t>
    </dgm:pt>
    <dgm:pt modelId="{78A945E1-6490-46AD-B5F7-0576CF9B9569}" type="sibTrans" cxnId="{A8B7D91C-6D6D-4530-8480-FB1F3B1746C7}">
      <dgm:prSet/>
      <dgm:spPr/>
      <dgm:t>
        <a:bodyPr/>
        <a:lstStyle/>
        <a:p>
          <a:endParaRPr lang="en-GB"/>
        </a:p>
      </dgm:t>
    </dgm:pt>
    <dgm:pt modelId="{58961A19-8259-4822-87C9-7BF03F9F5087}">
      <dgm:prSet custT="1"/>
      <dgm:spPr/>
      <dgm:t>
        <a:bodyPr/>
        <a:lstStyle/>
        <a:p>
          <a:r>
            <a:rPr lang="en-GB" sz="1400" dirty="0" smtClean="0"/>
            <a:t>Being someone's 'shadow' for a few days</a:t>
          </a:r>
        </a:p>
      </dgm:t>
    </dgm:pt>
    <dgm:pt modelId="{CE89A852-D01C-497C-BEF1-DF5F35E85F77}" type="parTrans" cxnId="{A6E9460C-536E-4D3B-8C01-E367060C7089}">
      <dgm:prSet/>
      <dgm:spPr/>
      <dgm:t>
        <a:bodyPr/>
        <a:lstStyle/>
        <a:p>
          <a:endParaRPr lang="en-GB"/>
        </a:p>
      </dgm:t>
    </dgm:pt>
    <dgm:pt modelId="{8614626E-3E79-4B90-AD13-8D306766A20F}" type="sibTrans" cxnId="{A6E9460C-536E-4D3B-8C01-E367060C7089}">
      <dgm:prSet/>
      <dgm:spPr/>
      <dgm:t>
        <a:bodyPr/>
        <a:lstStyle/>
        <a:p>
          <a:endParaRPr lang="en-GB"/>
        </a:p>
      </dgm:t>
    </dgm:pt>
    <dgm:pt modelId="{71D55E12-4157-48BD-ADB6-244676030EF4}">
      <dgm:prSet custT="1"/>
      <dgm:spPr/>
      <dgm:t>
        <a:bodyPr/>
        <a:lstStyle/>
        <a:p>
          <a:r>
            <a:rPr lang="en-GB" sz="1400" smtClean="0"/>
            <a:t>Less formal, so employers usually open to this </a:t>
          </a:r>
          <a:endParaRPr lang="en-GB" sz="1400" dirty="0" smtClean="0"/>
        </a:p>
      </dgm:t>
    </dgm:pt>
    <dgm:pt modelId="{E150ADC0-9DA9-457F-9B65-F15F322C1386}" type="parTrans" cxnId="{BCCBAFFA-94B7-4682-A191-D650B2B33548}">
      <dgm:prSet/>
      <dgm:spPr/>
      <dgm:t>
        <a:bodyPr/>
        <a:lstStyle/>
        <a:p>
          <a:endParaRPr lang="en-GB"/>
        </a:p>
      </dgm:t>
    </dgm:pt>
    <dgm:pt modelId="{2534EB93-0862-452F-8A04-879CFFBC8F1C}" type="sibTrans" cxnId="{BCCBAFFA-94B7-4682-A191-D650B2B33548}">
      <dgm:prSet/>
      <dgm:spPr/>
      <dgm:t>
        <a:bodyPr/>
        <a:lstStyle/>
        <a:p>
          <a:endParaRPr lang="en-GB"/>
        </a:p>
      </dgm:t>
    </dgm:pt>
    <dgm:pt modelId="{1D4F2C85-5586-42CD-9EA2-6A1FCC059F97}">
      <dgm:prSet custT="1"/>
      <dgm:spPr/>
      <dgm:t>
        <a:bodyPr/>
        <a:lstStyle/>
        <a:p>
          <a:r>
            <a:rPr lang="en-GB" sz="1800" smtClean="0"/>
            <a:t>Temping</a:t>
          </a:r>
          <a:endParaRPr lang="en-GB" sz="1800" dirty="0" smtClean="0"/>
        </a:p>
      </dgm:t>
    </dgm:pt>
    <dgm:pt modelId="{58ADA9E9-7F36-48BF-A38A-6C43D3CC6380}" type="parTrans" cxnId="{9544E365-CFE0-420F-AD5E-529809BF8734}">
      <dgm:prSet/>
      <dgm:spPr/>
      <dgm:t>
        <a:bodyPr/>
        <a:lstStyle/>
        <a:p>
          <a:endParaRPr lang="en-GB"/>
        </a:p>
      </dgm:t>
    </dgm:pt>
    <dgm:pt modelId="{97A0C65A-F14A-4981-98EB-810A64ABFEAE}" type="sibTrans" cxnId="{9544E365-CFE0-420F-AD5E-529809BF8734}">
      <dgm:prSet/>
      <dgm:spPr/>
      <dgm:t>
        <a:bodyPr/>
        <a:lstStyle/>
        <a:p>
          <a:endParaRPr lang="en-GB"/>
        </a:p>
      </dgm:t>
    </dgm:pt>
    <dgm:pt modelId="{F0768ABA-6585-49D8-BC9C-4BC76ACC6510}">
      <dgm:prSet custT="1"/>
      <dgm:spPr/>
      <dgm:t>
        <a:bodyPr/>
        <a:lstStyle/>
        <a:p>
          <a:r>
            <a:rPr lang="en-GB" sz="1400" smtClean="0"/>
            <a:t>Short term work through a recruitment agency</a:t>
          </a:r>
          <a:endParaRPr lang="en-GB" sz="1400" dirty="0" smtClean="0"/>
        </a:p>
      </dgm:t>
    </dgm:pt>
    <dgm:pt modelId="{437C009A-2A10-4C68-9A07-8E24B1F0A935}" type="parTrans" cxnId="{DF4B901B-892F-4504-907B-9CDB0F07E777}">
      <dgm:prSet/>
      <dgm:spPr/>
      <dgm:t>
        <a:bodyPr/>
        <a:lstStyle/>
        <a:p>
          <a:endParaRPr lang="en-GB"/>
        </a:p>
      </dgm:t>
    </dgm:pt>
    <dgm:pt modelId="{436F357C-E475-4C5F-8504-09210056064A}" type="sibTrans" cxnId="{DF4B901B-892F-4504-907B-9CDB0F07E777}">
      <dgm:prSet/>
      <dgm:spPr/>
      <dgm:t>
        <a:bodyPr/>
        <a:lstStyle/>
        <a:p>
          <a:endParaRPr lang="en-GB"/>
        </a:p>
      </dgm:t>
    </dgm:pt>
    <dgm:pt modelId="{AC7DE633-2F61-4C2F-AB91-3331996B2BE8}">
      <dgm:prSet custT="1"/>
      <dgm:spPr/>
      <dgm:t>
        <a:bodyPr/>
        <a:lstStyle/>
        <a:p>
          <a:r>
            <a:rPr lang="en-GB" sz="1400" smtClean="0"/>
            <a:t>Variety of opportunities, usually fairly flexible</a:t>
          </a:r>
          <a:endParaRPr lang="en-GB" sz="1400" dirty="0" smtClean="0"/>
        </a:p>
      </dgm:t>
    </dgm:pt>
    <dgm:pt modelId="{9BB8AA57-554A-4CB1-B3E4-94045AA085EF}" type="parTrans" cxnId="{E1A606A7-C6D7-490F-B15A-A99390B646E7}">
      <dgm:prSet/>
      <dgm:spPr/>
      <dgm:t>
        <a:bodyPr/>
        <a:lstStyle/>
        <a:p>
          <a:endParaRPr lang="en-GB"/>
        </a:p>
      </dgm:t>
    </dgm:pt>
    <dgm:pt modelId="{3E63F966-316E-49F1-9056-BF2C4F88DF03}" type="sibTrans" cxnId="{E1A606A7-C6D7-490F-B15A-A99390B646E7}">
      <dgm:prSet/>
      <dgm:spPr/>
      <dgm:t>
        <a:bodyPr/>
        <a:lstStyle/>
        <a:p>
          <a:endParaRPr lang="en-GB"/>
        </a:p>
      </dgm:t>
    </dgm:pt>
    <dgm:pt modelId="{3FA855B3-88D4-4FC6-840A-4FB5D474C18C}">
      <dgm:prSet custT="1"/>
      <dgm:spPr/>
      <dgm:t>
        <a:bodyPr/>
        <a:lstStyle/>
        <a:p>
          <a:r>
            <a:rPr lang="en-GB" sz="1800" smtClean="0"/>
            <a:t>Insight Days</a:t>
          </a:r>
          <a:endParaRPr lang="en-GB" sz="1800" dirty="0"/>
        </a:p>
      </dgm:t>
    </dgm:pt>
    <dgm:pt modelId="{E1EAB01E-B800-4868-9C55-BC06BCC49C5D}" type="parTrans" cxnId="{0A8234C0-41A8-420B-A201-F97AE4E687B5}">
      <dgm:prSet/>
      <dgm:spPr/>
      <dgm:t>
        <a:bodyPr/>
        <a:lstStyle/>
        <a:p>
          <a:endParaRPr lang="en-GB"/>
        </a:p>
      </dgm:t>
    </dgm:pt>
    <dgm:pt modelId="{D275137C-7264-410B-8397-2DA5D68E0815}" type="sibTrans" cxnId="{0A8234C0-41A8-420B-A201-F97AE4E687B5}">
      <dgm:prSet/>
      <dgm:spPr/>
      <dgm:t>
        <a:bodyPr/>
        <a:lstStyle/>
        <a:p>
          <a:endParaRPr lang="en-GB"/>
        </a:p>
      </dgm:t>
    </dgm:pt>
    <dgm:pt modelId="{8CECA7A9-18A8-40EC-AACD-D701AB5B4125}">
      <dgm:prSet custT="1"/>
      <dgm:spPr/>
      <dgm:t>
        <a:bodyPr/>
        <a:lstStyle/>
        <a:p>
          <a:r>
            <a:rPr lang="en-GB" sz="1400" smtClean="0"/>
            <a:t>1-7 days, often within bigger companies, chance to talk to employers and staff members</a:t>
          </a:r>
          <a:endParaRPr lang="en-GB" sz="1400" dirty="0"/>
        </a:p>
      </dgm:t>
    </dgm:pt>
    <dgm:pt modelId="{F2336242-2AD1-482B-AE37-9E6EFC26798C}" type="parTrans" cxnId="{43F6DBED-A9D6-4E37-9B12-2CE588A4A148}">
      <dgm:prSet/>
      <dgm:spPr/>
      <dgm:t>
        <a:bodyPr/>
        <a:lstStyle/>
        <a:p>
          <a:endParaRPr lang="en-GB"/>
        </a:p>
      </dgm:t>
    </dgm:pt>
    <dgm:pt modelId="{0F835793-76BE-484C-B755-8430C6E88210}" type="sibTrans" cxnId="{43F6DBED-A9D6-4E37-9B12-2CE588A4A148}">
      <dgm:prSet/>
      <dgm:spPr/>
      <dgm:t>
        <a:bodyPr/>
        <a:lstStyle/>
        <a:p>
          <a:endParaRPr lang="en-GB"/>
        </a:p>
      </dgm:t>
    </dgm:pt>
    <dgm:pt modelId="{0DD6CD25-B903-49DE-AA4D-D1C3DEAC8E8D}">
      <dgm:prSet custT="1"/>
      <dgm:spPr/>
      <dgm:t>
        <a:bodyPr/>
        <a:lstStyle/>
        <a:p>
          <a:r>
            <a:rPr lang="en-GB" sz="1800" smtClean="0"/>
            <a:t>Internships</a:t>
          </a:r>
          <a:endParaRPr lang="en-GB" sz="1800" dirty="0"/>
        </a:p>
      </dgm:t>
    </dgm:pt>
    <dgm:pt modelId="{A119CCFF-9D68-4118-BE32-F1D71E30F5EB}" type="parTrans" cxnId="{CE7B6DF8-3034-4875-8562-D2DD7199E039}">
      <dgm:prSet/>
      <dgm:spPr/>
      <dgm:t>
        <a:bodyPr/>
        <a:lstStyle/>
        <a:p>
          <a:endParaRPr lang="en-GB"/>
        </a:p>
      </dgm:t>
    </dgm:pt>
    <dgm:pt modelId="{658829B4-B2F0-4A69-B321-705DFE286A6C}" type="sibTrans" cxnId="{CE7B6DF8-3034-4875-8562-D2DD7199E039}">
      <dgm:prSet/>
      <dgm:spPr/>
      <dgm:t>
        <a:bodyPr/>
        <a:lstStyle/>
        <a:p>
          <a:endParaRPr lang="en-GB"/>
        </a:p>
      </dgm:t>
    </dgm:pt>
    <dgm:pt modelId="{D00F036B-A5CC-458C-B948-41D5C13A2AD8}">
      <dgm:prSet custT="1"/>
      <dgm:spPr/>
      <dgm:t>
        <a:bodyPr/>
        <a:lstStyle/>
        <a:p>
          <a:r>
            <a:rPr lang="en-GB" sz="1400" smtClean="0"/>
            <a:t>From 1 week to several months</a:t>
          </a:r>
          <a:endParaRPr lang="en-GB" sz="1400" dirty="0"/>
        </a:p>
      </dgm:t>
    </dgm:pt>
    <dgm:pt modelId="{2880AFDA-6939-4383-974E-40A0FD7EAEDE}" type="parTrans" cxnId="{F6A78BD4-98E9-40AF-9CE3-32669A56B67B}">
      <dgm:prSet/>
      <dgm:spPr/>
      <dgm:t>
        <a:bodyPr/>
        <a:lstStyle/>
        <a:p>
          <a:endParaRPr lang="en-GB"/>
        </a:p>
      </dgm:t>
    </dgm:pt>
    <dgm:pt modelId="{5C1396F6-B74C-436D-8D05-4CEC877DA5BE}" type="sibTrans" cxnId="{F6A78BD4-98E9-40AF-9CE3-32669A56B67B}">
      <dgm:prSet/>
      <dgm:spPr/>
      <dgm:t>
        <a:bodyPr/>
        <a:lstStyle/>
        <a:p>
          <a:endParaRPr lang="en-GB"/>
        </a:p>
      </dgm:t>
    </dgm:pt>
    <dgm:pt modelId="{84E01194-3BEA-493F-BBFE-58D381351011}">
      <dgm:prSet custT="1"/>
      <dgm:spPr/>
      <dgm:t>
        <a:bodyPr/>
        <a:lstStyle/>
        <a:p>
          <a:r>
            <a:rPr lang="en-GB" sz="1400" smtClean="0"/>
            <a:t>Can be formal or something you arrange yourself</a:t>
          </a:r>
          <a:endParaRPr lang="en-GB" sz="1400" dirty="0"/>
        </a:p>
      </dgm:t>
    </dgm:pt>
    <dgm:pt modelId="{BE9830B7-9F71-49DA-82E3-34A652F797B2}" type="parTrans" cxnId="{F48D9D2B-30C1-42D1-8102-BA7138C26F73}">
      <dgm:prSet/>
      <dgm:spPr/>
      <dgm:t>
        <a:bodyPr/>
        <a:lstStyle/>
        <a:p>
          <a:endParaRPr lang="en-GB"/>
        </a:p>
      </dgm:t>
    </dgm:pt>
    <dgm:pt modelId="{131B1A54-924E-4F5F-A222-BB266D8C39B0}" type="sibTrans" cxnId="{F48D9D2B-30C1-42D1-8102-BA7138C26F73}">
      <dgm:prSet/>
      <dgm:spPr/>
      <dgm:t>
        <a:bodyPr/>
        <a:lstStyle/>
        <a:p>
          <a:endParaRPr lang="en-GB"/>
        </a:p>
      </dgm:t>
    </dgm:pt>
    <dgm:pt modelId="{D8AC7D8D-8A5F-40D1-B84C-2C1BCABAAFC3}">
      <dgm:prSet custT="1"/>
      <dgm:spPr/>
      <dgm:t>
        <a:bodyPr/>
        <a:lstStyle/>
        <a:p>
          <a:r>
            <a:rPr lang="en-GB" altLang="en-US" sz="1800" smtClean="0"/>
            <a:t>Self employment / Freelancing</a:t>
          </a:r>
          <a:endParaRPr lang="en-GB" sz="1800" dirty="0"/>
        </a:p>
      </dgm:t>
    </dgm:pt>
    <dgm:pt modelId="{D6E97C22-47E9-4355-87BA-B349F4030345}" type="parTrans" cxnId="{7274B0BE-57C2-4B8C-B0F1-8E5E0C8427D7}">
      <dgm:prSet/>
      <dgm:spPr/>
      <dgm:t>
        <a:bodyPr/>
        <a:lstStyle/>
        <a:p>
          <a:endParaRPr lang="en-GB"/>
        </a:p>
      </dgm:t>
    </dgm:pt>
    <dgm:pt modelId="{951C0AD1-ADD1-407B-A734-066F884E6977}" type="sibTrans" cxnId="{7274B0BE-57C2-4B8C-B0F1-8E5E0C8427D7}">
      <dgm:prSet/>
      <dgm:spPr/>
      <dgm:t>
        <a:bodyPr/>
        <a:lstStyle/>
        <a:p>
          <a:endParaRPr lang="en-GB"/>
        </a:p>
      </dgm:t>
    </dgm:pt>
    <dgm:pt modelId="{FF0F4B9F-DE06-4609-AAEE-F45A5D89B7AC}">
      <dgm:prSet custT="1"/>
      <dgm:spPr/>
      <dgm:t>
        <a:bodyPr/>
        <a:lstStyle/>
        <a:p>
          <a:r>
            <a:rPr lang="en-GB" altLang="en-US" sz="1400" smtClean="0"/>
            <a:t>Test out a path yourself</a:t>
          </a:r>
          <a:endParaRPr lang="en-GB" altLang="en-US" sz="1400" dirty="0"/>
        </a:p>
      </dgm:t>
    </dgm:pt>
    <dgm:pt modelId="{8EC0A9EF-47D7-44A3-B36D-1BE59C9CE53D}" type="parTrans" cxnId="{60455979-D768-42F3-A336-27D53DDC462F}">
      <dgm:prSet/>
      <dgm:spPr/>
      <dgm:t>
        <a:bodyPr/>
        <a:lstStyle/>
        <a:p>
          <a:endParaRPr lang="en-GB"/>
        </a:p>
      </dgm:t>
    </dgm:pt>
    <dgm:pt modelId="{C876B766-47DC-4341-817F-87883098896B}" type="sibTrans" cxnId="{60455979-D768-42F3-A336-27D53DDC462F}">
      <dgm:prSet/>
      <dgm:spPr/>
      <dgm:t>
        <a:bodyPr/>
        <a:lstStyle/>
        <a:p>
          <a:endParaRPr lang="en-GB"/>
        </a:p>
      </dgm:t>
    </dgm:pt>
    <dgm:pt modelId="{CD1FC150-3123-4B0A-AC4F-F969587FD9C3}">
      <dgm:prSet custT="1"/>
      <dgm:spPr/>
      <dgm:t>
        <a:bodyPr/>
        <a:lstStyle/>
        <a:p>
          <a:r>
            <a:rPr lang="en-GB" altLang="en-US" sz="1400" smtClean="0"/>
            <a:t>support </a:t>
          </a:r>
          <a:r>
            <a:rPr lang="en-GB" altLang="en-US" sz="1400" dirty="0" smtClean="0"/>
            <a:t>from </a:t>
          </a:r>
          <a:r>
            <a:rPr lang="en-GB" altLang="en-US" sz="1400" dirty="0" err="1" smtClean="0"/>
            <a:t>uni</a:t>
          </a:r>
          <a:r>
            <a:rPr lang="en-GB" altLang="en-US" sz="1400" dirty="0" smtClean="0"/>
            <a:t> (e.g. Enterprise Team and Hallam Freelancers)</a:t>
          </a:r>
          <a:endParaRPr lang="en-GB" altLang="en-US" sz="1400" dirty="0"/>
        </a:p>
      </dgm:t>
    </dgm:pt>
    <dgm:pt modelId="{1F6206D1-1111-4B5F-AEB7-406A3164C8B5}" type="parTrans" cxnId="{E4BEDC9E-FB12-481F-A0B3-191A73DD3063}">
      <dgm:prSet/>
      <dgm:spPr/>
      <dgm:t>
        <a:bodyPr/>
        <a:lstStyle/>
        <a:p>
          <a:endParaRPr lang="en-GB"/>
        </a:p>
      </dgm:t>
    </dgm:pt>
    <dgm:pt modelId="{483C30A6-DC10-4C80-A8FE-AABEC08E367D}" type="sibTrans" cxnId="{E4BEDC9E-FB12-481F-A0B3-191A73DD3063}">
      <dgm:prSet/>
      <dgm:spPr/>
      <dgm:t>
        <a:bodyPr/>
        <a:lstStyle/>
        <a:p>
          <a:endParaRPr lang="en-GB"/>
        </a:p>
      </dgm:t>
    </dgm:pt>
    <dgm:pt modelId="{D002FF04-B9F6-4E08-92A2-785290F5A8E8}" type="pres">
      <dgm:prSet presAssocID="{AEA56E36-EB05-4E4E-A620-0CA5C09C0314}" presName="diagram" presStyleCnt="0">
        <dgm:presLayoutVars>
          <dgm:dir/>
          <dgm:resizeHandles val="exact"/>
        </dgm:presLayoutVars>
      </dgm:prSet>
      <dgm:spPr/>
      <dgm:t>
        <a:bodyPr/>
        <a:lstStyle/>
        <a:p>
          <a:endParaRPr lang="en-GB"/>
        </a:p>
      </dgm:t>
    </dgm:pt>
    <dgm:pt modelId="{B508AB33-64A4-490F-A0C8-68AC7C39F3BD}" type="pres">
      <dgm:prSet presAssocID="{0D7C481B-FD24-46A0-85B3-56C4467CE372}" presName="node" presStyleLbl="node1" presStyleIdx="0" presStyleCnt="6" custScaleY="110267">
        <dgm:presLayoutVars>
          <dgm:bulletEnabled val="1"/>
        </dgm:presLayoutVars>
      </dgm:prSet>
      <dgm:spPr/>
      <dgm:t>
        <a:bodyPr/>
        <a:lstStyle/>
        <a:p>
          <a:endParaRPr lang="en-GB"/>
        </a:p>
      </dgm:t>
    </dgm:pt>
    <dgm:pt modelId="{0B0F5081-CD0C-40F9-840F-B3945491F8A0}" type="pres">
      <dgm:prSet presAssocID="{902648AC-166F-4A11-AAF5-69E6FFBF047D}" presName="sibTrans" presStyleCnt="0"/>
      <dgm:spPr/>
    </dgm:pt>
    <dgm:pt modelId="{7CAFAC8F-C203-4889-96EC-FBF8836CEB0F}" type="pres">
      <dgm:prSet presAssocID="{3D2E74B4-DADE-4626-B951-45146DD8D670}" presName="node" presStyleLbl="node1" presStyleIdx="1" presStyleCnt="6" custScaleY="110267">
        <dgm:presLayoutVars>
          <dgm:bulletEnabled val="1"/>
        </dgm:presLayoutVars>
      </dgm:prSet>
      <dgm:spPr/>
      <dgm:t>
        <a:bodyPr/>
        <a:lstStyle/>
        <a:p>
          <a:endParaRPr lang="en-GB"/>
        </a:p>
      </dgm:t>
    </dgm:pt>
    <dgm:pt modelId="{A373C68F-DAC5-4B16-A4F9-C187E2BC6E39}" type="pres">
      <dgm:prSet presAssocID="{78A945E1-6490-46AD-B5F7-0576CF9B9569}" presName="sibTrans" presStyleCnt="0"/>
      <dgm:spPr/>
    </dgm:pt>
    <dgm:pt modelId="{DE613CC2-8255-47FF-B909-23910DA02692}" type="pres">
      <dgm:prSet presAssocID="{1D4F2C85-5586-42CD-9EA2-6A1FCC059F97}" presName="node" presStyleLbl="node1" presStyleIdx="2" presStyleCnt="6" custScaleY="110267">
        <dgm:presLayoutVars>
          <dgm:bulletEnabled val="1"/>
        </dgm:presLayoutVars>
      </dgm:prSet>
      <dgm:spPr/>
      <dgm:t>
        <a:bodyPr/>
        <a:lstStyle/>
        <a:p>
          <a:endParaRPr lang="en-GB"/>
        </a:p>
      </dgm:t>
    </dgm:pt>
    <dgm:pt modelId="{9215CD2B-587C-4DF0-927C-4D22480DCEA3}" type="pres">
      <dgm:prSet presAssocID="{97A0C65A-F14A-4981-98EB-810A64ABFEAE}" presName="sibTrans" presStyleCnt="0"/>
      <dgm:spPr/>
    </dgm:pt>
    <dgm:pt modelId="{8A0B8A59-5834-4EC1-8507-36FED4704703}" type="pres">
      <dgm:prSet presAssocID="{3FA855B3-88D4-4FC6-840A-4FB5D474C18C}" presName="node" presStyleLbl="node1" presStyleIdx="3" presStyleCnt="6" custScaleY="110267">
        <dgm:presLayoutVars>
          <dgm:bulletEnabled val="1"/>
        </dgm:presLayoutVars>
      </dgm:prSet>
      <dgm:spPr/>
      <dgm:t>
        <a:bodyPr/>
        <a:lstStyle/>
        <a:p>
          <a:endParaRPr lang="en-GB"/>
        </a:p>
      </dgm:t>
    </dgm:pt>
    <dgm:pt modelId="{B7A337D0-CAE2-4D85-B5FE-EAA7888F5805}" type="pres">
      <dgm:prSet presAssocID="{D275137C-7264-410B-8397-2DA5D68E0815}" presName="sibTrans" presStyleCnt="0"/>
      <dgm:spPr/>
    </dgm:pt>
    <dgm:pt modelId="{31DF8A7C-32D2-4474-95B7-526E9AD52136}" type="pres">
      <dgm:prSet presAssocID="{0DD6CD25-B903-49DE-AA4D-D1C3DEAC8E8D}" presName="node" presStyleLbl="node1" presStyleIdx="4" presStyleCnt="6" custScaleY="110267">
        <dgm:presLayoutVars>
          <dgm:bulletEnabled val="1"/>
        </dgm:presLayoutVars>
      </dgm:prSet>
      <dgm:spPr/>
      <dgm:t>
        <a:bodyPr/>
        <a:lstStyle/>
        <a:p>
          <a:endParaRPr lang="en-GB"/>
        </a:p>
      </dgm:t>
    </dgm:pt>
    <dgm:pt modelId="{546510A3-04C4-419D-878A-DEF17546477B}" type="pres">
      <dgm:prSet presAssocID="{658829B4-B2F0-4A69-B321-705DFE286A6C}" presName="sibTrans" presStyleCnt="0"/>
      <dgm:spPr/>
    </dgm:pt>
    <dgm:pt modelId="{AACAF976-0BC0-4C73-8B55-599C274997BC}" type="pres">
      <dgm:prSet presAssocID="{D8AC7D8D-8A5F-40D1-B84C-2C1BCABAAFC3}" presName="node" presStyleLbl="node1" presStyleIdx="5" presStyleCnt="6" custScaleY="110267">
        <dgm:presLayoutVars>
          <dgm:bulletEnabled val="1"/>
        </dgm:presLayoutVars>
      </dgm:prSet>
      <dgm:spPr/>
      <dgm:t>
        <a:bodyPr/>
        <a:lstStyle/>
        <a:p>
          <a:endParaRPr lang="en-GB"/>
        </a:p>
      </dgm:t>
    </dgm:pt>
  </dgm:ptLst>
  <dgm:cxnLst>
    <dgm:cxn modelId="{A6E9460C-536E-4D3B-8C01-E367060C7089}" srcId="{3D2E74B4-DADE-4626-B951-45146DD8D670}" destId="{58961A19-8259-4822-87C9-7BF03F9F5087}" srcOrd="0" destOrd="0" parTransId="{CE89A852-D01C-497C-BEF1-DF5F35E85F77}" sibTransId="{8614626E-3E79-4B90-AD13-8D306766A20F}"/>
    <dgm:cxn modelId="{826CAB34-C55A-487D-963A-BB95AA6A6492}" type="presOf" srcId="{353B10E2-B634-4AD4-A92D-5CB57422D98D}" destId="{B508AB33-64A4-490F-A0C8-68AC7C39F3BD}" srcOrd="0" destOrd="2" presId="urn:microsoft.com/office/officeart/2005/8/layout/default"/>
    <dgm:cxn modelId="{286A3390-7C64-45DE-AAB1-98B7A27AF9D6}" type="presOf" srcId="{3D2E74B4-DADE-4626-B951-45146DD8D670}" destId="{7CAFAC8F-C203-4889-96EC-FBF8836CEB0F}" srcOrd="0" destOrd="0" presId="urn:microsoft.com/office/officeart/2005/8/layout/default"/>
    <dgm:cxn modelId="{43F6DBED-A9D6-4E37-9B12-2CE588A4A148}" srcId="{3FA855B3-88D4-4FC6-840A-4FB5D474C18C}" destId="{8CECA7A9-18A8-40EC-AACD-D701AB5B4125}" srcOrd="0" destOrd="0" parTransId="{F2336242-2AD1-482B-AE37-9E6EFC26798C}" sibTransId="{0F835793-76BE-484C-B755-8430C6E88210}"/>
    <dgm:cxn modelId="{D5D66233-F47A-4F6A-97AA-1367D027CEB1}" srcId="{0D7C481B-FD24-46A0-85B3-56C4467CE372}" destId="{72CC2446-ED6E-4F2C-BE1E-0BF25FC48873}" srcOrd="0" destOrd="0" parTransId="{3216344F-6B0D-401B-A85B-B41BC3A5E6FD}" sibTransId="{C98498DE-271C-4EB6-B3CE-642C4F2430C3}"/>
    <dgm:cxn modelId="{33C81AE9-E9A1-41E5-8041-DA9051BB2DAB}" type="presOf" srcId="{F0768ABA-6585-49D8-BC9C-4BC76ACC6510}" destId="{DE613CC2-8255-47FF-B909-23910DA02692}" srcOrd="0" destOrd="1" presId="urn:microsoft.com/office/officeart/2005/8/layout/default"/>
    <dgm:cxn modelId="{C2D08D6A-2F7A-4536-AEF7-E6924B892171}" type="presOf" srcId="{CD1FC150-3123-4B0A-AC4F-F969587FD9C3}" destId="{AACAF976-0BC0-4C73-8B55-599C274997BC}" srcOrd="0" destOrd="2" presId="urn:microsoft.com/office/officeart/2005/8/layout/default"/>
    <dgm:cxn modelId="{099904CF-AE55-4FB4-8DEB-5B5B32C0FCB2}" type="presOf" srcId="{AEA56E36-EB05-4E4E-A620-0CA5C09C0314}" destId="{D002FF04-B9F6-4E08-92A2-785290F5A8E8}" srcOrd="0" destOrd="0" presId="urn:microsoft.com/office/officeart/2005/8/layout/default"/>
    <dgm:cxn modelId="{F6A78BD4-98E9-40AF-9CE3-32669A56B67B}" srcId="{0DD6CD25-B903-49DE-AA4D-D1C3DEAC8E8D}" destId="{D00F036B-A5CC-458C-B948-41D5C13A2AD8}" srcOrd="0" destOrd="0" parTransId="{2880AFDA-6939-4383-974E-40A0FD7EAEDE}" sibTransId="{5C1396F6-B74C-436D-8D05-4CEC877DA5BE}"/>
    <dgm:cxn modelId="{D4C4AC2A-F90B-4CAE-B4F9-8FD14300D522}" type="presOf" srcId="{71D55E12-4157-48BD-ADB6-244676030EF4}" destId="{7CAFAC8F-C203-4889-96EC-FBF8836CEB0F}" srcOrd="0" destOrd="2" presId="urn:microsoft.com/office/officeart/2005/8/layout/default"/>
    <dgm:cxn modelId="{9EF32AB3-C51F-4063-9ACE-6DCA5030B0F4}" type="presOf" srcId="{72CC2446-ED6E-4F2C-BE1E-0BF25FC48873}" destId="{B508AB33-64A4-490F-A0C8-68AC7C39F3BD}" srcOrd="0" destOrd="1" presId="urn:microsoft.com/office/officeart/2005/8/layout/default"/>
    <dgm:cxn modelId="{7274B0BE-57C2-4B8C-B0F1-8E5E0C8427D7}" srcId="{AEA56E36-EB05-4E4E-A620-0CA5C09C0314}" destId="{D8AC7D8D-8A5F-40D1-B84C-2C1BCABAAFC3}" srcOrd="5" destOrd="0" parTransId="{D6E97C22-47E9-4355-87BA-B349F4030345}" sibTransId="{951C0AD1-ADD1-407B-A734-066F884E6977}"/>
    <dgm:cxn modelId="{DE1D095E-D290-436C-BA67-D845427B306F}" type="presOf" srcId="{D00F036B-A5CC-458C-B948-41D5C13A2AD8}" destId="{31DF8A7C-32D2-4474-95B7-526E9AD52136}" srcOrd="0" destOrd="1" presId="urn:microsoft.com/office/officeart/2005/8/layout/default"/>
    <dgm:cxn modelId="{CAA232E7-7B5A-4026-B850-6CFD4554A430}" type="presOf" srcId="{84E01194-3BEA-493F-BBFE-58D381351011}" destId="{31DF8A7C-32D2-4474-95B7-526E9AD52136}" srcOrd="0" destOrd="2" presId="urn:microsoft.com/office/officeart/2005/8/layout/default"/>
    <dgm:cxn modelId="{16085ABC-97BB-47A6-A18E-A11FB1A6439D}" srcId="{AEA56E36-EB05-4E4E-A620-0CA5C09C0314}" destId="{0D7C481B-FD24-46A0-85B3-56C4467CE372}" srcOrd="0" destOrd="0" parTransId="{650B2AD1-DC45-4EC0-A51A-5342025FEDAA}" sibTransId="{902648AC-166F-4A11-AAF5-69E6FFBF047D}"/>
    <dgm:cxn modelId="{9544E365-CFE0-420F-AD5E-529809BF8734}" srcId="{AEA56E36-EB05-4E4E-A620-0CA5C09C0314}" destId="{1D4F2C85-5586-42CD-9EA2-6A1FCC059F97}" srcOrd="2" destOrd="0" parTransId="{58ADA9E9-7F36-48BF-A38A-6C43D3CC6380}" sibTransId="{97A0C65A-F14A-4981-98EB-810A64ABFEAE}"/>
    <dgm:cxn modelId="{0C421A0D-8DBF-4229-B4EC-B376F80DC1BB}" type="presOf" srcId="{3FA855B3-88D4-4FC6-840A-4FB5D474C18C}" destId="{8A0B8A59-5834-4EC1-8507-36FED4704703}" srcOrd="0" destOrd="0" presId="urn:microsoft.com/office/officeart/2005/8/layout/default"/>
    <dgm:cxn modelId="{BCD36F80-A4B3-4EC2-BEF3-2901A684D838}" type="presOf" srcId="{AC7DE633-2F61-4C2F-AB91-3331996B2BE8}" destId="{DE613CC2-8255-47FF-B909-23910DA02692}" srcOrd="0" destOrd="2" presId="urn:microsoft.com/office/officeart/2005/8/layout/default"/>
    <dgm:cxn modelId="{0E54D0B8-8E3A-45E5-AA51-EEE84C4D02D9}" type="presOf" srcId="{0D7C481B-FD24-46A0-85B3-56C4467CE372}" destId="{B508AB33-64A4-490F-A0C8-68AC7C39F3BD}" srcOrd="0" destOrd="0" presId="urn:microsoft.com/office/officeart/2005/8/layout/default"/>
    <dgm:cxn modelId="{A78E6503-4365-4B68-9FDB-FB032F0AB10F}" type="presOf" srcId="{0DD6CD25-B903-49DE-AA4D-D1C3DEAC8E8D}" destId="{31DF8A7C-32D2-4474-95B7-526E9AD52136}" srcOrd="0" destOrd="0" presId="urn:microsoft.com/office/officeart/2005/8/layout/default"/>
    <dgm:cxn modelId="{BCCBAFFA-94B7-4682-A191-D650B2B33548}" srcId="{3D2E74B4-DADE-4626-B951-45146DD8D670}" destId="{71D55E12-4157-48BD-ADB6-244676030EF4}" srcOrd="1" destOrd="0" parTransId="{E150ADC0-9DA9-457F-9B65-F15F322C1386}" sibTransId="{2534EB93-0862-452F-8A04-879CFFBC8F1C}"/>
    <dgm:cxn modelId="{E4BEDC9E-FB12-481F-A0B3-191A73DD3063}" srcId="{D8AC7D8D-8A5F-40D1-B84C-2C1BCABAAFC3}" destId="{CD1FC150-3123-4B0A-AC4F-F969587FD9C3}" srcOrd="1" destOrd="0" parTransId="{1F6206D1-1111-4B5F-AEB7-406A3164C8B5}" sibTransId="{483C30A6-DC10-4C80-A8FE-AABEC08E367D}"/>
    <dgm:cxn modelId="{2693C3F4-FEB2-4E68-9D80-508235896A23}" srcId="{0D7C481B-FD24-46A0-85B3-56C4467CE372}" destId="{C60F8411-70DA-4DC0-882C-E27132D1B5E2}" srcOrd="2" destOrd="0" parTransId="{0DA75F03-FB57-43B4-A08F-AE80B431F42B}" sibTransId="{B4029E5C-3819-4AB1-9864-F83215EFC99F}"/>
    <dgm:cxn modelId="{A8B7D91C-6D6D-4530-8480-FB1F3B1746C7}" srcId="{AEA56E36-EB05-4E4E-A620-0CA5C09C0314}" destId="{3D2E74B4-DADE-4626-B951-45146DD8D670}" srcOrd="1" destOrd="0" parTransId="{0C0C9489-C2C7-432F-998C-0AC2011B399B}" sibTransId="{78A945E1-6490-46AD-B5F7-0576CF9B9569}"/>
    <dgm:cxn modelId="{531891E0-E159-4E8B-B737-CC6F6FE437BD}" type="presOf" srcId="{1D4F2C85-5586-42CD-9EA2-6A1FCC059F97}" destId="{DE613CC2-8255-47FF-B909-23910DA02692}" srcOrd="0" destOrd="0" presId="urn:microsoft.com/office/officeart/2005/8/layout/default"/>
    <dgm:cxn modelId="{E1A606A7-C6D7-490F-B15A-A99390B646E7}" srcId="{1D4F2C85-5586-42CD-9EA2-6A1FCC059F97}" destId="{AC7DE633-2F61-4C2F-AB91-3331996B2BE8}" srcOrd="1" destOrd="0" parTransId="{9BB8AA57-554A-4CB1-B3E4-94045AA085EF}" sibTransId="{3E63F966-316E-49F1-9056-BF2C4F88DF03}"/>
    <dgm:cxn modelId="{543617D3-BC2E-4189-B27E-FE4C6A09D847}" type="presOf" srcId="{8CECA7A9-18A8-40EC-AACD-D701AB5B4125}" destId="{8A0B8A59-5834-4EC1-8507-36FED4704703}" srcOrd="0" destOrd="1" presId="urn:microsoft.com/office/officeart/2005/8/layout/default"/>
    <dgm:cxn modelId="{0A8234C0-41A8-420B-A201-F97AE4E687B5}" srcId="{AEA56E36-EB05-4E4E-A620-0CA5C09C0314}" destId="{3FA855B3-88D4-4FC6-840A-4FB5D474C18C}" srcOrd="3" destOrd="0" parTransId="{E1EAB01E-B800-4868-9C55-BC06BCC49C5D}" sibTransId="{D275137C-7264-410B-8397-2DA5D68E0815}"/>
    <dgm:cxn modelId="{7774D69A-9E88-424F-AB7F-F52E39D2FBFC}" srcId="{0D7C481B-FD24-46A0-85B3-56C4467CE372}" destId="{353B10E2-B634-4AD4-A92D-5CB57422D98D}" srcOrd="1" destOrd="0" parTransId="{E7AF4DC7-0354-4677-BFD2-EE04750906C3}" sibTransId="{77BA0108-9BF0-4820-BB3C-38280F19EEA2}"/>
    <dgm:cxn modelId="{09242457-FA4D-47EB-86F4-4AB0951059AB}" type="presOf" srcId="{C60F8411-70DA-4DC0-882C-E27132D1B5E2}" destId="{B508AB33-64A4-490F-A0C8-68AC7C39F3BD}" srcOrd="0" destOrd="3" presId="urn:microsoft.com/office/officeart/2005/8/layout/default"/>
    <dgm:cxn modelId="{98297D17-3528-4222-9962-99222B1B0A11}" type="presOf" srcId="{FF0F4B9F-DE06-4609-AAEE-F45A5D89B7AC}" destId="{AACAF976-0BC0-4C73-8B55-599C274997BC}" srcOrd="0" destOrd="1" presId="urn:microsoft.com/office/officeart/2005/8/layout/default"/>
    <dgm:cxn modelId="{DF4B901B-892F-4504-907B-9CDB0F07E777}" srcId="{1D4F2C85-5586-42CD-9EA2-6A1FCC059F97}" destId="{F0768ABA-6585-49D8-BC9C-4BC76ACC6510}" srcOrd="0" destOrd="0" parTransId="{437C009A-2A10-4C68-9A07-8E24B1F0A935}" sibTransId="{436F357C-E475-4C5F-8504-09210056064A}"/>
    <dgm:cxn modelId="{60455979-D768-42F3-A336-27D53DDC462F}" srcId="{D8AC7D8D-8A5F-40D1-B84C-2C1BCABAAFC3}" destId="{FF0F4B9F-DE06-4609-AAEE-F45A5D89B7AC}" srcOrd="0" destOrd="0" parTransId="{8EC0A9EF-47D7-44A3-B36D-1BE59C9CE53D}" sibTransId="{C876B766-47DC-4341-817F-87883098896B}"/>
    <dgm:cxn modelId="{A461D3DB-AAE9-43CE-A37C-CC1D9ABFAF39}" type="presOf" srcId="{58961A19-8259-4822-87C9-7BF03F9F5087}" destId="{7CAFAC8F-C203-4889-96EC-FBF8836CEB0F}" srcOrd="0" destOrd="1" presId="urn:microsoft.com/office/officeart/2005/8/layout/default"/>
    <dgm:cxn modelId="{F48D9D2B-30C1-42D1-8102-BA7138C26F73}" srcId="{0DD6CD25-B903-49DE-AA4D-D1C3DEAC8E8D}" destId="{84E01194-3BEA-493F-BBFE-58D381351011}" srcOrd="1" destOrd="0" parTransId="{BE9830B7-9F71-49DA-82E3-34A652F797B2}" sibTransId="{131B1A54-924E-4F5F-A222-BB266D8C39B0}"/>
    <dgm:cxn modelId="{32B9D55E-51ED-4C7C-96A4-F9F0F343306B}" type="presOf" srcId="{D8AC7D8D-8A5F-40D1-B84C-2C1BCABAAFC3}" destId="{AACAF976-0BC0-4C73-8B55-599C274997BC}" srcOrd="0" destOrd="0" presId="urn:microsoft.com/office/officeart/2005/8/layout/default"/>
    <dgm:cxn modelId="{CE7B6DF8-3034-4875-8562-D2DD7199E039}" srcId="{AEA56E36-EB05-4E4E-A620-0CA5C09C0314}" destId="{0DD6CD25-B903-49DE-AA4D-D1C3DEAC8E8D}" srcOrd="4" destOrd="0" parTransId="{A119CCFF-9D68-4118-BE32-F1D71E30F5EB}" sibTransId="{658829B4-B2F0-4A69-B321-705DFE286A6C}"/>
    <dgm:cxn modelId="{BD478015-9DF4-497F-A4C7-BDF87DD928FB}" type="presParOf" srcId="{D002FF04-B9F6-4E08-92A2-785290F5A8E8}" destId="{B508AB33-64A4-490F-A0C8-68AC7C39F3BD}" srcOrd="0" destOrd="0" presId="urn:microsoft.com/office/officeart/2005/8/layout/default"/>
    <dgm:cxn modelId="{4D4E739A-F55A-4312-A27C-2CBBCF60424F}" type="presParOf" srcId="{D002FF04-B9F6-4E08-92A2-785290F5A8E8}" destId="{0B0F5081-CD0C-40F9-840F-B3945491F8A0}" srcOrd="1" destOrd="0" presId="urn:microsoft.com/office/officeart/2005/8/layout/default"/>
    <dgm:cxn modelId="{524594F4-D19F-4EBB-B406-E8D81B669D57}" type="presParOf" srcId="{D002FF04-B9F6-4E08-92A2-785290F5A8E8}" destId="{7CAFAC8F-C203-4889-96EC-FBF8836CEB0F}" srcOrd="2" destOrd="0" presId="urn:microsoft.com/office/officeart/2005/8/layout/default"/>
    <dgm:cxn modelId="{490DB5B0-03E9-4688-B6F0-2DCFFF47789B}" type="presParOf" srcId="{D002FF04-B9F6-4E08-92A2-785290F5A8E8}" destId="{A373C68F-DAC5-4B16-A4F9-C187E2BC6E39}" srcOrd="3" destOrd="0" presId="urn:microsoft.com/office/officeart/2005/8/layout/default"/>
    <dgm:cxn modelId="{E5278172-E64A-4FE4-9544-7503C82FCAC5}" type="presParOf" srcId="{D002FF04-B9F6-4E08-92A2-785290F5A8E8}" destId="{DE613CC2-8255-47FF-B909-23910DA02692}" srcOrd="4" destOrd="0" presId="urn:microsoft.com/office/officeart/2005/8/layout/default"/>
    <dgm:cxn modelId="{CAF33064-2990-440A-BC65-641AC0A90135}" type="presParOf" srcId="{D002FF04-B9F6-4E08-92A2-785290F5A8E8}" destId="{9215CD2B-587C-4DF0-927C-4D22480DCEA3}" srcOrd="5" destOrd="0" presId="urn:microsoft.com/office/officeart/2005/8/layout/default"/>
    <dgm:cxn modelId="{6800ECB8-CABC-431D-B0E6-3CA971BDF22C}" type="presParOf" srcId="{D002FF04-B9F6-4E08-92A2-785290F5A8E8}" destId="{8A0B8A59-5834-4EC1-8507-36FED4704703}" srcOrd="6" destOrd="0" presId="urn:microsoft.com/office/officeart/2005/8/layout/default"/>
    <dgm:cxn modelId="{06385E0A-92B9-4762-A19F-831690549D7D}" type="presParOf" srcId="{D002FF04-B9F6-4E08-92A2-785290F5A8E8}" destId="{B7A337D0-CAE2-4D85-B5FE-EAA7888F5805}" srcOrd="7" destOrd="0" presId="urn:microsoft.com/office/officeart/2005/8/layout/default"/>
    <dgm:cxn modelId="{EB5995AF-8823-4EFE-8310-3FAF6B58E4A1}" type="presParOf" srcId="{D002FF04-B9F6-4E08-92A2-785290F5A8E8}" destId="{31DF8A7C-32D2-4474-95B7-526E9AD52136}" srcOrd="8" destOrd="0" presId="urn:microsoft.com/office/officeart/2005/8/layout/default"/>
    <dgm:cxn modelId="{1EDAD6D9-9AEB-46BB-99B8-E3463A3CBBFB}" type="presParOf" srcId="{D002FF04-B9F6-4E08-92A2-785290F5A8E8}" destId="{546510A3-04C4-419D-878A-DEF17546477B}" srcOrd="9" destOrd="0" presId="urn:microsoft.com/office/officeart/2005/8/layout/default"/>
    <dgm:cxn modelId="{5442B35B-D22A-4C85-AF14-975321AEDAE1}" type="presParOf" srcId="{D002FF04-B9F6-4E08-92A2-785290F5A8E8}" destId="{AACAF976-0BC0-4C73-8B55-599C274997B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DFEBFF-797C-4181-9133-903B79A481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CC313F1-123A-45AA-9A62-B8B10140FA4D}">
      <dgm:prSet phldrT="[Text]" custT="1"/>
      <dgm:spPr/>
      <dgm:t>
        <a:bodyPr/>
        <a:lstStyle/>
        <a:p>
          <a:r>
            <a:rPr lang="en-US" sz="2400" b="0" dirty="0" smtClean="0">
              <a:latin typeface="+mj-lt"/>
              <a:cs typeface="FS Clerkenwell"/>
            </a:rPr>
            <a:t>Career management... </a:t>
          </a:r>
        </a:p>
        <a:p>
          <a:r>
            <a:rPr lang="en-GB" altLang="en-US" sz="2000" dirty="0" smtClean="0">
              <a:solidFill>
                <a:schemeClr val="bg1"/>
              </a:solidFill>
              <a:latin typeface="+mj-lt"/>
            </a:rPr>
            <a:t>A continuous process throughout your lifetime which will change according to your personal circumstances</a:t>
          </a:r>
          <a:endParaRPr lang="en-GB" sz="2000" dirty="0">
            <a:solidFill>
              <a:schemeClr val="bg1"/>
            </a:solidFill>
            <a:latin typeface="+mj-lt"/>
          </a:endParaRPr>
        </a:p>
      </dgm:t>
    </dgm:pt>
    <dgm:pt modelId="{C84C9E3E-0C07-4764-8193-10AAFE3C711B}" type="parTrans" cxnId="{3E37CD5C-CC77-4F8E-BB35-0CD5384361CF}">
      <dgm:prSet/>
      <dgm:spPr/>
      <dgm:t>
        <a:bodyPr/>
        <a:lstStyle/>
        <a:p>
          <a:endParaRPr lang="en-GB"/>
        </a:p>
      </dgm:t>
    </dgm:pt>
    <dgm:pt modelId="{966B91A9-6A15-44B7-AAFD-A09DAF822F14}" type="sibTrans" cxnId="{3E37CD5C-CC77-4F8E-BB35-0CD5384361CF}">
      <dgm:prSet/>
      <dgm:spPr/>
      <dgm:t>
        <a:bodyPr/>
        <a:lstStyle/>
        <a:p>
          <a:endParaRPr lang="en-GB"/>
        </a:p>
      </dgm:t>
    </dgm:pt>
    <dgm:pt modelId="{B0F00A1A-3652-47BF-ADF1-B9BE98986884}">
      <dgm:prSet custT="1"/>
      <dgm:spPr/>
      <dgm:t>
        <a:bodyPr/>
        <a:lstStyle/>
        <a:p>
          <a:r>
            <a:rPr lang="en-GB" altLang="en-US" sz="2000" dirty="0" smtClean="0">
              <a:solidFill>
                <a:schemeClr val="bg1"/>
              </a:solidFill>
              <a:latin typeface="+mj-lt"/>
            </a:rPr>
            <a:t>Sometimes  geared  to developing you in your current role</a:t>
          </a:r>
          <a:endParaRPr lang="en-GB" altLang="en-US" sz="2000" dirty="0">
            <a:solidFill>
              <a:schemeClr val="bg1"/>
            </a:solidFill>
            <a:latin typeface="+mj-lt"/>
          </a:endParaRPr>
        </a:p>
      </dgm:t>
    </dgm:pt>
    <dgm:pt modelId="{86C5116A-1559-4474-931B-7010F0EFD1EF}" type="parTrans" cxnId="{3AAD9743-EF65-4313-8C95-748B8D3FCEEB}">
      <dgm:prSet/>
      <dgm:spPr/>
      <dgm:t>
        <a:bodyPr/>
        <a:lstStyle/>
        <a:p>
          <a:endParaRPr lang="en-GB"/>
        </a:p>
      </dgm:t>
    </dgm:pt>
    <dgm:pt modelId="{A72972FA-7296-4649-8018-5462C9E57F21}" type="sibTrans" cxnId="{3AAD9743-EF65-4313-8C95-748B8D3FCEEB}">
      <dgm:prSet/>
      <dgm:spPr/>
      <dgm:t>
        <a:bodyPr/>
        <a:lstStyle/>
        <a:p>
          <a:endParaRPr lang="en-GB"/>
        </a:p>
      </dgm:t>
    </dgm:pt>
    <dgm:pt modelId="{3E7F4A75-5763-47C3-A14E-BC9EDC9EB1DE}">
      <dgm:prSet custT="1"/>
      <dgm:spPr/>
      <dgm:t>
        <a:bodyPr/>
        <a:lstStyle/>
        <a:p>
          <a:r>
            <a:rPr lang="en-GB" altLang="en-US" sz="2000" dirty="0" smtClean="0">
              <a:solidFill>
                <a:schemeClr val="bg1"/>
              </a:solidFill>
              <a:latin typeface="+mj-lt"/>
            </a:rPr>
            <a:t>Sometimes focussed on preparing you for promotion</a:t>
          </a:r>
          <a:endParaRPr lang="en-GB" altLang="en-US" sz="2000" dirty="0">
            <a:solidFill>
              <a:schemeClr val="bg1"/>
            </a:solidFill>
            <a:latin typeface="+mj-lt"/>
          </a:endParaRPr>
        </a:p>
      </dgm:t>
    </dgm:pt>
    <dgm:pt modelId="{F912E20C-AF84-420D-8BD7-7B6ED9A7B97B}" type="parTrans" cxnId="{EF7350EB-1B75-485B-9129-F57124681F9D}">
      <dgm:prSet/>
      <dgm:spPr/>
      <dgm:t>
        <a:bodyPr/>
        <a:lstStyle/>
        <a:p>
          <a:endParaRPr lang="en-GB"/>
        </a:p>
      </dgm:t>
    </dgm:pt>
    <dgm:pt modelId="{8B573867-F12D-4452-B806-B6D66C6390AC}" type="sibTrans" cxnId="{EF7350EB-1B75-485B-9129-F57124681F9D}">
      <dgm:prSet/>
      <dgm:spPr/>
      <dgm:t>
        <a:bodyPr/>
        <a:lstStyle/>
        <a:p>
          <a:endParaRPr lang="en-GB"/>
        </a:p>
      </dgm:t>
    </dgm:pt>
    <dgm:pt modelId="{8B8958FC-8B4E-4DE0-92A8-DB4463D17C81}">
      <dgm:prSet custT="1"/>
      <dgm:spPr/>
      <dgm:t>
        <a:bodyPr/>
        <a:lstStyle/>
        <a:p>
          <a:r>
            <a:rPr lang="en-GB" altLang="en-US" sz="2000" dirty="0" smtClean="0">
              <a:solidFill>
                <a:schemeClr val="bg1"/>
              </a:solidFill>
              <a:latin typeface="+mj-lt"/>
            </a:rPr>
            <a:t>Sometimes  aimed towards getting you a new role or career</a:t>
          </a:r>
          <a:endParaRPr lang="en-GB" altLang="en-US" sz="2000" dirty="0">
            <a:solidFill>
              <a:schemeClr val="bg1"/>
            </a:solidFill>
            <a:latin typeface="+mj-lt"/>
          </a:endParaRPr>
        </a:p>
      </dgm:t>
    </dgm:pt>
    <dgm:pt modelId="{F11EC535-14E0-4890-BA96-B050BC989389}" type="parTrans" cxnId="{DAE6F72C-E660-4CC0-A3CA-FAD0442A3BB5}">
      <dgm:prSet/>
      <dgm:spPr/>
      <dgm:t>
        <a:bodyPr/>
        <a:lstStyle/>
        <a:p>
          <a:endParaRPr lang="en-GB"/>
        </a:p>
      </dgm:t>
    </dgm:pt>
    <dgm:pt modelId="{CCB0F800-62D5-437F-9D01-CA9BFACE464F}" type="sibTrans" cxnId="{DAE6F72C-E660-4CC0-A3CA-FAD0442A3BB5}">
      <dgm:prSet/>
      <dgm:spPr/>
      <dgm:t>
        <a:bodyPr/>
        <a:lstStyle/>
        <a:p>
          <a:endParaRPr lang="en-GB"/>
        </a:p>
      </dgm:t>
    </dgm:pt>
    <dgm:pt modelId="{F702837C-3826-40D2-96C0-BDBC8B5373D0}" type="pres">
      <dgm:prSet presAssocID="{90DFEBFF-797C-4181-9133-903B79A4818C}" presName="diagram" presStyleCnt="0">
        <dgm:presLayoutVars>
          <dgm:dir/>
          <dgm:resizeHandles val="exact"/>
        </dgm:presLayoutVars>
      </dgm:prSet>
      <dgm:spPr/>
      <dgm:t>
        <a:bodyPr/>
        <a:lstStyle/>
        <a:p>
          <a:endParaRPr lang="en-GB"/>
        </a:p>
      </dgm:t>
    </dgm:pt>
    <dgm:pt modelId="{D28CC722-1F2E-4E3A-946F-8DD4CADFDFDD}" type="pres">
      <dgm:prSet presAssocID="{9CC313F1-123A-45AA-9A62-B8B10140FA4D}" presName="node" presStyleLbl="node1" presStyleIdx="0" presStyleCnt="4" custScaleX="43832" custScaleY="76710" custLinFactNeighborX="-3391" custLinFactNeighborY="22316">
        <dgm:presLayoutVars>
          <dgm:bulletEnabled val="1"/>
        </dgm:presLayoutVars>
      </dgm:prSet>
      <dgm:spPr/>
      <dgm:t>
        <a:bodyPr/>
        <a:lstStyle/>
        <a:p>
          <a:endParaRPr lang="en-GB"/>
        </a:p>
      </dgm:t>
    </dgm:pt>
    <dgm:pt modelId="{58335516-0F16-4997-8F28-D381AC09950F}" type="pres">
      <dgm:prSet presAssocID="{966B91A9-6A15-44B7-AAFD-A09DAF822F14}" presName="sibTrans" presStyleCnt="0"/>
      <dgm:spPr/>
    </dgm:pt>
    <dgm:pt modelId="{B8CFB735-4289-48BF-89D5-33CA0D6644E3}" type="pres">
      <dgm:prSet presAssocID="{B0F00A1A-3652-47BF-ADF1-B9BE98986884}" presName="node" presStyleLbl="node1" presStyleIdx="1" presStyleCnt="4" custAng="0" custScaleX="43832" custScaleY="38959" custLinFactNeighborX="-3434" custLinFactNeighborY="19600">
        <dgm:presLayoutVars>
          <dgm:bulletEnabled val="1"/>
        </dgm:presLayoutVars>
      </dgm:prSet>
      <dgm:spPr>
        <a:prstGeom prst="rightArrow">
          <a:avLst/>
        </a:prstGeom>
      </dgm:spPr>
      <dgm:t>
        <a:bodyPr/>
        <a:lstStyle/>
        <a:p>
          <a:endParaRPr lang="en-GB"/>
        </a:p>
      </dgm:t>
    </dgm:pt>
    <dgm:pt modelId="{215DD69A-A1E3-4DD1-B064-A69BD58E4A32}" type="pres">
      <dgm:prSet presAssocID="{A72972FA-7296-4649-8018-5462C9E57F21}" presName="sibTrans" presStyleCnt="0"/>
      <dgm:spPr/>
    </dgm:pt>
    <dgm:pt modelId="{8375F406-DDC2-4B59-BBD6-826E88B1D001}" type="pres">
      <dgm:prSet presAssocID="{3E7F4A75-5763-47C3-A14E-BC9EDC9EB1DE}" presName="node" presStyleLbl="node1" presStyleIdx="2" presStyleCnt="4" custAng="0" custScaleX="43832" custScaleY="41672" custLinFactNeighborX="45270" custLinFactNeighborY="-24088">
        <dgm:presLayoutVars>
          <dgm:bulletEnabled val="1"/>
        </dgm:presLayoutVars>
      </dgm:prSet>
      <dgm:spPr>
        <a:prstGeom prst="rightArrow">
          <a:avLst/>
        </a:prstGeom>
      </dgm:spPr>
      <dgm:t>
        <a:bodyPr/>
        <a:lstStyle/>
        <a:p>
          <a:endParaRPr lang="en-GB"/>
        </a:p>
      </dgm:t>
    </dgm:pt>
    <dgm:pt modelId="{B2094FCB-5851-44C1-93F5-BF5BC45A470B}" type="pres">
      <dgm:prSet presAssocID="{8B573867-F12D-4452-B806-B6D66C6390AC}" presName="sibTrans" presStyleCnt="0"/>
      <dgm:spPr/>
    </dgm:pt>
    <dgm:pt modelId="{6B7F5B1F-EE50-44B8-AB0F-E299C67CA122}" type="pres">
      <dgm:prSet presAssocID="{8B8958FC-8B4E-4DE0-92A8-DB4463D17C81}" presName="node" presStyleLbl="node1" presStyleIdx="3" presStyleCnt="4" custAng="0" custScaleX="43832" custScaleY="38959" custLinFactNeighborX="3042" custLinFactNeighborY="-85479">
        <dgm:presLayoutVars>
          <dgm:bulletEnabled val="1"/>
        </dgm:presLayoutVars>
      </dgm:prSet>
      <dgm:spPr>
        <a:prstGeom prst="rightArrow">
          <a:avLst/>
        </a:prstGeom>
      </dgm:spPr>
      <dgm:t>
        <a:bodyPr/>
        <a:lstStyle/>
        <a:p>
          <a:endParaRPr lang="en-GB"/>
        </a:p>
      </dgm:t>
    </dgm:pt>
  </dgm:ptLst>
  <dgm:cxnLst>
    <dgm:cxn modelId="{36C7C2C1-913C-4A3C-BEEC-E6079173645E}" type="presOf" srcId="{B0F00A1A-3652-47BF-ADF1-B9BE98986884}" destId="{B8CFB735-4289-48BF-89D5-33CA0D6644E3}" srcOrd="0" destOrd="0" presId="urn:microsoft.com/office/officeart/2005/8/layout/default"/>
    <dgm:cxn modelId="{3E37CD5C-CC77-4F8E-BB35-0CD5384361CF}" srcId="{90DFEBFF-797C-4181-9133-903B79A4818C}" destId="{9CC313F1-123A-45AA-9A62-B8B10140FA4D}" srcOrd="0" destOrd="0" parTransId="{C84C9E3E-0C07-4764-8193-10AAFE3C711B}" sibTransId="{966B91A9-6A15-44B7-AAFD-A09DAF822F14}"/>
    <dgm:cxn modelId="{EF7350EB-1B75-485B-9129-F57124681F9D}" srcId="{90DFEBFF-797C-4181-9133-903B79A4818C}" destId="{3E7F4A75-5763-47C3-A14E-BC9EDC9EB1DE}" srcOrd="2" destOrd="0" parTransId="{F912E20C-AF84-420D-8BD7-7B6ED9A7B97B}" sibTransId="{8B573867-F12D-4452-B806-B6D66C6390AC}"/>
    <dgm:cxn modelId="{BF03278C-B238-4D91-B006-C0352FF98B4A}" type="presOf" srcId="{90DFEBFF-797C-4181-9133-903B79A4818C}" destId="{F702837C-3826-40D2-96C0-BDBC8B5373D0}" srcOrd="0" destOrd="0" presId="urn:microsoft.com/office/officeart/2005/8/layout/default"/>
    <dgm:cxn modelId="{3AAD9743-EF65-4313-8C95-748B8D3FCEEB}" srcId="{90DFEBFF-797C-4181-9133-903B79A4818C}" destId="{B0F00A1A-3652-47BF-ADF1-B9BE98986884}" srcOrd="1" destOrd="0" parTransId="{86C5116A-1559-4474-931B-7010F0EFD1EF}" sibTransId="{A72972FA-7296-4649-8018-5462C9E57F21}"/>
    <dgm:cxn modelId="{DAE6F72C-E660-4CC0-A3CA-FAD0442A3BB5}" srcId="{90DFEBFF-797C-4181-9133-903B79A4818C}" destId="{8B8958FC-8B4E-4DE0-92A8-DB4463D17C81}" srcOrd="3" destOrd="0" parTransId="{F11EC535-14E0-4890-BA96-B050BC989389}" sibTransId="{CCB0F800-62D5-437F-9D01-CA9BFACE464F}"/>
    <dgm:cxn modelId="{33ADEA16-8B2B-499F-8D59-65F1DF467183}" type="presOf" srcId="{9CC313F1-123A-45AA-9A62-B8B10140FA4D}" destId="{D28CC722-1F2E-4E3A-946F-8DD4CADFDFDD}" srcOrd="0" destOrd="0" presId="urn:microsoft.com/office/officeart/2005/8/layout/default"/>
    <dgm:cxn modelId="{19A2DA6A-ECD6-4D4B-8172-A50B6E5B228F}" type="presOf" srcId="{8B8958FC-8B4E-4DE0-92A8-DB4463D17C81}" destId="{6B7F5B1F-EE50-44B8-AB0F-E299C67CA122}" srcOrd="0" destOrd="0" presId="urn:microsoft.com/office/officeart/2005/8/layout/default"/>
    <dgm:cxn modelId="{4303E8B3-3D6A-4F75-AFD7-046E3708C4BC}" type="presOf" srcId="{3E7F4A75-5763-47C3-A14E-BC9EDC9EB1DE}" destId="{8375F406-DDC2-4B59-BBD6-826E88B1D001}" srcOrd="0" destOrd="0" presId="urn:microsoft.com/office/officeart/2005/8/layout/default"/>
    <dgm:cxn modelId="{6A8B2B75-A96C-45C3-9AC2-0DE20F03A1CF}" type="presParOf" srcId="{F702837C-3826-40D2-96C0-BDBC8B5373D0}" destId="{D28CC722-1F2E-4E3A-946F-8DD4CADFDFDD}" srcOrd="0" destOrd="0" presId="urn:microsoft.com/office/officeart/2005/8/layout/default"/>
    <dgm:cxn modelId="{10089FB8-51CC-4EC8-88F1-3FF7A787C157}" type="presParOf" srcId="{F702837C-3826-40D2-96C0-BDBC8B5373D0}" destId="{58335516-0F16-4997-8F28-D381AC09950F}" srcOrd="1" destOrd="0" presId="urn:microsoft.com/office/officeart/2005/8/layout/default"/>
    <dgm:cxn modelId="{7F316129-81DC-4D8B-B35E-633C08293906}" type="presParOf" srcId="{F702837C-3826-40D2-96C0-BDBC8B5373D0}" destId="{B8CFB735-4289-48BF-89D5-33CA0D6644E3}" srcOrd="2" destOrd="0" presId="urn:microsoft.com/office/officeart/2005/8/layout/default"/>
    <dgm:cxn modelId="{F53FA724-2961-44D5-A71C-19E3935858AA}" type="presParOf" srcId="{F702837C-3826-40D2-96C0-BDBC8B5373D0}" destId="{215DD69A-A1E3-4DD1-B064-A69BD58E4A32}" srcOrd="3" destOrd="0" presId="urn:microsoft.com/office/officeart/2005/8/layout/default"/>
    <dgm:cxn modelId="{BA418DD4-CAD0-40FE-8B4F-6EFB900E2984}" type="presParOf" srcId="{F702837C-3826-40D2-96C0-BDBC8B5373D0}" destId="{8375F406-DDC2-4B59-BBD6-826E88B1D001}" srcOrd="4" destOrd="0" presId="urn:microsoft.com/office/officeart/2005/8/layout/default"/>
    <dgm:cxn modelId="{181D9951-CD57-42E7-89A5-6662A20945CF}" type="presParOf" srcId="{F702837C-3826-40D2-96C0-BDBC8B5373D0}" destId="{B2094FCB-5851-44C1-93F5-BF5BC45A470B}" srcOrd="5" destOrd="0" presId="urn:microsoft.com/office/officeart/2005/8/layout/default"/>
    <dgm:cxn modelId="{C06CF6A1-9A00-4A55-B48B-58E3FCB31C3E}" type="presParOf" srcId="{F702837C-3826-40D2-96C0-BDBC8B5373D0}" destId="{6B7F5B1F-EE50-44B8-AB0F-E299C67CA12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642AA-E8F6-48A0-8C90-82A822C0CBD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87CA5914-0112-4CCF-ADF7-C089F68B74B5}">
      <dgm:prSet phldrT="[Text]"/>
      <dgm:spPr/>
      <dgm:t>
        <a:bodyPr/>
        <a:lstStyle/>
        <a:p>
          <a:r>
            <a:rPr lang="en-GB" smtClean="0"/>
            <a:t>Building    Self </a:t>
          </a:r>
          <a:r>
            <a:rPr lang="en-GB" dirty="0" smtClean="0"/>
            <a:t>Awareness</a:t>
          </a:r>
          <a:endParaRPr lang="en-GB" dirty="0"/>
        </a:p>
      </dgm:t>
    </dgm:pt>
    <dgm:pt modelId="{DAAFB807-C4EF-4C76-A299-8C9A6F2D2793}" type="parTrans" cxnId="{8EF735E5-D711-441C-9154-C4EAB2741F55}">
      <dgm:prSet/>
      <dgm:spPr/>
      <dgm:t>
        <a:bodyPr/>
        <a:lstStyle/>
        <a:p>
          <a:endParaRPr lang="en-GB"/>
        </a:p>
      </dgm:t>
    </dgm:pt>
    <dgm:pt modelId="{27A114A6-F830-42A7-9D4F-87F9E11EC291}" type="sibTrans" cxnId="{8EF735E5-D711-441C-9154-C4EAB2741F55}">
      <dgm:prSet/>
      <dgm:spPr/>
      <dgm:t>
        <a:bodyPr/>
        <a:lstStyle/>
        <a:p>
          <a:endParaRPr lang="en-GB"/>
        </a:p>
      </dgm:t>
    </dgm:pt>
    <dgm:pt modelId="{BD16065A-CDE4-492E-85DF-E3EEB3B7D425}">
      <dgm:prSet phldrT="[Text]"/>
      <dgm:spPr/>
      <dgm:t>
        <a:bodyPr/>
        <a:lstStyle/>
        <a:p>
          <a:r>
            <a:rPr lang="en-GB" dirty="0" smtClean="0"/>
            <a:t>Take action</a:t>
          </a:r>
          <a:endParaRPr lang="en-GB" dirty="0"/>
        </a:p>
      </dgm:t>
    </dgm:pt>
    <dgm:pt modelId="{63CC67E3-58C5-4C72-A22D-472382243B9C}" type="parTrans" cxnId="{F93A8DD1-A70B-4C36-B1EA-8385A5415C18}">
      <dgm:prSet/>
      <dgm:spPr/>
      <dgm:t>
        <a:bodyPr/>
        <a:lstStyle/>
        <a:p>
          <a:endParaRPr lang="en-GB"/>
        </a:p>
      </dgm:t>
    </dgm:pt>
    <dgm:pt modelId="{2E607C79-EA52-4F23-8B31-7AA5F64F2C8F}" type="sibTrans" cxnId="{F93A8DD1-A70B-4C36-B1EA-8385A5415C18}">
      <dgm:prSet/>
      <dgm:spPr/>
      <dgm:t>
        <a:bodyPr/>
        <a:lstStyle/>
        <a:p>
          <a:endParaRPr lang="en-GB"/>
        </a:p>
      </dgm:t>
    </dgm:pt>
    <dgm:pt modelId="{665D4258-39A2-4A83-B690-546FF2A9EFB1}">
      <dgm:prSet phldrT="[Text]"/>
      <dgm:spPr/>
      <dgm:t>
        <a:bodyPr/>
        <a:lstStyle/>
        <a:p>
          <a:r>
            <a:rPr lang="en-GB" dirty="0" smtClean="0"/>
            <a:t>Research and online tools</a:t>
          </a:r>
          <a:endParaRPr lang="en-GB" dirty="0"/>
        </a:p>
      </dgm:t>
    </dgm:pt>
    <dgm:pt modelId="{323A93D4-B6C7-4A5A-9E15-D14460958282}" type="parTrans" cxnId="{4577BFC4-97D4-4238-8476-B323C8EE7734}">
      <dgm:prSet/>
      <dgm:spPr/>
      <dgm:t>
        <a:bodyPr/>
        <a:lstStyle/>
        <a:p>
          <a:endParaRPr lang="en-GB"/>
        </a:p>
      </dgm:t>
    </dgm:pt>
    <dgm:pt modelId="{8A7B7CFC-E164-444F-AB8B-6132BA53A141}" type="sibTrans" cxnId="{4577BFC4-97D4-4238-8476-B323C8EE7734}">
      <dgm:prSet/>
      <dgm:spPr/>
      <dgm:t>
        <a:bodyPr/>
        <a:lstStyle/>
        <a:p>
          <a:endParaRPr lang="en-GB"/>
        </a:p>
      </dgm:t>
    </dgm:pt>
    <dgm:pt modelId="{265A558C-6E50-4D64-8056-4F0749CE9FF3}">
      <dgm:prSet phldrT="[Text]"/>
      <dgm:spPr/>
      <dgm:t>
        <a:bodyPr/>
        <a:lstStyle/>
        <a:p>
          <a:r>
            <a:rPr lang="en-GB" dirty="0" smtClean="0"/>
            <a:t>The wider picture</a:t>
          </a:r>
          <a:endParaRPr lang="en-GB" dirty="0"/>
        </a:p>
      </dgm:t>
    </dgm:pt>
    <dgm:pt modelId="{FC65B7FD-E1B3-4C5B-972A-6379C32750E2}" type="parTrans" cxnId="{81F12C6C-7E77-4CAD-A622-63C22FF13698}">
      <dgm:prSet/>
      <dgm:spPr/>
      <dgm:t>
        <a:bodyPr/>
        <a:lstStyle/>
        <a:p>
          <a:endParaRPr lang="en-GB"/>
        </a:p>
      </dgm:t>
    </dgm:pt>
    <dgm:pt modelId="{D9A98009-4323-4164-9327-F0575271B47D}" type="sibTrans" cxnId="{81F12C6C-7E77-4CAD-A622-63C22FF13698}">
      <dgm:prSet/>
      <dgm:spPr/>
      <dgm:t>
        <a:bodyPr/>
        <a:lstStyle/>
        <a:p>
          <a:endParaRPr lang="en-GB"/>
        </a:p>
      </dgm:t>
    </dgm:pt>
    <dgm:pt modelId="{FC8D1E73-FEB4-4FFA-85AB-DA4FC0A712EA}">
      <dgm:prSet phldrT="[Text]"/>
      <dgm:spPr/>
      <dgm:t>
        <a:bodyPr/>
        <a:lstStyle/>
        <a:p>
          <a:r>
            <a:rPr lang="en-GB" dirty="0" smtClean="0"/>
            <a:t>Reflect on experience &amp; talk to people</a:t>
          </a:r>
          <a:endParaRPr lang="en-GB" dirty="0"/>
        </a:p>
      </dgm:t>
    </dgm:pt>
    <dgm:pt modelId="{218FA02A-6BF0-4015-8031-845969C9EE87}" type="parTrans" cxnId="{61E68901-4A29-4343-887B-C0A4342E2AFC}">
      <dgm:prSet/>
      <dgm:spPr/>
      <dgm:t>
        <a:bodyPr/>
        <a:lstStyle/>
        <a:p>
          <a:endParaRPr lang="en-GB"/>
        </a:p>
      </dgm:t>
    </dgm:pt>
    <dgm:pt modelId="{45BF21D5-DD2E-41EE-BD55-9B3310F93B6F}" type="sibTrans" cxnId="{61E68901-4A29-4343-887B-C0A4342E2AFC}">
      <dgm:prSet/>
      <dgm:spPr/>
      <dgm:t>
        <a:bodyPr/>
        <a:lstStyle/>
        <a:p>
          <a:endParaRPr lang="en-GB"/>
        </a:p>
      </dgm:t>
    </dgm:pt>
    <dgm:pt modelId="{DF2CFA16-AF49-4019-83FC-B693A438C19E}" type="pres">
      <dgm:prSet presAssocID="{138642AA-E8F6-48A0-8C90-82A822C0CBD0}" presName="cycle" presStyleCnt="0">
        <dgm:presLayoutVars>
          <dgm:dir/>
          <dgm:resizeHandles val="exact"/>
        </dgm:presLayoutVars>
      </dgm:prSet>
      <dgm:spPr/>
      <dgm:t>
        <a:bodyPr/>
        <a:lstStyle/>
        <a:p>
          <a:endParaRPr lang="en-GB"/>
        </a:p>
      </dgm:t>
    </dgm:pt>
    <dgm:pt modelId="{FFF48D63-030E-45C7-B609-443E6DDF2B65}" type="pres">
      <dgm:prSet presAssocID="{87CA5914-0112-4CCF-ADF7-C089F68B74B5}" presName="node" presStyleLbl="node1" presStyleIdx="0" presStyleCnt="5">
        <dgm:presLayoutVars>
          <dgm:bulletEnabled val="1"/>
        </dgm:presLayoutVars>
      </dgm:prSet>
      <dgm:spPr/>
      <dgm:t>
        <a:bodyPr/>
        <a:lstStyle/>
        <a:p>
          <a:endParaRPr lang="en-GB"/>
        </a:p>
      </dgm:t>
    </dgm:pt>
    <dgm:pt modelId="{7B02060B-625E-43AF-9E9B-63B03D30B4C2}" type="pres">
      <dgm:prSet presAssocID="{87CA5914-0112-4CCF-ADF7-C089F68B74B5}" presName="spNode" presStyleCnt="0"/>
      <dgm:spPr/>
    </dgm:pt>
    <dgm:pt modelId="{99E49623-11DF-4F88-A9A0-AE419C6B8D84}" type="pres">
      <dgm:prSet presAssocID="{27A114A6-F830-42A7-9D4F-87F9E11EC291}" presName="sibTrans" presStyleLbl="sibTrans1D1" presStyleIdx="0" presStyleCnt="5"/>
      <dgm:spPr/>
      <dgm:t>
        <a:bodyPr/>
        <a:lstStyle/>
        <a:p>
          <a:endParaRPr lang="en-GB"/>
        </a:p>
      </dgm:t>
    </dgm:pt>
    <dgm:pt modelId="{BFC12DE3-DEBD-4CA2-BDC1-8983BEE2AEA0}" type="pres">
      <dgm:prSet presAssocID="{665D4258-39A2-4A83-B690-546FF2A9EFB1}" presName="node" presStyleLbl="node1" presStyleIdx="1" presStyleCnt="5">
        <dgm:presLayoutVars>
          <dgm:bulletEnabled val="1"/>
        </dgm:presLayoutVars>
      </dgm:prSet>
      <dgm:spPr/>
      <dgm:t>
        <a:bodyPr/>
        <a:lstStyle/>
        <a:p>
          <a:endParaRPr lang="en-GB"/>
        </a:p>
      </dgm:t>
    </dgm:pt>
    <dgm:pt modelId="{95419531-FEB6-4695-8E11-667FE1AF6D74}" type="pres">
      <dgm:prSet presAssocID="{665D4258-39A2-4A83-B690-546FF2A9EFB1}" presName="spNode" presStyleCnt="0"/>
      <dgm:spPr/>
    </dgm:pt>
    <dgm:pt modelId="{F533C949-E7E4-4B04-82BB-F57D66A58A4E}" type="pres">
      <dgm:prSet presAssocID="{8A7B7CFC-E164-444F-AB8B-6132BA53A141}" presName="sibTrans" presStyleLbl="sibTrans1D1" presStyleIdx="1" presStyleCnt="5"/>
      <dgm:spPr/>
      <dgm:t>
        <a:bodyPr/>
        <a:lstStyle/>
        <a:p>
          <a:endParaRPr lang="en-GB"/>
        </a:p>
      </dgm:t>
    </dgm:pt>
    <dgm:pt modelId="{CEAA889B-1262-4ABA-83F4-8947333207AA}" type="pres">
      <dgm:prSet presAssocID="{265A558C-6E50-4D64-8056-4F0749CE9FF3}" presName="node" presStyleLbl="node1" presStyleIdx="2" presStyleCnt="5">
        <dgm:presLayoutVars>
          <dgm:bulletEnabled val="1"/>
        </dgm:presLayoutVars>
      </dgm:prSet>
      <dgm:spPr/>
      <dgm:t>
        <a:bodyPr/>
        <a:lstStyle/>
        <a:p>
          <a:endParaRPr lang="en-GB"/>
        </a:p>
      </dgm:t>
    </dgm:pt>
    <dgm:pt modelId="{4CDB243F-41F0-4D73-850B-4530C6B13243}" type="pres">
      <dgm:prSet presAssocID="{265A558C-6E50-4D64-8056-4F0749CE9FF3}" presName="spNode" presStyleCnt="0"/>
      <dgm:spPr/>
    </dgm:pt>
    <dgm:pt modelId="{C29DA569-B26B-4ACB-945E-CCC333138A5F}" type="pres">
      <dgm:prSet presAssocID="{D9A98009-4323-4164-9327-F0575271B47D}" presName="sibTrans" presStyleLbl="sibTrans1D1" presStyleIdx="2" presStyleCnt="5"/>
      <dgm:spPr/>
      <dgm:t>
        <a:bodyPr/>
        <a:lstStyle/>
        <a:p>
          <a:endParaRPr lang="en-GB"/>
        </a:p>
      </dgm:t>
    </dgm:pt>
    <dgm:pt modelId="{891ED712-E77C-41B4-83CB-364E29D40D40}" type="pres">
      <dgm:prSet presAssocID="{BD16065A-CDE4-492E-85DF-E3EEB3B7D425}" presName="node" presStyleLbl="node1" presStyleIdx="3" presStyleCnt="5">
        <dgm:presLayoutVars>
          <dgm:bulletEnabled val="1"/>
        </dgm:presLayoutVars>
      </dgm:prSet>
      <dgm:spPr/>
      <dgm:t>
        <a:bodyPr/>
        <a:lstStyle/>
        <a:p>
          <a:endParaRPr lang="en-GB"/>
        </a:p>
      </dgm:t>
    </dgm:pt>
    <dgm:pt modelId="{D6327B49-F9B1-49DD-8A47-72982F549CE2}" type="pres">
      <dgm:prSet presAssocID="{BD16065A-CDE4-492E-85DF-E3EEB3B7D425}" presName="spNode" presStyleCnt="0"/>
      <dgm:spPr/>
    </dgm:pt>
    <dgm:pt modelId="{DDAED5F8-23AC-4CB3-A2C0-366DAE8F6BFF}" type="pres">
      <dgm:prSet presAssocID="{2E607C79-EA52-4F23-8B31-7AA5F64F2C8F}" presName="sibTrans" presStyleLbl="sibTrans1D1" presStyleIdx="3" presStyleCnt="5"/>
      <dgm:spPr/>
      <dgm:t>
        <a:bodyPr/>
        <a:lstStyle/>
        <a:p>
          <a:endParaRPr lang="en-GB"/>
        </a:p>
      </dgm:t>
    </dgm:pt>
    <dgm:pt modelId="{AD92D2FA-0133-4B28-8011-6A4603B8952A}" type="pres">
      <dgm:prSet presAssocID="{FC8D1E73-FEB4-4FFA-85AB-DA4FC0A712EA}" presName="node" presStyleLbl="node1" presStyleIdx="4" presStyleCnt="5">
        <dgm:presLayoutVars>
          <dgm:bulletEnabled val="1"/>
        </dgm:presLayoutVars>
      </dgm:prSet>
      <dgm:spPr/>
      <dgm:t>
        <a:bodyPr/>
        <a:lstStyle/>
        <a:p>
          <a:endParaRPr lang="en-GB"/>
        </a:p>
      </dgm:t>
    </dgm:pt>
    <dgm:pt modelId="{6EAC8EBC-F7F1-4781-BEF5-012C2BCC0937}" type="pres">
      <dgm:prSet presAssocID="{FC8D1E73-FEB4-4FFA-85AB-DA4FC0A712EA}" presName="spNode" presStyleCnt="0"/>
      <dgm:spPr/>
    </dgm:pt>
    <dgm:pt modelId="{82039A2C-6FE7-4687-9547-DE7B0F238CA7}" type="pres">
      <dgm:prSet presAssocID="{45BF21D5-DD2E-41EE-BD55-9B3310F93B6F}" presName="sibTrans" presStyleLbl="sibTrans1D1" presStyleIdx="4" presStyleCnt="5"/>
      <dgm:spPr/>
      <dgm:t>
        <a:bodyPr/>
        <a:lstStyle/>
        <a:p>
          <a:endParaRPr lang="en-GB"/>
        </a:p>
      </dgm:t>
    </dgm:pt>
  </dgm:ptLst>
  <dgm:cxnLst>
    <dgm:cxn modelId="{4C6564E8-F0B8-4049-9801-531CB45A0656}" type="presOf" srcId="{45BF21D5-DD2E-41EE-BD55-9B3310F93B6F}" destId="{82039A2C-6FE7-4687-9547-DE7B0F238CA7}" srcOrd="0" destOrd="0" presId="urn:microsoft.com/office/officeart/2005/8/layout/cycle5"/>
    <dgm:cxn modelId="{61E68901-4A29-4343-887B-C0A4342E2AFC}" srcId="{138642AA-E8F6-48A0-8C90-82A822C0CBD0}" destId="{FC8D1E73-FEB4-4FFA-85AB-DA4FC0A712EA}" srcOrd="4" destOrd="0" parTransId="{218FA02A-6BF0-4015-8031-845969C9EE87}" sibTransId="{45BF21D5-DD2E-41EE-BD55-9B3310F93B6F}"/>
    <dgm:cxn modelId="{8F76BBEE-7DB0-424F-AFAB-2F519DAD6EBB}" type="presOf" srcId="{138642AA-E8F6-48A0-8C90-82A822C0CBD0}" destId="{DF2CFA16-AF49-4019-83FC-B693A438C19E}" srcOrd="0" destOrd="0" presId="urn:microsoft.com/office/officeart/2005/8/layout/cycle5"/>
    <dgm:cxn modelId="{07BD6F31-A615-48E6-9CB6-3FEC2D5C81A0}" type="presOf" srcId="{BD16065A-CDE4-492E-85DF-E3EEB3B7D425}" destId="{891ED712-E77C-41B4-83CB-364E29D40D40}" srcOrd="0" destOrd="0" presId="urn:microsoft.com/office/officeart/2005/8/layout/cycle5"/>
    <dgm:cxn modelId="{98C2CF08-41DE-4275-BF16-4C0BB329CF64}" type="presOf" srcId="{87CA5914-0112-4CCF-ADF7-C089F68B74B5}" destId="{FFF48D63-030E-45C7-B609-443E6DDF2B65}" srcOrd="0" destOrd="0" presId="urn:microsoft.com/office/officeart/2005/8/layout/cycle5"/>
    <dgm:cxn modelId="{A6E35B65-F97A-479C-8015-B8EF68C28998}" type="presOf" srcId="{665D4258-39A2-4A83-B690-546FF2A9EFB1}" destId="{BFC12DE3-DEBD-4CA2-BDC1-8983BEE2AEA0}" srcOrd="0" destOrd="0" presId="urn:microsoft.com/office/officeart/2005/8/layout/cycle5"/>
    <dgm:cxn modelId="{F93A8DD1-A70B-4C36-B1EA-8385A5415C18}" srcId="{138642AA-E8F6-48A0-8C90-82A822C0CBD0}" destId="{BD16065A-CDE4-492E-85DF-E3EEB3B7D425}" srcOrd="3" destOrd="0" parTransId="{63CC67E3-58C5-4C72-A22D-472382243B9C}" sibTransId="{2E607C79-EA52-4F23-8B31-7AA5F64F2C8F}"/>
    <dgm:cxn modelId="{EAB9D317-FAD6-41C2-80B2-FAB88F344539}" type="presOf" srcId="{2E607C79-EA52-4F23-8B31-7AA5F64F2C8F}" destId="{DDAED5F8-23AC-4CB3-A2C0-366DAE8F6BFF}" srcOrd="0" destOrd="0" presId="urn:microsoft.com/office/officeart/2005/8/layout/cycle5"/>
    <dgm:cxn modelId="{8EF735E5-D711-441C-9154-C4EAB2741F55}" srcId="{138642AA-E8F6-48A0-8C90-82A822C0CBD0}" destId="{87CA5914-0112-4CCF-ADF7-C089F68B74B5}" srcOrd="0" destOrd="0" parTransId="{DAAFB807-C4EF-4C76-A299-8C9A6F2D2793}" sibTransId="{27A114A6-F830-42A7-9D4F-87F9E11EC291}"/>
    <dgm:cxn modelId="{46511BB5-FEC1-4EE6-B1B7-CCA5530AC0F0}" type="presOf" srcId="{27A114A6-F830-42A7-9D4F-87F9E11EC291}" destId="{99E49623-11DF-4F88-A9A0-AE419C6B8D84}" srcOrd="0" destOrd="0" presId="urn:microsoft.com/office/officeart/2005/8/layout/cycle5"/>
    <dgm:cxn modelId="{9F8F9CB3-06B6-4418-9491-939C0EC11887}" type="presOf" srcId="{D9A98009-4323-4164-9327-F0575271B47D}" destId="{C29DA569-B26B-4ACB-945E-CCC333138A5F}" srcOrd="0" destOrd="0" presId="urn:microsoft.com/office/officeart/2005/8/layout/cycle5"/>
    <dgm:cxn modelId="{5C6CA416-A641-4DD1-B9A1-D6355863D3B2}" type="presOf" srcId="{265A558C-6E50-4D64-8056-4F0749CE9FF3}" destId="{CEAA889B-1262-4ABA-83F4-8947333207AA}" srcOrd="0" destOrd="0" presId="urn:microsoft.com/office/officeart/2005/8/layout/cycle5"/>
    <dgm:cxn modelId="{59786D0D-EE44-443E-976E-50EE5262A7BA}" type="presOf" srcId="{FC8D1E73-FEB4-4FFA-85AB-DA4FC0A712EA}" destId="{AD92D2FA-0133-4B28-8011-6A4603B8952A}" srcOrd="0" destOrd="0" presId="urn:microsoft.com/office/officeart/2005/8/layout/cycle5"/>
    <dgm:cxn modelId="{C39AA973-95BF-4BB1-B22B-DCC70043DF08}" type="presOf" srcId="{8A7B7CFC-E164-444F-AB8B-6132BA53A141}" destId="{F533C949-E7E4-4B04-82BB-F57D66A58A4E}" srcOrd="0" destOrd="0" presId="urn:microsoft.com/office/officeart/2005/8/layout/cycle5"/>
    <dgm:cxn modelId="{81F12C6C-7E77-4CAD-A622-63C22FF13698}" srcId="{138642AA-E8F6-48A0-8C90-82A822C0CBD0}" destId="{265A558C-6E50-4D64-8056-4F0749CE9FF3}" srcOrd="2" destOrd="0" parTransId="{FC65B7FD-E1B3-4C5B-972A-6379C32750E2}" sibTransId="{D9A98009-4323-4164-9327-F0575271B47D}"/>
    <dgm:cxn modelId="{4577BFC4-97D4-4238-8476-B323C8EE7734}" srcId="{138642AA-E8F6-48A0-8C90-82A822C0CBD0}" destId="{665D4258-39A2-4A83-B690-546FF2A9EFB1}" srcOrd="1" destOrd="0" parTransId="{323A93D4-B6C7-4A5A-9E15-D14460958282}" sibTransId="{8A7B7CFC-E164-444F-AB8B-6132BA53A141}"/>
    <dgm:cxn modelId="{970CF062-2D8D-4A30-B84C-EA14A028ACAA}" type="presParOf" srcId="{DF2CFA16-AF49-4019-83FC-B693A438C19E}" destId="{FFF48D63-030E-45C7-B609-443E6DDF2B65}" srcOrd="0" destOrd="0" presId="urn:microsoft.com/office/officeart/2005/8/layout/cycle5"/>
    <dgm:cxn modelId="{F01DEDCE-5954-4B14-9464-A5838C2D71E3}" type="presParOf" srcId="{DF2CFA16-AF49-4019-83FC-B693A438C19E}" destId="{7B02060B-625E-43AF-9E9B-63B03D30B4C2}" srcOrd="1" destOrd="0" presId="urn:microsoft.com/office/officeart/2005/8/layout/cycle5"/>
    <dgm:cxn modelId="{2A77857A-90EB-47C2-AA62-B7F3C3A5C5CC}" type="presParOf" srcId="{DF2CFA16-AF49-4019-83FC-B693A438C19E}" destId="{99E49623-11DF-4F88-A9A0-AE419C6B8D84}" srcOrd="2" destOrd="0" presId="urn:microsoft.com/office/officeart/2005/8/layout/cycle5"/>
    <dgm:cxn modelId="{E1F9619B-1BB1-470E-AD68-7C1A793F0A25}" type="presParOf" srcId="{DF2CFA16-AF49-4019-83FC-B693A438C19E}" destId="{BFC12DE3-DEBD-4CA2-BDC1-8983BEE2AEA0}" srcOrd="3" destOrd="0" presId="urn:microsoft.com/office/officeart/2005/8/layout/cycle5"/>
    <dgm:cxn modelId="{C80B63F3-58D6-415B-8202-641C57F4BEB6}" type="presParOf" srcId="{DF2CFA16-AF49-4019-83FC-B693A438C19E}" destId="{95419531-FEB6-4695-8E11-667FE1AF6D74}" srcOrd="4" destOrd="0" presId="urn:microsoft.com/office/officeart/2005/8/layout/cycle5"/>
    <dgm:cxn modelId="{254B7F69-BD64-466E-BEB8-3350C4FE27BD}" type="presParOf" srcId="{DF2CFA16-AF49-4019-83FC-B693A438C19E}" destId="{F533C949-E7E4-4B04-82BB-F57D66A58A4E}" srcOrd="5" destOrd="0" presId="urn:microsoft.com/office/officeart/2005/8/layout/cycle5"/>
    <dgm:cxn modelId="{435FDC43-13D4-45CB-A53B-45599E1C4A64}" type="presParOf" srcId="{DF2CFA16-AF49-4019-83FC-B693A438C19E}" destId="{CEAA889B-1262-4ABA-83F4-8947333207AA}" srcOrd="6" destOrd="0" presId="urn:microsoft.com/office/officeart/2005/8/layout/cycle5"/>
    <dgm:cxn modelId="{B74808AB-29DC-4332-B995-227BE69D555D}" type="presParOf" srcId="{DF2CFA16-AF49-4019-83FC-B693A438C19E}" destId="{4CDB243F-41F0-4D73-850B-4530C6B13243}" srcOrd="7" destOrd="0" presId="urn:microsoft.com/office/officeart/2005/8/layout/cycle5"/>
    <dgm:cxn modelId="{69F25F23-15BA-49D5-AD88-95D3EF30F141}" type="presParOf" srcId="{DF2CFA16-AF49-4019-83FC-B693A438C19E}" destId="{C29DA569-B26B-4ACB-945E-CCC333138A5F}" srcOrd="8" destOrd="0" presId="urn:microsoft.com/office/officeart/2005/8/layout/cycle5"/>
    <dgm:cxn modelId="{6EAE4222-A0EC-41F3-BFB6-5C1EF3F80B88}" type="presParOf" srcId="{DF2CFA16-AF49-4019-83FC-B693A438C19E}" destId="{891ED712-E77C-41B4-83CB-364E29D40D40}" srcOrd="9" destOrd="0" presId="urn:microsoft.com/office/officeart/2005/8/layout/cycle5"/>
    <dgm:cxn modelId="{348F20C3-9A1D-424E-AABD-C513F1C3B6AF}" type="presParOf" srcId="{DF2CFA16-AF49-4019-83FC-B693A438C19E}" destId="{D6327B49-F9B1-49DD-8A47-72982F549CE2}" srcOrd="10" destOrd="0" presId="urn:microsoft.com/office/officeart/2005/8/layout/cycle5"/>
    <dgm:cxn modelId="{7D04BEB7-6E89-4F4B-BF68-02A265DEBD7F}" type="presParOf" srcId="{DF2CFA16-AF49-4019-83FC-B693A438C19E}" destId="{DDAED5F8-23AC-4CB3-A2C0-366DAE8F6BFF}" srcOrd="11" destOrd="0" presId="urn:microsoft.com/office/officeart/2005/8/layout/cycle5"/>
    <dgm:cxn modelId="{3069BAFA-E737-4C46-8F19-397D3934090F}" type="presParOf" srcId="{DF2CFA16-AF49-4019-83FC-B693A438C19E}" destId="{AD92D2FA-0133-4B28-8011-6A4603B8952A}" srcOrd="12" destOrd="0" presId="urn:microsoft.com/office/officeart/2005/8/layout/cycle5"/>
    <dgm:cxn modelId="{20D26BE8-4323-4BF1-8830-94355C56413D}" type="presParOf" srcId="{DF2CFA16-AF49-4019-83FC-B693A438C19E}" destId="{6EAC8EBC-F7F1-4781-BEF5-012C2BCC0937}" srcOrd="13" destOrd="0" presId="urn:microsoft.com/office/officeart/2005/8/layout/cycle5"/>
    <dgm:cxn modelId="{C5CCE6DC-2FD7-4759-9866-E14A46CB17AC}" type="presParOf" srcId="{DF2CFA16-AF49-4019-83FC-B693A438C19E}" destId="{82039A2C-6FE7-4687-9547-DE7B0F238CA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6604CD-2BB0-4013-BB2F-E91E4713461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1BBC1045-5561-4004-B9A7-5D1124285789}">
      <dgm:prSet phldrT="[Text]"/>
      <dgm:spPr/>
      <dgm:t>
        <a:bodyPr/>
        <a:lstStyle/>
        <a:p>
          <a:r>
            <a:rPr lang="en-GB" dirty="0" smtClean="0"/>
            <a:t>Yourself</a:t>
          </a:r>
          <a:endParaRPr lang="en-GB" dirty="0"/>
        </a:p>
      </dgm:t>
    </dgm:pt>
    <dgm:pt modelId="{2C972C64-4CF6-486E-BBB5-96E763B5E993}" type="parTrans" cxnId="{4197984C-53EB-4D33-88B9-50057A2298C6}">
      <dgm:prSet/>
      <dgm:spPr/>
      <dgm:t>
        <a:bodyPr/>
        <a:lstStyle/>
        <a:p>
          <a:endParaRPr lang="en-GB"/>
        </a:p>
      </dgm:t>
    </dgm:pt>
    <dgm:pt modelId="{D482B40B-A94F-4AA6-A65A-54C27BD6ED24}" type="sibTrans" cxnId="{4197984C-53EB-4D33-88B9-50057A2298C6}">
      <dgm:prSet/>
      <dgm:spPr/>
      <dgm:t>
        <a:bodyPr/>
        <a:lstStyle/>
        <a:p>
          <a:endParaRPr lang="en-GB" dirty="0"/>
        </a:p>
      </dgm:t>
    </dgm:pt>
    <dgm:pt modelId="{D88EF2E3-390C-4322-AABF-028404B28A8F}">
      <dgm:prSet phldrT="[Text]"/>
      <dgm:spPr/>
      <dgm:t>
        <a:bodyPr/>
        <a:lstStyle/>
        <a:p>
          <a:r>
            <a:rPr lang="en-GB" dirty="0" smtClean="0"/>
            <a:t>Careers</a:t>
          </a:r>
          <a:endParaRPr lang="en-GB" dirty="0"/>
        </a:p>
      </dgm:t>
    </dgm:pt>
    <dgm:pt modelId="{0F98211F-EA59-405F-B318-28E5A1C8CB1F}" type="parTrans" cxnId="{10E67218-7691-4314-8910-7996287A1F22}">
      <dgm:prSet/>
      <dgm:spPr/>
      <dgm:t>
        <a:bodyPr/>
        <a:lstStyle/>
        <a:p>
          <a:endParaRPr lang="en-GB"/>
        </a:p>
      </dgm:t>
    </dgm:pt>
    <dgm:pt modelId="{A4F8ACE3-296E-4AF8-88C2-75B0613EE0A3}" type="sibTrans" cxnId="{10E67218-7691-4314-8910-7996287A1F22}">
      <dgm:prSet/>
      <dgm:spPr/>
      <dgm:t>
        <a:bodyPr/>
        <a:lstStyle/>
        <a:p>
          <a:endParaRPr lang="en-GB" dirty="0"/>
        </a:p>
      </dgm:t>
    </dgm:pt>
    <dgm:pt modelId="{479077FE-E5A8-494C-AD2A-1A4F5600AF0D}">
      <dgm:prSet phldrT="[Text]"/>
      <dgm:spPr/>
      <dgm:t>
        <a:bodyPr/>
        <a:lstStyle/>
        <a:p>
          <a:r>
            <a:rPr lang="en-GB" dirty="0" smtClean="0"/>
            <a:t>The wider picture</a:t>
          </a:r>
          <a:endParaRPr lang="en-GB" dirty="0"/>
        </a:p>
      </dgm:t>
    </dgm:pt>
    <dgm:pt modelId="{9E53D8D4-2FB7-4FC8-B3A3-436FC9022BF5}" type="parTrans" cxnId="{066803CC-AB5E-48EE-8FB4-FA5F765A1549}">
      <dgm:prSet/>
      <dgm:spPr/>
      <dgm:t>
        <a:bodyPr/>
        <a:lstStyle/>
        <a:p>
          <a:endParaRPr lang="en-GB"/>
        </a:p>
      </dgm:t>
    </dgm:pt>
    <dgm:pt modelId="{1444D19C-C9A9-44FC-8A53-7364FFA60848}" type="sibTrans" cxnId="{066803CC-AB5E-48EE-8FB4-FA5F765A1549}">
      <dgm:prSet/>
      <dgm:spPr/>
      <dgm:t>
        <a:bodyPr/>
        <a:lstStyle/>
        <a:p>
          <a:endParaRPr lang="en-GB" dirty="0"/>
        </a:p>
      </dgm:t>
    </dgm:pt>
    <dgm:pt modelId="{A04C2BAB-1E26-417D-B071-BBC1A793DFC4}">
      <dgm:prSet phldrT="[Text]"/>
      <dgm:spPr/>
      <dgm:t>
        <a:bodyPr/>
        <a:lstStyle/>
        <a:p>
          <a:r>
            <a:rPr lang="en-GB" dirty="0" smtClean="0"/>
            <a:t>Taking action</a:t>
          </a:r>
          <a:endParaRPr lang="en-GB" dirty="0"/>
        </a:p>
      </dgm:t>
    </dgm:pt>
    <dgm:pt modelId="{831635F1-D7F7-4F36-A894-A94AC6D82461}" type="parTrans" cxnId="{76E0CB9C-DF22-4950-901E-E9C3C8EEF6E8}">
      <dgm:prSet/>
      <dgm:spPr/>
      <dgm:t>
        <a:bodyPr/>
        <a:lstStyle/>
        <a:p>
          <a:endParaRPr lang="en-GB"/>
        </a:p>
      </dgm:t>
    </dgm:pt>
    <dgm:pt modelId="{A111BA82-1AB5-4E59-B92D-86DF393A715B}" type="sibTrans" cxnId="{76E0CB9C-DF22-4950-901E-E9C3C8EEF6E8}">
      <dgm:prSet/>
      <dgm:spPr/>
      <dgm:t>
        <a:bodyPr/>
        <a:lstStyle/>
        <a:p>
          <a:endParaRPr lang="en-GB" dirty="0"/>
        </a:p>
      </dgm:t>
    </dgm:pt>
    <dgm:pt modelId="{988F9D1A-D512-463E-87A9-0CED1F49AD9F}">
      <dgm:prSet phldrT="[Text]"/>
      <dgm:spPr/>
      <dgm:t>
        <a:bodyPr/>
        <a:lstStyle/>
        <a:p>
          <a:r>
            <a:rPr lang="en-GB" dirty="0" smtClean="0"/>
            <a:t>Review progress</a:t>
          </a:r>
          <a:endParaRPr lang="en-GB" dirty="0"/>
        </a:p>
      </dgm:t>
    </dgm:pt>
    <dgm:pt modelId="{0A4B6931-70D8-4766-B821-3669A3F475F6}" type="parTrans" cxnId="{AC603F77-643A-4E93-B883-971245E6A34F}">
      <dgm:prSet/>
      <dgm:spPr/>
      <dgm:t>
        <a:bodyPr/>
        <a:lstStyle/>
        <a:p>
          <a:endParaRPr lang="en-GB"/>
        </a:p>
      </dgm:t>
    </dgm:pt>
    <dgm:pt modelId="{754D53DD-89D7-48E2-9FA9-41D8F3F1BF83}" type="sibTrans" cxnId="{AC603F77-643A-4E93-B883-971245E6A34F}">
      <dgm:prSet/>
      <dgm:spPr/>
      <dgm:t>
        <a:bodyPr/>
        <a:lstStyle/>
        <a:p>
          <a:endParaRPr lang="en-GB" dirty="0"/>
        </a:p>
      </dgm:t>
    </dgm:pt>
    <dgm:pt modelId="{B613C743-D44B-4C48-9CF3-8809BD27E698}" type="pres">
      <dgm:prSet presAssocID="{B56604CD-2BB0-4013-BB2F-E91E4713461C}" presName="cycle" presStyleCnt="0">
        <dgm:presLayoutVars>
          <dgm:dir/>
          <dgm:resizeHandles val="exact"/>
        </dgm:presLayoutVars>
      </dgm:prSet>
      <dgm:spPr/>
      <dgm:t>
        <a:bodyPr/>
        <a:lstStyle/>
        <a:p>
          <a:endParaRPr lang="en-GB"/>
        </a:p>
      </dgm:t>
    </dgm:pt>
    <dgm:pt modelId="{20882208-2F6D-41AF-A38A-4507B510872A}" type="pres">
      <dgm:prSet presAssocID="{1BBC1045-5561-4004-B9A7-5D1124285789}" presName="node" presStyleLbl="node1" presStyleIdx="0" presStyleCnt="5">
        <dgm:presLayoutVars>
          <dgm:bulletEnabled val="1"/>
        </dgm:presLayoutVars>
      </dgm:prSet>
      <dgm:spPr/>
      <dgm:t>
        <a:bodyPr/>
        <a:lstStyle/>
        <a:p>
          <a:endParaRPr lang="en-GB"/>
        </a:p>
      </dgm:t>
    </dgm:pt>
    <dgm:pt modelId="{C596A5BD-B9A7-43AA-A967-8434A62A461D}" type="pres">
      <dgm:prSet presAssocID="{D482B40B-A94F-4AA6-A65A-54C27BD6ED24}" presName="sibTrans" presStyleLbl="sibTrans2D1" presStyleIdx="0" presStyleCnt="5"/>
      <dgm:spPr/>
      <dgm:t>
        <a:bodyPr/>
        <a:lstStyle/>
        <a:p>
          <a:endParaRPr lang="en-GB"/>
        </a:p>
      </dgm:t>
    </dgm:pt>
    <dgm:pt modelId="{69259454-7FBC-4C7B-9A27-B8AF481651F7}" type="pres">
      <dgm:prSet presAssocID="{D482B40B-A94F-4AA6-A65A-54C27BD6ED24}" presName="connectorText" presStyleLbl="sibTrans2D1" presStyleIdx="0" presStyleCnt="5"/>
      <dgm:spPr/>
      <dgm:t>
        <a:bodyPr/>
        <a:lstStyle/>
        <a:p>
          <a:endParaRPr lang="en-GB"/>
        </a:p>
      </dgm:t>
    </dgm:pt>
    <dgm:pt modelId="{607DBF22-3441-4576-B893-64DC1585F476}" type="pres">
      <dgm:prSet presAssocID="{D88EF2E3-390C-4322-AABF-028404B28A8F}" presName="node" presStyleLbl="node1" presStyleIdx="1" presStyleCnt="5">
        <dgm:presLayoutVars>
          <dgm:bulletEnabled val="1"/>
        </dgm:presLayoutVars>
      </dgm:prSet>
      <dgm:spPr/>
      <dgm:t>
        <a:bodyPr/>
        <a:lstStyle/>
        <a:p>
          <a:endParaRPr lang="en-GB"/>
        </a:p>
      </dgm:t>
    </dgm:pt>
    <dgm:pt modelId="{BCA4835A-1406-4A59-AA66-AE1CC347E3BC}" type="pres">
      <dgm:prSet presAssocID="{A4F8ACE3-296E-4AF8-88C2-75B0613EE0A3}" presName="sibTrans" presStyleLbl="sibTrans2D1" presStyleIdx="1" presStyleCnt="5"/>
      <dgm:spPr/>
      <dgm:t>
        <a:bodyPr/>
        <a:lstStyle/>
        <a:p>
          <a:endParaRPr lang="en-GB"/>
        </a:p>
      </dgm:t>
    </dgm:pt>
    <dgm:pt modelId="{176D0C08-66C0-4DB3-88A2-E09399E82CC7}" type="pres">
      <dgm:prSet presAssocID="{A4F8ACE3-296E-4AF8-88C2-75B0613EE0A3}" presName="connectorText" presStyleLbl="sibTrans2D1" presStyleIdx="1" presStyleCnt="5"/>
      <dgm:spPr/>
      <dgm:t>
        <a:bodyPr/>
        <a:lstStyle/>
        <a:p>
          <a:endParaRPr lang="en-GB"/>
        </a:p>
      </dgm:t>
    </dgm:pt>
    <dgm:pt modelId="{7989CB0C-DC49-4016-9D5A-A98523B0F317}" type="pres">
      <dgm:prSet presAssocID="{479077FE-E5A8-494C-AD2A-1A4F5600AF0D}" presName="node" presStyleLbl="node1" presStyleIdx="2" presStyleCnt="5">
        <dgm:presLayoutVars>
          <dgm:bulletEnabled val="1"/>
        </dgm:presLayoutVars>
      </dgm:prSet>
      <dgm:spPr/>
      <dgm:t>
        <a:bodyPr/>
        <a:lstStyle/>
        <a:p>
          <a:endParaRPr lang="en-GB"/>
        </a:p>
      </dgm:t>
    </dgm:pt>
    <dgm:pt modelId="{ABD029FA-9C23-4141-B4F8-FBD56E66B289}" type="pres">
      <dgm:prSet presAssocID="{1444D19C-C9A9-44FC-8A53-7364FFA60848}" presName="sibTrans" presStyleLbl="sibTrans2D1" presStyleIdx="2" presStyleCnt="5"/>
      <dgm:spPr/>
      <dgm:t>
        <a:bodyPr/>
        <a:lstStyle/>
        <a:p>
          <a:endParaRPr lang="en-GB"/>
        </a:p>
      </dgm:t>
    </dgm:pt>
    <dgm:pt modelId="{91FCD692-AE0B-438D-B960-0D07A83881AF}" type="pres">
      <dgm:prSet presAssocID="{1444D19C-C9A9-44FC-8A53-7364FFA60848}" presName="connectorText" presStyleLbl="sibTrans2D1" presStyleIdx="2" presStyleCnt="5"/>
      <dgm:spPr/>
      <dgm:t>
        <a:bodyPr/>
        <a:lstStyle/>
        <a:p>
          <a:endParaRPr lang="en-GB"/>
        </a:p>
      </dgm:t>
    </dgm:pt>
    <dgm:pt modelId="{25EB2808-3A5F-478C-BE21-C184825DDDA8}" type="pres">
      <dgm:prSet presAssocID="{A04C2BAB-1E26-417D-B071-BBC1A793DFC4}" presName="node" presStyleLbl="node1" presStyleIdx="3" presStyleCnt="5">
        <dgm:presLayoutVars>
          <dgm:bulletEnabled val="1"/>
        </dgm:presLayoutVars>
      </dgm:prSet>
      <dgm:spPr/>
      <dgm:t>
        <a:bodyPr/>
        <a:lstStyle/>
        <a:p>
          <a:endParaRPr lang="en-GB"/>
        </a:p>
      </dgm:t>
    </dgm:pt>
    <dgm:pt modelId="{14B3B2E9-B993-4917-A575-257544A17AA2}" type="pres">
      <dgm:prSet presAssocID="{A111BA82-1AB5-4E59-B92D-86DF393A715B}" presName="sibTrans" presStyleLbl="sibTrans2D1" presStyleIdx="3" presStyleCnt="5"/>
      <dgm:spPr/>
      <dgm:t>
        <a:bodyPr/>
        <a:lstStyle/>
        <a:p>
          <a:endParaRPr lang="en-GB"/>
        </a:p>
      </dgm:t>
    </dgm:pt>
    <dgm:pt modelId="{32A2B04C-F24C-4A39-B6E1-1E83A4CA5F47}" type="pres">
      <dgm:prSet presAssocID="{A111BA82-1AB5-4E59-B92D-86DF393A715B}" presName="connectorText" presStyleLbl="sibTrans2D1" presStyleIdx="3" presStyleCnt="5"/>
      <dgm:spPr/>
      <dgm:t>
        <a:bodyPr/>
        <a:lstStyle/>
        <a:p>
          <a:endParaRPr lang="en-GB"/>
        </a:p>
      </dgm:t>
    </dgm:pt>
    <dgm:pt modelId="{EDD321F0-9692-4CAA-B306-C8BC77FFB88C}" type="pres">
      <dgm:prSet presAssocID="{988F9D1A-D512-463E-87A9-0CED1F49AD9F}" presName="node" presStyleLbl="node1" presStyleIdx="4" presStyleCnt="5">
        <dgm:presLayoutVars>
          <dgm:bulletEnabled val="1"/>
        </dgm:presLayoutVars>
      </dgm:prSet>
      <dgm:spPr/>
      <dgm:t>
        <a:bodyPr/>
        <a:lstStyle/>
        <a:p>
          <a:endParaRPr lang="en-GB"/>
        </a:p>
      </dgm:t>
    </dgm:pt>
    <dgm:pt modelId="{74DD967B-D924-4669-95DF-92D58D33747A}" type="pres">
      <dgm:prSet presAssocID="{754D53DD-89D7-48E2-9FA9-41D8F3F1BF83}" presName="sibTrans" presStyleLbl="sibTrans2D1" presStyleIdx="4" presStyleCnt="5"/>
      <dgm:spPr/>
      <dgm:t>
        <a:bodyPr/>
        <a:lstStyle/>
        <a:p>
          <a:endParaRPr lang="en-GB"/>
        </a:p>
      </dgm:t>
    </dgm:pt>
    <dgm:pt modelId="{D3579A53-EA0D-40D3-928F-DD8DA1C88F8B}" type="pres">
      <dgm:prSet presAssocID="{754D53DD-89D7-48E2-9FA9-41D8F3F1BF83}" presName="connectorText" presStyleLbl="sibTrans2D1" presStyleIdx="4" presStyleCnt="5"/>
      <dgm:spPr/>
      <dgm:t>
        <a:bodyPr/>
        <a:lstStyle/>
        <a:p>
          <a:endParaRPr lang="en-GB"/>
        </a:p>
      </dgm:t>
    </dgm:pt>
  </dgm:ptLst>
  <dgm:cxnLst>
    <dgm:cxn modelId="{B9DDAB50-1AEE-4CBD-942B-5CD3865EE37B}" type="presOf" srcId="{D482B40B-A94F-4AA6-A65A-54C27BD6ED24}" destId="{C596A5BD-B9A7-43AA-A967-8434A62A461D}" srcOrd="0" destOrd="0" presId="urn:microsoft.com/office/officeart/2005/8/layout/cycle2"/>
    <dgm:cxn modelId="{B37DA9C5-CB79-4C24-BBB7-36D4A04D9309}" type="presOf" srcId="{754D53DD-89D7-48E2-9FA9-41D8F3F1BF83}" destId="{74DD967B-D924-4669-95DF-92D58D33747A}" srcOrd="0" destOrd="0" presId="urn:microsoft.com/office/officeart/2005/8/layout/cycle2"/>
    <dgm:cxn modelId="{B0F25F74-B984-41C1-AFE9-6380FC2B7279}" type="presOf" srcId="{A111BA82-1AB5-4E59-B92D-86DF393A715B}" destId="{14B3B2E9-B993-4917-A575-257544A17AA2}" srcOrd="0" destOrd="0" presId="urn:microsoft.com/office/officeart/2005/8/layout/cycle2"/>
    <dgm:cxn modelId="{76E0CB9C-DF22-4950-901E-E9C3C8EEF6E8}" srcId="{B56604CD-2BB0-4013-BB2F-E91E4713461C}" destId="{A04C2BAB-1E26-417D-B071-BBC1A793DFC4}" srcOrd="3" destOrd="0" parTransId="{831635F1-D7F7-4F36-A894-A94AC6D82461}" sibTransId="{A111BA82-1AB5-4E59-B92D-86DF393A715B}"/>
    <dgm:cxn modelId="{4C1B1370-EA5E-4D83-9549-64B3C0CC5E6D}" type="presOf" srcId="{B56604CD-2BB0-4013-BB2F-E91E4713461C}" destId="{B613C743-D44B-4C48-9CF3-8809BD27E698}" srcOrd="0" destOrd="0" presId="urn:microsoft.com/office/officeart/2005/8/layout/cycle2"/>
    <dgm:cxn modelId="{32C2115D-823D-4F37-9025-9BECBB4EB678}" type="presOf" srcId="{754D53DD-89D7-48E2-9FA9-41D8F3F1BF83}" destId="{D3579A53-EA0D-40D3-928F-DD8DA1C88F8B}" srcOrd="1" destOrd="0" presId="urn:microsoft.com/office/officeart/2005/8/layout/cycle2"/>
    <dgm:cxn modelId="{066803CC-AB5E-48EE-8FB4-FA5F765A1549}" srcId="{B56604CD-2BB0-4013-BB2F-E91E4713461C}" destId="{479077FE-E5A8-494C-AD2A-1A4F5600AF0D}" srcOrd="2" destOrd="0" parTransId="{9E53D8D4-2FB7-4FC8-B3A3-436FC9022BF5}" sibTransId="{1444D19C-C9A9-44FC-8A53-7364FFA60848}"/>
    <dgm:cxn modelId="{BC12B602-6684-4339-9691-53ADB305FCAD}" type="presOf" srcId="{D88EF2E3-390C-4322-AABF-028404B28A8F}" destId="{607DBF22-3441-4576-B893-64DC1585F476}" srcOrd="0" destOrd="0" presId="urn:microsoft.com/office/officeart/2005/8/layout/cycle2"/>
    <dgm:cxn modelId="{6D54CC8C-889F-44BE-8295-0A49D6DF61C0}" type="presOf" srcId="{D482B40B-A94F-4AA6-A65A-54C27BD6ED24}" destId="{69259454-7FBC-4C7B-9A27-B8AF481651F7}" srcOrd="1" destOrd="0" presId="urn:microsoft.com/office/officeart/2005/8/layout/cycle2"/>
    <dgm:cxn modelId="{9FA659A1-218D-4273-8D93-E27AB3D1C393}" type="presOf" srcId="{A04C2BAB-1E26-417D-B071-BBC1A793DFC4}" destId="{25EB2808-3A5F-478C-BE21-C184825DDDA8}" srcOrd="0" destOrd="0" presId="urn:microsoft.com/office/officeart/2005/8/layout/cycle2"/>
    <dgm:cxn modelId="{4197984C-53EB-4D33-88B9-50057A2298C6}" srcId="{B56604CD-2BB0-4013-BB2F-E91E4713461C}" destId="{1BBC1045-5561-4004-B9A7-5D1124285789}" srcOrd="0" destOrd="0" parTransId="{2C972C64-4CF6-486E-BBB5-96E763B5E993}" sibTransId="{D482B40B-A94F-4AA6-A65A-54C27BD6ED24}"/>
    <dgm:cxn modelId="{37FBAB6B-7000-42CF-87D6-9E7EB381CB7D}" type="presOf" srcId="{A111BA82-1AB5-4E59-B92D-86DF393A715B}" destId="{32A2B04C-F24C-4A39-B6E1-1E83A4CA5F47}" srcOrd="1" destOrd="0" presId="urn:microsoft.com/office/officeart/2005/8/layout/cycle2"/>
    <dgm:cxn modelId="{10E67218-7691-4314-8910-7996287A1F22}" srcId="{B56604CD-2BB0-4013-BB2F-E91E4713461C}" destId="{D88EF2E3-390C-4322-AABF-028404B28A8F}" srcOrd="1" destOrd="0" parTransId="{0F98211F-EA59-405F-B318-28E5A1C8CB1F}" sibTransId="{A4F8ACE3-296E-4AF8-88C2-75B0613EE0A3}"/>
    <dgm:cxn modelId="{15F126A9-48E5-4156-A83B-E1EE3C95E946}" type="presOf" srcId="{1444D19C-C9A9-44FC-8A53-7364FFA60848}" destId="{ABD029FA-9C23-4141-B4F8-FBD56E66B289}" srcOrd="0" destOrd="0" presId="urn:microsoft.com/office/officeart/2005/8/layout/cycle2"/>
    <dgm:cxn modelId="{4AF3865D-78FD-43DC-B96A-D2EA5539668F}" type="presOf" srcId="{479077FE-E5A8-494C-AD2A-1A4F5600AF0D}" destId="{7989CB0C-DC49-4016-9D5A-A98523B0F317}" srcOrd="0" destOrd="0" presId="urn:microsoft.com/office/officeart/2005/8/layout/cycle2"/>
    <dgm:cxn modelId="{87792B71-BEBB-4D28-BE25-DAB1F7088A9D}" type="presOf" srcId="{A4F8ACE3-296E-4AF8-88C2-75B0613EE0A3}" destId="{176D0C08-66C0-4DB3-88A2-E09399E82CC7}" srcOrd="1" destOrd="0" presId="urn:microsoft.com/office/officeart/2005/8/layout/cycle2"/>
    <dgm:cxn modelId="{750AFCE5-28A5-41E1-AC29-C4A890E23B77}" type="presOf" srcId="{A4F8ACE3-296E-4AF8-88C2-75B0613EE0A3}" destId="{BCA4835A-1406-4A59-AA66-AE1CC347E3BC}" srcOrd="0" destOrd="0" presId="urn:microsoft.com/office/officeart/2005/8/layout/cycle2"/>
    <dgm:cxn modelId="{AC603F77-643A-4E93-B883-971245E6A34F}" srcId="{B56604CD-2BB0-4013-BB2F-E91E4713461C}" destId="{988F9D1A-D512-463E-87A9-0CED1F49AD9F}" srcOrd="4" destOrd="0" parTransId="{0A4B6931-70D8-4766-B821-3669A3F475F6}" sibTransId="{754D53DD-89D7-48E2-9FA9-41D8F3F1BF83}"/>
    <dgm:cxn modelId="{295D9116-6C65-484E-966E-FA997D459112}" type="presOf" srcId="{1444D19C-C9A9-44FC-8A53-7364FFA60848}" destId="{91FCD692-AE0B-438D-B960-0D07A83881AF}" srcOrd="1" destOrd="0" presId="urn:microsoft.com/office/officeart/2005/8/layout/cycle2"/>
    <dgm:cxn modelId="{463A79AF-919D-4C84-835C-B11AF6C26E80}" type="presOf" srcId="{988F9D1A-D512-463E-87A9-0CED1F49AD9F}" destId="{EDD321F0-9692-4CAA-B306-C8BC77FFB88C}" srcOrd="0" destOrd="0" presId="urn:microsoft.com/office/officeart/2005/8/layout/cycle2"/>
    <dgm:cxn modelId="{2E855C69-70E8-48DA-B622-A5C4E6F02498}" type="presOf" srcId="{1BBC1045-5561-4004-B9A7-5D1124285789}" destId="{20882208-2F6D-41AF-A38A-4507B510872A}" srcOrd="0" destOrd="0" presId="urn:microsoft.com/office/officeart/2005/8/layout/cycle2"/>
    <dgm:cxn modelId="{661459FF-2096-47CA-AD5B-B3CE36C4D272}" type="presParOf" srcId="{B613C743-D44B-4C48-9CF3-8809BD27E698}" destId="{20882208-2F6D-41AF-A38A-4507B510872A}" srcOrd="0" destOrd="0" presId="urn:microsoft.com/office/officeart/2005/8/layout/cycle2"/>
    <dgm:cxn modelId="{0D7036F6-C965-4F97-B959-04F0B46281CB}" type="presParOf" srcId="{B613C743-D44B-4C48-9CF3-8809BD27E698}" destId="{C596A5BD-B9A7-43AA-A967-8434A62A461D}" srcOrd="1" destOrd="0" presId="urn:microsoft.com/office/officeart/2005/8/layout/cycle2"/>
    <dgm:cxn modelId="{F03F5525-5BE7-4645-983C-A3488094481F}" type="presParOf" srcId="{C596A5BD-B9A7-43AA-A967-8434A62A461D}" destId="{69259454-7FBC-4C7B-9A27-B8AF481651F7}" srcOrd="0" destOrd="0" presId="urn:microsoft.com/office/officeart/2005/8/layout/cycle2"/>
    <dgm:cxn modelId="{741EF8B6-5B42-42F8-AA30-3C9910723F9D}" type="presParOf" srcId="{B613C743-D44B-4C48-9CF3-8809BD27E698}" destId="{607DBF22-3441-4576-B893-64DC1585F476}" srcOrd="2" destOrd="0" presId="urn:microsoft.com/office/officeart/2005/8/layout/cycle2"/>
    <dgm:cxn modelId="{41BCFEFE-1DF4-4673-B6FD-92A15FDABE5B}" type="presParOf" srcId="{B613C743-D44B-4C48-9CF3-8809BD27E698}" destId="{BCA4835A-1406-4A59-AA66-AE1CC347E3BC}" srcOrd="3" destOrd="0" presId="urn:microsoft.com/office/officeart/2005/8/layout/cycle2"/>
    <dgm:cxn modelId="{60A937EB-204E-4E39-9F9D-D6CC60CF24EC}" type="presParOf" srcId="{BCA4835A-1406-4A59-AA66-AE1CC347E3BC}" destId="{176D0C08-66C0-4DB3-88A2-E09399E82CC7}" srcOrd="0" destOrd="0" presId="urn:microsoft.com/office/officeart/2005/8/layout/cycle2"/>
    <dgm:cxn modelId="{0864E5CF-B69A-4C92-A12B-3D6076A996D1}" type="presParOf" srcId="{B613C743-D44B-4C48-9CF3-8809BD27E698}" destId="{7989CB0C-DC49-4016-9D5A-A98523B0F317}" srcOrd="4" destOrd="0" presId="urn:microsoft.com/office/officeart/2005/8/layout/cycle2"/>
    <dgm:cxn modelId="{EA747815-C25C-4C17-A969-06F90D3A559D}" type="presParOf" srcId="{B613C743-D44B-4C48-9CF3-8809BD27E698}" destId="{ABD029FA-9C23-4141-B4F8-FBD56E66B289}" srcOrd="5" destOrd="0" presId="urn:microsoft.com/office/officeart/2005/8/layout/cycle2"/>
    <dgm:cxn modelId="{EA9B9CC4-DE18-4A9F-AADF-D127B1972772}" type="presParOf" srcId="{ABD029FA-9C23-4141-B4F8-FBD56E66B289}" destId="{91FCD692-AE0B-438D-B960-0D07A83881AF}" srcOrd="0" destOrd="0" presId="urn:microsoft.com/office/officeart/2005/8/layout/cycle2"/>
    <dgm:cxn modelId="{2E84BC34-C1B9-4EE0-990F-367F3DBF2D8B}" type="presParOf" srcId="{B613C743-D44B-4C48-9CF3-8809BD27E698}" destId="{25EB2808-3A5F-478C-BE21-C184825DDDA8}" srcOrd="6" destOrd="0" presId="urn:microsoft.com/office/officeart/2005/8/layout/cycle2"/>
    <dgm:cxn modelId="{8685F66D-BB76-4264-A1B0-9DABC66A09B6}" type="presParOf" srcId="{B613C743-D44B-4C48-9CF3-8809BD27E698}" destId="{14B3B2E9-B993-4917-A575-257544A17AA2}" srcOrd="7" destOrd="0" presId="urn:microsoft.com/office/officeart/2005/8/layout/cycle2"/>
    <dgm:cxn modelId="{27D27AA1-DF35-4902-809F-9DB8BC4440AB}" type="presParOf" srcId="{14B3B2E9-B993-4917-A575-257544A17AA2}" destId="{32A2B04C-F24C-4A39-B6E1-1E83A4CA5F47}" srcOrd="0" destOrd="0" presId="urn:microsoft.com/office/officeart/2005/8/layout/cycle2"/>
    <dgm:cxn modelId="{06182815-3844-4D72-87F6-FA66A8C52A85}" type="presParOf" srcId="{B613C743-D44B-4C48-9CF3-8809BD27E698}" destId="{EDD321F0-9692-4CAA-B306-C8BC77FFB88C}" srcOrd="8" destOrd="0" presId="urn:microsoft.com/office/officeart/2005/8/layout/cycle2"/>
    <dgm:cxn modelId="{52B0803E-3B47-46BF-B8DA-6CAA2B4F2566}" type="presParOf" srcId="{B613C743-D44B-4C48-9CF3-8809BD27E698}" destId="{74DD967B-D924-4669-95DF-92D58D33747A}" srcOrd="9" destOrd="0" presId="urn:microsoft.com/office/officeart/2005/8/layout/cycle2"/>
    <dgm:cxn modelId="{881C31CF-3F36-477C-B55A-B59790D85DAF}" type="presParOf" srcId="{74DD967B-D924-4669-95DF-92D58D33747A}" destId="{D3579A53-EA0D-40D3-928F-DD8DA1C88F8B}"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4B7B9-7DA2-4548-9399-4C3D756409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0D04CA4-93BF-479B-BDFF-2CD4DC30C988}">
      <dgm:prSet phldrT="[Text]"/>
      <dgm:spPr/>
      <dgm:t>
        <a:bodyPr/>
        <a:lstStyle/>
        <a:p>
          <a:r>
            <a:rPr lang="en-GB" dirty="0" smtClean="0">
              <a:solidFill>
                <a:schemeClr val="bg1"/>
              </a:solidFill>
              <a:latin typeface="+mj-lt"/>
            </a:rPr>
            <a:t>How to progress </a:t>
          </a:r>
          <a:r>
            <a:rPr lang="en-GB" dirty="0" smtClean="0">
              <a:solidFill>
                <a:schemeClr val="bg1"/>
              </a:solidFill>
              <a:latin typeface="+mj-lt"/>
            </a:rPr>
            <a:t>a career </a:t>
          </a:r>
          <a:r>
            <a:rPr lang="en-GB" dirty="0" smtClean="0">
              <a:solidFill>
                <a:schemeClr val="bg1"/>
              </a:solidFill>
              <a:latin typeface="+mj-lt"/>
            </a:rPr>
            <a:t>in academia</a:t>
          </a:r>
          <a:endParaRPr lang="en-GB" dirty="0">
            <a:solidFill>
              <a:schemeClr val="bg1"/>
            </a:solidFill>
            <a:latin typeface="+mj-lt"/>
          </a:endParaRPr>
        </a:p>
      </dgm:t>
    </dgm:pt>
    <dgm:pt modelId="{BCC34050-A0D7-4132-BAF7-78E1FCD4DB2E}" type="parTrans" cxnId="{991C4531-6D62-4A7A-AD05-B56AEB5B59EB}">
      <dgm:prSet/>
      <dgm:spPr/>
      <dgm:t>
        <a:bodyPr/>
        <a:lstStyle/>
        <a:p>
          <a:endParaRPr lang="en-GB"/>
        </a:p>
      </dgm:t>
    </dgm:pt>
    <dgm:pt modelId="{FCF22DBB-7EC9-45FB-AC0B-5F149849920B}" type="sibTrans" cxnId="{991C4531-6D62-4A7A-AD05-B56AEB5B59EB}">
      <dgm:prSet/>
      <dgm:spPr/>
      <dgm:t>
        <a:bodyPr/>
        <a:lstStyle/>
        <a:p>
          <a:endParaRPr lang="en-GB"/>
        </a:p>
      </dgm:t>
    </dgm:pt>
    <dgm:pt modelId="{45FEBF17-0EE3-40F5-ADED-53FAB179B9FA}">
      <dgm:prSet/>
      <dgm:spPr/>
      <dgm:t>
        <a:bodyPr/>
        <a:lstStyle/>
        <a:p>
          <a:r>
            <a:rPr lang="en-GB" dirty="0" smtClean="0">
              <a:solidFill>
                <a:schemeClr val="bg1"/>
              </a:solidFill>
              <a:latin typeface="+mj-lt"/>
            </a:rPr>
            <a:t>Need to assess strengths and weaknesses</a:t>
          </a:r>
          <a:endParaRPr lang="en-GB" dirty="0">
            <a:solidFill>
              <a:schemeClr val="bg1"/>
            </a:solidFill>
            <a:latin typeface="+mj-lt"/>
          </a:endParaRPr>
        </a:p>
      </dgm:t>
    </dgm:pt>
    <dgm:pt modelId="{3E5C74A2-53C4-4FDE-9117-598CEE1BE891}" type="parTrans" cxnId="{0E2733C2-15DB-465B-AC26-7054B9F75564}">
      <dgm:prSet/>
      <dgm:spPr/>
      <dgm:t>
        <a:bodyPr/>
        <a:lstStyle/>
        <a:p>
          <a:endParaRPr lang="en-GB"/>
        </a:p>
      </dgm:t>
    </dgm:pt>
    <dgm:pt modelId="{0B055711-4153-4215-832A-E6B9B6D4B0C1}" type="sibTrans" cxnId="{0E2733C2-15DB-465B-AC26-7054B9F75564}">
      <dgm:prSet/>
      <dgm:spPr/>
      <dgm:t>
        <a:bodyPr/>
        <a:lstStyle/>
        <a:p>
          <a:endParaRPr lang="en-GB"/>
        </a:p>
      </dgm:t>
    </dgm:pt>
    <dgm:pt modelId="{2EC8FC45-9957-4770-9470-194D3568B4B6}">
      <dgm:prSet/>
      <dgm:spPr/>
      <dgm:t>
        <a:bodyPr/>
        <a:lstStyle/>
        <a:p>
          <a:r>
            <a:rPr lang="en-GB" dirty="0" smtClean="0">
              <a:solidFill>
                <a:schemeClr val="bg1"/>
              </a:solidFill>
              <a:latin typeface="+mj-lt"/>
            </a:rPr>
            <a:t>Where to look for opportunities</a:t>
          </a:r>
          <a:endParaRPr lang="en-GB" dirty="0">
            <a:solidFill>
              <a:schemeClr val="bg1"/>
            </a:solidFill>
            <a:latin typeface="+mj-lt"/>
          </a:endParaRPr>
        </a:p>
      </dgm:t>
    </dgm:pt>
    <dgm:pt modelId="{66398278-0C3B-48D0-B351-98F4503FC3A5}" type="parTrans" cxnId="{F4D0E40D-A129-4F56-ACBD-D05410B3E4A3}">
      <dgm:prSet/>
      <dgm:spPr/>
      <dgm:t>
        <a:bodyPr/>
        <a:lstStyle/>
        <a:p>
          <a:endParaRPr lang="en-GB"/>
        </a:p>
      </dgm:t>
    </dgm:pt>
    <dgm:pt modelId="{33AB917F-4A19-4A49-8FD8-F54FAA29AFF6}" type="sibTrans" cxnId="{F4D0E40D-A129-4F56-ACBD-D05410B3E4A3}">
      <dgm:prSet/>
      <dgm:spPr/>
      <dgm:t>
        <a:bodyPr/>
        <a:lstStyle/>
        <a:p>
          <a:endParaRPr lang="en-GB"/>
        </a:p>
      </dgm:t>
    </dgm:pt>
    <dgm:pt modelId="{6E779C2D-9399-43A6-B6A8-2B7F15A04B01}">
      <dgm:prSet/>
      <dgm:spPr/>
      <dgm:t>
        <a:bodyPr/>
        <a:lstStyle/>
        <a:p>
          <a:r>
            <a:rPr lang="en-GB" dirty="0" smtClean="0">
              <a:solidFill>
                <a:schemeClr val="bg1"/>
              </a:solidFill>
              <a:latin typeface="+mj-lt"/>
            </a:rPr>
            <a:t>How to tailor my </a:t>
          </a:r>
          <a:r>
            <a:rPr lang="en-GB" dirty="0" smtClean="0">
              <a:solidFill>
                <a:schemeClr val="bg1"/>
              </a:solidFill>
              <a:latin typeface="+mj-lt"/>
            </a:rPr>
            <a:t>CV/Portfolio</a:t>
          </a:r>
          <a:endParaRPr lang="en-GB" dirty="0">
            <a:solidFill>
              <a:schemeClr val="bg1"/>
            </a:solidFill>
            <a:latin typeface="+mj-lt"/>
          </a:endParaRPr>
        </a:p>
      </dgm:t>
    </dgm:pt>
    <dgm:pt modelId="{E3925D58-58A9-4E79-950C-6B7B8AC5356B}" type="parTrans" cxnId="{0B1B627F-593D-456D-8394-F07619E99687}">
      <dgm:prSet/>
      <dgm:spPr/>
      <dgm:t>
        <a:bodyPr/>
        <a:lstStyle/>
        <a:p>
          <a:endParaRPr lang="en-GB"/>
        </a:p>
      </dgm:t>
    </dgm:pt>
    <dgm:pt modelId="{054BB405-72F1-4097-8A6B-D450BB285E50}" type="sibTrans" cxnId="{0B1B627F-593D-456D-8394-F07619E99687}">
      <dgm:prSet/>
      <dgm:spPr/>
      <dgm:t>
        <a:bodyPr/>
        <a:lstStyle/>
        <a:p>
          <a:endParaRPr lang="en-GB"/>
        </a:p>
      </dgm:t>
    </dgm:pt>
    <dgm:pt modelId="{280A8FDF-5051-4F7C-BB62-28FAA1765DCA}">
      <dgm:prSet/>
      <dgm:spPr/>
      <dgm:t>
        <a:bodyPr/>
        <a:lstStyle/>
        <a:p>
          <a:r>
            <a:rPr lang="en-GB" dirty="0" smtClean="0">
              <a:solidFill>
                <a:schemeClr val="bg1"/>
              </a:solidFill>
              <a:latin typeface="+mj-lt"/>
            </a:rPr>
            <a:t>Personal expectations  </a:t>
          </a:r>
          <a:r>
            <a:rPr lang="en-GB" dirty="0" smtClean="0">
              <a:solidFill>
                <a:schemeClr val="bg1"/>
              </a:solidFill>
              <a:latin typeface="+mj-lt"/>
            </a:rPr>
            <a:t>too </a:t>
          </a:r>
          <a:r>
            <a:rPr lang="en-GB" dirty="0" smtClean="0">
              <a:solidFill>
                <a:schemeClr val="bg1"/>
              </a:solidFill>
              <a:latin typeface="+mj-lt"/>
            </a:rPr>
            <a:t>harsh?</a:t>
          </a:r>
          <a:endParaRPr lang="en-GB" dirty="0">
            <a:solidFill>
              <a:schemeClr val="bg1"/>
            </a:solidFill>
            <a:latin typeface="+mj-lt"/>
          </a:endParaRPr>
        </a:p>
      </dgm:t>
    </dgm:pt>
    <dgm:pt modelId="{DAB0EAF5-EC00-48AD-A28F-45775DDCDC06}" type="parTrans" cxnId="{875DDE29-D918-45E3-9E2C-48F1F32667F6}">
      <dgm:prSet/>
      <dgm:spPr/>
      <dgm:t>
        <a:bodyPr/>
        <a:lstStyle/>
        <a:p>
          <a:endParaRPr lang="en-GB"/>
        </a:p>
      </dgm:t>
    </dgm:pt>
    <dgm:pt modelId="{C18FF285-DF9F-4785-93F7-0CD796E906EC}" type="sibTrans" cxnId="{875DDE29-D918-45E3-9E2C-48F1F32667F6}">
      <dgm:prSet/>
      <dgm:spPr/>
      <dgm:t>
        <a:bodyPr/>
        <a:lstStyle/>
        <a:p>
          <a:endParaRPr lang="en-GB"/>
        </a:p>
      </dgm:t>
    </dgm:pt>
    <dgm:pt modelId="{2987EAC3-2E83-491B-9DEB-14F3EF820DBF}">
      <dgm:prSet/>
      <dgm:spPr/>
      <dgm:t>
        <a:bodyPr/>
        <a:lstStyle/>
        <a:p>
          <a:r>
            <a:rPr lang="en-GB" dirty="0" smtClean="0">
              <a:solidFill>
                <a:schemeClr val="bg1"/>
              </a:solidFill>
              <a:latin typeface="+mj-lt"/>
            </a:rPr>
            <a:t>How </a:t>
          </a:r>
          <a:r>
            <a:rPr lang="en-GB" dirty="0" smtClean="0">
              <a:solidFill>
                <a:schemeClr val="bg1"/>
              </a:solidFill>
              <a:latin typeface="+mj-lt"/>
            </a:rPr>
            <a:t>do generic </a:t>
          </a:r>
          <a:r>
            <a:rPr lang="en-GB" dirty="0" smtClean="0">
              <a:solidFill>
                <a:schemeClr val="bg1"/>
              </a:solidFill>
              <a:latin typeface="+mj-lt"/>
            </a:rPr>
            <a:t>employers view PhD holders?</a:t>
          </a:r>
          <a:endParaRPr lang="en-GB" dirty="0">
            <a:solidFill>
              <a:schemeClr val="bg1"/>
            </a:solidFill>
            <a:latin typeface="+mj-lt"/>
          </a:endParaRPr>
        </a:p>
      </dgm:t>
    </dgm:pt>
    <dgm:pt modelId="{D588CAB8-BA2D-43D9-80B6-68F06A801A4D}" type="parTrans" cxnId="{4B1A96F9-9A5B-41F8-9666-447930C2C036}">
      <dgm:prSet/>
      <dgm:spPr/>
      <dgm:t>
        <a:bodyPr/>
        <a:lstStyle/>
        <a:p>
          <a:endParaRPr lang="en-GB"/>
        </a:p>
      </dgm:t>
    </dgm:pt>
    <dgm:pt modelId="{AD2A7118-5C4A-4528-B275-A8D48209CA9A}" type="sibTrans" cxnId="{4B1A96F9-9A5B-41F8-9666-447930C2C036}">
      <dgm:prSet/>
      <dgm:spPr/>
      <dgm:t>
        <a:bodyPr/>
        <a:lstStyle/>
        <a:p>
          <a:endParaRPr lang="en-GB"/>
        </a:p>
      </dgm:t>
    </dgm:pt>
    <dgm:pt modelId="{3B6D72B7-F6CE-46E6-B905-7FC483A1C78D}">
      <dgm:prSet phldrT="[Text]"/>
      <dgm:spPr/>
      <dgm:t>
        <a:bodyPr/>
        <a:lstStyle/>
        <a:p>
          <a:r>
            <a:rPr lang="en-GB" dirty="0" smtClean="0">
              <a:solidFill>
                <a:schemeClr val="bg1"/>
              </a:solidFill>
              <a:latin typeface="+mj-lt"/>
            </a:rPr>
            <a:t>Awareness </a:t>
          </a:r>
          <a:r>
            <a:rPr lang="en-GB" dirty="0" smtClean="0">
              <a:solidFill>
                <a:schemeClr val="bg1"/>
              </a:solidFill>
              <a:latin typeface="+mj-lt"/>
            </a:rPr>
            <a:t>of options other than academia</a:t>
          </a:r>
          <a:endParaRPr lang="en-GB" dirty="0">
            <a:solidFill>
              <a:schemeClr val="bg1"/>
            </a:solidFill>
            <a:latin typeface="+mj-lt"/>
          </a:endParaRPr>
        </a:p>
      </dgm:t>
    </dgm:pt>
    <dgm:pt modelId="{9246BEA2-4C39-4668-8E69-22069BDEC769}" type="parTrans" cxnId="{5FF09FF8-7BAC-48F5-9315-9AB33F6C3195}">
      <dgm:prSet/>
      <dgm:spPr/>
      <dgm:t>
        <a:bodyPr/>
        <a:lstStyle/>
        <a:p>
          <a:endParaRPr lang="en-GB"/>
        </a:p>
      </dgm:t>
    </dgm:pt>
    <dgm:pt modelId="{1FD23C0F-B415-4CB3-AF57-85953A5F44D9}" type="sibTrans" cxnId="{5FF09FF8-7BAC-48F5-9315-9AB33F6C3195}">
      <dgm:prSet/>
      <dgm:spPr/>
      <dgm:t>
        <a:bodyPr/>
        <a:lstStyle/>
        <a:p>
          <a:endParaRPr lang="en-GB"/>
        </a:p>
      </dgm:t>
    </dgm:pt>
    <dgm:pt modelId="{41BEFD01-A5CF-4FC5-AA5A-998E57EEB377}" type="pres">
      <dgm:prSet presAssocID="{DB34B7B9-7DA2-4548-9399-4C3D75640959}" presName="diagram" presStyleCnt="0">
        <dgm:presLayoutVars>
          <dgm:dir/>
          <dgm:resizeHandles val="exact"/>
        </dgm:presLayoutVars>
      </dgm:prSet>
      <dgm:spPr/>
      <dgm:t>
        <a:bodyPr/>
        <a:lstStyle/>
        <a:p>
          <a:endParaRPr lang="en-GB"/>
        </a:p>
      </dgm:t>
    </dgm:pt>
    <dgm:pt modelId="{038EB13A-B7D8-4220-9CE7-ACA9D57A5FD5}" type="pres">
      <dgm:prSet presAssocID="{F0D04CA4-93BF-479B-BDFF-2CD4DC30C988}" presName="node" presStyleLbl="node1" presStyleIdx="0" presStyleCnt="7">
        <dgm:presLayoutVars>
          <dgm:bulletEnabled val="1"/>
        </dgm:presLayoutVars>
      </dgm:prSet>
      <dgm:spPr/>
      <dgm:t>
        <a:bodyPr/>
        <a:lstStyle/>
        <a:p>
          <a:endParaRPr lang="en-GB"/>
        </a:p>
      </dgm:t>
    </dgm:pt>
    <dgm:pt modelId="{D97097E9-B7FD-409C-81EE-5FBB4609F329}" type="pres">
      <dgm:prSet presAssocID="{FCF22DBB-7EC9-45FB-AC0B-5F149849920B}" presName="sibTrans" presStyleCnt="0"/>
      <dgm:spPr/>
    </dgm:pt>
    <dgm:pt modelId="{DCF8B13F-7E81-4024-8792-9EBCB1D2D694}" type="pres">
      <dgm:prSet presAssocID="{3B6D72B7-F6CE-46E6-B905-7FC483A1C78D}" presName="node" presStyleLbl="node1" presStyleIdx="1" presStyleCnt="7">
        <dgm:presLayoutVars>
          <dgm:bulletEnabled val="1"/>
        </dgm:presLayoutVars>
      </dgm:prSet>
      <dgm:spPr/>
      <dgm:t>
        <a:bodyPr/>
        <a:lstStyle/>
        <a:p>
          <a:endParaRPr lang="en-GB"/>
        </a:p>
      </dgm:t>
    </dgm:pt>
    <dgm:pt modelId="{F9F68B3B-4C5E-4C25-9ABD-EF31F0EC4614}" type="pres">
      <dgm:prSet presAssocID="{1FD23C0F-B415-4CB3-AF57-85953A5F44D9}" presName="sibTrans" presStyleCnt="0"/>
      <dgm:spPr/>
    </dgm:pt>
    <dgm:pt modelId="{EA729C0C-0409-4D35-ACFF-AF3A3819D120}" type="pres">
      <dgm:prSet presAssocID="{45FEBF17-0EE3-40F5-ADED-53FAB179B9FA}" presName="node" presStyleLbl="node1" presStyleIdx="2" presStyleCnt="7">
        <dgm:presLayoutVars>
          <dgm:bulletEnabled val="1"/>
        </dgm:presLayoutVars>
      </dgm:prSet>
      <dgm:spPr/>
      <dgm:t>
        <a:bodyPr/>
        <a:lstStyle/>
        <a:p>
          <a:endParaRPr lang="en-GB"/>
        </a:p>
      </dgm:t>
    </dgm:pt>
    <dgm:pt modelId="{1DC8BA75-97D8-40B0-BD6A-4E635F9A66AD}" type="pres">
      <dgm:prSet presAssocID="{0B055711-4153-4215-832A-E6B9B6D4B0C1}" presName="sibTrans" presStyleCnt="0"/>
      <dgm:spPr/>
    </dgm:pt>
    <dgm:pt modelId="{E81F1498-2AE5-4575-9905-1D22DB52ED1A}" type="pres">
      <dgm:prSet presAssocID="{2EC8FC45-9957-4770-9470-194D3568B4B6}" presName="node" presStyleLbl="node1" presStyleIdx="3" presStyleCnt="7">
        <dgm:presLayoutVars>
          <dgm:bulletEnabled val="1"/>
        </dgm:presLayoutVars>
      </dgm:prSet>
      <dgm:spPr/>
      <dgm:t>
        <a:bodyPr/>
        <a:lstStyle/>
        <a:p>
          <a:endParaRPr lang="en-GB"/>
        </a:p>
      </dgm:t>
    </dgm:pt>
    <dgm:pt modelId="{A7625884-A6D0-4852-AE56-65318A32A8D5}" type="pres">
      <dgm:prSet presAssocID="{33AB917F-4A19-4A49-8FD8-F54FAA29AFF6}" presName="sibTrans" presStyleCnt="0"/>
      <dgm:spPr/>
    </dgm:pt>
    <dgm:pt modelId="{0A28249F-B420-41DB-B234-A65BEBBA3EB9}" type="pres">
      <dgm:prSet presAssocID="{6E779C2D-9399-43A6-B6A8-2B7F15A04B01}" presName="node" presStyleLbl="node1" presStyleIdx="4" presStyleCnt="7">
        <dgm:presLayoutVars>
          <dgm:bulletEnabled val="1"/>
        </dgm:presLayoutVars>
      </dgm:prSet>
      <dgm:spPr/>
      <dgm:t>
        <a:bodyPr/>
        <a:lstStyle/>
        <a:p>
          <a:endParaRPr lang="en-GB"/>
        </a:p>
      </dgm:t>
    </dgm:pt>
    <dgm:pt modelId="{69A34BD6-9AF9-47B8-813A-886C6FFDBF87}" type="pres">
      <dgm:prSet presAssocID="{054BB405-72F1-4097-8A6B-D450BB285E50}" presName="sibTrans" presStyleCnt="0"/>
      <dgm:spPr/>
    </dgm:pt>
    <dgm:pt modelId="{EBF446B6-8E50-4E33-9F00-5B018BE2A2F9}" type="pres">
      <dgm:prSet presAssocID="{280A8FDF-5051-4F7C-BB62-28FAA1765DCA}" presName="node" presStyleLbl="node1" presStyleIdx="5" presStyleCnt="7">
        <dgm:presLayoutVars>
          <dgm:bulletEnabled val="1"/>
        </dgm:presLayoutVars>
      </dgm:prSet>
      <dgm:spPr/>
      <dgm:t>
        <a:bodyPr/>
        <a:lstStyle/>
        <a:p>
          <a:endParaRPr lang="en-GB"/>
        </a:p>
      </dgm:t>
    </dgm:pt>
    <dgm:pt modelId="{78B3C7B4-B1A8-40B7-BF4D-C59FC602A230}" type="pres">
      <dgm:prSet presAssocID="{C18FF285-DF9F-4785-93F7-0CD796E906EC}" presName="sibTrans" presStyleCnt="0"/>
      <dgm:spPr/>
    </dgm:pt>
    <dgm:pt modelId="{1C41866E-8D37-489B-A94C-3DBC77768C37}" type="pres">
      <dgm:prSet presAssocID="{2987EAC3-2E83-491B-9DEB-14F3EF820DBF}" presName="node" presStyleLbl="node1" presStyleIdx="6" presStyleCnt="7">
        <dgm:presLayoutVars>
          <dgm:bulletEnabled val="1"/>
        </dgm:presLayoutVars>
      </dgm:prSet>
      <dgm:spPr/>
      <dgm:t>
        <a:bodyPr/>
        <a:lstStyle/>
        <a:p>
          <a:endParaRPr lang="en-GB"/>
        </a:p>
      </dgm:t>
    </dgm:pt>
  </dgm:ptLst>
  <dgm:cxnLst>
    <dgm:cxn modelId="{5FF09FF8-7BAC-48F5-9315-9AB33F6C3195}" srcId="{DB34B7B9-7DA2-4548-9399-4C3D75640959}" destId="{3B6D72B7-F6CE-46E6-B905-7FC483A1C78D}" srcOrd="1" destOrd="0" parTransId="{9246BEA2-4C39-4668-8E69-22069BDEC769}" sibTransId="{1FD23C0F-B415-4CB3-AF57-85953A5F44D9}"/>
    <dgm:cxn modelId="{991C4531-6D62-4A7A-AD05-B56AEB5B59EB}" srcId="{DB34B7B9-7DA2-4548-9399-4C3D75640959}" destId="{F0D04CA4-93BF-479B-BDFF-2CD4DC30C988}" srcOrd="0" destOrd="0" parTransId="{BCC34050-A0D7-4132-BAF7-78E1FCD4DB2E}" sibTransId="{FCF22DBB-7EC9-45FB-AC0B-5F149849920B}"/>
    <dgm:cxn modelId="{0E2733C2-15DB-465B-AC26-7054B9F75564}" srcId="{DB34B7B9-7DA2-4548-9399-4C3D75640959}" destId="{45FEBF17-0EE3-40F5-ADED-53FAB179B9FA}" srcOrd="2" destOrd="0" parTransId="{3E5C74A2-53C4-4FDE-9117-598CEE1BE891}" sibTransId="{0B055711-4153-4215-832A-E6B9B6D4B0C1}"/>
    <dgm:cxn modelId="{875DDE29-D918-45E3-9E2C-48F1F32667F6}" srcId="{DB34B7B9-7DA2-4548-9399-4C3D75640959}" destId="{280A8FDF-5051-4F7C-BB62-28FAA1765DCA}" srcOrd="5" destOrd="0" parTransId="{DAB0EAF5-EC00-48AD-A28F-45775DDCDC06}" sibTransId="{C18FF285-DF9F-4785-93F7-0CD796E906EC}"/>
    <dgm:cxn modelId="{4B1A96F9-9A5B-41F8-9666-447930C2C036}" srcId="{DB34B7B9-7DA2-4548-9399-4C3D75640959}" destId="{2987EAC3-2E83-491B-9DEB-14F3EF820DBF}" srcOrd="6" destOrd="0" parTransId="{D588CAB8-BA2D-43D9-80B6-68F06A801A4D}" sibTransId="{AD2A7118-5C4A-4528-B275-A8D48209CA9A}"/>
    <dgm:cxn modelId="{ABFD9D27-040E-4C11-B916-C2ECB3ED824D}" type="presOf" srcId="{2987EAC3-2E83-491B-9DEB-14F3EF820DBF}" destId="{1C41866E-8D37-489B-A94C-3DBC77768C37}" srcOrd="0" destOrd="0" presId="urn:microsoft.com/office/officeart/2005/8/layout/default"/>
    <dgm:cxn modelId="{50E95B21-2777-4C35-B51B-8C4AE5A4E994}" type="presOf" srcId="{3B6D72B7-F6CE-46E6-B905-7FC483A1C78D}" destId="{DCF8B13F-7E81-4024-8792-9EBCB1D2D694}" srcOrd="0" destOrd="0" presId="urn:microsoft.com/office/officeart/2005/8/layout/default"/>
    <dgm:cxn modelId="{5F50D5C1-8CE5-4167-8658-D46FF66D942E}" type="presOf" srcId="{F0D04CA4-93BF-479B-BDFF-2CD4DC30C988}" destId="{038EB13A-B7D8-4220-9CE7-ACA9D57A5FD5}" srcOrd="0" destOrd="0" presId="urn:microsoft.com/office/officeart/2005/8/layout/default"/>
    <dgm:cxn modelId="{A3C3913D-433E-4A8D-92B0-8F89D288446B}" type="presOf" srcId="{6E779C2D-9399-43A6-B6A8-2B7F15A04B01}" destId="{0A28249F-B420-41DB-B234-A65BEBBA3EB9}" srcOrd="0" destOrd="0" presId="urn:microsoft.com/office/officeart/2005/8/layout/default"/>
    <dgm:cxn modelId="{16B3E372-C4C6-4192-9FE6-0E6EE656F77D}" type="presOf" srcId="{45FEBF17-0EE3-40F5-ADED-53FAB179B9FA}" destId="{EA729C0C-0409-4D35-ACFF-AF3A3819D120}" srcOrd="0" destOrd="0" presId="urn:microsoft.com/office/officeart/2005/8/layout/default"/>
    <dgm:cxn modelId="{F4D0E40D-A129-4F56-ACBD-D05410B3E4A3}" srcId="{DB34B7B9-7DA2-4548-9399-4C3D75640959}" destId="{2EC8FC45-9957-4770-9470-194D3568B4B6}" srcOrd="3" destOrd="0" parTransId="{66398278-0C3B-48D0-B351-98F4503FC3A5}" sibTransId="{33AB917F-4A19-4A49-8FD8-F54FAA29AFF6}"/>
    <dgm:cxn modelId="{B0E2CAA8-40E0-4255-AEEA-3F126A80D233}" type="presOf" srcId="{DB34B7B9-7DA2-4548-9399-4C3D75640959}" destId="{41BEFD01-A5CF-4FC5-AA5A-998E57EEB377}" srcOrd="0" destOrd="0" presId="urn:microsoft.com/office/officeart/2005/8/layout/default"/>
    <dgm:cxn modelId="{0B1B627F-593D-456D-8394-F07619E99687}" srcId="{DB34B7B9-7DA2-4548-9399-4C3D75640959}" destId="{6E779C2D-9399-43A6-B6A8-2B7F15A04B01}" srcOrd="4" destOrd="0" parTransId="{E3925D58-58A9-4E79-950C-6B7B8AC5356B}" sibTransId="{054BB405-72F1-4097-8A6B-D450BB285E50}"/>
    <dgm:cxn modelId="{7692B675-9268-413F-8DFE-FFCFD18C7675}" type="presOf" srcId="{280A8FDF-5051-4F7C-BB62-28FAA1765DCA}" destId="{EBF446B6-8E50-4E33-9F00-5B018BE2A2F9}" srcOrd="0" destOrd="0" presId="urn:microsoft.com/office/officeart/2005/8/layout/default"/>
    <dgm:cxn modelId="{DA4F5B93-41F3-4D89-B32F-0DD5BDEBCD9F}" type="presOf" srcId="{2EC8FC45-9957-4770-9470-194D3568B4B6}" destId="{E81F1498-2AE5-4575-9905-1D22DB52ED1A}" srcOrd="0" destOrd="0" presId="urn:microsoft.com/office/officeart/2005/8/layout/default"/>
    <dgm:cxn modelId="{0F94C003-2829-45E7-9F40-81B1407F8B67}" type="presParOf" srcId="{41BEFD01-A5CF-4FC5-AA5A-998E57EEB377}" destId="{038EB13A-B7D8-4220-9CE7-ACA9D57A5FD5}" srcOrd="0" destOrd="0" presId="urn:microsoft.com/office/officeart/2005/8/layout/default"/>
    <dgm:cxn modelId="{AB6B0156-82A5-4F30-9F43-5A3FE15CF2CE}" type="presParOf" srcId="{41BEFD01-A5CF-4FC5-AA5A-998E57EEB377}" destId="{D97097E9-B7FD-409C-81EE-5FBB4609F329}" srcOrd="1" destOrd="0" presId="urn:microsoft.com/office/officeart/2005/8/layout/default"/>
    <dgm:cxn modelId="{EE82722A-8F71-47E3-8282-4F0AD3AFF43B}" type="presParOf" srcId="{41BEFD01-A5CF-4FC5-AA5A-998E57EEB377}" destId="{DCF8B13F-7E81-4024-8792-9EBCB1D2D694}" srcOrd="2" destOrd="0" presId="urn:microsoft.com/office/officeart/2005/8/layout/default"/>
    <dgm:cxn modelId="{1DCD899E-AFD5-4F43-B18A-4B9503CD6EBA}" type="presParOf" srcId="{41BEFD01-A5CF-4FC5-AA5A-998E57EEB377}" destId="{F9F68B3B-4C5E-4C25-9ABD-EF31F0EC4614}" srcOrd="3" destOrd="0" presId="urn:microsoft.com/office/officeart/2005/8/layout/default"/>
    <dgm:cxn modelId="{8B8DA672-8D9F-4173-A3AE-4F30062F6A9B}" type="presParOf" srcId="{41BEFD01-A5CF-4FC5-AA5A-998E57EEB377}" destId="{EA729C0C-0409-4D35-ACFF-AF3A3819D120}" srcOrd="4" destOrd="0" presId="urn:microsoft.com/office/officeart/2005/8/layout/default"/>
    <dgm:cxn modelId="{9CA67772-2E5E-4C43-A689-C213C11726F9}" type="presParOf" srcId="{41BEFD01-A5CF-4FC5-AA5A-998E57EEB377}" destId="{1DC8BA75-97D8-40B0-BD6A-4E635F9A66AD}" srcOrd="5" destOrd="0" presId="urn:microsoft.com/office/officeart/2005/8/layout/default"/>
    <dgm:cxn modelId="{46F44E06-C80D-4246-8D66-8A14B6624E9B}" type="presParOf" srcId="{41BEFD01-A5CF-4FC5-AA5A-998E57EEB377}" destId="{E81F1498-2AE5-4575-9905-1D22DB52ED1A}" srcOrd="6" destOrd="0" presId="urn:microsoft.com/office/officeart/2005/8/layout/default"/>
    <dgm:cxn modelId="{53473C52-B5AF-4B38-B37A-9AFFC4805984}" type="presParOf" srcId="{41BEFD01-A5CF-4FC5-AA5A-998E57EEB377}" destId="{A7625884-A6D0-4852-AE56-65318A32A8D5}" srcOrd="7" destOrd="0" presId="urn:microsoft.com/office/officeart/2005/8/layout/default"/>
    <dgm:cxn modelId="{3A3DDC1C-C8F4-4CDD-A4E7-20B2DE12191D}" type="presParOf" srcId="{41BEFD01-A5CF-4FC5-AA5A-998E57EEB377}" destId="{0A28249F-B420-41DB-B234-A65BEBBA3EB9}" srcOrd="8" destOrd="0" presId="urn:microsoft.com/office/officeart/2005/8/layout/default"/>
    <dgm:cxn modelId="{FBFE0B93-33E4-4D3A-AF14-6FA6261DED96}" type="presParOf" srcId="{41BEFD01-A5CF-4FC5-AA5A-998E57EEB377}" destId="{69A34BD6-9AF9-47B8-813A-886C6FFDBF87}" srcOrd="9" destOrd="0" presId="urn:microsoft.com/office/officeart/2005/8/layout/default"/>
    <dgm:cxn modelId="{6785C4EB-6C84-4CCC-9589-626F9E5C820D}" type="presParOf" srcId="{41BEFD01-A5CF-4FC5-AA5A-998E57EEB377}" destId="{EBF446B6-8E50-4E33-9F00-5B018BE2A2F9}" srcOrd="10" destOrd="0" presId="urn:microsoft.com/office/officeart/2005/8/layout/default"/>
    <dgm:cxn modelId="{C7D893DF-FDD9-49C2-9226-9606AE6AAF26}" type="presParOf" srcId="{41BEFD01-A5CF-4FC5-AA5A-998E57EEB377}" destId="{78B3C7B4-B1A8-40B7-BF4D-C59FC602A230}" srcOrd="11" destOrd="0" presId="urn:microsoft.com/office/officeart/2005/8/layout/default"/>
    <dgm:cxn modelId="{DD92E893-2D11-4495-B7C3-C807DDC47AFE}" type="presParOf" srcId="{41BEFD01-A5CF-4FC5-AA5A-998E57EEB377}" destId="{1C41866E-8D37-489B-A94C-3DBC77768C3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DE8F87-0890-466E-A0DD-D44F7088D0D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EE3F0D5-FF5D-49CA-9601-DFAEEBAD4958}">
      <dgm:prSet phldrT="[Text]" custT="1"/>
      <dgm:spPr/>
      <dgm:t>
        <a:bodyPr/>
        <a:lstStyle/>
        <a:p>
          <a:r>
            <a:rPr lang="en-GB" sz="2400" dirty="0" smtClean="0"/>
            <a:t>You: very important to know your ideas, values, skills, experience... </a:t>
          </a:r>
          <a:endParaRPr lang="en-GB" sz="2400" dirty="0"/>
        </a:p>
      </dgm:t>
    </dgm:pt>
    <dgm:pt modelId="{7EB2DCC4-D8C4-46C2-8CF8-C28E2E7833F1}" type="parTrans" cxnId="{F334BBEC-F69B-41E4-A099-019C612B92C4}">
      <dgm:prSet/>
      <dgm:spPr/>
      <dgm:t>
        <a:bodyPr/>
        <a:lstStyle/>
        <a:p>
          <a:endParaRPr lang="en-GB"/>
        </a:p>
      </dgm:t>
    </dgm:pt>
    <dgm:pt modelId="{AD98DD7B-D446-4F90-961E-284FC08BC8C3}" type="sibTrans" cxnId="{F334BBEC-F69B-41E4-A099-019C612B92C4}">
      <dgm:prSet/>
      <dgm:spPr/>
      <dgm:t>
        <a:bodyPr/>
        <a:lstStyle/>
        <a:p>
          <a:endParaRPr lang="en-GB"/>
        </a:p>
      </dgm:t>
    </dgm:pt>
    <dgm:pt modelId="{70A1DC16-BA81-494F-A3CC-0DA3B2A460D0}">
      <dgm:prSet custT="1"/>
      <dgm:spPr/>
      <dgm:t>
        <a:bodyPr/>
        <a:lstStyle/>
        <a:p>
          <a:r>
            <a:rPr lang="en-GB" sz="2400" dirty="0" smtClean="0"/>
            <a:t>Research: know what's out there and what can help</a:t>
          </a:r>
        </a:p>
      </dgm:t>
    </dgm:pt>
    <dgm:pt modelId="{CB7B04B7-3577-4EF0-AA34-AB0457D52982}" type="parTrans" cxnId="{A1866158-976F-48E6-BC75-83B275E5D452}">
      <dgm:prSet/>
      <dgm:spPr/>
      <dgm:t>
        <a:bodyPr/>
        <a:lstStyle/>
        <a:p>
          <a:endParaRPr lang="en-GB"/>
        </a:p>
      </dgm:t>
    </dgm:pt>
    <dgm:pt modelId="{29FBB77E-94C4-40FD-8927-0AD9BCB9DD1C}" type="sibTrans" cxnId="{A1866158-976F-48E6-BC75-83B275E5D452}">
      <dgm:prSet/>
      <dgm:spPr/>
      <dgm:t>
        <a:bodyPr/>
        <a:lstStyle/>
        <a:p>
          <a:endParaRPr lang="en-GB"/>
        </a:p>
      </dgm:t>
    </dgm:pt>
    <dgm:pt modelId="{FD114DF5-A77E-4586-9A34-3DDF4305F4D3}">
      <dgm:prSet custT="1"/>
      <dgm:spPr/>
      <dgm:t>
        <a:bodyPr/>
        <a:lstStyle/>
        <a:p>
          <a:r>
            <a:rPr lang="en-GB" sz="2400" dirty="0" smtClean="0"/>
            <a:t>Reality check: do I have what I need for this path...?</a:t>
          </a:r>
        </a:p>
      </dgm:t>
    </dgm:pt>
    <dgm:pt modelId="{2ECDF513-20E4-46E8-859F-B43A8EF289D5}" type="parTrans" cxnId="{080BAC3F-E689-40DE-AAA3-C435E2E321B0}">
      <dgm:prSet/>
      <dgm:spPr/>
      <dgm:t>
        <a:bodyPr/>
        <a:lstStyle/>
        <a:p>
          <a:endParaRPr lang="en-GB"/>
        </a:p>
      </dgm:t>
    </dgm:pt>
    <dgm:pt modelId="{B6293281-2F1F-4C9E-85B1-126E7394A2F8}" type="sibTrans" cxnId="{080BAC3F-E689-40DE-AAA3-C435E2E321B0}">
      <dgm:prSet/>
      <dgm:spPr/>
      <dgm:t>
        <a:bodyPr/>
        <a:lstStyle/>
        <a:p>
          <a:endParaRPr lang="en-GB"/>
        </a:p>
      </dgm:t>
    </dgm:pt>
    <dgm:pt modelId="{314E8883-7383-4728-9F42-E6713DAADFA4}">
      <dgm:prSet custT="1"/>
      <dgm:spPr/>
      <dgm:t>
        <a:bodyPr/>
        <a:lstStyle/>
        <a:p>
          <a:r>
            <a:rPr lang="en-GB" sz="2400" dirty="0" smtClean="0"/>
            <a:t>Test it out: get experience, test options, reflect on experience </a:t>
          </a:r>
        </a:p>
      </dgm:t>
    </dgm:pt>
    <dgm:pt modelId="{8BDBE31A-3B1F-4542-A618-27535CBE16D7}" type="parTrans" cxnId="{3BE9EEB5-A22A-493F-8D2D-1478DB489DE8}">
      <dgm:prSet/>
      <dgm:spPr/>
      <dgm:t>
        <a:bodyPr/>
        <a:lstStyle/>
        <a:p>
          <a:endParaRPr lang="en-GB"/>
        </a:p>
      </dgm:t>
    </dgm:pt>
    <dgm:pt modelId="{AAC0F7BC-C29C-4BB0-9323-F4606306A856}" type="sibTrans" cxnId="{3BE9EEB5-A22A-493F-8D2D-1478DB489DE8}">
      <dgm:prSet/>
      <dgm:spPr/>
      <dgm:t>
        <a:bodyPr/>
        <a:lstStyle/>
        <a:p>
          <a:endParaRPr lang="en-GB"/>
        </a:p>
      </dgm:t>
    </dgm:pt>
    <dgm:pt modelId="{646BF016-227E-4D4E-AE18-A3E33B43CF28}">
      <dgm:prSet custT="1"/>
      <dgm:spPr/>
      <dgm:t>
        <a:bodyPr/>
        <a:lstStyle/>
        <a:p>
          <a:r>
            <a:rPr lang="en-GB" sz="2400" dirty="0" smtClean="0"/>
            <a:t>Action Plan: what are you going to do next?</a:t>
          </a:r>
        </a:p>
      </dgm:t>
    </dgm:pt>
    <dgm:pt modelId="{081D53D8-1FC3-4E4F-88C2-E9A0628507DE}" type="parTrans" cxnId="{152B421F-13A8-451C-9B77-471F027D0D89}">
      <dgm:prSet/>
      <dgm:spPr/>
      <dgm:t>
        <a:bodyPr/>
        <a:lstStyle/>
        <a:p>
          <a:endParaRPr lang="en-GB"/>
        </a:p>
      </dgm:t>
    </dgm:pt>
    <dgm:pt modelId="{6FFA16FC-5AEB-4AFC-A134-46E1A8F14777}" type="sibTrans" cxnId="{152B421F-13A8-451C-9B77-471F027D0D89}">
      <dgm:prSet/>
      <dgm:spPr/>
      <dgm:t>
        <a:bodyPr/>
        <a:lstStyle/>
        <a:p>
          <a:endParaRPr lang="en-GB"/>
        </a:p>
      </dgm:t>
    </dgm:pt>
    <dgm:pt modelId="{851A4695-2034-41D8-B52C-9F51434046B2}" type="pres">
      <dgm:prSet presAssocID="{86DE8F87-0890-466E-A0DD-D44F7088D0DE}" presName="linearFlow" presStyleCnt="0">
        <dgm:presLayoutVars>
          <dgm:dir/>
          <dgm:resizeHandles val="exact"/>
        </dgm:presLayoutVars>
      </dgm:prSet>
      <dgm:spPr/>
      <dgm:t>
        <a:bodyPr/>
        <a:lstStyle/>
        <a:p>
          <a:endParaRPr lang="en-GB"/>
        </a:p>
      </dgm:t>
    </dgm:pt>
    <dgm:pt modelId="{68CA9F97-12F6-4A56-AB97-5A42B5B56A56}" type="pres">
      <dgm:prSet presAssocID="{2EE3F0D5-FF5D-49CA-9601-DFAEEBAD4958}" presName="composite" presStyleCnt="0"/>
      <dgm:spPr/>
    </dgm:pt>
    <dgm:pt modelId="{65AFD44D-D9A6-4427-B736-5CA34DFFBF7B}" type="pres">
      <dgm:prSet presAssocID="{2EE3F0D5-FF5D-49CA-9601-DFAEEBAD4958}" presName="imgShp" presStyleLbl="fgImgPlace1" presStyleIdx="0" presStyleCnt="5" custLinFactNeighborX="-54427" custLinFactNeighborY="-101"/>
      <dgm:spPr>
        <a:blipFill>
          <a:blip xmlns:r="http://schemas.openxmlformats.org/officeDocument/2006/relationships" r:embed="rId1"/>
          <a:stretch>
            <a:fillRect/>
          </a:stretch>
        </a:blipFill>
      </dgm:spPr>
    </dgm:pt>
    <dgm:pt modelId="{3338338C-4995-402F-8635-E1923F2BBC82}" type="pres">
      <dgm:prSet presAssocID="{2EE3F0D5-FF5D-49CA-9601-DFAEEBAD4958}" presName="txShp" presStyleLbl="node1" presStyleIdx="0" presStyleCnt="5">
        <dgm:presLayoutVars>
          <dgm:bulletEnabled val="1"/>
        </dgm:presLayoutVars>
      </dgm:prSet>
      <dgm:spPr/>
      <dgm:t>
        <a:bodyPr/>
        <a:lstStyle/>
        <a:p>
          <a:endParaRPr lang="en-GB"/>
        </a:p>
      </dgm:t>
    </dgm:pt>
    <dgm:pt modelId="{1611632A-E96E-4982-842A-3E3D5ECB753A}" type="pres">
      <dgm:prSet presAssocID="{AD98DD7B-D446-4F90-961E-284FC08BC8C3}" presName="spacing" presStyleCnt="0"/>
      <dgm:spPr/>
    </dgm:pt>
    <dgm:pt modelId="{9317533F-72B5-447F-95DE-A6AB49610776}" type="pres">
      <dgm:prSet presAssocID="{70A1DC16-BA81-494F-A3CC-0DA3B2A460D0}" presName="composite" presStyleCnt="0"/>
      <dgm:spPr/>
    </dgm:pt>
    <dgm:pt modelId="{CFE83E15-74A1-4799-8DE2-685475C2A0ED}" type="pres">
      <dgm:prSet presAssocID="{70A1DC16-BA81-494F-A3CC-0DA3B2A460D0}" presName="imgShp" presStyleLbl="fgImgPlace1" presStyleIdx="1" presStyleCnt="5" custLinFactNeighborX="-51092"/>
      <dgm:spPr>
        <a:blipFill>
          <a:blip xmlns:r="http://schemas.openxmlformats.org/officeDocument/2006/relationships" r:embed="rId2"/>
          <a:stretch>
            <a:fillRect/>
          </a:stretch>
        </a:blipFill>
      </dgm:spPr>
      <dgm:t>
        <a:bodyPr/>
        <a:lstStyle/>
        <a:p>
          <a:endParaRPr lang="en-GB"/>
        </a:p>
      </dgm:t>
    </dgm:pt>
    <dgm:pt modelId="{29414668-4DD7-4B2C-991F-FD23FC055DA2}" type="pres">
      <dgm:prSet presAssocID="{70A1DC16-BA81-494F-A3CC-0DA3B2A460D0}" presName="txShp" presStyleLbl="node1" presStyleIdx="1" presStyleCnt="5">
        <dgm:presLayoutVars>
          <dgm:bulletEnabled val="1"/>
        </dgm:presLayoutVars>
      </dgm:prSet>
      <dgm:spPr/>
      <dgm:t>
        <a:bodyPr/>
        <a:lstStyle/>
        <a:p>
          <a:endParaRPr lang="en-GB"/>
        </a:p>
      </dgm:t>
    </dgm:pt>
    <dgm:pt modelId="{512F9AFB-B03A-46A6-BE32-BB08966AC8C2}" type="pres">
      <dgm:prSet presAssocID="{29FBB77E-94C4-40FD-8927-0AD9BCB9DD1C}" presName="spacing" presStyleCnt="0"/>
      <dgm:spPr/>
    </dgm:pt>
    <dgm:pt modelId="{3C4A3517-B4C4-4B3C-8E30-9D66E3831780}" type="pres">
      <dgm:prSet presAssocID="{FD114DF5-A77E-4586-9A34-3DDF4305F4D3}" presName="composite" presStyleCnt="0"/>
      <dgm:spPr/>
    </dgm:pt>
    <dgm:pt modelId="{63DE3AD8-531C-4D47-9EEA-C734ADD90FB4}" type="pres">
      <dgm:prSet presAssocID="{FD114DF5-A77E-4586-9A34-3DDF4305F4D3}" presName="imgShp" presStyleLbl="fgImgPlace1" presStyleIdx="2" presStyleCnt="5" custLinFactNeighborX="-45337" custLinFactNeighborY="-7557"/>
      <dgm:spPr>
        <a:blipFill>
          <a:blip xmlns:r="http://schemas.openxmlformats.org/officeDocument/2006/relationships" r:embed="rId3"/>
          <a:stretch>
            <a:fillRect/>
          </a:stretch>
        </a:blipFill>
      </dgm:spPr>
    </dgm:pt>
    <dgm:pt modelId="{2B1CF6CA-C715-4888-9249-3434440270A8}" type="pres">
      <dgm:prSet presAssocID="{FD114DF5-A77E-4586-9A34-3DDF4305F4D3}" presName="txShp" presStyleLbl="node1" presStyleIdx="2" presStyleCnt="5">
        <dgm:presLayoutVars>
          <dgm:bulletEnabled val="1"/>
        </dgm:presLayoutVars>
      </dgm:prSet>
      <dgm:spPr/>
      <dgm:t>
        <a:bodyPr/>
        <a:lstStyle/>
        <a:p>
          <a:endParaRPr lang="en-GB"/>
        </a:p>
      </dgm:t>
    </dgm:pt>
    <dgm:pt modelId="{D4BF25FC-7711-4A4A-88DB-D298020533B1}" type="pres">
      <dgm:prSet presAssocID="{B6293281-2F1F-4C9E-85B1-126E7394A2F8}" presName="spacing" presStyleCnt="0"/>
      <dgm:spPr/>
    </dgm:pt>
    <dgm:pt modelId="{6276435E-6AF0-4DC9-BF55-D523D31E3E70}" type="pres">
      <dgm:prSet presAssocID="{314E8883-7383-4728-9F42-E6713DAADFA4}" presName="composite" presStyleCnt="0"/>
      <dgm:spPr/>
    </dgm:pt>
    <dgm:pt modelId="{F5D0FDB7-DD87-41CF-AAC3-9E25ADF09974}" type="pres">
      <dgm:prSet presAssocID="{314E8883-7383-4728-9F42-E6713DAADFA4}" presName="imgShp" presStyleLbl="fgImgPlace1" presStyleIdx="3" presStyleCnt="5" custLinFactNeighborX="-51091" custLinFactNeighborY="-2838"/>
      <dgm:spPr>
        <a:blipFill>
          <a:blip xmlns:r="http://schemas.openxmlformats.org/officeDocument/2006/relationships" r:embed="rId4"/>
          <a:stretch>
            <a:fillRect/>
          </a:stretch>
        </a:blipFill>
      </dgm:spPr>
    </dgm:pt>
    <dgm:pt modelId="{24B35B0E-078E-4CA7-B5CE-F65B636B2102}" type="pres">
      <dgm:prSet presAssocID="{314E8883-7383-4728-9F42-E6713DAADFA4}" presName="txShp" presStyleLbl="node1" presStyleIdx="3" presStyleCnt="5">
        <dgm:presLayoutVars>
          <dgm:bulletEnabled val="1"/>
        </dgm:presLayoutVars>
      </dgm:prSet>
      <dgm:spPr/>
      <dgm:t>
        <a:bodyPr/>
        <a:lstStyle/>
        <a:p>
          <a:endParaRPr lang="en-GB"/>
        </a:p>
      </dgm:t>
    </dgm:pt>
    <dgm:pt modelId="{56F736D7-9AD3-446E-ADCD-7104D5F1382F}" type="pres">
      <dgm:prSet presAssocID="{AAC0F7BC-C29C-4BB0-9323-F4606306A856}" presName="spacing" presStyleCnt="0"/>
      <dgm:spPr/>
    </dgm:pt>
    <dgm:pt modelId="{DA0BC97D-6A7D-4CF2-8885-8C030CEBE032}" type="pres">
      <dgm:prSet presAssocID="{646BF016-227E-4D4E-AE18-A3E33B43CF28}" presName="composite" presStyleCnt="0"/>
      <dgm:spPr/>
    </dgm:pt>
    <dgm:pt modelId="{3ECC206B-DF50-45A3-88A8-19ACB8663694}" type="pres">
      <dgm:prSet presAssocID="{646BF016-227E-4D4E-AE18-A3E33B43CF28}" presName="imgShp" presStyleLbl="fgImgPlace1" presStyleIdx="4" presStyleCnt="5" custLinFactNeighborX="-53930" custLinFactNeighborY="101"/>
      <dgm:spPr>
        <a:blipFill>
          <a:blip xmlns:r="http://schemas.openxmlformats.org/officeDocument/2006/relationships" r:embed="rId5"/>
          <a:stretch>
            <a:fillRect/>
          </a:stretch>
        </a:blipFill>
      </dgm:spPr>
    </dgm:pt>
    <dgm:pt modelId="{C1007D28-4D47-41EF-8CD4-43C421C874EF}" type="pres">
      <dgm:prSet presAssocID="{646BF016-227E-4D4E-AE18-A3E33B43CF28}" presName="txShp" presStyleLbl="node1" presStyleIdx="4" presStyleCnt="5">
        <dgm:presLayoutVars>
          <dgm:bulletEnabled val="1"/>
        </dgm:presLayoutVars>
      </dgm:prSet>
      <dgm:spPr/>
      <dgm:t>
        <a:bodyPr/>
        <a:lstStyle/>
        <a:p>
          <a:endParaRPr lang="en-GB"/>
        </a:p>
      </dgm:t>
    </dgm:pt>
  </dgm:ptLst>
  <dgm:cxnLst>
    <dgm:cxn modelId="{080BAC3F-E689-40DE-AAA3-C435E2E321B0}" srcId="{86DE8F87-0890-466E-A0DD-D44F7088D0DE}" destId="{FD114DF5-A77E-4586-9A34-3DDF4305F4D3}" srcOrd="2" destOrd="0" parTransId="{2ECDF513-20E4-46E8-859F-B43A8EF289D5}" sibTransId="{B6293281-2F1F-4C9E-85B1-126E7394A2F8}"/>
    <dgm:cxn modelId="{A1866158-976F-48E6-BC75-83B275E5D452}" srcId="{86DE8F87-0890-466E-A0DD-D44F7088D0DE}" destId="{70A1DC16-BA81-494F-A3CC-0DA3B2A460D0}" srcOrd="1" destOrd="0" parTransId="{CB7B04B7-3577-4EF0-AA34-AB0457D52982}" sibTransId="{29FBB77E-94C4-40FD-8927-0AD9BCB9DD1C}"/>
    <dgm:cxn modelId="{AEF26374-86F5-4D12-83F6-E1671C17FE23}" type="presOf" srcId="{314E8883-7383-4728-9F42-E6713DAADFA4}" destId="{24B35B0E-078E-4CA7-B5CE-F65B636B2102}" srcOrd="0" destOrd="0" presId="urn:microsoft.com/office/officeart/2005/8/layout/vList3"/>
    <dgm:cxn modelId="{DA9CBF89-CC07-42E0-AB11-D854F0A61DFC}" type="presOf" srcId="{86DE8F87-0890-466E-A0DD-D44F7088D0DE}" destId="{851A4695-2034-41D8-B52C-9F51434046B2}" srcOrd="0" destOrd="0" presId="urn:microsoft.com/office/officeart/2005/8/layout/vList3"/>
    <dgm:cxn modelId="{F334BBEC-F69B-41E4-A099-019C612B92C4}" srcId="{86DE8F87-0890-466E-A0DD-D44F7088D0DE}" destId="{2EE3F0D5-FF5D-49CA-9601-DFAEEBAD4958}" srcOrd="0" destOrd="0" parTransId="{7EB2DCC4-D8C4-46C2-8CF8-C28E2E7833F1}" sibTransId="{AD98DD7B-D446-4F90-961E-284FC08BC8C3}"/>
    <dgm:cxn modelId="{21CEA535-FA59-4172-879E-FFF617EDBB34}" type="presOf" srcId="{2EE3F0D5-FF5D-49CA-9601-DFAEEBAD4958}" destId="{3338338C-4995-402F-8635-E1923F2BBC82}" srcOrd="0" destOrd="0" presId="urn:microsoft.com/office/officeart/2005/8/layout/vList3"/>
    <dgm:cxn modelId="{152B421F-13A8-451C-9B77-471F027D0D89}" srcId="{86DE8F87-0890-466E-A0DD-D44F7088D0DE}" destId="{646BF016-227E-4D4E-AE18-A3E33B43CF28}" srcOrd="4" destOrd="0" parTransId="{081D53D8-1FC3-4E4F-88C2-E9A0628507DE}" sibTransId="{6FFA16FC-5AEB-4AFC-A134-46E1A8F14777}"/>
    <dgm:cxn modelId="{3BE9EEB5-A22A-493F-8D2D-1478DB489DE8}" srcId="{86DE8F87-0890-466E-A0DD-D44F7088D0DE}" destId="{314E8883-7383-4728-9F42-E6713DAADFA4}" srcOrd="3" destOrd="0" parTransId="{8BDBE31A-3B1F-4542-A618-27535CBE16D7}" sibTransId="{AAC0F7BC-C29C-4BB0-9323-F4606306A856}"/>
    <dgm:cxn modelId="{7733247E-7D9E-4868-93CE-CB40330DA6A0}" type="presOf" srcId="{70A1DC16-BA81-494F-A3CC-0DA3B2A460D0}" destId="{29414668-4DD7-4B2C-991F-FD23FC055DA2}" srcOrd="0" destOrd="0" presId="urn:microsoft.com/office/officeart/2005/8/layout/vList3"/>
    <dgm:cxn modelId="{BB36C420-F85D-4B30-9964-5FE563C70CD2}" type="presOf" srcId="{646BF016-227E-4D4E-AE18-A3E33B43CF28}" destId="{C1007D28-4D47-41EF-8CD4-43C421C874EF}" srcOrd="0" destOrd="0" presId="urn:microsoft.com/office/officeart/2005/8/layout/vList3"/>
    <dgm:cxn modelId="{66773DF6-52C6-4050-8D5C-01B224C17874}" type="presOf" srcId="{FD114DF5-A77E-4586-9A34-3DDF4305F4D3}" destId="{2B1CF6CA-C715-4888-9249-3434440270A8}" srcOrd="0" destOrd="0" presId="urn:microsoft.com/office/officeart/2005/8/layout/vList3"/>
    <dgm:cxn modelId="{1B574DD1-60AA-4261-BED1-E452B0052F9F}" type="presParOf" srcId="{851A4695-2034-41D8-B52C-9F51434046B2}" destId="{68CA9F97-12F6-4A56-AB97-5A42B5B56A56}" srcOrd="0" destOrd="0" presId="urn:microsoft.com/office/officeart/2005/8/layout/vList3"/>
    <dgm:cxn modelId="{18898C38-F78E-4DBE-96F5-1D05B76E6D9F}" type="presParOf" srcId="{68CA9F97-12F6-4A56-AB97-5A42B5B56A56}" destId="{65AFD44D-D9A6-4427-B736-5CA34DFFBF7B}" srcOrd="0" destOrd="0" presId="urn:microsoft.com/office/officeart/2005/8/layout/vList3"/>
    <dgm:cxn modelId="{138AFB9D-C187-49F0-AF9B-042EA6C329D9}" type="presParOf" srcId="{68CA9F97-12F6-4A56-AB97-5A42B5B56A56}" destId="{3338338C-4995-402F-8635-E1923F2BBC82}" srcOrd="1" destOrd="0" presId="urn:microsoft.com/office/officeart/2005/8/layout/vList3"/>
    <dgm:cxn modelId="{63AE378B-03F0-4B10-A914-30B0D8D435A0}" type="presParOf" srcId="{851A4695-2034-41D8-B52C-9F51434046B2}" destId="{1611632A-E96E-4982-842A-3E3D5ECB753A}" srcOrd="1" destOrd="0" presId="urn:microsoft.com/office/officeart/2005/8/layout/vList3"/>
    <dgm:cxn modelId="{5EAA9BE8-D970-40D7-8DF0-1B505AB7E744}" type="presParOf" srcId="{851A4695-2034-41D8-B52C-9F51434046B2}" destId="{9317533F-72B5-447F-95DE-A6AB49610776}" srcOrd="2" destOrd="0" presId="urn:microsoft.com/office/officeart/2005/8/layout/vList3"/>
    <dgm:cxn modelId="{D96AEF54-81AD-4F65-824B-2A7BA7D84F89}" type="presParOf" srcId="{9317533F-72B5-447F-95DE-A6AB49610776}" destId="{CFE83E15-74A1-4799-8DE2-685475C2A0ED}" srcOrd="0" destOrd="0" presId="urn:microsoft.com/office/officeart/2005/8/layout/vList3"/>
    <dgm:cxn modelId="{16115DDA-F72B-49FC-8D3B-EE4560C472BC}" type="presParOf" srcId="{9317533F-72B5-447F-95DE-A6AB49610776}" destId="{29414668-4DD7-4B2C-991F-FD23FC055DA2}" srcOrd="1" destOrd="0" presId="urn:microsoft.com/office/officeart/2005/8/layout/vList3"/>
    <dgm:cxn modelId="{5DBD1CD0-A016-447B-8B58-301CDE5B861B}" type="presParOf" srcId="{851A4695-2034-41D8-B52C-9F51434046B2}" destId="{512F9AFB-B03A-46A6-BE32-BB08966AC8C2}" srcOrd="3" destOrd="0" presId="urn:microsoft.com/office/officeart/2005/8/layout/vList3"/>
    <dgm:cxn modelId="{9957D72A-548F-4624-95B2-E5D76E2B486A}" type="presParOf" srcId="{851A4695-2034-41D8-B52C-9F51434046B2}" destId="{3C4A3517-B4C4-4B3C-8E30-9D66E3831780}" srcOrd="4" destOrd="0" presId="urn:microsoft.com/office/officeart/2005/8/layout/vList3"/>
    <dgm:cxn modelId="{09F761E3-FB23-4C46-A4B5-016519F6235B}" type="presParOf" srcId="{3C4A3517-B4C4-4B3C-8E30-9D66E3831780}" destId="{63DE3AD8-531C-4D47-9EEA-C734ADD90FB4}" srcOrd="0" destOrd="0" presId="urn:microsoft.com/office/officeart/2005/8/layout/vList3"/>
    <dgm:cxn modelId="{1B254D54-168D-48AD-8A94-3720DA6DCB3F}" type="presParOf" srcId="{3C4A3517-B4C4-4B3C-8E30-9D66E3831780}" destId="{2B1CF6CA-C715-4888-9249-3434440270A8}" srcOrd="1" destOrd="0" presId="urn:microsoft.com/office/officeart/2005/8/layout/vList3"/>
    <dgm:cxn modelId="{64CDFEEB-62BB-454D-989D-15500EA4CBB8}" type="presParOf" srcId="{851A4695-2034-41D8-B52C-9F51434046B2}" destId="{D4BF25FC-7711-4A4A-88DB-D298020533B1}" srcOrd="5" destOrd="0" presId="urn:microsoft.com/office/officeart/2005/8/layout/vList3"/>
    <dgm:cxn modelId="{C0656CCB-09F6-45E7-8292-BE1CFA06782E}" type="presParOf" srcId="{851A4695-2034-41D8-B52C-9F51434046B2}" destId="{6276435E-6AF0-4DC9-BF55-D523D31E3E70}" srcOrd="6" destOrd="0" presId="urn:microsoft.com/office/officeart/2005/8/layout/vList3"/>
    <dgm:cxn modelId="{CAC4432C-AFFE-4557-8492-6EA604F42433}" type="presParOf" srcId="{6276435E-6AF0-4DC9-BF55-D523D31E3E70}" destId="{F5D0FDB7-DD87-41CF-AAC3-9E25ADF09974}" srcOrd="0" destOrd="0" presId="urn:microsoft.com/office/officeart/2005/8/layout/vList3"/>
    <dgm:cxn modelId="{CC6D0F0E-6D4D-4E59-8E7E-813B3786A3F3}" type="presParOf" srcId="{6276435E-6AF0-4DC9-BF55-D523D31E3E70}" destId="{24B35B0E-078E-4CA7-B5CE-F65B636B2102}" srcOrd="1" destOrd="0" presId="urn:microsoft.com/office/officeart/2005/8/layout/vList3"/>
    <dgm:cxn modelId="{EAC5696A-104B-4803-90F7-B75C7B4EC3F2}" type="presParOf" srcId="{851A4695-2034-41D8-B52C-9F51434046B2}" destId="{56F736D7-9AD3-446E-ADCD-7104D5F1382F}" srcOrd="7" destOrd="0" presId="urn:microsoft.com/office/officeart/2005/8/layout/vList3"/>
    <dgm:cxn modelId="{061C60B7-B8D5-4FCD-8E3D-6E89942867CA}" type="presParOf" srcId="{851A4695-2034-41D8-B52C-9F51434046B2}" destId="{DA0BC97D-6A7D-4CF2-8885-8C030CEBE032}" srcOrd="8" destOrd="0" presId="urn:microsoft.com/office/officeart/2005/8/layout/vList3"/>
    <dgm:cxn modelId="{33FF2B80-8E5E-4BCD-88D1-1A12C950796E}" type="presParOf" srcId="{DA0BC97D-6A7D-4CF2-8885-8C030CEBE032}" destId="{3ECC206B-DF50-45A3-88A8-19ACB8663694}" srcOrd="0" destOrd="0" presId="urn:microsoft.com/office/officeart/2005/8/layout/vList3"/>
    <dgm:cxn modelId="{79B6DC76-6E2B-4942-8066-B84C78FAA662}" type="presParOf" srcId="{DA0BC97D-6A7D-4CF2-8885-8C030CEBE032}" destId="{C1007D28-4D47-41EF-8CD4-43C421C874E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C0D599-6B2E-45CA-ADBE-F010534FA24E}" type="doc">
      <dgm:prSet loTypeId="urn:microsoft.com/office/officeart/2005/8/layout/cycle1" loCatId="cycle" qsTypeId="urn:microsoft.com/office/officeart/2005/8/quickstyle/simple1" qsCatId="simple" csTypeId="urn:microsoft.com/office/officeart/2005/8/colors/accent1_2" csCatId="accent1" phldr="1"/>
      <dgm:spPr/>
    </dgm:pt>
    <dgm:pt modelId="{658E56BD-F4A4-40A7-A6BC-8B8D724F10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dirty="0" smtClean="0">
              <a:solidFill>
                <a:schemeClr val="tx1"/>
              </a:solidFill>
              <a:latin typeface="FS Clerkenwell" pitchFamily="50" charset="0"/>
            </a:rPr>
            <a:t>Where am I now?</a:t>
          </a:r>
          <a:endParaRPr kumimoji="0" lang="en-GB" b="1" i="0" u="none" strike="noStrike" cap="none" normalizeH="0" baseline="0" dirty="0" smtClean="0">
            <a:ln>
              <a:noFill/>
            </a:ln>
            <a:solidFill>
              <a:srgbClr val="0066CC"/>
            </a:solidFill>
            <a:effectLst/>
            <a:latin typeface="Arial" charset="0"/>
            <a:ea typeface="ＭＳ Ｐゴシック" pitchFamily="34" charset="-128"/>
            <a:cs typeface="Times New Roman" pitchFamily="18" charset="0"/>
          </a:endParaRPr>
        </a:p>
      </dgm:t>
    </dgm:pt>
    <dgm:pt modelId="{379B685E-BCEC-4816-BE6E-8C9CC004E96A}" type="parTrans" cxnId="{638DEB1E-86C3-4F4A-89CD-FF2267C4FFD3}">
      <dgm:prSet/>
      <dgm:spPr/>
      <dgm:t>
        <a:bodyPr/>
        <a:lstStyle/>
        <a:p>
          <a:endParaRPr lang="en-GB"/>
        </a:p>
      </dgm:t>
    </dgm:pt>
    <dgm:pt modelId="{0F54D357-46B6-42A7-89D7-2861D8722CA5}" type="sibTrans" cxnId="{638DEB1E-86C3-4F4A-89CD-FF2267C4FFD3}">
      <dgm:prSet/>
      <dgm:spPr/>
      <dgm:t>
        <a:bodyPr/>
        <a:lstStyle/>
        <a:p>
          <a:endParaRPr lang="en-GB"/>
        </a:p>
      </dgm:t>
    </dgm:pt>
    <dgm:pt modelId="{FC5BD40E-A842-4BAF-94C8-12D25D0442B4}">
      <dgm:prSet/>
      <dgm:spPr/>
      <dgm:t>
        <a:bodyPr/>
        <a:lstStyle/>
        <a:p>
          <a:r>
            <a:rPr lang="en-GB" smtClean="0">
              <a:solidFill>
                <a:schemeClr val="tx1"/>
              </a:solidFill>
              <a:latin typeface="FS Clerkenwell" pitchFamily="50" charset="0"/>
            </a:rPr>
            <a:t>Where do I want to be?</a:t>
          </a:r>
          <a:endParaRPr lang="en-GB" dirty="0" smtClean="0">
            <a:solidFill>
              <a:schemeClr val="tx1"/>
            </a:solidFill>
            <a:latin typeface="FS Clerkenwell" pitchFamily="50" charset="0"/>
          </a:endParaRPr>
        </a:p>
      </dgm:t>
    </dgm:pt>
    <dgm:pt modelId="{68675456-51EA-458B-AB16-FE4E5E845D10}" type="parTrans" cxnId="{EF048F0D-33F1-431E-961D-E80635231CF1}">
      <dgm:prSet/>
      <dgm:spPr/>
      <dgm:t>
        <a:bodyPr/>
        <a:lstStyle/>
        <a:p>
          <a:endParaRPr lang="en-GB"/>
        </a:p>
      </dgm:t>
    </dgm:pt>
    <dgm:pt modelId="{E79B728F-CB58-4D0E-A43C-29524B015DBE}" type="sibTrans" cxnId="{EF048F0D-33F1-431E-961D-E80635231CF1}">
      <dgm:prSet/>
      <dgm:spPr/>
      <dgm:t>
        <a:bodyPr/>
        <a:lstStyle/>
        <a:p>
          <a:endParaRPr lang="en-GB"/>
        </a:p>
      </dgm:t>
    </dgm:pt>
    <dgm:pt modelId="{135B2A68-0D65-40E5-A763-DB4560CF8B03}">
      <dgm:prSet/>
      <dgm:spPr/>
      <dgm:t>
        <a:bodyPr/>
        <a:lstStyle/>
        <a:p>
          <a:r>
            <a:rPr lang="en-GB" smtClean="0">
              <a:solidFill>
                <a:schemeClr val="tx1"/>
              </a:solidFill>
              <a:latin typeface="FS Clerkenwell" pitchFamily="50" charset="0"/>
            </a:rPr>
            <a:t>How do I get there?</a:t>
          </a:r>
          <a:endParaRPr lang="en-GB" dirty="0" smtClean="0">
            <a:solidFill>
              <a:schemeClr val="tx1"/>
            </a:solidFill>
            <a:latin typeface="FS Clerkenwell" pitchFamily="50" charset="0"/>
          </a:endParaRPr>
        </a:p>
      </dgm:t>
    </dgm:pt>
    <dgm:pt modelId="{6F1ACDE9-EA46-4127-8599-4A9CBBC1CBC6}" type="parTrans" cxnId="{719CEFA9-6DB7-485E-B48E-C50686E578E9}">
      <dgm:prSet/>
      <dgm:spPr/>
      <dgm:t>
        <a:bodyPr/>
        <a:lstStyle/>
        <a:p>
          <a:endParaRPr lang="en-GB"/>
        </a:p>
      </dgm:t>
    </dgm:pt>
    <dgm:pt modelId="{A588EB60-8F86-4A8B-B3BF-E6FF697FBBD8}" type="sibTrans" cxnId="{719CEFA9-6DB7-485E-B48E-C50686E578E9}">
      <dgm:prSet/>
      <dgm:spPr/>
      <dgm:t>
        <a:bodyPr/>
        <a:lstStyle/>
        <a:p>
          <a:endParaRPr lang="en-GB"/>
        </a:p>
      </dgm:t>
    </dgm:pt>
    <dgm:pt modelId="{EAA032A3-1470-4CB5-980C-019E7DAC9C2E}">
      <dgm:prSet/>
      <dgm:spPr/>
      <dgm:t>
        <a:bodyPr/>
        <a:lstStyle/>
        <a:p>
          <a:r>
            <a:rPr lang="en-GB" smtClean="0">
              <a:solidFill>
                <a:schemeClr val="tx1"/>
              </a:solidFill>
              <a:latin typeface="FS Clerkenwell" pitchFamily="50" charset="0"/>
            </a:rPr>
            <a:t>What support do I need? </a:t>
          </a:r>
          <a:endParaRPr lang="en-GB" dirty="0" smtClean="0">
            <a:solidFill>
              <a:schemeClr val="tx1"/>
            </a:solidFill>
            <a:latin typeface="FS Clerkenwell" pitchFamily="50" charset="0"/>
          </a:endParaRPr>
        </a:p>
      </dgm:t>
    </dgm:pt>
    <dgm:pt modelId="{9893B009-2A63-4A08-90D4-CBE4C3919A78}" type="parTrans" cxnId="{56AC82DA-C7FD-4197-A713-0B334A8F9E81}">
      <dgm:prSet/>
      <dgm:spPr/>
      <dgm:t>
        <a:bodyPr/>
        <a:lstStyle/>
        <a:p>
          <a:endParaRPr lang="en-GB"/>
        </a:p>
      </dgm:t>
    </dgm:pt>
    <dgm:pt modelId="{ABC19ACC-E365-4A4D-AD68-0559225E6909}" type="sibTrans" cxnId="{56AC82DA-C7FD-4197-A713-0B334A8F9E81}">
      <dgm:prSet/>
      <dgm:spPr/>
      <dgm:t>
        <a:bodyPr/>
        <a:lstStyle/>
        <a:p>
          <a:endParaRPr lang="en-GB"/>
        </a:p>
      </dgm:t>
    </dgm:pt>
    <dgm:pt modelId="{6BCA1E4F-A2DA-4586-B4FF-D401E12CC47A}">
      <dgm:prSet/>
      <dgm:spPr/>
      <dgm:t>
        <a:bodyPr/>
        <a:lstStyle/>
        <a:p>
          <a:r>
            <a:rPr lang="en-GB" dirty="0" smtClean="0">
              <a:solidFill>
                <a:schemeClr val="tx1"/>
              </a:solidFill>
              <a:latin typeface="FS Clerkenwell" pitchFamily="50" charset="0"/>
            </a:rPr>
            <a:t>How can I keep improving?</a:t>
          </a:r>
        </a:p>
      </dgm:t>
    </dgm:pt>
    <dgm:pt modelId="{5CF905FD-029C-4794-8839-68BE3B27AE56}" type="parTrans" cxnId="{58168D88-B409-4F32-A35C-FA72FCBC0E75}">
      <dgm:prSet/>
      <dgm:spPr/>
      <dgm:t>
        <a:bodyPr/>
        <a:lstStyle/>
        <a:p>
          <a:endParaRPr lang="en-GB"/>
        </a:p>
      </dgm:t>
    </dgm:pt>
    <dgm:pt modelId="{52D7056B-1013-442C-8E84-6F89B34286F9}" type="sibTrans" cxnId="{58168D88-B409-4F32-A35C-FA72FCBC0E75}">
      <dgm:prSet/>
      <dgm:spPr/>
      <dgm:t>
        <a:bodyPr/>
        <a:lstStyle/>
        <a:p>
          <a:endParaRPr lang="en-GB"/>
        </a:p>
      </dgm:t>
    </dgm:pt>
    <dgm:pt modelId="{CA9FDC3A-7DE9-41AD-9711-4E8EDB9B0B42}" type="pres">
      <dgm:prSet presAssocID="{AAC0D599-6B2E-45CA-ADBE-F010534FA24E}" presName="cycle" presStyleCnt="0">
        <dgm:presLayoutVars>
          <dgm:dir/>
          <dgm:resizeHandles val="exact"/>
        </dgm:presLayoutVars>
      </dgm:prSet>
      <dgm:spPr/>
    </dgm:pt>
    <dgm:pt modelId="{F1FFA75A-432D-4FB8-BBD0-C0C8AEC2D7A1}" type="pres">
      <dgm:prSet presAssocID="{658E56BD-F4A4-40A7-A6BC-8B8D724F10DD}" presName="dummy" presStyleCnt="0"/>
      <dgm:spPr/>
    </dgm:pt>
    <dgm:pt modelId="{C5829DCD-D5A9-47F1-9603-D6FB5153A047}" type="pres">
      <dgm:prSet presAssocID="{658E56BD-F4A4-40A7-A6BC-8B8D724F10DD}" presName="node" presStyleLbl="revTx" presStyleIdx="0" presStyleCnt="5">
        <dgm:presLayoutVars>
          <dgm:bulletEnabled val="1"/>
        </dgm:presLayoutVars>
      </dgm:prSet>
      <dgm:spPr/>
      <dgm:t>
        <a:bodyPr/>
        <a:lstStyle/>
        <a:p>
          <a:endParaRPr lang="en-GB"/>
        </a:p>
      </dgm:t>
    </dgm:pt>
    <dgm:pt modelId="{2F77D9F4-842D-4E5B-9277-8B10B518F0C8}" type="pres">
      <dgm:prSet presAssocID="{0F54D357-46B6-42A7-89D7-2861D8722CA5}" presName="sibTrans" presStyleLbl="node1" presStyleIdx="0" presStyleCnt="5"/>
      <dgm:spPr/>
      <dgm:t>
        <a:bodyPr/>
        <a:lstStyle/>
        <a:p>
          <a:endParaRPr lang="en-GB"/>
        </a:p>
      </dgm:t>
    </dgm:pt>
    <dgm:pt modelId="{57EB0E69-334D-4CE5-A973-343A0C61E568}" type="pres">
      <dgm:prSet presAssocID="{FC5BD40E-A842-4BAF-94C8-12D25D0442B4}" presName="dummy" presStyleCnt="0"/>
      <dgm:spPr/>
    </dgm:pt>
    <dgm:pt modelId="{07636030-9704-4F09-964D-3264F48CC076}" type="pres">
      <dgm:prSet presAssocID="{FC5BD40E-A842-4BAF-94C8-12D25D0442B4}" presName="node" presStyleLbl="revTx" presStyleIdx="1" presStyleCnt="5">
        <dgm:presLayoutVars>
          <dgm:bulletEnabled val="1"/>
        </dgm:presLayoutVars>
      </dgm:prSet>
      <dgm:spPr/>
      <dgm:t>
        <a:bodyPr/>
        <a:lstStyle/>
        <a:p>
          <a:endParaRPr lang="en-GB"/>
        </a:p>
      </dgm:t>
    </dgm:pt>
    <dgm:pt modelId="{941E7838-C5FE-47BD-8C4B-620107FA2C08}" type="pres">
      <dgm:prSet presAssocID="{E79B728F-CB58-4D0E-A43C-29524B015DBE}" presName="sibTrans" presStyleLbl="node1" presStyleIdx="1" presStyleCnt="5"/>
      <dgm:spPr/>
      <dgm:t>
        <a:bodyPr/>
        <a:lstStyle/>
        <a:p>
          <a:endParaRPr lang="en-GB"/>
        </a:p>
      </dgm:t>
    </dgm:pt>
    <dgm:pt modelId="{206E60F4-361E-4BF9-8C83-7C1245CF4F2A}" type="pres">
      <dgm:prSet presAssocID="{135B2A68-0D65-40E5-A763-DB4560CF8B03}" presName="dummy" presStyleCnt="0"/>
      <dgm:spPr/>
    </dgm:pt>
    <dgm:pt modelId="{A13601C9-304A-41FA-9CD3-AA31E608D074}" type="pres">
      <dgm:prSet presAssocID="{135B2A68-0D65-40E5-A763-DB4560CF8B03}" presName="node" presStyleLbl="revTx" presStyleIdx="2" presStyleCnt="5">
        <dgm:presLayoutVars>
          <dgm:bulletEnabled val="1"/>
        </dgm:presLayoutVars>
      </dgm:prSet>
      <dgm:spPr/>
      <dgm:t>
        <a:bodyPr/>
        <a:lstStyle/>
        <a:p>
          <a:endParaRPr lang="en-GB"/>
        </a:p>
      </dgm:t>
    </dgm:pt>
    <dgm:pt modelId="{644C18D9-0BA8-42B9-A2BD-FFF1FE529C5C}" type="pres">
      <dgm:prSet presAssocID="{A588EB60-8F86-4A8B-B3BF-E6FF697FBBD8}" presName="sibTrans" presStyleLbl="node1" presStyleIdx="2" presStyleCnt="5"/>
      <dgm:spPr/>
      <dgm:t>
        <a:bodyPr/>
        <a:lstStyle/>
        <a:p>
          <a:endParaRPr lang="en-GB"/>
        </a:p>
      </dgm:t>
    </dgm:pt>
    <dgm:pt modelId="{D09D485A-E230-4CF5-BD8C-2E581F0B32D9}" type="pres">
      <dgm:prSet presAssocID="{EAA032A3-1470-4CB5-980C-019E7DAC9C2E}" presName="dummy" presStyleCnt="0"/>
      <dgm:spPr/>
    </dgm:pt>
    <dgm:pt modelId="{9EEE81B2-3AE7-4A24-997F-50258FFEF187}" type="pres">
      <dgm:prSet presAssocID="{EAA032A3-1470-4CB5-980C-019E7DAC9C2E}" presName="node" presStyleLbl="revTx" presStyleIdx="3" presStyleCnt="5">
        <dgm:presLayoutVars>
          <dgm:bulletEnabled val="1"/>
        </dgm:presLayoutVars>
      </dgm:prSet>
      <dgm:spPr/>
      <dgm:t>
        <a:bodyPr/>
        <a:lstStyle/>
        <a:p>
          <a:endParaRPr lang="en-GB"/>
        </a:p>
      </dgm:t>
    </dgm:pt>
    <dgm:pt modelId="{34EC8C59-FD42-4698-BCC2-5477C3CDDAB9}" type="pres">
      <dgm:prSet presAssocID="{ABC19ACC-E365-4A4D-AD68-0559225E6909}" presName="sibTrans" presStyleLbl="node1" presStyleIdx="3" presStyleCnt="5"/>
      <dgm:spPr/>
      <dgm:t>
        <a:bodyPr/>
        <a:lstStyle/>
        <a:p>
          <a:endParaRPr lang="en-GB"/>
        </a:p>
      </dgm:t>
    </dgm:pt>
    <dgm:pt modelId="{F23C583A-FB89-42B5-BD1C-743E5649E799}" type="pres">
      <dgm:prSet presAssocID="{6BCA1E4F-A2DA-4586-B4FF-D401E12CC47A}" presName="dummy" presStyleCnt="0"/>
      <dgm:spPr/>
    </dgm:pt>
    <dgm:pt modelId="{B7CAC8A6-9EB7-483C-945E-42DF78BCC234}" type="pres">
      <dgm:prSet presAssocID="{6BCA1E4F-A2DA-4586-B4FF-D401E12CC47A}" presName="node" presStyleLbl="revTx" presStyleIdx="4" presStyleCnt="5">
        <dgm:presLayoutVars>
          <dgm:bulletEnabled val="1"/>
        </dgm:presLayoutVars>
      </dgm:prSet>
      <dgm:spPr/>
      <dgm:t>
        <a:bodyPr/>
        <a:lstStyle/>
        <a:p>
          <a:endParaRPr lang="en-GB"/>
        </a:p>
      </dgm:t>
    </dgm:pt>
    <dgm:pt modelId="{E7774D8C-DF23-4006-99AF-2BFF54345441}" type="pres">
      <dgm:prSet presAssocID="{52D7056B-1013-442C-8E84-6F89B34286F9}" presName="sibTrans" presStyleLbl="node1" presStyleIdx="4" presStyleCnt="5" custLinFactNeighborX="0" custLinFactNeighborY="-24"/>
      <dgm:spPr/>
      <dgm:t>
        <a:bodyPr/>
        <a:lstStyle/>
        <a:p>
          <a:endParaRPr lang="en-GB"/>
        </a:p>
      </dgm:t>
    </dgm:pt>
  </dgm:ptLst>
  <dgm:cxnLst>
    <dgm:cxn modelId="{56AC82DA-C7FD-4197-A713-0B334A8F9E81}" srcId="{AAC0D599-6B2E-45CA-ADBE-F010534FA24E}" destId="{EAA032A3-1470-4CB5-980C-019E7DAC9C2E}" srcOrd="3" destOrd="0" parTransId="{9893B009-2A63-4A08-90D4-CBE4C3919A78}" sibTransId="{ABC19ACC-E365-4A4D-AD68-0559225E6909}"/>
    <dgm:cxn modelId="{F5F1341C-05A9-4D50-9C9F-540CE03F9C7C}" type="presOf" srcId="{658E56BD-F4A4-40A7-A6BC-8B8D724F10DD}" destId="{C5829DCD-D5A9-47F1-9603-D6FB5153A047}" srcOrd="0" destOrd="0" presId="urn:microsoft.com/office/officeart/2005/8/layout/cycle1"/>
    <dgm:cxn modelId="{B3F39F0F-37FC-46AD-9CCF-512676CA239E}" type="presOf" srcId="{0F54D357-46B6-42A7-89D7-2861D8722CA5}" destId="{2F77D9F4-842D-4E5B-9277-8B10B518F0C8}" srcOrd="0" destOrd="0" presId="urn:microsoft.com/office/officeart/2005/8/layout/cycle1"/>
    <dgm:cxn modelId="{58168D88-B409-4F32-A35C-FA72FCBC0E75}" srcId="{AAC0D599-6B2E-45CA-ADBE-F010534FA24E}" destId="{6BCA1E4F-A2DA-4586-B4FF-D401E12CC47A}" srcOrd="4" destOrd="0" parTransId="{5CF905FD-029C-4794-8839-68BE3B27AE56}" sibTransId="{52D7056B-1013-442C-8E84-6F89B34286F9}"/>
    <dgm:cxn modelId="{719CEFA9-6DB7-485E-B48E-C50686E578E9}" srcId="{AAC0D599-6B2E-45CA-ADBE-F010534FA24E}" destId="{135B2A68-0D65-40E5-A763-DB4560CF8B03}" srcOrd="2" destOrd="0" parTransId="{6F1ACDE9-EA46-4127-8599-4A9CBBC1CBC6}" sibTransId="{A588EB60-8F86-4A8B-B3BF-E6FF697FBBD8}"/>
    <dgm:cxn modelId="{EC54FBDB-1B66-433D-900A-9B0AFCF414D4}" type="presOf" srcId="{ABC19ACC-E365-4A4D-AD68-0559225E6909}" destId="{34EC8C59-FD42-4698-BCC2-5477C3CDDAB9}" srcOrd="0" destOrd="0" presId="urn:microsoft.com/office/officeart/2005/8/layout/cycle1"/>
    <dgm:cxn modelId="{638DEB1E-86C3-4F4A-89CD-FF2267C4FFD3}" srcId="{AAC0D599-6B2E-45CA-ADBE-F010534FA24E}" destId="{658E56BD-F4A4-40A7-A6BC-8B8D724F10DD}" srcOrd="0" destOrd="0" parTransId="{379B685E-BCEC-4816-BE6E-8C9CC004E96A}" sibTransId="{0F54D357-46B6-42A7-89D7-2861D8722CA5}"/>
    <dgm:cxn modelId="{EF048F0D-33F1-431E-961D-E80635231CF1}" srcId="{AAC0D599-6B2E-45CA-ADBE-F010534FA24E}" destId="{FC5BD40E-A842-4BAF-94C8-12D25D0442B4}" srcOrd="1" destOrd="0" parTransId="{68675456-51EA-458B-AB16-FE4E5E845D10}" sibTransId="{E79B728F-CB58-4D0E-A43C-29524B015DBE}"/>
    <dgm:cxn modelId="{5FB89B3A-57D8-4F54-BD4B-54B2C873D51B}" type="presOf" srcId="{A588EB60-8F86-4A8B-B3BF-E6FF697FBBD8}" destId="{644C18D9-0BA8-42B9-A2BD-FFF1FE529C5C}" srcOrd="0" destOrd="0" presId="urn:microsoft.com/office/officeart/2005/8/layout/cycle1"/>
    <dgm:cxn modelId="{CED57CD2-F4FB-4F09-9FD2-AF2990245FE7}" type="presOf" srcId="{EAA032A3-1470-4CB5-980C-019E7DAC9C2E}" destId="{9EEE81B2-3AE7-4A24-997F-50258FFEF187}" srcOrd="0" destOrd="0" presId="urn:microsoft.com/office/officeart/2005/8/layout/cycle1"/>
    <dgm:cxn modelId="{75043C4F-FF4C-4243-AF24-F734DCC183E5}" type="presOf" srcId="{FC5BD40E-A842-4BAF-94C8-12D25D0442B4}" destId="{07636030-9704-4F09-964D-3264F48CC076}" srcOrd="0" destOrd="0" presId="urn:microsoft.com/office/officeart/2005/8/layout/cycle1"/>
    <dgm:cxn modelId="{CCAD819A-BF1A-4A49-A332-4D9879018A9B}" type="presOf" srcId="{E79B728F-CB58-4D0E-A43C-29524B015DBE}" destId="{941E7838-C5FE-47BD-8C4B-620107FA2C08}" srcOrd="0" destOrd="0" presId="urn:microsoft.com/office/officeart/2005/8/layout/cycle1"/>
    <dgm:cxn modelId="{712059FE-27F1-4067-843C-57ACA2F76141}" type="presOf" srcId="{52D7056B-1013-442C-8E84-6F89B34286F9}" destId="{E7774D8C-DF23-4006-99AF-2BFF54345441}" srcOrd="0" destOrd="0" presId="urn:microsoft.com/office/officeart/2005/8/layout/cycle1"/>
    <dgm:cxn modelId="{2054C42C-5594-455A-B598-D40D3FA01F8F}" type="presOf" srcId="{135B2A68-0D65-40E5-A763-DB4560CF8B03}" destId="{A13601C9-304A-41FA-9CD3-AA31E608D074}" srcOrd="0" destOrd="0" presId="urn:microsoft.com/office/officeart/2005/8/layout/cycle1"/>
    <dgm:cxn modelId="{7CCBBDF8-C48C-445B-A780-B5A70AEB631B}" type="presOf" srcId="{6BCA1E4F-A2DA-4586-B4FF-D401E12CC47A}" destId="{B7CAC8A6-9EB7-483C-945E-42DF78BCC234}" srcOrd="0" destOrd="0" presId="urn:microsoft.com/office/officeart/2005/8/layout/cycle1"/>
    <dgm:cxn modelId="{DD3D8038-A9B5-4BD5-8B2E-45719156DF1A}" type="presOf" srcId="{AAC0D599-6B2E-45CA-ADBE-F010534FA24E}" destId="{CA9FDC3A-7DE9-41AD-9711-4E8EDB9B0B42}" srcOrd="0" destOrd="0" presId="urn:microsoft.com/office/officeart/2005/8/layout/cycle1"/>
    <dgm:cxn modelId="{6FC831D2-6FEA-49C0-BB89-4D4AA732F4BE}" type="presParOf" srcId="{CA9FDC3A-7DE9-41AD-9711-4E8EDB9B0B42}" destId="{F1FFA75A-432D-4FB8-BBD0-C0C8AEC2D7A1}" srcOrd="0" destOrd="0" presId="urn:microsoft.com/office/officeart/2005/8/layout/cycle1"/>
    <dgm:cxn modelId="{97794BC2-42BB-40D2-B981-C7E744001EC3}" type="presParOf" srcId="{CA9FDC3A-7DE9-41AD-9711-4E8EDB9B0B42}" destId="{C5829DCD-D5A9-47F1-9603-D6FB5153A047}" srcOrd="1" destOrd="0" presId="urn:microsoft.com/office/officeart/2005/8/layout/cycle1"/>
    <dgm:cxn modelId="{7C7002C7-97A1-4EC2-8830-3E37B47B8BD5}" type="presParOf" srcId="{CA9FDC3A-7DE9-41AD-9711-4E8EDB9B0B42}" destId="{2F77D9F4-842D-4E5B-9277-8B10B518F0C8}" srcOrd="2" destOrd="0" presId="urn:microsoft.com/office/officeart/2005/8/layout/cycle1"/>
    <dgm:cxn modelId="{E48663BA-C16D-475C-9517-9F963A18F12A}" type="presParOf" srcId="{CA9FDC3A-7DE9-41AD-9711-4E8EDB9B0B42}" destId="{57EB0E69-334D-4CE5-A973-343A0C61E568}" srcOrd="3" destOrd="0" presId="urn:microsoft.com/office/officeart/2005/8/layout/cycle1"/>
    <dgm:cxn modelId="{01F838CC-1E9E-48E5-B827-523D891596DC}" type="presParOf" srcId="{CA9FDC3A-7DE9-41AD-9711-4E8EDB9B0B42}" destId="{07636030-9704-4F09-964D-3264F48CC076}" srcOrd="4" destOrd="0" presId="urn:microsoft.com/office/officeart/2005/8/layout/cycle1"/>
    <dgm:cxn modelId="{C63F8CAC-3EDE-4328-AC84-8FBA54C2396E}" type="presParOf" srcId="{CA9FDC3A-7DE9-41AD-9711-4E8EDB9B0B42}" destId="{941E7838-C5FE-47BD-8C4B-620107FA2C08}" srcOrd="5" destOrd="0" presId="urn:microsoft.com/office/officeart/2005/8/layout/cycle1"/>
    <dgm:cxn modelId="{53F246F3-EACB-4204-A665-DD191416312A}" type="presParOf" srcId="{CA9FDC3A-7DE9-41AD-9711-4E8EDB9B0B42}" destId="{206E60F4-361E-4BF9-8C83-7C1245CF4F2A}" srcOrd="6" destOrd="0" presId="urn:microsoft.com/office/officeart/2005/8/layout/cycle1"/>
    <dgm:cxn modelId="{422C763B-EAAA-4A6A-943B-C169B26DC2A3}" type="presParOf" srcId="{CA9FDC3A-7DE9-41AD-9711-4E8EDB9B0B42}" destId="{A13601C9-304A-41FA-9CD3-AA31E608D074}" srcOrd="7" destOrd="0" presId="urn:microsoft.com/office/officeart/2005/8/layout/cycle1"/>
    <dgm:cxn modelId="{E16E4DDA-1A07-4D6C-B206-78E42CDCCFA0}" type="presParOf" srcId="{CA9FDC3A-7DE9-41AD-9711-4E8EDB9B0B42}" destId="{644C18D9-0BA8-42B9-A2BD-FFF1FE529C5C}" srcOrd="8" destOrd="0" presId="urn:microsoft.com/office/officeart/2005/8/layout/cycle1"/>
    <dgm:cxn modelId="{FCCE2466-F7BA-4A3A-B4DA-750320530B3F}" type="presParOf" srcId="{CA9FDC3A-7DE9-41AD-9711-4E8EDB9B0B42}" destId="{D09D485A-E230-4CF5-BD8C-2E581F0B32D9}" srcOrd="9" destOrd="0" presId="urn:microsoft.com/office/officeart/2005/8/layout/cycle1"/>
    <dgm:cxn modelId="{E538288F-43A1-4E4F-A2D7-CA9E167CE853}" type="presParOf" srcId="{CA9FDC3A-7DE9-41AD-9711-4E8EDB9B0B42}" destId="{9EEE81B2-3AE7-4A24-997F-50258FFEF187}" srcOrd="10" destOrd="0" presId="urn:microsoft.com/office/officeart/2005/8/layout/cycle1"/>
    <dgm:cxn modelId="{5B3BEB12-087B-4437-AAE6-866E64100DF8}" type="presParOf" srcId="{CA9FDC3A-7DE9-41AD-9711-4E8EDB9B0B42}" destId="{34EC8C59-FD42-4698-BCC2-5477C3CDDAB9}" srcOrd="11" destOrd="0" presId="urn:microsoft.com/office/officeart/2005/8/layout/cycle1"/>
    <dgm:cxn modelId="{4AC4AB4F-C0BE-4C75-A453-D8F8E54C340D}" type="presParOf" srcId="{CA9FDC3A-7DE9-41AD-9711-4E8EDB9B0B42}" destId="{F23C583A-FB89-42B5-BD1C-743E5649E799}" srcOrd="12" destOrd="0" presId="urn:microsoft.com/office/officeart/2005/8/layout/cycle1"/>
    <dgm:cxn modelId="{7B6AE0B8-D3A2-4E36-97A5-CCD943D5E563}" type="presParOf" srcId="{CA9FDC3A-7DE9-41AD-9711-4E8EDB9B0B42}" destId="{B7CAC8A6-9EB7-483C-945E-42DF78BCC234}" srcOrd="13" destOrd="0" presId="urn:microsoft.com/office/officeart/2005/8/layout/cycle1"/>
    <dgm:cxn modelId="{03AAC6D0-8193-4D67-98A8-6E965AC5F4D3}" type="presParOf" srcId="{CA9FDC3A-7DE9-41AD-9711-4E8EDB9B0B42}" destId="{E7774D8C-DF23-4006-99AF-2BFF5434544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FF8243-04AB-4952-A97E-18F08127BF5B}" type="doc">
      <dgm:prSet loTypeId="urn:microsoft.com/office/officeart/2005/8/layout/venn1" loCatId="relationship" qsTypeId="urn:microsoft.com/office/officeart/2005/8/quickstyle/simple1" qsCatId="simple" csTypeId="urn:microsoft.com/office/officeart/2005/8/colors/accent1_2" csCatId="accent1"/>
      <dgm:spPr/>
    </dgm:pt>
    <dgm:pt modelId="{F41C73A1-E7E6-45B4-8CA2-E2DDB62649F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66CC"/>
              </a:solidFill>
              <a:effectLst/>
              <a:latin typeface="+mj-lt"/>
              <a:ea typeface="ＭＳ Ｐゴシック" pitchFamily="34" charset="-128"/>
              <a:cs typeface="Times New Roman" pitchFamily="18" charset="0"/>
            </a:rPr>
            <a:t>Skills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66CC"/>
              </a:solidFill>
              <a:effectLst/>
              <a:latin typeface="+mj-lt"/>
              <a:ea typeface="ＭＳ Ｐゴシック" pitchFamily="34" charset="-128"/>
              <a:cs typeface="Times New Roman" pitchFamily="18" charset="0"/>
            </a:rPr>
            <a:t>What are my skills and abilities (actual and potential)?</a:t>
          </a:r>
        </a:p>
      </dgm:t>
    </dgm:pt>
    <dgm:pt modelId="{EBD6BB46-1F71-4585-AD3E-0AE7CF7FFDEB}" type="parTrans" cxnId="{59E60599-8047-4DEB-877D-B308ADD58B5A}">
      <dgm:prSet/>
      <dgm:spPr/>
      <dgm:t>
        <a:bodyPr/>
        <a:lstStyle/>
        <a:p>
          <a:endParaRPr lang="en-GB"/>
        </a:p>
      </dgm:t>
    </dgm:pt>
    <dgm:pt modelId="{0C39A173-F4EE-48CA-8895-F9F44782C724}" type="sibTrans" cxnId="{59E60599-8047-4DEB-877D-B308ADD58B5A}">
      <dgm:prSet/>
      <dgm:spPr/>
      <dgm:t>
        <a:bodyPr/>
        <a:lstStyle/>
        <a:p>
          <a:endParaRPr lang="en-GB"/>
        </a:p>
      </dgm:t>
    </dgm:pt>
    <dgm:pt modelId="{B9C4133D-3651-42DB-A2C6-031C022ED8D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66CC"/>
              </a:solidFill>
              <a:effectLst/>
              <a:latin typeface="+mj-lt"/>
              <a:ea typeface="ＭＳ Ｐゴシック" pitchFamily="34" charset="-128"/>
              <a:cs typeface="Times New Roman" pitchFamily="18" charset="0"/>
            </a:rPr>
            <a:t>Motivation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66CC"/>
              </a:solidFill>
              <a:effectLst/>
              <a:latin typeface="+mj-lt"/>
              <a:ea typeface="ＭＳ Ｐゴシック" pitchFamily="34" charset="-128"/>
              <a:cs typeface="Times New Roman" pitchFamily="18" charset="0"/>
            </a:rPr>
            <a:t>What am I interested in doing?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66CC"/>
              </a:solidFill>
              <a:effectLst/>
              <a:latin typeface="+mj-lt"/>
              <a:ea typeface="ＭＳ Ｐゴシック" pitchFamily="34" charset="-128"/>
              <a:cs typeface="Times New Roman" pitchFamily="18" charset="0"/>
            </a:rPr>
            <a:t>What do I enjoy and find important?</a:t>
          </a:r>
        </a:p>
      </dgm:t>
    </dgm:pt>
    <dgm:pt modelId="{1B55C87E-3FA0-47DF-B916-6DD8C6E397AA}" type="parTrans" cxnId="{1B1669EB-CE5B-4772-86A0-99C6DE3B85F4}">
      <dgm:prSet/>
      <dgm:spPr/>
      <dgm:t>
        <a:bodyPr/>
        <a:lstStyle/>
        <a:p>
          <a:endParaRPr lang="en-GB"/>
        </a:p>
      </dgm:t>
    </dgm:pt>
    <dgm:pt modelId="{5BF6902F-7A02-4EF2-BA58-1672BB9DA3C1}" type="sibTrans" cxnId="{1B1669EB-CE5B-4772-86A0-99C6DE3B85F4}">
      <dgm:prSet/>
      <dgm:spPr/>
      <dgm:t>
        <a:bodyPr/>
        <a:lstStyle/>
        <a:p>
          <a:endParaRPr lang="en-GB"/>
        </a:p>
      </dgm:t>
    </dgm:pt>
    <dgm:pt modelId="{FF042F79-2217-4F6B-B00C-C473506E68C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66CC"/>
              </a:solidFill>
              <a:effectLst/>
              <a:latin typeface="+mj-lt"/>
              <a:ea typeface="ＭＳ Ｐゴシック" pitchFamily="34" charset="-128"/>
              <a:cs typeface="Times New Roman" pitchFamily="18" charset="0"/>
            </a:rPr>
            <a:t>Personality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66CC"/>
              </a:solidFill>
              <a:effectLst/>
              <a:latin typeface="+mj-lt"/>
              <a:ea typeface="ＭＳ Ｐゴシック" pitchFamily="34" charset="-128"/>
              <a:cs typeface="Times New Roman" pitchFamily="18" charset="0"/>
            </a:rPr>
            <a:t>How do I interact with my </a:t>
          </a:r>
          <a:br>
            <a:rPr kumimoji="0" lang="en-GB" sz="1800" b="0" i="0" u="none" strike="noStrike" cap="none" normalizeH="0" baseline="0" dirty="0" smtClean="0">
              <a:ln>
                <a:noFill/>
              </a:ln>
              <a:solidFill>
                <a:srgbClr val="0066CC"/>
              </a:solidFill>
              <a:effectLst/>
              <a:latin typeface="+mj-lt"/>
              <a:ea typeface="ＭＳ Ｐゴシック" pitchFamily="34" charset="-128"/>
              <a:cs typeface="Times New Roman" pitchFamily="18" charset="0"/>
            </a:rPr>
          </a:br>
          <a:r>
            <a:rPr kumimoji="0" lang="en-GB" sz="1800" b="0" i="0" u="none" strike="noStrike" cap="none" normalizeH="0" baseline="0" dirty="0" smtClean="0">
              <a:ln>
                <a:noFill/>
              </a:ln>
              <a:solidFill>
                <a:srgbClr val="0066CC"/>
              </a:solidFill>
              <a:effectLst/>
              <a:latin typeface="+mj-lt"/>
              <a:ea typeface="ＭＳ Ｐゴシック" pitchFamily="34" charset="-128"/>
              <a:cs typeface="Times New Roman" pitchFamily="18" charset="0"/>
            </a:rPr>
            <a:t>environment and circumstances</a:t>
          </a:r>
          <a:r>
            <a:rPr kumimoji="0" lang="en-GB" sz="1600" b="0" i="0" u="none" strike="noStrike" cap="none" normalizeH="0" baseline="0" dirty="0" smtClean="0">
              <a:ln>
                <a:noFill/>
              </a:ln>
              <a:solidFill>
                <a:srgbClr val="0066CC"/>
              </a:solidFill>
              <a:effectLst/>
              <a:latin typeface="+mj-lt"/>
              <a:ea typeface="ＭＳ Ｐゴシック" pitchFamily="34" charset="-128"/>
              <a:cs typeface="Times New Roman" pitchFamily="18" charset="0"/>
            </a:rPr>
            <a:t>?</a:t>
          </a:r>
        </a:p>
      </dgm:t>
    </dgm:pt>
    <dgm:pt modelId="{163AF102-9880-40BF-A7F1-755D5D4C9F5E}" type="parTrans" cxnId="{FB2F2D88-698B-41F4-878C-85F630D9EC01}">
      <dgm:prSet/>
      <dgm:spPr/>
      <dgm:t>
        <a:bodyPr/>
        <a:lstStyle/>
        <a:p>
          <a:endParaRPr lang="en-GB"/>
        </a:p>
      </dgm:t>
    </dgm:pt>
    <dgm:pt modelId="{42B56DC1-FB19-49F9-973F-82082E40FA52}" type="sibTrans" cxnId="{FB2F2D88-698B-41F4-878C-85F630D9EC01}">
      <dgm:prSet/>
      <dgm:spPr/>
      <dgm:t>
        <a:bodyPr/>
        <a:lstStyle/>
        <a:p>
          <a:endParaRPr lang="en-GB"/>
        </a:p>
      </dgm:t>
    </dgm:pt>
    <dgm:pt modelId="{0EBA6CF8-FA2C-4641-85FE-B03238370BDA}" type="pres">
      <dgm:prSet presAssocID="{A1FF8243-04AB-4952-A97E-18F08127BF5B}" presName="compositeShape" presStyleCnt="0">
        <dgm:presLayoutVars>
          <dgm:chMax val="7"/>
          <dgm:dir/>
          <dgm:resizeHandles val="exact"/>
        </dgm:presLayoutVars>
      </dgm:prSet>
      <dgm:spPr/>
    </dgm:pt>
    <dgm:pt modelId="{82F8482A-6C79-41B0-B2B6-734BEFE1FF83}" type="pres">
      <dgm:prSet presAssocID="{F41C73A1-E7E6-45B4-8CA2-E2DDB62649F1}" presName="circ1" presStyleLbl="vennNode1" presStyleIdx="0" presStyleCnt="3"/>
      <dgm:spPr/>
      <dgm:t>
        <a:bodyPr/>
        <a:lstStyle/>
        <a:p>
          <a:endParaRPr lang="en-GB"/>
        </a:p>
      </dgm:t>
    </dgm:pt>
    <dgm:pt modelId="{78C09039-218C-4DF0-8188-4C3B8F541DCF}" type="pres">
      <dgm:prSet presAssocID="{F41C73A1-E7E6-45B4-8CA2-E2DDB62649F1}" presName="circ1Tx" presStyleLbl="revTx" presStyleIdx="0" presStyleCnt="0">
        <dgm:presLayoutVars>
          <dgm:chMax val="0"/>
          <dgm:chPref val="0"/>
          <dgm:bulletEnabled val="1"/>
        </dgm:presLayoutVars>
      </dgm:prSet>
      <dgm:spPr/>
      <dgm:t>
        <a:bodyPr/>
        <a:lstStyle/>
        <a:p>
          <a:endParaRPr lang="en-GB"/>
        </a:p>
      </dgm:t>
    </dgm:pt>
    <dgm:pt modelId="{40DE61CA-D9A1-47FB-BB03-85917B48D140}" type="pres">
      <dgm:prSet presAssocID="{B9C4133D-3651-42DB-A2C6-031C022ED8DE}" presName="circ2" presStyleLbl="vennNode1" presStyleIdx="1" presStyleCnt="3"/>
      <dgm:spPr/>
      <dgm:t>
        <a:bodyPr/>
        <a:lstStyle/>
        <a:p>
          <a:endParaRPr lang="en-GB"/>
        </a:p>
      </dgm:t>
    </dgm:pt>
    <dgm:pt modelId="{FE60FEFB-1287-4217-819C-900E36925442}" type="pres">
      <dgm:prSet presAssocID="{B9C4133D-3651-42DB-A2C6-031C022ED8DE}" presName="circ2Tx" presStyleLbl="revTx" presStyleIdx="0" presStyleCnt="0">
        <dgm:presLayoutVars>
          <dgm:chMax val="0"/>
          <dgm:chPref val="0"/>
          <dgm:bulletEnabled val="1"/>
        </dgm:presLayoutVars>
      </dgm:prSet>
      <dgm:spPr/>
      <dgm:t>
        <a:bodyPr/>
        <a:lstStyle/>
        <a:p>
          <a:endParaRPr lang="en-GB"/>
        </a:p>
      </dgm:t>
    </dgm:pt>
    <dgm:pt modelId="{B75A60B4-FD59-48D3-93A0-046D89D79C43}" type="pres">
      <dgm:prSet presAssocID="{FF042F79-2217-4F6B-B00C-C473506E68CB}" presName="circ3" presStyleLbl="vennNode1" presStyleIdx="2" presStyleCnt="3"/>
      <dgm:spPr/>
      <dgm:t>
        <a:bodyPr/>
        <a:lstStyle/>
        <a:p>
          <a:endParaRPr lang="en-GB"/>
        </a:p>
      </dgm:t>
    </dgm:pt>
    <dgm:pt modelId="{896C7802-7FD6-4A3A-B4C4-298FC4A39ECF}" type="pres">
      <dgm:prSet presAssocID="{FF042F79-2217-4F6B-B00C-C473506E68CB}" presName="circ3Tx" presStyleLbl="revTx" presStyleIdx="0" presStyleCnt="0">
        <dgm:presLayoutVars>
          <dgm:chMax val="0"/>
          <dgm:chPref val="0"/>
          <dgm:bulletEnabled val="1"/>
        </dgm:presLayoutVars>
      </dgm:prSet>
      <dgm:spPr/>
      <dgm:t>
        <a:bodyPr/>
        <a:lstStyle/>
        <a:p>
          <a:endParaRPr lang="en-GB"/>
        </a:p>
      </dgm:t>
    </dgm:pt>
  </dgm:ptLst>
  <dgm:cxnLst>
    <dgm:cxn modelId="{59E60599-8047-4DEB-877D-B308ADD58B5A}" srcId="{A1FF8243-04AB-4952-A97E-18F08127BF5B}" destId="{F41C73A1-E7E6-45B4-8CA2-E2DDB62649F1}" srcOrd="0" destOrd="0" parTransId="{EBD6BB46-1F71-4585-AD3E-0AE7CF7FFDEB}" sibTransId="{0C39A173-F4EE-48CA-8895-F9F44782C724}"/>
    <dgm:cxn modelId="{324F5587-8593-4E57-960C-41781811ACB5}" type="presOf" srcId="{A1FF8243-04AB-4952-A97E-18F08127BF5B}" destId="{0EBA6CF8-FA2C-4641-85FE-B03238370BDA}" srcOrd="0" destOrd="0" presId="urn:microsoft.com/office/officeart/2005/8/layout/venn1"/>
    <dgm:cxn modelId="{7336AB47-028E-4F77-8069-04127C2E11E9}" type="presOf" srcId="{F41C73A1-E7E6-45B4-8CA2-E2DDB62649F1}" destId="{78C09039-218C-4DF0-8188-4C3B8F541DCF}" srcOrd="1" destOrd="0" presId="urn:microsoft.com/office/officeart/2005/8/layout/venn1"/>
    <dgm:cxn modelId="{74388CE9-B06B-4519-9E30-D6B8B272E2A2}" type="presOf" srcId="{FF042F79-2217-4F6B-B00C-C473506E68CB}" destId="{B75A60B4-FD59-48D3-93A0-046D89D79C43}" srcOrd="0" destOrd="0" presId="urn:microsoft.com/office/officeart/2005/8/layout/venn1"/>
    <dgm:cxn modelId="{8AB1E8C3-BBE5-4446-8E8A-C21AD0BF6C67}" type="presOf" srcId="{F41C73A1-E7E6-45B4-8CA2-E2DDB62649F1}" destId="{82F8482A-6C79-41B0-B2B6-734BEFE1FF83}" srcOrd="0" destOrd="0" presId="urn:microsoft.com/office/officeart/2005/8/layout/venn1"/>
    <dgm:cxn modelId="{F4D14AAB-2D5B-422F-824D-E5FDB477E2F3}" type="presOf" srcId="{B9C4133D-3651-42DB-A2C6-031C022ED8DE}" destId="{FE60FEFB-1287-4217-819C-900E36925442}" srcOrd="1" destOrd="0" presId="urn:microsoft.com/office/officeart/2005/8/layout/venn1"/>
    <dgm:cxn modelId="{1B1669EB-CE5B-4772-86A0-99C6DE3B85F4}" srcId="{A1FF8243-04AB-4952-A97E-18F08127BF5B}" destId="{B9C4133D-3651-42DB-A2C6-031C022ED8DE}" srcOrd="1" destOrd="0" parTransId="{1B55C87E-3FA0-47DF-B916-6DD8C6E397AA}" sibTransId="{5BF6902F-7A02-4EF2-BA58-1672BB9DA3C1}"/>
    <dgm:cxn modelId="{09F98695-966D-45D1-A055-D57C13E8509F}" type="presOf" srcId="{B9C4133D-3651-42DB-A2C6-031C022ED8DE}" destId="{40DE61CA-D9A1-47FB-BB03-85917B48D140}" srcOrd="0" destOrd="0" presId="urn:microsoft.com/office/officeart/2005/8/layout/venn1"/>
    <dgm:cxn modelId="{FB2F2D88-698B-41F4-878C-85F630D9EC01}" srcId="{A1FF8243-04AB-4952-A97E-18F08127BF5B}" destId="{FF042F79-2217-4F6B-B00C-C473506E68CB}" srcOrd="2" destOrd="0" parTransId="{163AF102-9880-40BF-A7F1-755D5D4C9F5E}" sibTransId="{42B56DC1-FB19-49F9-973F-82082E40FA52}"/>
    <dgm:cxn modelId="{730098B8-D48D-4E1C-8591-20A529A3F130}" type="presOf" srcId="{FF042F79-2217-4F6B-B00C-C473506E68CB}" destId="{896C7802-7FD6-4A3A-B4C4-298FC4A39ECF}" srcOrd="1" destOrd="0" presId="urn:microsoft.com/office/officeart/2005/8/layout/venn1"/>
    <dgm:cxn modelId="{CCBA2EB5-CE64-4599-A6C3-30D5977CC0A5}" type="presParOf" srcId="{0EBA6CF8-FA2C-4641-85FE-B03238370BDA}" destId="{82F8482A-6C79-41B0-B2B6-734BEFE1FF83}" srcOrd="0" destOrd="0" presId="urn:microsoft.com/office/officeart/2005/8/layout/venn1"/>
    <dgm:cxn modelId="{1B1740B5-EE57-4F43-B6DE-79C8FA10C8FE}" type="presParOf" srcId="{0EBA6CF8-FA2C-4641-85FE-B03238370BDA}" destId="{78C09039-218C-4DF0-8188-4C3B8F541DCF}" srcOrd="1" destOrd="0" presId="urn:microsoft.com/office/officeart/2005/8/layout/venn1"/>
    <dgm:cxn modelId="{971C982C-A1AF-4E7B-AFFD-D8663E97CA22}" type="presParOf" srcId="{0EBA6CF8-FA2C-4641-85FE-B03238370BDA}" destId="{40DE61CA-D9A1-47FB-BB03-85917B48D140}" srcOrd="2" destOrd="0" presId="urn:microsoft.com/office/officeart/2005/8/layout/venn1"/>
    <dgm:cxn modelId="{C978DCFD-31B0-4025-B69B-F9AE03F3A253}" type="presParOf" srcId="{0EBA6CF8-FA2C-4641-85FE-B03238370BDA}" destId="{FE60FEFB-1287-4217-819C-900E36925442}" srcOrd="3" destOrd="0" presId="urn:microsoft.com/office/officeart/2005/8/layout/venn1"/>
    <dgm:cxn modelId="{632859B4-4226-43F6-9001-AA22E26E9949}" type="presParOf" srcId="{0EBA6CF8-FA2C-4641-85FE-B03238370BDA}" destId="{B75A60B4-FD59-48D3-93A0-046D89D79C43}" srcOrd="4" destOrd="0" presId="urn:microsoft.com/office/officeart/2005/8/layout/venn1"/>
    <dgm:cxn modelId="{FFDE486D-AF91-4CD4-8654-82EC06763FD0}" type="presParOf" srcId="{0EBA6CF8-FA2C-4641-85FE-B03238370BDA}" destId="{896C7802-7FD6-4A3A-B4C4-298FC4A39EC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68A2FE-F81F-4C44-B5CD-0E486DB505F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CE4A327-387B-4E78-ADCF-CEB3CFF4987B}">
      <dgm:prSet phldrT="[Text]" custT="1"/>
      <dgm:spPr/>
      <dgm:t>
        <a:bodyPr/>
        <a:lstStyle/>
        <a:p>
          <a:r>
            <a:rPr lang="en-GB" sz="2000" dirty="0" smtClean="0">
              <a:latin typeface="Calibri" panose="020F0502020204030204" pitchFamily="34" charset="0"/>
              <a:cs typeface="Calibri" panose="020F0502020204030204" pitchFamily="34" charset="0"/>
            </a:rPr>
            <a:t>Your Career ideas?  what would you </a:t>
          </a:r>
          <a:r>
            <a:rPr lang="en-GB" sz="2000" i="1" dirty="0" smtClean="0">
              <a:latin typeface="Calibri" panose="020F0502020204030204" pitchFamily="34" charset="0"/>
              <a:cs typeface="Calibri" panose="020F0502020204030204" pitchFamily="34" charset="0"/>
            </a:rPr>
            <a:t>like</a:t>
          </a:r>
          <a:r>
            <a:rPr lang="en-GB" sz="2000" dirty="0" smtClean="0">
              <a:latin typeface="Calibri" panose="020F0502020204030204" pitchFamily="34" charset="0"/>
              <a:cs typeface="Calibri" panose="020F0502020204030204" pitchFamily="34" charset="0"/>
            </a:rPr>
            <a:t> to do? Your 'dream job'?</a:t>
          </a:r>
          <a:endParaRPr lang="en-GB" sz="2000" dirty="0"/>
        </a:p>
      </dgm:t>
    </dgm:pt>
    <dgm:pt modelId="{C8CC62B2-1EEF-4325-A14F-571CF23A9320}" type="parTrans" cxnId="{A2D36D70-7299-44F6-8714-E597CDCCD90B}">
      <dgm:prSet/>
      <dgm:spPr/>
      <dgm:t>
        <a:bodyPr/>
        <a:lstStyle/>
        <a:p>
          <a:endParaRPr lang="en-GB"/>
        </a:p>
      </dgm:t>
    </dgm:pt>
    <dgm:pt modelId="{1F513687-1354-4DC5-A019-88EC256CC018}" type="sibTrans" cxnId="{A2D36D70-7299-44F6-8714-E597CDCCD90B}">
      <dgm:prSet/>
      <dgm:spPr/>
      <dgm:t>
        <a:bodyPr/>
        <a:lstStyle/>
        <a:p>
          <a:endParaRPr lang="en-GB"/>
        </a:p>
      </dgm:t>
    </dgm:pt>
    <dgm:pt modelId="{7FFD18D6-1C04-43CC-9F00-7F23427BDAFB}">
      <dgm:prSet custT="1"/>
      <dgm:spPr/>
      <dgm:t>
        <a:bodyPr/>
        <a:lstStyle/>
        <a:p>
          <a:r>
            <a:rPr lang="en-GB" sz="2000" dirty="0" smtClean="0">
              <a:latin typeface="Calibri" panose="020F0502020204030204" pitchFamily="34" charset="0"/>
              <a:cs typeface="Calibri" panose="020F0502020204030204" pitchFamily="34" charset="0"/>
            </a:rPr>
            <a:t>Your likes, dislikes and values?  What are you already good at?                </a:t>
          </a:r>
        </a:p>
        <a:p>
          <a:r>
            <a:rPr lang="en-GB" sz="2000" dirty="0" smtClean="0">
              <a:latin typeface="Calibri" panose="020F0502020204030204" pitchFamily="34" charset="0"/>
              <a:cs typeface="Calibri" panose="020F0502020204030204" pitchFamily="34" charset="0"/>
            </a:rPr>
            <a:t>Are you self aware?</a:t>
          </a:r>
        </a:p>
      </dgm:t>
    </dgm:pt>
    <dgm:pt modelId="{47DC86B1-4024-4981-96E3-B0FFAC249332}" type="parTrans" cxnId="{5EC1DC36-2D4D-40BE-A037-956AD50A3950}">
      <dgm:prSet/>
      <dgm:spPr/>
      <dgm:t>
        <a:bodyPr/>
        <a:lstStyle/>
        <a:p>
          <a:endParaRPr lang="en-GB"/>
        </a:p>
      </dgm:t>
    </dgm:pt>
    <dgm:pt modelId="{1858A89A-A61E-4C8E-B29C-5F517A9186AA}" type="sibTrans" cxnId="{5EC1DC36-2D4D-40BE-A037-956AD50A3950}">
      <dgm:prSet/>
      <dgm:spPr/>
      <dgm:t>
        <a:bodyPr/>
        <a:lstStyle/>
        <a:p>
          <a:endParaRPr lang="en-GB"/>
        </a:p>
      </dgm:t>
    </dgm:pt>
    <dgm:pt modelId="{4B5F6C8E-62D5-40B6-AE51-B9F949748D61}">
      <dgm:prSet custT="1"/>
      <dgm:spPr/>
      <dgm:t>
        <a:bodyPr/>
        <a:lstStyle/>
        <a:p>
          <a:r>
            <a:rPr lang="en-GB" sz="2000" dirty="0" smtClean="0">
              <a:latin typeface="Calibri" panose="020F0502020204030204" pitchFamily="34" charset="0"/>
              <a:cs typeface="Calibri" panose="020F0502020204030204" pitchFamily="34" charset="0"/>
            </a:rPr>
            <a:t>'Occupational Awareness'</a:t>
          </a:r>
        </a:p>
        <a:p>
          <a:r>
            <a:rPr lang="en-GB" sz="2000" dirty="0" smtClean="0">
              <a:latin typeface="Calibri" panose="020F0502020204030204" pitchFamily="34" charset="0"/>
              <a:cs typeface="Calibri" panose="020F0502020204030204" pitchFamily="34" charset="0"/>
            </a:rPr>
            <a:t>what </a:t>
          </a:r>
          <a:r>
            <a:rPr lang="en-GB" sz="2000" i="1" dirty="0" smtClean="0">
              <a:latin typeface="Calibri" panose="020F0502020204030204" pitchFamily="34" charset="0"/>
              <a:cs typeface="Calibri" panose="020F0502020204030204" pitchFamily="34" charset="0"/>
            </a:rPr>
            <a:t>could</a:t>
          </a:r>
          <a:r>
            <a:rPr lang="en-GB" sz="2000" dirty="0" smtClean="0">
              <a:latin typeface="Calibri" panose="020F0502020204030204" pitchFamily="34" charset="0"/>
              <a:cs typeface="Calibri" panose="020F0502020204030204" pitchFamily="34" charset="0"/>
            </a:rPr>
            <a:t> you do?</a:t>
          </a:r>
          <a:endParaRPr lang="en-GB" sz="2000" dirty="0">
            <a:latin typeface="Calibri" panose="020F0502020204030204" pitchFamily="34" charset="0"/>
            <a:cs typeface="Calibri" panose="020F0502020204030204" pitchFamily="34" charset="0"/>
          </a:endParaRPr>
        </a:p>
      </dgm:t>
    </dgm:pt>
    <dgm:pt modelId="{7E75D667-C335-40C3-8EA4-99E6EE62E4F4}" type="parTrans" cxnId="{F9E93540-775B-454B-B760-76A00ACBE4B9}">
      <dgm:prSet/>
      <dgm:spPr/>
      <dgm:t>
        <a:bodyPr/>
        <a:lstStyle/>
        <a:p>
          <a:endParaRPr lang="en-GB"/>
        </a:p>
      </dgm:t>
    </dgm:pt>
    <dgm:pt modelId="{C2EE30AB-4786-4AA8-A1E5-DFF18A143846}" type="sibTrans" cxnId="{F9E93540-775B-454B-B760-76A00ACBE4B9}">
      <dgm:prSet/>
      <dgm:spPr/>
      <dgm:t>
        <a:bodyPr/>
        <a:lstStyle/>
        <a:p>
          <a:endParaRPr lang="en-GB"/>
        </a:p>
      </dgm:t>
    </dgm:pt>
    <dgm:pt modelId="{79561C6A-279A-409F-B2C4-2C8D6E4617ED}">
      <dgm:prSet custT="1"/>
      <dgm:spPr>
        <a:solidFill>
          <a:srgbClr val="00B050"/>
        </a:solidFill>
      </dgm:spPr>
      <dgm:t>
        <a:bodyPr/>
        <a:lstStyle/>
        <a:p>
          <a:r>
            <a:rPr lang="en-GB" sz="2400" dirty="0" smtClean="0">
              <a:latin typeface="Calibri" panose="020F0502020204030204" pitchFamily="34" charset="0"/>
              <a:cs typeface="Calibri" panose="020F0502020204030204" pitchFamily="34" charset="0"/>
            </a:rPr>
            <a:t>what steps do you need to take to get there</a:t>
          </a:r>
          <a:r>
            <a:rPr lang="en-GB" sz="2400" dirty="0" smtClean="0"/>
            <a:t>?</a:t>
          </a:r>
          <a:endParaRPr lang="en-GB" sz="2400" dirty="0"/>
        </a:p>
      </dgm:t>
    </dgm:pt>
    <dgm:pt modelId="{D260650A-9900-4283-92D1-416D0B815689}" type="parTrans" cxnId="{DC663783-3868-4676-A1C6-84918EE23F5C}">
      <dgm:prSet/>
      <dgm:spPr/>
      <dgm:t>
        <a:bodyPr/>
        <a:lstStyle/>
        <a:p>
          <a:endParaRPr lang="en-GB"/>
        </a:p>
      </dgm:t>
    </dgm:pt>
    <dgm:pt modelId="{B98C413A-9356-454C-A52D-A006920AD7E7}" type="sibTrans" cxnId="{DC663783-3868-4676-A1C6-84918EE23F5C}">
      <dgm:prSet/>
      <dgm:spPr/>
      <dgm:t>
        <a:bodyPr/>
        <a:lstStyle/>
        <a:p>
          <a:endParaRPr lang="en-GB"/>
        </a:p>
      </dgm:t>
    </dgm:pt>
    <dgm:pt modelId="{ECBA43C6-DECA-4658-9856-34156580CDD4}">
      <dgm:prSet custT="1"/>
      <dgm:spPr/>
      <dgm:t>
        <a:bodyPr/>
        <a:lstStyle/>
        <a:p>
          <a:r>
            <a:rPr lang="en-GB" sz="2000" dirty="0" smtClean="0">
              <a:latin typeface="Calibri" panose="020F0502020204030204" pitchFamily="34" charset="0"/>
              <a:cs typeface="Calibri" panose="020F0502020204030204" pitchFamily="34" charset="0"/>
            </a:rPr>
            <a:t>What choices have you already made?</a:t>
          </a:r>
          <a:endParaRPr lang="en-GB" sz="2000" dirty="0">
            <a:latin typeface="Calibri" panose="020F0502020204030204" pitchFamily="34" charset="0"/>
            <a:cs typeface="Calibri" panose="020F0502020204030204" pitchFamily="34" charset="0"/>
          </a:endParaRPr>
        </a:p>
      </dgm:t>
    </dgm:pt>
    <dgm:pt modelId="{D23D6BBF-B771-40BE-B5DA-8400DCABA195}" type="parTrans" cxnId="{2A5AD9A9-8251-4BC7-94B6-19E6476D863F}">
      <dgm:prSet/>
      <dgm:spPr/>
      <dgm:t>
        <a:bodyPr/>
        <a:lstStyle/>
        <a:p>
          <a:endParaRPr lang="en-GB"/>
        </a:p>
      </dgm:t>
    </dgm:pt>
    <dgm:pt modelId="{1E7FD93E-3CED-4A21-A1E8-07CEAE10C1A0}" type="sibTrans" cxnId="{2A5AD9A9-8251-4BC7-94B6-19E6476D863F}">
      <dgm:prSet/>
      <dgm:spPr/>
      <dgm:t>
        <a:bodyPr/>
        <a:lstStyle/>
        <a:p>
          <a:endParaRPr lang="en-GB"/>
        </a:p>
      </dgm:t>
    </dgm:pt>
    <dgm:pt modelId="{CF375B4C-F3C4-4A77-A6FA-08895DD64D55}" type="pres">
      <dgm:prSet presAssocID="{BF68A2FE-F81F-4C44-B5CD-0E486DB505F2}" presName="diagram" presStyleCnt="0">
        <dgm:presLayoutVars>
          <dgm:dir/>
          <dgm:resizeHandles val="exact"/>
        </dgm:presLayoutVars>
      </dgm:prSet>
      <dgm:spPr/>
      <dgm:t>
        <a:bodyPr/>
        <a:lstStyle/>
        <a:p>
          <a:endParaRPr lang="en-GB"/>
        </a:p>
      </dgm:t>
    </dgm:pt>
    <dgm:pt modelId="{EA635A2E-B169-4027-8B88-D608DAF017BA}" type="pres">
      <dgm:prSet presAssocID="{2CE4A327-387B-4E78-ADCF-CEB3CFF4987B}" presName="node" presStyleLbl="node1" presStyleIdx="0" presStyleCnt="5" custScaleX="143115" custScaleY="53246">
        <dgm:presLayoutVars>
          <dgm:bulletEnabled val="1"/>
        </dgm:presLayoutVars>
      </dgm:prSet>
      <dgm:spPr/>
      <dgm:t>
        <a:bodyPr/>
        <a:lstStyle/>
        <a:p>
          <a:endParaRPr lang="en-GB"/>
        </a:p>
      </dgm:t>
    </dgm:pt>
    <dgm:pt modelId="{208E6C18-4A3C-4D27-9C78-10DA4888E39C}" type="pres">
      <dgm:prSet presAssocID="{1F513687-1354-4DC5-A019-88EC256CC018}" presName="sibTrans" presStyleCnt="0"/>
      <dgm:spPr/>
    </dgm:pt>
    <dgm:pt modelId="{3A2B50BA-C30C-4C7D-B261-E0D35AA8539C}" type="pres">
      <dgm:prSet presAssocID="{7FFD18D6-1C04-43CC-9F00-7F23427BDAFB}" presName="node" presStyleLbl="node1" presStyleIdx="1" presStyleCnt="5" custScaleX="143115" custScaleY="53246">
        <dgm:presLayoutVars>
          <dgm:bulletEnabled val="1"/>
        </dgm:presLayoutVars>
      </dgm:prSet>
      <dgm:spPr/>
      <dgm:t>
        <a:bodyPr/>
        <a:lstStyle/>
        <a:p>
          <a:endParaRPr lang="en-GB"/>
        </a:p>
      </dgm:t>
    </dgm:pt>
    <dgm:pt modelId="{8F4CF3D5-C66D-4407-B89E-24BC6331CF55}" type="pres">
      <dgm:prSet presAssocID="{1858A89A-A61E-4C8E-B29C-5F517A9186AA}" presName="sibTrans" presStyleCnt="0"/>
      <dgm:spPr/>
    </dgm:pt>
    <dgm:pt modelId="{AD25F903-85D3-49DD-B489-9EE5B9E0CB9C}" type="pres">
      <dgm:prSet presAssocID="{4B5F6C8E-62D5-40B6-AE51-B9F949748D61}" presName="node" presStyleLbl="node1" presStyleIdx="2" presStyleCnt="5" custScaleX="143115" custScaleY="53246">
        <dgm:presLayoutVars>
          <dgm:bulletEnabled val="1"/>
        </dgm:presLayoutVars>
      </dgm:prSet>
      <dgm:spPr/>
      <dgm:t>
        <a:bodyPr/>
        <a:lstStyle/>
        <a:p>
          <a:endParaRPr lang="en-GB"/>
        </a:p>
      </dgm:t>
    </dgm:pt>
    <dgm:pt modelId="{D34BCECB-0EEC-4353-9CD9-CA14800F325B}" type="pres">
      <dgm:prSet presAssocID="{C2EE30AB-4786-4AA8-A1E5-DFF18A143846}" presName="sibTrans" presStyleCnt="0"/>
      <dgm:spPr/>
    </dgm:pt>
    <dgm:pt modelId="{913A3373-76E2-4A45-AA9A-E972636847D4}" type="pres">
      <dgm:prSet presAssocID="{ECBA43C6-DECA-4658-9856-34156580CDD4}" presName="node" presStyleLbl="node1" presStyleIdx="3" presStyleCnt="5" custScaleX="143115" custScaleY="53246">
        <dgm:presLayoutVars>
          <dgm:bulletEnabled val="1"/>
        </dgm:presLayoutVars>
      </dgm:prSet>
      <dgm:spPr/>
      <dgm:t>
        <a:bodyPr/>
        <a:lstStyle/>
        <a:p>
          <a:endParaRPr lang="en-GB"/>
        </a:p>
      </dgm:t>
    </dgm:pt>
    <dgm:pt modelId="{45040221-8C72-42EC-A990-D50085D3FC05}" type="pres">
      <dgm:prSet presAssocID="{1E7FD93E-3CED-4A21-A1E8-07CEAE10C1A0}" presName="sibTrans" presStyleCnt="0"/>
      <dgm:spPr/>
    </dgm:pt>
    <dgm:pt modelId="{BA6C7319-EDAC-4666-A15B-118ABD71A230}" type="pres">
      <dgm:prSet presAssocID="{79561C6A-279A-409F-B2C4-2C8D6E4617ED}" presName="node" presStyleLbl="node1" presStyleIdx="4" presStyleCnt="5" custScaleX="143115" custScaleY="53246">
        <dgm:presLayoutVars>
          <dgm:bulletEnabled val="1"/>
        </dgm:presLayoutVars>
      </dgm:prSet>
      <dgm:spPr/>
      <dgm:t>
        <a:bodyPr/>
        <a:lstStyle/>
        <a:p>
          <a:endParaRPr lang="en-GB"/>
        </a:p>
      </dgm:t>
    </dgm:pt>
  </dgm:ptLst>
  <dgm:cxnLst>
    <dgm:cxn modelId="{A2D36D70-7299-44F6-8714-E597CDCCD90B}" srcId="{BF68A2FE-F81F-4C44-B5CD-0E486DB505F2}" destId="{2CE4A327-387B-4E78-ADCF-CEB3CFF4987B}" srcOrd="0" destOrd="0" parTransId="{C8CC62B2-1EEF-4325-A14F-571CF23A9320}" sibTransId="{1F513687-1354-4DC5-A019-88EC256CC018}"/>
    <dgm:cxn modelId="{DC663783-3868-4676-A1C6-84918EE23F5C}" srcId="{BF68A2FE-F81F-4C44-B5CD-0E486DB505F2}" destId="{79561C6A-279A-409F-B2C4-2C8D6E4617ED}" srcOrd="4" destOrd="0" parTransId="{D260650A-9900-4283-92D1-416D0B815689}" sibTransId="{B98C413A-9356-454C-A52D-A006920AD7E7}"/>
    <dgm:cxn modelId="{0FB31539-169F-4A33-A6BE-14654E7AEB88}" type="presOf" srcId="{7FFD18D6-1C04-43CC-9F00-7F23427BDAFB}" destId="{3A2B50BA-C30C-4C7D-B261-E0D35AA8539C}" srcOrd="0" destOrd="0" presId="urn:microsoft.com/office/officeart/2005/8/layout/default"/>
    <dgm:cxn modelId="{FD9110C3-2139-4D89-81B0-B20E72102AA7}" type="presOf" srcId="{79561C6A-279A-409F-B2C4-2C8D6E4617ED}" destId="{BA6C7319-EDAC-4666-A15B-118ABD71A230}" srcOrd="0" destOrd="0" presId="urn:microsoft.com/office/officeart/2005/8/layout/default"/>
    <dgm:cxn modelId="{4360106C-759E-4547-85B0-A94DEBD8CC56}" type="presOf" srcId="{2CE4A327-387B-4E78-ADCF-CEB3CFF4987B}" destId="{EA635A2E-B169-4027-8B88-D608DAF017BA}" srcOrd="0" destOrd="0" presId="urn:microsoft.com/office/officeart/2005/8/layout/default"/>
    <dgm:cxn modelId="{F9E93540-775B-454B-B760-76A00ACBE4B9}" srcId="{BF68A2FE-F81F-4C44-B5CD-0E486DB505F2}" destId="{4B5F6C8E-62D5-40B6-AE51-B9F949748D61}" srcOrd="2" destOrd="0" parTransId="{7E75D667-C335-40C3-8EA4-99E6EE62E4F4}" sibTransId="{C2EE30AB-4786-4AA8-A1E5-DFF18A143846}"/>
    <dgm:cxn modelId="{4406DBF3-F9DC-416F-9B14-4835078D8474}" type="presOf" srcId="{BF68A2FE-F81F-4C44-B5CD-0E486DB505F2}" destId="{CF375B4C-F3C4-4A77-A6FA-08895DD64D55}" srcOrd="0" destOrd="0" presId="urn:microsoft.com/office/officeart/2005/8/layout/default"/>
    <dgm:cxn modelId="{2A5AD9A9-8251-4BC7-94B6-19E6476D863F}" srcId="{BF68A2FE-F81F-4C44-B5CD-0E486DB505F2}" destId="{ECBA43C6-DECA-4658-9856-34156580CDD4}" srcOrd="3" destOrd="0" parTransId="{D23D6BBF-B771-40BE-B5DA-8400DCABA195}" sibTransId="{1E7FD93E-3CED-4A21-A1E8-07CEAE10C1A0}"/>
    <dgm:cxn modelId="{CC070AB6-ADB0-48EF-954D-89A9ED1DC882}" type="presOf" srcId="{4B5F6C8E-62D5-40B6-AE51-B9F949748D61}" destId="{AD25F903-85D3-49DD-B489-9EE5B9E0CB9C}" srcOrd="0" destOrd="0" presId="urn:microsoft.com/office/officeart/2005/8/layout/default"/>
    <dgm:cxn modelId="{1E7E5791-6FE8-44C1-A5E7-E7446DB52F1F}" type="presOf" srcId="{ECBA43C6-DECA-4658-9856-34156580CDD4}" destId="{913A3373-76E2-4A45-AA9A-E972636847D4}" srcOrd="0" destOrd="0" presId="urn:microsoft.com/office/officeart/2005/8/layout/default"/>
    <dgm:cxn modelId="{5EC1DC36-2D4D-40BE-A037-956AD50A3950}" srcId="{BF68A2FE-F81F-4C44-B5CD-0E486DB505F2}" destId="{7FFD18D6-1C04-43CC-9F00-7F23427BDAFB}" srcOrd="1" destOrd="0" parTransId="{47DC86B1-4024-4981-96E3-B0FFAC249332}" sibTransId="{1858A89A-A61E-4C8E-B29C-5F517A9186AA}"/>
    <dgm:cxn modelId="{5D8A0B14-21C6-416A-99D0-129A2CAE8BF8}" type="presParOf" srcId="{CF375B4C-F3C4-4A77-A6FA-08895DD64D55}" destId="{EA635A2E-B169-4027-8B88-D608DAF017BA}" srcOrd="0" destOrd="0" presId="urn:microsoft.com/office/officeart/2005/8/layout/default"/>
    <dgm:cxn modelId="{4C554DED-E67E-4DFF-8AAE-B6D0398DD455}" type="presParOf" srcId="{CF375B4C-F3C4-4A77-A6FA-08895DD64D55}" destId="{208E6C18-4A3C-4D27-9C78-10DA4888E39C}" srcOrd="1" destOrd="0" presId="urn:microsoft.com/office/officeart/2005/8/layout/default"/>
    <dgm:cxn modelId="{35EC442D-1E83-407A-8B0E-CA46529B7510}" type="presParOf" srcId="{CF375B4C-F3C4-4A77-A6FA-08895DD64D55}" destId="{3A2B50BA-C30C-4C7D-B261-E0D35AA8539C}" srcOrd="2" destOrd="0" presId="urn:microsoft.com/office/officeart/2005/8/layout/default"/>
    <dgm:cxn modelId="{6B4BAF37-45C1-45EF-B287-10A6EDC3AF2A}" type="presParOf" srcId="{CF375B4C-F3C4-4A77-A6FA-08895DD64D55}" destId="{8F4CF3D5-C66D-4407-B89E-24BC6331CF55}" srcOrd="3" destOrd="0" presId="urn:microsoft.com/office/officeart/2005/8/layout/default"/>
    <dgm:cxn modelId="{1006C5A3-7770-4DED-A763-68E0D23DC24A}" type="presParOf" srcId="{CF375B4C-F3C4-4A77-A6FA-08895DD64D55}" destId="{AD25F903-85D3-49DD-B489-9EE5B9E0CB9C}" srcOrd="4" destOrd="0" presId="urn:microsoft.com/office/officeart/2005/8/layout/default"/>
    <dgm:cxn modelId="{97C42ED6-1A61-4150-9F95-D337FDD106EB}" type="presParOf" srcId="{CF375B4C-F3C4-4A77-A6FA-08895DD64D55}" destId="{D34BCECB-0EEC-4353-9CD9-CA14800F325B}" srcOrd="5" destOrd="0" presId="urn:microsoft.com/office/officeart/2005/8/layout/default"/>
    <dgm:cxn modelId="{39D7377D-B857-4B09-BC9B-9DEC5C537758}" type="presParOf" srcId="{CF375B4C-F3C4-4A77-A6FA-08895DD64D55}" destId="{913A3373-76E2-4A45-AA9A-E972636847D4}" srcOrd="6" destOrd="0" presId="urn:microsoft.com/office/officeart/2005/8/layout/default"/>
    <dgm:cxn modelId="{2B167AAA-EE52-45D5-9E9F-8DCA24331C11}" type="presParOf" srcId="{CF375B4C-F3C4-4A77-A6FA-08895DD64D55}" destId="{45040221-8C72-42EC-A990-D50085D3FC05}" srcOrd="7" destOrd="0" presId="urn:microsoft.com/office/officeart/2005/8/layout/default"/>
    <dgm:cxn modelId="{E1D1A1D6-4B08-42FE-8F48-F1E65473C2A1}" type="presParOf" srcId="{CF375B4C-F3C4-4A77-A6FA-08895DD64D55}" destId="{BA6C7319-EDAC-4666-A15B-118ABD71A230}"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6B3A3-6371-4EEB-B166-362D7F85F29B}">
      <dsp:nvSpPr>
        <dsp:cNvPr id="0" name=""/>
        <dsp:cNvSpPr/>
      </dsp:nvSpPr>
      <dsp:spPr>
        <a:xfrm>
          <a:off x="3045624" y="2261966"/>
          <a:ext cx="2476707" cy="2413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latin typeface="+mj-lt"/>
              <a:cs typeface="MV Boli" panose="02000500030200090000" pitchFamily="2" charset="0"/>
            </a:rPr>
            <a:t>How can the Careers Service help?</a:t>
          </a:r>
          <a:endParaRPr lang="en-GB" sz="2800" kern="1200" dirty="0">
            <a:latin typeface="+mj-lt"/>
            <a:cs typeface="MV Boli" panose="02000500030200090000" pitchFamily="2" charset="0"/>
          </a:endParaRPr>
        </a:p>
      </dsp:txBody>
      <dsp:txXfrm>
        <a:off x="3408329" y="2615353"/>
        <a:ext cx="1751297" cy="1706306"/>
      </dsp:txXfrm>
    </dsp:sp>
    <dsp:sp modelId="{A4BB487D-15BF-4BBB-AD83-8278B1288F4F}">
      <dsp:nvSpPr>
        <dsp:cNvPr id="0" name=""/>
        <dsp:cNvSpPr/>
      </dsp:nvSpPr>
      <dsp:spPr>
        <a:xfrm rot="16200000">
          <a:off x="4165765" y="1733578"/>
          <a:ext cx="236425" cy="6240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p>
      </dsp:txBody>
      <dsp:txXfrm>
        <a:off x="4201229" y="1893856"/>
        <a:ext cx="165498" cy="374443"/>
      </dsp:txXfrm>
    </dsp:sp>
    <dsp:sp modelId="{DCD53D76-FF7F-4826-8414-12A894B11E32}">
      <dsp:nvSpPr>
        <dsp:cNvPr id="0" name=""/>
        <dsp:cNvSpPr/>
      </dsp:nvSpPr>
      <dsp:spPr>
        <a:xfrm>
          <a:off x="3262612" y="-19623"/>
          <a:ext cx="2042731" cy="18355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mj-lt"/>
            </a:rPr>
            <a:t>One to One </a:t>
          </a:r>
          <a:r>
            <a:rPr lang="en-GB" sz="2000" kern="1200" dirty="0" smtClean="0">
              <a:latin typeface="+mj-lt"/>
            </a:rPr>
            <a:t>Advice &amp; Guidance</a:t>
          </a:r>
          <a:endParaRPr lang="en-GB" sz="2000" kern="1200" dirty="0" smtClean="0">
            <a:latin typeface="+mj-lt"/>
          </a:endParaRPr>
        </a:p>
      </dsp:txBody>
      <dsp:txXfrm>
        <a:off x="3561763" y="249180"/>
        <a:ext cx="1444429" cy="1297897"/>
      </dsp:txXfrm>
    </dsp:sp>
    <dsp:sp modelId="{51675E0B-057B-4F3A-B720-7DCAB3B7D795}">
      <dsp:nvSpPr>
        <dsp:cNvPr id="0" name=""/>
        <dsp:cNvSpPr/>
      </dsp:nvSpPr>
      <dsp:spPr>
        <a:xfrm rot="20520000">
          <a:off x="5507767" y="2737324"/>
          <a:ext cx="132424" cy="6240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p>
      </dsp:txBody>
      <dsp:txXfrm>
        <a:off x="5508739" y="2868276"/>
        <a:ext cx="92697" cy="374443"/>
      </dsp:txXfrm>
    </dsp:sp>
    <dsp:sp modelId="{E51A13DA-8A49-47FD-B888-9217E7268C62}">
      <dsp:nvSpPr>
        <dsp:cNvPr id="0" name=""/>
        <dsp:cNvSpPr/>
      </dsp:nvSpPr>
      <dsp:spPr>
        <a:xfrm>
          <a:off x="5636640" y="1645994"/>
          <a:ext cx="2183827" cy="20564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0" kern="1200" dirty="0" smtClean="0">
              <a:latin typeface="+mj-lt"/>
            </a:rPr>
            <a:t> Experiential Support</a:t>
          </a:r>
          <a:endParaRPr lang="en-GB" sz="2400" b="0" kern="1200" dirty="0" smtClean="0">
            <a:latin typeface="+mj-lt"/>
          </a:endParaRPr>
        </a:p>
      </dsp:txBody>
      <dsp:txXfrm>
        <a:off x="5956454" y="1947153"/>
        <a:ext cx="1544199" cy="1454125"/>
      </dsp:txXfrm>
    </dsp:sp>
    <dsp:sp modelId="{44412995-59B5-42AE-98E0-6D3D14241EFF}">
      <dsp:nvSpPr>
        <dsp:cNvPr id="0" name=""/>
        <dsp:cNvSpPr/>
      </dsp:nvSpPr>
      <dsp:spPr>
        <a:xfrm rot="3240000">
          <a:off x="5007120" y="4290938"/>
          <a:ext cx="202193" cy="62407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p>
      </dsp:txBody>
      <dsp:txXfrm>
        <a:off x="5019622" y="4391215"/>
        <a:ext cx="141535" cy="374443"/>
      </dsp:txXfrm>
    </dsp:sp>
    <dsp:sp modelId="{C5384BFD-6EFF-46D2-8333-D301A2A52364}">
      <dsp:nvSpPr>
        <dsp:cNvPr id="0" name=""/>
        <dsp:cNvSpPr/>
      </dsp:nvSpPr>
      <dsp:spPr>
        <a:xfrm>
          <a:off x="4803371" y="4586348"/>
          <a:ext cx="1982876" cy="19232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latin typeface="+mj-lt"/>
            </a:rPr>
            <a:t>Employer </a:t>
          </a:r>
          <a:r>
            <a:rPr lang="en-GB" sz="2700" kern="1200" dirty="0" smtClean="0">
              <a:latin typeface="+mj-lt"/>
            </a:rPr>
            <a:t>Events &amp; Fairs</a:t>
          </a:r>
          <a:endParaRPr lang="en-GB" sz="2700" kern="1200" dirty="0">
            <a:latin typeface="+mj-lt"/>
          </a:endParaRPr>
        </a:p>
      </dsp:txBody>
      <dsp:txXfrm>
        <a:off x="5093756" y="4868005"/>
        <a:ext cx="1402106" cy="1359963"/>
      </dsp:txXfrm>
    </dsp:sp>
    <dsp:sp modelId="{ED1EBD3C-6F53-4CDA-B134-108710C1ABF7}">
      <dsp:nvSpPr>
        <dsp:cNvPr id="0" name=""/>
        <dsp:cNvSpPr/>
      </dsp:nvSpPr>
      <dsp:spPr>
        <a:xfrm rot="7560000">
          <a:off x="3369003" y="4283548"/>
          <a:ext cx="192211" cy="62407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p>
      </dsp:txBody>
      <dsp:txXfrm rot="10800000">
        <a:off x="3414781" y="4385037"/>
        <a:ext cx="134548" cy="374443"/>
      </dsp:txXfrm>
    </dsp:sp>
    <dsp:sp modelId="{013C5821-A9A2-4E4E-8709-DBA45F1C515D}">
      <dsp:nvSpPr>
        <dsp:cNvPr id="0" name=""/>
        <dsp:cNvSpPr/>
      </dsp:nvSpPr>
      <dsp:spPr>
        <a:xfrm>
          <a:off x="1720138" y="4586348"/>
          <a:ext cx="2106020" cy="19232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latin typeface="+mj-lt"/>
            </a:rPr>
            <a:t>Workshops</a:t>
          </a:r>
          <a:r>
            <a:rPr lang="en-GB" sz="2800" kern="1200" dirty="0" smtClean="0">
              <a:latin typeface="+mj-lt"/>
            </a:rPr>
            <a:t> </a:t>
          </a:r>
          <a:r>
            <a:rPr lang="en-GB" sz="1800" kern="1200" dirty="0" smtClean="0">
              <a:latin typeface="+mj-lt"/>
            </a:rPr>
            <a:t>such as LinkedIn, Mock Interviews</a:t>
          </a:r>
          <a:endParaRPr lang="en-GB" sz="2800" kern="1200" dirty="0" smtClean="0">
            <a:latin typeface="+mj-lt"/>
          </a:endParaRPr>
        </a:p>
      </dsp:txBody>
      <dsp:txXfrm>
        <a:off x="2028557" y="4868005"/>
        <a:ext cx="1489182" cy="1359963"/>
      </dsp:txXfrm>
    </dsp:sp>
    <dsp:sp modelId="{880DAA9A-62C5-47E3-8A4D-23FDA7BE15D8}">
      <dsp:nvSpPr>
        <dsp:cNvPr id="0" name=""/>
        <dsp:cNvSpPr/>
      </dsp:nvSpPr>
      <dsp:spPr>
        <a:xfrm rot="11880000">
          <a:off x="2806070" y="2712211"/>
          <a:ext cx="221232" cy="62407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p>
      </dsp:txBody>
      <dsp:txXfrm rot="10800000">
        <a:off x="2870816" y="2847280"/>
        <a:ext cx="154862" cy="374443"/>
      </dsp:txXfrm>
    </dsp:sp>
    <dsp:sp modelId="{6E8D7748-8211-4A3D-A73D-A4BFF94ABC28}">
      <dsp:nvSpPr>
        <dsp:cNvPr id="0" name=""/>
        <dsp:cNvSpPr/>
      </dsp:nvSpPr>
      <dsp:spPr>
        <a:xfrm>
          <a:off x="921651" y="1756464"/>
          <a:ext cx="1835503" cy="183550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kern="1200" dirty="0" smtClean="0">
              <a:latin typeface="+mj-lt"/>
            </a:rPr>
            <a:t>Jobs </a:t>
          </a:r>
          <a:r>
            <a:rPr lang="en-GB" sz="1800" kern="1200" dirty="0" smtClean="0">
              <a:latin typeface="+mj-lt"/>
            </a:rPr>
            <a:t>Grad/Prof </a:t>
          </a:r>
          <a:r>
            <a:rPr lang="en-GB" sz="1800" kern="1200" dirty="0" smtClean="0">
              <a:latin typeface="+mj-lt"/>
            </a:rPr>
            <a:t>roles</a:t>
          </a:r>
        </a:p>
        <a:p>
          <a:pPr lvl="0" algn="ctr" defTabSz="1778000">
            <a:lnSpc>
              <a:spcPct val="90000"/>
            </a:lnSpc>
            <a:spcBef>
              <a:spcPct val="0"/>
            </a:spcBef>
            <a:spcAft>
              <a:spcPct val="35000"/>
            </a:spcAft>
          </a:pPr>
          <a:r>
            <a:rPr lang="en-GB" sz="1800" kern="1200" dirty="0" smtClean="0">
              <a:latin typeface="+mj-lt"/>
            </a:rPr>
            <a:t>Work while you study</a:t>
          </a:r>
          <a:endParaRPr lang="en-GB" sz="1600" kern="1200" dirty="0">
            <a:latin typeface="+mj-lt"/>
          </a:endParaRPr>
        </a:p>
      </dsp:txBody>
      <dsp:txXfrm>
        <a:off x="1190454" y="2025267"/>
        <a:ext cx="1297897" cy="12978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CC722-1F2E-4E3A-946F-8DD4CADFDFDD}">
      <dsp:nvSpPr>
        <dsp:cNvPr id="0" name=""/>
        <dsp:cNvSpPr/>
      </dsp:nvSpPr>
      <dsp:spPr>
        <a:xfrm>
          <a:off x="221003" y="1024517"/>
          <a:ext cx="3351887" cy="3519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mj-lt"/>
              <a:cs typeface="FS Clerkenwell"/>
            </a:rPr>
            <a:t>Career management... </a:t>
          </a:r>
        </a:p>
        <a:p>
          <a:pPr lvl="0" algn="ctr" defTabSz="1066800">
            <a:lnSpc>
              <a:spcPct val="90000"/>
            </a:lnSpc>
            <a:spcBef>
              <a:spcPct val="0"/>
            </a:spcBef>
            <a:spcAft>
              <a:spcPct val="35000"/>
            </a:spcAft>
          </a:pPr>
          <a:r>
            <a:rPr lang="en-GB" altLang="en-US" sz="2000" kern="1200" dirty="0" smtClean="0">
              <a:solidFill>
                <a:schemeClr val="bg1"/>
              </a:solidFill>
              <a:latin typeface="+mj-lt"/>
            </a:rPr>
            <a:t>A continuous process throughout your lifetime which will change according to your personal circumstances</a:t>
          </a:r>
          <a:endParaRPr lang="en-GB" sz="2000" kern="1200" dirty="0">
            <a:solidFill>
              <a:schemeClr val="bg1"/>
            </a:solidFill>
            <a:latin typeface="+mj-lt"/>
          </a:endParaRPr>
        </a:p>
      </dsp:txBody>
      <dsp:txXfrm>
        <a:off x="221003" y="1024517"/>
        <a:ext cx="3351887" cy="3519665"/>
      </dsp:txXfrm>
    </dsp:sp>
    <dsp:sp modelId="{B8CFB735-4289-48BF-89D5-33CA0D6644E3}">
      <dsp:nvSpPr>
        <dsp:cNvPr id="0" name=""/>
        <dsp:cNvSpPr/>
      </dsp:nvSpPr>
      <dsp:spPr>
        <a:xfrm>
          <a:off x="4334314" y="1765959"/>
          <a:ext cx="3351887" cy="1787545"/>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altLang="en-US" sz="2000" kern="1200" dirty="0" smtClean="0">
              <a:solidFill>
                <a:schemeClr val="bg1"/>
              </a:solidFill>
              <a:latin typeface="+mj-lt"/>
            </a:rPr>
            <a:t>Sometimes  geared  to developing you in your current role</a:t>
          </a:r>
          <a:endParaRPr lang="en-GB" altLang="en-US" sz="2000" kern="1200" dirty="0">
            <a:solidFill>
              <a:schemeClr val="bg1"/>
            </a:solidFill>
            <a:latin typeface="+mj-lt"/>
          </a:endParaRPr>
        </a:p>
      </dsp:txBody>
      <dsp:txXfrm>
        <a:off x="4334314" y="2212845"/>
        <a:ext cx="2905001" cy="893773"/>
      </dsp:txXfrm>
    </dsp:sp>
    <dsp:sp modelId="{8375F406-DDC2-4B59-BBD6-826E88B1D001}">
      <dsp:nvSpPr>
        <dsp:cNvPr id="0" name=""/>
        <dsp:cNvSpPr/>
      </dsp:nvSpPr>
      <dsp:spPr>
        <a:xfrm>
          <a:off x="3942170" y="3179752"/>
          <a:ext cx="3351887" cy="1912025"/>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altLang="en-US" sz="2000" kern="1200" dirty="0" smtClean="0">
              <a:solidFill>
                <a:schemeClr val="bg1"/>
              </a:solidFill>
              <a:latin typeface="+mj-lt"/>
            </a:rPr>
            <a:t>Sometimes focussed on preparing you for promotion</a:t>
          </a:r>
          <a:endParaRPr lang="en-GB" altLang="en-US" sz="2000" kern="1200" dirty="0">
            <a:solidFill>
              <a:schemeClr val="bg1"/>
            </a:solidFill>
            <a:latin typeface="+mj-lt"/>
          </a:endParaRPr>
        </a:p>
      </dsp:txBody>
      <dsp:txXfrm>
        <a:off x="3942170" y="3657758"/>
        <a:ext cx="2873881" cy="956013"/>
      </dsp:txXfrm>
    </dsp:sp>
    <dsp:sp modelId="{6B7F5B1F-EE50-44B8-AB0F-E299C67CA122}">
      <dsp:nvSpPr>
        <dsp:cNvPr id="0" name=""/>
        <dsp:cNvSpPr/>
      </dsp:nvSpPr>
      <dsp:spPr>
        <a:xfrm>
          <a:off x="4829542" y="425205"/>
          <a:ext cx="3351887" cy="1787545"/>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altLang="en-US" sz="2000" kern="1200" dirty="0" smtClean="0">
              <a:solidFill>
                <a:schemeClr val="bg1"/>
              </a:solidFill>
              <a:latin typeface="+mj-lt"/>
            </a:rPr>
            <a:t>Sometimes  aimed towards getting you a new role or career</a:t>
          </a:r>
          <a:endParaRPr lang="en-GB" altLang="en-US" sz="2000" kern="1200" dirty="0">
            <a:solidFill>
              <a:schemeClr val="bg1"/>
            </a:solidFill>
            <a:latin typeface="+mj-lt"/>
          </a:endParaRPr>
        </a:p>
      </dsp:txBody>
      <dsp:txXfrm>
        <a:off x="4829542" y="872091"/>
        <a:ext cx="2905001" cy="893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48D63-030E-45C7-B609-443E6DDF2B65}">
      <dsp:nvSpPr>
        <dsp:cNvPr id="0" name=""/>
        <dsp:cNvSpPr/>
      </dsp:nvSpPr>
      <dsp:spPr>
        <a:xfrm>
          <a:off x="3294958" y="3839"/>
          <a:ext cx="2208094" cy="1435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smtClean="0"/>
            <a:t>Building    Self </a:t>
          </a:r>
          <a:r>
            <a:rPr lang="en-GB" sz="2600" kern="1200" dirty="0" smtClean="0"/>
            <a:t>Awareness</a:t>
          </a:r>
          <a:endParaRPr lang="en-GB" sz="2600" kern="1200" dirty="0"/>
        </a:p>
      </dsp:txBody>
      <dsp:txXfrm>
        <a:off x="3365022" y="73903"/>
        <a:ext cx="2067966" cy="1295133"/>
      </dsp:txXfrm>
    </dsp:sp>
    <dsp:sp modelId="{99E49623-11DF-4F88-A9A0-AE419C6B8D84}">
      <dsp:nvSpPr>
        <dsp:cNvPr id="0" name=""/>
        <dsp:cNvSpPr/>
      </dsp:nvSpPr>
      <dsp:spPr>
        <a:xfrm>
          <a:off x="1533108" y="721470"/>
          <a:ext cx="5731793" cy="5731793"/>
        </a:xfrm>
        <a:custGeom>
          <a:avLst/>
          <a:gdLst/>
          <a:ahLst/>
          <a:cxnLst/>
          <a:rect l="0" t="0" r="0" b="0"/>
          <a:pathLst>
            <a:path>
              <a:moveTo>
                <a:pt x="4265363" y="364925"/>
              </a:moveTo>
              <a:arcTo wR="2865896" hR="2865896" stAng="17953801" swAng="1210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C12DE3-DEBD-4CA2-BDC1-8983BEE2AEA0}">
      <dsp:nvSpPr>
        <dsp:cNvPr id="0" name=""/>
        <dsp:cNvSpPr/>
      </dsp:nvSpPr>
      <dsp:spPr>
        <a:xfrm>
          <a:off x="6020588" y="1984126"/>
          <a:ext cx="2208094" cy="1435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Research and online tools</a:t>
          </a:r>
          <a:endParaRPr lang="en-GB" sz="2600" kern="1200" dirty="0"/>
        </a:p>
      </dsp:txBody>
      <dsp:txXfrm>
        <a:off x="6090652" y="2054190"/>
        <a:ext cx="2067966" cy="1295133"/>
      </dsp:txXfrm>
    </dsp:sp>
    <dsp:sp modelId="{F533C949-E7E4-4B04-82BB-F57D66A58A4E}">
      <dsp:nvSpPr>
        <dsp:cNvPr id="0" name=""/>
        <dsp:cNvSpPr/>
      </dsp:nvSpPr>
      <dsp:spPr>
        <a:xfrm>
          <a:off x="1533108" y="721470"/>
          <a:ext cx="5731793" cy="5731793"/>
        </a:xfrm>
        <a:custGeom>
          <a:avLst/>
          <a:gdLst/>
          <a:ahLst/>
          <a:cxnLst/>
          <a:rect l="0" t="0" r="0" b="0"/>
          <a:pathLst>
            <a:path>
              <a:moveTo>
                <a:pt x="5724908" y="3064442"/>
              </a:moveTo>
              <a:arcTo wR="2865896" hR="2865896" stAng="21838353" swAng="13592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AA889B-1262-4ABA-83F4-8947333207AA}">
      <dsp:nvSpPr>
        <dsp:cNvPr id="0" name=""/>
        <dsp:cNvSpPr/>
      </dsp:nvSpPr>
      <dsp:spPr>
        <a:xfrm>
          <a:off x="4979490" y="5188296"/>
          <a:ext cx="2208094" cy="1435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The wider picture</a:t>
          </a:r>
          <a:endParaRPr lang="en-GB" sz="2600" kern="1200" dirty="0"/>
        </a:p>
      </dsp:txBody>
      <dsp:txXfrm>
        <a:off x="5049554" y="5258360"/>
        <a:ext cx="2067966" cy="1295133"/>
      </dsp:txXfrm>
    </dsp:sp>
    <dsp:sp modelId="{C29DA569-B26B-4ACB-945E-CCC333138A5F}">
      <dsp:nvSpPr>
        <dsp:cNvPr id="0" name=""/>
        <dsp:cNvSpPr/>
      </dsp:nvSpPr>
      <dsp:spPr>
        <a:xfrm>
          <a:off x="1533108" y="721470"/>
          <a:ext cx="5731793" cy="5731793"/>
        </a:xfrm>
        <a:custGeom>
          <a:avLst/>
          <a:gdLst/>
          <a:ahLst/>
          <a:cxnLst/>
          <a:rect l="0" t="0" r="0" b="0"/>
          <a:pathLst>
            <a:path>
              <a:moveTo>
                <a:pt x="3217345" y="5710163"/>
              </a:moveTo>
              <a:arcTo wR="2865896" hR="2865896" stAng="4977361" swAng="8452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91ED712-E77C-41B4-83CB-364E29D40D40}">
      <dsp:nvSpPr>
        <dsp:cNvPr id="0" name=""/>
        <dsp:cNvSpPr/>
      </dsp:nvSpPr>
      <dsp:spPr>
        <a:xfrm>
          <a:off x="1610426" y="5188296"/>
          <a:ext cx="2208094" cy="1435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Take action</a:t>
          </a:r>
          <a:endParaRPr lang="en-GB" sz="2600" kern="1200" dirty="0"/>
        </a:p>
      </dsp:txBody>
      <dsp:txXfrm>
        <a:off x="1680490" y="5258360"/>
        <a:ext cx="2067966" cy="1295133"/>
      </dsp:txXfrm>
    </dsp:sp>
    <dsp:sp modelId="{DDAED5F8-23AC-4CB3-A2C0-366DAE8F6BFF}">
      <dsp:nvSpPr>
        <dsp:cNvPr id="0" name=""/>
        <dsp:cNvSpPr/>
      </dsp:nvSpPr>
      <dsp:spPr>
        <a:xfrm>
          <a:off x="1533108" y="721470"/>
          <a:ext cx="5731793" cy="5731793"/>
        </a:xfrm>
        <a:custGeom>
          <a:avLst/>
          <a:gdLst/>
          <a:ahLst/>
          <a:cxnLst/>
          <a:rect l="0" t="0" r="0" b="0"/>
          <a:pathLst>
            <a:path>
              <a:moveTo>
                <a:pt x="303951" y="4150343"/>
              </a:moveTo>
              <a:arcTo wR="2865896" hR="2865896" stAng="9202369" swAng="13592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92D2FA-0133-4B28-8011-6A4603B8952A}">
      <dsp:nvSpPr>
        <dsp:cNvPr id="0" name=""/>
        <dsp:cNvSpPr/>
      </dsp:nvSpPr>
      <dsp:spPr>
        <a:xfrm>
          <a:off x="569328" y="1984126"/>
          <a:ext cx="2208094" cy="1435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Reflect on experience &amp; talk to people</a:t>
          </a:r>
          <a:endParaRPr lang="en-GB" sz="2600" kern="1200" dirty="0"/>
        </a:p>
      </dsp:txBody>
      <dsp:txXfrm>
        <a:off x="639392" y="2054190"/>
        <a:ext cx="2067966" cy="1295133"/>
      </dsp:txXfrm>
    </dsp:sp>
    <dsp:sp modelId="{82039A2C-6FE7-4687-9547-DE7B0F238CA7}">
      <dsp:nvSpPr>
        <dsp:cNvPr id="0" name=""/>
        <dsp:cNvSpPr/>
      </dsp:nvSpPr>
      <dsp:spPr>
        <a:xfrm>
          <a:off x="1533108" y="721470"/>
          <a:ext cx="5731793" cy="5731793"/>
        </a:xfrm>
        <a:custGeom>
          <a:avLst/>
          <a:gdLst/>
          <a:ahLst/>
          <a:cxnLst/>
          <a:rect l="0" t="0" r="0" b="0"/>
          <a:pathLst>
            <a:path>
              <a:moveTo>
                <a:pt x="689491" y="1001325"/>
              </a:moveTo>
              <a:arcTo wR="2865896" hR="2865896" stAng="13235241" swAng="12109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82208-2F6D-41AF-A38A-4507B510872A}">
      <dsp:nvSpPr>
        <dsp:cNvPr id="0" name=""/>
        <dsp:cNvSpPr/>
      </dsp:nvSpPr>
      <dsp:spPr>
        <a:xfrm>
          <a:off x="2819718" y="230"/>
          <a:ext cx="941512" cy="9415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Yourself</a:t>
          </a:r>
          <a:endParaRPr lang="en-GB" sz="1400" kern="1200" dirty="0"/>
        </a:p>
      </dsp:txBody>
      <dsp:txXfrm>
        <a:off x="2957599" y="138111"/>
        <a:ext cx="665750" cy="665750"/>
      </dsp:txXfrm>
    </dsp:sp>
    <dsp:sp modelId="{C596A5BD-B9A7-43AA-A967-8434A62A461D}">
      <dsp:nvSpPr>
        <dsp:cNvPr id="0" name=""/>
        <dsp:cNvSpPr/>
      </dsp:nvSpPr>
      <dsp:spPr>
        <a:xfrm rot="2160000">
          <a:off x="3731559" y="723622"/>
          <a:ext cx="250637" cy="3177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3738739" y="765076"/>
        <a:ext cx="175446" cy="190656"/>
      </dsp:txXfrm>
    </dsp:sp>
    <dsp:sp modelId="{607DBF22-3441-4576-B893-64DC1585F476}">
      <dsp:nvSpPr>
        <dsp:cNvPr id="0" name=""/>
        <dsp:cNvSpPr/>
      </dsp:nvSpPr>
      <dsp:spPr>
        <a:xfrm>
          <a:off x="3964002" y="831601"/>
          <a:ext cx="941512" cy="9415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Careers</a:t>
          </a:r>
          <a:endParaRPr lang="en-GB" sz="1400" kern="1200" dirty="0"/>
        </a:p>
      </dsp:txBody>
      <dsp:txXfrm>
        <a:off x="4101883" y="969482"/>
        <a:ext cx="665750" cy="665750"/>
      </dsp:txXfrm>
    </dsp:sp>
    <dsp:sp modelId="{BCA4835A-1406-4A59-AA66-AE1CC347E3BC}">
      <dsp:nvSpPr>
        <dsp:cNvPr id="0" name=""/>
        <dsp:cNvSpPr/>
      </dsp:nvSpPr>
      <dsp:spPr>
        <a:xfrm rot="6480000">
          <a:off x="4093093" y="1809325"/>
          <a:ext cx="250637" cy="3177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rot="10800000">
        <a:off x="4142306" y="1837122"/>
        <a:ext cx="175446" cy="190656"/>
      </dsp:txXfrm>
    </dsp:sp>
    <dsp:sp modelId="{7989CB0C-DC49-4016-9D5A-A98523B0F317}">
      <dsp:nvSpPr>
        <dsp:cNvPr id="0" name=""/>
        <dsp:cNvSpPr/>
      </dsp:nvSpPr>
      <dsp:spPr>
        <a:xfrm>
          <a:off x="3526924" y="2176788"/>
          <a:ext cx="941512" cy="9415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The wider picture</a:t>
          </a:r>
          <a:endParaRPr lang="en-GB" sz="1400" kern="1200" dirty="0"/>
        </a:p>
      </dsp:txBody>
      <dsp:txXfrm>
        <a:off x="3664805" y="2314669"/>
        <a:ext cx="665750" cy="665750"/>
      </dsp:txXfrm>
    </dsp:sp>
    <dsp:sp modelId="{ABD029FA-9C23-4141-B4F8-FBD56E66B289}">
      <dsp:nvSpPr>
        <dsp:cNvPr id="0" name=""/>
        <dsp:cNvSpPr/>
      </dsp:nvSpPr>
      <dsp:spPr>
        <a:xfrm rot="10800000">
          <a:off x="3172249" y="2488664"/>
          <a:ext cx="250637" cy="3177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rot="10800000">
        <a:off x="3247440" y="2552216"/>
        <a:ext cx="175446" cy="190656"/>
      </dsp:txXfrm>
    </dsp:sp>
    <dsp:sp modelId="{25EB2808-3A5F-478C-BE21-C184825DDDA8}">
      <dsp:nvSpPr>
        <dsp:cNvPr id="0" name=""/>
        <dsp:cNvSpPr/>
      </dsp:nvSpPr>
      <dsp:spPr>
        <a:xfrm>
          <a:off x="2112511" y="2176788"/>
          <a:ext cx="941512" cy="94151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Taking action</a:t>
          </a:r>
          <a:endParaRPr lang="en-GB" sz="1400" kern="1200" dirty="0"/>
        </a:p>
      </dsp:txBody>
      <dsp:txXfrm>
        <a:off x="2250392" y="2314669"/>
        <a:ext cx="665750" cy="665750"/>
      </dsp:txXfrm>
    </dsp:sp>
    <dsp:sp modelId="{14B3B2E9-B993-4917-A575-257544A17AA2}">
      <dsp:nvSpPr>
        <dsp:cNvPr id="0" name=""/>
        <dsp:cNvSpPr/>
      </dsp:nvSpPr>
      <dsp:spPr>
        <a:xfrm rot="15120000">
          <a:off x="2241602" y="1822817"/>
          <a:ext cx="250637" cy="3177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rot="10800000">
        <a:off x="2290815" y="1922124"/>
        <a:ext cx="175446" cy="190656"/>
      </dsp:txXfrm>
    </dsp:sp>
    <dsp:sp modelId="{EDD321F0-9692-4CAA-B306-C8BC77FFB88C}">
      <dsp:nvSpPr>
        <dsp:cNvPr id="0" name=""/>
        <dsp:cNvSpPr/>
      </dsp:nvSpPr>
      <dsp:spPr>
        <a:xfrm>
          <a:off x="1675433" y="831601"/>
          <a:ext cx="941512" cy="9415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Review progress</a:t>
          </a:r>
          <a:endParaRPr lang="en-GB" sz="1400" kern="1200" dirty="0"/>
        </a:p>
      </dsp:txBody>
      <dsp:txXfrm>
        <a:off x="1813314" y="969482"/>
        <a:ext cx="665750" cy="665750"/>
      </dsp:txXfrm>
    </dsp:sp>
    <dsp:sp modelId="{74DD967B-D924-4669-95DF-92D58D33747A}">
      <dsp:nvSpPr>
        <dsp:cNvPr id="0" name=""/>
        <dsp:cNvSpPr/>
      </dsp:nvSpPr>
      <dsp:spPr>
        <a:xfrm rot="19440000">
          <a:off x="2587274" y="731961"/>
          <a:ext cx="250637" cy="31776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2594454" y="817611"/>
        <a:ext cx="175446" cy="190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EB13A-B7D8-4220-9CE7-ACA9D57A5FD5}">
      <dsp:nvSpPr>
        <dsp:cNvPr id="0" name=""/>
        <dsp:cNvSpPr/>
      </dsp:nvSpPr>
      <dsp:spPr>
        <a:xfrm>
          <a:off x="0" y="5085"/>
          <a:ext cx="2343921" cy="1406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mj-lt"/>
            </a:rPr>
            <a:t>How to progress </a:t>
          </a:r>
          <a:r>
            <a:rPr lang="en-GB" sz="2500" kern="1200" dirty="0" smtClean="0">
              <a:solidFill>
                <a:schemeClr val="bg1"/>
              </a:solidFill>
              <a:latin typeface="+mj-lt"/>
            </a:rPr>
            <a:t>a career </a:t>
          </a:r>
          <a:r>
            <a:rPr lang="en-GB" sz="2500" kern="1200" dirty="0" smtClean="0">
              <a:solidFill>
                <a:schemeClr val="bg1"/>
              </a:solidFill>
              <a:latin typeface="+mj-lt"/>
            </a:rPr>
            <a:t>in academia</a:t>
          </a:r>
          <a:endParaRPr lang="en-GB" sz="2500" kern="1200" dirty="0">
            <a:solidFill>
              <a:schemeClr val="bg1"/>
            </a:solidFill>
            <a:latin typeface="+mj-lt"/>
          </a:endParaRPr>
        </a:p>
      </dsp:txBody>
      <dsp:txXfrm>
        <a:off x="0" y="5085"/>
        <a:ext cx="2343921" cy="1406353"/>
      </dsp:txXfrm>
    </dsp:sp>
    <dsp:sp modelId="{DCF8B13F-7E81-4024-8792-9EBCB1D2D694}">
      <dsp:nvSpPr>
        <dsp:cNvPr id="0" name=""/>
        <dsp:cNvSpPr/>
      </dsp:nvSpPr>
      <dsp:spPr>
        <a:xfrm>
          <a:off x="2578314" y="5085"/>
          <a:ext cx="2343921" cy="1406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mj-lt"/>
            </a:rPr>
            <a:t>Awareness </a:t>
          </a:r>
          <a:r>
            <a:rPr lang="en-GB" sz="2500" kern="1200" dirty="0" smtClean="0">
              <a:solidFill>
                <a:schemeClr val="bg1"/>
              </a:solidFill>
              <a:latin typeface="+mj-lt"/>
            </a:rPr>
            <a:t>of options other than academia</a:t>
          </a:r>
          <a:endParaRPr lang="en-GB" sz="2500" kern="1200" dirty="0">
            <a:solidFill>
              <a:schemeClr val="bg1"/>
            </a:solidFill>
            <a:latin typeface="+mj-lt"/>
          </a:endParaRPr>
        </a:p>
      </dsp:txBody>
      <dsp:txXfrm>
        <a:off x="2578314" y="5085"/>
        <a:ext cx="2343921" cy="1406353"/>
      </dsp:txXfrm>
    </dsp:sp>
    <dsp:sp modelId="{EA729C0C-0409-4D35-ACFF-AF3A3819D120}">
      <dsp:nvSpPr>
        <dsp:cNvPr id="0" name=""/>
        <dsp:cNvSpPr/>
      </dsp:nvSpPr>
      <dsp:spPr>
        <a:xfrm>
          <a:off x="5156628" y="5085"/>
          <a:ext cx="2343921" cy="1406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mj-lt"/>
            </a:rPr>
            <a:t>Need to assess strengths and weaknesses</a:t>
          </a:r>
          <a:endParaRPr lang="en-GB" sz="2500" kern="1200" dirty="0">
            <a:solidFill>
              <a:schemeClr val="bg1"/>
            </a:solidFill>
            <a:latin typeface="+mj-lt"/>
          </a:endParaRPr>
        </a:p>
      </dsp:txBody>
      <dsp:txXfrm>
        <a:off x="5156628" y="5085"/>
        <a:ext cx="2343921" cy="1406353"/>
      </dsp:txXfrm>
    </dsp:sp>
    <dsp:sp modelId="{E81F1498-2AE5-4575-9905-1D22DB52ED1A}">
      <dsp:nvSpPr>
        <dsp:cNvPr id="0" name=""/>
        <dsp:cNvSpPr/>
      </dsp:nvSpPr>
      <dsp:spPr>
        <a:xfrm>
          <a:off x="0" y="1645830"/>
          <a:ext cx="2343921" cy="1406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mj-lt"/>
            </a:rPr>
            <a:t>Where to look for opportunities</a:t>
          </a:r>
          <a:endParaRPr lang="en-GB" sz="2500" kern="1200" dirty="0">
            <a:solidFill>
              <a:schemeClr val="bg1"/>
            </a:solidFill>
            <a:latin typeface="+mj-lt"/>
          </a:endParaRPr>
        </a:p>
      </dsp:txBody>
      <dsp:txXfrm>
        <a:off x="0" y="1645830"/>
        <a:ext cx="2343921" cy="1406353"/>
      </dsp:txXfrm>
    </dsp:sp>
    <dsp:sp modelId="{0A28249F-B420-41DB-B234-A65BEBBA3EB9}">
      <dsp:nvSpPr>
        <dsp:cNvPr id="0" name=""/>
        <dsp:cNvSpPr/>
      </dsp:nvSpPr>
      <dsp:spPr>
        <a:xfrm>
          <a:off x="2578314" y="1645830"/>
          <a:ext cx="2343921" cy="1406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mj-lt"/>
            </a:rPr>
            <a:t>How to tailor my </a:t>
          </a:r>
          <a:r>
            <a:rPr lang="en-GB" sz="2500" kern="1200" dirty="0" smtClean="0">
              <a:solidFill>
                <a:schemeClr val="bg1"/>
              </a:solidFill>
              <a:latin typeface="+mj-lt"/>
            </a:rPr>
            <a:t>CV/Portfolio</a:t>
          </a:r>
          <a:endParaRPr lang="en-GB" sz="2500" kern="1200" dirty="0">
            <a:solidFill>
              <a:schemeClr val="bg1"/>
            </a:solidFill>
            <a:latin typeface="+mj-lt"/>
          </a:endParaRPr>
        </a:p>
      </dsp:txBody>
      <dsp:txXfrm>
        <a:off x="2578314" y="1645830"/>
        <a:ext cx="2343921" cy="1406353"/>
      </dsp:txXfrm>
    </dsp:sp>
    <dsp:sp modelId="{EBF446B6-8E50-4E33-9F00-5B018BE2A2F9}">
      <dsp:nvSpPr>
        <dsp:cNvPr id="0" name=""/>
        <dsp:cNvSpPr/>
      </dsp:nvSpPr>
      <dsp:spPr>
        <a:xfrm>
          <a:off x="5156628" y="1645830"/>
          <a:ext cx="2343921" cy="1406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mj-lt"/>
            </a:rPr>
            <a:t>Personal expectations  </a:t>
          </a:r>
          <a:r>
            <a:rPr lang="en-GB" sz="2500" kern="1200" dirty="0" smtClean="0">
              <a:solidFill>
                <a:schemeClr val="bg1"/>
              </a:solidFill>
              <a:latin typeface="+mj-lt"/>
            </a:rPr>
            <a:t>too </a:t>
          </a:r>
          <a:r>
            <a:rPr lang="en-GB" sz="2500" kern="1200" dirty="0" smtClean="0">
              <a:solidFill>
                <a:schemeClr val="bg1"/>
              </a:solidFill>
              <a:latin typeface="+mj-lt"/>
            </a:rPr>
            <a:t>harsh?</a:t>
          </a:r>
          <a:endParaRPr lang="en-GB" sz="2500" kern="1200" dirty="0">
            <a:solidFill>
              <a:schemeClr val="bg1"/>
            </a:solidFill>
            <a:latin typeface="+mj-lt"/>
          </a:endParaRPr>
        </a:p>
      </dsp:txBody>
      <dsp:txXfrm>
        <a:off x="5156628" y="1645830"/>
        <a:ext cx="2343921" cy="1406353"/>
      </dsp:txXfrm>
    </dsp:sp>
    <dsp:sp modelId="{1C41866E-8D37-489B-A94C-3DBC77768C37}">
      <dsp:nvSpPr>
        <dsp:cNvPr id="0" name=""/>
        <dsp:cNvSpPr/>
      </dsp:nvSpPr>
      <dsp:spPr>
        <a:xfrm>
          <a:off x="2578314" y="3286575"/>
          <a:ext cx="2343921" cy="1406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mj-lt"/>
            </a:rPr>
            <a:t>How </a:t>
          </a:r>
          <a:r>
            <a:rPr lang="en-GB" sz="2500" kern="1200" dirty="0" smtClean="0">
              <a:solidFill>
                <a:schemeClr val="bg1"/>
              </a:solidFill>
              <a:latin typeface="+mj-lt"/>
            </a:rPr>
            <a:t>do generic </a:t>
          </a:r>
          <a:r>
            <a:rPr lang="en-GB" sz="2500" kern="1200" dirty="0" smtClean="0">
              <a:solidFill>
                <a:schemeClr val="bg1"/>
              </a:solidFill>
              <a:latin typeface="+mj-lt"/>
            </a:rPr>
            <a:t>employers view PhD holders?</a:t>
          </a:r>
          <a:endParaRPr lang="en-GB" sz="2500" kern="1200" dirty="0">
            <a:solidFill>
              <a:schemeClr val="bg1"/>
            </a:solidFill>
            <a:latin typeface="+mj-lt"/>
          </a:endParaRPr>
        </a:p>
      </dsp:txBody>
      <dsp:txXfrm>
        <a:off x="2578314" y="3286575"/>
        <a:ext cx="2343921" cy="1406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8338C-4995-402F-8635-E1923F2BBC82}">
      <dsp:nvSpPr>
        <dsp:cNvPr id="0" name=""/>
        <dsp:cNvSpPr/>
      </dsp:nvSpPr>
      <dsp:spPr>
        <a:xfrm rot="10800000">
          <a:off x="1521848" y="738"/>
          <a:ext cx="5315270" cy="732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You: very important to know your ideas, values, skills, experience... </a:t>
          </a:r>
          <a:endParaRPr lang="en-GB" sz="2400" kern="1200" dirty="0"/>
        </a:p>
      </dsp:txBody>
      <dsp:txXfrm rot="10800000">
        <a:off x="1704888" y="738"/>
        <a:ext cx="5132230" cy="732161"/>
      </dsp:txXfrm>
    </dsp:sp>
    <dsp:sp modelId="{65AFD44D-D9A6-4427-B736-5CA34DFFBF7B}">
      <dsp:nvSpPr>
        <dsp:cNvPr id="0" name=""/>
        <dsp:cNvSpPr/>
      </dsp:nvSpPr>
      <dsp:spPr>
        <a:xfrm>
          <a:off x="757275" y="0"/>
          <a:ext cx="732161" cy="732161"/>
        </a:xfrm>
        <a:prstGeom prst="ellipse">
          <a:avLst/>
        </a:prstGeom>
        <a:blipFill>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14668-4DD7-4B2C-991F-FD23FC055DA2}">
      <dsp:nvSpPr>
        <dsp:cNvPr id="0" name=""/>
        <dsp:cNvSpPr/>
      </dsp:nvSpPr>
      <dsp:spPr>
        <a:xfrm rot="10800000">
          <a:off x="1521848" y="951454"/>
          <a:ext cx="5315270" cy="732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Research: know what's out there and what can help</a:t>
          </a:r>
        </a:p>
      </dsp:txBody>
      <dsp:txXfrm rot="10800000">
        <a:off x="1704888" y="951454"/>
        <a:ext cx="5132230" cy="732161"/>
      </dsp:txXfrm>
    </dsp:sp>
    <dsp:sp modelId="{CFE83E15-74A1-4799-8DE2-685475C2A0ED}">
      <dsp:nvSpPr>
        <dsp:cNvPr id="0" name=""/>
        <dsp:cNvSpPr/>
      </dsp:nvSpPr>
      <dsp:spPr>
        <a:xfrm>
          <a:off x="781692" y="951454"/>
          <a:ext cx="732161" cy="732161"/>
        </a:xfrm>
        <a:prstGeom prst="ellipse">
          <a:avLst/>
        </a:prstGeom>
        <a:blipFill>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1CF6CA-C715-4888-9249-3434440270A8}">
      <dsp:nvSpPr>
        <dsp:cNvPr id="0" name=""/>
        <dsp:cNvSpPr/>
      </dsp:nvSpPr>
      <dsp:spPr>
        <a:xfrm rot="10800000">
          <a:off x="1521848" y="1902171"/>
          <a:ext cx="5315270" cy="732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Reality check: do I have what I need for this path...?</a:t>
          </a:r>
        </a:p>
      </dsp:txBody>
      <dsp:txXfrm rot="10800000">
        <a:off x="1704888" y="1902171"/>
        <a:ext cx="5132230" cy="732161"/>
      </dsp:txXfrm>
    </dsp:sp>
    <dsp:sp modelId="{63DE3AD8-531C-4D47-9EEA-C734ADD90FB4}">
      <dsp:nvSpPr>
        <dsp:cNvPr id="0" name=""/>
        <dsp:cNvSpPr/>
      </dsp:nvSpPr>
      <dsp:spPr>
        <a:xfrm>
          <a:off x="823828" y="1846842"/>
          <a:ext cx="732161" cy="732161"/>
        </a:xfrm>
        <a:prstGeom prst="ellipse">
          <a:avLst/>
        </a:prstGeom>
        <a:blipFill>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35B0E-078E-4CA7-B5CE-F65B636B2102}">
      <dsp:nvSpPr>
        <dsp:cNvPr id="0" name=""/>
        <dsp:cNvSpPr/>
      </dsp:nvSpPr>
      <dsp:spPr>
        <a:xfrm rot="10800000">
          <a:off x="1521848" y="2852888"/>
          <a:ext cx="5315270" cy="732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Test it out: get experience, test options, reflect on experience </a:t>
          </a:r>
        </a:p>
      </dsp:txBody>
      <dsp:txXfrm rot="10800000">
        <a:off x="1704888" y="2852888"/>
        <a:ext cx="5132230" cy="732161"/>
      </dsp:txXfrm>
    </dsp:sp>
    <dsp:sp modelId="{F5D0FDB7-DD87-41CF-AAC3-9E25ADF09974}">
      <dsp:nvSpPr>
        <dsp:cNvPr id="0" name=""/>
        <dsp:cNvSpPr/>
      </dsp:nvSpPr>
      <dsp:spPr>
        <a:xfrm>
          <a:off x="781700" y="2832109"/>
          <a:ext cx="732161" cy="732161"/>
        </a:xfrm>
        <a:prstGeom prst="ellipse">
          <a:avLst/>
        </a:prstGeom>
        <a:blipFill>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07D28-4D47-41EF-8CD4-43C421C874EF}">
      <dsp:nvSpPr>
        <dsp:cNvPr id="0" name=""/>
        <dsp:cNvSpPr/>
      </dsp:nvSpPr>
      <dsp:spPr>
        <a:xfrm rot="10800000">
          <a:off x="1521848" y="3803604"/>
          <a:ext cx="5315270" cy="732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Action Plan: what are you going to do next?</a:t>
          </a:r>
        </a:p>
      </dsp:txBody>
      <dsp:txXfrm rot="10800000">
        <a:off x="1704888" y="3803604"/>
        <a:ext cx="5132230" cy="732161"/>
      </dsp:txXfrm>
    </dsp:sp>
    <dsp:sp modelId="{3ECC206B-DF50-45A3-88A8-19ACB8663694}">
      <dsp:nvSpPr>
        <dsp:cNvPr id="0" name=""/>
        <dsp:cNvSpPr/>
      </dsp:nvSpPr>
      <dsp:spPr>
        <a:xfrm>
          <a:off x="760914" y="3804342"/>
          <a:ext cx="732161" cy="732161"/>
        </a:xfrm>
        <a:prstGeom prst="ellipse">
          <a:avLst/>
        </a:prstGeom>
        <a:blipFill>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29DCD-D5A9-47F1-9603-D6FB5153A047}">
      <dsp:nvSpPr>
        <dsp:cNvPr id="0" name=""/>
        <dsp:cNvSpPr/>
      </dsp:nvSpPr>
      <dsp:spPr>
        <a:xfrm>
          <a:off x="3105857" y="35040"/>
          <a:ext cx="1189157" cy="118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900" kern="1200" dirty="0" smtClean="0">
              <a:solidFill>
                <a:schemeClr val="tx1"/>
              </a:solidFill>
              <a:latin typeface="FS Clerkenwell" pitchFamily="50" charset="0"/>
            </a:rPr>
            <a:t>Where am I now?</a:t>
          </a:r>
          <a:endParaRPr kumimoji="0" lang="en-GB" sz="1900" b="1" i="0" u="none" strike="noStrike" kern="1200" cap="none" normalizeH="0" baseline="0" dirty="0" smtClean="0">
            <a:ln>
              <a:noFill/>
            </a:ln>
            <a:solidFill>
              <a:srgbClr val="0066CC"/>
            </a:solidFill>
            <a:effectLst/>
            <a:latin typeface="Arial" charset="0"/>
            <a:ea typeface="ＭＳ Ｐゴシック" pitchFamily="34" charset="-128"/>
            <a:cs typeface="Times New Roman" pitchFamily="18" charset="0"/>
          </a:endParaRPr>
        </a:p>
      </dsp:txBody>
      <dsp:txXfrm>
        <a:off x="3105857" y="35040"/>
        <a:ext cx="1189157" cy="1189157"/>
      </dsp:txXfrm>
    </dsp:sp>
    <dsp:sp modelId="{2F77D9F4-842D-4E5B-9277-8B10B518F0C8}">
      <dsp:nvSpPr>
        <dsp:cNvPr id="0" name=""/>
        <dsp:cNvSpPr/>
      </dsp:nvSpPr>
      <dsp:spPr>
        <a:xfrm>
          <a:off x="306079" y="343"/>
          <a:ext cx="4461578" cy="4461578"/>
        </a:xfrm>
        <a:prstGeom prst="circularArrow">
          <a:avLst>
            <a:gd name="adj1" fmla="val 5197"/>
            <a:gd name="adj2" fmla="val 335711"/>
            <a:gd name="adj3" fmla="val 21294064"/>
            <a:gd name="adj4" fmla="val 19765519"/>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36030-9704-4F09-964D-3264F48CC076}">
      <dsp:nvSpPr>
        <dsp:cNvPr id="0" name=""/>
        <dsp:cNvSpPr/>
      </dsp:nvSpPr>
      <dsp:spPr>
        <a:xfrm>
          <a:off x="3824982" y="2248278"/>
          <a:ext cx="1189157" cy="118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smtClean="0">
              <a:solidFill>
                <a:schemeClr val="tx1"/>
              </a:solidFill>
              <a:latin typeface="FS Clerkenwell" pitchFamily="50" charset="0"/>
            </a:rPr>
            <a:t>Where do I want to be?</a:t>
          </a:r>
          <a:endParaRPr lang="en-GB" sz="1900" kern="1200" dirty="0" smtClean="0">
            <a:solidFill>
              <a:schemeClr val="tx1"/>
            </a:solidFill>
            <a:latin typeface="FS Clerkenwell" pitchFamily="50" charset="0"/>
          </a:endParaRPr>
        </a:p>
      </dsp:txBody>
      <dsp:txXfrm>
        <a:off x="3824982" y="2248278"/>
        <a:ext cx="1189157" cy="1189157"/>
      </dsp:txXfrm>
    </dsp:sp>
    <dsp:sp modelId="{941E7838-C5FE-47BD-8C4B-620107FA2C08}">
      <dsp:nvSpPr>
        <dsp:cNvPr id="0" name=""/>
        <dsp:cNvSpPr/>
      </dsp:nvSpPr>
      <dsp:spPr>
        <a:xfrm>
          <a:off x="306079" y="343"/>
          <a:ext cx="4461578" cy="4461578"/>
        </a:xfrm>
        <a:prstGeom prst="circularArrow">
          <a:avLst>
            <a:gd name="adj1" fmla="val 5197"/>
            <a:gd name="adj2" fmla="val 335711"/>
            <a:gd name="adj3" fmla="val 4015550"/>
            <a:gd name="adj4" fmla="val 2252650"/>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601C9-304A-41FA-9CD3-AA31E608D074}">
      <dsp:nvSpPr>
        <dsp:cNvPr id="0" name=""/>
        <dsp:cNvSpPr/>
      </dsp:nvSpPr>
      <dsp:spPr>
        <a:xfrm>
          <a:off x="1942289" y="3616134"/>
          <a:ext cx="1189157" cy="118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smtClean="0">
              <a:solidFill>
                <a:schemeClr val="tx1"/>
              </a:solidFill>
              <a:latin typeface="FS Clerkenwell" pitchFamily="50" charset="0"/>
            </a:rPr>
            <a:t>How do I get there?</a:t>
          </a:r>
          <a:endParaRPr lang="en-GB" sz="1900" kern="1200" dirty="0" smtClean="0">
            <a:solidFill>
              <a:schemeClr val="tx1"/>
            </a:solidFill>
            <a:latin typeface="FS Clerkenwell" pitchFamily="50" charset="0"/>
          </a:endParaRPr>
        </a:p>
      </dsp:txBody>
      <dsp:txXfrm>
        <a:off x="1942289" y="3616134"/>
        <a:ext cx="1189157" cy="1189157"/>
      </dsp:txXfrm>
    </dsp:sp>
    <dsp:sp modelId="{644C18D9-0BA8-42B9-A2BD-FFF1FE529C5C}">
      <dsp:nvSpPr>
        <dsp:cNvPr id="0" name=""/>
        <dsp:cNvSpPr/>
      </dsp:nvSpPr>
      <dsp:spPr>
        <a:xfrm>
          <a:off x="306079" y="343"/>
          <a:ext cx="4461578" cy="4461578"/>
        </a:xfrm>
        <a:prstGeom prst="circularArrow">
          <a:avLst>
            <a:gd name="adj1" fmla="val 5197"/>
            <a:gd name="adj2" fmla="val 335711"/>
            <a:gd name="adj3" fmla="val 8211638"/>
            <a:gd name="adj4" fmla="val 6448739"/>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E81B2-3AE7-4A24-997F-50258FFEF187}">
      <dsp:nvSpPr>
        <dsp:cNvPr id="0" name=""/>
        <dsp:cNvSpPr/>
      </dsp:nvSpPr>
      <dsp:spPr>
        <a:xfrm>
          <a:off x="59597" y="2248278"/>
          <a:ext cx="1189157" cy="118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smtClean="0">
              <a:solidFill>
                <a:schemeClr val="tx1"/>
              </a:solidFill>
              <a:latin typeface="FS Clerkenwell" pitchFamily="50" charset="0"/>
            </a:rPr>
            <a:t>What support do I need? </a:t>
          </a:r>
          <a:endParaRPr lang="en-GB" sz="1900" kern="1200" dirty="0" smtClean="0">
            <a:solidFill>
              <a:schemeClr val="tx1"/>
            </a:solidFill>
            <a:latin typeface="FS Clerkenwell" pitchFamily="50" charset="0"/>
          </a:endParaRPr>
        </a:p>
      </dsp:txBody>
      <dsp:txXfrm>
        <a:off x="59597" y="2248278"/>
        <a:ext cx="1189157" cy="1189157"/>
      </dsp:txXfrm>
    </dsp:sp>
    <dsp:sp modelId="{34EC8C59-FD42-4698-BCC2-5477C3CDDAB9}">
      <dsp:nvSpPr>
        <dsp:cNvPr id="0" name=""/>
        <dsp:cNvSpPr/>
      </dsp:nvSpPr>
      <dsp:spPr>
        <a:xfrm>
          <a:off x="306079" y="343"/>
          <a:ext cx="4461578" cy="4461578"/>
        </a:xfrm>
        <a:prstGeom prst="circularArrow">
          <a:avLst>
            <a:gd name="adj1" fmla="val 5197"/>
            <a:gd name="adj2" fmla="val 335711"/>
            <a:gd name="adj3" fmla="val 12298770"/>
            <a:gd name="adj4" fmla="val 10770225"/>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AC8A6-9EB7-483C-945E-42DF78BCC234}">
      <dsp:nvSpPr>
        <dsp:cNvPr id="0" name=""/>
        <dsp:cNvSpPr/>
      </dsp:nvSpPr>
      <dsp:spPr>
        <a:xfrm>
          <a:off x="778722" y="35040"/>
          <a:ext cx="1189157" cy="118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latin typeface="FS Clerkenwell" pitchFamily="50" charset="0"/>
            </a:rPr>
            <a:t>How can I keep improving?</a:t>
          </a:r>
        </a:p>
      </dsp:txBody>
      <dsp:txXfrm>
        <a:off x="778722" y="35040"/>
        <a:ext cx="1189157" cy="1189157"/>
      </dsp:txXfrm>
    </dsp:sp>
    <dsp:sp modelId="{E7774D8C-DF23-4006-99AF-2BFF54345441}">
      <dsp:nvSpPr>
        <dsp:cNvPr id="0" name=""/>
        <dsp:cNvSpPr/>
      </dsp:nvSpPr>
      <dsp:spPr>
        <a:xfrm>
          <a:off x="306079" y="-726"/>
          <a:ext cx="4461578" cy="4461578"/>
        </a:xfrm>
        <a:prstGeom prst="circularArrow">
          <a:avLst>
            <a:gd name="adj1" fmla="val 5197"/>
            <a:gd name="adj2" fmla="val 335711"/>
            <a:gd name="adj3" fmla="val 16866536"/>
            <a:gd name="adj4" fmla="val 15197753"/>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8482A-6C79-41B0-B2B6-734BEFE1FF83}">
      <dsp:nvSpPr>
        <dsp:cNvPr id="0" name=""/>
        <dsp:cNvSpPr/>
      </dsp:nvSpPr>
      <dsp:spPr>
        <a:xfrm>
          <a:off x="960806" y="320228"/>
          <a:ext cx="2662743" cy="26627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Skills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What are my skills and abilities (actual and potential)?</a:t>
          </a:r>
        </a:p>
      </dsp:txBody>
      <dsp:txXfrm>
        <a:off x="1315839" y="786208"/>
        <a:ext cx="1952678" cy="1198234"/>
      </dsp:txXfrm>
    </dsp:sp>
    <dsp:sp modelId="{40DE61CA-D9A1-47FB-BB03-85917B48D140}">
      <dsp:nvSpPr>
        <dsp:cNvPr id="0" name=""/>
        <dsp:cNvSpPr/>
      </dsp:nvSpPr>
      <dsp:spPr>
        <a:xfrm>
          <a:off x="1921613" y="1984443"/>
          <a:ext cx="2662743" cy="26627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Motivation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What am I interested in doing?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What do I enjoy and find important?</a:t>
          </a:r>
        </a:p>
      </dsp:txBody>
      <dsp:txXfrm>
        <a:off x="2735969" y="2672319"/>
        <a:ext cx="1597646" cy="1464509"/>
      </dsp:txXfrm>
    </dsp:sp>
    <dsp:sp modelId="{B75A60B4-FD59-48D3-93A0-046D89D79C43}">
      <dsp:nvSpPr>
        <dsp:cNvPr id="0" name=""/>
        <dsp:cNvSpPr/>
      </dsp:nvSpPr>
      <dsp:spPr>
        <a:xfrm>
          <a:off x="0" y="1984443"/>
          <a:ext cx="2662743" cy="26627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Personality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How do I interact with my </a:t>
          </a:r>
          <a:br>
            <a:rPr kumimoji="0" lang="en-GB" sz="1800" b="0"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br>
          <a:r>
            <a:rPr kumimoji="0" lang="en-GB" sz="1800" b="0"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environment and circumstances</a:t>
          </a:r>
          <a:r>
            <a:rPr kumimoji="0" lang="en-GB" sz="1600" b="0" i="0" u="none" strike="noStrike" kern="1200" cap="none" normalizeH="0" baseline="0" dirty="0" smtClean="0">
              <a:ln>
                <a:noFill/>
              </a:ln>
              <a:solidFill>
                <a:srgbClr val="0066CC"/>
              </a:solidFill>
              <a:effectLst/>
              <a:latin typeface="+mj-lt"/>
              <a:ea typeface="ＭＳ Ｐゴシック" pitchFamily="34" charset="-128"/>
              <a:cs typeface="Times New Roman" pitchFamily="18" charset="0"/>
            </a:rPr>
            <a:t>?</a:t>
          </a:r>
        </a:p>
      </dsp:txBody>
      <dsp:txXfrm>
        <a:off x="250741" y="2672319"/>
        <a:ext cx="1597646" cy="1464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35A2E-B169-4027-8B88-D608DAF017BA}">
      <dsp:nvSpPr>
        <dsp:cNvPr id="0" name=""/>
        <dsp:cNvSpPr/>
      </dsp:nvSpPr>
      <dsp:spPr>
        <a:xfrm>
          <a:off x="1440" y="818531"/>
          <a:ext cx="4050264" cy="9041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Calibri" panose="020F0502020204030204" pitchFamily="34" charset="0"/>
              <a:cs typeface="Calibri" panose="020F0502020204030204" pitchFamily="34" charset="0"/>
            </a:rPr>
            <a:t>Your Career ideas?  what would you </a:t>
          </a:r>
          <a:r>
            <a:rPr lang="en-GB" sz="2000" i="1" kern="1200" dirty="0" smtClean="0">
              <a:latin typeface="Calibri" panose="020F0502020204030204" pitchFamily="34" charset="0"/>
              <a:cs typeface="Calibri" panose="020F0502020204030204" pitchFamily="34" charset="0"/>
            </a:rPr>
            <a:t>like</a:t>
          </a:r>
          <a:r>
            <a:rPr lang="en-GB" sz="2000" kern="1200" dirty="0" smtClean="0">
              <a:latin typeface="Calibri" panose="020F0502020204030204" pitchFamily="34" charset="0"/>
              <a:cs typeface="Calibri" panose="020F0502020204030204" pitchFamily="34" charset="0"/>
            </a:rPr>
            <a:t> to do? Your 'dream job'?</a:t>
          </a:r>
          <a:endParaRPr lang="en-GB" sz="2000" kern="1200" dirty="0"/>
        </a:p>
      </dsp:txBody>
      <dsp:txXfrm>
        <a:off x="1440" y="818531"/>
        <a:ext cx="4050264" cy="904141"/>
      </dsp:txXfrm>
    </dsp:sp>
    <dsp:sp modelId="{3A2B50BA-C30C-4C7D-B261-E0D35AA8539C}">
      <dsp:nvSpPr>
        <dsp:cNvPr id="0" name=""/>
        <dsp:cNvSpPr/>
      </dsp:nvSpPr>
      <dsp:spPr>
        <a:xfrm>
          <a:off x="1440" y="2005680"/>
          <a:ext cx="4050264" cy="9041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Calibri" panose="020F0502020204030204" pitchFamily="34" charset="0"/>
              <a:cs typeface="Calibri" panose="020F0502020204030204" pitchFamily="34" charset="0"/>
            </a:rPr>
            <a:t>Your likes, dislikes and values?  What are you already good at?                </a:t>
          </a:r>
        </a:p>
        <a:p>
          <a:pPr lvl="0" algn="ctr" defTabSz="889000">
            <a:lnSpc>
              <a:spcPct val="90000"/>
            </a:lnSpc>
            <a:spcBef>
              <a:spcPct val="0"/>
            </a:spcBef>
            <a:spcAft>
              <a:spcPct val="35000"/>
            </a:spcAft>
          </a:pPr>
          <a:r>
            <a:rPr lang="en-GB" sz="2000" kern="1200" dirty="0" smtClean="0">
              <a:latin typeface="Calibri" panose="020F0502020204030204" pitchFamily="34" charset="0"/>
              <a:cs typeface="Calibri" panose="020F0502020204030204" pitchFamily="34" charset="0"/>
            </a:rPr>
            <a:t>Are you self aware?</a:t>
          </a:r>
        </a:p>
      </dsp:txBody>
      <dsp:txXfrm>
        <a:off x="1440" y="2005680"/>
        <a:ext cx="4050264" cy="904141"/>
      </dsp:txXfrm>
    </dsp:sp>
    <dsp:sp modelId="{AD25F903-85D3-49DD-B489-9EE5B9E0CB9C}">
      <dsp:nvSpPr>
        <dsp:cNvPr id="0" name=""/>
        <dsp:cNvSpPr/>
      </dsp:nvSpPr>
      <dsp:spPr>
        <a:xfrm>
          <a:off x="1440" y="3192829"/>
          <a:ext cx="4050264" cy="9041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Calibri" panose="020F0502020204030204" pitchFamily="34" charset="0"/>
              <a:cs typeface="Calibri" panose="020F0502020204030204" pitchFamily="34" charset="0"/>
            </a:rPr>
            <a:t>'Occupational Awareness'</a:t>
          </a:r>
        </a:p>
        <a:p>
          <a:pPr lvl="0" algn="ctr" defTabSz="889000">
            <a:lnSpc>
              <a:spcPct val="90000"/>
            </a:lnSpc>
            <a:spcBef>
              <a:spcPct val="0"/>
            </a:spcBef>
            <a:spcAft>
              <a:spcPct val="35000"/>
            </a:spcAft>
          </a:pPr>
          <a:r>
            <a:rPr lang="en-GB" sz="2000" kern="1200" dirty="0" smtClean="0">
              <a:latin typeface="Calibri" panose="020F0502020204030204" pitchFamily="34" charset="0"/>
              <a:cs typeface="Calibri" panose="020F0502020204030204" pitchFamily="34" charset="0"/>
            </a:rPr>
            <a:t>what </a:t>
          </a:r>
          <a:r>
            <a:rPr lang="en-GB" sz="2000" i="1" kern="1200" dirty="0" smtClean="0">
              <a:latin typeface="Calibri" panose="020F0502020204030204" pitchFamily="34" charset="0"/>
              <a:cs typeface="Calibri" panose="020F0502020204030204" pitchFamily="34" charset="0"/>
            </a:rPr>
            <a:t>could</a:t>
          </a:r>
          <a:r>
            <a:rPr lang="en-GB" sz="2000" kern="1200" dirty="0" smtClean="0">
              <a:latin typeface="Calibri" panose="020F0502020204030204" pitchFamily="34" charset="0"/>
              <a:cs typeface="Calibri" panose="020F0502020204030204" pitchFamily="34" charset="0"/>
            </a:rPr>
            <a:t> you do?</a:t>
          </a:r>
          <a:endParaRPr lang="en-GB" sz="2000" kern="1200" dirty="0">
            <a:latin typeface="Calibri" panose="020F0502020204030204" pitchFamily="34" charset="0"/>
            <a:cs typeface="Calibri" panose="020F0502020204030204" pitchFamily="34" charset="0"/>
          </a:endParaRPr>
        </a:p>
      </dsp:txBody>
      <dsp:txXfrm>
        <a:off x="1440" y="3192829"/>
        <a:ext cx="4050264" cy="904141"/>
      </dsp:txXfrm>
    </dsp:sp>
    <dsp:sp modelId="{913A3373-76E2-4A45-AA9A-E972636847D4}">
      <dsp:nvSpPr>
        <dsp:cNvPr id="0" name=""/>
        <dsp:cNvSpPr/>
      </dsp:nvSpPr>
      <dsp:spPr>
        <a:xfrm>
          <a:off x="1440" y="4379978"/>
          <a:ext cx="4050264" cy="9041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Calibri" panose="020F0502020204030204" pitchFamily="34" charset="0"/>
              <a:cs typeface="Calibri" panose="020F0502020204030204" pitchFamily="34" charset="0"/>
            </a:rPr>
            <a:t>What choices have you already made?</a:t>
          </a:r>
          <a:endParaRPr lang="en-GB" sz="2000" kern="1200" dirty="0">
            <a:latin typeface="Calibri" panose="020F0502020204030204" pitchFamily="34" charset="0"/>
            <a:cs typeface="Calibri" panose="020F0502020204030204" pitchFamily="34" charset="0"/>
          </a:endParaRPr>
        </a:p>
      </dsp:txBody>
      <dsp:txXfrm>
        <a:off x="1440" y="4379978"/>
        <a:ext cx="4050264" cy="904141"/>
      </dsp:txXfrm>
    </dsp:sp>
    <dsp:sp modelId="{BA6C7319-EDAC-4666-A15B-118ABD71A230}">
      <dsp:nvSpPr>
        <dsp:cNvPr id="0" name=""/>
        <dsp:cNvSpPr/>
      </dsp:nvSpPr>
      <dsp:spPr>
        <a:xfrm>
          <a:off x="1440" y="5567128"/>
          <a:ext cx="4050264" cy="90414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latin typeface="Calibri" panose="020F0502020204030204" pitchFamily="34" charset="0"/>
              <a:cs typeface="Calibri" panose="020F0502020204030204" pitchFamily="34" charset="0"/>
            </a:rPr>
            <a:t>what steps do you need to take to get there</a:t>
          </a:r>
          <a:r>
            <a:rPr lang="en-GB" sz="2400" kern="1200" dirty="0" smtClean="0"/>
            <a:t>?</a:t>
          </a:r>
          <a:endParaRPr lang="en-GB" sz="2400" kern="1200" dirty="0"/>
        </a:p>
      </dsp:txBody>
      <dsp:txXfrm>
        <a:off x="1440" y="5567128"/>
        <a:ext cx="4050264" cy="90414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704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7890" y="0"/>
            <a:ext cx="2945024" cy="497047"/>
          </a:xfrm>
          <a:prstGeom prst="rect">
            <a:avLst/>
          </a:prstGeom>
        </p:spPr>
        <p:txBody>
          <a:bodyPr vert="horz" lIns="91440" tIns="45720" rIns="91440" bIns="45720" rtlCol="0"/>
          <a:lstStyle>
            <a:lvl1pPr algn="r">
              <a:defRPr sz="1200"/>
            </a:lvl1pPr>
          </a:lstStyle>
          <a:p>
            <a:fld id="{F6DD1543-F641-4293-A461-6F6F34C69957}" type="datetimeFigureOut">
              <a:rPr lang="en-GB" smtClean="0"/>
              <a:t>26/01/2017</a:t>
            </a:fld>
            <a:endParaRPr lang="en-GB"/>
          </a:p>
        </p:txBody>
      </p:sp>
      <p:sp>
        <p:nvSpPr>
          <p:cNvPr id="4" name="Footer Placeholder 3"/>
          <p:cNvSpPr>
            <a:spLocks noGrp="1"/>
          </p:cNvSpPr>
          <p:nvPr>
            <p:ph type="ftr" sz="quarter" idx="2"/>
          </p:nvPr>
        </p:nvSpPr>
        <p:spPr>
          <a:xfrm>
            <a:off x="0" y="9432766"/>
            <a:ext cx="2945024" cy="4970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7890" y="9432766"/>
            <a:ext cx="2945024" cy="497047"/>
          </a:xfrm>
          <a:prstGeom prst="rect">
            <a:avLst/>
          </a:prstGeom>
        </p:spPr>
        <p:txBody>
          <a:bodyPr vert="horz" lIns="91440" tIns="45720" rIns="91440" bIns="45720" rtlCol="0" anchor="b"/>
          <a:lstStyle>
            <a:lvl1pPr algn="r">
              <a:defRPr sz="1200"/>
            </a:lvl1pPr>
          </a:lstStyle>
          <a:p>
            <a:fld id="{1F89DDEA-B3DA-4894-8BD5-C2DFDC2CE24B}" type="slidenum">
              <a:rPr lang="en-GB" smtClean="0"/>
              <a:t>‹#›</a:t>
            </a:fld>
            <a:endParaRPr lang="en-GB"/>
          </a:p>
        </p:txBody>
      </p:sp>
    </p:spTree>
    <p:extLst>
      <p:ext uri="{BB962C8B-B14F-4D97-AF65-F5344CB8AC3E}">
        <p14:creationId xmlns:p14="http://schemas.microsoft.com/office/powerpoint/2010/main" val="2556767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06AA0DD-EC3C-4E34-9699-B6C4D505A918}" type="datetimeFigureOut">
              <a:rPr lang="en-GB" smtClean="0"/>
              <a:t>26/01/2017</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1440" tIns="45720" rIns="91440" bIns="45720" rtlCol="0" anchor="b"/>
          <a:lstStyle>
            <a:lvl1pPr algn="r">
              <a:defRPr sz="1200"/>
            </a:lvl1pPr>
          </a:lstStyle>
          <a:p>
            <a:fld id="{ADDE8295-009D-4D1B-800F-1377820D3FBB}" type="slidenum">
              <a:rPr lang="en-GB" smtClean="0"/>
              <a:t>‹#›</a:t>
            </a:fld>
            <a:endParaRPr lang="en-GB" dirty="0"/>
          </a:p>
        </p:txBody>
      </p:sp>
    </p:spTree>
    <p:extLst>
      <p:ext uri="{BB962C8B-B14F-4D97-AF65-F5344CB8AC3E}">
        <p14:creationId xmlns:p14="http://schemas.microsoft.com/office/powerpoint/2010/main" val="2892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Whatever</a:t>
            </a:r>
            <a:r>
              <a:rPr lang="en-GB" baseline="0" dirty="0" smtClean="0"/>
              <a:t> stage you are at we can help you</a:t>
            </a:r>
            <a:endParaRPr lang="en-GB" dirty="0" smtClean="0"/>
          </a:p>
          <a:p>
            <a:endParaRPr lang="en-GB" dirty="0"/>
          </a:p>
        </p:txBody>
      </p:sp>
      <p:sp>
        <p:nvSpPr>
          <p:cNvPr id="4" name="Slide Number Placeholder 3"/>
          <p:cNvSpPr>
            <a:spLocks noGrp="1"/>
          </p:cNvSpPr>
          <p:nvPr>
            <p:ph type="sldNum" sz="quarter" idx="10"/>
          </p:nvPr>
        </p:nvSpPr>
        <p:spPr/>
        <p:txBody>
          <a:bodyPr/>
          <a:lstStyle/>
          <a:p>
            <a:fld id="{6B8D24FA-2B68-4806-9B9C-668753DD6FBC}" type="slidenum">
              <a:rPr lang="en-GB" smtClean="0"/>
              <a:t>4</a:t>
            </a:fld>
            <a:endParaRPr lang="en-GB"/>
          </a:p>
        </p:txBody>
      </p:sp>
    </p:spTree>
    <p:extLst>
      <p:ext uri="{BB962C8B-B14F-4D97-AF65-F5344CB8AC3E}">
        <p14:creationId xmlns:p14="http://schemas.microsoft.com/office/powerpoint/2010/main" val="364231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52906" indent="-289579" eaLnBrk="0" hangingPunct="0">
              <a:defRPr>
                <a:solidFill>
                  <a:schemeClr val="tx1"/>
                </a:solidFill>
                <a:latin typeface="Arial" charset="0"/>
                <a:cs typeface="Times New Roman" pitchFamily="18" charset="0"/>
              </a:defRPr>
            </a:lvl2pPr>
            <a:lvl3pPr marL="1158316" indent="-231663" eaLnBrk="0" hangingPunct="0">
              <a:defRPr>
                <a:solidFill>
                  <a:schemeClr val="tx1"/>
                </a:solidFill>
                <a:latin typeface="Arial" charset="0"/>
                <a:cs typeface="Times New Roman" pitchFamily="18" charset="0"/>
              </a:defRPr>
            </a:lvl3pPr>
            <a:lvl4pPr marL="1621643" indent="-231663" eaLnBrk="0" hangingPunct="0">
              <a:defRPr>
                <a:solidFill>
                  <a:schemeClr val="tx1"/>
                </a:solidFill>
                <a:latin typeface="Arial" charset="0"/>
                <a:cs typeface="Times New Roman" pitchFamily="18" charset="0"/>
              </a:defRPr>
            </a:lvl4pPr>
            <a:lvl5pPr marL="2084969" indent="-231663" eaLnBrk="0" hangingPunct="0">
              <a:defRPr>
                <a:solidFill>
                  <a:schemeClr val="tx1"/>
                </a:solidFill>
                <a:latin typeface="Arial" charset="0"/>
                <a:cs typeface="Times New Roman" pitchFamily="18" charset="0"/>
              </a:defRPr>
            </a:lvl5pPr>
            <a:lvl6pPr marL="2548296" indent="-231663" eaLnBrk="0" fontAlgn="base" hangingPunct="0">
              <a:spcBef>
                <a:spcPct val="0"/>
              </a:spcBef>
              <a:spcAft>
                <a:spcPct val="0"/>
              </a:spcAft>
              <a:defRPr>
                <a:solidFill>
                  <a:schemeClr val="tx1"/>
                </a:solidFill>
                <a:latin typeface="Arial" charset="0"/>
                <a:cs typeface="Times New Roman" pitchFamily="18" charset="0"/>
              </a:defRPr>
            </a:lvl6pPr>
            <a:lvl7pPr marL="3011622" indent="-231663" eaLnBrk="0" fontAlgn="base" hangingPunct="0">
              <a:spcBef>
                <a:spcPct val="0"/>
              </a:spcBef>
              <a:spcAft>
                <a:spcPct val="0"/>
              </a:spcAft>
              <a:defRPr>
                <a:solidFill>
                  <a:schemeClr val="tx1"/>
                </a:solidFill>
                <a:latin typeface="Arial" charset="0"/>
                <a:cs typeface="Times New Roman" pitchFamily="18" charset="0"/>
              </a:defRPr>
            </a:lvl7pPr>
            <a:lvl8pPr marL="3474949" indent="-231663" eaLnBrk="0" fontAlgn="base" hangingPunct="0">
              <a:spcBef>
                <a:spcPct val="0"/>
              </a:spcBef>
              <a:spcAft>
                <a:spcPct val="0"/>
              </a:spcAft>
              <a:defRPr>
                <a:solidFill>
                  <a:schemeClr val="tx1"/>
                </a:solidFill>
                <a:latin typeface="Arial" charset="0"/>
                <a:cs typeface="Times New Roman" pitchFamily="18" charset="0"/>
              </a:defRPr>
            </a:lvl8pPr>
            <a:lvl9pPr marL="3938275" indent="-231663"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C4C219E7-7BF8-45C4-AD81-6508FD110610}" type="slidenum">
              <a:rPr lang="en-US"/>
              <a:pPr eaLnBrk="1" hangingPunct="1"/>
              <a:t>19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52906" indent="-289579" eaLnBrk="0" hangingPunct="0">
              <a:defRPr>
                <a:solidFill>
                  <a:schemeClr val="tx1"/>
                </a:solidFill>
                <a:latin typeface="Arial" charset="0"/>
                <a:cs typeface="Times New Roman" pitchFamily="18" charset="0"/>
              </a:defRPr>
            </a:lvl2pPr>
            <a:lvl3pPr marL="1158316" indent="-231663" eaLnBrk="0" hangingPunct="0">
              <a:defRPr>
                <a:solidFill>
                  <a:schemeClr val="tx1"/>
                </a:solidFill>
                <a:latin typeface="Arial" charset="0"/>
                <a:cs typeface="Times New Roman" pitchFamily="18" charset="0"/>
              </a:defRPr>
            </a:lvl3pPr>
            <a:lvl4pPr marL="1621643" indent="-231663" eaLnBrk="0" hangingPunct="0">
              <a:defRPr>
                <a:solidFill>
                  <a:schemeClr val="tx1"/>
                </a:solidFill>
                <a:latin typeface="Arial" charset="0"/>
                <a:cs typeface="Times New Roman" pitchFamily="18" charset="0"/>
              </a:defRPr>
            </a:lvl4pPr>
            <a:lvl5pPr marL="2084969" indent="-231663" eaLnBrk="0" hangingPunct="0">
              <a:defRPr>
                <a:solidFill>
                  <a:schemeClr val="tx1"/>
                </a:solidFill>
                <a:latin typeface="Arial" charset="0"/>
                <a:cs typeface="Times New Roman" pitchFamily="18" charset="0"/>
              </a:defRPr>
            </a:lvl5pPr>
            <a:lvl6pPr marL="2548296" indent="-231663" eaLnBrk="0" fontAlgn="base" hangingPunct="0">
              <a:spcBef>
                <a:spcPct val="0"/>
              </a:spcBef>
              <a:spcAft>
                <a:spcPct val="0"/>
              </a:spcAft>
              <a:defRPr>
                <a:solidFill>
                  <a:schemeClr val="tx1"/>
                </a:solidFill>
                <a:latin typeface="Arial" charset="0"/>
                <a:cs typeface="Times New Roman" pitchFamily="18" charset="0"/>
              </a:defRPr>
            </a:lvl6pPr>
            <a:lvl7pPr marL="3011622" indent="-231663" eaLnBrk="0" fontAlgn="base" hangingPunct="0">
              <a:spcBef>
                <a:spcPct val="0"/>
              </a:spcBef>
              <a:spcAft>
                <a:spcPct val="0"/>
              </a:spcAft>
              <a:defRPr>
                <a:solidFill>
                  <a:schemeClr val="tx1"/>
                </a:solidFill>
                <a:latin typeface="Arial" charset="0"/>
                <a:cs typeface="Times New Roman" pitchFamily="18" charset="0"/>
              </a:defRPr>
            </a:lvl7pPr>
            <a:lvl8pPr marL="3474949" indent="-231663" eaLnBrk="0" fontAlgn="base" hangingPunct="0">
              <a:spcBef>
                <a:spcPct val="0"/>
              </a:spcBef>
              <a:spcAft>
                <a:spcPct val="0"/>
              </a:spcAft>
              <a:defRPr>
                <a:solidFill>
                  <a:schemeClr val="tx1"/>
                </a:solidFill>
                <a:latin typeface="Arial" charset="0"/>
                <a:cs typeface="Times New Roman" pitchFamily="18" charset="0"/>
              </a:defRPr>
            </a:lvl8pPr>
            <a:lvl9pPr marL="3938275" indent="-231663"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F1C9C70F-1E8D-4249-9067-CD964D30AE61}" type="slidenum">
              <a:rPr lang="en-US"/>
              <a:pPr eaLnBrk="1" hangingPunct="1"/>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Ask for hand-out on</a:t>
            </a:r>
            <a:r>
              <a:rPr lang="en-GB" baseline="0" dirty="0" smtClean="0"/>
              <a:t> </a:t>
            </a:r>
            <a:r>
              <a:rPr lang="en-GB" b="1" baseline="0" dirty="0" smtClean="0"/>
              <a:t>Skills Auditing</a:t>
            </a:r>
            <a:endParaRPr lang="en-GB" b="1" dirty="0"/>
          </a:p>
        </p:txBody>
      </p:sp>
      <p:sp>
        <p:nvSpPr>
          <p:cNvPr id="4" name="Slide Number Placeholder 3"/>
          <p:cNvSpPr>
            <a:spLocks noGrp="1"/>
          </p:cNvSpPr>
          <p:nvPr>
            <p:ph type="sldNum" sz="quarter" idx="10"/>
          </p:nvPr>
        </p:nvSpPr>
        <p:spPr/>
        <p:txBody>
          <a:bodyPr/>
          <a:lstStyle/>
          <a:p>
            <a:fld id="{ADDE8295-009D-4D1B-800F-1377820D3FBB}" type="slidenum">
              <a:rPr lang="en-GB" smtClean="0"/>
              <a:t>21</a:t>
            </a:fld>
            <a:endParaRPr lang="en-GB" dirty="0"/>
          </a:p>
        </p:txBody>
      </p:sp>
    </p:spTree>
    <p:extLst>
      <p:ext uri="{BB962C8B-B14F-4D97-AF65-F5344CB8AC3E}">
        <p14:creationId xmlns:p14="http://schemas.microsoft.com/office/powerpoint/2010/main" val="125579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E8295-009D-4D1B-800F-1377820D3FBB}" type="slidenum">
              <a:rPr lang="en-GB" smtClean="0"/>
              <a:t>22</a:t>
            </a:fld>
            <a:endParaRPr lang="en-GB" dirty="0"/>
          </a:p>
        </p:txBody>
      </p:sp>
    </p:spTree>
    <p:extLst>
      <p:ext uri="{BB962C8B-B14F-4D97-AF65-F5344CB8AC3E}">
        <p14:creationId xmlns:p14="http://schemas.microsoft.com/office/powerpoint/2010/main" val="203035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C1C77ADE-AC93-402D-80F7-928BBE98DB73}" type="slidenum">
              <a:rPr lang="en-GB" altLang="en-US" sz="1200"/>
              <a:pPr eaLnBrk="1" hangingPunct="1"/>
              <a:t>25</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7A024CF3-B0EC-4F5D-BD71-AC96E2F9F60A}" type="slidenum">
              <a:rPr lang="en-GB" altLang="en-US" sz="1200"/>
              <a:pPr eaLnBrk="1" hangingPunct="1"/>
              <a:t>28</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029B860C-3F88-4006-ABA2-F57FB82E1B39}" type="slidenum">
              <a:rPr lang="en-GB" altLang="en-US" sz="1200"/>
              <a:pPr eaLnBrk="1" hangingPunct="1"/>
              <a:t>29</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E8295-009D-4D1B-800F-1377820D3FBB}" type="slidenum">
              <a:rPr lang="en-GB" smtClean="0"/>
              <a:t>30</a:t>
            </a:fld>
            <a:endParaRPr lang="en-GB" dirty="0"/>
          </a:p>
        </p:txBody>
      </p:sp>
    </p:spTree>
    <p:extLst>
      <p:ext uri="{BB962C8B-B14F-4D97-AF65-F5344CB8AC3E}">
        <p14:creationId xmlns:p14="http://schemas.microsoft.com/office/powerpoint/2010/main" val="40101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1BD71D2F-EEF7-41EF-81E2-D25EBB5D5BA5}" type="slidenum">
              <a:rPr lang="en-GB" altLang="en-US" sz="1200"/>
              <a:pPr eaLnBrk="1" hangingPunct="1"/>
              <a:t>31</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1BD71D2F-EEF7-41EF-81E2-D25EBB5D5BA5}" type="slidenum">
              <a:rPr lang="en-GB" altLang="en-US" sz="1200"/>
              <a:pPr eaLnBrk="1" hangingPunct="1"/>
              <a:t>32</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some of the activities that we can offer </a:t>
            </a:r>
            <a:endParaRPr lang="en-GB" dirty="0"/>
          </a:p>
        </p:txBody>
      </p:sp>
      <p:sp>
        <p:nvSpPr>
          <p:cNvPr id="4" name="Slide Number Placeholder 3"/>
          <p:cNvSpPr>
            <a:spLocks noGrp="1"/>
          </p:cNvSpPr>
          <p:nvPr>
            <p:ph type="sldNum" sz="quarter" idx="10"/>
          </p:nvPr>
        </p:nvSpPr>
        <p:spPr/>
        <p:txBody>
          <a:bodyPr/>
          <a:lstStyle/>
          <a:p>
            <a:fld id="{6B8D24FA-2B68-4806-9B9C-668753DD6FBC}" type="slidenum">
              <a:rPr lang="en-GB" smtClean="0"/>
              <a:t>5</a:t>
            </a:fld>
            <a:endParaRPr lang="en-GB"/>
          </a:p>
        </p:txBody>
      </p:sp>
    </p:spTree>
    <p:extLst>
      <p:ext uri="{BB962C8B-B14F-4D97-AF65-F5344CB8AC3E}">
        <p14:creationId xmlns:p14="http://schemas.microsoft.com/office/powerpoint/2010/main" val="2400538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F10D0A9B-D1D5-4A0A-A0E6-3DB4FA2565A8}" type="slidenum">
              <a:rPr lang="en-GB" altLang="en-US" sz="1200"/>
              <a:pPr eaLnBrk="1" hangingPunct="1"/>
              <a:t>33</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18515F1A-EF75-4E70-B070-BC585BFA4DCF}" type="slidenum">
              <a:rPr lang="en-GB" altLang="en-US" sz="1200"/>
              <a:pPr eaLnBrk="1" hangingPunct="1"/>
              <a:t>34</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1E92DADF-9760-496D-A445-C164AC011B64}" type="slidenum">
              <a:rPr lang="en-GB" altLang="en-US" sz="1200"/>
              <a:pPr eaLnBrk="1" hangingPunct="1"/>
              <a:t>35</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Many jobs are never advertised which means you need to use more proactive methods to uncover the ‘hidden’ ones.  Here’s a few ideas to get you started.</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2A794465-34E5-4730-B6F3-BB4B87853212}" type="slidenum">
              <a:rPr lang="en-GB" altLang="en-US" sz="1200"/>
              <a:pPr eaLnBrk="1" hangingPunct="1"/>
              <a:t>36</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8CC879D3-4A41-4B2F-AD12-C0FEC942AC14}" type="slidenum">
              <a:rPr lang="en-US" altLang="en-US" sz="1200"/>
              <a:pPr eaLnBrk="1" hangingPunct="1"/>
              <a:t>38</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Start doing these things at PhD level</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77E698BE-83E1-4838-ACF8-E58987D0E176}" type="slidenum">
              <a:rPr lang="en-US" altLang="en-US" sz="1200">
                <a:solidFill>
                  <a:srgbClr val="000000"/>
                </a:solidFill>
                <a:latin typeface="Calibri" pitchFamily="34" charset="0"/>
              </a:rPr>
              <a:pPr eaLnBrk="1" hangingPunct="1"/>
              <a:t>39</a:t>
            </a:fld>
            <a:endParaRPr lang="en-US" altLang="en-US" sz="120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E8295-009D-4D1B-800F-1377820D3FBB}" type="slidenum">
              <a:rPr lang="en-GB" smtClean="0"/>
              <a:t>40</a:t>
            </a:fld>
            <a:endParaRPr lang="en-GB" dirty="0"/>
          </a:p>
        </p:txBody>
      </p:sp>
    </p:spTree>
    <p:extLst>
      <p:ext uri="{BB962C8B-B14F-4D97-AF65-F5344CB8AC3E}">
        <p14:creationId xmlns:p14="http://schemas.microsoft.com/office/powerpoint/2010/main" val="975912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E8295-009D-4D1B-800F-1377820D3FBB}" type="slidenum">
              <a:rPr lang="en-GB" smtClean="0"/>
              <a:t>41</a:t>
            </a:fld>
            <a:endParaRPr lang="en-GB" dirty="0"/>
          </a:p>
        </p:txBody>
      </p:sp>
    </p:spTree>
    <p:extLst>
      <p:ext uri="{BB962C8B-B14F-4D97-AF65-F5344CB8AC3E}">
        <p14:creationId xmlns:p14="http://schemas.microsoft.com/office/powerpoint/2010/main" val="1662636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C20FB0-4C73-41FD-B856-8C2F46BE07B0}" type="slidenum">
              <a:rPr lang="en-GB" altLang="en-US" smtClean="0">
                <a:cs typeface="Arial" charset="0"/>
              </a:rPr>
              <a:pPr eaLnBrk="1" hangingPunct="1">
                <a:spcBef>
                  <a:spcPct val="0"/>
                </a:spcBef>
              </a:pPr>
              <a:t>43</a:t>
            </a:fld>
            <a:endParaRPr lang="en-GB" alt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smtClean="0"/>
              <a:t>**ASK Group** what are YOU</a:t>
            </a:r>
            <a:r>
              <a:rPr lang="en-GB" b="1" baseline="0" dirty="0" smtClean="0"/>
              <a:t> going to do?</a:t>
            </a:r>
            <a:endParaRPr lang="en-GB" b="1" dirty="0" smtClean="0"/>
          </a:p>
          <a:p>
            <a:endParaRPr lang="en-GB" b="1"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486C9C-166E-49FB-B17B-FE18C3DAEFAA}" type="slidenum">
              <a:rPr lang="en-GB" smtClean="0">
                <a:latin typeface="Calibri" pitchFamily="34" charset="0"/>
              </a:rPr>
              <a:pPr eaLnBrk="1" hangingPunct="1"/>
              <a:t>48</a:t>
            </a:fld>
            <a:endParaRPr lang="en-GB"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E8295-009D-4D1B-800F-1377820D3FBB}" type="slidenum">
              <a:rPr lang="en-GB" smtClean="0"/>
              <a:t>6</a:t>
            </a:fld>
            <a:endParaRPr lang="en-GB" dirty="0"/>
          </a:p>
        </p:txBody>
      </p:sp>
    </p:spTree>
    <p:extLst>
      <p:ext uri="{BB962C8B-B14F-4D97-AF65-F5344CB8AC3E}">
        <p14:creationId xmlns:p14="http://schemas.microsoft.com/office/powerpoint/2010/main" val="2915177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website</a:t>
            </a:r>
            <a:r>
              <a:rPr lang="en-GB" baseline="0" dirty="0" smtClean="0"/>
              <a:t> where you can find our jobs and events </a:t>
            </a:r>
            <a:endParaRPr lang="en-GB" dirty="0"/>
          </a:p>
        </p:txBody>
      </p:sp>
      <p:sp>
        <p:nvSpPr>
          <p:cNvPr id="4" name="Slide Number Placeholder 3"/>
          <p:cNvSpPr>
            <a:spLocks noGrp="1"/>
          </p:cNvSpPr>
          <p:nvPr>
            <p:ph type="sldNum" sz="quarter" idx="10"/>
          </p:nvPr>
        </p:nvSpPr>
        <p:spPr/>
        <p:txBody>
          <a:bodyPr/>
          <a:lstStyle/>
          <a:p>
            <a:fld id="{6B8D24FA-2B68-4806-9B9C-668753DD6FBC}"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322781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fld id="{CE52F874-3510-4C69-A329-FB45CFCB6DB5}" type="slidenum">
              <a:rPr lang="en-GB" altLang="en-US" sz="1200"/>
              <a:pPr eaLnBrk="1" hangingPunct="1"/>
              <a:t>7</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C9AD71-28F4-45CF-BD42-87466D0F632E}" type="slidenum">
              <a:rPr lang="en-GB">
                <a:latin typeface="Calibri" pitchFamily="34" charset="0"/>
              </a:rPr>
              <a:pPr eaLnBrk="1" hangingPunct="1"/>
              <a:t>9</a:t>
            </a:fld>
            <a:endParaRPr lang="en-GB" dirty="0">
              <a:latin typeface="Calibri"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Footer Placeholder 1"/>
          <p:cNvSpPr>
            <a:spLocks noGrp="1"/>
          </p:cNvSpPr>
          <p:nvPr>
            <p:ph type="ftr" sz="quarter" idx="10"/>
          </p:nvPr>
        </p:nvSpPr>
        <p:spPr/>
        <p:txBody>
          <a:bodyPr/>
          <a:lstStyle/>
          <a:p>
            <a:r>
              <a:rPr lang="en-GB" dirty="0" smtClean="0"/>
              <a:t>Lucy Marris Jan 2014</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charset="0"/>
              </a:rPr>
              <a:t>Although life is unpredictable it is still possible to manage your career as an ongoing process where you keep adding to your experiences and reflecting on what you have learned.    Sometimes you can put these experiences to something new, sometimes to enhance what you are already do – either way these experiences are never wasted.</a:t>
            </a:r>
          </a:p>
          <a:p>
            <a:endParaRPr lang="en-GB" altLang="en-US" dirty="0" smtClean="0">
              <a:latin typeface="Arial" charset="0"/>
            </a:endParaRPr>
          </a:p>
        </p:txBody>
      </p:sp>
      <p:sp>
        <p:nvSpPr>
          <p:cNvPr id="4" name="Slide Number Placeholder 3"/>
          <p:cNvSpPr>
            <a:spLocks noGrp="1"/>
          </p:cNvSpPr>
          <p:nvPr>
            <p:ph type="sldNum" sz="quarter" idx="10"/>
          </p:nvPr>
        </p:nvSpPr>
        <p:spPr/>
        <p:txBody>
          <a:bodyPr/>
          <a:lstStyle/>
          <a:p>
            <a:fld id="{ADDE8295-009D-4D1B-800F-1377820D3FBB}" type="slidenum">
              <a:rPr lang="en-GB" smtClean="0"/>
              <a:t>13</a:t>
            </a:fld>
            <a:endParaRPr lang="en-GB" dirty="0"/>
          </a:p>
        </p:txBody>
      </p:sp>
    </p:spTree>
    <p:extLst>
      <p:ext uri="{BB962C8B-B14F-4D97-AF65-F5344CB8AC3E}">
        <p14:creationId xmlns:p14="http://schemas.microsoft.com/office/powerpoint/2010/main" val="103621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charset="0"/>
              </a:rPr>
              <a:t>Today we are going to focus on three aspects – </a:t>
            </a:r>
            <a:r>
              <a:rPr lang="en-GB" altLang="en-US" b="1" dirty="0" smtClean="0">
                <a:latin typeface="Arial" charset="0"/>
              </a:rPr>
              <a:t>Yourself, Careers </a:t>
            </a:r>
            <a:r>
              <a:rPr lang="en-GB" altLang="en-US" dirty="0" smtClean="0">
                <a:latin typeface="Arial" charset="0"/>
              </a:rPr>
              <a:t>and </a:t>
            </a:r>
            <a:r>
              <a:rPr lang="en-GB" altLang="en-US" b="1" dirty="0" smtClean="0">
                <a:latin typeface="Arial" charset="0"/>
              </a:rPr>
              <a:t>The Wider Picture </a:t>
            </a:r>
            <a:r>
              <a:rPr lang="en-GB" altLang="en-US" dirty="0" smtClean="0">
                <a:latin typeface="Arial" charset="0"/>
              </a:rPr>
              <a:t>– the next seminars will look at </a:t>
            </a:r>
            <a:r>
              <a:rPr lang="en-GB" altLang="en-US" b="1" dirty="0" smtClean="0">
                <a:latin typeface="Arial" charset="0"/>
              </a:rPr>
              <a:t>Taking Action </a:t>
            </a:r>
            <a:r>
              <a:rPr lang="en-GB" altLang="en-US" dirty="0" smtClean="0">
                <a:latin typeface="Arial" charset="0"/>
              </a:rPr>
              <a:t>and </a:t>
            </a:r>
            <a:r>
              <a:rPr lang="en-GB" altLang="en-US" b="1" dirty="0" smtClean="0">
                <a:latin typeface="Arial" charset="0"/>
              </a:rPr>
              <a:t>Review Progress</a:t>
            </a:r>
          </a:p>
          <a:p>
            <a:endParaRPr lang="en-GB" dirty="0"/>
          </a:p>
        </p:txBody>
      </p:sp>
      <p:sp>
        <p:nvSpPr>
          <p:cNvPr id="4" name="Slide Number Placeholder 3"/>
          <p:cNvSpPr>
            <a:spLocks noGrp="1"/>
          </p:cNvSpPr>
          <p:nvPr>
            <p:ph type="sldNum" sz="quarter" idx="10"/>
          </p:nvPr>
        </p:nvSpPr>
        <p:spPr/>
        <p:txBody>
          <a:bodyPr/>
          <a:lstStyle/>
          <a:p>
            <a:fld id="{ADDE8295-009D-4D1B-800F-1377820D3FBB}" type="slidenum">
              <a:rPr lang="en-GB" smtClean="0"/>
              <a:t>14</a:t>
            </a:fld>
            <a:endParaRPr lang="en-GB" dirty="0"/>
          </a:p>
        </p:txBody>
      </p:sp>
    </p:spTree>
    <p:extLst>
      <p:ext uri="{BB962C8B-B14F-4D97-AF65-F5344CB8AC3E}">
        <p14:creationId xmlns:p14="http://schemas.microsoft.com/office/powerpoint/2010/main" val="222745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smtClean="0"/>
              <a:t>**ASK Group** what are YOU</a:t>
            </a:r>
            <a:r>
              <a:rPr lang="en-GB" b="1" baseline="0" dirty="0" smtClean="0"/>
              <a:t> going to do?</a:t>
            </a:r>
            <a:endParaRPr lang="en-GB" b="1" dirty="0" smtClean="0"/>
          </a:p>
          <a:p>
            <a:endParaRPr lang="en-GB" b="1"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486C9C-166E-49FB-B17B-FE18C3DAEFAA}" type="slidenum">
              <a:rPr lang="en-GB" smtClean="0">
                <a:latin typeface="Calibri" pitchFamily="34" charset="0"/>
              </a:rPr>
              <a:pPr eaLnBrk="1" hangingPunct="1"/>
              <a:t>17</a:t>
            </a:fld>
            <a:endParaRPr lang="en-GB"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613793-97F4-4699-9B57-9139BC5819A8}" type="slidenum">
              <a:rPr lang="en-GB" smtClean="0"/>
              <a:t>18</a:t>
            </a:fld>
            <a:endParaRPr lang="en-GB"/>
          </a:p>
        </p:txBody>
      </p:sp>
    </p:spTree>
    <p:extLst>
      <p:ext uri="{BB962C8B-B14F-4D97-AF65-F5344CB8AC3E}">
        <p14:creationId xmlns:p14="http://schemas.microsoft.com/office/powerpoint/2010/main" val="153763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8229600" cy="9001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2750" y="2205038"/>
            <a:ext cx="4038600" cy="3598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5E6E8C9-06EA-41AF-BEA6-E0120E3CCEF0}" type="slidenum">
              <a:rPr lang="en-GB" altLang="en-US"/>
              <a:pPr/>
              <a:t>‹#›</a:t>
            </a:fld>
            <a:endParaRPr lang="en-GB" altLang="en-US"/>
          </a:p>
        </p:txBody>
      </p:sp>
    </p:spTree>
    <p:extLst>
      <p:ext uri="{BB962C8B-B14F-4D97-AF65-F5344CB8AC3E}">
        <p14:creationId xmlns:p14="http://schemas.microsoft.com/office/powerpoint/2010/main" val="1904197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S_bullets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Text Placeholder 4"/>
          <p:cNvSpPr>
            <a:spLocks noGrp="1"/>
          </p:cNvSpPr>
          <p:nvPr>
            <p:ph type="body" sz="quarter" idx="11"/>
          </p:nvPr>
        </p:nvSpPr>
        <p:spPr>
          <a:xfrm>
            <a:off x="292099" y="1752600"/>
            <a:ext cx="8555568" cy="432435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2"/>
          <p:cNvSpPr>
            <a:spLocks noGrp="1"/>
          </p:cNvSpPr>
          <p:nvPr>
            <p:ph type="ftr" sz="quarter" idx="12"/>
          </p:nvPr>
        </p:nvSpPr>
        <p:spPr/>
        <p:txBody>
          <a:bodyPr/>
          <a:lstStyle>
            <a:lvl1pPr>
              <a:defRPr b="1">
                <a:solidFill>
                  <a:srgbClr val="000000"/>
                </a:solidFill>
              </a:defRPr>
            </a:lvl1pPr>
          </a:lstStyle>
          <a:p>
            <a:endParaRPr lang="en-US" altLang="en-US"/>
          </a:p>
        </p:txBody>
      </p:sp>
    </p:spTree>
    <p:extLst>
      <p:ext uri="{BB962C8B-B14F-4D97-AF65-F5344CB8AC3E}">
        <p14:creationId xmlns:p14="http://schemas.microsoft.com/office/powerpoint/2010/main" val="225868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1/26/2017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8" r:id="rId12"/>
    <p:sldLayoutId id="214749346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hyperlink" Target="https://students.shu.ac.uk/services/iag/secure/Licence_code.html" TargetMode="External"/><Relationship Id="rId4" Type="http://schemas.openxmlformats.org/officeDocument/2006/relationships/hyperlink" Target="https://www.profilingforsuccess.com/cgi-bin/hpfs_assessments.p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vitae.ac.uk/researchers/1344/Where%20are%20you%20now.html" TargetMode="External"/><Relationship Id="rId2" Type="http://schemas.openxmlformats.org/officeDocument/2006/relationships/hyperlink" Target="http://www.sheffield.ac.uk/careers/postgraduates/research/analyse.html" TargetMode="External"/><Relationship Id="rId1" Type="http://schemas.openxmlformats.org/officeDocument/2006/relationships/slideLayout" Target="../slideLayouts/slideLayout2.xml"/><Relationship Id="rId4" Type="http://schemas.openxmlformats.org/officeDocument/2006/relationships/hyperlink" Target="http://www.vitae.ac.uk/researcher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prospects.ac.uk/myprospects_planner_login.ht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targetjobs.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0ahUKEwjZ-abjlI_PAhWEtRQKHRqYAj0QjRwIBw&amp;url=http://whitharveygroup.com/straight-roads-and-other-interesting-trivia/&amp;psig=AFQjCNFbe21FqMNWFkfy1XHPUK3uEJM54g&amp;ust=1473952929976337"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openxmlformats.org/officeDocument/2006/relationships/hyperlink" Target="http://www.vitae.ac.uk/researchers/412181/What-do-researchers-do-Labour-market-information.html" TargetMode="External"/><Relationship Id="rId3" Type="http://schemas.openxmlformats.org/officeDocument/2006/relationships/hyperlink" Target="http://www.prospects.ac.uk/" TargetMode="External"/><Relationship Id="rId7" Type="http://schemas.openxmlformats.org/officeDocument/2006/relationships/hyperlink" Target="http://www.rcuk.ac.uk/skills/perca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hardprogramme.wordpress.com/shard/career/" TargetMode="External"/><Relationship Id="rId11" Type="http://schemas.openxmlformats.org/officeDocument/2006/relationships/image" Target="../media/image22.png"/><Relationship Id="rId5" Type="http://schemas.openxmlformats.org/officeDocument/2006/relationships/hyperlink" Target="https://www.epigeum.com/" TargetMode="External"/><Relationship Id="rId10" Type="http://schemas.openxmlformats.org/officeDocument/2006/relationships/hyperlink" Target="http://www.agcas.org.uk/assets/download?file=1093&amp;parent=422" TargetMode="External"/><Relationship Id="rId4" Type="http://schemas.openxmlformats.org/officeDocument/2006/relationships/hyperlink" Target="http://www.vitae.ac.uk/careerstories" TargetMode="External"/><Relationship Id="rId9" Type="http://schemas.openxmlformats.org/officeDocument/2006/relationships/hyperlink" Target="http://www.ukcge.ac.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vitae.ac.uk/researcher-career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academiccareer.manchester.ac.u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vitae.ac.uk/lm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cft.vanderbilt.edu/wp-content/uploads/sites/59/Bloomtaxonomy.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hyperlink" Target="http://careerscentral.shu.ac.uk/sites/default/files/pdffiles/Career%20Planning%20guide.pdf" TargetMode="External"/><Relationship Id="rId2" Type="http://schemas.openxmlformats.org/officeDocument/2006/relationships/hyperlink" Target="http://careerscentral.shu.ac.uk/see-adviser/booking-appointment"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thes.co.uk/" TargetMode="External"/><Relationship Id="rId3" Type="http://schemas.openxmlformats.org/officeDocument/2006/relationships/hyperlink" Target="http://www.gethobsons.co.uk/" TargetMode="External"/><Relationship Id="rId7" Type="http://schemas.openxmlformats.org/officeDocument/2006/relationships/hyperlink" Target="http://www.phdjobs.com/" TargetMode="External"/><Relationship Id="rId12" Type="http://schemas.openxmlformats.org/officeDocument/2006/relationships/hyperlink" Target="http://jobs.theguardian.com/" TargetMode="External"/><Relationship Id="rId2" Type="http://schemas.openxmlformats.org/officeDocument/2006/relationships/hyperlink" Target="http://www.prospects.ac.uk/" TargetMode="External"/><Relationship Id="rId1" Type="http://schemas.openxmlformats.org/officeDocument/2006/relationships/slideLayout" Target="../slideLayouts/slideLayout4.xml"/><Relationship Id="rId6" Type="http://schemas.openxmlformats.org/officeDocument/2006/relationships/hyperlink" Target="http://jobs.timeshighereducation.co.uk/" TargetMode="External"/><Relationship Id="rId11" Type="http://schemas.openxmlformats.org/officeDocument/2006/relationships/hyperlink" Target="http://www.findauniversityjob.com/" TargetMode="External"/><Relationship Id="rId5" Type="http://schemas.openxmlformats.org/officeDocument/2006/relationships/hyperlink" Target="http://www.labstaff.co.uk/" TargetMode="External"/><Relationship Id="rId10" Type="http://schemas.openxmlformats.org/officeDocument/2006/relationships/hyperlink" Target="http://www.findapostdoc.com/" TargetMode="External"/><Relationship Id="rId4" Type="http://schemas.openxmlformats.org/officeDocument/2006/relationships/hyperlink" Target="http://www.jobs.ac.uk/" TargetMode="External"/><Relationship Id="rId9" Type="http://schemas.openxmlformats.org/officeDocument/2006/relationships/hyperlink" Target="http://www.rec.uk.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iencecareers.sciencemag.org/career_develop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ironstring.com/sellout/" TargetMode="External"/><Relationship Id="rId4" Type="http://schemas.openxmlformats.org/officeDocument/2006/relationships/hyperlink" Target="http://www.beyondthephd.co.uk/"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hyperlink" Target="http://careerscentral.shu.ac.uk/" TargetMode="Externa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hyperlink" Target="mailto:careers@shu.ac.uk"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careerscentral.shu.ac.uk/" TargetMode="Externa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mailto:careers@shu.ac.uk" TargetMode="External"/><Relationship Id="rId3" Type="http://schemas.openxmlformats.org/officeDocument/2006/relationships/notesSlide" Target="../notesSlides/notesSlide3.xml"/><Relationship Id="rId7" Type="http://schemas.openxmlformats.org/officeDocument/2006/relationships/hyperlink" Target="http://careerscentral.shu.ac.uk/"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 y="0"/>
            <a:ext cx="9142642" cy="6853855"/>
          </a:xfrm>
          <a:prstGeom prst="rect">
            <a:avLst/>
          </a:prstGeom>
        </p:spPr>
      </p:pic>
      <p:sp>
        <p:nvSpPr>
          <p:cNvPr id="2" name="Title 1"/>
          <p:cNvSpPr>
            <a:spLocks noGrp="1"/>
          </p:cNvSpPr>
          <p:nvPr>
            <p:ph type="ctrTitle"/>
          </p:nvPr>
        </p:nvSpPr>
        <p:spPr>
          <a:xfrm>
            <a:off x="225637" y="1512779"/>
            <a:ext cx="5343889" cy="750130"/>
          </a:xfrm>
        </p:spPr>
        <p:txBody>
          <a:bodyPr>
            <a:noAutofit/>
          </a:bodyPr>
          <a:lstStyle/>
          <a:p>
            <a:pPr algn="l"/>
            <a:r>
              <a:rPr lang="en-US" sz="4800" b="1" dirty="0" smtClean="0">
                <a:solidFill>
                  <a:schemeClr val="bg1"/>
                </a:solidFill>
                <a:latin typeface="Arial" panose="020B0604020202020204" pitchFamily="34" charset="0"/>
                <a:cs typeface="Arial" panose="020B0604020202020204" pitchFamily="34" charset="0"/>
              </a:rPr>
              <a:t>Doctoral School: </a:t>
            </a:r>
            <a:endParaRPr lang="en-US" sz="48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5638" y="2253672"/>
            <a:ext cx="5189741" cy="3121892"/>
          </a:xfrm>
        </p:spPr>
        <p:txBody>
          <a:bodyPr>
            <a:normAutofit fontScale="92500" lnSpcReduction="20000"/>
          </a:bodyPr>
          <a:lstStyle/>
          <a:p>
            <a:pPr algn="l"/>
            <a:r>
              <a:rPr lang="en-US" sz="5600" dirty="0" smtClean="0">
                <a:solidFill>
                  <a:srgbClr val="FFFFFF"/>
                </a:solidFill>
                <a:latin typeface="Arial" panose="020B0604020202020204" pitchFamily="34" charset="0"/>
                <a:cs typeface="Arial" panose="020B0604020202020204" pitchFamily="34" charset="0"/>
              </a:rPr>
              <a:t>Career Planning Tactics</a:t>
            </a:r>
          </a:p>
          <a:p>
            <a:pPr algn="l"/>
            <a:endParaRPr lang="en-US" sz="3000" dirty="0" smtClean="0">
              <a:solidFill>
                <a:srgbClr val="FFFFFF"/>
              </a:solidFill>
              <a:latin typeface="Arial" panose="020B0604020202020204" pitchFamily="34" charset="0"/>
              <a:cs typeface="Arial" panose="020B0604020202020204" pitchFamily="34" charset="0"/>
            </a:endParaRPr>
          </a:p>
          <a:p>
            <a:pPr algn="l"/>
            <a:r>
              <a:rPr lang="en-US" sz="3000" dirty="0" smtClean="0">
                <a:solidFill>
                  <a:srgbClr val="FFFFFF"/>
                </a:solidFill>
                <a:latin typeface="Arial" panose="020B0604020202020204" pitchFamily="34" charset="0"/>
                <a:cs typeface="Arial" panose="020B0604020202020204" pitchFamily="34" charset="0"/>
              </a:rPr>
              <a:t>Kent Roach</a:t>
            </a:r>
          </a:p>
          <a:p>
            <a:pPr algn="l"/>
            <a:r>
              <a:rPr lang="en-US" sz="3000" dirty="0" smtClean="0">
                <a:solidFill>
                  <a:srgbClr val="FFFFFF"/>
                </a:solidFill>
                <a:latin typeface="Arial" panose="020B0604020202020204" pitchFamily="34" charset="0"/>
                <a:cs typeface="Arial" panose="020B0604020202020204" pitchFamily="34" charset="0"/>
              </a:rPr>
              <a:t>Careers and Employability Consultant</a:t>
            </a:r>
            <a:endParaRPr lang="en-US" sz="3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765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2" descr="http://www.sc-careertransition.com/wp-content/uploads/2013/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6" y="0"/>
            <a:ext cx="9172286" cy="6894332"/>
          </a:xfrm>
          <a:prstGeom prst="rect">
            <a:avLst/>
          </a:prstGeom>
          <a:solidFill>
            <a:schemeClr val="bg1"/>
          </a:solidFill>
        </p:spPr>
      </p:pic>
      <p:sp>
        <p:nvSpPr>
          <p:cNvPr id="6" name="Title 1"/>
          <p:cNvSpPr txBox="1">
            <a:spLocks/>
          </p:cNvSpPr>
          <p:nvPr/>
        </p:nvSpPr>
        <p:spPr>
          <a:xfrm>
            <a:off x="4451351" y="4267201"/>
            <a:ext cx="4692650" cy="28916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361B00"/>
                </a:solidFill>
                <a:cs typeface="FS Clerkenwell"/>
              </a:rPr>
              <a:t>What is 'career management'? </a:t>
            </a:r>
            <a:endParaRPr lang="en-US" sz="4000" dirty="0">
              <a:solidFill>
                <a:srgbClr val="361B00"/>
              </a:solidFill>
              <a:cs typeface="FS Clerkenwell"/>
            </a:endParaRPr>
          </a:p>
        </p:txBody>
      </p:sp>
    </p:spTree>
    <p:extLst>
      <p:ext uri="{BB962C8B-B14F-4D97-AF65-F5344CB8AC3E}">
        <p14:creationId xmlns:p14="http://schemas.microsoft.com/office/powerpoint/2010/main" val="1640702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529" y="295564"/>
            <a:ext cx="7409159" cy="773176"/>
          </a:xfrm>
        </p:spPr>
        <p:txBody>
          <a:bodyPr>
            <a:normAutofit/>
          </a:bodyPr>
          <a:lstStyle/>
          <a:p>
            <a:r>
              <a:rPr lang="en-US" sz="3600" dirty="0" smtClean="0">
                <a:solidFill>
                  <a:srgbClr val="B70D50"/>
                </a:solidFill>
                <a:cs typeface="FS Clerkenwell"/>
              </a:rPr>
              <a:t>What is career management? </a:t>
            </a:r>
            <a:endParaRPr lang="en-US" sz="3600" dirty="0">
              <a:solidFill>
                <a:srgbClr val="B70D50"/>
              </a:solidFill>
              <a:cs typeface="FS Clerkenwell"/>
            </a:endParaRPr>
          </a:p>
        </p:txBody>
      </p:sp>
      <p:sp>
        <p:nvSpPr>
          <p:cNvPr id="3" name="Subtitle 2"/>
          <p:cNvSpPr>
            <a:spLocks noGrp="1"/>
          </p:cNvSpPr>
          <p:nvPr>
            <p:ph type="subTitle" idx="1"/>
          </p:nvPr>
        </p:nvSpPr>
        <p:spPr>
          <a:xfrm>
            <a:off x="958449" y="1075299"/>
            <a:ext cx="7258239" cy="4781553"/>
          </a:xfrm>
        </p:spPr>
        <p:txBody>
          <a:bodyPr>
            <a:normAutofit/>
          </a:bodyPr>
          <a:lstStyle/>
          <a:p>
            <a:pPr marL="342900" indent="-342900" algn="l">
              <a:lnSpc>
                <a:spcPct val="90000"/>
              </a:lnSpc>
              <a:buFont typeface="Arial" panose="020B0604020202020204" pitchFamily="34" charset="0"/>
              <a:buChar char="•"/>
            </a:pPr>
            <a:r>
              <a:rPr lang="en-GB" altLang="en-US" sz="2400" dirty="0">
                <a:solidFill>
                  <a:schemeClr val="tx1"/>
                </a:solidFill>
                <a:latin typeface="+mj-lt"/>
              </a:rPr>
              <a:t>Implies taking charge of your </a:t>
            </a:r>
            <a:r>
              <a:rPr lang="en-GB" altLang="en-US" sz="2400" dirty="0" smtClean="0">
                <a:solidFill>
                  <a:schemeClr val="tx1"/>
                </a:solidFill>
                <a:latin typeface="+mj-lt"/>
              </a:rPr>
              <a:t>future</a:t>
            </a:r>
            <a:endParaRPr lang="en-GB" altLang="en-US" sz="2400" dirty="0">
              <a:solidFill>
                <a:schemeClr val="tx1"/>
              </a:solidFill>
              <a:latin typeface="+mj-lt"/>
            </a:endParaRPr>
          </a:p>
          <a:p>
            <a:pPr marL="342900" indent="-342900" algn="l">
              <a:lnSpc>
                <a:spcPct val="90000"/>
              </a:lnSpc>
              <a:buFont typeface="Arial" panose="020B0604020202020204" pitchFamily="34" charset="0"/>
              <a:buChar char="•"/>
            </a:pPr>
            <a:r>
              <a:rPr lang="en-GB" altLang="en-US" sz="2400" b="1" dirty="0">
                <a:solidFill>
                  <a:schemeClr val="tx1"/>
                </a:solidFill>
                <a:latin typeface="+mj-lt"/>
              </a:rPr>
              <a:t>In reality</a:t>
            </a:r>
            <a:r>
              <a:rPr lang="en-GB" altLang="en-US" sz="2400" dirty="0">
                <a:solidFill>
                  <a:schemeClr val="tx1"/>
                </a:solidFill>
                <a:latin typeface="+mj-lt"/>
              </a:rPr>
              <a:t> a highly interactive process between an individual and their </a:t>
            </a:r>
            <a:r>
              <a:rPr lang="en-GB" altLang="en-US" sz="2400" dirty="0" smtClean="0">
                <a:solidFill>
                  <a:schemeClr val="tx1"/>
                </a:solidFill>
                <a:latin typeface="+mj-lt"/>
              </a:rPr>
              <a:t>environment/</a:t>
            </a:r>
            <a:r>
              <a:rPr lang="en-GB" altLang="en-US" sz="2400" dirty="0" smtClean="0">
                <a:solidFill>
                  <a:schemeClr val="tx1"/>
                </a:solidFill>
                <a:latin typeface="+mj-lt"/>
              </a:rPr>
              <a:t>employer </a:t>
            </a:r>
            <a:r>
              <a:rPr lang="en-GB" altLang="en-US" sz="2400" dirty="0">
                <a:solidFill>
                  <a:schemeClr val="tx1"/>
                </a:solidFill>
                <a:latin typeface="+mj-lt"/>
              </a:rPr>
              <a:t>– can be difficult to feel in control of your own </a:t>
            </a:r>
            <a:r>
              <a:rPr lang="en-GB" altLang="en-US" sz="2400" dirty="0" smtClean="0">
                <a:solidFill>
                  <a:schemeClr val="tx1"/>
                </a:solidFill>
                <a:latin typeface="+mj-lt"/>
              </a:rPr>
              <a:t>destiny</a:t>
            </a:r>
          </a:p>
          <a:p>
            <a:pPr marL="342900" indent="-342900" algn="l">
              <a:lnSpc>
                <a:spcPct val="90000"/>
              </a:lnSpc>
              <a:buFont typeface="Arial" panose="020B0604020202020204" pitchFamily="34" charset="0"/>
              <a:buChar char="•"/>
            </a:pPr>
            <a:endParaRPr lang="en-GB" altLang="en-US" sz="2400" dirty="0">
              <a:solidFill>
                <a:schemeClr val="tx1"/>
              </a:solidFill>
              <a:latin typeface="+mj-lt"/>
            </a:endParaRPr>
          </a:p>
          <a:p>
            <a:pPr marL="342900" indent="-342900" algn="l">
              <a:lnSpc>
                <a:spcPct val="90000"/>
              </a:lnSpc>
              <a:buFont typeface="Arial" panose="020B0604020202020204" pitchFamily="34" charset="0"/>
              <a:buChar char="•"/>
            </a:pPr>
            <a:r>
              <a:rPr lang="en-GB" altLang="en-US" sz="2400" dirty="0">
                <a:solidFill>
                  <a:schemeClr val="tx1"/>
                </a:solidFill>
                <a:latin typeface="+mj-lt"/>
              </a:rPr>
              <a:t>Good career managers therefore need:</a:t>
            </a:r>
          </a:p>
          <a:p>
            <a:pPr marL="800100" lvl="1" indent="-342900" algn="l">
              <a:lnSpc>
                <a:spcPct val="90000"/>
              </a:lnSpc>
              <a:buFont typeface="Wingdings" panose="05000000000000000000" pitchFamily="2" charset="2"/>
              <a:buChar char="§"/>
            </a:pPr>
            <a:r>
              <a:rPr lang="en-GB" altLang="en-US" sz="2400" dirty="0">
                <a:solidFill>
                  <a:schemeClr val="tx1"/>
                </a:solidFill>
                <a:latin typeface="+mj-lt"/>
              </a:rPr>
              <a:t>To understand what they want from life</a:t>
            </a:r>
          </a:p>
          <a:p>
            <a:pPr marL="800100" lvl="1" indent="-342900" algn="l">
              <a:lnSpc>
                <a:spcPct val="90000"/>
              </a:lnSpc>
              <a:buFont typeface="Wingdings" panose="05000000000000000000" pitchFamily="2" charset="2"/>
              <a:buChar char="§"/>
            </a:pPr>
            <a:r>
              <a:rPr lang="en-GB" altLang="en-US" sz="2400" dirty="0">
                <a:solidFill>
                  <a:schemeClr val="tx1"/>
                </a:solidFill>
                <a:latin typeface="+mj-lt"/>
              </a:rPr>
              <a:t>Be knowledgeable about careers, routes into them and career prospects</a:t>
            </a:r>
          </a:p>
          <a:p>
            <a:pPr marL="800100" lvl="1" indent="-342900" algn="l">
              <a:lnSpc>
                <a:spcPct val="90000"/>
              </a:lnSpc>
              <a:buFont typeface="Wingdings" panose="05000000000000000000" pitchFamily="2" charset="2"/>
              <a:buChar char="§"/>
            </a:pPr>
            <a:r>
              <a:rPr lang="en-GB" altLang="en-US" sz="2400" dirty="0">
                <a:solidFill>
                  <a:schemeClr val="tx1"/>
                </a:solidFill>
                <a:latin typeface="+mj-lt"/>
              </a:rPr>
              <a:t>An understanding of the wider economic, political, social and technological climate</a:t>
            </a:r>
          </a:p>
          <a:p>
            <a:pPr algn="l"/>
            <a:endParaRPr lang="en-US" sz="2400" dirty="0">
              <a:solidFill>
                <a:srgbClr val="000000"/>
              </a:solidFill>
              <a:latin typeface="+mj-lt"/>
              <a:cs typeface="FS Clerkenwell Light"/>
            </a:endParaRPr>
          </a:p>
          <a:p>
            <a:pPr algn="l"/>
            <a:endParaRPr lang="en-US" sz="2400" dirty="0" smtClean="0">
              <a:solidFill>
                <a:srgbClr val="000000"/>
              </a:solidFill>
              <a:latin typeface="+mj-lt"/>
              <a:cs typeface="FS Clerkenwell Light"/>
            </a:endParaRPr>
          </a:p>
          <a:p>
            <a:pPr algn="l"/>
            <a:endParaRPr lang="en-US" sz="2400" dirty="0">
              <a:solidFill>
                <a:srgbClr val="000000"/>
              </a:solidFill>
              <a:latin typeface="+mj-lt"/>
              <a:cs typeface="FS Clerkenwell Light"/>
            </a:endParaRPr>
          </a:p>
        </p:txBody>
      </p:sp>
    </p:spTree>
    <p:extLst>
      <p:ext uri="{BB962C8B-B14F-4D97-AF65-F5344CB8AC3E}">
        <p14:creationId xmlns:p14="http://schemas.microsoft.com/office/powerpoint/2010/main" val="19116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41288" y="1566295"/>
            <a:ext cx="8732016" cy="4280272"/>
          </a:xfrm>
        </p:spPr>
        <p:txBody>
          <a:bodyPr>
            <a:normAutofit fontScale="92500" lnSpcReduction="10000"/>
          </a:bodyPr>
          <a:lstStyle/>
          <a:p>
            <a:pPr marL="0" indent="0">
              <a:buNone/>
            </a:pPr>
            <a:r>
              <a:rPr lang="en-GB" b="1" dirty="0" smtClean="0">
                <a:solidFill>
                  <a:srgbClr val="0070C0"/>
                </a:solidFill>
                <a:latin typeface="Arial" panose="020B0604020202020204" pitchFamily="34" charset="0"/>
                <a:cs typeface="Arial" panose="020B0604020202020204" pitchFamily="34" charset="0"/>
              </a:rPr>
              <a:t>DOTS</a:t>
            </a:r>
          </a:p>
          <a:p>
            <a:pPr marL="0" indent="0">
              <a:buNone/>
            </a:pPr>
            <a:r>
              <a:rPr lang="en-GB" sz="2600" dirty="0" smtClean="0">
                <a:latin typeface="Arial" panose="020B0604020202020204" pitchFamily="34" charset="0"/>
                <a:cs typeface="Arial" panose="020B0604020202020204" pitchFamily="34" charset="0"/>
              </a:rPr>
              <a:t>Well informed career decisions are made when a person has:</a:t>
            </a:r>
          </a:p>
          <a:p>
            <a:r>
              <a:rPr lang="en-GB" sz="2600" dirty="0">
                <a:latin typeface="Arial" panose="020B0604020202020204" pitchFamily="34" charset="0"/>
                <a:cs typeface="Arial" panose="020B0604020202020204" pitchFamily="34" charset="0"/>
              </a:rPr>
              <a:t>a</a:t>
            </a:r>
            <a:r>
              <a:rPr lang="en-GB" sz="2600" dirty="0" smtClean="0">
                <a:latin typeface="Arial" panose="020B0604020202020204" pitchFamily="34" charset="0"/>
                <a:cs typeface="Arial" panose="020B0604020202020204" pitchFamily="34" charset="0"/>
              </a:rPr>
              <a:t> sense of </a:t>
            </a:r>
            <a:r>
              <a:rPr lang="en-GB" sz="2600" b="1" dirty="0" smtClean="0">
                <a:solidFill>
                  <a:srgbClr val="0070C0"/>
                </a:solidFill>
                <a:latin typeface="Arial" panose="020B0604020202020204" pitchFamily="34" charset="0"/>
                <a:cs typeface="Arial" panose="020B0604020202020204" pitchFamily="34" charset="0"/>
              </a:rPr>
              <a:t>S</a:t>
            </a:r>
            <a:r>
              <a:rPr lang="en-GB" sz="2600" dirty="0" smtClean="0">
                <a:latin typeface="Arial" panose="020B0604020202020204" pitchFamily="34" charset="0"/>
                <a:cs typeface="Arial" panose="020B0604020202020204" pitchFamily="34" charset="0"/>
              </a:rPr>
              <a:t>elf: understands strengths, weaknesses, likes, dislikes</a:t>
            </a:r>
          </a:p>
          <a:p>
            <a:r>
              <a:rPr lang="en-GB" sz="2600" dirty="0">
                <a:latin typeface="Arial" panose="020B0604020202020204" pitchFamily="34" charset="0"/>
                <a:cs typeface="Arial" panose="020B0604020202020204" pitchFamily="34" charset="0"/>
              </a:rPr>
              <a:t>k</a:t>
            </a:r>
            <a:r>
              <a:rPr lang="en-GB" sz="2600" dirty="0" smtClean="0">
                <a:latin typeface="Arial" panose="020B0604020202020204" pitchFamily="34" charset="0"/>
                <a:cs typeface="Arial" panose="020B0604020202020204" pitchFamily="34" charset="0"/>
              </a:rPr>
              <a:t>nowledge of career </a:t>
            </a:r>
            <a:r>
              <a:rPr lang="en-GB" sz="2600" b="1" dirty="0" smtClean="0">
                <a:solidFill>
                  <a:srgbClr val="0070C0"/>
                </a:solidFill>
                <a:latin typeface="Arial" panose="020B0604020202020204" pitchFamily="34" charset="0"/>
                <a:cs typeface="Arial" panose="020B0604020202020204" pitchFamily="34" charset="0"/>
              </a:rPr>
              <a:t>O</a:t>
            </a:r>
            <a:r>
              <a:rPr lang="en-GB" sz="2600" dirty="0" smtClean="0">
                <a:latin typeface="Arial" panose="020B0604020202020204" pitchFamily="34" charset="0"/>
                <a:cs typeface="Arial" panose="020B0604020202020204" pitchFamily="34" charset="0"/>
              </a:rPr>
              <a:t>pportunities and routes into career opportunities</a:t>
            </a:r>
          </a:p>
          <a:p>
            <a:r>
              <a:rPr lang="en-GB" sz="2600" dirty="0" smtClean="0">
                <a:latin typeface="Arial" panose="020B0604020202020204" pitchFamily="34" charset="0"/>
                <a:cs typeface="Arial" panose="020B0604020202020204" pitchFamily="34" charset="0"/>
              </a:rPr>
              <a:t>understood influences on </a:t>
            </a:r>
            <a:r>
              <a:rPr lang="en-GB" sz="2600" b="1" dirty="0" smtClean="0">
                <a:solidFill>
                  <a:srgbClr val="0070C0"/>
                </a:solidFill>
                <a:latin typeface="Arial" panose="020B0604020202020204" pitchFamily="34" charset="0"/>
                <a:cs typeface="Arial" panose="020B0604020202020204" pitchFamily="34" charset="0"/>
              </a:rPr>
              <a:t>D</a:t>
            </a:r>
            <a:r>
              <a:rPr lang="en-GB" sz="2600" dirty="0" smtClean="0">
                <a:latin typeface="Arial" panose="020B0604020202020204" pitchFamily="34" charset="0"/>
                <a:cs typeface="Arial" panose="020B0604020202020204" pitchFamily="34" charset="0"/>
              </a:rPr>
              <a:t>ecision making and consequences of decisions</a:t>
            </a:r>
          </a:p>
          <a:p>
            <a:r>
              <a:rPr lang="en-GB" sz="2600" dirty="0">
                <a:latin typeface="Arial" panose="020B0604020202020204" pitchFamily="34" charset="0"/>
                <a:cs typeface="Arial" panose="020B0604020202020204" pitchFamily="34" charset="0"/>
              </a:rPr>
              <a:t>t</a:t>
            </a:r>
            <a:r>
              <a:rPr lang="en-GB" sz="2600" dirty="0" smtClean="0">
                <a:latin typeface="Arial" panose="020B0604020202020204" pitchFamily="34" charset="0"/>
                <a:cs typeface="Arial" panose="020B0604020202020204" pitchFamily="34" charset="0"/>
              </a:rPr>
              <a:t>he skills to </a:t>
            </a:r>
            <a:r>
              <a:rPr lang="en-GB" sz="2600" b="1" dirty="0" smtClean="0">
                <a:solidFill>
                  <a:srgbClr val="0070C0"/>
                </a:solidFill>
                <a:latin typeface="Arial" panose="020B0604020202020204" pitchFamily="34" charset="0"/>
                <a:cs typeface="Arial" panose="020B0604020202020204" pitchFamily="34" charset="0"/>
              </a:rPr>
              <a:t>T</a:t>
            </a:r>
            <a:r>
              <a:rPr lang="en-GB" sz="2600" dirty="0" smtClean="0">
                <a:latin typeface="Arial" panose="020B0604020202020204" pitchFamily="34" charset="0"/>
                <a:cs typeface="Arial" panose="020B0604020202020204" pitchFamily="34" charset="0"/>
              </a:rPr>
              <a:t>ransfer into opportunities e.g. CV, interviews, tests</a:t>
            </a:r>
          </a:p>
          <a:p>
            <a:pPr marL="0" indent="0">
              <a:buNone/>
            </a:pPr>
            <a:r>
              <a:rPr lang="en-GB" sz="1400" dirty="0" smtClean="0">
                <a:latin typeface="Arial" panose="020B0604020202020204" pitchFamily="34" charset="0"/>
                <a:cs typeface="Arial" panose="020B0604020202020204" pitchFamily="34" charset="0"/>
              </a:rPr>
              <a:t>							Bill Law  &amp; Tony Watts  NICEC</a:t>
            </a:r>
            <a:endParaRPr lang="en-GB" sz="1500" dirty="0" smtClean="0">
              <a:latin typeface="Arial" panose="020B0604020202020204" pitchFamily="34" charset="0"/>
              <a:cs typeface="Arial" panose="020B0604020202020204" pitchFamily="34" charset="0"/>
            </a:endParaRPr>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755"/>
            <a:ext cx="921459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28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17216382"/>
              </p:ext>
            </p:extLst>
          </p:nvPr>
        </p:nvGraphicFramePr>
        <p:xfrm>
          <a:off x="73891" y="346364"/>
          <a:ext cx="8429122" cy="619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939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0751"/>
            <a:ext cx="2990335" cy="1213779"/>
          </a:xfrm>
        </p:spPr>
        <p:txBody>
          <a:bodyPr>
            <a:normAutofit fontScale="90000"/>
          </a:bodyPr>
          <a:lstStyle/>
          <a:p>
            <a:r>
              <a:rPr lang="en-GB" sz="4000" dirty="0" smtClean="0">
                <a:solidFill>
                  <a:srgbClr val="B40D50"/>
                </a:solidFill>
              </a:rPr>
              <a:t>A Planning Cycle...</a:t>
            </a:r>
            <a:endParaRPr lang="en-GB" sz="4000" dirty="0">
              <a:solidFill>
                <a:srgbClr val="B40D50"/>
              </a:solidFill>
            </a:endParaRPr>
          </a:p>
        </p:txBody>
      </p:sp>
      <p:graphicFrame>
        <p:nvGraphicFramePr>
          <p:cNvPr id="4" name="Diagram 3"/>
          <p:cNvGraphicFramePr/>
          <p:nvPr>
            <p:extLst>
              <p:ext uri="{D42A27DB-BD31-4B8C-83A1-F6EECF244321}">
                <p14:modId xmlns:p14="http://schemas.microsoft.com/office/powerpoint/2010/main" val="1781600410"/>
              </p:ext>
            </p:extLst>
          </p:nvPr>
        </p:nvGraphicFramePr>
        <p:xfrm>
          <a:off x="148281" y="0"/>
          <a:ext cx="8798011" cy="6722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638894643"/>
              </p:ext>
            </p:extLst>
          </p:nvPr>
        </p:nvGraphicFramePr>
        <p:xfrm>
          <a:off x="1285101" y="2040693"/>
          <a:ext cx="6580949" cy="31185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87206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989" y="431262"/>
            <a:ext cx="7409159" cy="1083012"/>
          </a:xfrm>
        </p:spPr>
        <p:txBody>
          <a:bodyPr>
            <a:normAutofit/>
          </a:bodyPr>
          <a:lstStyle/>
          <a:p>
            <a:pPr algn="l"/>
            <a:r>
              <a:rPr lang="en-US" dirty="0" smtClean="0">
                <a:solidFill>
                  <a:srgbClr val="B70D50"/>
                </a:solidFill>
                <a:cs typeface="FS Clerkenwell"/>
              </a:rPr>
              <a:t>Issues...?</a:t>
            </a:r>
            <a:endParaRPr lang="en-US" dirty="0">
              <a:solidFill>
                <a:srgbClr val="B70D50"/>
              </a:solidFill>
              <a:cs typeface="FS Clerkenwell"/>
            </a:endParaRPr>
          </a:p>
        </p:txBody>
      </p:sp>
      <p:sp>
        <p:nvSpPr>
          <p:cNvPr id="3" name="Subtitle 2"/>
          <p:cNvSpPr>
            <a:spLocks noGrp="1"/>
          </p:cNvSpPr>
          <p:nvPr>
            <p:ph type="subTitle" idx="1"/>
          </p:nvPr>
        </p:nvSpPr>
        <p:spPr>
          <a:xfrm>
            <a:off x="410989" y="966017"/>
            <a:ext cx="7258239" cy="4781553"/>
          </a:xfrm>
        </p:spPr>
        <p:txBody>
          <a:bodyPr>
            <a:normAutofit/>
          </a:bodyPr>
          <a:lstStyle/>
          <a:p>
            <a:pPr algn="l"/>
            <a:endParaRPr lang="en-US" sz="2400" dirty="0">
              <a:solidFill>
                <a:srgbClr val="000000"/>
              </a:solidFill>
              <a:latin typeface="+mj-lt"/>
              <a:cs typeface="FS Clerkenwell Light"/>
            </a:endParaRPr>
          </a:p>
          <a:p>
            <a:pPr marL="342900" indent="-342900" algn="l"/>
            <a:r>
              <a:rPr lang="en-GB" sz="2400" b="1" dirty="0">
                <a:solidFill>
                  <a:schemeClr val="tx1"/>
                </a:solidFill>
                <a:latin typeface="+mj-lt"/>
              </a:rPr>
              <a:t>In small groups discuss</a:t>
            </a:r>
            <a:r>
              <a:rPr lang="en-GB" sz="2400" b="1" dirty="0" smtClean="0">
                <a:solidFill>
                  <a:schemeClr val="tx1"/>
                </a:solidFill>
                <a:latin typeface="+mj-lt"/>
              </a:rPr>
              <a:t>:</a:t>
            </a:r>
          </a:p>
          <a:p>
            <a:pPr marL="342900" indent="-342900" algn="l"/>
            <a:endParaRPr lang="en-GB" sz="2400" b="1" dirty="0">
              <a:solidFill>
                <a:schemeClr val="tx1"/>
              </a:solidFill>
              <a:latin typeface="+mj-lt"/>
            </a:endParaRPr>
          </a:p>
          <a:p>
            <a:pPr marL="342900" indent="-342900" algn="l">
              <a:buFontTx/>
              <a:buChar char="•"/>
            </a:pPr>
            <a:r>
              <a:rPr lang="en-GB" sz="2400" dirty="0">
                <a:solidFill>
                  <a:schemeClr val="tx1"/>
                </a:solidFill>
                <a:latin typeface="+mj-lt"/>
              </a:rPr>
              <a:t>What do you feel are the main </a:t>
            </a:r>
            <a:r>
              <a:rPr lang="en-GB" sz="2400" dirty="0">
                <a:solidFill>
                  <a:srgbClr val="0070C0"/>
                </a:solidFill>
                <a:latin typeface="+mj-lt"/>
              </a:rPr>
              <a:t>issues</a:t>
            </a:r>
            <a:r>
              <a:rPr lang="en-GB" sz="2400" dirty="0">
                <a:solidFill>
                  <a:schemeClr val="tx1"/>
                </a:solidFill>
                <a:latin typeface="+mj-lt"/>
              </a:rPr>
              <a:t> facing you as you plan the next stage of your career?</a:t>
            </a:r>
          </a:p>
          <a:p>
            <a:pPr marL="342900" indent="-342900" algn="l">
              <a:buFontTx/>
              <a:buChar char="•"/>
            </a:pPr>
            <a:r>
              <a:rPr lang="en-GB" sz="2400" dirty="0">
                <a:solidFill>
                  <a:schemeClr val="tx1"/>
                </a:solidFill>
                <a:latin typeface="+mj-lt"/>
              </a:rPr>
              <a:t>What </a:t>
            </a:r>
            <a:r>
              <a:rPr lang="en-GB" sz="2400" dirty="0">
                <a:solidFill>
                  <a:srgbClr val="0070C0"/>
                </a:solidFill>
                <a:latin typeface="+mj-lt"/>
              </a:rPr>
              <a:t>barriers</a:t>
            </a:r>
            <a:r>
              <a:rPr lang="en-GB" sz="2400" dirty="0">
                <a:solidFill>
                  <a:schemeClr val="tx1"/>
                </a:solidFill>
                <a:latin typeface="+mj-lt"/>
              </a:rPr>
              <a:t> do you face?</a:t>
            </a:r>
          </a:p>
          <a:p>
            <a:pPr marL="342900" indent="-342900" algn="l">
              <a:buFontTx/>
              <a:buChar char="•"/>
            </a:pPr>
            <a:r>
              <a:rPr lang="en-GB" sz="2400" dirty="0">
                <a:solidFill>
                  <a:schemeClr val="tx1"/>
                </a:solidFill>
                <a:latin typeface="+mj-lt"/>
              </a:rPr>
              <a:t>What could you do to </a:t>
            </a:r>
            <a:r>
              <a:rPr lang="en-GB" sz="2400" dirty="0">
                <a:solidFill>
                  <a:srgbClr val="0070C0"/>
                </a:solidFill>
                <a:latin typeface="+mj-lt"/>
              </a:rPr>
              <a:t>overcome</a:t>
            </a:r>
            <a:r>
              <a:rPr lang="en-GB" sz="2400" dirty="0">
                <a:solidFill>
                  <a:schemeClr val="tx1"/>
                </a:solidFill>
                <a:latin typeface="+mj-lt"/>
              </a:rPr>
              <a:t> these</a:t>
            </a:r>
            <a:r>
              <a:rPr lang="en-GB" sz="2400" dirty="0" smtClean="0">
                <a:solidFill>
                  <a:schemeClr val="tx1"/>
                </a:solidFill>
                <a:latin typeface="+mj-lt"/>
              </a:rPr>
              <a:t>?</a:t>
            </a:r>
            <a:endParaRPr lang="en-GB" sz="2400" dirty="0">
              <a:solidFill>
                <a:schemeClr val="tx1"/>
              </a:solidFill>
              <a:latin typeface="+mj-lt"/>
            </a:endParaRPr>
          </a:p>
        </p:txBody>
      </p:sp>
    </p:spTree>
    <p:extLst>
      <p:ext uri="{BB962C8B-B14F-4D97-AF65-F5344CB8AC3E}">
        <p14:creationId xmlns:p14="http://schemas.microsoft.com/office/powerpoint/2010/main" val="428149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5413"/>
            <a:ext cx="8402595" cy="1083012"/>
          </a:xfrm>
        </p:spPr>
        <p:txBody>
          <a:bodyPr>
            <a:noAutofit/>
          </a:bodyPr>
          <a:lstStyle/>
          <a:p>
            <a:r>
              <a:rPr lang="en-US" dirty="0" smtClean="0">
                <a:solidFill>
                  <a:srgbClr val="B70D50"/>
                </a:solidFill>
                <a:cs typeface="FS Clerkenwell"/>
              </a:rPr>
              <a:t>Some of the issues you may face...</a:t>
            </a:r>
            <a:endParaRPr lang="en-US" dirty="0">
              <a:solidFill>
                <a:srgbClr val="B70D50"/>
              </a:solidFill>
              <a:cs typeface="FS Clerkenwell"/>
            </a:endParaRPr>
          </a:p>
        </p:txBody>
      </p:sp>
      <p:graphicFrame>
        <p:nvGraphicFramePr>
          <p:cNvPr id="5" name="Diagram 4"/>
          <p:cNvGraphicFramePr/>
          <p:nvPr>
            <p:extLst>
              <p:ext uri="{D42A27DB-BD31-4B8C-83A1-F6EECF244321}">
                <p14:modId xmlns:p14="http://schemas.microsoft.com/office/powerpoint/2010/main" val="3491268094"/>
              </p:ext>
            </p:extLst>
          </p:nvPr>
        </p:nvGraphicFramePr>
        <p:xfrm>
          <a:off x="914401" y="1233229"/>
          <a:ext cx="7500550" cy="4698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550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idx="1"/>
          </p:nvPr>
        </p:nvSpPr>
        <p:spPr>
          <a:xfrm>
            <a:off x="1043608" y="2276872"/>
            <a:ext cx="7343775" cy="2232248"/>
          </a:xfrm>
        </p:spPr>
        <p:txBody>
          <a:bodyPr>
            <a:normAutofit lnSpcReduction="10000"/>
          </a:bodyPr>
          <a:lstStyle/>
          <a:p>
            <a:pPr algn="ctr" eaLnBrk="1" hangingPunct="1">
              <a:buFont typeface="Arial" charset="0"/>
              <a:buNone/>
              <a:defRPr/>
            </a:pPr>
            <a:r>
              <a:rPr lang="en-GB" sz="7200" dirty="0" smtClean="0">
                <a:solidFill>
                  <a:srgbClr val="0070C0"/>
                </a:solidFill>
                <a:latin typeface="+mj-lt"/>
              </a:rPr>
              <a:t>Career Planning: Your Steps</a:t>
            </a:r>
          </a:p>
        </p:txBody>
      </p:sp>
    </p:spTree>
    <p:extLst>
      <p:ext uri="{BB962C8B-B14F-4D97-AF65-F5344CB8AC3E}">
        <p14:creationId xmlns:p14="http://schemas.microsoft.com/office/powerpoint/2010/main" val="1976704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008112"/>
          </a:xfrm>
        </p:spPr>
        <p:txBody>
          <a:bodyPr>
            <a:noAutofit/>
          </a:bodyPr>
          <a:lstStyle/>
          <a:p>
            <a:r>
              <a:rPr lang="en-GB" sz="4000" dirty="0" smtClean="0">
                <a:solidFill>
                  <a:srgbClr val="B70D50"/>
                </a:solidFill>
              </a:rPr>
              <a:t>Career Planning: Your Steps</a:t>
            </a:r>
            <a:endParaRPr lang="en-GB" sz="4000" dirty="0">
              <a:solidFill>
                <a:srgbClr val="B70D50"/>
              </a:solidFill>
            </a:endParaRPr>
          </a:p>
        </p:txBody>
      </p:sp>
      <p:graphicFrame>
        <p:nvGraphicFramePr>
          <p:cNvPr id="5" name="Diagram 4"/>
          <p:cNvGraphicFramePr/>
          <p:nvPr>
            <p:extLst>
              <p:ext uri="{D42A27DB-BD31-4B8C-83A1-F6EECF244321}">
                <p14:modId xmlns:p14="http://schemas.microsoft.com/office/powerpoint/2010/main" val="3942808790"/>
              </p:ext>
            </p:extLst>
          </p:nvPr>
        </p:nvGraphicFramePr>
        <p:xfrm>
          <a:off x="467544" y="1340768"/>
          <a:ext cx="7992888"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57758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4"/>
          <p:cNvSpPr>
            <a:spLocks noGrp="1" noChangeArrowheads="1"/>
          </p:cNvSpPr>
          <p:nvPr>
            <p:ph type="title"/>
          </p:nvPr>
        </p:nvSpPr>
        <p:spPr bwMode="auto">
          <a:xfrm>
            <a:off x="3125767" y="2760191"/>
            <a:ext cx="2650476" cy="142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2800" dirty="0" smtClean="0">
                <a:solidFill>
                  <a:srgbClr val="B70D50"/>
                </a:solidFill>
              </a:rPr>
              <a:t>Career planning where do you start?</a:t>
            </a:r>
          </a:p>
        </p:txBody>
      </p:sp>
      <p:sp>
        <p:nvSpPr>
          <p:cNvPr id="1040" name="Rectangle 5"/>
          <p:cNvSpPr>
            <a:spLocks noGrp="1" noChangeArrowheads="1"/>
          </p:cNvSpPr>
          <p:nvPr>
            <p:ph type="body" idx="1"/>
          </p:nvPr>
        </p:nvSpPr>
        <p:spPr bwMode="auto">
          <a:xfrm>
            <a:off x="468132" y="6004354"/>
            <a:ext cx="3773487" cy="580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80000"/>
              </a:lnSpc>
              <a:buNone/>
            </a:pPr>
            <a:r>
              <a:rPr lang="en-GB" sz="1600" dirty="0" smtClean="0">
                <a:latin typeface="FS Clerkenwell" pitchFamily="50" charset="0"/>
              </a:rPr>
              <a:t>Courtesy of The Art of Building Windmills </a:t>
            </a:r>
            <a:br>
              <a:rPr lang="en-GB" sz="1600" dirty="0" smtClean="0">
                <a:latin typeface="FS Clerkenwell" pitchFamily="50" charset="0"/>
              </a:rPr>
            </a:br>
            <a:r>
              <a:rPr lang="en-GB" sz="1600" dirty="0" smtClean="0">
                <a:latin typeface="FS Clerkenwell" pitchFamily="50" charset="0"/>
              </a:rPr>
              <a:t>by Dr Peter Hawkins</a:t>
            </a:r>
          </a:p>
        </p:txBody>
      </p:sp>
      <p:graphicFrame>
        <p:nvGraphicFramePr>
          <p:cNvPr id="2" name="Diagram 1"/>
          <p:cNvGraphicFramePr/>
          <p:nvPr>
            <p:extLst>
              <p:ext uri="{D42A27DB-BD31-4B8C-83A1-F6EECF244321}">
                <p14:modId xmlns:p14="http://schemas.microsoft.com/office/powerpoint/2010/main" val="87132545"/>
              </p:ext>
            </p:extLst>
          </p:nvPr>
        </p:nvGraphicFramePr>
        <p:xfrm>
          <a:off x="1803604" y="1240480"/>
          <a:ext cx="5073737" cy="4807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973831" y="221234"/>
            <a:ext cx="5647779" cy="1019245"/>
            <a:chOff x="1521848" y="738"/>
            <a:chExt cx="5647779" cy="817677"/>
          </a:xfrm>
        </p:grpSpPr>
        <p:sp>
          <p:nvSpPr>
            <p:cNvPr id="8" name="Pentagon 7"/>
            <p:cNvSpPr/>
            <p:nvPr/>
          </p:nvSpPr>
          <p:spPr>
            <a:xfrm rot="10800000">
              <a:off x="1521848" y="738"/>
              <a:ext cx="5315270" cy="73216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entagon 4"/>
            <p:cNvSpPr/>
            <p:nvPr/>
          </p:nvSpPr>
          <p:spPr>
            <a:xfrm>
              <a:off x="2037397" y="86254"/>
              <a:ext cx="5132230" cy="732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You: very important to know your ideas, values, skills, experience... </a:t>
              </a:r>
              <a:endParaRPr lang="en-GB" sz="2400" kern="1200" dirty="0"/>
            </a:p>
          </p:txBody>
        </p:sp>
      </p:grpSp>
      <p:sp>
        <p:nvSpPr>
          <p:cNvPr id="7" name="Oval 6"/>
          <p:cNvSpPr/>
          <p:nvPr/>
        </p:nvSpPr>
        <p:spPr>
          <a:xfrm>
            <a:off x="98413" y="220497"/>
            <a:ext cx="732161" cy="636016"/>
          </a:xfrm>
          <a:prstGeom prst="ellipse">
            <a:avLst/>
          </a:prstGeom>
          <a:blipFill>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602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96" y="1641446"/>
            <a:ext cx="7664044" cy="3384376"/>
          </a:xfrm>
        </p:spPr>
        <p:txBody>
          <a:bodyPr>
            <a:normAutofit fontScale="70000" lnSpcReduction="20000"/>
          </a:bodyPr>
          <a:lstStyle/>
          <a:p>
            <a:pPr marL="0" indent="0">
              <a:buNone/>
            </a:pPr>
            <a:r>
              <a:rPr lang="en-GB" sz="3400" b="1" dirty="0" smtClean="0">
                <a:solidFill>
                  <a:srgbClr val="0070C0"/>
                </a:solidFill>
                <a:latin typeface="+mj-lt"/>
                <a:cs typeface="Calibri" panose="020F0502020204030204" pitchFamily="34" charset="0"/>
              </a:rPr>
              <a:t>This session will help you:</a:t>
            </a:r>
          </a:p>
          <a:p>
            <a:pPr marL="0" indent="0">
              <a:buNone/>
            </a:pPr>
            <a:endParaRPr lang="en-GB" sz="3400" b="1" dirty="0" smtClean="0">
              <a:solidFill>
                <a:srgbClr val="0070C0"/>
              </a:solidFill>
              <a:latin typeface="+mj-lt"/>
              <a:cs typeface="Calibri" panose="020F0502020204030204" pitchFamily="34" charset="0"/>
            </a:endParaRPr>
          </a:p>
          <a:p>
            <a:r>
              <a:rPr lang="en-US" sz="3600" dirty="0" smtClean="0">
                <a:solidFill>
                  <a:srgbClr val="000000"/>
                </a:solidFill>
                <a:latin typeface="+mj-lt"/>
                <a:cs typeface="FS Clerkenwell Light"/>
              </a:rPr>
              <a:t>find your approach to career planning</a:t>
            </a:r>
          </a:p>
          <a:p>
            <a:endParaRPr lang="en-US" sz="3600" dirty="0">
              <a:solidFill>
                <a:srgbClr val="000000"/>
              </a:solidFill>
              <a:latin typeface="+mj-lt"/>
              <a:cs typeface="FS Clerkenwell Light"/>
            </a:endParaRPr>
          </a:p>
          <a:p>
            <a:r>
              <a:rPr lang="en-US" sz="3600" dirty="0">
                <a:solidFill>
                  <a:srgbClr val="000000"/>
                </a:solidFill>
                <a:latin typeface="+mj-lt"/>
                <a:cs typeface="FS Clerkenwell Light"/>
              </a:rPr>
              <a:t>Increase your awareness of career opportunities </a:t>
            </a:r>
            <a:r>
              <a:rPr lang="en-US" sz="3600" dirty="0" smtClean="0">
                <a:solidFill>
                  <a:srgbClr val="000000"/>
                </a:solidFill>
                <a:latin typeface="+mj-lt"/>
                <a:cs typeface="FS Clerkenwell Light"/>
              </a:rPr>
              <a:t>and vacancy </a:t>
            </a:r>
            <a:r>
              <a:rPr lang="en-US" sz="3600" dirty="0">
                <a:solidFill>
                  <a:srgbClr val="000000"/>
                </a:solidFill>
                <a:latin typeface="+mj-lt"/>
                <a:cs typeface="FS Clerkenwell Light"/>
              </a:rPr>
              <a:t>sources after your PhD/Masters by </a:t>
            </a:r>
            <a:r>
              <a:rPr lang="en-US" sz="3600" dirty="0" smtClean="0">
                <a:solidFill>
                  <a:srgbClr val="000000"/>
                </a:solidFill>
                <a:latin typeface="+mj-lt"/>
                <a:cs typeface="FS Clerkenwell Light"/>
              </a:rPr>
              <a:t>research</a:t>
            </a:r>
          </a:p>
          <a:p>
            <a:endParaRPr lang="en-US" sz="3600" dirty="0">
              <a:solidFill>
                <a:srgbClr val="000000"/>
              </a:solidFill>
              <a:latin typeface="+mj-lt"/>
              <a:cs typeface="FS Clerkenwell Light"/>
            </a:endParaRPr>
          </a:p>
          <a:p>
            <a:r>
              <a:rPr lang="en-US" sz="3600" dirty="0" smtClean="0">
                <a:solidFill>
                  <a:srgbClr val="000000"/>
                </a:solidFill>
                <a:latin typeface="+mj-lt"/>
                <a:cs typeface="FS Clerkenwell Light"/>
              </a:rPr>
              <a:t>know </a:t>
            </a:r>
            <a:r>
              <a:rPr lang="en-US" sz="3600" dirty="0">
                <a:solidFill>
                  <a:srgbClr val="000000"/>
                </a:solidFill>
                <a:latin typeface="+mj-lt"/>
                <a:cs typeface="FS Clerkenwell Light"/>
              </a:rPr>
              <a:t>where to go for further Careers support, guidance </a:t>
            </a:r>
            <a:r>
              <a:rPr lang="en-US" sz="3600" dirty="0" smtClean="0">
                <a:solidFill>
                  <a:srgbClr val="000000"/>
                </a:solidFill>
                <a:latin typeface="+mj-lt"/>
                <a:cs typeface="FS Clerkenwell Light"/>
              </a:rPr>
              <a:t>and self-help </a:t>
            </a:r>
            <a:r>
              <a:rPr lang="en-US" sz="3600" dirty="0">
                <a:solidFill>
                  <a:srgbClr val="000000"/>
                </a:solidFill>
                <a:latin typeface="+mj-lt"/>
                <a:cs typeface="FS Clerkenwell Light"/>
              </a:rPr>
              <a:t>resources</a:t>
            </a:r>
          </a:p>
          <a:p>
            <a:endParaRPr lang="en-US" sz="3600" dirty="0">
              <a:solidFill>
                <a:srgbClr val="000000"/>
              </a:solidFill>
              <a:latin typeface="+mj-lt"/>
              <a:cs typeface="FS Clerkenwell Light"/>
            </a:endParaRPr>
          </a:p>
          <a:p>
            <a:endParaRPr lang="en-GB" dirty="0">
              <a:solidFill>
                <a:srgbClr val="0070C0"/>
              </a:solidFill>
              <a:latin typeface="+mj-lt"/>
            </a:endParaRPr>
          </a:p>
        </p:txBody>
      </p:sp>
      <p:sp>
        <p:nvSpPr>
          <p:cNvPr id="2" name="TextBox 1"/>
          <p:cNvSpPr txBox="1"/>
          <p:nvPr/>
        </p:nvSpPr>
        <p:spPr>
          <a:xfrm>
            <a:off x="895927" y="508000"/>
            <a:ext cx="7158182" cy="830997"/>
          </a:xfrm>
          <a:prstGeom prst="rect">
            <a:avLst/>
          </a:prstGeom>
          <a:noFill/>
        </p:spPr>
        <p:txBody>
          <a:bodyPr wrap="square" rtlCol="0">
            <a:spAutoFit/>
          </a:bodyPr>
          <a:lstStyle/>
          <a:p>
            <a:pPr algn="ctr"/>
            <a:r>
              <a:rPr lang="en-GB" sz="4800" dirty="0" smtClean="0">
                <a:solidFill>
                  <a:srgbClr val="B70D50"/>
                </a:solidFill>
              </a:rPr>
              <a:t>Today's Aims...</a:t>
            </a:r>
            <a:endParaRPr lang="en-GB" sz="4800" dirty="0">
              <a:solidFill>
                <a:srgbClr val="B70D50"/>
              </a:solidFill>
            </a:endParaRPr>
          </a:p>
        </p:txBody>
      </p:sp>
    </p:spTree>
    <p:extLst>
      <p:ext uri="{BB962C8B-B14F-4D97-AF65-F5344CB8AC3E}">
        <p14:creationId xmlns:p14="http://schemas.microsoft.com/office/powerpoint/2010/main" val="3413437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bwMode="auto">
          <a:xfrm>
            <a:off x="450850" y="765175"/>
            <a:ext cx="800735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4000" dirty="0">
                <a:solidFill>
                  <a:srgbClr val="B70D50"/>
                </a:solidFill>
              </a:rPr>
              <a:t>Career planning </a:t>
            </a:r>
            <a:r>
              <a:rPr lang="en-US" sz="4000" dirty="0" smtClean="0">
                <a:solidFill>
                  <a:srgbClr val="B70D50"/>
                </a:solidFill>
              </a:rPr>
              <a:t>tactics</a:t>
            </a:r>
          </a:p>
        </p:txBody>
      </p:sp>
      <p:sp>
        <p:nvSpPr>
          <p:cNvPr id="18436" name="Rectangle 5"/>
          <p:cNvSpPr>
            <a:spLocks noGrp="1" noChangeArrowheads="1"/>
          </p:cNvSpPr>
          <p:nvPr>
            <p:ph type="body" idx="1"/>
          </p:nvPr>
        </p:nvSpPr>
        <p:spPr bwMode="auto">
          <a:xfrm>
            <a:off x="611488" y="1716645"/>
            <a:ext cx="8242300" cy="28800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smtClean="0">
                <a:latin typeface="+mj-lt"/>
              </a:rPr>
              <a:t>Start by assessing your current situation</a:t>
            </a:r>
          </a:p>
          <a:p>
            <a:pPr lvl="1"/>
            <a:r>
              <a:rPr lang="en-GB" sz="2400" dirty="0" smtClean="0">
                <a:latin typeface="+mj-lt"/>
              </a:rPr>
              <a:t> </a:t>
            </a:r>
            <a:r>
              <a:rPr lang="en-GB" sz="2400" dirty="0" smtClean="0">
                <a:solidFill>
                  <a:srgbClr val="0070C0"/>
                </a:solidFill>
                <a:latin typeface="+mj-lt"/>
              </a:rPr>
              <a:t>motivation</a:t>
            </a:r>
          </a:p>
          <a:p>
            <a:pPr lvl="1"/>
            <a:r>
              <a:rPr lang="en-GB" sz="2400" dirty="0" smtClean="0">
                <a:solidFill>
                  <a:srgbClr val="0070C0"/>
                </a:solidFill>
                <a:latin typeface="+mj-lt"/>
              </a:rPr>
              <a:t> skills</a:t>
            </a:r>
          </a:p>
          <a:p>
            <a:pPr lvl="1"/>
            <a:r>
              <a:rPr lang="en-GB" sz="2400" dirty="0" smtClean="0">
                <a:solidFill>
                  <a:srgbClr val="0070C0"/>
                </a:solidFill>
                <a:latin typeface="+mj-lt"/>
              </a:rPr>
              <a:t> experience</a:t>
            </a:r>
          </a:p>
          <a:p>
            <a:endParaRPr lang="en-GB" sz="2400" dirty="0" smtClean="0">
              <a:latin typeface="+mj-lt"/>
            </a:endParaRPr>
          </a:p>
          <a:p>
            <a:r>
              <a:rPr lang="en-GB" sz="2400" dirty="0" smtClean="0">
                <a:latin typeface="+mj-lt"/>
              </a:rPr>
              <a:t>The key is to step back and take an objective look at yourself.</a:t>
            </a:r>
          </a:p>
          <a:p>
            <a:pPr>
              <a:buFontTx/>
              <a:buBlip>
                <a:blip r:embed="rId3"/>
              </a:buBlip>
            </a:pPr>
            <a:endParaRPr lang="en-GB" sz="2800" dirty="0" smtClean="0"/>
          </a:p>
        </p:txBody>
      </p:sp>
    </p:spTree>
    <p:extLst>
      <p:ext uri="{BB962C8B-B14F-4D97-AF65-F5344CB8AC3E}">
        <p14:creationId xmlns:p14="http://schemas.microsoft.com/office/powerpoint/2010/main" val="1378760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bwMode="auto">
          <a:xfrm>
            <a:off x="586946" y="205518"/>
            <a:ext cx="7772400" cy="535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4000" dirty="0" smtClean="0">
                <a:solidFill>
                  <a:srgbClr val="B70D50"/>
                </a:solidFill>
              </a:rPr>
              <a:t>Think about yourself...</a:t>
            </a:r>
            <a:endParaRPr lang="en-GB" sz="4000" dirty="0" smtClean="0">
              <a:solidFill>
                <a:srgbClr val="B70D50"/>
              </a:solidFill>
            </a:endParaRPr>
          </a:p>
        </p:txBody>
      </p:sp>
      <p:graphicFrame>
        <p:nvGraphicFramePr>
          <p:cNvPr id="2" name="Diagram 1"/>
          <p:cNvGraphicFramePr/>
          <p:nvPr>
            <p:extLst>
              <p:ext uri="{D42A27DB-BD31-4B8C-83A1-F6EECF244321}">
                <p14:modId xmlns:p14="http://schemas.microsoft.com/office/powerpoint/2010/main" val="2421798606"/>
              </p:ext>
            </p:extLst>
          </p:nvPr>
        </p:nvGraphicFramePr>
        <p:xfrm>
          <a:off x="4448432" y="1210962"/>
          <a:ext cx="4584357" cy="496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66634409"/>
              </p:ext>
            </p:extLst>
          </p:nvPr>
        </p:nvGraphicFramePr>
        <p:xfrm>
          <a:off x="111082" y="13042"/>
          <a:ext cx="4053145" cy="7289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86697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690" y="406955"/>
            <a:ext cx="8435280" cy="850106"/>
          </a:xfrm>
        </p:spPr>
        <p:txBody>
          <a:bodyPr>
            <a:normAutofit fontScale="90000"/>
          </a:bodyPr>
          <a:lstStyle/>
          <a:p>
            <a:r>
              <a:rPr lang="en-GB" dirty="0" smtClean="0">
                <a:solidFill>
                  <a:srgbClr val="B70D50"/>
                </a:solidFill>
                <a:latin typeface="Calibri" panose="020F0502020204030204" pitchFamily="34" charset="0"/>
                <a:cs typeface="Calibri" panose="020F0502020204030204" pitchFamily="34" charset="0"/>
              </a:rPr>
              <a:t>Self Awareness:                                                </a:t>
            </a:r>
            <a:r>
              <a:rPr lang="en-GB" sz="4000" dirty="0" smtClean="0">
                <a:solidFill>
                  <a:srgbClr val="B70D50"/>
                </a:solidFill>
                <a:latin typeface="Calibri" panose="020F0502020204030204" pitchFamily="34" charset="0"/>
                <a:cs typeface="Calibri" panose="020F0502020204030204" pitchFamily="34" charset="0"/>
              </a:rPr>
              <a:t>Tools </a:t>
            </a:r>
            <a:r>
              <a:rPr lang="en-GB" sz="4000" dirty="0">
                <a:solidFill>
                  <a:srgbClr val="B70D50"/>
                </a:solidFill>
                <a:latin typeface="Calibri" panose="020F0502020204030204" pitchFamily="34" charset="0"/>
                <a:cs typeface="Calibri" panose="020F0502020204030204" pitchFamily="34" charset="0"/>
              </a:rPr>
              <a:t>to help you know yourself better</a:t>
            </a:r>
          </a:p>
        </p:txBody>
      </p:sp>
      <p:sp>
        <p:nvSpPr>
          <p:cNvPr id="5" name="TextBox 4"/>
          <p:cNvSpPr txBox="1"/>
          <p:nvPr/>
        </p:nvSpPr>
        <p:spPr>
          <a:xfrm>
            <a:off x="7782743" y="1412776"/>
            <a:ext cx="461665" cy="4392488"/>
          </a:xfrm>
          <a:prstGeom prst="rect">
            <a:avLst/>
          </a:prstGeom>
          <a:noFill/>
        </p:spPr>
        <p:txBody>
          <a:bodyPr vert="eaVert" wrap="square" rtlCol="0">
            <a:spAutoFit/>
          </a:bodyPr>
          <a:lstStyle/>
          <a:p>
            <a:endParaRPr lang="en-GB" dirty="0"/>
          </a:p>
        </p:txBody>
      </p:sp>
      <p:sp>
        <p:nvSpPr>
          <p:cNvPr id="6" name="TextBox 5"/>
          <p:cNvSpPr txBox="1"/>
          <p:nvPr/>
        </p:nvSpPr>
        <p:spPr>
          <a:xfrm>
            <a:off x="534690" y="1784734"/>
            <a:ext cx="4390073" cy="1938992"/>
          </a:xfrm>
          <a:prstGeom prst="rect">
            <a:avLst/>
          </a:prstGeom>
          <a:noFill/>
        </p:spPr>
        <p:txBody>
          <a:bodyPr wrap="square" rtlCol="0">
            <a:spAutoFit/>
          </a:bodyPr>
          <a:lstStyle/>
          <a:p>
            <a:pPr>
              <a:spcAft>
                <a:spcPts val="0"/>
              </a:spcAft>
              <a:tabLst>
                <a:tab pos="0" algn="l"/>
              </a:tabLst>
            </a:pPr>
            <a:r>
              <a:rPr lang="en-US" sz="2400" dirty="0" smtClean="0">
                <a:solidFill>
                  <a:srgbClr val="000000"/>
                </a:solidFill>
                <a:latin typeface="Calibri" panose="020F0502020204030204" pitchFamily="34" charset="0"/>
                <a:ea typeface="MS Mincho"/>
                <a:cs typeface="Calibri" panose="020F0502020204030204" pitchFamily="34" charset="0"/>
              </a:rPr>
              <a:t>A good tool for </a:t>
            </a:r>
            <a:r>
              <a:rPr lang="en-US" sz="2400" dirty="0">
                <a:solidFill>
                  <a:srgbClr val="000000"/>
                </a:solidFill>
                <a:latin typeface="Calibri" panose="020F0502020204030204" pitchFamily="34" charset="0"/>
                <a:ea typeface="MS Mincho"/>
                <a:cs typeface="Calibri" panose="020F0502020204030204" pitchFamily="34" charset="0"/>
              </a:rPr>
              <a:t>self awareness </a:t>
            </a:r>
            <a:r>
              <a:rPr lang="en-US" sz="2400" dirty="0" smtClean="0">
                <a:solidFill>
                  <a:srgbClr val="000000"/>
                </a:solidFill>
                <a:latin typeface="Calibri" panose="020F0502020204030204" pitchFamily="34" charset="0"/>
                <a:ea typeface="MS Mincho"/>
                <a:cs typeface="Calibri" panose="020F0502020204030204" pitchFamily="34" charset="0"/>
              </a:rPr>
              <a:t>is </a:t>
            </a:r>
            <a:r>
              <a:rPr lang="en-US" sz="2400" u="sng" dirty="0" smtClean="0">
                <a:solidFill>
                  <a:srgbClr val="000000"/>
                </a:solidFill>
                <a:latin typeface="Calibri" panose="020F0502020204030204" pitchFamily="34" charset="0"/>
                <a:ea typeface="MS Mincho"/>
                <a:cs typeface="Calibri" panose="020F0502020204030204" pitchFamily="34" charset="0"/>
                <a:hlinkClick r:id="rId4"/>
              </a:rPr>
              <a:t>Profiling </a:t>
            </a:r>
            <a:r>
              <a:rPr lang="en-US" sz="2400" u="sng" dirty="0">
                <a:solidFill>
                  <a:srgbClr val="000000"/>
                </a:solidFill>
                <a:latin typeface="Calibri" panose="020F0502020204030204" pitchFamily="34" charset="0"/>
                <a:ea typeface="MS Mincho"/>
                <a:cs typeface="Calibri" panose="020F0502020204030204" pitchFamily="34" charset="0"/>
                <a:hlinkClick r:id="rId4"/>
              </a:rPr>
              <a:t>for </a:t>
            </a:r>
            <a:r>
              <a:rPr lang="en-US" sz="2400" u="sng" dirty="0" smtClean="0">
                <a:solidFill>
                  <a:srgbClr val="000000"/>
                </a:solidFill>
                <a:latin typeface="Calibri" panose="020F0502020204030204" pitchFamily="34" charset="0"/>
                <a:ea typeface="MS Mincho"/>
                <a:cs typeface="Calibri" panose="020F0502020204030204" pitchFamily="34" charset="0"/>
                <a:hlinkClick r:id="rId4"/>
              </a:rPr>
              <a:t>Success</a:t>
            </a:r>
            <a:r>
              <a:rPr lang="en-US" sz="2400" dirty="0" smtClean="0">
                <a:solidFill>
                  <a:srgbClr val="000000"/>
                </a:solidFill>
                <a:latin typeface="Calibri" panose="020F0502020204030204" pitchFamily="34" charset="0"/>
                <a:ea typeface="MS Mincho"/>
                <a:cs typeface="Calibri" panose="020F0502020204030204" pitchFamily="34" charset="0"/>
              </a:rPr>
              <a:t> online tests</a:t>
            </a:r>
            <a:endParaRPr lang="en-US" sz="2400" dirty="0">
              <a:solidFill>
                <a:srgbClr val="000000"/>
              </a:solidFill>
              <a:latin typeface="Calibri" panose="020F0502020204030204" pitchFamily="34" charset="0"/>
              <a:ea typeface="MS Mincho"/>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These will test your abilities, potential, style, </a:t>
            </a:r>
            <a:r>
              <a:rPr lang="en-GB" dirty="0" smtClean="0">
                <a:solidFill>
                  <a:srgbClr val="00B050"/>
                </a:solidFill>
                <a:latin typeface="Calibri" panose="020F0502020204030204" pitchFamily="34" charset="0"/>
                <a:cs typeface="Calibri" panose="020F0502020204030204" pitchFamily="34" charset="0"/>
              </a:rPr>
              <a:t>personality</a:t>
            </a:r>
            <a:r>
              <a:rPr lang="en-GB" dirty="0">
                <a:latin typeface="Calibri" panose="020F0502020204030204" pitchFamily="34" charset="0"/>
                <a:cs typeface="Calibri" panose="020F0502020204030204" pitchFamily="34" charset="0"/>
              </a:rPr>
              <a:t>, </a:t>
            </a:r>
            <a:r>
              <a:rPr lang="en-GB" dirty="0" smtClean="0">
                <a:solidFill>
                  <a:srgbClr val="B40D50"/>
                </a:solidFill>
                <a:latin typeface="Calibri" panose="020F0502020204030204" pitchFamily="34" charset="0"/>
                <a:cs typeface="Calibri" panose="020F0502020204030204" pitchFamily="34" charset="0"/>
              </a:rPr>
              <a:t>motivations</a:t>
            </a:r>
            <a:r>
              <a:rPr lang="en-GB" dirty="0">
                <a:latin typeface="Calibri" panose="020F0502020204030204" pitchFamily="34" charset="0"/>
                <a:cs typeface="Calibri" panose="020F0502020204030204" pitchFamily="34" charset="0"/>
              </a:rPr>
              <a:t>, </a:t>
            </a:r>
            <a:r>
              <a:rPr lang="en-GB" dirty="0" smtClean="0">
                <a:solidFill>
                  <a:srgbClr val="00B0F0"/>
                </a:solidFill>
                <a:latin typeface="Calibri" panose="020F0502020204030204" pitchFamily="34" charset="0"/>
                <a:cs typeface="Calibri" panose="020F0502020204030204" pitchFamily="34" charset="0"/>
              </a:rPr>
              <a:t>interests, </a:t>
            </a:r>
            <a:r>
              <a:rPr lang="en-GB" dirty="0" smtClean="0">
                <a:solidFill>
                  <a:srgbClr val="FFC000"/>
                </a:solidFill>
                <a:latin typeface="Calibri" panose="020F0502020204030204" pitchFamily="34" charset="0"/>
                <a:cs typeface="Calibri" panose="020F0502020204030204" pitchFamily="34" charset="0"/>
              </a:rPr>
              <a:t>values </a:t>
            </a:r>
            <a:r>
              <a:rPr lang="en-GB" dirty="0" smtClean="0">
                <a:latin typeface="Calibri" panose="020F0502020204030204" pitchFamily="34" charset="0"/>
                <a:cs typeface="Calibri" panose="020F0502020204030204" pitchFamily="34" charset="0"/>
              </a:rPr>
              <a:t>and approach </a:t>
            </a:r>
            <a:r>
              <a:rPr lang="en-GB" dirty="0">
                <a:latin typeface="Calibri" panose="020F0502020204030204" pitchFamily="34" charset="0"/>
                <a:cs typeface="Calibri" panose="020F0502020204030204" pitchFamily="34" charset="0"/>
              </a:rPr>
              <a:t>to relationships.  </a:t>
            </a:r>
          </a:p>
        </p:txBody>
      </p:sp>
      <p:graphicFrame>
        <p:nvGraphicFramePr>
          <p:cNvPr id="7" name="Table 6"/>
          <p:cNvGraphicFramePr>
            <a:graphicFrameLocks noGrp="1"/>
          </p:cNvGraphicFramePr>
          <p:nvPr>
            <p:extLst>
              <p:ext uri="{D42A27DB-BD31-4B8C-83A1-F6EECF244321}">
                <p14:modId xmlns:p14="http://schemas.microsoft.com/office/powerpoint/2010/main" val="4132305071"/>
              </p:ext>
            </p:extLst>
          </p:nvPr>
        </p:nvGraphicFramePr>
        <p:xfrm>
          <a:off x="5580112" y="1818635"/>
          <a:ext cx="3125934" cy="1960880"/>
        </p:xfrm>
        <a:graphic>
          <a:graphicData uri="http://schemas.openxmlformats.org/drawingml/2006/table">
            <a:tbl>
              <a:tblPr firstRow="1" bandRow="1">
                <a:tableStyleId>{5C22544A-7EE6-4342-B048-85BDC9FD1C3A}</a:tableStyleId>
              </a:tblPr>
              <a:tblGrid>
                <a:gridCol w="3125934"/>
              </a:tblGrid>
              <a:tr h="370840">
                <a:tc>
                  <a:txBody>
                    <a:bodyPr/>
                    <a:lstStyle/>
                    <a:p>
                      <a:r>
                        <a:rPr lang="en-GB" sz="1700" dirty="0" smtClean="0">
                          <a:solidFill>
                            <a:schemeClr val="bg1"/>
                          </a:solidFill>
                          <a:latin typeface="Calibri" panose="020F0502020204030204" pitchFamily="34" charset="0"/>
                          <a:cs typeface="Calibri" panose="020F0502020204030204" pitchFamily="34" charset="0"/>
                        </a:rPr>
                        <a:t>Types of personality test you can practice:</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700" dirty="0" smtClean="0">
                          <a:latin typeface="Calibri" panose="020F0502020204030204" pitchFamily="34" charset="0"/>
                          <a:cs typeface="Calibri" panose="020F0502020204030204" pitchFamily="34" charset="0"/>
                        </a:rPr>
                        <a:t>Learning Styles Indicator</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700" dirty="0" smtClean="0">
                          <a:latin typeface="Calibri" panose="020F0502020204030204" pitchFamily="34" charset="0"/>
                          <a:cs typeface="Calibri" panose="020F0502020204030204" pitchFamily="34" charset="0"/>
                        </a:rPr>
                        <a:t>Type Dynamics</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700" dirty="0" smtClean="0">
                          <a:latin typeface="Calibri" panose="020F0502020204030204" pitchFamily="34" charset="0"/>
                          <a:cs typeface="Calibri" panose="020F0502020204030204" pitchFamily="34" charset="0"/>
                        </a:rPr>
                        <a:t>Values-based Indicator of Motivation</a:t>
                      </a:r>
                    </a:p>
                  </a:txBody>
                  <a:tcPr/>
                </a:tc>
              </a:tr>
            </a:tbl>
          </a:graphicData>
        </a:graphic>
      </p:graphicFrame>
      <p:sp>
        <p:nvSpPr>
          <p:cNvPr id="8" name="Rectangle 7"/>
          <p:cNvSpPr/>
          <p:nvPr/>
        </p:nvSpPr>
        <p:spPr>
          <a:xfrm>
            <a:off x="739302" y="4453776"/>
            <a:ext cx="3533253" cy="1971507"/>
          </a:xfrm>
          <a:prstGeom prst="rect">
            <a:avLst/>
          </a:prstGeom>
          <a:solidFill>
            <a:srgbClr val="CCE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92075" algn="l"/>
              </a:tabLst>
            </a:pPr>
            <a:r>
              <a:rPr lang="en-GB" sz="1400" dirty="0" smtClean="0">
                <a:solidFill>
                  <a:schemeClr val="tx1"/>
                </a:solidFill>
                <a:latin typeface="Calibri" panose="020F0502020204030204" pitchFamily="34" charset="0"/>
                <a:cs typeface="Calibri" panose="020F0502020204030204" pitchFamily="34" charset="0"/>
              </a:rPr>
              <a:t>This is </a:t>
            </a:r>
            <a:r>
              <a:rPr lang="en-GB" sz="1400" dirty="0">
                <a:solidFill>
                  <a:schemeClr val="tx1"/>
                </a:solidFill>
                <a:latin typeface="Calibri" panose="020F0502020204030204" pitchFamily="34" charset="0"/>
                <a:cs typeface="Calibri" panose="020F0502020204030204" pitchFamily="34" charset="0"/>
              </a:rPr>
              <a:t>just for Hallam students and you can log in for free through our </a:t>
            </a:r>
            <a:r>
              <a:rPr lang="en-GB" sz="1400" dirty="0">
                <a:latin typeface="Calibri" panose="020F0502020204030204" pitchFamily="34" charset="0"/>
                <a:cs typeface="Calibri" panose="020F0502020204030204" pitchFamily="34" charset="0"/>
                <a:hlinkClick r:id="rId5" tooltip="Profiling for Success login code"/>
              </a:rPr>
              <a:t>Login code</a:t>
            </a:r>
            <a:r>
              <a:rPr lang="en-GB" sz="1400" dirty="0">
                <a:latin typeface="Calibri" panose="020F0502020204030204" pitchFamily="34" charset="0"/>
                <a:cs typeface="Calibri" panose="020F0502020204030204" pitchFamily="34" charset="0"/>
              </a:rPr>
              <a:t>:</a:t>
            </a:r>
          </a:p>
          <a:p>
            <a:pPr algn="ctr">
              <a:spcAft>
                <a:spcPts val="0"/>
              </a:spcAft>
              <a:tabLst>
                <a:tab pos="92075" algn="l"/>
              </a:tabLst>
            </a:pPr>
            <a:endParaRPr lang="fr-FR" sz="2000" dirty="0" smtClean="0">
              <a:solidFill>
                <a:schemeClr val="tx1"/>
              </a:solidFill>
              <a:latin typeface="Calibri" panose="020F0502020204030204" pitchFamily="34" charset="0"/>
              <a:ea typeface="MS Mincho"/>
              <a:cs typeface="Calibri" panose="020F0502020204030204" pitchFamily="34" charset="0"/>
            </a:endParaRPr>
          </a:p>
          <a:p>
            <a:pPr algn="ctr">
              <a:spcAft>
                <a:spcPts val="0"/>
              </a:spcAft>
              <a:tabLst>
                <a:tab pos="92075" algn="l"/>
              </a:tabLst>
            </a:pPr>
            <a:r>
              <a:rPr lang="fr-FR" sz="2000" dirty="0" smtClean="0">
                <a:solidFill>
                  <a:schemeClr val="tx1"/>
                </a:solidFill>
                <a:latin typeface="Calibri" panose="020F0502020204030204" pitchFamily="34" charset="0"/>
                <a:ea typeface="MS Mincho"/>
                <a:cs typeface="Calibri" panose="020F0502020204030204" pitchFamily="34" charset="0"/>
              </a:rPr>
              <a:t>Client </a:t>
            </a:r>
            <a:r>
              <a:rPr lang="fr-FR" sz="2000" dirty="0">
                <a:solidFill>
                  <a:schemeClr val="tx1"/>
                </a:solidFill>
                <a:latin typeface="Calibri" panose="020F0502020204030204" pitchFamily="34" charset="0"/>
                <a:ea typeface="MS Mincho"/>
                <a:cs typeface="Calibri" panose="020F0502020204030204" pitchFamily="34" charset="0"/>
              </a:rPr>
              <a:t>Code:    </a:t>
            </a:r>
            <a:r>
              <a:rPr lang="fr-FR" sz="2000" dirty="0" err="1">
                <a:solidFill>
                  <a:schemeClr val="tx1"/>
                </a:solidFill>
                <a:latin typeface="Calibri" panose="020F0502020204030204" pitchFamily="34" charset="0"/>
                <a:ea typeface="MS Mincho"/>
                <a:cs typeface="Calibri" panose="020F0502020204030204" pitchFamily="34" charset="0"/>
              </a:rPr>
              <a:t>tflhe</a:t>
            </a:r>
            <a:endParaRPr lang="en-GB" sz="2000" dirty="0">
              <a:solidFill>
                <a:schemeClr val="tx1"/>
              </a:solidFill>
              <a:latin typeface="Calibri" panose="020F0502020204030204" pitchFamily="34" charset="0"/>
              <a:ea typeface="MS Mincho"/>
              <a:cs typeface="Calibri" panose="020F0502020204030204" pitchFamily="34" charset="0"/>
            </a:endParaRPr>
          </a:p>
          <a:p>
            <a:pPr algn="ctr">
              <a:spcAft>
                <a:spcPts val="0"/>
              </a:spcAft>
              <a:tabLst>
                <a:tab pos="92075" algn="l"/>
              </a:tabLst>
            </a:pPr>
            <a:r>
              <a:rPr lang="fr-FR" sz="2000" dirty="0">
                <a:solidFill>
                  <a:schemeClr val="tx1"/>
                </a:solidFill>
                <a:latin typeface="Calibri" panose="020F0502020204030204" pitchFamily="34" charset="0"/>
                <a:ea typeface="MS Mincho"/>
                <a:cs typeface="Calibri" panose="020F0502020204030204" pitchFamily="34" charset="0"/>
              </a:rPr>
              <a:t>Access code:   </a:t>
            </a:r>
            <a:r>
              <a:rPr lang="fr-FR" sz="2000" dirty="0" err="1" smtClean="0">
                <a:solidFill>
                  <a:schemeClr val="tx1"/>
                </a:solidFill>
                <a:latin typeface="Calibri" panose="020F0502020204030204" pitchFamily="34" charset="0"/>
                <a:ea typeface="MS Mincho"/>
                <a:cs typeface="Calibri" panose="020F0502020204030204" pitchFamily="34" charset="0"/>
              </a:rPr>
              <a:t>shu</a:t>
            </a:r>
            <a:r>
              <a:rPr lang="en-US" sz="2000" dirty="0" smtClean="0">
                <a:solidFill>
                  <a:schemeClr val="tx1"/>
                </a:solidFill>
                <a:latin typeface="Calibri" panose="020F0502020204030204" pitchFamily="34" charset="0"/>
                <a:ea typeface="MS Mincho"/>
                <a:cs typeface="Calibri" panose="020F0502020204030204" pitchFamily="34" charset="0"/>
              </a:rPr>
              <a:t>                   Password: shu041012</a:t>
            </a:r>
            <a:endParaRPr lang="en-US" sz="600" dirty="0" smtClean="0">
              <a:solidFill>
                <a:schemeClr val="tx1"/>
              </a:solidFill>
              <a:latin typeface="Calibri" panose="020F0502020204030204" pitchFamily="34" charset="0"/>
              <a:ea typeface="MS Mincho"/>
              <a:cs typeface="Calibri" panose="020F0502020204030204" pitchFamily="34" charset="0"/>
            </a:endParaRPr>
          </a:p>
        </p:txBody>
      </p:sp>
      <p:sp>
        <p:nvSpPr>
          <p:cNvPr id="9" name="Oval Callout 8"/>
          <p:cNvSpPr/>
          <p:nvPr/>
        </p:nvSpPr>
        <p:spPr>
          <a:xfrm>
            <a:off x="6972967" y="5207405"/>
            <a:ext cx="1841157" cy="1475667"/>
          </a:xfrm>
          <a:prstGeom prst="wedgeEllipseCallout">
            <a:avLst>
              <a:gd name="adj1" fmla="val -103517"/>
              <a:gd name="adj2" fmla="val -21330"/>
            </a:avLst>
          </a:prstGeom>
          <a:no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chemeClr val="tx1"/>
                </a:solidFill>
                <a:latin typeface="+mj-lt"/>
              </a:rPr>
              <a:t>More of this in week 2!</a:t>
            </a:r>
          </a:p>
        </p:txBody>
      </p:sp>
    </p:spTree>
    <p:custDataLst>
      <p:tags r:id="rId1"/>
    </p:custDataLst>
    <p:extLst>
      <p:ext uri="{BB962C8B-B14F-4D97-AF65-F5344CB8AC3E}">
        <p14:creationId xmlns:p14="http://schemas.microsoft.com/office/powerpoint/2010/main" val="56054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bwMode="auto">
          <a:xfrm>
            <a:off x="667264" y="1600200"/>
            <a:ext cx="8152885" cy="3614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80000"/>
              </a:lnSpc>
              <a:buNone/>
            </a:pPr>
            <a:r>
              <a:rPr lang="en-GB" sz="2400" dirty="0" smtClean="0"/>
              <a:t> </a:t>
            </a:r>
            <a:r>
              <a:rPr lang="en-GB" dirty="0" smtClean="0"/>
              <a:t>Some tools just for researchers....</a:t>
            </a:r>
            <a:endParaRPr lang="en-GB" sz="2800" dirty="0" smtClean="0">
              <a:latin typeface="FS Clerkenwell" pitchFamily="50" charset="0"/>
            </a:endParaRPr>
          </a:p>
          <a:p>
            <a:pPr marL="0" indent="0">
              <a:lnSpc>
                <a:spcPct val="80000"/>
              </a:lnSpc>
              <a:buNone/>
            </a:pPr>
            <a:endParaRPr lang="en-GB" sz="2000" b="1" dirty="0" smtClean="0">
              <a:latin typeface="+mj-lt"/>
            </a:endParaRPr>
          </a:p>
          <a:p>
            <a:pPr marL="0" indent="0">
              <a:lnSpc>
                <a:spcPct val="80000"/>
              </a:lnSpc>
              <a:buNone/>
            </a:pPr>
            <a:r>
              <a:rPr lang="en-GB" sz="2400" b="1" dirty="0" smtClean="0">
                <a:latin typeface="+mj-lt"/>
              </a:rPr>
              <a:t> 'Skills of Research Students'</a:t>
            </a:r>
          </a:p>
          <a:p>
            <a:pPr marL="457200" lvl="1" indent="0">
              <a:lnSpc>
                <a:spcPct val="80000"/>
              </a:lnSpc>
              <a:buNone/>
            </a:pPr>
            <a:r>
              <a:rPr lang="en-GB" sz="2400" dirty="0" smtClean="0">
                <a:latin typeface="+mj-lt"/>
                <a:hlinkClick r:id="rId2"/>
              </a:rPr>
              <a:t>http://www.sheffield.ac.uk/careers/postgraduates/research/analyse.html</a:t>
            </a:r>
            <a:r>
              <a:rPr lang="en-GB" sz="2400" dirty="0" smtClean="0">
                <a:latin typeface="+mj-lt"/>
              </a:rPr>
              <a:t> </a:t>
            </a:r>
            <a:endParaRPr lang="en-GB" sz="2400" dirty="0">
              <a:latin typeface="+mj-lt"/>
            </a:endParaRPr>
          </a:p>
          <a:p>
            <a:pPr marL="85725" lvl="1" indent="0">
              <a:lnSpc>
                <a:spcPct val="80000"/>
              </a:lnSpc>
              <a:buNone/>
            </a:pPr>
            <a:endParaRPr lang="en-GB" sz="2400" b="1" dirty="0" smtClean="0">
              <a:latin typeface="+mj-lt"/>
            </a:endParaRPr>
          </a:p>
          <a:p>
            <a:pPr marL="85725" lvl="1" indent="0">
              <a:lnSpc>
                <a:spcPct val="80000"/>
              </a:lnSpc>
              <a:buNone/>
            </a:pPr>
            <a:r>
              <a:rPr lang="en-GB" sz="2400" b="1" dirty="0" smtClean="0">
                <a:latin typeface="+mj-lt"/>
              </a:rPr>
              <a:t>From the Vitae website</a:t>
            </a:r>
          </a:p>
          <a:p>
            <a:pPr lvl="1">
              <a:lnSpc>
                <a:spcPct val="80000"/>
              </a:lnSpc>
              <a:buFontTx/>
              <a:buNone/>
            </a:pPr>
            <a:r>
              <a:rPr lang="en-GB" sz="2400" dirty="0" smtClean="0">
                <a:latin typeface="+mj-lt"/>
                <a:hlinkClick r:id="rId3"/>
              </a:rPr>
              <a:t>Where are you now - </a:t>
            </a:r>
            <a:r>
              <a:rPr lang="en-GB" sz="2400" dirty="0" smtClean="0">
                <a:latin typeface="+mj-lt"/>
                <a:hlinkClick r:id="rId4"/>
              </a:rPr>
              <a:t>www.vitae.ac.uk/researchers</a:t>
            </a:r>
            <a:endParaRPr lang="en-GB" sz="2400" dirty="0" smtClean="0">
              <a:latin typeface="+mj-lt"/>
            </a:endParaRPr>
          </a:p>
          <a:p>
            <a:pPr lvl="1">
              <a:lnSpc>
                <a:spcPct val="80000"/>
              </a:lnSpc>
              <a:buFontTx/>
              <a:buNone/>
            </a:pPr>
            <a:endParaRPr lang="en-GB" sz="2400" dirty="0" smtClean="0"/>
          </a:p>
          <a:p>
            <a:pPr lvl="1">
              <a:lnSpc>
                <a:spcPct val="80000"/>
              </a:lnSpc>
              <a:buFontTx/>
              <a:buNone/>
            </a:pPr>
            <a:endParaRPr lang="en-GB" sz="2000" dirty="0" smtClean="0"/>
          </a:p>
          <a:p>
            <a:pPr lvl="1">
              <a:lnSpc>
                <a:spcPct val="80000"/>
              </a:lnSpc>
            </a:pPr>
            <a:endParaRPr lang="en-GB" sz="2000" dirty="0" smtClean="0"/>
          </a:p>
          <a:p>
            <a:pPr lvl="1">
              <a:lnSpc>
                <a:spcPct val="80000"/>
              </a:lnSpc>
            </a:pPr>
            <a:endParaRPr lang="en-GB" sz="2000" dirty="0" smtClean="0"/>
          </a:p>
          <a:p>
            <a:pPr lvl="1">
              <a:lnSpc>
                <a:spcPct val="80000"/>
              </a:lnSpc>
            </a:pPr>
            <a:endParaRPr lang="en-GB" sz="2000" dirty="0" smtClean="0"/>
          </a:p>
        </p:txBody>
      </p:sp>
      <p:sp>
        <p:nvSpPr>
          <p:cNvPr id="7" name="Title 1"/>
          <p:cNvSpPr>
            <a:spLocks noGrp="1"/>
          </p:cNvSpPr>
          <p:nvPr>
            <p:ph type="title"/>
          </p:nvPr>
        </p:nvSpPr>
        <p:spPr>
          <a:xfrm>
            <a:off x="534690" y="406955"/>
            <a:ext cx="8435280" cy="850106"/>
          </a:xfrm>
        </p:spPr>
        <p:txBody>
          <a:bodyPr>
            <a:normAutofit fontScale="90000"/>
          </a:bodyPr>
          <a:lstStyle/>
          <a:p>
            <a:r>
              <a:rPr lang="en-GB" dirty="0" smtClean="0">
                <a:solidFill>
                  <a:srgbClr val="B70D50"/>
                </a:solidFill>
                <a:latin typeface="Calibri" panose="020F0502020204030204" pitchFamily="34" charset="0"/>
                <a:cs typeface="Calibri" panose="020F0502020204030204" pitchFamily="34" charset="0"/>
              </a:rPr>
              <a:t>Self Awareness:                                                </a:t>
            </a:r>
            <a:r>
              <a:rPr lang="en-GB" sz="4000" dirty="0" smtClean="0">
                <a:solidFill>
                  <a:srgbClr val="B70D50"/>
                </a:solidFill>
                <a:latin typeface="Calibri" panose="020F0502020204030204" pitchFamily="34" charset="0"/>
                <a:cs typeface="Calibri" panose="020F0502020204030204" pitchFamily="34" charset="0"/>
              </a:rPr>
              <a:t>Tools </a:t>
            </a:r>
            <a:r>
              <a:rPr lang="en-GB" sz="4000" dirty="0">
                <a:solidFill>
                  <a:srgbClr val="B70D50"/>
                </a:solidFill>
                <a:latin typeface="Calibri" panose="020F0502020204030204" pitchFamily="34" charset="0"/>
                <a:cs typeface="Calibri" panose="020F0502020204030204" pitchFamily="34" charset="0"/>
              </a:rPr>
              <a:t>to help you know yourself better</a:t>
            </a:r>
          </a:p>
        </p:txBody>
      </p:sp>
    </p:spTree>
    <p:extLst>
      <p:ext uri="{BB962C8B-B14F-4D97-AF65-F5344CB8AC3E}">
        <p14:creationId xmlns:p14="http://schemas.microsoft.com/office/powerpoint/2010/main" val="1815193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3082354"/>
          </a:xfrm>
        </p:spPr>
        <p:txBody>
          <a:bodyPr>
            <a:noAutofit/>
          </a:bodyPr>
          <a:lstStyle/>
          <a:p>
            <a:r>
              <a:rPr lang="en-GB" sz="8800" dirty="0" smtClean="0">
                <a:solidFill>
                  <a:srgbClr val="0070C0"/>
                </a:solidFill>
                <a:latin typeface="Calibri" panose="020F0502020204030204" pitchFamily="34" charset="0"/>
                <a:cs typeface="Calibri" panose="020F0502020204030204" pitchFamily="34" charset="0"/>
              </a:rPr>
              <a:t>What Jobs may suit me...?</a:t>
            </a:r>
            <a:endParaRPr lang="en-GB" sz="8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538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57188" y="357188"/>
            <a:ext cx="8229600" cy="900112"/>
          </a:xfrm>
        </p:spPr>
        <p:txBody>
          <a:bodyPr/>
          <a:lstStyle/>
          <a:p>
            <a:pPr eaLnBrk="1" hangingPunct="1"/>
            <a:r>
              <a:rPr lang="en-GB" altLang="en-US" dirty="0" smtClean="0">
                <a:solidFill>
                  <a:srgbClr val="B70D50"/>
                </a:solidFill>
              </a:rPr>
              <a:t>Researching</a:t>
            </a:r>
            <a:r>
              <a:rPr lang="en-GB" altLang="en-US" b="1" dirty="0" smtClean="0">
                <a:solidFill>
                  <a:srgbClr val="B70D50"/>
                </a:solidFill>
              </a:rPr>
              <a:t> careers</a:t>
            </a:r>
          </a:p>
        </p:txBody>
      </p:sp>
      <p:sp>
        <p:nvSpPr>
          <p:cNvPr id="43011" name="Rectangle 3"/>
          <p:cNvSpPr>
            <a:spLocks noGrp="1" noChangeArrowheads="1"/>
          </p:cNvSpPr>
          <p:nvPr>
            <p:ph type="body" idx="1"/>
          </p:nvPr>
        </p:nvSpPr>
        <p:spPr>
          <a:xfrm>
            <a:off x="395288" y="1412875"/>
            <a:ext cx="8229600" cy="4444228"/>
          </a:xfrm>
        </p:spPr>
        <p:txBody>
          <a:bodyPr>
            <a:normAutofit/>
          </a:bodyPr>
          <a:lstStyle/>
          <a:p>
            <a:r>
              <a:rPr lang="en-GB" altLang="en-US" sz="2800" dirty="0" smtClean="0">
                <a:latin typeface="+mj-lt"/>
              </a:rPr>
              <a:t>Once you know what </a:t>
            </a:r>
            <a:r>
              <a:rPr lang="en-GB" altLang="en-US" sz="2800" b="1" dirty="0" smtClean="0">
                <a:latin typeface="+mj-lt"/>
              </a:rPr>
              <a:t>motivates</a:t>
            </a:r>
            <a:r>
              <a:rPr lang="en-GB" altLang="en-US" sz="2800" dirty="0" smtClean="0">
                <a:latin typeface="+mj-lt"/>
              </a:rPr>
              <a:t> you and what </a:t>
            </a:r>
            <a:r>
              <a:rPr lang="en-GB" altLang="en-US" sz="2800" b="1" dirty="0" smtClean="0">
                <a:latin typeface="+mj-lt"/>
              </a:rPr>
              <a:t>knowledge</a:t>
            </a:r>
            <a:r>
              <a:rPr lang="en-GB" altLang="en-US" sz="2800" dirty="0" smtClean="0">
                <a:latin typeface="+mj-lt"/>
              </a:rPr>
              <a:t>, and </a:t>
            </a:r>
            <a:r>
              <a:rPr lang="en-GB" altLang="en-US" sz="2800" b="1" dirty="0" smtClean="0">
                <a:latin typeface="+mj-lt"/>
              </a:rPr>
              <a:t>attributes</a:t>
            </a:r>
            <a:r>
              <a:rPr lang="en-GB" altLang="en-US" sz="2800" dirty="0" smtClean="0">
                <a:latin typeface="+mj-lt"/>
              </a:rPr>
              <a:t> you have you can begin to think about possible job roles</a:t>
            </a:r>
          </a:p>
          <a:p>
            <a:r>
              <a:rPr lang="en-GB" altLang="en-US" sz="2800" dirty="0" smtClean="0">
                <a:latin typeface="+mj-lt"/>
              </a:rPr>
              <a:t>How much thought have you </a:t>
            </a:r>
            <a:r>
              <a:rPr lang="en-GB" altLang="en-US" sz="2800" b="1" dirty="0" smtClean="0">
                <a:latin typeface="+mj-lt"/>
              </a:rPr>
              <a:t>really</a:t>
            </a:r>
            <a:r>
              <a:rPr lang="en-GB" altLang="en-US" sz="2800" dirty="0" smtClean="0">
                <a:latin typeface="+mj-lt"/>
              </a:rPr>
              <a:t> given to job roles and career opportunities?</a:t>
            </a:r>
          </a:p>
          <a:p>
            <a:r>
              <a:rPr lang="en-GB" altLang="en-US" sz="2800" dirty="0" smtClean="0">
                <a:latin typeface="+mj-lt"/>
              </a:rPr>
              <a:t>How far have you considered </a:t>
            </a:r>
            <a:r>
              <a:rPr lang="en-GB" altLang="en-US" sz="2800" b="1" dirty="0" smtClean="0">
                <a:latin typeface="+mj-lt"/>
              </a:rPr>
              <a:t>widening</a:t>
            </a:r>
            <a:r>
              <a:rPr lang="en-GB" altLang="en-US" sz="2800" dirty="0" smtClean="0">
                <a:latin typeface="+mj-lt"/>
              </a:rPr>
              <a:t> your career horizons?</a:t>
            </a:r>
          </a:p>
          <a:p>
            <a:r>
              <a:rPr lang="en-GB" altLang="en-US" sz="2800" dirty="0" smtClean="0">
                <a:latin typeface="+mj-lt"/>
              </a:rPr>
              <a:t>Stepping away from what you know can be scary but it can help to open up more opportunities </a:t>
            </a:r>
          </a:p>
          <a:p>
            <a:endParaRPr lang="en-GB" altLang="en-US" dirty="0" smtClean="0"/>
          </a:p>
          <a:p>
            <a:endParaRPr lang="en-GB" altLang="en-US" dirty="0" smtClean="0"/>
          </a:p>
          <a:p>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3018270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825" y="1196975"/>
            <a:ext cx="8424863" cy="984250"/>
          </a:xfrm>
          <a:prstGeom prst="rect">
            <a:avLst/>
          </a:prstGeom>
          <a:noFill/>
        </p:spPr>
        <p:txBody>
          <a:bodyPr>
            <a:spAutoFit/>
          </a:bodyPr>
          <a:lstStyle/>
          <a:p>
            <a:pPr>
              <a:defRPr/>
            </a:pPr>
            <a:endParaRPr lang="en-GB" sz="2000" b="1" dirty="0">
              <a:solidFill>
                <a:srgbClr val="662046"/>
              </a:solidFill>
              <a:latin typeface="Arial" pitchFamily="34" charset="0"/>
              <a:ea typeface="+mj-ea"/>
              <a:cs typeface="Arial" pitchFamily="34" charset="0"/>
            </a:endParaRPr>
          </a:p>
          <a:p>
            <a:pPr>
              <a:defRPr/>
            </a:pPr>
            <a:endParaRPr lang="en-GB" sz="2000" b="1" dirty="0">
              <a:solidFill>
                <a:srgbClr val="662046"/>
              </a:solidFill>
              <a:latin typeface="Arial" pitchFamily="34" charset="0"/>
              <a:ea typeface="+mj-ea"/>
              <a:cs typeface="Arial" pitchFamily="34" charset="0"/>
            </a:endParaRPr>
          </a:p>
          <a:p>
            <a:pPr>
              <a:defRPr/>
            </a:pPr>
            <a:endParaRPr lang="en-GB" dirty="0"/>
          </a:p>
        </p:txBody>
      </p:sp>
      <p:sp>
        <p:nvSpPr>
          <p:cNvPr id="30723" name="TextBox 2"/>
          <p:cNvSpPr txBox="1">
            <a:spLocks noChangeArrowheads="1"/>
          </p:cNvSpPr>
          <p:nvPr/>
        </p:nvSpPr>
        <p:spPr bwMode="auto">
          <a:xfrm>
            <a:off x="323850" y="1268413"/>
            <a:ext cx="8424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a:latin typeface="Arial" charset="0"/>
                <a:hlinkClick r:id="rId2"/>
              </a:rPr>
              <a:t>http://www.prospects.ac.uk/myprospects_planner_login.htm</a:t>
            </a:r>
            <a:endParaRPr lang="en-GB" altLang="en-US" sz="2400">
              <a:latin typeface="Arial" charset="0"/>
            </a:endParaRPr>
          </a:p>
          <a:p>
            <a:pPr>
              <a:spcBef>
                <a:spcPct val="0"/>
              </a:spcBef>
              <a:buFontTx/>
              <a:buNone/>
            </a:pPr>
            <a:endParaRPr lang="en-GB" altLang="en-US" sz="1800">
              <a:latin typeface="Arial" charset="0"/>
            </a:endParaRPr>
          </a:p>
        </p:txBody>
      </p:sp>
      <p:sp>
        <p:nvSpPr>
          <p:cNvPr id="30725" name="Title 1"/>
          <p:cNvSpPr txBox="1">
            <a:spLocks/>
          </p:cNvSpPr>
          <p:nvPr/>
        </p:nvSpPr>
        <p:spPr bwMode="auto">
          <a:xfrm>
            <a:off x="415925" y="404813"/>
            <a:ext cx="8259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0" hangingPunct="0">
              <a:spcBef>
                <a:spcPct val="0"/>
              </a:spcBef>
              <a:buFontTx/>
              <a:buNone/>
            </a:pPr>
            <a:r>
              <a:rPr lang="en-GB" altLang="en-US" sz="4400" dirty="0">
                <a:solidFill>
                  <a:srgbClr val="B70D50"/>
                </a:solidFill>
                <a:latin typeface="Arial" panose="020B0604020202020204" pitchFamily="34" charset="0"/>
                <a:cs typeface="Arial" panose="020B0604020202020204" pitchFamily="34" charset="0"/>
              </a:rPr>
              <a:t>Prospects Planner</a:t>
            </a:r>
          </a:p>
        </p:txBody>
      </p:sp>
      <p:sp>
        <p:nvSpPr>
          <p:cNvPr id="7" name="TextBox 6"/>
          <p:cNvSpPr txBox="1"/>
          <p:nvPr/>
        </p:nvSpPr>
        <p:spPr>
          <a:xfrm>
            <a:off x="5076825" y="2006600"/>
            <a:ext cx="3743325" cy="1200150"/>
          </a:xfrm>
          <a:prstGeom prst="rect">
            <a:avLst/>
          </a:prstGeom>
          <a:noFill/>
        </p:spPr>
        <p:txBody>
          <a:bodyPr>
            <a:spAutoFit/>
          </a:bodyPr>
          <a:lstStyle/>
          <a:p>
            <a:pPr>
              <a:defRPr/>
            </a:pPr>
            <a:r>
              <a:rPr lang="en-GB" b="1" dirty="0"/>
              <a:t>Great For: </a:t>
            </a:r>
          </a:p>
          <a:p>
            <a:pPr marL="285750" indent="-285750">
              <a:buFont typeface="Arial" panose="020B0604020202020204" pitchFamily="34" charset="0"/>
              <a:buChar char="•"/>
              <a:defRPr/>
            </a:pPr>
            <a:r>
              <a:rPr lang="en-GB" dirty="0"/>
              <a:t>A quick careers assessment tool ('which job would suit me?')</a:t>
            </a:r>
          </a:p>
          <a:p>
            <a:pPr>
              <a:defRPr/>
            </a:pPr>
            <a:endParaRPr lang="en-GB" dirty="0"/>
          </a:p>
        </p:txBody>
      </p:sp>
      <p:pic>
        <p:nvPicPr>
          <p:cNvPr id="24583" name="Picture 7"/>
          <p:cNvPicPr>
            <a:picLocks noChangeAspect="1" noChangeArrowheads="1"/>
          </p:cNvPicPr>
          <p:nvPr/>
        </p:nvPicPr>
        <p:blipFill rotWithShape="1">
          <a:blip r:embed="rId3"/>
          <a:srcRect l="18686" t="19706" r="18457" b="3668"/>
          <a:stretch/>
        </p:blipFill>
        <p:spPr bwMode="auto">
          <a:xfrm>
            <a:off x="4536281" y="3039156"/>
            <a:ext cx="3400382" cy="2591026"/>
          </a:xfrm>
          <a:prstGeom prst="rect">
            <a:avLst/>
          </a:prstGeom>
          <a:noFill/>
          <a:ln w="9525">
            <a:solidFill>
              <a:schemeClr val="tx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95" y="2181223"/>
            <a:ext cx="3846286" cy="24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616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15925" y="404813"/>
            <a:ext cx="8259763" cy="792162"/>
          </a:xfrm>
        </p:spPr>
        <p:txBody>
          <a:bodyPr rtlCol="0">
            <a:normAutofit/>
          </a:bodyPr>
          <a:lstStyle/>
          <a:p>
            <a:pPr fontAlgn="auto">
              <a:spcAft>
                <a:spcPts val="0"/>
              </a:spcAft>
              <a:defRPr/>
            </a:pPr>
            <a:r>
              <a:rPr lang="en-GB" altLang="en-US" dirty="0" err="1" smtClean="0">
                <a:solidFill>
                  <a:srgbClr val="B70D50"/>
                </a:solidFill>
                <a:latin typeface="Arial" panose="020B0604020202020204" pitchFamily="34" charset="0"/>
                <a:cs typeface="Arial" panose="020B0604020202020204" pitchFamily="34" charset="0"/>
              </a:rPr>
              <a:t>TARGETjobs</a:t>
            </a:r>
            <a:endParaRPr lang="en-GB" altLang="en-US" dirty="0" smtClean="0">
              <a:solidFill>
                <a:srgbClr val="B70D50"/>
              </a:solidFill>
              <a:latin typeface="Arial" panose="020B0604020202020204" pitchFamily="34" charset="0"/>
              <a:cs typeface="Arial" panose="020B0604020202020204" pitchFamily="34" charset="0"/>
            </a:endParaRPr>
          </a:p>
        </p:txBody>
      </p:sp>
      <p:sp>
        <p:nvSpPr>
          <p:cNvPr id="21507" name="TextBox 2"/>
          <p:cNvSpPr txBox="1">
            <a:spLocks noChangeArrowheads="1"/>
          </p:cNvSpPr>
          <p:nvPr/>
        </p:nvSpPr>
        <p:spPr bwMode="auto">
          <a:xfrm>
            <a:off x="623888" y="1463675"/>
            <a:ext cx="409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2400">
                <a:latin typeface="Arial" charset="0"/>
                <a:hlinkClick r:id="rId2"/>
              </a:rPr>
              <a:t>http://targetjobs.co.uk/</a:t>
            </a:r>
            <a:endParaRPr lang="en-GB" altLang="en-US" sz="2400">
              <a:latin typeface="Arial" charset="0"/>
            </a:endParaRPr>
          </a:p>
        </p:txBody>
      </p:sp>
      <p:pic>
        <p:nvPicPr>
          <p:cNvPr id="21508" name="Picture 8"/>
          <p:cNvPicPr>
            <a:picLocks noChangeAspect="1" noChangeArrowheads="1"/>
          </p:cNvPicPr>
          <p:nvPr/>
        </p:nvPicPr>
        <p:blipFill>
          <a:blip r:embed="rId3">
            <a:extLst>
              <a:ext uri="{28A0092B-C50C-407E-A947-70E740481C1C}">
                <a14:useLocalDpi xmlns:a14="http://schemas.microsoft.com/office/drawing/2010/main" val="0"/>
              </a:ext>
            </a:extLst>
          </a:blip>
          <a:srcRect l="12479" t="7404" r="10474" b="4976"/>
          <a:stretch>
            <a:fillRect/>
          </a:stretch>
        </p:blipFill>
        <p:spPr bwMode="auto">
          <a:xfrm>
            <a:off x="684213" y="2349500"/>
            <a:ext cx="4598987"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51500" y="2082800"/>
            <a:ext cx="3168650" cy="3140075"/>
          </a:xfrm>
          <a:prstGeom prst="rect">
            <a:avLst/>
          </a:prstGeom>
          <a:noFill/>
        </p:spPr>
        <p:txBody>
          <a:bodyPr>
            <a:spAutoFit/>
          </a:bodyPr>
          <a:lstStyle/>
          <a:p>
            <a:pPr>
              <a:defRPr/>
            </a:pPr>
            <a:r>
              <a:rPr lang="en-GB" b="1" dirty="0"/>
              <a:t>Great For: </a:t>
            </a:r>
          </a:p>
          <a:p>
            <a:pPr marL="285750" indent="-285750">
              <a:buFont typeface="Arial" panose="020B0604020202020204" pitchFamily="34" charset="0"/>
              <a:buChar char="•"/>
              <a:defRPr/>
            </a:pPr>
            <a:r>
              <a:rPr lang="en-GB" dirty="0"/>
              <a:t>Careers Information</a:t>
            </a:r>
          </a:p>
          <a:p>
            <a:pPr marL="285750" indent="-285750">
              <a:buFont typeface="Arial" panose="020B0604020202020204" pitchFamily="34" charset="0"/>
              <a:buChar char="•"/>
              <a:defRPr/>
            </a:pPr>
            <a:r>
              <a:rPr lang="en-GB" dirty="0"/>
              <a:t>Specific industry &amp; sector insights</a:t>
            </a:r>
          </a:p>
          <a:p>
            <a:pPr marL="285750" indent="-285750">
              <a:buFont typeface="Arial" panose="020B0604020202020204" pitchFamily="34" charset="0"/>
              <a:buChar char="•"/>
              <a:defRPr/>
            </a:pPr>
            <a:r>
              <a:rPr lang="en-GB" dirty="0"/>
              <a:t>Employer tips</a:t>
            </a:r>
          </a:p>
          <a:p>
            <a:pPr marL="285750" indent="-285750">
              <a:buFont typeface="Arial" panose="020B0604020202020204" pitchFamily="34" charset="0"/>
              <a:buChar char="•"/>
              <a:defRPr/>
            </a:pPr>
            <a:r>
              <a:rPr lang="en-GB" dirty="0"/>
              <a:t>Graduate Jobs</a:t>
            </a:r>
          </a:p>
          <a:p>
            <a:pPr marL="285750" indent="-285750">
              <a:buFont typeface="Arial" panose="020B0604020202020204" pitchFamily="34" charset="0"/>
              <a:buChar char="•"/>
              <a:defRPr/>
            </a:pPr>
            <a:r>
              <a:rPr lang="en-GB" dirty="0"/>
              <a:t>Work Experience &amp; Placements </a:t>
            </a:r>
          </a:p>
          <a:p>
            <a:pPr marL="285750" indent="-285750">
              <a:buFont typeface="Arial" panose="020B0604020202020204" pitchFamily="34" charset="0"/>
              <a:buChar char="•"/>
              <a:defRPr/>
            </a:pPr>
            <a:r>
              <a:rPr lang="en-GB" dirty="0"/>
              <a:t>Skills Assessment (Target Careers Report)</a:t>
            </a:r>
          </a:p>
          <a:p>
            <a:pPr>
              <a:defRPr/>
            </a:pPr>
            <a:endParaRPr lang="en-GB" dirty="0"/>
          </a:p>
        </p:txBody>
      </p:sp>
    </p:spTree>
    <p:extLst>
      <p:ext uri="{BB962C8B-B14F-4D97-AF65-F5344CB8AC3E}">
        <p14:creationId xmlns:p14="http://schemas.microsoft.com/office/powerpoint/2010/main" val="623552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57188" y="191302"/>
            <a:ext cx="8229600" cy="900112"/>
          </a:xfrm>
        </p:spPr>
        <p:txBody>
          <a:bodyPr>
            <a:normAutofit/>
          </a:bodyPr>
          <a:lstStyle/>
          <a:p>
            <a:r>
              <a:rPr lang="en-GB" altLang="en-US" dirty="0" smtClean="0">
                <a:solidFill>
                  <a:srgbClr val="B70D50"/>
                </a:solidFill>
              </a:rPr>
              <a:t>Where do you see yourself?</a:t>
            </a:r>
            <a:endParaRPr lang="en-GB" altLang="en-US" b="1" dirty="0" smtClean="0">
              <a:solidFill>
                <a:srgbClr val="B70D50"/>
              </a:solidFill>
            </a:endParaRPr>
          </a:p>
        </p:txBody>
      </p:sp>
      <p:sp>
        <p:nvSpPr>
          <p:cNvPr id="44035" name="Rectangle 3"/>
          <p:cNvSpPr>
            <a:spLocks noGrp="1" noChangeArrowheads="1"/>
          </p:cNvSpPr>
          <p:nvPr>
            <p:ph type="body" idx="1"/>
          </p:nvPr>
        </p:nvSpPr>
        <p:spPr>
          <a:xfrm>
            <a:off x="395288" y="1227338"/>
            <a:ext cx="8229600" cy="4030662"/>
          </a:xfrm>
        </p:spPr>
        <p:txBody>
          <a:bodyPr>
            <a:normAutofit fontScale="92500" lnSpcReduction="10000"/>
          </a:bodyPr>
          <a:lstStyle/>
          <a:p>
            <a:pPr eaLnBrk="1" hangingPunct="1"/>
            <a:r>
              <a:rPr lang="en-GB" altLang="en-US" dirty="0" smtClean="0">
                <a:solidFill>
                  <a:srgbClr val="0070C0"/>
                </a:solidFill>
                <a:latin typeface="+mj-lt"/>
              </a:rPr>
              <a:t>Are you looking for?</a:t>
            </a:r>
          </a:p>
          <a:p>
            <a:pPr lvl="1" eaLnBrk="1" hangingPunct="1"/>
            <a:r>
              <a:rPr lang="en-GB" altLang="en-US" dirty="0" smtClean="0">
                <a:latin typeface="+mj-lt"/>
              </a:rPr>
              <a:t>Work in an academic environment?</a:t>
            </a:r>
          </a:p>
          <a:p>
            <a:pPr lvl="1" eaLnBrk="1" hangingPunct="1"/>
            <a:r>
              <a:rPr lang="en-GB" altLang="en-US" dirty="0" smtClean="0">
                <a:latin typeface="+mj-lt"/>
              </a:rPr>
              <a:t>A research role in a different setting? </a:t>
            </a:r>
          </a:p>
          <a:p>
            <a:pPr lvl="1" eaLnBrk="1" hangingPunct="1"/>
            <a:r>
              <a:rPr lang="en-GB" altLang="en-US" dirty="0" smtClean="0">
                <a:latin typeface="+mj-lt"/>
              </a:rPr>
              <a:t>Self-employment?</a:t>
            </a:r>
          </a:p>
          <a:p>
            <a:pPr lvl="1" eaLnBrk="1" hangingPunct="1"/>
            <a:r>
              <a:rPr lang="en-GB" altLang="en-US" dirty="0" smtClean="0">
                <a:latin typeface="+mj-lt"/>
              </a:rPr>
              <a:t>To apply your skills and knowledge to a non-research environment?</a:t>
            </a:r>
          </a:p>
          <a:p>
            <a:pPr lvl="1" eaLnBrk="1" hangingPunct="1"/>
            <a:endParaRPr lang="en-GB" altLang="en-US" dirty="0" smtClean="0">
              <a:latin typeface="+mj-lt"/>
            </a:endParaRPr>
          </a:p>
          <a:p>
            <a:r>
              <a:rPr lang="en-GB" altLang="en-US" dirty="0">
                <a:latin typeface="+mj-lt"/>
              </a:rPr>
              <a:t>Broadening your </a:t>
            </a:r>
            <a:r>
              <a:rPr lang="en-GB" altLang="en-US" dirty="0" smtClean="0">
                <a:latin typeface="+mj-lt"/>
              </a:rPr>
              <a:t>horizons</a:t>
            </a:r>
          </a:p>
          <a:p>
            <a:pPr lvl="1"/>
            <a:r>
              <a:rPr lang="en-GB" altLang="en-US" dirty="0" smtClean="0">
                <a:latin typeface="+mj-lt"/>
              </a:rPr>
              <a:t>are there other options you haven't considered?</a:t>
            </a:r>
            <a:endParaRPr lang="en-GB" altLang="en-US" dirty="0">
              <a:latin typeface="+mj-lt"/>
            </a:endParaRPr>
          </a:p>
          <a:p>
            <a:pPr eaLnBrk="1" hangingPunct="1"/>
            <a:endParaRPr lang="en-GB" altLang="en-US" dirty="0" smtClean="0">
              <a:latin typeface="+mj-lt"/>
            </a:endParaRPr>
          </a:p>
          <a:p>
            <a:pPr eaLnBrk="1" hangingPunct="1"/>
            <a:endParaRPr lang="en-GB" altLang="en-US" b="1" dirty="0" smtClean="0"/>
          </a:p>
        </p:txBody>
      </p:sp>
    </p:spTree>
    <p:extLst>
      <p:ext uri="{BB962C8B-B14F-4D97-AF65-F5344CB8AC3E}">
        <p14:creationId xmlns:p14="http://schemas.microsoft.com/office/powerpoint/2010/main" val="622620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48549957"/>
              </p:ext>
            </p:extLst>
          </p:nvPr>
        </p:nvGraphicFramePr>
        <p:xfrm>
          <a:off x="234777" y="469556"/>
          <a:ext cx="8662087" cy="596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75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834" y="248894"/>
            <a:ext cx="6470926" cy="699731"/>
          </a:xfrm>
        </p:spPr>
        <p:txBody>
          <a:bodyPr>
            <a:normAutofit/>
          </a:bodyPr>
          <a:lstStyle/>
          <a:p>
            <a:r>
              <a:rPr lang="en-GB" sz="3600" dirty="0" smtClean="0"/>
              <a:t>Which picture resonates?....</a:t>
            </a:r>
            <a:endParaRPr lang="en-GB" sz="3600" dirty="0"/>
          </a:p>
        </p:txBody>
      </p:sp>
      <p:pic>
        <p:nvPicPr>
          <p:cNvPr id="1028" name="Picture 4" descr="Image result for straight roa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325582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55820"/>
            <a:ext cx="9144000" cy="3602180"/>
          </a:xfrm>
          <a:prstGeom prst="rect">
            <a:avLst/>
          </a:prstGeom>
        </p:spPr>
      </p:pic>
      <p:sp>
        <p:nvSpPr>
          <p:cNvPr id="3" name="Content Placeholder 2"/>
          <p:cNvSpPr>
            <a:spLocks noGrp="1"/>
          </p:cNvSpPr>
          <p:nvPr>
            <p:ph idx="1"/>
          </p:nvPr>
        </p:nvSpPr>
        <p:spPr>
          <a:xfrm>
            <a:off x="457200" y="5466303"/>
            <a:ext cx="1924259" cy="890050"/>
          </a:xfrm>
        </p:spPr>
        <p:txBody>
          <a:bodyPr/>
          <a:lstStyle/>
          <a:p>
            <a:endParaRPr lang="en-GB" dirty="0"/>
          </a:p>
        </p:txBody>
      </p:sp>
    </p:spTree>
    <p:extLst>
      <p:ext uri="{BB962C8B-B14F-4D97-AF65-F5344CB8AC3E}">
        <p14:creationId xmlns:p14="http://schemas.microsoft.com/office/powerpoint/2010/main" val="3306062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914400"/>
            <a:ext cx="8229600" cy="593124"/>
          </a:xfrm>
        </p:spPr>
        <p:txBody>
          <a:bodyPr>
            <a:normAutofit fontScale="90000"/>
          </a:bodyPr>
          <a:lstStyle/>
          <a:p>
            <a:r>
              <a:rPr lang="en-GB" sz="3600" dirty="0" smtClean="0">
                <a:solidFill>
                  <a:srgbClr val="B70D50"/>
                </a:solidFill>
                <a:latin typeface="Calibri" panose="020F0502020204030204" pitchFamily="34" charset="0"/>
                <a:cs typeface="Calibri" panose="020F0502020204030204" pitchFamily="34" charset="0"/>
              </a:rPr>
              <a:t>Careers Information for Researchers...</a:t>
            </a:r>
            <a:endParaRPr lang="en-GB" sz="3600" dirty="0">
              <a:solidFill>
                <a:srgbClr val="B70D5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67544" y="1668162"/>
            <a:ext cx="8229600" cy="4794421"/>
          </a:xfrm>
        </p:spPr>
        <p:txBody>
          <a:bodyPr>
            <a:normAutofit fontScale="85000" lnSpcReduction="20000"/>
          </a:bodyPr>
          <a:lstStyle/>
          <a:p>
            <a:r>
              <a:rPr lang="en-GB" altLang="en-US" sz="2400" dirty="0" smtClean="0"/>
              <a:t>Prospects </a:t>
            </a:r>
            <a:r>
              <a:rPr lang="en-GB" altLang="en-US" sz="2400" i="1" dirty="0"/>
              <a:t>job profiles</a:t>
            </a:r>
          </a:p>
          <a:p>
            <a:pPr lvl="1"/>
            <a:r>
              <a:rPr lang="en-GB" altLang="en-US" sz="2000" dirty="0" smtClean="0">
                <a:hlinkClick r:id="rId3"/>
              </a:rPr>
              <a:t>www.prospects.ac.uk</a:t>
            </a:r>
            <a:r>
              <a:rPr lang="en-GB" altLang="en-US" sz="2000" dirty="0" smtClean="0"/>
              <a:t> </a:t>
            </a:r>
          </a:p>
          <a:p>
            <a:r>
              <a:rPr lang="en-GB" altLang="en-US" sz="2400" dirty="0" smtClean="0"/>
              <a:t>Vitae</a:t>
            </a:r>
            <a:r>
              <a:rPr lang="en-GB" altLang="en-US" sz="2400" i="1" dirty="0" smtClean="0"/>
              <a:t> career </a:t>
            </a:r>
            <a:r>
              <a:rPr lang="en-GB" altLang="en-US" sz="2400" i="1" dirty="0"/>
              <a:t>stories</a:t>
            </a:r>
          </a:p>
          <a:p>
            <a:pPr lvl="1"/>
            <a:r>
              <a:rPr lang="en-GB" altLang="en-US" sz="2000" dirty="0" smtClean="0">
                <a:hlinkClick r:id="rId4"/>
              </a:rPr>
              <a:t>www.vitae.ac.uk/careerstories</a:t>
            </a:r>
            <a:r>
              <a:rPr lang="en-GB" altLang="en-US" sz="2000" dirty="0" smtClean="0"/>
              <a:t> </a:t>
            </a:r>
          </a:p>
          <a:p>
            <a:r>
              <a:rPr lang="en-GB" altLang="en-US" sz="2400" dirty="0" err="1" smtClean="0"/>
              <a:t>Epigeum</a:t>
            </a:r>
            <a:r>
              <a:rPr lang="en-GB" altLang="en-US" sz="2400" dirty="0" smtClean="0"/>
              <a:t> - training and resources for researchers </a:t>
            </a:r>
          </a:p>
          <a:p>
            <a:pPr lvl="1"/>
            <a:r>
              <a:rPr lang="en-GB" altLang="en-US" sz="2000" dirty="0" smtClean="0">
                <a:hlinkClick r:id="rId5"/>
              </a:rPr>
              <a:t>https</a:t>
            </a:r>
            <a:r>
              <a:rPr lang="en-GB" altLang="en-US" sz="2000" dirty="0">
                <a:hlinkClick r:id="rId5"/>
              </a:rPr>
              <a:t>://www.epigeum.com</a:t>
            </a:r>
            <a:r>
              <a:rPr lang="en-GB" altLang="en-US" sz="2000" dirty="0" smtClean="0">
                <a:hlinkClick r:id="rId5"/>
              </a:rPr>
              <a:t>/</a:t>
            </a:r>
            <a:r>
              <a:rPr lang="en-GB" altLang="en-US" sz="2000" dirty="0" smtClean="0"/>
              <a:t> </a:t>
            </a:r>
            <a:r>
              <a:rPr lang="en-GB" altLang="en-US" sz="2000" dirty="0"/>
              <a:t>(have a look at the library </a:t>
            </a:r>
            <a:r>
              <a:rPr lang="en-GB" altLang="en-US" sz="2000" dirty="0" smtClean="0"/>
              <a:t>catalogue)</a:t>
            </a:r>
          </a:p>
          <a:p>
            <a:r>
              <a:rPr lang="en-GB" altLang="en-US" sz="2400" dirty="0" smtClean="0"/>
              <a:t>The Shard - SHU's website for Researchers </a:t>
            </a:r>
          </a:p>
          <a:p>
            <a:pPr lvl="1"/>
            <a:r>
              <a:rPr lang="en-GB" altLang="en-US" sz="2000" dirty="0" smtClean="0">
                <a:hlinkClick r:id="rId6"/>
              </a:rPr>
              <a:t>https</a:t>
            </a:r>
            <a:r>
              <a:rPr lang="en-GB" altLang="en-US" sz="2000" dirty="0">
                <a:hlinkClick r:id="rId6"/>
              </a:rPr>
              <a:t>://shardprogramme.wordpress.com/shard/career</a:t>
            </a:r>
            <a:r>
              <a:rPr lang="en-GB" altLang="en-US" sz="2000" dirty="0" smtClean="0">
                <a:hlinkClick r:id="rId6"/>
              </a:rPr>
              <a:t>/</a:t>
            </a:r>
            <a:r>
              <a:rPr lang="en-GB" altLang="en-US" sz="2000" dirty="0" smtClean="0"/>
              <a:t> </a:t>
            </a:r>
            <a:endParaRPr lang="en-GB" altLang="en-US" sz="2000" dirty="0"/>
          </a:p>
          <a:p>
            <a:r>
              <a:rPr lang="en-GB" altLang="en-US" sz="2400" dirty="0" smtClean="0"/>
              <a:t>The </a:t>
            </a:r>
            <a:r>
              <a:rPr lang="en-GB" altLang="en-US" sz="2400" dirty="0"/>
              <a:t>RCUK’s Case study series: Careers in </a:t>
            </a:r>
            <a:r>
              <a:rPr lang="en-GB" altLang="en-US" sz="2400" dirty="0" smtClean="0"/>
              <a:t>Research</a:t>
            </a:r>
          </a:p>
          <a:p>
            <a:pPr lvl="1"/>
            <a:r>
              <a:rPr lang="en-GB" altLang="en-US" sz="2000" dirty="0" smtClean="0">
                <a:hlinkClick r:id="rId7"/>
              </a:rPr>
              <a:t>http</a:t>
            </a:r>
            <a:r>
              <a:rPr lang="en-GB" altLang="en-US" sz="2000" dirty="0">
                <a:hlinkClick r:id="rId7"/>
              </a:rPr>
              <a:t>://www.rcuk.ac.uk/skills/percase/</a:t>
            </a:r>
            <a:endParaRPr lang="en-GB" altLang="en-US" sz="2000" dirty="0"/>
          </a:p>
          <a:p>
            <a:r>
              <a:rPr lang="en-GB" altLang="en-US" sz="2400" dirty="0" smtClean="0"/>
              <a:t>Vitae.ac.uk: Find </a:t>
            </a:r>
            <a:r>
              <a:rPr lang="en-GB" altLang="en-US" sz="2400" dirty="0"/>
              <a:t>out what happens to PhD graduates</a:t>
            </a:r>
          </a:p>
          <a:p>
            <a:pPr lvl="1"/>
            <a:r>
              <a:rPr lang="en-GB" altLang="en-US" sz="2000" dirty="0">
                <a:hlinkClick r:id="rId8"/>
              </a:rPr>
              <a:t>What do researchers do? Labour market information - </a:t>
            </a:r>
            <a:endParaRPr lang="en-GB" altLang="en-US" sz="2000" dirty="0"/>
          </a:p>
          <a:p>
            <a:pPr marL="358775" lvl="1" indent="-358775">
              <a:buFont typeface="Arial" panose="020B0604020202020204" pitchFamily="34" charset="0"/>
              <a:buChar char="•"/>
            </a:pPr>
            <a:r>
              <a:rPr lang="en-GB" altLang="en-US" sz="2400" dirty="0" smtClean="0"/>
              <a:t>UKCGE - UK Council for Graduate Education</a:t>
            </a:r>
          </a:p>
          <a:p>
            <a:pPr lvl="1"/>
            <a:r>
              <a:rPr lang="en-GB" altLang="en-US" sz="2000" dirty="0" smtClean="0">
                <a:hlinkClick r:id="rId9"/>
              </a:rPr>
              <a:t>http</a:t>
            </a:r>
            <a:r>
              <a:rPr lang="en-GB" altLang="en-US" sz="2000" dirty="0">
                <a:hlinkClick r:id="rId9"/>
              </a:rPr>
              <a:t>://www.ukcge.ac.uk</a:t>
            </a:r>
            <a:r>
              <a:rPr lang="en-GB" altLang="en-US" sz="2000" dirty="0" smtClean="0">
                <a:hlinkClick r:id="rId9"/>
              </a:rPr>
              <a:t>/</a:t>
            </a:r>
            <a:r>
              <a:rPr lang="en-GB" altLang="en-US" sz="2000" dirty="0" smtClean="0"/>
              <a:t> </a:t>
            </a:r>
          </a:p>
          <a:p>
            <a:pPr marL="342900" lvl="1" indent="-342900">
              <a:buFont typeface="Arial"/>
              <a:buChar char="•"/>
            </a:pPr>
            <a:r>
              <a:rPr lang="en-GB" sz="2400" dirty="0">
                <a:solidFill>
                  <a:srgbClr val="361B00"/>
                </a:solidFill>
              </a:rPr>
              <a:t>AGCAS </a:t>
            </a:r>
            <a:endParaRPr lang="en-GB" sz="2400" dirty="0" smtClean="0">
              <a:solidFill>
                <a:srgbClr val="361B00"/>
              </a:solidFill>
            </a:endParaRPr>
          </a:p>
          <a:p>
            <a:pPr marL="742950" lvl="2" indent="-342900"/>
            <a:r>
              <a:rPr lang="en-GB" sz="1900" dirty="0" smtClean="0">
                <a:hlinkClick r:id="rId10"/>
              </a:rPr>
              <a:t>University Researchers &amp; the Jobs Market</a:t>
            </a:r>
            <a:r>
              <a:rPr lang="en-GB" sz="1900" dirty="0" smtClean="0">
                <a:solidFill>
                  <a:srgbClr val="361B00"/>
                </a:solidFill>
              </a:rPr>
              <a:t>(</a:t>
            </a:r>
            <a:r>
              <a:rPr lang="en-GB" sz="2100" dirty="0" smtClean="0"/>
              <a:t>2001-09</a:t>
            </a:r>
            <a:r>
              <a:rPr lang="en-GB" sz="2100" dirty="0"/>
              <a:t>)</a:t>
            </a:r>
            <a:endParaRPr lang="en-GB" sz="1900" dirty="0">
              <a:solidFill>
                <a:srgbClr val="361B00"/>
              </a:solidFill>
            </a:endParaRPr>
          </a:p>
          <a:p>
            <a:pPr lvl="1"/>
            <a:endParaRPr lang="en-GB" sz="2400" dirty="0" smtClean="0">
              <a:latin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510" y="207169"/>
            <a:ext cx="4569817"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625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5"/>
          <p:cNvSpPr txBox="1">
            <a:spLocks noChangeArrowheads="1"/>
          </p:cNvSpPr>
          <p:nvPr/>
        </p:nvSpPr>
        <p:spPr bwMode="auto">
          <a:xfrm>
            <a:off x="1181752" y="250003"/>
            <a:ext cx="567624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GB" sz="4400" dirty="0" smtClean="0">
                <a:solidFill>
                  <a:srgbClr val="B70D50"/>
                </a:solidFill>
                <a:latin typeface="Calibri" panose="020F0502020204030204" pitchFamily="34" charset="0"/>
                <a:cs typeface="Calibri" panose="020F0502020204030204" pitchFamily="34" charset="0"/>
              </a:rPr>
              <a:t>Vitae Online</a:t>
            </a:r>
            <a:endParaRPr lang="en-GB" altLang="en-US" sz="4400" dirty="0">
              <a:latin typeface="+mj-lt"/>
            </a:endParaRPr>
          </a:p>
          <a:p>
            <a:pPr eaLnBrk="1" hangingPunct="1"/>
            <a:r>
              <a:rPr lang="en-GB" altLang="en-US" sz="2400" dirty="0" smtClean="0">
                <a:latin typeface="+mj-lt"/>
                <a:hlinkClick r:id="rId3"/>
              </a:rPr>
              <a:t>https</a:t>
            </a:r>
            <a:r>
              <a:rPr lang="en-GB" altLang="en-US" sz="2400" dirty="0">
                <a:latin typeface="+mj-lt"/>
                <a:hlinkClick r:id="rId3"/>
              </a:rPr>
              <a:t>://</a:t>
            </a:r>
            <a:r>
              <a:rPr lang="en-GB" altLang="en-US" sz="2400" dirty="0" smtClean="0">
                <a:latin typeface="+mj-lt"/>
                <a:hlinkClick r:id="rId3"/>
              </a:rPr>
              <a:t>www.vitae.ac.uk/researcher-careers</a:t>
            </a:r>
            <a:endParaRPr lang="en-GB" altLang="en-US" sz="2400" dirty="0" smtClean="0">
              <a:latin typeface="+mj-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9916"/>
            <a:ext cx="9144000" cy="540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0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78" t="15652" r="49496" b="4485"/>
          <a:stretch/>
        </p:blipFill>
        <p:spPr bwMode="auto">
          <a:xfrm>
            <a:off x="3034146" y="336907"/>
            <a:ext cx="6109854" cy="652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5"/>
          <p:cNvSpPr txBox="1">
            <a:spLocks noChangeArrowheads="1"/>
          </p:cNvSpPr>
          <p:nvPr/>
        </p:nvSpPr>
        <p:spPr bwMode="auto">
          <a:xfrm>
            <a:off x="308917" y="1450332"/>
            <a:ext cx="24095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GB" altLang="en-US" sz="2400" dirty="0" smtClean="0">
                <a:latin typeface="+mj-lt"/>
              </a:rPr>
              <a:t>The </a:t>
            </a:r>
            <a:r>
              <a:rPr lang="en-GB" altLang="en-US" sz="2400" dirty="0">
                <a:latin typeface="+mj-lt"/>
              </a:rPr>
              <a:t>University of Manchester Careers Service’s</a:t>
            </a:r>
          </a:p>
          <a:p>
            <a:pPr eaLnBrk="1" hangingPunct="1"/>
            <a:r>
              <a:rPr lang="en-GB" altLang="en-US" sz="2400" dirty="0">
                <a:latin typeface="+mj-lt"/>
              </a:rPr>
              <a:t>Award winning</a:t>
            </a:r>
            <a:r>
              <a:rPr lang="en-GB" altLang="en-US" sz="2400" dirty="0">
                <a:solidFill>
                  <a:srgbClr val="FF0000"/>
                </a:solidFill>
                <a:latin typeface="+mj-lt"/>
              </a:rPr>
              <a:t> </a:t>
            </a:r>
            <a:r>
              <a:rPr lang="en-GB" altLang="en-US" sz="2400" dirty="0">
                <a:solidFill>
                  <a:srgbClr val="FF0000"/>
                </a:solidFill>
                <a:latin typeface="+mj-lt"/>
                <a:hlinkClick r:id="rId4"/>
              </a:rPr>
              <a:t>website for postgraduate researchers </a:t>
            </a:r>
            <a:r>
              <a:rPr lang="en-GB" altLang="en-US" sz="2400" dirty="0">
                <a:latin typeface="+mj-lt"/>
              </a:rPr>
              <a:t>and research staff</a:t>
            </a:r>
          </a:p>
        </p:txBody>
      </p:sp>
    </p:spTree>
    <p:extLst>
      <p:ext uri="{BB962C8B-B14F-4D97-AF65-F5344CB8AC3E}">
        <p14:creationId xmlns:p14="http://schemas.microsoft.com/office/powerpoint/2010/main" val="1451714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57188" y="839102"/>
            <a:ext cx="8229600" cy="900112"/>
          </a:xfrm>
        </p:spPr>
        <p:txBody>
          <a:bodyPr>
            <a:normAutofit/>
          </a:bodyPr>
          <a:lstStyle/>
          <a:p>
            <a:r>
              <a:rPr lang="en-GB" altLang="en-US" dirty="0">
                <a:solidFill>
                  <a:srgbClr val="B70D50"/>
                </a:solidFill>
              </a:rPr>
              <a:t>Explore what’s out there</a:t>
            </a:r>
          </a:p>
        </p:txBody>
      </p:sp>
      <p:sp>
        <p:nvSpPr>
          <p:cNvPr id="34819" name="Rectangle 3"/>
          <p:cNvSpPr>
            <a:spLocks noGrp="1" noChangeArrowheads="1"/>
          </p:cNvSpPr>
          <p:nvPr>
            <p:ph type="body" idx="1"/>
          </p:nvPr>
        </p:nvSpPr>
        <p:spPr>
          <a:xfrm>
            <a:off x="357188" y="1739214"/>
            <a:ext cx="8229600" cy="2857500"/>
          </a:xfrm>
        </p:spPr>
        <p:txBody>
          <a:bodyPr/>
          <a:lstStyle/>
          <a:p>
            <a:pPr eaLnBrk="1" hangingPunct="1"/>
            <a:r>
              <a:rPr lang="en-GB" altLang="en-US" dirty="0" smtClean="0">
                <a:latin typeface="+mj-lt"/>
              </a:rPr>
              <a:t>Review </a:t>
            </a:r>
            <a:r>
              <a:rPr lang="en-GB" altLang="en-US" b="1" dirty="0" smtClean="0">
                <a:latin typeface="+mj-lt"/>
              </a:rPr>
              <a:t>job adverts</a:t>
            </a:r>
          </a:p>
          <a:p>
            <a:pPr eaLnBrk="1" hangingPunct="1"/>
            <a:r>
              <a:rPr lang="en-GB" altLang="en-US" dirty="0" smtClean="0">
                <a:latin typeface="+mj-lt"/>
              </a:rPr>
              <a:t>Try to not limit yourself by just choosing ones you know or think you could do</a:t>
            </a:r>
          </a:p>
          <a:p>
            <a:pPr eaLnBrk="1" hangingPunct="1"/>
            <a:r>
              <a:rPr lang="en-GB" altLang="en-US" dirty="0" smtClean="0">
                <a:latin typeface="+mj-lt"/>
              </a:rPr>
              <a:t>Choose ones you find </a:t>
            </a:r>
            <a:r>
              <a:rPr lang="en-GB" altLang="en-US" dirty="0" smtClean="0">
                <a:effectLst>
                  <a:outerShdw blurRad="38100" dist="38100" dir="2700000" algn="tl">
                    <a:srgbClr val="C0C0C0"/>
                  </a:outerShdw>
                </a:effectLst>
                <a:latin typeface="+mj-lt"/>
              </a:rPr>
              <a:t>interesting</a:t>
            </a:r>
            <a:r>
              <a:rPr lang="en-GB" altLang="en-US" dirty="0" smtClean="0">
                <a:latin typeface="+mj-lt"/>
              </a:rPr>
              <a:t>, </a:t>
            </a:r>
            <a:r>
              <a:rPr lang="en-GB" altLang="en-US" dirty="0" smtClean="0">
                <a:effectLst>
                  <a:outerShdw blurRad="38100" dist="38100" dir="2700000" algn="tl">
                    <a:srgbClr val="C0C0C0"/>
                  </a:outerShdw>
                </a:effectLst>
                <a:latin typeface="+mj-lt"/>
              </a:rPr>
              <a:t>rewarding</a:t>
            </a:r>
            <a:r>
              <a:rPr lang="en-GB" altLang="en-US" dirty="0" smtClean="0">
                <a:latin typeface="+mj-lt"/>
              </a:rPr>
              <a:t>, </a:t>
            </a:r>
            <a:r>
              <a:rPr lang="en-GB" altLang="en-US" dirty="0" smtClean="0">
                <a:effectLst>
                  <a:outerShdw blurRad="38100" dist="38100" dir="2700000" algn="tl">
                    <a:srgbClr val="C0C0C0"/>
                  </a:outerShdw>
                </a:effectLst>
                <a:latin typeface="+mj-lt"/>
              </a:rPr>
              <a:t>worthwhile</a:t>
            </a:r>
            <a:r>
              <a:rPr lang="en-GB" altLang="en-US" dirty="0" smtClean="0">
                <a:latin typeface="+mj-lt"/>
              </a:rPr>
              <a:t>, feel </a:t>
            </a:r>
            <a:r>
              <a:rPr lang="en-GB" altLang="en-US" dirty="0" smtClean="0">
                <a:effectLst>
                  <a:outerShdw blurRad="38100" dist="38100" dir="2700000" algn="tl">
                    <a:srgbClr val="C0C0C0"/>
                  </a:outerShdw>
                </a:effectLst>
                <a:latin typeface="+mj-lt"/>
              </a:rPr>
              <a:t>‘right’ </a:t>
            </a:r>
            <a:r>
              <a:rPr lang="en-GB" altLang="en-US" dirty="0" smtClean="0">
                <a:latin typeface="+mj-lt"/>
              </a:rPr>
              <a:t>for you</a:t>
            </a:r>
          </a:p>
          <a:p>
            <a:pPr eaLnBrk="1" hangingPunct="1"/>
            <a:endParaRPr lang="en-GB" altLang="en-US" b="1" dirty="0" smtClean="0"/>
          </a:p>
        </p:txBody>
      </p:sp>
    </p:spTree>
    <p:extLst>
      <p:ext uri="{BB962C8B-B14F-4D97-AF65-F5344CB8AC3E}">
        <p14:creationId xmlns:p14="http://schemas.microsoft.com/office/powerpoint/2010/main" val="1672228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7188" y="221264"/>
            <a:ext cx="8229600" cy="900112"/>
          </a:xfrm>
        </p:spPr>
        <p:txBody>
          <a:bodyPr>
            <a:noAutofit/>
          </a:bodyPr>
          <a:lstStyle/>
          <a:p>
            <a:r>
              <a:rPr lang="en-GB" altLang="en-US" sz="5400" dirty="0" smtClean="0">
                <a:solidFill>
                  <a:srgbClr val="B70D50"/>
                </a:solidFill>
              </a:rPr>
              <a:t>Generate </a:t>
            </a:r>
            <a:r>
              <a:rPr lang="en-GB" altLang="en-US" sz="5400" dirty="0">
                <a:solidFill>
                  <a:srgbClr val="B70D50"/>
                </a:solidFill>
              </a:rPr>
              <a:t>ideas</a:t>
            </a:r>
          </a:p>
        </p:txBody>
      </p:sp>
      <p:sp>
        <p:nvSpPr>
          <p:cNvPr id="49155" name="Rectangle 3"/>
          <p:cNvSpPr>
            <a:spLocks noGrp="1" noChangeArrowheads="1"/>
          </p:cNvSpPr>
          <p:nvPr>
            <p:ph type="body" idx="1"/>
          </p:nvPr>
        </p:nvSpPr>
        <p:spPr>
          <a:xfrm>
            <a:off x="323850" y="1133733"/>
            <a:ext cx="8229600" cy="5044518"/>
          </a:xfrm>
        </p:spPr>
        <p:txBody>
          <a:bodyPr>
            <a:normAutofit fontScale="92500" lnSpcReduction="10000"/>
          </a:bodyPr>
          <a:lstStyle/>
          <a:p>
            <a:pPr eaLnBrk="1" hangingPunct="1"/>
            <a:r>
              <a:rPr lang="en-GB" altLang="en-US" dirty="0" smtClean="0">
                <a:latin typeface="+mj-lt"/>
              </a:rPr>
              <a:t>Using the </a:t>
            </a:r>
            <a:r>
              <a:rPr lang="en-GB" altLang="en-US" i="1" dirty="0" smtClean="0">
                <a:latin typeface="+mj-lt"/>
              </a:rPr>
              <a:t>Widening Horizons Funnel template</a:t>
            </a:r>
            <a:r>
              <a:rPr lang="en-GB" altLang="en-US" dirty="0" smtClean="0">
                <a:latin typeface="+mj-lt"/>
              </a:rPr>
              <a:t>:</a:t>
            </a:r>
          </a:p>
          <a:p>
            <a:pPr lvl="1"/>
            <a:r>
              <a:rPr lang="en-GB" altLang="en-US" dirty="0" smtClean="0">
                <a:latin typeface="+mj-lt"/>
              </a:rPr>
              <a:t>write down </a:t>
            </a:r>
            <a:r>
              <a:rPr lang="en-GB" altLang="en-US" b="1" dirty="0" smtClean="0">
                <a:solidFill>
                  <a:srgbClr val="0070C0"/>
                </a:solidFill>
                <a:latin typeface="+mj-lt"/>
              </a:rPr>
              <a:t>one</a:t>
            </a:r>
            <a:r>
              <a:rPr lang="en-GB" altLang="en-US" dirty="0" smtClean="0">
                <a:solidFill>
                  <a:srgbClr val="0070C0"/>
                </a:solidFill>
                <a:latin typeface="+mj-lt"/>
              </a:rPr>
              <a:t> career idea </a:t>
            </a:r>
            <a:r>
              <a:rPr lang="en-GB" altLang="en-US" dirty="0" smtClean="0">
                <a:latin typeface="+mj-lt"/>
              </a:rPr>
              <a:t>you have been considering for a while</a:t>
            </a:r>
          </a:p>
          <a:p>
            <a:pPr lvl="1"/>
            <a:r>
              <a:rPr lang="en-GB" altLang="en-US" dirty="0" smtClean="0">
                <a:latin typeface="+mj-lt"/>
              </a:rPr>
              <a:t>then list ideas very similar to this</a:t>
            </a:r>
          </a:p>
          <a:p>
            <a:pPr lvl="1"/>
            <a:r>
              <a:rPr lang="en-GB" altLang="en-US" dirty="0" smtClean="0">
                <a:latin typeface="+mj-lt"/>
              </a:rPr>
              <a:t>gradually broadening out your ideas so you have more options to consider</a:t>
            </a:r>
          </a:p>
          <a:p>
            <a:pPr lvl="1"/>
            <a:endParaRPr lang="en-GB" altLang="en-US" dirty="0" smtClean="0">
              <a:latin typeface="+mj-lt"/>
            </a:endParaRPr>
          </a:p>
          <a:p>
            <a:pPr eaLnBrk="1" hangingPunct="1"/>
            <a:r>
              <a:rPr lang="en-GB" altLang="en-US" b="1" dirty="0" smtClean="0">
                <a:latin typeface="+mj-lt"/>
              </a:rPr>
              <a:t>Aim </a:t>
            </a:r>
          </a:p>
          <a:p>
            <a:pPr lvl="1"/>
            <a:r>
              <a:rPr lang="en-GB" altLang="en-US" dirty="0" smtClean="0">
                <a:latin typeface="+mj-lt"/>
              </a:rPr>
              <a:t>to get you to consider how far you might be willing to step beyond the environments you are currently considering/know</a:t>
            </a:r>
          </a:p>
          <a:p>
            <a:pPr marL="0" indent="0" eaLnBrk="1" hangingPunct="1">
              <a:buNone/>
            </a:pPr>
            <a:endParaRPr lang="en-GB" altLang="en-US" dirty="0" smtClean="0">
              <a:latin typeface="+mj-lt"/>
            </a:endParaRPr>
          </a:p>
          <a:p>
            <a:pPr eaLnBrk="1" hangingPunct="1"/>
            <a:endParaRPr lang="en-GB" altLang="en-US" dirty="0" smtClean="0">
              <a:latin typeface="+mj-lt"/>
            </a:endParaRPr>
          </a:p>
          <a:p>
            <a:pPr marL="0" indent="0" eaLnBrk="1" hangingPunct="1">
              <a:buNone/>
            </a:pPr>
            <a:endParaRPr lang="en-GB" altLang="en-US" dirty="0" smtClean="0">
              <a:latin typeface="+mj-lt"/>
            </a:endParaRPr>
          </a:p>
          <a:p>
            <a:pPr eaLnBrk="1" hangingPunct="1"/>
            <a:endParaRPr lang="en-GB" altLang="en-US" b="1" dirty="0" smtClean="0">
              <a:latin typeface="+mj-lt"/>
            </a:endParaRPr>
          </a:p>
        </p:txBody>
      </p:sp>
    </p:spTree>
    <p:extLst>
      <p:ext uri="{BB962C8B-B14F-4D97-AF65-F5344CB8AC3E}">
        <p14:creationId xmlns:p14="http://schemas.microsoft.com/office/powerpoint/2010/main" val="957990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79387" y="100784"/>
            <a:ext cx="8692763" cy="665336"/>
          </a:xfrm>
        </p:spPr>
        <p:txBody>
          <a:bodyPr>
            <a:noAutofit/>
          </a:bodyPr>
          <a:lstStyle/>
          <a:p>
            <a:r>
              <a:rPr lang="en-GB" altLang="en-US" sz="4000" dirty="0" smtClean="0">
                <a:solidFill>
                  <a:srgbClr val="B70D50"/>
                </a:solidFill>
              </a:rPr>
              <a:t>The widening horizons funnel - example</a:t>
            </a:r>
          </a:p>
        </p:txBody>
      </p:sp>
      <p:sp>
        <p:nvSpPr>
          <p:cNvPr id="50179" name="Content Placeholder 2"/>
          <p:cNvSpPr>
            <a:spLocks noGrp="1"/>
          </p:cNvSpPr>
          <p:nvPr>
            <p:ph idx="1"/>
          </p:nvPr>
        </p:nvSpPr>
        <p:spPr/>
        <p:txBody>
          <a:bodyPr/>
          <a:lstStyle/>
          <a:p>
            <a:endParaRPr lang="en-GB" altLang="en-US" smtClean="0"/>
          </a:p>
          <a:p>
            <a:pPr>
              <a:buFontTx/>
              <a:buNone/>
            </a:pPr>
            <a:r>
              <a:rPr lang="en-GB" altLang="en-US" smtClean="0"/>
              <a:t>  </a:t>
            </a:r>
          </a:p>
        </p:txBody>
      </p:sp>
      <p:graphicFrame>
        <p:nvGraphicFramePr>
          <p:cNvPr id="4" name="Table 3"/>
          <p:cNvGraphicFramePr>
            <a:graphicFrameLocks noGrp="1"/>
          </p:cNvGraphicFramePr>
          <p:nvPr>
            <p:extLst>
              <p:ext uri="{D42A27DB-BD31-4B8C-83A1-F6EECF244321}">
                <p14:modId xmlns:p14="http://schemas.microsoft.com/office/powerpoint/2010/main" val="1016970957"/>
              </p:ext>
            </p:extLst>
          </p:nvPr>
        </p:nvGraphicFramePr>
        <p:xfrm>
          <a:off x="34925" y="1000896"/>
          <a:ext cx="9001125" cy="5735719"/>
        </p:xfrm>
        <a:graphic>
          <a:graphicData uri="http://schemas.openxmlformats.org/drawingml/2006/table">
            <a:tbl>
              <a:tblPr/>
              <a:tblGrid>
                <a:gridCol w="1447886"/>
                <a:gridCol w="1482811"/>
                <a:gridCol w="1890583"/>
                <a:gridCol w="1902941"/>
                <a:gridCol w="2276904"/>
              </a:tblGrid>
              <a:tr h="398684">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chemeClr val="bg1"/>
                          </a:solidFill>
                          <a:effectLst/>
                          <a:latin typeface="Arial" charset="0"/>
                        </a:rPr>
                        <a:t>Nearby</a:t>
                      </a:r>
                      <a:endParaRPr kumimoji="0" lang="en-GB" altLang="en-US" sz="1400" b="1" i="0" u="none" strike="noStrike" cap="none" normalizeH="0" baseline="0" dirty="0" smtClean="0">
                        <a:ln>
                          <a:noFill/>
                        </a:ln>
                        <a:solidFill>
                          <a:schemeClr val="bg1"/>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chemeClr val="bg1"/>
                          </a:solidFill>
                          <a:effectLst/>
                          <a:latin typeface="Arial" charset="0"/>
                        </a:rPr>
                        <a:t>Still close</a:t>
                      </a:r>
                      <a:endParaRPr kumimoji="0" lang="en-GB" altLang="en-US" sz="1400" b="1" i="0" u="none" strike="noStrike" cap="none" normalizeH="0" baseline="0" dirty="0" smtClean="0">
                        <a:ln>
                          <a:noFill/>
                        </a:ln>
                        <a:solidFill>
                          <a:schemeClr val="bg1"/>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chemeClr val="bg1"/>
                          </a:solidFill>
                          <a:effectLst/>
                          <a:latin typeface="Arial" charset="0"/>
                        </a:rPr>
                        <a:t>A little further </a:t>
                      </a:r>
                      <a:endParaRPr kumimoji="0" lang="en-GB" altLang="en-US" sz="1400" b="1" i="0" u="none" strike="noStrike" cap="none" normalizeH="0" baseline="0" dirty="0" smtClean="0">
                        <a:ln>
                          <a:noFill/>
                        </a:ln>
                        <a:solidFill>
                          <a:schemeClr val="bg1"/>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chemeClr val="bg1"/>
                          </a:solidFill>
                          <a:effectLst/>
                          <a:latin typeface="Arial" charset="0"/>
                        </a:rPr>
                        <a:t>Away from research</a:t>
                      </a:r>
                      <a:endParaRPr kumimoji="0" lang="en-GB" altLang="en-US" sz="1400" b="1" i="0" u="none" strike="noStrike" cap="none" normalizeH="0" baseline="0" dirty="0" smtClean="0">
                        <a:ln>
                          <a:noFill/>
                        </a:ln>
                        <a:solidFill>
                          <a:schemeClr val="bg1"/>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chemeClr val="bg1"/>
                          </a:solidFill>
                          <a:effectLst/>
                          <a:latin typeface="Arial" charset="0"/>
                        </a:rPr>
                        <a:t>Anything goes</a:t>
                      </a:r>
                      <a:endParaRPr kumimoji="0" lang="en-GB" altLang="en-US" sz="1400" b="1" i="0" u="none" strike="noStrike" cap="none" normalizeH="0" baseline="0" dirty="0" smtClean="0">
                        <a:ln>
                          <a:noFill/>
                        </a:ln>
                        <a:solidFill>
                          <a:schemeClr val="bg1"/>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0431">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rPr>
                        <a:t> </a:t>
                      </a:r>
                      <a:endParaRPr kumimoji="0" lang="en-GB" altLang="en-US" sz="1050" b="1" i="0" u="none" strike="noStrike" cap="none" normalizeH="0" baseline="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Legal or patents</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‘Any discipline' – Law, HR, Accounting, Admin.</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15925">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Arial" charset="0"/>
                        </a:rPr>
                        <a:t> </a:t>
                      </a:r>
                      <a:endParaRPr kumimoji="0" lang="en-GB" altLang="en-US" sz="1050" b="1" i="0" u="none" strike="noStrike" cap="none" normalizeH="0" baseline="0" dirty="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Teaching schools/colleges</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HR</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6630">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rPr>
                        <a:t> </a:t>
                      </a:r>
                      <a:endParaRPr kumimoji="0" lang="en-GB" altLang="en-US" sz="1050" b="1" i="0" u="none" strike="noStrike" cap="none" normalizeH="0" baseline="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Govt. Lab</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Scientific/public policy adviser</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Private sector</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96630">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rPr>
                        <a:t> </a:t>
                      </a:r>
                      <a:endParaRPr kumimoji="0" lang="en-GB" altLang="en-US" sz="1050" b="1" i="0" u="none" strike="noStrike" cap="none" normalizeH="0" baseline="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Research fellow</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Museum/gallery</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Government ‘desk researcher’</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Not-for-profit</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7397">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rPr>
                        <a:t> </a:t>
                      </a:r>
                      <a:endParaRPr kumimoji="0" lang="en-GB" altLang="en-US" sz="1050" b="1" i="0" u="none" strike="noStrike" cap="none" normalizeH="0" baseline="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Technical support</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Research Institute</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Publishing</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Self-employment</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83148">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1" i="0" u="none" strike="noStrike" cap="none" normalizeH="0" baseline="0" dirty="0" smtClean="0">
                          <a:ln>
                            <a:noFill/>
                          </a:ln>
                          <a:solidFill>
                            <a:srgbClr val="FFFFFF"/>
                          </a:solidFill>
                          <a:effectLst/>
                          <a:latin typeface="Arial" charset="0"/>
                        </a:rPr>
                        <a:t> </a:t>
                      </a:r>
                      <a:r>
                        <a:rPr kumimoji="0" lang="en-GB" altLang="en-US" sz="2000" b="1" i="0" u="none" strike="noStrike" cap="none" normalizeH="0" baseline="0" dirty="0" smtClean="0">
                          <a:ln>
                            <a:noFill/>
                          </a:ln>
                          <a:solidFill>
                            <a:schemeClr val="bg1"/>
                          </a:solidFill>
                          <a:effectLst/>
                          <a:latin typeface="Arial" charset="0"/>
                        </a:rPr>
                        <a:t>Research post</a:t>
                      </a:r>
                      <a:endParaRPr kumimoji="0" lang="en-GB" altLang="en-US" sz="2000" b="1" i="0" u="none" strike="noStrike" cap="none" normalizeH="0" baseline="0" dirty="0" smtClean="0">
                        <a:ln>
                          <a:noFill/>
                        </a:ln>
                        <a:solidFill>
                          <a:schemeClr val="bg1"/>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0D50"/>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Lecturer</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Research Council, Charity, Private company</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Research Council roles</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SME</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37315">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Arial" charset="0"/>
                        </a:rPr>
                        <a:t> </a:t>
                      </a:r>
                      <a:endParaRPr kumimoji="0" lang="en-GB" altLang="en-US" sz="1050" b="1" i="0" u="none" strike="noStrike" cap="none" normalizeH="0" baseline="0" dirty="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Administrator</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SME, R+D</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Pharmaceuticals</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Large company</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96630">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FFFFFF"/>
                          </a:solidFill>
                          <a:effectLst/>
                          <a:latin typeface="Arial" charset="0"/>
                        </a:rPr>
                        <a:t> </a:t>
                      </a:r>
                      <a:endParaRPr kumimoji="0" lang="en-GB" altLang="en-US" sz="1050" b="1" i="0" u="none" strike="noStrike" cap="none" normalizeH="0" baseline="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Consultancy firm or indep. consultant</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Production manager</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Service sector</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15925">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FFFFFF"/>
                          </a:solidFill>
                          <a:effectLst/>
                          <a:latin typeface="Arial" charset="0"/>
                        </a:rPr>
                        <a:t> </a:t>
                      </a:r>
                      <a:endParaRPr kumimoji="0" lang="en-GB" altLang="en-US" sz="1050" b="1" i="0" u="none" strike="noStrike" cap="none" normalizeH="0" baseline="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Your own business</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Technical sales/marketing</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Manufacturing</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90460">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Arial" charset="0"/>
                        </a:rPr>
                        <a:t> </a:t>
                      </a:r>
                      <a:endParaRPr kumimoji="0" lang="en-GB" altLang="en-US" sz="1050" b="1" i="0" u="none" strike="noStrike" cap="none" normalizeH="0" baseline="0" dirty="0" smtClean="0">
                        <a:ln>
                          <a:noFill/>
                        </a:ln>
                        <a:solidFill>
                          <a:srgbClr val="FFFFFF"/>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rPr>
                        <a:t> </a:t>
                      </a:r>
                      <a:endParaRPr kumimoji="0" lang="en-GB" altLang="en-US" sz="105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charset="0"/>
                        </a:rPr>
                        <a:t>Consultancy</a:t>
                      </a:r>
                      <a:endParaRPr kumimoji="0" lang="en-GB" altLang="en-US" sz="1400" b="0" i="0" u="none" strike="noStrike" cap="none" normalizeH="0" baseline="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Arial" charset="0"/>
                        </a:rPr>
                        <a:t>Government</a:t>
                      </a:r>
                      <a:endParaRPr kumimoji="0" lang="en-GB" altLang="en-US" sz="1400" b="0" i="0" u="none" strike="noStrike" cap="none" normalizeH="0" baseline="0" dirty="0" smtClean="0">
                        <a:ln>
                          <a:noFill/>
                        </a:ln>
                        <a:solidFill>
                          <a:srgbClr val="000000"/>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55945">
                <a:tc>
                  <a:txBody>
                    <a:bodyPr/>
                    <a:lstStyle>
                      <a:lvl1pPr marL="342900" indent="-342900"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 typeface="Arial" charset="0"/>
                        <a:buNone/>
                        <a:tabLst/>
                      </a:pPr>
                      <a:r>
                        <a:rPr kumimoji="0" lang="en-GB" altLang="en-US" sz="1400" b="1" i="0" u="none" strike="noStrike" cap="none" normalizeH="0" baseline="0" dirty="0" smtClean="0">
                          <a:ln>
                            <a:noFill/>
                          </a:ln>
                          <a:solidFill>
                            <a:srgbClr val="003772"/>
                          </a:solidFill>
                          <a:effectLst/>
                          <a:latin typeface="Arial" charset="0"/>
                        </a:rPr>
                        <a:t>Narrow horizon = Known, safe and secure</a:t>
                      </a:r>
                      <a:endParaRPr kumimoji="0" lang="en-GB" altLang="en-US" sz="1400" b="1" i="0" u="none" strike="noStrike" cap="none" normalizeH="0" baseline="0" dirty="0" smtClean="0">
                        <a:ln>
                          <a:noFill/>
                        </a:ln>
                        <a:solidFill>
                          <a:srgbClr val="003772"/>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rgbClr val="003772"/>
                          </a:solidFill>
                          <a:effectLst/>
                          <a:latin typeface="Arial" charset="0"/>
                        </a:rPr>
                        <a:t>A little wider but still university based</a:t>
                      </a:r>
                      <a:endParaRPr kumimoji="0" lang="en-GB" altLang="en-US" sz="1400" b="1" i="0" u="none" strike="noStrike" cap="none" normalizeH="0" baseline="0" dirty="0" smtClean="0">
                        <a:ln>
                          <a:noFill/>
                        </a:ln>
                        <a:solidFill>
                          <a:srgbClr val="003772"/>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rgbClr val="003772"/>
                          </a:solidFill>
                          <a:effectLst/>
                          <a:latin typeface="Arial" charset="0"/>
                        </a:rPr>
                        <a:t>Still research based but different setting</a:t>
                      </a:r>
                      <a:endParaRPr kumimoji="0" lang="en-GB" altLang="en-US" sz="1400" b="1" i="0" u="none" strike="noStrike" cap="none" normalizeH="0" baseline="0" dirty="0" smtClean="0">
                        <a:ln>
                          <a:noFill/>
                        </a:ln>
                        <a:solidFill>
                          <a:srgbClr val="003772"/>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smtClean="0">
                          <a:ln>
                            <a:noFill/>
                          </a:ln>
                          <a:solidFill>
                            <a:srgbClr val="003772"/>
                          </a:solidFill>
                          <a:effectLst/>
                          <a:latin typeface="Arial" charset="0"/>
                        </a:rPr>
                        <a:t>Using knowledge but not  in research context</a:t>
                      </a:r>
                      <a:endParaRPr kumimoji="0" lang="en-GB" altLang="en-US" sz="1400" b="1" i="0" u="none" strike="noStrike" cap="none" normalizeH="0" baseline="0" dirty="0" smtClean="0">
                        <a:ln>
                          <a:noFill/>
                        </a:ln>
                        <a:solidFill>
                          <a:srgbClr val="003772"/>
                        </a:solidFill>
                        <a:effectLst/>
                        <a:latin typeface="Arial" charset="0"/>
                        <a:cs typeface="Calibri" pitchFamily="34" charset="0"/>
                      </a:endParaRP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defRPr sz="2000">
                          <a:solidFill>
                            <a:srgbClr val="003772"/>
                          </a:solidFill>
                          <a:latin typeface="Arial" charset="0"/>
                        </a:defRPr>
                      </a:lvl1pPr>
                      <a:lvl2pPr marL="742950" indent="-285750" eaLnBrk="0" hangingPunct="0">
                        <a:defRPr>
                          <a:solidFill>
                            <a:srgbClr val="003772"/>
                          </a:solidFill>
                          <a:latin typeface="Arial" charset="0"/>
                        </a:defRPr>
                      </a:lvl2pPr>
                      <a:lvl3pPr marL="1143000" indent="-228600" eaLnBrk="0" hangingPunct="0">
                        <a:defRPr sz="1600">
                          <a:solidFill>
                            <a:srgbClr val="003772"/>
                          </a:solidFill>
                          <a:latin typeface="Arial" charset="0"/>
                        </a:defRPr>
                      </a:lvl3pPr>
                      <a:lvl4pPr marL="1600200" indent="-228600" eaLnBrk="0" hangingPunct="0">
                        <a:defRPr sz="1400">
                          <a:solidFill>
                            <a:srgbClr val="003772"/>
                          </a:solidFill>
                          <a:latin typeface="Arial" charset="0"/>
                        </a:defRPr>
                      </a:lvl4pPr>
                      <a:lvl5pPr marL="2057400" indent="-228600" eaLnBrk="0" hangingPunct="0">
                        <a:defRPr sz="1200">
                          <a:solidFill>
                            <a:srgbClr val="003772"/>
                          </a:solidFill>
                          <a:latin typeface="Arial" charset="0"/>
                        </a:defRPr>
                      </a:lvl5pPr>
                      <a:lvl6pPr marL="2514600" indent="-228600" eaLnBrk="0" fontAlgn="base" hangingPunct="0">
                        <a:spcBef>
                          <a:spcPct val="20000"/>
                        </a:spcBef>
                        <a:spcAft>
                          <a:spcPct val="0"/>
                        </a:spcAft>
                        <a:defRPr sz="1200">
                          <a:solidFill>
                            <a:srgbClr val="003772"/>
                          </a:solidFill>
                          <a:latin typeface="Arial" charset="0"/>
                        </a:defRPr>
                      </a:lvl6pPr>
                      <a:lvl7pPr marL="2971800" indent="-228600" eaLnBrk="0" fontAlgn="base" hangingPunct="0">
                        <a:spcBef>
                          <a:spcPct val="20000"/>
                        </a:spcBef>
                        <a:spcAft>
                          <a:spcPct val="0"/>
                        </a:spcAft>
                        <a:defRPr sz="1200">
                          <a:solidFill>
                            <a:srgbClr val="003772"/>
                          </a:solidFill>
                          <a:latin typeface="Arial" charset="0"/>
                        </a:defRPr>
                      </a:lvl7pPr>
                      <a:lvl8pPr marL="3429000" indent="-228600" eaLnBrk="0" fontAlgn="base" hangingPunct="0">
                        <a:spcBef>
                          <a:spcPct val="20000"/>
                        </a:spcBef>
                        <a:spcAft>
                          <a:spcPct val="0"/>
                        </a:spcAft>
                        <a:defRPr sz="1200">
                          <a:solidFill>
                            <a:srgbClr val="003772"/>
                          </a:solidFill>
                          <a:latin typeface="Arial" charset="0"/>
                        </a:defRPr>
                      </a:lvl8pPr>
                      <a:lvl9pPr marL="3886200" indent="-228600" eaLnBrk="0" fontAlgn="base" hangingPunct="0">
                        <a:spcBef>
                          <a:spcPct val="20000"/>
                        </a:spcBef>
                        <a:spcAft>
                          <a:spcPct val="0"/>
                        </a:spcAft>
                        <a:defRPr sz="1200">
                          <a:solidFill>
                            <a:srgbClr val="00377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3772"/>
                          </a:solidFill>
                          <a:effectLst/>
                          <a:latin typeface="Arial" charset="0"/>
                        </a:rPr>
                        <a:t>Using transferable skills rather than specific knowledge or experience </a:t>
                      </a:r>
                    </a:p>
                  </a:txBody>
                  <a:tcPr marL="31418" marR="314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5" name="Flowchart: Extract 4"/>
          <p:cNvSpPr/>
          <p:nvPr/>
        </p:nvSpPr>
        <p:spPr>
          <a:xfrm rot="16200000">
            <a:off x="1643491" y="-645771"/>
            <a:ext cx="5745893" cy="9039225"/>
          </a:xfrm>
          <a:prstGeom prst="flowChartExtract">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endParaRPr lang="en-US" altLang="en-US">
              <a:solidFill>
                <a:srgbClr val="FFFFFF"/>
              </a:solidFill>
            </a:endParaRPr>
          </a:p>
        </p:txBody>
      </p:sp>
      <p:sp>
        <p:nvSpPr>
          <p:cNvPr id="7" name="Right Arrow 6"/>
          <p:cNvSpPr/>
          <p:nvPr/>
        </p:nvSpPr>
        <p:spPr>
          <a:xfrm>
            <a:off x="3055938" y="8680450"/>
            <a:ext cx="9228137" cy="533400"/>
          </a:xfrm>
          <a:prstGeom prst="rightArrow">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endParaRPr lang="en-US" altLang="en-US">
              <a:solidFill>
                <a:srgbClr val="000000"/>
              </a:solidFill>
            </a:endParaRPr>
          </a:p>
        </p:txBody>
      </p:sp>
      <p:sp>
        <p:nvSpPr>
          <p:cNvPr id="8" name="Text Box 5"/>
          <p:cNvSpPr txBox="1"/>
          <p:nvPr/>
        </p:nvSpPr>
        <p:spPr>
          <a:xfrm>
            <a:off x="2979738" y="9194800"/>
            <a:ext cx="9402762" cy="914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GB" sz="1100">
                <a:ea typeface="Calibri"/>
              </a:rPr>
              <a:t>Increasing ‘risk’ and research effort to investigate, breadth of opportunity, likelihood of some form of re-training (though not always), wide horizons</a:t>
            </a:r>
          </a:p>
        </p:txBody>
      </p:sp>
      <p:sp>
        <p:nvSpPr>
          <p:cNvPr id="50265" name="Rectangle 5"/>
          <p:cNvSpPr>
            <a:spLocks noChangeArrowheads="1"/>
          </p:cNvSpPr>
          <p:nvPr/>
        </p:nvSpPr>
        <p:spPr bwMode="auto">
          <a:xfrm>
            <a:off x="2417763" y="21939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endParaRPr lang="en-US" altLang="en-US"/>
          </a:p>
        </p:txBody>
      </p:sp>
      <p:sp>
        <p:nvSpPr>
          <p:cNvPr id="50266" name="Rectangle 7"/>
          <p:cNvSpPr>
            <a:spLocks noChangeArrowheads="1"/>
          </p:cNvSpPr>
          <p:nvPr/>
        </p:nvSpPr>
        <p:spPr bwMode="auto">
          <a:xfrm>
            <a:off x="2417763" y="2651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endParaRPr lang="en-US" altLang="en-US"/>
          </a:p>
        </p:txBody>
      </p:sp>
    </p:spTree>
    <p:extLst>
      <p:ext uri="{BB962C8B-B14F-4D97-AF65-F5344CB8AC3E}">
        <p14:creationId xmlns:p14="http://schemas.microsoft.com/office/powerpoint/2010/main" val="1837863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57188" y="357188"/>
            <a:ext cx="8229600" cy="900112"/>
          </a:xfrm>
        </p:spPr>
        <p:txBody>
          <a:bodyPr/>
          <a:lstStyle/>
          <a:p>
            <a:pPr eaLnBrk="1" hangingPunct="1"/>
            <a:r>
              <a:rPr lang="en-GB" altLang="en-US" dirty="0" smtClean="0">
                <a:solidFill>
                  <a:srgbClr val="B70D50"/>
                </a:solidFill>
              </a:rPr>
              <a:t>Seeing the</a:t>
            </a:r>
            <a:r>
              <a:rPr lang="en-GB" altLang="en-US" b="1" dirty="0" smtClean="0">
                <a:solidFill>
                  <a:srgbClr val="B70D50"/>
                </a:solidFill>
              </a:rPr>
              <a:t> wider picture</a:t>
            </a:r>
          </a:p>
        </p:txBody>
      </p:sp>
      <p:sp>
        <p:nvSpPr>
          <p:cNvPr id="51203" name="Rectangle 3"/>
          <p:cNvSpPr>
            <a:spLocks noGrp="1" noChangeArrowheads="1"/>
          </p:cNvSpPr>
          <p:nvPr>
            <p:ph type="body" idx="1"/>
          </p:nvPr>
        </p:nvSpPr>
        <p:spPr>
          <a:xfrm>
            <a:off x="468313" y="1484313"/>
            <a:ext cx="8229600" cy="4897437"/>
          </a:xfrm>
        </p:spPr>
        <p:txBody>
          <a:bodyPr/>
          <a:lstStyle/>
          <a:p>
            <a:pPr marL="0" indent="0" eaLnBrk="1" hangingPunct="1">
              <a:buNone/>
            </a:pPr>
            <a:r>
              <a:rPr lang="en-GB" altLang="en-US" sz="2000" b="1" dirty="0" smtClean="0">
                <a:latin typeface="+mj-lt"/>
              </a:rPr>
              <a:t>Being proactive and using networks</a:t>
            </a:r>
          </a:p>
          <a:p>
            <a:pPr eaLnBrk="1" hangingPunct="1"/>
            <a:r>
              <a:rPr lang="en-GB" altLang="en-US" sz="2000" dirty="0" smtClean="0">
                <a:latin typeface="+mj-lt"/>
              </a:rPr>
              <a:t>Keep yourself </a:t>
            </a:r>
            <a:r>
              <a:rPr lang="en-GB" altLang="en-US" sz="2000" dirty="0" smtClean="0">
                <a:solidFill>
                  <a:srgbClr val="0070C0"/>
                </a:solidFill>
                <a:latin typeface="+mj-lt"/>
              </a:rPr>
              <a:t>informed</a:t>
            </a:r>
          </a:p>
          <a:p>
            <a:pPr eaLnBrk="1" hangingPunct="1"/>
            <a:r>
              <a:rPr lang="en-GB" altLang="en-US" sz="2000" dirty="0" smtClean="0">
                <a:latin typeface="+mj-lt"/>
              </a:rPr>
              <a:t>Keep up to date with developments in the sector, possible new openings via: </a:t>
            </a:r>
            <a:r>
              <a:rPr lang="en-GB" altLang="en-US" sz="2000" dirty="0" smtClean="0">
                <a:latin typeface="+mj-lt"/>
                <a:hlinkClick r:id="rId3"/>
              </a:rPr>
              <a:t>www.vitae.ac.uk/lmi</a:t>
            </a:r>
            <a:r>
              <a:rPr lang="en-GB" altLang="en-US" sz="2000" dirty="0" smtClean="0">
                <a:latin typeface="+mj-lt"/>
              </a:rPr>
              <a:t> </a:t>
            </a:r>
          </a:p>
          <a:p>
            <a:pPr eaLnBrk="1" hangingPunct="1"/>
            <a:r>
              <a:rPr lang="en-GB" altLang="en-US" sz="2000" dirty="0" smtClean="0">
                <a:latin typeface="+mj-lt"/>
              </a:rPr>
              <a:t>Join online </a:t>
            </a:r>
            <a:r>
              <a:rPr lang="en-GB" altLang="en-US" sz="2000" dirty="0" smtClean="0">
                <a:solidFill>
                  <a:srgbClr val="0070C0"/>
                </a:solidFill>
                <a:latin typeface="+mj-lt"/>
              </a:rPr>
              <a:t>discussion forums </a:t>
            </a:r>
            <a:r>
              <a:rPr lang="en-GB" altLang="en-US" sz="2000" dirty="0" smtClean="0">
                <a:latin typeface="+mj-lt"/>
              </a:rPr>
              <a:t>- </a:t>
            </a:r>
            <a:r>
              <a:rPr lang="en-GB" altLang="en-US" sz="2000" i="1" dirty="0" smtClean="0">
                <a:latin typeface="+mj-lt"/>
              </a:rPr>
              <a:t>academia.edu</a:t>
            </a:r>
            <a:r>
              <a:rPr lang="en-GB" altLang="en-US" sz="2000" dirty="0" smtClean="0">
                <a:latin typeface="+mj-lt"/>
              </a:rPr>
              <a:t>. , </a:t>
            </a:r>
            <a:r>
              <a:rPr lang="en-GB" altLang="en-US" sz="2000" i="1" dirty="0" smtClean="0">
                <a:latin typeface="+mj-lt"/>
              </a:rPr>
              <a:t>researchgate.net </a:t>
            </a:r>
            <a:r>
              <a:rPr lang="en-GB" altLang="en-US" sz="2000" dirty="0" smtClean="0">
                <a:latin typeface="+mj-lt"/>
              </a:rPr>
              <a:t>for scientists, and </a:t>
            </a:r>
            <a:r>
              <a:rPr lang="en-GB" altLang="en-US" sz="2000" i="1" dirty="0" err="1" smtClean="0">
                <a:latin typeface="+mj-lt"/>
              </a:rPr>
              <a:t>Mendely</a:t>
            </a:r>
            <a:r>
              <a:rPr lang="en-GB" altLang="en-US" sz="2000" dirty="0" smtClean="0">
                <a:latin typeface="+mj-lt"/>
              </a:rPr>
              <a:t> and </a:t>
            </a:r>
            <a:r>
              <a:rPr lang="en-GB" altLang="en-US" sz="2000" dirty="0" err="1" smtClean="0">
                <a:latin typeface="+mj-lt"/>
              </a:rPr>
              <a:t>and</a:t>
            </a:r>
            <a:r>
              <a:rPr lang="en-GB" altLang="en-US" sz="2000" dirty="0" smtClean="0">
                <a:latin typeface="+mj-lt"/>
              </a:rPr>
              <a:t> </a:t>
            </a:r>
            <a:r>
              <a:rPr lang="en-GB" altLang="en-US" sz="2000" i="1" dirty="0" smtClean="0">
                <a:latin typeface="+mj-lt"/>
              </a:rPr>
              <a:t>#</a:t>
            </a:r>
            <a:r>
              <a:rPr lang="en-GB" altLang="en-US" sz="2000" i="1" dirty="0" err="1" smtClean="0">
                <a:latin typeface="+mj-lt"/>
              </a:rPr>
              <a:t>phdchat</a:t>
            </a:r>
            <a:r>
              <a:rPr lang="en-GB" altLang="en-US" sz="2000" i="1" dirty="0" smtClean="0">
                <a:latin typeface="+mj-lt"/>
              </a:rPr>
              <a:t> </a:t>
            </a:r>
            <a:r>
              <a:rPr lang="en-GB" altLang="en-US" sz="2000" dirty="0" smtClean="0">
                <a:latin typeface="+mj-lt"/>
              </a:rPr>
              <a:t>on Twitter</a:t>
            </a:r>
          </a:p>
          <a:p>
            <a:pPr eaLnBrk="1" hangingPunct="1"/>
            <a:r>
              <a:rPr lang="en-GB" altLang="en-US" sz="2000" dirty="0" smtClean="0">
                <a:latin typeface="+mj-lt"/>
              </a:rPr>
              <a:t>Put yourself out there! Create a professional </a:t>
            </a:r>
            <a:r>
              <a:rPr lang="en-GB" altLang="en-US" sz="2000" i="1" dirty="0" smtClean="0">
                <a:solidFill>
                  <a:srgbClr val="0070C0"/>
                </a:solidFill>
                <a:latin typeface="+mj-lt"/>
              </a:rPr>
              <a:t>LinkedIn</a:t>
            </a:r>
            <a:r>
              <a:rPr lang="en-GB" altLang="en-US" sz="2000" dirty="0" smtClean="0">
                <a:solidFill>
                  <a:srgbClr val="0070C0"/>
                </a:solidFill>
                <a:latin typeface="+mj-lt"/>
              </a:rPr>
              <a:t> </a:t>
            </a:r>
            <a:r>
              <a:rPr lang="en-GB" altLang="en-US" sz="2000" dirty="0" smtClean="0">
                <a:latin typeface="+mj-lt"/>
              </a:rPr>
              <a:t>profile and use </a:t>
            </a:r>
            <a:r>
              <a:rPr lang="en-GB" altLang="en-US" sz="2000" i="1" dirty="0" smtClean="0">
                <a:solidFill>
                  <a:srgbClr val="0070C0"/>
                </a:solidFill>
                <a:latin typeface="+mj-lt"/>
              </a:rPr>
              <a:t>Twitter</a:t>
            </a:r>
            <a:r>
              <a:rPr lang="en-GB" altLang="en-US" sz="2000" dirty="0" smtClean="0">
                <a:solidFill>
                  <a:srgbClr val="0070C0"/>
                </a:solidFill>
                <a:latin typeface="+mj-lt"/>
              </a:rPr>
              <a:t> </a:t>
            </a:r>
            <a:r>
              <a:rPr lang="en-GB" altLang="en-US" sz="2000" dirty="0" smtClean="0">
                <a:latin typeface="+mj-lt"/>
              </a:rPr>
              <a:t>to ‘follow’ professional associations, individuals etc.</a:t>
            </a:r>
          </a:p>
          <a:p>
            <a:pPr eaLnBrk="1" hangingPunct="1"/>
            <a:r>
              <a:rPr lang="en-GB" altLang="en-US" sz="2000" dirty="0" smtClean="0">
                <a:latin typeface="+mj-lt"/>
              </a:rPr>
              <a:t>Use professional </a:t>
            </a:r>
            <a:r>
              <a:rPr lang="en-GB" altLang="en-US" sz="2000" dirty="0" smtClean="0">
                <a:solidFill>
                  <a:srgbClr val="0070C0"/>
                </a:solidFill>
                <a:latin typeface="+mj-lt"/>
              </a:rPr>
              <a:t>journals</a:t>
            </a:r>
            <a:r>
              <a:rPr lang="en-GB" altLang="en-US" sz="2000" dirty="0" smtClean="0">
                <a:latin typeface="+mj-lt"/>
              </a:rPr>
              <a:t> and national newspapers such as the FT</a:t>
            </a:r>
          </a:p>
          <a:p>
            <a:pPr eaLnBrk="1" hangingPunct="1"/>
            <a:endParaRPr lang="en-GB" altLang="en-US" sz="2000" dirty="0" smtClean="0">
              <a:latin typeface="+mj-lt"/>
            </a:endParaRPr>
          </a:p>
          <a:p>
            <a:pPr marL="0" indent="0" eaLnBrk="1" hangingPunct="1">
              <a:buNone/>
            </a:pPr>
            <a:r>
              <a:rPr lang="en-GB" altLang="en-US" sz="2000" b="1" dirty="0" smtClean="0">
                <a:latin typeface="+mj-lt"/>
              </a:rPr>
              <a:t>Do you know where vacancies for your sector are advertised?</a:t>
            </a:r>
            <a:endParaRPr lang="en-GB" altLang="en-US" b="1" dirty="0" smtClean="0">
              <a:latin typeface="+mj-lt"/>
            </a:endParaRPr>
          </a:p>
          <a:p>
            <a:pPr eaLnBrk="1" hangingPunct="1"/>
            <a:endParaRPr lang="en-GB" altLang="en-US" dirty="0" smtClean="0"/>
          </a:p>
        </p:txBody>
      </p:sp>
    </p:spTree>
    <p:extLst>
      <p:ext uri="{BB962C8B-B14F-4D97-AF65-F5344CB8AC3E}">
        <p14:creationId xmlns:p14="http://schemas.microsoft.com/office/powerpoint/2010/main" val="3260055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285750" y="705730"/>
            <a:ext cx="8329612" cy="862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sz="4900" dirty="0" smtClean="0">
                <a:solidFill>
                  <a:srgbClr val="B70D50"/>
                </a:solidFill>
              </a:rPr>
              <a:t>Reflecting on your path so far...</a:t>
            </a:r>
          </a:p>
        </p:txBody>
      </p:sp>
      <p:sp>
        <p:nvSpPr>
          <p:cNvPr id="23555" name="Rectangle 3"/>
          <p:cNvSpPr>
            <a:spLocks noGrp="1" noChangeArrowheads="1"/>
          </p:cNvSpPr>
          <p:nvPr>
            <p:ph type="body" idx="1"/>
          </p:nvPr>
        </p:nvSpPr>
        <p:spPr bwMode="auto">
          <a:xfrm>
            <a:off x="285750" y="1643063"/>
            <a:ext cx="8515350" cy="26076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GB" sz="2400" dirty="0" smtClean="0">
                <a:latin typeface="+mj-lt"/>
              </a:rPr>
              <a:t>Why did you decide to do a PhD/Masters by Research?</a:t>
            </a:r>
          </a:p>
          <a:p>
            <a:pPr>
              <a:lnSpc>
                <a:spcPct val="90000"/>
              </a:lnSpc>
            </a:pPr>
            <a:r>
              <a:rPr lang="en-GB" sz="2400" dirty="0" smtClean="0">
                <a:latin typeface="+mj-lt"/>
              </a:rPr>
              <a:t>Reflect on the following:</a:t>
            </a:r>
          </a:p>
          <a:p>
            <a:pPr lvl="1">
              <a:lnSpc>
                <a:spcPct val="90000"/>
              </a:lnSpc>
            </a:pPr>
            <a:r>
              <a:rPr lang="en-GB" sz="2400" dirty="0" smtClean="0">
                <a:latin typeface="+mj-lt"/>
              </a:rPr>
              <a:t>Was this a long held ambition or chance occurrence?</a:t>
            </a:r>
          </a:p>
          <a:p>
            <a:pPr lvl="1">
              <a:lnSpc>
                <a:spcPct val="90000"/>
              </a:lnSpc>
            </a:pPr>
            <a:r>
              <a:rPr lang="en-GB" sz="2400" dirty="0" smtClean="0">
                <a:latin typeface="+mj-lt"/>
              </a:rPr>
              <a:t>Did you have a clear idea where your PhD would take you?</a:t>
            </a:r>
          </a:p>
          <a:p>
            <a:pPr lvl="1">
              <a:lnSpc>
                <a:spcPct val="90000"/>
              </a:lnSpc>
            </a:pPr>
            <a:r>
              <a:rPr lang="en-GB" sz="2400" dirty="0" smtClean="0">
                <a:latin typeface="+mj-lt"/>
              </a:rPr>
              <a:t>Has the reality matched your expectations?</a:t>
            </a:r>
          </a:p>
          <a:p>
            <a:pPr lvl="1">
              <a:lnSpc>
                <a:spcPct val="90000"/>
              </a:lnSpc>
            </a:pPr>
            <a:r>
              <a:rPr lang="en-GB" sz="2400" dirty="0" smtClean="0">
                <a:latin typeface="+mj-lt"/>
              </a:rPr>
              <a:t>What impact has undertaking a PhD had on you as a person?</a:t>
            </a:r>
          </a:p>
          <a:p>
            <a:pPr lvl="1">
              <a:lnSpc>
                <a:spcPct val="90000"/>
              </a:lnSpc>
            </a:pPr>
            <a:endParaRPr lang="en-GB" dirty="0" smtClean="0"/>
          </a:p>
          <a:p>
            <a:pPr>
              <a:lnSpc>
                <a:spcPct val="90000"/>
              </a:lnSpc>
            </a:pPr>
            <a:endParaRPr lang="en-GB" dirty="0" smtClean="0"/>
          </a:p>
        </p:txBody>
      </p:sp>
    </p:spTree>
    <p:extLst>
      <p:ext uri="{BB962C8B-B14F-4D97-AF65-F5344CB8AC3E}">
        <p14:creationId xmlns:p14="http://schemas.microsoft.com/office/powerpoint/2010/main" val="2129877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1640042" y="469299"/>
            <a:ext cx="55463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ctr" eaLnBrk="1" hangingPunct="1"/>
            <a:r>
              <a:rPr lang="en-US" altLang="en-US" sz="3200" dirty="0">
                <a:solidFill>
                  <a:srgbClr val="B70D50"/>
                </a:solidFill>
                <a:latin typeface="+mj-lt"/>
              </a:rPr>
              <a:t>Types of jobs for PhD graduates</a:t>
            </a:r>
          </a:p>
        </p:txBody>
      </p:sp>
      <p:sp>
        <p:nvSpPr>
          <p:cNvPr id="7" name="Rectangle 3"/>
          <p:cNvSpPr txBox="1">
            <a:spLocks noChangeArrowheads="1"/>
          </p:cNvSpPr>
          <p:nvPr/>
        </p:nvSpPr>
        <p:spPr bwMode="auto">
          <a:xfrm>
            <a:off x="423819" y="1196288"/>
            <a:ext cx="7978775" cy="400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Clr>
                <a:schemeClr val="tx1"/>
              </a:buClr>
              <a:buFont typeface="Arial" charset="0"/>
              <a:buChar char="•"/>
            </a:pPr>
            <a:r>
              <a:rPr lang="en-GB" altLang="en-US" sz="2000" dirty="0">
                <a:latin typeface="+mj-lt"/>
              </a:rPr>
              <a:t>Academic Research - universities, research institutes, government</a:t>
            </a:r>
          </a:p>
          <a:p>
            <a:pPr eaLnBrk="1" hangingPunct="1">
              <a:buClr>
                <a:schemeClr val="tx1"/>
              </a:buClr>
              <a:buFont typeface="Arial" charset="0"/>
              <a:buChar char="•"/>
            </a:pPr>
            <a:r>
              <a:rPr lang="en-GB" altLang="en-US" sz="2000" dirty="0">
                <a:latin typeface="+mj-lt"/>
              </a:rPr>
              <a:t>Research in Industry or Business - technology, </a:t>
            </a:r>
            <a:r>
              <a:rPr lang="en-GB" altLang="en-US" sz="2000" dirty="0" smtClean="0">
                <a:latin typeface="+mj-lt"/>
              </a:rPr>
              <a:t>bio-industry</a:t>
            </a:r>
            <a:r>
              <a:rPr lang="en-GB" altLang="en-US" sz="2000" dirty="0">
                <a:latin typeface="+mj-lt"/>
              </a:rPr>
              <a:t>, policy think tanks, media</a:t>
            </a:r>
          </a:p>
          <a:p>
            <a:pPr eaLnBrk="1" hangingPunct="1">
              <a:buClr>
                <a:schemeClr val="tx1"/>
              </a:buClr>
              <a:buFont typeface="Arial" charset="0"/>
              <a:buChar char="•"/>
            </a:pPr>
            <a:r>
              <a:rPr lang="en-GB" altLang="en-US" sz="2000" dirty="0">
                <a:latin typeface="+mj-lt"/>
              </a:rPr>
              <a:t>Scientific services - clinical sciences, advisory services, specialist industries</a:t>
            </a:r>
          </a:p>
          <a:p>
            <a:pPr eaLnBrk="1" hangingPunct="1">
              <a:buClr>
                <a:schemeClr val="tx1"/>
              </a:buClr>
              <a:buFont typeface="Arial" charset="0"/>
              <a:buChar char="•"/>
            </a:pPr>
            <a:r>
              <a:rPr lang="en-GB" altLang="en-US" sz="2000" dirty="0">
                <a:latin typeface="+mj-lt"/>
              </a:rPr>
              <a:t>Associated commercial careers - technology transfer, patent agent, data management, regulatory affairs, marketing</a:t>
            </a:r>
          </a:p>
          <a:p>
            <a:pPr eaLnBrk="1" hangingPunct="1">
              <a:buClr>
                <a:schemeClr val="tx1"/>
              </a:buClr>
              <a:buFont typeface="Arial" charset="0"/>
              <a:buChar char="•"/>
            </a:pPr>
            <a:r>
              <a:rPr lang="en-GB" altLang="en-US" sz="2000" dirty="0">
                <a:latin typeface="+mj-lt"/>
              </a:rPr>
              <a:t>Communication – publishing, editorial, commissioning, production, press officer, outreach, medical writer</a:t>
            </a:r>
          </a:p>
          <a:p>
            <a:pPr eaLnBrk="1" hangingPunct="1">
              <a:buClr>
                <a:schemeClr val="tx1"/>
              </a:buClr>
              <a:buFont typeface="Arial" charset="0"/>
              <a:buChar char="•"/>
            </a:pPr>
            <a:r>
              <a:rPr lang="en-GB" altLang="en-US" sz="2000" dirty="0">
                <a:latin typeface="+mj-lt"/>
              </a:rPr>
              <a:t>Teaching - university, schools</a:t>
            </a:r>
          </a:p>
          <a:p>
            <a:pPr eaLnBrk="1" hangingPunct="1">
              <a:buClr>
                <a:schemeClr val="tx1"/>
              </a:buClr>
              <a:buFont typeface="Arial" charset="0"/>
              <a:buChar char="•"/>
            </a:pPr>
            <a:r>
              <a:rPr lang="en-GB" altLang="en-US" sz="2000" dirty="0">
                <a:latin typeface="+mj-lt"/>
              </a:rPr>
              <a:t>Administrative work </a:t>
            </a:r>
          </a:p>
          <a:p>
            <a:pPr eaLnBrk="1" hangingPunct="1">
              <a:buClr>
                <a:schemeClr val="tx1"/>
              </a:buClr>
              <a:buFont typeface="Arial" charset="0"/>
              <a:buChar char="•"/>
            </a:pPr>
            <a:r>
              <a:rPr lang="en-GB" altLang="en-US" sz="2000" dirty="0">
                <a:latin typeface="+mj-lt"/>
              </a:rPr>
              <a:t>Self Employment/Consultancy work</a:t>
            </a:r>
          </a:p>
          <a:p>
            <a:pPr eaLnBrk="1" hangingPunct="1">
              <a:buClr>
                <a:schemeClr val="tx1"/>
              </a:buClr>
              <a:buFont typeface="Arial" charset="0"/>
              <a:buChar char="•"/>
            </a:pPr>
            <a:r>
              <a:rPr lang="en-GB" altLang="en-US" sz="2000" dirty="0">
                <a:latin typeface="+mj-lt"/>
              </a:rPr>
              <a:t>Something completely different .....  Finance, IT, hobby ….</a:t>
            </a:r>
          </a:p>
          <a:p>
            <a:pPr eaLnBrk="1" hangingPunct="1"/>
            <a:endParaRPr lang="en-GB" altLang="en-US" sz="2400" dirty="0"/>
          </a:p>
        </p:txBody>
      </p:sp>
    </p:spTree>
    <p:extLst>
      <p:ext uri="{BB962C8B-B14F-4D97-AF65-F5344CB8AC3E}">
        <p14:creationId xmlns:p14="http://schemas.microsoft.com/office/powerpoint/2010/main" val="1662215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1331913" y="6021388"/>
            <a:ext cx="7164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endParaRPr lang="en-US" altLang="en-US" sz="1400" b="1">
              <a:latin typeface="+mj-lt"/>
            </a:endParaRPr>
          </a:p>
        </p:txBody>
      </p:sp>
      <p:sp>
        <p:nvSpPr>
          <p:cNvPr id="55299" name="TextBox 1"/>
          <p:cNvSpPr txBox="1">
            <a:spLocks noChangeArrowheads="1"/>
          </p:cNvSpPr>
          <p:nvPr/>
        </p:nvSpPr>
        <p:spPr bwMode="auto">
          <a:xfrm>
            <a:off x="1392369" y="417989"/>
            <a:ext cx="6348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ctr" eaLnBrk="1" hangingPunct="1"/>
            <a:r>
              <a:rPr lang="en-US" altLang="en-US" sz="4000" dirty="0">
                <a:solidFill>
                  <a:srgbClr val="B70D50"/>
                </a:solidFill>
                <a:latin typeface="+mj-lt"/>
              </a:rPr>
              <a:t>Achieving an academic career</a:t>
            </a:r>
          </a:p>
        </p:txBody>
      </p:sp>
      <p:sp>
        <p:nvSpPr>
          <p:cNvPr id="4" name="TextBox 3"/>
          <p:cNvSpPr txBox="1">
            <a:spLocks noChangeArrowheads="1"/>
          </p:cNvSpPr>
          <p:nvPr/>
        </p:nvSpPr>
        <p:spPr bwMode="auto">
          <a:xfrm>
            <a:off x="487363" y="1700213"/>
            <a:ext cx="7651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US" altLang="en-US" sz="2800" b="1" dirty="0">
                <a:latin typeface="+mj-lt"/>
              </a:rPr>
              <a:t>Publications</a:t>
            </a:r>
            <a:r>
              <a:rPr lang="en-US" altLang="en-US" sz="2800" dirty="0">
                <a:latin typeface="+mj-lt"/>
              </a:rPr>
              <a:t> – in ‘high impact’ journals </a:t>
            </a:r>
          </a:p>
        </p:txBody>
      </p:sp>
      <p:sp>
        <p:nvSpPr>
          <p:cNvPr id="6" name="TextBox 5"/>
          <p:cNvSpPr txBox="1">
            <a:spLocks noChangeArrowheads="1"/>
          </p:cNvSpPr>
          <p:nvPr/>
        </p:nvSpPr>
        <p:spPr bwMode="auto">
          <a:xfrm>
            <a:off x="488951" y="2336157"/>
            <a:ext cx="8158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US" altLang="en-US" sz="2800" b="1" dirty="0">
                <a:latin typeface="+mj-lt"/>
              </a:rPr>
              <a:t>Grant funding</a:t>
            </a:r>
            <a:r>
              <a:rPr lang="en-US" altLang="en-US" sz="2800" dirty="0">
                <a:latin typeface="+mj-lt"/>
              </a:rPr>
              <a:t> – Research Councils, charities, EU  </a:t>
            </a:r>
          </a:p>
        </p:txBody>
      </p:sp>
      <p:sp>
        <p:nvSpPr>
          <p:cNvPr id="7" name="TextBox 6"/>
          <p:cNvSpPr txBox="1">
            <a:spLocks noChangeArrowheads="1"/>
          </p:cNvSpPr>
          <p:nvPr/>
        </p:nvSpPr>
        <p:spPr bwMode="auto">
          <a:xfrm>
            <a:off x="488951" y="2986930"/>
            <a:ext cx="8159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US" altLang="en-US" sz="2800" b="1" dirty="0">
                <a:latin typeface="+mj-lt"/>
              </a:rPr>
              <a:t>Teaching </a:t>
            </a:r>
            <a:r>
              <a:rPr lang="en-US" altLang="en-US" sz="2800" dirty="0">
                <a:latin typeface="+mj-lt"/>
              </a:rPr>
              <a:t>– at university level</a:t>
            </a:r>
          </a:p>
        </p:txBody>
      </p:sp>
      <p:sp>
        <p:nvSpPr>
          <p:cNvPr id="8" name="TextBox 7"/>
          <p:cNvSpPr txBox="1">
            <a:spLocks noChangeArrowheads="1"/>
          </p:cNvSpPr>
          <p:nvPr/>
        </p:nvSpPr>
        <p:spPr bwMode="auto">
          <a:xfrm>
            <a:off x="490539" y="3660943"/>
            <a:ext cx="8158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US" altLang="en-US" sz="2800" b="1" dirty="0">
                <a:latin typeface="+mj-lt"/>
              </a:rPr>
              <a:t>Supervising </a:t>
            </a:r>
            <a:r>
              <a:rPr lang="en-US" altLang="en-US" sz="2800" dirty="0">
                <a:latin typeface="+mj-lt"/>
              </a:rPr>
              <a:t>– research students (PhD &amp; MSc)</a:t>
            </a:r>
          </a:p>
        </p:txBody>
      </p:sp>
      <p:sp>
        <p:nvSpPr>
          <p:cNvPr id="9" name="TextBox 8"/>
          <p:cNvSpPr txBox="1">
            <a:spLocks noChangeArrowheads="1"/>
          </p:cNvSpPr>
          <p:nvPr/>
        </p:nvSpPr>
        <p:spPr bwMode="auto">
          <a:xfrm>
            <a:off x="487363" y="4452551"/>
            <a:ext cx="845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US" altLang="en-US" sz="2800" b="1" dirty="0" smtClean="0">
                <a:latin typeface="+mj-lt"/>
              </a:rPr>
              <a:t>Administration </a:t>
            </a:r>
            <a:r>
              <a:rPr lang="en-US" altLang="en-US" sz="2800" dirty="0">
                <a:latin typeface="+mj-lt"/>
              </a:rPr>
              <a:t>– supporting the </a:t>
            </a:r>
            <a:r>
              <a:rPr lang="en-US" altLang="en-US" sz="2800" dirty="0" err="1">
                <a:latin typeface="+mj-lt"/>
              </a:rPr>
              <a:t>Dept</a:t>
            </a:r>
            <a:r>
              <a:rPr lang="en-US" altLang="en-US" sz="2800" dirty="0">
                <a:latin typeface="+mj-lt"/>
              </a:rPr>
              <a:t>/University</a:t>
            </a:r>
          </a:p>
        </p:txBody>
      </p:sp>
    </p:spTree>
    <p:extLst>
      <p:ext uri="{BB962C8B-B14F-4D97-AF65-F5344CB8AC3E}">
        <p14:creationId xmlns:p14="http://schemas.microsoft.com/office/powerpoint/2010/main" val="3419261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7"/>
            <a:ext cx="9433048" cy="6978241"/>
          </a:xfrm>
          <a:prstGeom prst="rect">
            <a:avLst/>
          </a:prstGeom>
        </p:spPr>
      </p:pic>
      <p:sp>
        <p:nvSpPr>
          <p:cNvPr id="2" name="Title 1"/>
          <p:cNvSpPr>
            <a:spLocks noGrp="1"/>
          </p:cNvSpPr>
          <p:nvPr>
            <p:ph type="title"/>
          </p:nvPr>
        </p:nvSpPr>
        <p:spPr>
          <a:xfrm>
            <a:off x="0" y="-4786"/>
            <a:ext cx="9433048" cy="1143000"/>
          </a:xfrm>
          <a:solidFill>
            <a:schemeClr val="bg1"/>
          </a:solidFill>
        </p:spPr>
        <p:txBody>
          <a:bodyPr>
            <a:normAutofit/>
          </a:bodyPr>
          <a:lstStyle/>
          <a:p>
            <a:r>
              <a:rPr lang="en-GB" b="1" dirty="0" smtClean="0">
                <a:solidFill>
                  <a:srgbClr val="B70C50"/>
                </a:solidFill>
              </a:rPr>
              <a:t>Careers &amp; Employability Centre</a:t>
            </a:r>
            <a:endParaRPr lang="en-GB" b="1" dirty="0">
              <a:solidFill>
                <a:srgbClr val="B70C50"/>
              </a:solidFill>
            </a:endParaRPr>
          </a:p>
        </p:txBody>
      </p:sp>
    </p:spTree>
    <p:custDataLst>
      <p:tags r:id="rId1"/>
    </p:custDataLst>
    <p:extLst>
      <p:ext uri="{BB962C8B-B14F-4D97-AF65-F5344CB8AC3E}">
        <p14:creationId xmlns:p14="http://schemas.microsoft.com/office/powerpoint/2010/main" val="552523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95288" y="358346"/>
            <a:ext cx="8445500" cy="1052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defRPr/>
            </a:pPr>
            <a:r>
              <a:rPr lang="en-GB" sz="3200" dirty="0" smtClean="0">
                <a:solidFill>
                  <a:srgbClr val="B70D50"/>
                </a:solidFill>
              </a:rPr>
              <a:t>Research outside academia – some points to consider</a:t>
            </a:r>
          </a:p>
        </p:txBody>
      </p:sp>
      <p:graphicFrame>
        <p:nvGraphicFramePr>
          <p:cNvPr id="2" name="Diagram 1"/>
          <p:cNvGraphicFramePr/>
          <p:nvPr>
            <p:extLst>
              <p:ext uri="{D42A27DB-BD31-4B8C-83A1-F6EECF244321}">
                <p14:modId xmlns:p14="http://schemas.microsoft.com/office/powerpoint/2010/main" val="3997412264"/>
              </p:ext>
            </p:extLst>
          </p:nvPr>
        </p:nvGraphicFramePr>
        <p:xfrm>
          <a:off x="864973" y="1545280"/>
          <a:ext cx="7537621" cy="495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945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3422822" y="394472"/>
            <a:ext cx="520206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sz="3600" dirty="0" smtClean="0">
                <a:solidFill>
                  <a:srgbClr val="B70D50"/>
                </a:solidFill>
              </a:rPr>
              <a:t>Skills for a research career outside academia</a:t>
            </a:r>
          </a:p>
        </p:txBody>
      </p:sp>
      <p:sp>
        <p:nvSpPr>
          <p:cNvPr id="33795" name="Content Placeholder 2"/>
          <p:cNvSpPr>
            <a:spLocks noGrp="1"/>
          </p:cNvSpPr>
          <p:nvPr>
            <p:ph idx="1"/>
          </p:nvPr>
        </p:nvSpPr>
        <p:spPr bwMode="auto">
          <a:xfrm>
            <a:off x="569654" y="2174490"/>
            <a:ext cx="7684660" cy="3237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GB" sz="2400" dirty="0" smtClean="0">
                <a:latin typeface="+mj-lt"/>
              </a:rPr>
              <a:t>Quantitative skills – identified by employers as being in short supply</a:t>
            </a:r>
            <a:endParaRPr lang="en-GB" sz="2400" dirty="0">
              <a:latin typeface="+mj-lt"/>
            </a:endParaRPr>
          </a:p>
          <a:p>
            <a:r>
              <a:rPr lang="en-GB" sz="2400" dirty="0" smtClean="0">
                <a:latin typeface="+mj-lt"/>
              </a:rPr>
              <a:t>Report writing</a:t>
            </a:r>
          </a:p>
          <a:p>
            <a:r>
              <a:rPr lang="en-GB" sz="2400" dirty="0" smtClean="0">
                <a:latin typeface="+mj-lt"/>
              </a:rPr>
              <a:t>Ability to adapt communication styles to a wide range of audiences</a:t>
            </a:r>
          </a:p>
          <a:p>
            <a:r>
              <a:rPr lang="en-GB" sz="2400" dirty="0" smtClean="0">
                <a:latin typeface="+mj-lt"/>
              </a:rPr>
              <a:t>Customer service skills</a:t>
            </a:r>
          </a:p>
          <a:p>
            <a:r>
              <a:rPr lang="en-GB" sz="2400" dirty="0" smtClean="0">
                <a:latin typeface="+mj-lt"/>
              </a:rPr>
              <a:t>Ability to handle the media</a:t>
            </a:r>
          </a:p>
          <a:p>
            <a:r>
              <a:rPr lang="en-GB" sz="2400" dirty="0" smtClean="0">
                <a:latin typeface="+mj-lt"/>
              </a:rPr>
              <a:t>Creativity/Innovation </a:t>
            </a:r>
            <a:r>
              <a:rPr lang="en-GB" altLang="en-US" sz="2400" dirty="0" smtClean="0">
                <a:solidFill>
                  <a:srgbClr val="404040"/>
                </a:solidFill>
                <a:latin typeface="+mj-lt"/>
                <a:hlinkClick r:id="rId3"/>
              </a:rPr>
              <a:t>(</a:t>
            </a:r>
            <a:r>
              <a:rPr lang="en-GB" altLang="en-US" sz="2400" dirty="0">
                <a:solidFill>
                  <a:srgbClr val="404040"/>
                </a:solidFill>
                <a:latin typeface="+mj-lt"/>
                <a:hlinkClick r:id="rId3"/>
              </a:rPr>
              <a:t>BLOOM'S TAXONOMY</a:t>
            </a:r>
            <a:r>
              <a:rPr lang="en-GB" altLang="en-US" sz="2400" dirty="0">
                <a:solidFill>
                  <a:srgbClr val="404040"/>
                </a:solidFill>
                <a:latin typeface="+mj-lt"/>
              </a:rPr>
              <a:t>)</a:t>
            </a:r>
            <a:endParaRPr lang="en-GB" sz="2400" dirty="0">
              <a:latin typeface="+mj-lt"/>
            </a:endParaRPr>
          </a:p>
          <a:p>
            <a:endParaRPr lang="en-GB" sz="2400" dirty="0" smtClean="0">
              <a:latin typeface="+mj-lt"/>
            </a:endParaRPr>
          </a:p>
        </p:txBody>
      </p:sp>
      <p:pic>
        <p:nvPicPr>
          <p:cNvPr id="33798" name="Picture 5" descr="skills.jpg"/>
          <p:cNvPicPr>
            <a:picLocks noChangeAspect="1"/>
          </p:cNvPicPr>
          <p:nvPr/>
        </p:nvPicPr>
        <p:blipFill rotWithShape="1">
          <a:blip r:embed="rId4">
            <a:extLst>
              <a:ext uri="{28A0092B-C50C-407E-A947-70E740481C1C}">
                <a14:useLocalDpi xmlns:a14="http://schemas.microsoft.com/office/drawing/2010/main" val="0"/>
              </a:ext>
            </a:extLst>
          </a:blip>
          <a:srcRect t="7046" b="20930"/>
          <a:stretch/>
        </p:blipFill>
        <p:spPr bwMode="auto">
          <a:xfrm>
            <a:off x="569654" y="394472"/>
            <a:ext cx="2210616" cy="134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378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7"/>
            <a:ext cx="8229600" cy="4382542"/>
          </a:xfrm>
        </p:spPr>
        <p:txBody>
          <a:bodyPr>
            <a:normAutofit fontScale="85000" lnSpcReduction="20000"/>
          </a:bodyPr>
          <a:lstStyle/>
          <a:p>
            <a:r>
              <a:rPr lang="en-GB" sz="2800" dirty="0"/>
              <a:t>Speak to an </a:t>
            </a:r>
            <a:r>
              <a:rPr lang="en-GB" sz="2800" dirty="0" smtClean="0"/>
              <a:t>adviser </a:t>
            </a:r>
          </a:p>
          <a:p>
            <a:pPr lvl="1"/>
            <a:r>
              <a:rPr lang="en-GB" sz="2400" dirty="0" smtClean="0"/>
              <a:t>not sure how to </a:t>
            </a:r>
            <a:r>
              <a:rPr lang="en-GB" sz="2400" dirty="0" smtClean="0">
                <a:hlinkClick r:id="rId2"/>
              </a:rPr>
              <a:t>book an appointment</a:t>
            </a:r>
            <a:r>
              <a:rPr lang="en-GB" sz="2400" dirty="0" smtClean="0"/>
              <a:t>? check out our website</a:t>
            </a:r>
          </a:p>
          <a:p>
            <a:pPr marL="457200" lvl="1" indent="0">
              <a:buNone/>
            </a:pPr>
            <a:endParaRPr lang="en-GB" sz="2400" dirty="0" smtClean="0"/>
          </a:p>
          <a:p>
            <a:pPr marL="342900" lvl="1" indent="-342900">
              <a:buFont typeface="Arial" pitchFamily="34" charset="0"/>
              <a:buChar char="•"/>
            </a:pPr>
            <a:r>
              <a:rPr lang="en-GB" sz="2400" dirty="0"/>
              <a:t>Check out our </a:t>
            </a:r>
            <a:r>
              <a:rPr lang="en-GB" sz="2400" dirty="0">
                <a:hlinkClick r:id="rId3"/>
              </a:rPr>
              <a:t>Career planning </a:t>
            </a:r>
            <a:r>
              <a:rPr lang="en-GB" sz="2400" dirty="0" smtClean="0">
                <a:hlinkClick r:id="rId3"/>
              </a:rPr>
              <a:t>guide</a:t>
            </a:r>
            <a:endParaRPr lang="en-GB" sz="2400" dirty="0" smtClean="0"/>
          </a:p>
          <a:p>
            <a:pPr marL="0" lvl="1" indent="0">
              <a:buNone/>
            </a:pPr>
            <a:endParaRPr lang="en-GB" sz="2400" dirty="0"/>
          </a:p>
          <a:p>
            <a:r>
              <a:rPr lang="en-GB" sz="2800" dirty="0" smtClean="0"/>
              <a:t>talk </a:t>
            </a:r>
            <a:r>
              <a:rPr lang="en-GB" sz="2800" dirty="0"/>
              <a:t>to friends and </a:t>
            </a:r>
            <a:r>
              <a:rPr lang="en-GB" sz="2800" dirty="0" smtClean="0"/>
              <a:t>family</a:t>
            </a:r>
          </a:p>
          <a:p>
            <a:pPr lvl="1"/>
            <a:r>
              <a:rPr lang="en-GB" sz="2400" dirty="0" smtClean="0"/>
              <a:t>ask for advice and opinions</a:t>
            </a:r>
          </a:p>
          <a:p>
            <a:pPr lvl="1"/>
            <a:endParaRPr lang="en-GB" sz="2400" dirty="0" smtClean="0"/>
          </a:p>
          <a:p>
            <a:r>
              <a:rPr lang="en-GB" sz="2800" dirty="0" smtClean="0"/>
              <a:t>Think about factors that may affect your ideas</a:t>
            </a:r>
          </a:p>
          <a:p>
            <a:endParaRPr lang="en-GB" sz="2800" dirty="0" smtClean="0"/>
          </a:p>
          <a:p>
            <a:r>
              <a:rPr lang="en-GB" sz="2800" dirty="0" smtClean="0"/>
              <a:t>Talk to someone in the industry</a:t>
            </a:r>
          </a:p>
          <a:p>
            <a:pPr lvl="1"/>
            <a:r>
              <a:rPr lang="en-GB" sz="2400" dirty="0" smtClean="0"/>
              <a:t>use your networks, try industry websites, professional bodies,                   local companies, LinkedIn...</a:t>
            </a:r>
          </a:p>
          <a:p>
            <a:endParaRPr lang="en-GB" dirty="0"/>
          </a:p>
        </p:txBody>
      </p:sp>
      <p:grpSp>
        <p:nvGrpSpPr>
          <p:cNvPr id="4" name="Group 3"/>
          <p:cNvGrpSpPr/>
          <p:nvPr/>
        </p:nvGrpSpPr>
        <p:grpSpPr>
          <a:xfrm>
            <a:off x="467544" y="332656"/>
            <a:ext cx="5315270" cy="732161"/>
            <a:chOff x="1521848" y="1902171"/>
            <a:chExt cx="5315270" cy="732161"/>
          </a:xfrm>
        </p:grpSpPr>
        <p:sp>
          <p:nvSpPr>
            <p:cNvPr id="6" name="Pentagon 5"/>
            <p:cNvSpPr/>
            <p:nvPr/>
          </p:nvSpPr>
          <p:spPr>
            <a:xfrm rot="10800000">
              <a:off x="1521848" y="1902171"/>
              <a:ext cx="5315270" cy="73216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entagon 4"/>
            <p:cNvSpPr/>
            <p:nvPr/>
          </p:nvSpPr>
          <p:spPr>
            <a:xfrm rot="21600000">
              <a:off x="1704888" y="1902171"/>
              <a:ext cx="5132230" cy="732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Reality check: do I have what I need for this path...?</a:t>
              </a:r>
            </a:p>
          </p:txBody>
        </p:sp>
      </p:grpSp>
      <p:sp>
        <p:nvSpPr>
          <p:cNvPr id="5" name="Oval 4"/>
          <p:cNvSpPr/>
          <p:nvPr/>
        </p:nvSpPr>
        <p:spPr>
          <a:xfrm>
            <a:off x="164379" y="298105"/>
            <a:ext cx="732161" cy="732161"/>
          </a:xfrm>
          <a:prstGeom prst="ellipse">
            <a:avLst/>
          </a:prstGeom>
          <a:blipFill>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49104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7"/>
            <a:ext cx="8229600" cy="2088233"/>
          </a:xfrm>
          <a:ex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Font typeface="Arial" charset="0"/>
              <a:buNone/>
              <a:defRPr/>
            </a:pPr>
            <a:r>
              <a:rPr lang="en-GB" sz="4000" b="1" dirty="0" smtClean="0">
                <a:ln w="11430"/>
                <a:solidFill>
                  <a:srgbClr val="00B0F0"/>
                </a:solidFill>
                <a:effectLst>
                  <a:outerShdw blurRad="50800" dist="39000" dir="5460000" algn="tl">
                    <a:srgbClr val="000000">
                      <a:alpha val="38000"/>
                    </a:srgbClr>
                  </a:outerShdw>
                </a:effectLst>
              </a:rPr>
              <a:t>PRACTICAL ENGAGEMENT</a:t>
            </a:r>
            <a:endParaRPr lang="en-GB" sz="4000" b="1" dirty="0">
              <a:ln w="11430"/>
              <a:solidFill>
                <a:srgbClr val="00B0F0"/>
              </a:solidFill>
              <a:effectLst>
                <a:outerShdw blurRad="50800" dist="39000" dir="5460000" algn="tl">
                  <a:srgbClr val="000000">
                    <a:alpha val="38000"/>
                  </a:srgbClr>
                </a:outerShdw>
              </a:effectLst>
            </a:endParaRPr>
          </a:p>
        </p:txBody>
      </p:sp>
      <p:grpSp>
        <p:nvGrpSpPr>
          <p:cNvPr id="4" name="Group 3"/>
          <p:cNvGrpSpPr/>
          <p:nvPr/>
        </p:nvGrpSpPr>
        <p:grpSpPr>
          <a:xfrm>
            <a:off x="578576" y="194437"/>
            <a:ext cx="5315270" cy="732161"/>
            <a:chOff x="1521848" y="2852888"/>
            <a:chExt cx="5315270" cy="732161"/>
          </a:xfrm>
        </p:grpSpPr>
        <p:sp>
          <p:nvSpPr>
            <p:cNvPr id="5" name="Pentagon 4"/>
            <p:cNvSpPr/>
            <p:nvPr/>
          </p:nvSpPr>
          <p:spPr>
            <a:xfrm rot="10800000">
              <a:off x="1521848" y="2852888"/>
              <a:ext cx="5315270" cy="73216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entagon 4"/>
            <p:cNvSpPr/>
            <p:nvPr/>
          </p:nvSpPr>
          <p:spPr>
            <a:xfrm rot="21600000">
              <a:off x="1704888" y="2852888"/>
              <a:ext cx="5132230" cy="732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Test it out: get experience, test options, reflect on experience </a:t>
              </a:r>
            </a:p>
          </p:txBody>
        </p:sp>
      </p:grpSp>
      <p:sp>
        <p:nvSpPr>
          <p:cNvPr id="7" name="Oval 6"/>
          <p:cNvSpPr/>
          <p:nvPr/>
        </p:nvSpPr>
        <p:spPr>
          <a:xfrm>
            <a:off x="212496" y="194437"/>
            <a:ext cx="732161" cy="732161"/>
          </a:xfrm>
          <a:prstGeom prst="ellipse">
            <a:avLst/>
          </a:prstGeom>
          <a:blipFill>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9899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1374"/>
            <a:ext cx="8229600" cy="778098"/>
          </a:xfrm>
        </p:spPr>
        <p:txBody>
          <a:bodyPr>
            <a:normAutofit/>
          </a:bodyPr>
          <a:lstStyle/>
          <a:p>
            <a:r>
              <a:rPr lang="en-GB" dirty="0">
                <a:solidFill>
                  <a:srgbClr val="B40D50"/>
                </a:solidFill>
              </a:rPr>
              <a:t>Find work </a:t>
            </a:r>
            <a:r>
              <a:rPr lang="en-GB" dirty="0" smtClean="0">
                <a:solidFill>
                  <a:srgbClr val="B40D50"/>
                </a:solidFill>
              </a:rPr>
              <a:t>experience</a:t>
            </a:r>
            <a:endParaRPr lang="en-GB" dirty="0">
              <a:solidFill>
                <a:srgbClr val="B40D50"/>
              </a:solidFill>
            </a:endParaRPr>
          </a:p>
        </p:txBody>
      </p:sp>
      <p:graphicFrame>
        <p:nvGraphicFramePr>
          <p:cNvPr id="8" name="Diagram 7"/>
          <p:cNvGraphicFramePr/>
          <p:nvPr>
            <p:extLst>
              <p:ext uri="{D42A27DB-BD31-4B8C-83A1-F6EECF244321}">
                <p14:modId xmlns:p14="http://schemas.microsoft.com/office/powerpoint/2010/main" val="1495983573"/>
              </p:ext>
            </p:extLst>
          </p:nvPr>
        </p:nvGraphicFramePr>
        <p:xfrm>
          <a:off x="578576" y="1373306"/>
          <a:ext cx="79538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457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39551" y="1767261"/>
            <a:ext cx="8329612" cy="22534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115000"/>
              </a:lnSpc>
              <a:spcAft>
                <a:spcPts val="0"/>
              </a:spcAft>
            </a:pPr>
            <a:r>
              <a:rPr lang="en-GB" sz="3200" dirty="0" smtClean="0">
                <a:solidFill>
                  <a:srgbClr val="B70D50"/>
                </a:solidFill>
              </a:rPr>
              <a:t>Where am I now?</a:t>
            </a:r>
            <a:br>
              <a:rPr lang="en-GB" sz="3200" dirty="0" smtClean="0">
                <a:solidFill>
                  <a:srgbClr val="B70D50"/>
                </a:solidFill>
              </a:rPr>
            </a:br>
            <a:r>
              <a:rPr lang="en-GB" sz="3200" dirty="0" smtClean="0">
                <a:solidFill>
                  <a:srgbClr val="B70D50"/>
                </a:solidFill>
              </a:rPr>
              <a:t>Where do I want to be?                                     </a:t>
            </a:r>
            <a:r>
              <a:rPr lang="en-GB" sz="3200" dirty="0" smtClean="0">
                <a:latin typeface="Calibri" panose="020F0502020204030204" pitchFamily="34" charset="0"/>
                <a:cs typeface="Calibri" panose="020F0502020204030204" pitchFamily="34" charset="0"/>
              </a:rPr>
              <a:t>Short Term, Medium Term, Long Term</a:t>
            </a:r>
            <a:r>
              <a:rPr lang="en-GB" sz="3200" dirty="0">
                <a:latin typeface="Calibri" panose="020F0502020204030204" pitchFamily="34" charset="0"/>
                <a:cs typeface="Calibri" panose="020F0502020204030204" pitchFamily="34" charset="0"/>
              </a:rPr>
              <a:t/>
            </a:r>
            <a:br>
              <a:rPr lang="en-GB" sz="3200" dirty="0">
                <a:latin typeface="Calibri" panose="020F0502020204030204" pitchFamily="34" charset="0"/>
                <a:cs typeface="Calibri" panose="020F0502020204030204" pitchFamily="34" charset="0"/>
              </a:rPr>
            </a:br>
            <a:r>
              <a:rPr lang="en-GB" sz="3200" dirty="0" smtClean="0">
                <a:solidFill>
                  <a:srgbClr val="B70D50"/>
                </a:solidFill>
              </a:rPr>
              <a:t/>
            </a:r>
            <a:br>
              <a:rPr lang="en-GB" sz="3200" dirty="0" smtClean="0">
                <a:solidFill>
                  <a:srgbClr val="B70D50"/>
                </a:solidFill>
              </a:rPr>
            </a:br>
            <a:r>
              <a:rPr lang="en-GB" sz="3200" dirty="0" smtClean="0">
                <a:solidFill>
                  <a:srgbClr val="B70D50"/>
                </a:solidFill>
              </a:rPr>
              <a:t>How do </a:t>
            </a:r>
            <a:r>
              <a:rPr lang="en-GB" sz="3200" dirty="0">
                <a:solidFill>
                  <a:srgbClr val="B70D50"/>
                </a:solidFill>
              </a:rPr>
              <a:t>I</a:t>
            </a:r>
            <a:r>
              <a:rPr lang="en-GB" sz="3200" dirty="0" smtClean="0">
                <a:solidFill>
                  <a:srgbClr val="B70D50"/>
                </a:solidFill>
              </a:rPr>
              <a:t> get there?  Immediate actions:       </a:t>
            </a:r>
            <a:r>
              <a:rPr lang="en-GB" sz="3200" dirty="0" smtClean="0">
                <a:latin typeface="Calibri" panose="020F0502020204030204" pitchFamily="34" charset="0"/>
                <a:cs typeface="Calibri" panose="020F0502020204030204" pitchFamily="34" charset="0"/>
              </a:rPr>
              <a:t>Today, tomorrow, this week, next month</a:t>
            </a:r>
            <a:r>
              <a:rPr lang="en-GB" sz="3200" dirty="0">
                <a:latin typeface="Calibri" panose="020F0502020204030204" pitchFamily="34" charset="0"/>
                <a:cs typeface="Calibri" panose="020F0502020204030204" pitchFamily="34" charset="0"/>
              </a:rPr>
              <a:t/>
            </a:r>
            <a:br>
              <a:rPr lang="en-GB" sz="3200" dirty="0">
                <a:latin typeface="Calibri" panose="020F0502020204030204" pitchFamily="34" charset="0"/>
                <a:cs typeface="Calibri" panose="020F0502020204030204" pitchFamily="34" charset="0"/>
              </a:rPr>
            </a:br>
            <a:r>
              <a:rPr lang="en-GB" sz="3200" dirty="0" smtClean="0">
                <a:solidFill>
                  <a:srgbClr val="B70D50"/>
                </a:solidFill>
              </a:rPr>
              <a:t/>
            </a:r>
            <a:br>
              <a:rPr lang="en-GB" sz="3200" dirty="0" smtClean="0">
                <a:solidFill>
                  <a:srgbClr val="B70D50"/>
                </a:solidFill>
              </a:rPr>
            </a:br>
            <a:r>
              <a:rPr lang="en-GB" sz="3200" dirty="0" smtClean="0">
                <a:solidFill>
                  <a:srgbClr val="B70D50"/>
                </a:solidFill>
              </a:rPr>
              <a:t/>
            </a:r>
            <a:br>
              <a:rPr lang="en-GB" sz="3200" dirty="0" smtClean="0">
                <a:solidFill>
                  <a:srgbClr val="B70D50"/>
                </a:solidFill>
              </a:rPr>
            </a:br>
            <a:r>
              <a:rPr lang="en-GB" sz="3200" dirty="0" smtClean="0">
                <a:solidFill>
                  <a:srgbClr val="B70D50"/>
                </a:solidFill>
              </a:rPr>
              <a:t/>
            </a:r>
            <a:br>
              <a:rPr lang="en-GB" sz="3200" dirty="0" smtClean="0">
                <a:solidFill>
                  <a:srgbClr val="B70D50"/>
                </a:solidFill>
              </a:rPr>
            </a:br>
            <a:r>
              <a:rPr lang="en-GB" sz="3200" dirty="0" smtClean="0">
                <a:solidFill>
                  <a:srgbClr val="B70D50"/>
                </a:solidFill>
              </a:rPr>
              <a:t/>
            </a:r>
            <a:br>
              <a:rPr lang="en-GB" sz="3200" dirty="0" smtClean="0">
                <a:solidFill>
                  <a:srgbClr val="B70D50"/>
                </a:solidFill>
              </a:rPr>
            </a:br>
            <a:endParaRPr lang="en-GB" sz="3200" dirty="0" smtClean="0">
              <a:solidFill>
                <a:srgbClr val="B70D50"/>
              </a:solidFill>
            </a:endParaRPr>
          </a:p>
        </p:txBody>
      </p:sp>
      <p:sp>
        <p:nvSpPr>
          <p:cNvPr id="15363" name="Rectangle 3"/>
          <p:cNvSpPr>
            <a:spLocks noGrp="1" noChangeArrowheads="1"/>
          </p:cNvSpPr>
          <p:nvPr>
            <p:ph type="body" idx="1"/>
          </p:nvPr>
        </p:nvSpPr>
        <p:spPr bwMode="auto">
          <a:xfrm>
            <a:off x="1139449" y="695484"/>
            <a:ext cx="8229600" cy="931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endParaRPr lang="en-GB" dirty="0" smtClean="0"/>
          </a:p>
        </p:txBody>
      </p:sp>
      <p:grpSp>
        <p:nvGrpSpPr>
          <p:cNvPr id="13" name="Group 12"/>
          <p:cNvGrpSpPr/>
          <p:nvPr/>
        </p:nvGrpSpPr>
        <p:grpSpPr>
          <a:xfrm>
            <a:off x="1139449" y="346479"/>
            <a:ext cx="5974043" cy="732164"/>
            <a:chOff x="1521848" y="3803601"/>
            <a:chExt cx="5578464" cy="732164"/>
          </a:xfrm>
        </p:grpSpPr>
        <p:sp>
          <p:nvSpPr>
            <p:cNvPr id="14" name="Pentagon 13"/>
            <p:cNvSpPr/>
            <p:nvPr/>
          </p:nvSpPr>
          <p:spPr>
            <a:xfrm rot="10800000">
              <a:off x="1521848" y="3803604"/>
              <a:ext cx="5315270" cy="73216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632036" y="3803601"/>
              <a:ext cx="5468276" cy="732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863" tIns="91440" rIns="170688" bIns="91440" numCol="1" spcCol="1270" anchor="ctr" anchorCtr="0">
              <a:noAutofit/>
            </a:bodyPr>
            <a:lstStyle/>
            <a:p>
              <a:pPr lvl="0" algn="ctr" defTabSz="1066800">
                <a:lnSpc>
                  <a:spcPct val="90000"/>
                </a:lnSpc>
                <a:spcBef>
                  <a:spcPct val="0"/>
                </a:spcBef>
                <a:spcAft>
                  <a:spcPct val="35000"/>
                </a:spcAft>
              </a:pPr>
              <a:r>
                <a:rPr lang="en-GB" sz="2400" kern="1200" dirty="0" smtClean="0"/>
                <a:t>Action Plan: what are you going to do next?</a:t>
              </a:r>
            </a:p>
          </p:txBody>
        </p:sp>
      </p:grpSp>
      <p:sp>
        <p:nvSpPr>
          <p:cNvPr id="16" name="Oval 15"/>
          <p:cNvSpPr/>
          <p:nvPr/>
        </p:nvSpPr>
        <p:spPr>
          <a:xfrm>
            <a:off x="173471" y="346480"/>
            <a:ext cx="732161" cy="732161"/>
          </a:xfrm>
          <a:prstGeom prst="ellipse">
            <a:avLst/>
          </a:prstGeom>
          <a:blipFill>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Rectangle 1"/>
          <p:cNvSpPr/>
          <p:nvPr/>
        </p:nvSpPr>
        <p:spPr>
          <a:xfrm>
            <a:off x="2852843" y="3244334"/>
            <a:ext cx="184731" cy="369332"/>
          </a:xfrm>
          <a:prstGeom prst="rect">
            <a:avLst/>
          </a:prstGeom>
        </p:spPr>
        <p:txBody>
          <a:bodyPr wrap="none">
            <a:spAutoFit/>
          </a:bodyPr>
          <a:lstStyle/>
          <a:p>
            <a:endParaRPr lang="en-GB" dirty="0"/>
          </a:p>
        </p:txBody>
      </p:sp>
    </p:spTree>
    <p:extLst>
      <p:ext uri="{BB962C8B-B14F-4D97-AF65-F5344CB8AC3E}">
        <p14:creationId xmlns:p14="http://schemas.microsoft.com/office/powerpoint/2010/main" val="3647057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60487"/>
            <a:ext cx="8291512" cy="7633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sz="4000" dirty="0" smtClean="0">
                <a:solidFill>
                  <a:srgbClr val="B70D50"/>
                </a:solidFill>
              </a:rPr>
              <a:t>Common Vacancy Sources</a:t>
            </a:r>
          </a:p>
        </p:txBody>
      </p:sp>
      <p:sp>
        <p:nvSpPr>
          <p:cNvPr id="36867" name="Rectangle 3"/>
          <p:cNvSpPr>
            <a:spLocks noGrp="1" noChangeArrowheads="1"/>
          </p:cNvSpPr>
          <p:nvPr>
            <p:ph type="body" sz="half" idx="1"/>
          </p:nvPr>
        </p:nvSpPr>
        <p:spPr bwMode="auto">
          <a:xfrm>
            <a:off x="536317" y="2332017"/>
            <a:ext cx="4040188" cy="24781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None/>
            </a:pPr>
            <a:r>
              <a:rPr lang="en-GB" sz="2000" dirty="0" smtClean="0">
                <a:hlinkClick r:id="rId2"/>
              </a:rPr>
              <a:t>www.prospects.ac.uk</a:t>
            </a:r>
            <a:endParaRPr lang="en-GB" sz="2000" dirty="0" smtClean="0"/>
          </a:p>
          <a:p>
            <a:pPr marL="0" indent="0" eaLnBrk="1" hangingPunct="1">
              <a:lnSpc>
                <a:spcPct val="90000"/>
              </a:lnSpc>
              <a:buNone/>
            </a:pPr>
            <a:r>
              <a:rPr lang="en-GB" sz="2000" dirty="0" smtClean="0">
                <a:hlinkClick r:id="rId3"/>
              </a:rPr>
              <a:t>www.targetjobs.co.uk</a:t>
            </a:r>
            <a:endParaRPr lang="en-GB" sz="2000" dirty="0" smtClean="0"/>
          </a:p>
          <a:p>
            <a:pPr marL="0" indent="0" eaLnBrk="1" hangingPunct="1">
              <a:lnSpc>
                <a:spcPct val="90000"/>
              </a:lnSpc>
              <a:buNone/>
            </a:pPr>
            <a:r>
              <a:rPr lang="en-GB" sz="2000" dirty="0" smtClean="0">
                <a:hlinkClick r:id="rId4"/>
              </a:rPr>
              <a:t>www.yorkshiregraduates.co.uk</a:t>
            </a:r>
          </a:p>
          <a:p>
            <a:pPr marL="0" indent="0" eaLnBrk="1" hangingPunct="1">
              <a:lnSpc>
                <a:spcPct val="90000"/>
              </a:lnSpc>
              <a:buNone/>
            </a:pPr>
            <a:r>
              <a:rPr lang="en-GB" sz="2000" dirty="0" smtClean="0">
                <a:hlinkClick r:id="rId4"/>
              </a:rPr>
              <a:t>www.jobs.ac.uk</a:t>
            </a:r>
            <a:endParaRPr lang="en-GB" sz="2000" dirty="0" smtClean="0"/>
          </a:p>
          <a:p>
            <a:pPr marL="0" indent="0" eaLnBrk="1" hangingPunct="1">
              <a:lnSpc>
                <a:spcPct val="90000"/>
              </a:lnSpc>
              <a:buNone/>
            </a:pPr>
            <a:r>
              <a:rPr lang="en-GB" sz="2000" dirty="0" smtClean="0">
                <a:hlinkClick r:id="rId5"/>
              </a:rPr>
              <a:t>www.labstaff.co.uk</a:t>
            </a:r>
            <a:endParaRPr lang="en-GB" sz="2000" dirty="0" smtClean="0"/>
          </a:p>
          <a:p>
            <a:pPr marL="0" indent="0">
              <a:lnSpc>
                <a:spcPct val="90000"/>
              </a:lnSpc>
              <a:buNone/>
            </a:pPr>
            <a:r>
              <a:rPr lang="en-GB" sz="2000" dirty="0">
                <a:hlinkClick r:id="rId6"/>
              </a:rPr>
              <a:t>http://jobs.timeshighereducation.co.uk</a:t>
            </a:r>
            <a:r>
              <a:rPr lang="en-GB" sz="2000" dirty="0" smtClean="0">
                <a:hlinkClick r:id="rId6"/>
              </a:rPr>
              <a:t>/</a:t>
            </a:r>
            <a:endParaRPr lang="en-GB" sz="2000" dirty="0" smtClean="0"/>
          </a:p>
          <a:p>
            <a:pPr marL="0" indent="0" eaLnBrk="1" hangingPunct="1">
              <a:lnSpc>
                <a:spcPct val="90000"/>
              </a:lnSpc>
              <a:buNone/>
            </a:pPr>
            <a:endParaRPr lang="en-GB" sz="2000" dirty="0" smtClean="0"/>
          </a:p>
          <a:p>
            <a:pPr marL="0" indent="0" eaLnBrk="1" hangingPunct="1">
              <a:lnSpc>
                <a:spcPct val="90000"/>
              </a:lnSpc>
            </a:pPr>
            <a:endParaRPr lang="en-GB" sz="1600" dirty="0" smtClean="0"/>
          </a:p>
          <a:p>
            <a:pPr marL="0" indent="0" eaLnBrk="1" hangingPunct="1">
              <a:lnSpc>
                <a:spcPct val="90000"/>
              </a:lnSpc>
            </a:pPr>
            <a:endParaRPr lang="en-GB" sz="1600" dirty="0" smtClean="0"/>
          </a:p>
          <a:p>
            <a:pPr marL="0" indent="0" eaLnBrk="1" hangingPunct="1">
              <a:lnSpc>
                <a:spcPct val="90000"/>
              </a:lnSpc>
            </a:pPr>
            <a:endParaRPr lang="en-GB" sz="1600" dirty="0" smtClean="0"/>
          </a:p>
          <a:p>
            <a:pPr marL="0" indent="0" eaLnBrk="1" hangingPunct="1">
              <a:lnSpc>
                <a:spcPct val="90000"/>
              </a:lnSpc>
            </a:pPr>
            <a:endParaRPr lang="en-GB" sz="1800" dirty="0" smtClean="0"/>
          </a:p>
          <a:p>
            <a:pPr marL="0" indent="0" eaLnBrk="1" hangingPunct="1">
              <a:lnSpc>
                <a:spcPct val="90000"/>
              </a:lnSpc>
            </a:pPr>
            <a:endParaRPr lang="en-GB" sz="1800" dirty="0" smtClean="0"/>
          </a:p>
        </p:txBody>
      </p:sp>
      <p:sp>
        <p:nvSpPr>
          <p:cNvPr id="36868" name="Rectangle 4"/>
          <p:cNvSpPr>
            <a:spLocks noGrp="1" noChangeArrowheads="1"/>
          </p:cNvSpPr>
          <p:nvPr>
            <p:ph type="body" sz="half" idx="2"/>
          </p:nvPr>
        </p:nvSpPr>
        <p:spPr bwMode="auto">
          <a:xfrm>
            <a:off x="4807251" y="2356730"/>
            <a:ext cx="4040187" cy="2206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Clr>
                <a:srgbClr val="003366"/>
              </a:buClr>
              <a:buNone/>
            </a:pPr>
            <a:r>
              <a:rPr lang="en-GB" sz="2000" dirty="0" smtClean="0">
                <a:hlinkClick r:id="rId7"/>
              </a:rPr>
              <a:t>www.phdjobs.com</a:t>
            </a:r>
            <a:endParaRPr lang="en-GB" sz="2000" dirty="0" smtClean="0"/>
          </a:p>
          <a:p>
            <a:pPr marL="0" indent="0" eaLnBrk="1" hangingPunct="1">
              <a:lnSpc>
                <a:spcPct val="90000"/>
              </a:lnSpc>
              <a:buClr>
                <a:srgbClr val="003366"/>
              </a:buClr>
              <a:buNone/>
            </a:pPr>
            <a:r>
              <a:rPr lang="en-GB" sz="2000" dirty="0" smtClean="0">
                <a:hlinkClick r:id="rId8"/>
              </a:rPr>
              <a:t>www.thes.co.uk</a:t>
            </a:r>
            <a:endParaRPr lang="en-GB" sz="2000" dirty="0" smtClean="0"/>
          </a:p>
          <a:p>
            <a:pPr marL="0" indent="0" eaLnBrk="1" hangingPunct="1">
              <a:lnSpc>
                <a:spcPct val="90000"/>
              </a:lnSpc>
              <a:buClr>
                <a:srgbClr val="003366"/>
              </a:buClr>
              <a:buNone/>
            </a:pPr>
            <a:r>
              <a:rPr lang="en-GB" sz="2000" dirty="0" smtClean="0">
                <a:hlinkClick r:id="rId9"/>
              </a:rPr>
              <a:t>www.rec.uk.com</a:t>
            </a:r>
            <a:endParaRPr lang="en-GB" sz="2000" dirty="0" smtClean="0"/>
          </a:p>
          <a:p>
            <a:pPr marL="0" indent="0" eaLnBrk="1" hangingPunct="1">
              <a:lnSpc>
                <a:spcPct val="90000"/>
              </a:lnSpc>
              <a:buNone/>
            </a:pPr>
            <a:r>
              <a:rPr lang="en-GB" sz="2000" dirty="0" smtClean="0">
                <a:hlinkClick r:id="rId10"/>
              </a:rPr>
              <a:t>www.FindAPostDoc.com</a:t>
            </a:r>
            <a:endParaRPr lang="en-GB" sz="2000" dirty="0" smtClean="0"/>
          </a:p>
          <a:p>
            <a:pPr marL="0" indent="0" eaLnBrk="1" hangingPunct="1">
              <a:lnSpc>
                <a:spcPct val="90000"/>
              </a:lnSpc>
              <a:buNone/>
            </a:pPr>
            <a:r>
              <a:rPr lang="en-GB" sz="2000" dirty="0" smtClean="0">
                <a:hlinkClick r:id="rId11"/>
              </a:rPr>
              <a:t>www.FindAUniversityJob.com</a:t>
            </a:r>
            <a:r>
              <a:rPr lang="en-GB" sz="2000" dirty="0" smtClean="0"/>
              <a:t> </a:t>
            </a:r>
          </a:p>
          <a:p>
            <a:pPr marL="0" indent="0" eaLnBrk="1" hangingPunct="1">
              <a:lnSpc>
                <a:spcPct val="90000"/>
              </a:lnSpc>
              <a:buNone/>
            </a:pPr>
            <a:r>
              <a:rPr lang="en-GB" sz="2000" dirty="0" smtClean="0">
                <a:hlinkClick r:id="rId12"/>
              </a:rPr>
              <a:t>http</a:t>
            </a:r>
            <a:r>
              <a:rPr lang="en-GB" sz="2000" dirty="0">
                <a:hlinkClick r:id="rId12"/>
              </a:rPr>
              <a:t>://jobs.theguardian.com</a:t>
            </a:r>
            <a:r>
              <a:rPr lang="en-GB" sz="2000" dirty="0" smtClean="0">
                <a:hlinkClick r:id="rId12"/>
              </a:rPr>
              <a:t>/</a:t>
            </a:r>
            <a:endParaRPr lang="en-GB" sz="2000" dirty="0" smtClean="0"/>
          </a:p>
          <a:p>
            <a:pPr marL="0" indent="0" eaLnBrk="1" hangingPunct="1">
              <a:lnSpc>
                <a:spcPct val="90000"/>
              </a:lnSpc>
            </a:pPr>
            <a:endParaRPr lang="en-GB" sz="1800" dirty="0" smtClean="0"/>
          </a:p>
          <a:p>
            <a:pPr marL="0" indent="0" eaLnBrk="1" hangingPunct="1">
              <a:lnSpc>
                <a:spcPct val="90000"/>
              </a:lnSpc>
              <a:buClr>
                <a:srgbClr val="003366"/>
              </a:buClr>
              <a:buFont typeface="Wingdings" pitchFamily="2" charset="2"/>
              <a:buChar char="q"/>
            </a:pPr>
            <a:endParaRPr lang="en-GB" sz="1800" dirty="0" smtClean="0"/>
          </a:p>
          <a:p>
            <a:pPr marL="0" indent="0" eaLnBrk="1" hangingPunct="1">
              <a:lnSpc>
                <a:spcPct val="90000"/>
              </a:lnSpc>
              <a:buClr>
                <a:srgbClr val="003366"/>
              </a:buClr>
              <a:buFont typeface="Wingdings" pitchFamily="2" charset="2"/>
              <a:buChar char="q"/>
            </a:pPr>
            <a:endParaRPr lang="en-GB" sz="1800" dirty="0" smtClean="0"/>
          </a:p>
          <a:p>
            <a:pPr marL="0" indent="0" eaLnBrk="1" hangingPunct="1">
              <a:lnSpc>
                <a:spcPct val="90000"/>
              </a:lnSpc>
              <a:buClr>
                <a:srgbClr val="003366"/>
              </a:buClr>
              <a:buFont typeface="Wingdings" pitchFamily="2" charset="2"/>
              <a:buChar char="q"/>
            </a:pPr>
            <a:endParaRPr lang="en-GB" sz="1800" dirty="0" smtClean="0"/>
          </a:p>
          <a:p>
            <a:pPr marL="0" indent="0" eaLnBrk="1" hangingPunct="1">
              <a:lnSpc>
                <a:spcPct val="90000"/>
              </a:lnSpc>
            </a:pPr>
            <a:endParaRPr lang="en-GB" sz="1800" dirty="0" smtClean="0"/>
          </a:p>
          <a:p>
            <a:pPr marL="0" indent="0" eaLnBrk="1" hangingPunct="1">
              <a:lnSpc>
                <a:spcPct val="90000"/>
              </a:lnSpc>
            </a:pPr>
            <a:endParaRPr lang="en-GB" sz="1800" dirty="0" smtClean="0"/>
          </a:p>
          <a:p>
            <a:pPr marL="0" indent="0" eaLnBrk="1" hangingPunct="1">
              <a:lnSpc>
                <a:spcPct val="90000"/>
              </a:lnSpc>
            </a:pPr>
            <a:endParaRPr lang="en-GB" sz="1800" dirty="0" smtClean="0"/>
          </a:p>
        </p:txBody>
      </p:sp>
    </p:spTree>
    <p:extLst>
      <p:ext uri="{BB962C8B-B14F-4D97-AF65-F5344CB8AC3E}">
        <p14:creationId xmlns:p14="http://schemas.microsoft.com/office/powerpoint/2010/main" val="168376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95288" y="370703"/>
            <a:ext cx="8302625" cy="10219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sz="3600" dirty="0" smtClean="0">
                <a:solidFill>
                  <a:srgbClr val="B70D50"/>
                </a:solidFill>
              </a:rPr>
              <a:t>Homework for next session</a:t>
            </a:r>
            <a:endParaRPr lang="en-GB" sz="3500" dirty="0" smtClean="0">
              <a:solidFill>
                <a:srgbClr val="B70D50"/>
              </a:solidFill>
            </a:endParaRPr>
          </a:p>
        </p:txBody>
      </p:sp>
      <p:sp>
        <p:nvSpPr>
          <p:cNvPr id="46083" name="Rectangle 3"/>
          <p:cNvSpPr>
            <a:spLocks noGrp="1" noChangeArrowheads="1"/>
          </p:cNvSpPr>
          <p:nvPr>
            <p:ph type="body" idx="1"/>
          </p:nvPr>
        </p:nvSpPr>
        <p:spPr bwMode="auto">
          <a:xfrm>
            <a:off x="468313" y="92710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endParaRPr lang="en-GB" dirty="0" smtClean="0"/>
          </a:p>
          <a:p>
            <a:pPr marL="0" indent="0">
              <a:buNone/>
            </a:pPr>
            <a:r>
              <a:rPr lang="en-GB" sz="3900" b="1" dirty="0" smtClean="0">
                <a:solidFill>
                  <a:srgbClr val="0070C0"/>
                </a:solidFill>
                <a:latin typeface="+mj-lt"/>
              </a:rPr>
              <a:t>ME Plc Exercise</a:t>
            </a:r>
          </a:p>
          <a:p>
            <a:pPr lvl="1">
              <a:buFont typeface="Arial" panose="020B0604020202020204" pitchFamily="34" charset="0"/>
              <a:buChar char="•"/>
            </a:pPr>
            <a:r>
              <a:rPr lang="en-GB" sz="2400" dirty="0" smtClean="0">
                <a:solidFill>
                  <a:schemeClr val="tx1"/>
                </a:solidFill>
                <a:latin typeface="+mj-lt"/>
              </a:rPr>
              <a:t>Helps you to assess how good you are at managing your career</a:t>
            </a:r>
          </a:p>
          <a:p>
            <a:pPr lvl="1">
              <a:buFont typeface="Arial" panose="020B0604020202020204" pitchFamily="34" charset="0"/>
              <a:buChar char="•"/>
            </a:pPr>
            <a:r>
              <a:rPr lang="en-GB" sz="2400" dirty="0" smtClean="0">
                <a:solidFill>
                  <a:schemeClr val="tx1"/>
                </a:solidFill>
                <a:latin typeface="+mj-lt"/>
              </a:rPr>
              <a:t>Where you are strong and areas where you need to develop</a:t>
            </a:r>
          </a:p>
          <a:p>
            <a:pPr lvl="1">
              <a:buFont typeface="Arial" panose="020B0604020202020204" pitchFamily="34" charset="0"/>
              <a:buChar char="•"/>
            </a:pPr>
            <a:r>
              <a:rPr lang="en-GB" sz="2400" dirty="0" smtClean="0">
                <a:solidFill>
                  <a:schemeClr val="tx1"/>
                </a:solidFill>
                <a:latin typeface="+mj-lt"/>
              </a:rPr>
              <a:t>The performance audit is based on the principle that in our careers we are all a business of one - </a:t>
            </a:r>
            <a:r>
              <a:rPr lang="en-GB" sz="2400" dirty="0" smtClean="0">
                <a:solidFill>
                  <a:srgbClr val="0070C0"/>
                </a:solidFill>
                <a:latin typeface="+mj-lt"/>
              </a:rPr>
              <a:t>ME Plc</a:t>
            </a:r>
          </a:p>
          <a:p>
            <a:pPr lvl="1">
              <a:buFont typeface="Arial" panose="020B0604020202020204" pitchFamily="34" charset="0"/>
              <a:buChar char="•"/>
            </a:pPr>
            <a:endParaRPr lang="en-GB" sz="2400" dirty="0" smtClean="0">
              <a:solidFill>
                <a:srgbClr val="D32103"/>
              </a:solidFill>
              <a:latin typeface="+mj-lt"/>
            </a:endParaRPr>
          </a:p>
          <a:p>
            <a:pPr lvl="1">
              <a:buFont typeface="Arial" panose="020B0604020202020204" pitchFamily="34" charset="0"/>
              <a:buChar char="•"/>
            </a:pPr>
            <a:r>
              <a:rPr lang="en-GB" sz="2400" dirty="0" smtClean="0">
                <a:solidFill>
                  <a:schemeClr val="tx1"/>
                </a:solidFill>
                <a:latin typeface="+mj-lt"/>
              </a:rPr>
              <a:t>Complete the questionnaire and bring your </a:t>
            </a:r>
            <a:r>
              <a:rPr lang="en-GB" sz="2400" b="1" dirty="0" smtClean="0">
                <a:solidFill>
                  <a:schemeClr val="tx1"/>
                </a:solidFill>
                <a:latin typeface="+mj-lt"/>
              </a:rPr>
              <a:t>copy to </a:t>
            </a:r>
            <a:r>
              <a:rPr lang="en-GB" sz="2400" dirty="0" smtClean="0">
                <a:solidFill>
                  <a:schemeClr val="tx1"/>
                </a:solidFill>
                <a:latin typeface="+mj-lt"/>
              </a:rPr>
              <a:t>the next session on </a:t>
            </a:r>
            <a:r>
              <a:rPr lang="en-GB" sz="2400" b="1" dirty="0" smtClean="0">
                <a:solidFill>
                  <a:schemeClr val="tx1"/>
                </a:solidFill>
                <a:latin typeface="+mj-lt"/>
              </a:rPr>
              <a:t>Thursday 9th February</a:t>
            </a:r>
          </a:p>
          <a:p>
            <a:pPr lvl="1">
              <a:buFont typeface="Arial" panose="020B0604020202020204" pitchFamily="34" charset="0"/>
              <a:buChar char="•"/>
            </a:pPr>
            <a:r>
              <a:rPr lang="en-GB" sz="2400" b="1" dirty="0" smtClean="0">
                <a:solidFill>
                  <a:schemeClr val="tx1"/>
                </a:solidFill>
                <a:latin typeface="+mj-lt"/>
              </a:rPr>
              <a:t>Topic: Personal Skills Analysis</a:t>
            </a:r>
          </a:p>
        </p:txBody>
      </p:sp>
    </p:spTree>
    <p:extLst>
      <p:ext uri="{BB962C8B-B14F-4D97-AF65-F5344CB8AC3E}">
        <p14:creationId xmlns:p14="http://schemas.microsoft.com/office/powerpoint/2010/main" val="609372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idx="1"/>
          </p:nvPr>
        </p:nvSpPr>
        <p:spPr>
          <a:xfrm>
            <a:off x="174812" y="327048"/>
            <a:ext cx="8037759" cy="5710681"/>
          </a:xfrm>
        </p:spPr>
        <p:txBody>
          <a:bodyPr>
            <a:normAutofit fontScale="55000" lnSpcReduction="20000"/>
          </a:bodyPr>
          <a:lstStyle/>
          <a:p>
            <a:pPr algn="ctr" eaLnBrk="1" hangingPunct="1">
              <a:buFont typeface="Arial" charset="0"/>
              <a:buNone/>
              <a:defRPr/>
            </a:pPr>
            <a:r>
              <a:rPr lang="en-GB" sz="7600" dirty="0" smtClean="0">
                <a:solidFill>
                  <a:srgbClr val="0070C0"/>
                </a:solidFill>
                <a:latin typeface="+mj-lt"/>
              </a:rPr>
              <a:t>Career Planning: More Resources</a:t>
            </a:r>
          </a:p>
          <a:p>
            <a:pPr marL="0" indent="0">
              <a:buClr>
                <a:srgbClr val="003366"/>
              </a:buClr>
              <a:buNone/>
            </a:pPr>
            <a:endParaRPr lang="en-GB" sz="4000" dirty="0" smtClean="0"/>
          </a:p>
          <a:p>
            <a:pPr>
              <a:buClr>
                <a:srgbClr val="003366"/>
              </a:buClr>
            </a:pPr>
            <a:r>
              <a:rPr lang="en-GB" sz="4000" dirty="0" smtClean="0"/>
              <a:t>The </a:t>
            </a:r>
            <a:r>
              <a:rPr lang="en-GB" sz="4000" dirty="0"/>
              <a:t>Academic Scientists’ Toolkit</a:t>
            </a:r>
            <a:r>
              <a:rPr lang="en-GB" sz="4000" dirty="0" smtClean="0"/>
              <a:t>’  </a:t>
            </a:r>
            <a:r>
              <a:rPr lang="en-GB" sz="4000" dirty="0" smtClean="0">
                <a:hlinkClick r:id="rId3"/>
              </a:rPr>
              <a:t>http</a:t>
            </a:r>
            <a:r>
              <a:rPr lang="en-GB" sz="4000" dirty="0">
                <a:hlinkClick r:id="rId3"/>
              </a:rPr>
              <a:t>://sciencecareers.sciencemag.org/career_development</a:t>
            </a:r>
            <a:endParaRPr lang="en-GB" sz="4000" dirty="0"/>
          </a:p>
          <a:p>
            <a:pPr>
              <a:buClr>
                <a:srgbClr val="003366"/>
              </a:buClr>
            </a:pPr>
            <a:endParaRPr lang="en-GB" sz="4000" dirty="0"/>
          </a:p>
          <a:p>
            <a:pPr>
              <a:buClr>
                <a:srgbClr val="003366"/>
              </a:buClr>
            </a:pPr>
            <a:r>
              <a:rPr lang="en-GB" sz="4000" dirty="0"/>
              <a:t>‘Building a successful career in scientific research’ : a guide for PhDs and Postdocs, Phil Dee, (Cambridge University Press 2006</a:t>
            </a:r>
            <a:r>
              <a:rPr lang="en-GB" sz="4000" dirty="0" smtClean="0"/>
              <a:t>)</a:t>
            </a:r>
          </a:p>
          <a:p>
            <a:pPr marL="0" indent="0">
              <a:buClr>
                <a:srgbClr val="003366"/>
              </a:buClr>
              <a:buNone/>
            </a:pPr>
            <a:endParaRPr lang="en-GB" sz="4000" dirty="0"/>
          </a:p>
          <a:p>
            <a:pPr>
              <a:lnSpc>
                <a:spcPct val="90000"/>
              </a:lnSpc>
            </a:pPr>
            <a:r>
              <a:rPr lang="en-GB" sz="4000" dirty="0">
                <a:hlinkClick r:id="rId4"/>
              </a:rPr>
              <a:t>www.beyondthephd.co.uk</a:t>
            </a:r>
            <a:r>
              <a:rPr lang="en-GB" sz="4000" dirty="0"/>
              <a:t>   </a:t>
            </a:r>
            <a:r>
              <a:rPr lang="en-GB" sz="4000" dirty="0" smtClean="0"/>
              <a:t> Beyond </a:t>
            </a:r>
            <a:r>
              <a:rPr lang="en-GB" sz="4000" dirty="0"/>
              <a:t>the PhD – specialist career planning resource for Arts and Humanities </a:t>
            </a:r>
            <a:r>
              <a:rPr lang="en-GB" sz="4000" dirty="0" smtClean="0"/>
              <a:t>PGRs</a:t>
            </a:r>
          </a:p>
          <a:p>
            <a:pPr marL="0" indent="0">
              <a:lnSpc>
                <a:spcPct val="90000"/>
              </a:lnSpc>
              <a:buNone/>
            </a:pPr>
            <a:endParaRPr lang="en-GB" sz="4000" dirty="0"/>
          </a:p>
          <a:p>
            <a:pPr>
              <a:lnSpc>
                <a:spcPct val="90000"/>
              </a:lnSpc>
            </a:pPr>
            <a:r>
              <a:rPr lang="en-GB" sz="4000" dirty="0">
                <a:hlinkClick r:id="rId5"/>
              </a:rPr>
              <a:t>http://</a:t>
            </a:r>
            <a:r>
              <a:rPr lang="en-GB" sz="4000" dirty="0" smtClean="0">
                <a:hlinkClick r:id="rId5"/>
              </a:rPr>
              <a:t>www.ironstring.com/sellout/</a:t>
            </a:r>
            <a:r>
              <a:rPr lang="en-GB" sz="4000" dirty="0" smtClean="0"/>
              <a:t>  Specialist </a:t>
            </a:r>
            <a:r>
              <a:rPr lang="en-GB" sz="4000" dirty="0"/>
              <a:t>USA resource for Arts/Humanities PGRs.  Gives useful ideas on how to relate skills and knowledge gained from your PhD to non-academic roles</a:t>
            </a:r>
          </a:p>
          <a:p>
            <a:pPr marL="0" indent="0">
              <a:buClr>
                <a:srgbClr val="003366"/>
              </a:buClr>
              <a:buNone/>
            </a:pPr>
            <a:endParaRPr lang="en-GB" sz="4000" dirty="0" smtClean="0"/>
          </a:p>
          <a:p>
            <a:pPr marL="0" indent="0">
              <a:buClr>
                <a:srgbClr val="003366"/>
              </a:buClr>
              <a:buNone/>
            </a:pPr>
            <a:endParaRPr lang="en-GB" sz="4000" dirty="0"/>
          </a:p>
          <a:p>
            <a:pPr algn="ctr" eaLnBrk="1" hangingPunct="1">
              <a:buFont typeface="Arial" charset="0"/>
              <a:buNone/>
              <a:defRPr/>
            </a:pPr>
            <a:endParaRPr lang="en-GB" sz="4000" dirty="0" smtClean="0">
              <a:solidFill>
                <a:srgbClr val="0070C0"/>
              </a:solidFill>
              <a:latin typeface="+mj-lt"/>
            </a:endParaRPr>
          </a:p>
        </p:txBody>
      </p:sp>
    </p:spTree>
    <p:extLst>
      <p:ext uri="{BB962C8B-B14F-4D97-AF65-F5344CB8AC3E}">
        <p14:creationId xmlns:p14="http://schemas.microsoft.com/office/powerpoint/2010/main" val="3906121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0821"/>
          <a:stretch/>
        </p:blipFill>
        <p:spPr bwMode="auto">
          <a:xfrm>
            <a:off x="0" y="4858327"/>
            <a:ext cx="9144000" cy="199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12257" y="268001"/>
            <a:ext cx="6961995" cy="936104"/>
          </a:xfrm>
        </p:spPr>
        <p:txBody>
          <a:bodyPr>
            <a:noAutofit/>
          </a:bodyPr>
          <a:lstStyle/>
          <a:p>
            <a:r>
              <a:rPr lang="en-GB" sz="3200" dirty="0" smtClean="0">
                <a:solidFill>
                  <a:srgbClr val="B70D50"/>
                </a:solidFill>
                <a:latin typeface="Arial" panose="020B0604020202020204" pitchFamily="34" charset="0"/>
                <a:cs typeface="Arial" panose="020B0604020202020204" pitchFamily="34" charset="0"/>
              </a:rPr>
              <a:t>More Info? Careers Central Website</a:t>
            </a:r>
            <a:r>
              <a:rPr lang="en-GB" sz="4000" dirty="0" smtClean="0">
                <a:latin typeface="Arial" panose="020B0604020202020204" pitchFamily="34" charset="0"/>
                <a:cs typeface="Arial" panose="020B0604020202020204" pitchFamily="34" charset="0"/>
              </a:rPr>
              <a:t/>
            </a:r>
            <a:br>
              <a:rPr lang="en-GB" sz="4000" dirty="0" smtClean="0">
                <a:latin typeface="Arial" panose="020B0604020202020204" pitchFamily="34" charset="0"/>
                <a:cs typeface="Arial" panose="020B0604020202020204" pitchFamily="34" charset="0"/>
              </a:rPr>
            </a:br>
            <a:r>
              <a:rPr lang="en-GB" sz="2400" dirty="0">
                <a:solidFill>
                  <a:schemeClr val="tx1">
                    <a:lumMod val="75000"/>
                    <a:lumOff val="25000"/>
                  </a:schemeClr>
                </a:solidFill>
                <a:latin typeface="Arial" panose="020B0604020202020204" pitchFamily="34" charset="0"/>
                <a:cs typeface="Arial" panose="020B0604020202020204" pitchFamily="34" charset="0"/>
                <a:hlinkClick r:id="rId5"/>
              </a:rPr>
              <a:t>http://careerscentral.shu.ac.uk/</a:t>
            </a:r>
            <a:r>
              <a:rPr lang="en-GB" sz="2400" dirty="0">
                <a:solidFill>
                  <a:schemeClr val="tx1">
                    <a:lumMod val="75000"/>
                    <a:lumOff val="25000"/>
                  </a:schemeClr>
                </a:solidFill>
                <a:latin typeface="Arial" panose="020B0604020202020204" pitchFamily="34" charset="0"/>
                <a:cs typeface="Arial" panose="020B0604020202020204" pitchFamily="34" charset="0"/>
              </a:rPr>
              <a:t> </a:t>
            </a:r>
            <a:endParaRPr lang="en-GB" sz="4000" dirty="0">
              <a:solidFill>
                <a:srgbClr val="B70C5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323" t="8677" r="14429" b="9154"/>
          <a:stretch/>
        </p:blipFill>
        <p:spPr bwMode="auto">
          <a:xfrm>
            <a:off x="1878324" y="1425617"/>
            <a:ext cx="5832648" cy="4197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6" name="Group 5"/>
          <p:cNvGrpSpPr/>
          <p:nvPr/>
        </p:nvGrpSpPr>
        <p:grpSpPr>
          <a:xfrm rot="21372030">
            <a:off x="533136" y="4486875"/>
            <a:ext cx="1535409" cy="1008112"/>
            <a:chOff x="755576" y="4653136"/>
            <a:chExt cx="1512168" cy="1008112"/>
          </a:xfrm>
          <a:solidFill>
            <a:srgbClr val="00B0F0"/>
          </a:solidFill>
        </p:grpSpPr>
        <p:sp>
          <p:nvSpPr>
            <p:cNvPr id="4" name="Right Arrow 3"/>
            <p:cNvSpPr/>
            <p:nvPr/>
          </p:nvSpPr>
          <p:spPr>
            <a:xfrm>
              <a:off x="755576" y="4653136"/>
              <a:ext cx="1512168" cy="1008112"/>
            </a:xfrm>
            <a:prstGeom prst="rightArrow">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GB">
                <a:solidFill>
                  <a:prstClr val="white"/>
                </a:solidFill>
              </a:endParaRPr>
            </a:p>
          </p:txBody>
        </p:sp>
        <p:sp>
          <p:nvSpPr>
            <p:cNvPr id="5" name="TextBox 4"/>
            <p:cNvSpPr txBox="1"/>
            <p:nvPr/>
          </p:nvSpPr>
          <p:spPr>
            <a:xfrm>
              <a:off x="780502" y="4864804"/>
              <a:ext cx="1224136" cy="584775"/>
            </a:xfrm>
            <a:prstGeom prst="rect">
              <a:avLst/>
            </a:prstGeom>
            <a:noFill/>
            <a:ln>
              <a:noFill/>
            </a:ln>
          </p:spPr>
          <p:txBody>
            <a:bodyPr wrap="square" rtlCol="0">
              <a:spAutoFit/>
            </a:bodyPr>
            <a:lstStyle/>
            <a:p>
              <a:pPr defTabSz="457200"/>
              <a:r>
                <a:rPr lang="en-GB" sz="3200" b="1" dirty="0" smtClean="0">
                  <a:solidFill>
                    <a:prstClr val="white"/>
                  </a:solidFill>
                </a:rPr>
                <a:t>Jobs</a:t>
              </a:r>
              <a:endParaRPr lang="en-GB" sz="3200" b="1" dirty="0">
                <a:solidFill>
                  <a:prstClr val="white"/>
                </a:solidFill>
              </a:endParaRPr>
            </a:p>
          </p:txBody>
        </p:sp>
      </p:grpSp>
      <p:grpSp>
        <p:nvGrpSpPr>
          <p:cNvPr id="9" name="Group 8"/>
          <p:cNvGrpSpPr/>
          <p:nvPr/>
        </p:nvGrpSpPr>
        <p:grpSpPr>
          <a:xfrm rot="19794795">
            <a:off x="2778604" y="5406616"/>
            <a:ext cx="1512168" cy="1008112"/>
            <a:chOff x="755576" y="4653136"/>
            <a:chExt cx="1512168" cy="1008112"/>
          </a:xfrm>
          <a:solidFill>
            <a:srgbClr val="0070C0"/>
          </a:solidFill>
        </p:grpSpPr>
        <p:sp>
          <p:nvSpPr>
            <p:cNvPr id="10" name="Right Arrow 9"/>
            <p:cNvSpPr/>
            <p:nvPr/>
          </p:nvSpPr>
          <p:spPr>
            <a:xfrm>
              <a:off x="755576" y="4653136"/>
              <a:ext cx="1512168" cy="1008112"/>
            </a:xfrm>
            <a:prstGeom prst="rightArrow">
              <a:avLst/>
            </a:prstGeom>
            <a:grp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GB">
                <a:solidFill>
                  <a:prstClr val="white"/>
                </a:solidFill>
              </a:endParaRPr>
            </a:p>
          </p:txBody>
        </p:sp>
        <p:sp>
          <p:nvSpPr>
            <p:cNvPr id="11" name="TextBox 10"/>
            <p:cNvSpPr txBox="1"/>
            <p:nvPr/>
          </p:nvSpPr>
          <p:spPr>
            <a:xfrm rot="21588149">
              <a:off x="780501" y="4926359"/>
              <a:ext cx="1406950" cy="461665"/>
            </a:xfrm>
            <a:prstGeom prst="rect">
              <a:avLst/>
            </a:prstGeom>
            <a:noFill/>
            <a:ln>
              <a:noFill/>
            </a:ln>
          </p:spPr>
          <p:txBody>
            <a:bodyPr wrap="square" rtlCol="0">
              <a:spAutoFit/>
            </a:bodyPr>
            <a:lstStyle/>
            <a:p>
              <a:pPr defTabSz="457200"/>
              <a:r>
                <a:rPr lang="en-GB" sz="2400" b="1" dirty="0" smtClean="0">
                  <a:solidFill>
                    <a:prstClr val="white"/>
                  </a:solidFill>
                </a:rPr>
                <a:t>EVENTS</a:t>
              </a:r>
              <a:endParaRPr lang="en-GB" sz="2400" b="1" dirty="0">
                <a:solidFill>
                  <a:prstClr val="white"/>
                </a:solidFill>
              </a:endParaRPr>
            </a:p>
          </p:txBody>
        </p:sp>
      </p:grpSp>
      <p:grpSp>
        <p:nvGrpSpPr>
          <p:cNvPr id="15" name="Group 14"/>
          <p:cNvGrpSpPr/>
          <p:nvPr/>
        </p:nvGrpSpPr>
        <p:grpSpPr>
          <a:xfrm rot="11580246">
            <a:off x="7418168" y="1858016"/>
            <a:ext cx="1512168" cy="1008112"/>
            <a:chOff x="755576" y="4653136"/>
            <a:chExt cx="1512168" cy="1008112"/>
          </a:xfrm>
          <a:solidFill>
            <a:srgbClr val="0070C0"/>
          </a:solidFill>
        </p:grpSpPr>
        <p:sp>
          <p:nvSpPr>
            <p:cNvPr id="16" name="Right Arrow 15"/>
            <p:cNvSpPr/>
            <p:nvPr/>
          </p:nvSpPr>
          <p:spPr>
            <a:xfrm>
              <a:off x="755576" y="4653136"/>
              <a:ext cx="1512168" cy="1008112"/>
            </a:xfrm>
            <a:prstGeom prst="rightArrow">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GB">
                <a:solidFill>
                  <a:prstClr val="white"/>
                </a:solidFill>
              </a:endParaRPr>
            </a:p>
          </p:txBody>
        </p:sp>
        <p:sp>
          <p:nvSpPr>
            <p:cNvPr id="17" name="TextBox 16"/>
            <p:cNvSpPr txBox="1"/>
            <p:nvPr/>
          </p:nvSpPr>
          <p:spPr>
            <a:xfrm rot="10803074">
              <a:off x="780501" y="4926359"/>
              <a:ext cx="1406950" cy="461665"/>
            </a:xfrm>
            <a:prstGeom prst="rect">
              <a:avLst/>
            </a:prstGeom>
            <a:noFill/>
            <a:ln>
              <a:noFill/>
            </a:ln>
          </p:spPr>
          <p:txBody>
            <a:bodyPr wrap="square" rtlCol="0">
              <a:spAutoFit/>
            </a:bodyPr>
            <a:lstStyle/>
            <a:p>
              <a:pPr defTabSz="457200"/>
              <a:r>
                <a:rPr lang="en-GB" sz="2400" b="1" dirty="0" smtClean="0">
                  <a:solidFill>
                    <a:prstClr val="white"/>
                  </a:solidFill>
                </a:rPr>
                <a:t>   INFO</a:t>
              </a:r>
              <a:endParaRPr lang="en-GB" sz="2400" b="1" dirty="0">
                <a:solidFill>
                  <a:prstClr val="white"/>
                </a:solidFill>
              </a:endParaRPr>
            </a:p>
          </p:txBody>
        </p:sp>
      </p:grpSp>
    </p:spTree>
    <p:custDataLst>
      <p:tags r:id="rId1"/>
    </p:custDataLst>
    <p:extLst>
      <p:ext uri="{BB962C8B-B14F-4D97-AF65-F5344CB8AC3E}">
        <p14:creationId xmlns:p14="http://schemas.microsoft.com/office/powerpoint/2010/main" val="33252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1684489"/>
              </p:ext>
            </p:extLst>
          </p:nvPr>
        </p:nvGraphicFramePr>
        <p:xfrm>
          <a:off x="241242" y="133220"/>
          <a:ext cx="8742119" cy="6490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57818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308" y="2796659"/>
            <a:ext cx="3944673" cy="28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8522" t="8252" r="563" b="18502"/>
          <a:stretch/>
        </p:blipFill>
        <p:spPr>
          <a:xfrm>
            <a:off x="4762091" y="2796659"/>
            <a:ext cx="3949159" cy="2860643"/>
          </a:xfrm>
          <a:prstGeom prst="rect">
            <a:avLst/>
          </a:prstGeom>
        </p:spPr>
      </p:pic>
      <p:sp>
        <p:nvSpPr>
          <p:cNvPr id="6" name="Title 1"/>
          <p:cNvSpPr>
            <a:spLocks noGrp="1"/>
          </p:cNvSpPr>
          <p:nvPr>
            <p:ph type="title"/>
          </p:nvPr>
        </p:nvSpPr>
        <p:spPr>
          <a:xfrm>
            <a:off x="457200" y="150162"/>
            <a:ext cx="8229600" cy="844983"/>
          </a:xfrm>
          <a:solidFill>
            <a:schemeClr val="bg1"/>
          </a:solidFill>
        </p:spPr>
        <p:txBody>
          <a:bodyPr>
            <a:normAutofit/>
          </a:bodyPr>
          <a:lstStyle/>
          <a:p>
            <a:r>
              <a:rPr lang="en-GB" altLang="en-US" dirty="0" smtClean="0">
                <a:solidFill>
                  <a:srgbClr val="B70C50"/>
                </a:solidFill>
                <a:latin typeface="Arial" panose="020B0604020202020204" pitchFamily="34" charset="0"/>
                <a:cs typeface="Arial" panose="020B0604020202020204" pitchFamily="34" charset="0"/>
              </a:rPr>
              <a:t>Need more help?</a:t>
            </a:r>
          </a:p>
        </p:txBody>
      </p:sp>
      <p:sp>
        <p:nvSpPr>
          <p:cNvPr id="7" name="Rectangle 3"/>
          <p:cNvSpPr>
            <a:spLocks noChangeArrowheads="1"/>
          </p:cNvSpPr>
          <p:nvPr/>
        </p:nvSpPr>
        <p:spPr bwMode="auto">
          <a:xfrm>
            <a:off x="1680404" y="980317"/>
            <a:ext cx="5865090" cy="1015663"/>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defTabSz="457200" eaLnBrk="1" hangingPunct="1">
              <a:spcBef>
                <a:spcPct val="0"/>
              </a:spcBef>
              <a:buFontTx/>
              <a:buNone/>
            </a:pPr>
            <a:r>
              <a:rPr lang="en-GB" altLang="en-US" sz="1500" b="1" dirty="0" smtClean="0">
                <a:solidFill>
                  <a:prstClr val="black"/>
                </a:solidFill>
              </a:rPr>
              <a:t>Tel</a:t>
            </a:r>
            <a:r>
              <a:rPr lang="en-GB" altLang="en-US" sz="1500" b="1" dirty="0">
                <a:solidFill>
                  <a:prstClr val="black"/>
                </a:solidFill>
              </a:rPr>
              <a:t>: 0114 225 3752</a:t>
            </a:r>
            <a:br>
              <a:rPr lang="en-GB" altLang="en-US" sz="1500" b="1" dirty="0">
                <a:solidFill>
                  <a:prstClr val="black"/>
                </a:solidFill>
              </a:rPr>
            </a:br>
            <a:r>
              <a:rPr lang="en-GB" altLang="en-US" sz="1500" dirty="0">
                <a:solidFill>
                  <a:prstClr val="black"/>
                </a:solidFill>
              </a:rPr>
              <a:t>Web: </a:t>
            </a:r>
            <a:r>
              <a:rPr lang="en-GB" altLang="en-US" sz="1500" dirty="0">
                <a:solidFill>
                  <a:prstClr val="black"/>
                </a:solidFill>
                <a:hlinkClick r:id="rId6"/>
              </a:rPr>
              <a:t>http://careerscentral.shu.ac.uk</a:t>
            </a:r>
            <a:r>
              <a:rPr lang="en-GB" altLang="en-US" sz="1500" dirty="0">
                <a:solidFill>
                  <a:prstClr val="black"/>
                </a:solidFill>
              </a:rPr>
              <a:t> </a:t>
            </a:r>
            <a:endParaRPr lang="en-GB" altLang="en-US" sz="1500" dirty="0" smtClean="0">
              <a:solidFill>
                <a:prstClr val="black"/>
              </a:solidFill>
            </a:endParaRPr>
          </a:p>
          <a:p>
            <a:pPr algn="ctr" defTabSz="457200" eaLnBrk="1" hangingPunct="1">
              <a:spcBef>
                <a:spcPct val="0"/>
              </a:spcBef>
              <a:buFontTx/>
              <a:buNone/>
            </a:pPr>
            <a:endParaRPr lang="en-GB" altLang="en-US" sz="1500" dirty="0" smtClean="0">
              <a:solidFill>
                <a:prstClr val="black"/>
              </a:solidFill>
            </a:endParaRPr>
          </a:p>
          <a:p>
            <a:pPr algn="ctr" defTabSz="457200" eaLnBrk="1" hangingPunct="1">
              <a:spcBef>
                <a:spcPct val="0"/>
              </a:spcBef>
              <a:buFontTx/>
              <a:buNone/>
            </a:pPr>
            <a:r>
              <a:rPr lang="en-GB" altLang="en-US" sz="1500" dirty="0" smtClean="0">
                <a:solidFill>
                  <a:prstClr val="black"/>
                </a:solidFill>
              </a:rPr>
              <a:t>Email</a:t>
            </a:r>
            <a:r>
              <a:rPr lang="en-GB" altLang="en-US" sz="1500" dirty="0">
                <a:solidFill>
                  <a:prstClr val="black"/>
                </a:solidFill>
              </a:rPr>
              <a:t>: </a:t>
            </a:r>
            <a:r>
              <a:rPr lang="en-GB" altLang="en-US" sz="1500" dirty="0" smtClean="0">
                <a:solidFill>
                  <a:prstClr val="black"/>
                </a:solidFill>
                <a:hlinkClick r:id="rId7"/>
              </a:rPr>
              <a:t>careers@shu.ac.uk</a:t>
            </a:r>
            <a:r>
              <a:rPr lang="en-GB" altLang="en-US" sz="1500" dirty="0" smtClean="0">
                <a:solidFill>
                  <a:prstClr val="black"/>
                </a:solidFill>
              </a:rPr>
              <a:t>                   @</a:t>
            </a:r>
            <a:r>
              <a:rPr lang="en-GB" altLang="en-US" sz="1500" dirty="0" err="1" smtClean="0">
                <a:solidFill>
                  <a:prstClr val="black"/>
                </a:solidFill>
              </a:rPr>
              <a:t>SHUCareers</a:t>
            </a:r>
            <a:endParaRPr lang="en-GB" altLang="en-US" sz="1500" dirty="0">
              <a:solidFill>
                <a:prstClr val="black"/>
              </a:solidFill>
            </a:endParaRPr>
          </a:p>
        </p:txBody>
      </p:sp>
      <p:sp>
        <p:nvSpPr>
          <p:cNvPr id="8" name="Rectangle 7"/>
          <p:cNvSpPr/>
          <p:nvPr/>
        </p:nvSpPr>
        <p:spPr>
          <a:xfrm>
            <a:off x="4545715" y="2056223"/>
            <a:ext cx="4381909" cy="646331"/>
          </a:xfrm>
          <a:prstGeom prst="rect">
            <a:avLst/>
          </a:prstGeom>
          <a:solidFill>
            <a:schemeClr val="bg1"/>
          </a:solidFill>
        </p:spPr>
        <p:txBody>
          <a:bodyPr wrap="square">
            <a:spAutoFit/>
          </a:bodyPr>
          <a:lstStyle/>
          <a:p>
            <a:pPr algn="ctr" defTabSz="457200"/>
            <a:r>
              <a:rPr lang="en-GB" altLang="en-US" dirty="0">
                <a:solidFill>
                  <a:srgbClr val="B70C50"/>
                </a:solidFill>
                <a:latin typeface="Arial" panose="020B0604020202020204" pitchFamily="34" charset="0"/>
                <a:cs typeface="Arial" panose="020B0604020202020204" pitchFamily="34" charset="0"/>
              </a:rPr>
              <a:t>Careers </a:t>
            </a:r>
            <a:r>
              <a:rPr lang="en-GB" altLang="en-US" dirty="0" smtClean="0">
                <a:solidFill>
                  <a:srgbClr val="B70C50"/>
                </a:solidFill>
                <a:latin typeface="Arial" panose="020B0604020202020204" pitchFamily="34" charset="0"/>
                <a:cs typeface="Arial" panose="020B0604020202020204" pitchFamily="34" charset="0"/>
              </a:rPr>
              <a:t>@ </a:t>
            </a:r>
            <a:r>
              <a:rPr lang="en-GB" dirty="0" smtClean="0">
                <a:solidFill>
                  <a:srgbClr val="B70C50"/>
                </a:solidFill>
                <a:latin typeface="Arial" panose="020B0604020202020204" pitchFamily="34" charset="0"/>
                <a:cs typeface="Arial" panose="020B0604020202020204" pitchFamily="34" charset="0"/>
              </a:rPr>
              <a:t>Student </a:t>
            </a:r>
            <a:r>
              <a:rPr lang="en-GB" dirty="0">
                <a:solidFill>
                  <a:srgbClr val="B70C50"/>
                </a:solidFill>
                <a:latin typeface="Arial" panose="020B0604020202020204" pitchFamily="34" charset="0"/>
                <a:cs typeface="Arial" panose="020B0604020202020204" pitchFamily="34" charset="0"/>
              </a:rPr>
              <a:t>Services, </a:t>
            </a:r>
            <a:r>
              <a:rPr lang="en-GB" dirty="0" smtClean="0">
                <a:solidFill>
                  <a:srgbClr val="B70C50"/>
                </a:solidFill>
                <a:latin typeface="Arial" panose="020B0604020202020204" pitchFamily="34" charset="0"/>
                <a:cs typeface="Arial" panose="020B0604020202020204" pitchFamily="34" charset="0"/>
              </a:rPr>
              <a:t>                     Heart </a:t>
            </a:r>
            <a:r>
              <a:rPr lang="en-GB" dirty="0">
                <a:solidFill>
                  <a:srgbClr val="B70C50"/>
                </a:solidFill>
                <a:latin typeface="Arial" panose="020B0604020202020204" pitchFamily="34" charset="0"/>
                <a:cs typeface="Arial" panose="020B0604020202020204" pitchFamily="34" charset="0"/>
              </a:rPr>
              <a:t>of the </a:t>
            </a:r>
            <a:r>
              <a:rPr lang="en-GB" dirty="0" smtClean="0">
                <a:solidFill>
                  <a:srgbClr val="B70C50"/>
                </a:solidFill>
                <a:latin typeface="Arial" panose="020B0604020202020204" pitchFamily="34" charset="0"/>
                <a:cs typeface="Arial" panose="020B0604020202020204" pitchFamily="34" charset="0"/>
              </a:rPr>
              <a:t>Campus, </a:t>
            </a:r>
            <a:r>
              <a:rPr lang="en-GB" altLang="en-US" dirty="0" smtClean="0">
                <a:solidFill>
                  <a:srgbClr val="B70C50"/>
                </a:solidFill>
                <a:latin typeface="Arial" panose="020B0604020202020204" pitchFamily="34" charset="0"/>
                <a:cs typeface="Arial" panose="020B0604020202020204" pitchFamily="34" charset="0"/>
              </a:rPr>
              <a:t>Collegiate</a:t>
            </a:r>
            <a:r>
              <a:rPr lang="en-GB" dirty="0" smtClean="0">
                <a:solidFill>
                  <a:srgbClr val="B70C50"/>
                </a:solidFill>
                <a:latin typeface="Arial" panose="020B0604020202020204" pitchFamily="34" charset="0"/>
                <a:cs typeface="Arial" panose="020B0604020202020204" pitchFamily="34" charset="0"/>
              </a:rPr>
              <a:t> </a:t>
            </a:r>
            <a:endParaRPr lang="en-GB" dirty="0">
              <a:solidFill>
                <a:srgbClr val="B70C50"/>
              </a:solidFill>
              <a:latin typeface="Arial" panose="020B0604020202020204" pitchFamily="34" charset="0"/>
              <a:cs typeface="Arial" panose="020B0604020202020204" pitchFamily="34" charset="0"/>
            </a:endParaRPr>
          </a:p>
        </p:txBody>
      </p:sp>
      <p:sp>
        <p:nvSpPr>
          <p:cNvPr id="9" name="Rectangle 8"/>
          <p:cNvSpPr/>
          <p:nvPr/>
        </p:nvSpPr>
        <p:spPr>
          <a:xfrm>
            <a:off x="163806" y="2056222"/>
            <a:ext cx="4381909" cy="646331"/>
          </a:xfrm>
          <a:prstGeom prst="rect">
            <a:avLst/>
          </a:prstGeom>
        </p:spPr>
        <p:txBody>
          <a:bodyPr wrap="square">
            <a:spAutoFit/>
          </a:bodyPr>
          <a:lstStyle/>
          <a:p>
            <a:pPr algn="ctr" defTabSz="457200"/>
            <a:r>
              <a:rPr lang="en-GB" altLang="en-US" dirty="0">
                <a:solidFill>
                  <a:srgbClr val="B70C50"/>
                </a:solidFill>
                <a:latin typeface="Arial" panose="020B0604020202020204" pitchFamily="34" charset="0"/>
                <a:cs typeface="Arial" panose="020B0604020202020204" pitchFamily="34" charset="0"/>
              </a:rPr>
              <a:t>Careers </a:t>
            </a:r>
            <a:r>
              <a:rPr lang="en-GB" altLang="en-US" dirty="0" smtClean="0">
                <a:solidFill>
                  <a:srgbClr val="B70C50"/>
                </a:solidFill>
                <a:latin typeface="Arial" panose="020B0604020202020204" pitchFamily="34" charset="0"/>
                <a:cs typeface="Arial" panose="020B0604020202020204" pitchFamily="34" charset="0"/>
              </a:rPr>
              <a:t>and Employability Centre</a:t>
            </a:r>
          </a:p>
          <a:p>
            <a:pPr algn="ctr" defTabSz="457200"/>
            <a:r>
              <a:rPr lang="en-GB" altLang="en-US" dirty="0" smtClean="0">
                <a:solidFill>
                  <a:srgbClr val="B70C50"/>
                </a:solidFill>
                <a:latin typeface="Arial" panose="020B0604020202020204" pitchFamily="34" charset="0"/>
                <a:cs typeface="Arial" panose="020B0604020202020204" pitchFamily="34" charset="0"/>
              </a:rPr>
              <a:t>City Campus</a:t>
            </a:r>
            <a:endParaRPr lang="en-GB" sz="1400" dirty="0">
              <a:solidFill>
                <a:prstClr val="black"/>
              </a:solidFill>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0032" y="1508983"/>
            <a:ext cx="671739" cy="463540"/>
          </a:xfrm>
          <a:prstGeom prst="rect">
            <a:avLst/>
          </a:prstGeom>
        </p:spPr>
      </p:pic>
    </p:spTree>
    <p:custDataLst>
      <p:tags r:id="rId1"/>
    </p:custDataLst>
    <p:extLst>
      <p:ext uri="{BB962C8B-B14F-4D97-AF65-F5344CB8AC3E}">
        <p14:creationId xmlns:p14="http://schemas.microsoft.com/office/powerpoint/2010/main" val="1140823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308" y="2796659"/>
            <a:ext cx="3944673" cy="28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8522" t="8252" r="563" b="18502"/>
          <a:stretch/>
        </p:blipFill>
        <p:spPr>
          <a:xfrm>
            <a:off x="4762091" y="2796659"/>
            <a:ext cx="3949159" cy="2860643"/>
          </a:xfrm>
          <a:prstGeom prst="rect">
            <a:avLst/>
          </a:prstGeom>
        </p:spPr>
      </p:pic>
      <p:sp>
        <p:nvSpPr>
          <p:cNvPr id="6" name="Title 1"/>
          <p:cNvSpPr>
            <a:spLocks noGrp="1"/>
          </p:cNvSpPr>
          <p:nvPr>
            <p:ph type="title"/>
          </p:nvPr>
        </p:nvSpPr>
        <p:spPr>
          <a:xfrm>
            <a:off x="457200" y="150162"/>
            <a:ext cx="8229600" cy="844983"/>
          </a:xfrm>
          <a:solidFill>
            <a:schemeClr val="bg1"/>
          </a:solidFill>
        </p:spPr>
        <p:txBody>
          <a:bodyPr>
            <a:normAutofit/>
          </a:bodyPr>
          <a:lstStyle/>
          <a:p>
            <a:r>
              <a:rPr lang="en-GB" altLang="en-US" dirty="0" smtClean="0">
                <a:solidFill>
                  <a:srgbClr val="B70C50"/>
                </a:solidFill>
                <a:latin typeface="Arial" panose="020B0604020202020204" pitchFamily="34" charset="0"/>
                <a:cs typeface="Arial" panose="020B0604020202020204" pitchFamily="34" charset="0"/>
              </a:rPr>
              <a:t>Book an appointment...</a:t>
            </a:r>
          </a:p>
        </p:txBody>
      </p:sp>
      <p:sp>
        <p:nvSpPr>
          <p:cNvPr id="7" name="Rectangle 3"/>
          <p:cNvSpPr>
            <a:spLocks noChangeArrowheads="1"/>
          </p:cNvSpPr>
          <p:nvPr/>
        </p:nvSpPr>
        <p:spPr bwMode="auto">
          <a:xfrm>
            <a:off x="1680404" y="980317"/>
            <a:ext cx="5865090" cy="1015663"/>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defTabSz="457200" eaLnBrk="1" hangingPunct="1">
              <a:spcBef>
                <a:spcPct val="0"/>
              </a:spcBef>
              <a:buFontTx/>
              <a:buNone/>
            </a:pPr>
            <a:r>
              <a:rPr lang="en-GB" altLang="en-US" sz="1500" b="1" dirty="0" smtClean="0">
                <a:solidFill>
                  <a:prstClr val="black"/>
                </a:solidFill>
              </a:rPr>
              <a:t>Tel</a:t>
            </a:r>
            <a:r>
              <a:rPr lang="en-GB" altLang="en-US" sz="1500" b="1" dirty="0">
                <a:solidFill>
                  <a:prstClr val="black"/>
                </a:solidFill>
              </a:rPr>
              <a:t>: 0114 225 3752</a:t>
            </a:r>
            <a:br>
              <a:rPr lang="en-GB" altLang="en-US" sz="1500" b="1" dirty="0">
                <a:solidFill>
                  <a:prstClr val="black"/>
                </a:solidFill>
              </a:rPr>
            </a:br>
            <a:r>
              <a:rPr lang="en-GB" altLang="en-US" sz="1500" dirty="0">
                <a:solidFill>
                  <a:prstClr val="black"/>
                </a:solidFill>
              </a:rPr>
              <a:t>Web: </a:t>
            </a:r>
            <a:r>
              <a:rPr lang="en-GB" altLang="en-US" sz="1500" dirty="0">
                <a:solidFill>
                  <a:prstClr val="black"/>
                </a:solidFill>
                <a:hlinkClick r:id="rId7"/>
              </a:rPr>
              <a:t>http://careerscentral.shu.ac.uk</a:t>
            </a:r>
            <a:r>
              <a:rPr lang="en-GB" altLang="en-US" sz="1500" dirty="0">
                <a:solidFill>
                  <a:prstClr val="black"/>
                </a:solidFill>
              </a:rPr>
              <a:t> </a:t>
            </a:r>
            <a:endParaRPr lang="en-GB" altLang="en-US" sz="1500" dirty="0" smtClean="0">
              <a:solidFill>
                <a:prstClr val="black"/>
              </a:solidFill>
            </a:endParaRPr>
          </a:p>
          <a:p>
            <a:pPr algn="ctr" defTabSz="457200" eaLnBrk="1" hangingPunct="1">
              <a:spcBef>
                <a:spcPct val="0"/>
              </a:spcBef>
              <a:buFontTx/>
              <a:buNone/>
            </a:pPr>
            <a:endParaRPr lang="en-GB" altLang="en-US" sz="1500" dirty="0" smtClean="0">
              <a:solidFill>
                <a:prstClr val="black"/>
              </a:solidFill>
            </a:endParaRPr>
          </a:p>
          <a:p>
            <a:pPr algn="ctr" defTabSz="457200" eaLnBrk="1" hangingPunct="1">
              <a:spcBef>
                <a:spcPct val="0"/>
              </a:spcBef>
              <a:buFontTx/>
              <a:buNone/>
            </a:pPr>
            <a:r>
              <a:rPr lang="en-GB" altLang="en-US" sz="1500" dirty="0" smtClean="0">
                <a:solidFill>
                  <a:prstClr val="black"/>
                </a:solidFill>
              </a:rPr>
              <a:t>Email</a:t>
            </a:r>
            <a:r>
              <a:rPr lang="en-GB" altLang="en-US" sz="1500" dirty="0">
                <a:solidFill>
                  <a:prstClr val="black"/>
                </a:solidFill>
              </a:rPr>
              <a:t>: </a:t>
            </a:r>
            <a:r>
              <a:rPr lang="en-GB" altLang="en-US" sz="1500" dirty="0" smtClean="0">
                <a:solidFill>
                  <a:prstClr val="black"/>
                </a:solidFill>
                <a:hlinkClick r:id="rId8"/>
              </a:rPr>
              <a:t>careers@shu.ac.uk</a:t>
            </a:r>
            <a:r>
              <a:rPr lang="en-GB" altLang="en-US" sz="1500" dirty="0" smtClean="0">
                <a:solidFill>
                  <a:prstClr val="black"/>
                </a:solidFill>
              </a:rPr>
              <a:t>                   @</a:t>
            </a:r>
            <a:r>
              <a:rPr lang="en-GB" altLang="en-US" sz="1500" dirty="0" err="1" smtClean="0">
                <a:solidFill>
                  <a:prstClr val="black"/>
                </a:solidFill>
              </a:rPr>
              <a:t>SHUCareers</a:t>
            </a:r>
            <a:endParaRPr lang="en-GB" altLang="en-US" sz="1500" dirty="0">
              <a:solidFill>
                <a:prstClr val="black"/>
              </a:solidFill>
            </a:endParaRPr>
          </a:p>
        </p:txBody>
      </p:sp>
      <p:sp>
        <p:nvSpPr>
          <p:cNvPr id="8" name="Rectangle 7"/>
          <p:cNvSpPr/>
          <p:nvPr/>
        </p:nvSpPr>
        <p:spPr>
          <a:xfrm>
            <a:off x="4545715" y="2056223"/>
            <a:ext cx="4381909" cy="646331"/>
          </a:xfrm>
          <a:prstGeom prst="rect">
            <a:avLst/>
          </a:prstGeom>
          <a:solidFill>
            <a:schemeClr val="bg1"/>
          </a:solidFill>
        </p:spPr>
        <p:txBody>
          <a:bodyPr wrap="square">
            <a:spAutoFit/>
          </a:bodyPr>
          <a:lstStyle/>
          <a:p>
            <a:pPr algn="ctr" defTabSz="457200"/>
            <a:r>
              <a:rPr lang="en-GB" altLang="en-US" dirty="0">
                <a:solidFill>
                  <a:srgbClr val="B70C50"/>
                </a:solidFill>
                <a:latin typeface="Arial" panose="020B0604020202020204" pitchFamily="34" charset="0"/>
                <a:cs typeface="Arial" panose="020B0604020202020204" pitchFamily="34" charset="0"/>
              </a:rPr>
              <a:t>Careers </a:t>
            </a:r>
            <a:r>
              <a:rPr lang="en-GB" altLang="en-US" dirty="0" smtClean="0">
                <a:solidFill>
                  <a:srgbClr val="B70C50"/>
                </a:solidFill>
                <a:latin typeface="Arial" panose="020B0604020202020204" pitchFamily="34" charset="0"/>
                <a:cs typeface="Arial" panose="020B0604020202020204" pitchFamily="34" charset="0"/>
              </a:rPr>
              <a:t>@ </a:t>
            </a:r>
            <a:r>
              <a:rPr lang="en-GB" dirty="0" smtClean="0">
                <a:solidFill>
                  <a:srgbClr val="B70C50"/>
                </a:solidFill>
                <a:latin typeface="Arial" panose="020B0604020202020204" pitchFamily="34" charset="0"/>
                <a:cs typeface="Arial" panose="020B0604020202020204" pitchFamily="34" charset="0"/>
              </a:rPr>
              <a:t>Student </a:t>
            </a:r>
            <a:r>
              <a:rPr lang="en-GB" dirty="0">
                <a:solidFill>
                  <a:srgbClr val="B70C50"/>
                </a:solidFill>
                <a:latin typeface="Arial" panose="020B0604020202020204" pitchFamily="34" charset="0"/>
                <a:cs typeface="Arial" panose="020B0604020202020204" pitchFamily="34" charset="0"/>
              </a:rPr>
              <a:t>Services, </a:t>
            </a:r>
            <a:r>
              <a:rPr lang="en-GB" dirty="0" smtClean="0">
                <a:solidFill>
                  <a:srgbClr val="B70C50"/>
                </a:solidFill>
                <a:latin typeface="Arial" panose="020B0604020202020204" pitchFamily="34" charset="0"/>
                <a:cs typeface="Arial" panose="020B0604020202020204" pitchFamily="34" charset="0"/>
              </a:rPr>
              <a:t>                     Heart </a:t>
            </a:r>
            <a:r>
              <a:rPr lang="en-GB" dirty="0">
                <a:solidFill>
                  <a:srgbClr val="B70C50"/>
                </a:solidFill>
                <a:latin typeface="Arial" panose="020B0604020202020204" pitchFamily="34" charset="0"/>
                <a:cs typeface="Arial" panose="020B0604020202020204" pitchFamily="34" charset="0"/>
              </a:rPr>
              <a:t>of the </a:t>
            </a:r>
            <a:r>
              <a:rPr lang="en-GB" dirty="0" smtClean="0">
                <a:solidFill>
                  <a:srgbClr val="B70C50"/>
                </a:solidFill>
                <a:latin typeface="Arial" panose="020B0604020202020204" pitchFamily="34" charset="0"/>
                <a:cs typeface="Arial" panose="020B0604020202020204" pitchFamily="34" charset="0"/>
              </a:rPr>
              <a:t>Campus, </a:t>
            </a:r>
            <a:r>
              <a:rPr lang="en-GB" altLang="en-US" dirty="0" smtClean="0">
                <a:solidFill>
                  <a:srgbClr val="B70C50"/>
                </a:solidFill>
                <a:latin typeface="Arial" panose="020B0604020202020204" pitchFamily="34" charset="0"/>
                <a:cs typeface="Arial" panose="020B0604020202020204" pitchFamily="34" charset="0"/>
              </a:rPr>
              <a:t>Collegiate</a:t>
            </a:r>
            <a:r>
              <a:rPr lang="en-GB" dirty="0" smtClean="0">
                <a:solidFill>
                  <a:srgbClr val="B70C50"/>
                </a:solidFill>
                <a:latin typeface="Arial" panose="020B0604020202020204" pitchFamily="34" charset="0"/>
                <a:cs typeface="Arial" panose="020B0604020202020204" pitchFamily="34" charset="0"/>
              </a:rPr>
              <a:t> </a:t>
            </a:r>
            <a:endParaRPr lang="en-GB" dirty="0">
              <a:solidFill>
                <a:srgbClr val="B70C50"/>
              </a:solidFill>
              <a:latin typeface="Arial" panose="020B0604020202020204" pitchFamily="34" charset="0"/>
              <a:cs typeface="Arial" panose="020B0604020202020204" pitchFamily="34" charset="0"/>
            </a:endParaRPr>
          </a:p>
        </p:txBody>
      </p:sp>
      <p:sp>
        <p:nvSpPr>
          <p:cNvPr id="9" name="Rectangle 8"/>
          <p:cNvSpPr/>
          <p:nvPr/>
        </p:nvSpPr>
        <p:spPr>
          <a:xfrm>
            <a:off x="163806" y="2056222"/>
            <a:ext cx="4381909" cy="646331"/>
          </a:xfrm>
          <a:prstGeom prst="rect">
            <a:avLst/>
          </a:prstGeom>
        </p:spPr>
        <p:txBody>
          <a:bodyPr wrap="square">
            <a:spAutoFit/>
          </a:bodyPr>
          <a:lstStyle/>
          <a:p>
            <a:pPr algn="ctr" defTabSz="457200"/>
            <a:r>
              <a:rPr lang="en-GB" altLang="en-US" dirty="0">
                <a:solidFill>
                  <a:srgbClr val="B70C50"/>
                </a:solidFill>
                <a:latin typeface="Arial" panose="020B0604020202020204" pitchFamily="34" charset="0"/>
                <a:cs typeface="Arial" panose="020B0604020202020204" pitchFamily="34" charset="0"/>
              </a:rPr>
              <a:t>Careers </a:t>
            </a:r>
            <a:r>
              <a:rPr lang="en-GB" altLang="en-US" dirty="0" smtClean="0">
                <a:solidFill>
                  <a:srgbClr val="B70C50"/>
                </a:solidFill>
                <a:latin typeface="Arial" panose="020B0604020202020204" pitchFamily="34" charset="0"/>
                <a:cs typeface="Arial" panose="020B0604020202020204" pitchFamily="34" charset="0"/>
              </a:rPr>
              <a:t>and Employability Centre</a:t>
            </a:r>
          </a:p>
          <a:p>
            <a:pPr algn="ctr" defTabSz="457200"/>
            <a:r>
              <a:rPr lang="en-GB" altLang="en-US" dirty="0" smtClean="0">
                <a:solidFill>
                  <a:srgbClr val="B70C50"/>
                </a:solidFill>
                <a:latin typeface="Arial" panose="020B0604020202020204" pitchFamily="34" charset="0"/>
                <a:cs typeface="Arial" panose="020B0604020202020204" pitchFamily="34" charset="0"/>
              </a:rPr>
              <a:t>City Campus</a:t>
            </a:r>
            <a:endParaRPr lang="en-GB" sz="1400" dirty="0">
              <a:solidFill>
                <a:prstClr val="black"/>
              </a:solidFill>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0032" y="1508983"/>
            <a:ext cx="671739" cy="463540"/>
          </a:xfrm>
          <a:prstGeom prst="rect">
            <a:avLst/>
          </a:prstGeom>
        </p:spPr>
      </p:pic>
    </p:spTree>
    <p:custDataLst>
      <p:tags r:id="rId1"/>
    </p:custDataLst>
    <p:extLst>
      <p:ext uri="{BB962C8B-B14F-4D97-AF65-F5344CB8AC3E}">
        <p14:creationId xmlns:p14="http://schemas.microsoft.com/office/powerpoint/2010/main" val="164987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Grp="1" noChangeAspect="1" noChangeArrowheads="1"/>
          </p:cNvPicPr>
          <p:nvPr>
            <p:ph type="body" sz="half" idx="1"/>
          </p:nvPr>
        </p:nvPicPr>
        <p:blipFill rotWithShape="1">
          <a:blip r:embed="rId3">
            <a:extLst>
              <a:ext uri="{28A0092B-C50C-407E-A947-70E740481C1C}">
                <a14:useLocalDpi xmlns:a14="http://schemas.microsoft.com/office/drawing/2010/main" val="0"/>
              </a:ext>
            </a:extLst>
          </a:blip>
          <a:srcRect l="5253"/>
          <a:stretch/>
        </p:blipFill>
        <p:spPr>
          <a:xfrm>
            <a:off x="0" y="0"/>
            <a:ext cx="9144000" cy="6858001"/>
          </a:xfrm>
          <a:noFill/>
        </p:spPr>
      </p:pic>
      <p:sp>
        <p:nvSpPr>
          <p:cNvPr id="28676" name="Rectangle 4"/>
          <p:cNvSpPr>
            <a:spLocks noGrp="1" noChangeArrowheads="1"/>
          </p:cNvSpPr>
          <p:nvPr>
            <p:ph sz="half" idx="2"/>
          </p:nvPr>
        </p:nvSpPr>
        <p:spPr>
          <a:xfrm>
            <a:off x="5295331" y="395785"/>
            <a:ext cx="3645470" cy="5527343"/>
          </a:xfrm>
          <a:solidFill>
            <a:schemeClr val="bg1"/>
          </a:solidFill>
        </p:spPr>
        <p:txBody>
          <a:bodyPr>
            <a:normAutofit lnSpcReduction="10000"/>
          </a:bodyPr>
          <a:lstStyle/>
          <a:p>
            <a:pPr eaLnBrk="1" hangingPunct="1">
              <a:buFontTx/>
              <a:buNone/>
            </a:pPr>
            <a:r>
              <a:rPr lang="en-US" altLang="en-US" sz="1600" dirty="0" smtClean="0">
                <a:solidFill>
                  <a:schemeClr val="tx2"/>
                </a:solidFill>
              </a:rPr>
              <a:t>	</a:t>
            </a:r>
          </a:p>
          <a:p>
            <a:pPr eaLnBrk="1" hangingPunct="1">
              <a:buFontTx/>
              <a:buNone/>
            </a:pPr>
            <a:r>
              <a:rPr lang="en-US" altLang="en-US" sz="1600" dirty="0">
                <a:solidFill>
                  <a:schemeClr val="tx2"/>
                </a:solidFill>
              </a:rPr>
              <a:t> </a:t>
            </a:r>
            <a:r>
              <a:rPr lang="en-US" altLang="en-US" sz="1600" dirty="0" smtClean="0">
                <a:solidFill>
                  <a:schemeClr val="tx2"/>
                </a:solidFill>
              </a:rPr>
              <a:t>     </a:t>
            </a:r>
            <a:r>
              <a:rPr lang="en-US" altLang="en-US" sz="1800" dirty="0" smtClean="0">
                <a:solidFill>
                  <a:srgbClr val="B70D50"/>
                </a:solidFill>
              </a:rPr>
              <a:t>‘W</a:t>
            </a:r>
            <a:r>
              <a:rPr lang="en-US" altLang="en-US" sz="1800" b="1" dirty="0" smtClean="0">
                <a:solidFill>
                  <a:srgbClr val="B70D50"/>
                </a:solidFill>
              </a:rPr>
              <a:t>hen the wind blows our working lives are shaped by many forces.  What matters </a:t>
            </a:r>
          </a:p>
          <a:p>
            <a:pPr eaLnBrk="1" hangingPunct="1">
              <a:buFontTx/>
              <a:buNone/>
            </a:pPr>
            <a:r>
              <a:rPr lang="en-US" altLang="en-US" sz="1800" b="1" dirty="0">
                <a:solidFill>
                  <a:srgbClr val="B70D50"/>
                </a:solidFill>
              </a:rPr>
              <a:t> </a:t>
            </a:r>
            <a:r>
              <a:rPr lang="en-US" altLang="en-US" sz="1800" b="1" dirty="0" smtClean="0">
                <a:solidFill>
                  <a:srgbClr val="B70D50"/>
                </a:solidFill>
              </a:rPr>
              <a:t>      is how we react to them</a:t>
            </a:r>
            <a:r>
              <a:rPr lang="en-US" altLang="en-US" sz="1800" dirty="0" smtClean="0">
                <a:solidFill>
                  <a:srgbClr val="B70D50"/>
                </a:solidFill>
              </a:rPr>
              <a:t>’</a:t>
            </a:r>
            <a:endParaRPr lang="en-US" altLang="en-US" sz="1800" dirty="0">
              <a:solidFill>
                <a:srgbClr val="B70D50"/>
              </a:solidFill>
            </a:endParaRPr>
          </a:p>
          <a:p>
            <a:pPr eaLnBrk="1" hangingPunct="1">
              <a:buFontTx/>
              <a:buNone/>
            </a:pPr>
            <a:r>
              <a:rPr lang="en-US" altLang="en-US" sz="1800" b="1" dirty="0" smtClean="0">
                <a:solidFill>
                  <a:srgbClr val="B70D50"/>
                </a:solidFill>
                <a:ea typeface="ＭＳ Ｐゴシック" pitchFamily="34" charset="-128"/>
              </a:rPr>
              <a:t>             </a:t>
            </a:r>
            <a:r>
              <a:rPr lang="en-US" altLang="en-US" sz="1400" b="1" dirty="0" err="1" smtClean="0">
                <a:solidFill>
                  <a:schemeClr val="tx2"/>
                </a:solidFill>
                <a:ea typeface="ＭＳ Ｐゴシック" pitchFamily="34" charset="-128"/>
              </a:rPr>
              <a:t>Dr</a:t>
            </a:r>
            <a:r>
              <a:rPr lang="en-US" altLang="en-US" sz="1400" b="1" dirty="0" smtClean="0">
                <a:solidFill>
                  <a:schemeClr val="tx2"/>
                </a:solidFill>
                <a:ea typeface="ＭＳ Ｐゴシック" pitchFamily="34" charset="-128"/>
              </a:rPr>
              <a:t> </a:t>
            </a:r>
            <a:r>
              <a:rPr lang="en-US" altLang="en-US" sz="1400" b="1" dirty="0">
                <a:solidFill>
                  <a:schemeClr val="tx2"/>
                </a:solidFill>
                <a:ea typeface="ＭＳ Ｐゴシック" pitchFamily="34" charset="-128"/>
              </a:rPr>
              <a:t>Peter </a:t>
            </a:r>
            <a:r>
              <a:rPr lang="en-US" altLang="en-US" sz="1400" b="1" dirty="0" smtClean="0">
                <a:solidFill>
                  <a:schemeClr val="tx2"/>
                </a:solidFill>
                <a:ea typeface="ＭＳ Ｐゴシック" pitchFamily="34" charset="-128"/>
              </a:rPr>
              <a:t>Hawkins </a:t>
            </a:r>
          </a:p>
          <a:p>
            <a:pPr algn="ctr">
              <a:buNone/>
            </a:pPr>
            <a:r>
              <a:rPr lang="en-US" altLang="en-US" sz="1400" b="1" i="1" dirty="0" smtClean="0">
                <a:solidFill>
                  <a:schemeClr val="tx2"/>
                </a:solidFill>
                <a:ea typeface="ＭＳ Ｐゴシック" pitchFamily="34" charset="-128"/>
              </a:rPr>
              <a:t>The </a:t>
            </a:r>
            <a:r>
              <a:rPr lang="en-US" altLang="en-US" sz="1400" b="1" i="1" dirty="0">
                <a:solidFill>
                  <a:schemeClr val="tx2"/>
                </a:solidFill>
                <a:ea typeface="ＭＳ Ｐゴシック" pitchFamily="34" charset="-128"/>
              </a:rPr>
              <a:t>Art of Building Windmills</a:t>
            </a:r>
            <a:endParaRPr lang="en-GB" altLang="en-US" sz="1400" b="1" i="1" dirty="0">
              <a:solidFill>
                <a:schemeClr val="tx2"/>
              </a:solidFill>
              <a:ea typeface="ＭＳ Ｐゴシック" pitchFamily="34" charset="-128"/>
            </a:endParaRPr>
          </a:p>
          <a:p>
            <a:pPr eaLnBrk="1" hangingPunct="1">
              <a:buFontTx/>
              <a:buNone/>
            </a:pPr>
            <a:endParaRPr lang="en-US" altLang="en-US" sz="1400" dirty="0" smtClean="0">
              <a:solidFill>
                <a:schemeClr val="tx2"/>
              </a:solidFill>
            </a:endParaRPr>
          </a:p>
          <a:p>
            <a:pPr eaLnBrk="1" hangingPunct="1"/>
            <a:r>
              <a:rPr lang="en-US" altLang="en-US" sz="1400" dirty="0" smtClean="0"/>
              <a:t>Some build </a:t>
            </a:r>
            <a:r>
              <a:rPr lang="en-US" altLang="en-US" sz="1400" b="1" dirty="0" smtClean="0"/>
              <a:t>walls</a:t>
            </a:r>
            <a:r>
              <a:rPr lang="en-US" altLang="en-US" sz="1400" dirty="0" smtClean="0"/>
              <a:t> to resist the opportunities which come their way.</a:t>
            </a:r>
          </a:p>
          <a:p>
            <a:pPr eaLnBrk="1" hangingPunct="1"/>
            <a:r>
              <a:rPr lang="en-US" altLang="en-US" sz="1400" dirty="0" smtClean="0"/>
              <a:t>Others build </a:t>
            </a:r>
            <a:r>
              <a:rPr lang="en-US" altLang="en-US" sz="1400" b="1" dirty="0" smtClean="0"/>
              <a:t>windmills </a:t>
            </a:r>
            <a:r>
              <a:rPr lang="en-US" altLang="en-US" sz="1400" dirty="0" smtClean="0"/>
              <a:t>taking control and turning those opportunities to their own advantage</a:t>
            </a:r>
          </a:p>
          <a:p>
            <a:pPr eaLnBrk="1" hangingPunct="1">
              <a:buFontTx/>
              <a:buNone/>
            </a:pPr>
            <a:endParaRPr lang="en-US" altLang="en-US" sz="1400" dirty="0" smtClean="0"/>
          </a:p>
          <a:p>
            <a:pPr algn="just">
              <a:buNone/>
            </a:pPr>
            <a:r>
              <a:rPr lang="en-US" altLang="en-US" sz="1400" dirty="0" smtClean="0"/>
              <a:t>The world </a:t>
            </a:r>
            <a:r>
              <a:rPr lang="en-US" altLang="en-US" sz="1400" dirty="0"/>
              <a:t>of work is changing all the </a:t>
            </a:r>
            <a:r>
              <a:rPr lang="en-US" altLang="en-US" sz="1400" dirty="0" smtClean="0"/>
              <a:t>time and  </a:t>
            </a:r>
            <a:endParaRPr lang="en-US" altLang="en-US" sz="1400" dirty="0"/>
          </a:p>
          <a:p>
            <a:pPr algn="just" eaLnBrk="1" hangingPunct="1">
              <a:buFontTx/>
              <a:buNone/>
            </a:pPr>
            <a:r>
              <a:rPr lang="en-US" altLang="en-US" sz="1400" dirty="0"/>
              <a:t>t</a:t>
            </a:r>
            <a:r>
              <a:rPr lang="en-US" altLang="en-US" sz="1400" dirty="0" smtClean="0"/>
              <a:t>his quote lies at the heart of </a:t>
            </a:r>
            <a:r>
              <a:rPr lang="en-US" altLang="en-US" sz="1800" b="1" dirty="0" smtClean="0"/>
              <a:t>career</a:t>
            </a:r>
          </a:p>
          <a:p>
            <a:pPr algn="just" eaLnBrk="1" hangingPunct="1">
              <a:buFontTx/>
              <a:buNone/>
            </a:pPr>
            <a:r>
              <a:rPr lang="en-US" altLang="en-US" sz="1800" b="1" dirty="0" smtClean="0"/>
              <a:t>management</a:t>
            </a:r>
          </a:p>
          <a:p>
            <a:pPr algn="just" eaLnBrk="1" hangingPunct="1">
              <a:buFontTx/>
              <a:buNone/>
            </a:pPr>
            <a:endParaRPr lang="en-US" altLang="en-US" sz="1400" dirty="0" smtClean="0"/>
          </a:p>
          <a:p>
            <a:pPr algn="just" eaLnBrk="1" hangingPunct="1">
              <a:buFontTx/>
              <a:buNone/>
            </a:pPr>
            <a:r>
              <a:rPr lang="en-US" altLang="en-US" sz="1400" dirty="0" smtClean="0"/>
              <a:t>We have to be aware of and respond to these </a:t>
            </a:r>
          </a:p>
          <a:p>
            <a:pPr algn="just" eaLnBrk="1" hangingPunct="1">
              <a:buFontTx/>
              <a:buNone/>
            </a:pPr>
            <a:r>
              <a:rPr lang="en-US" altLang="en-US" sz="1400" dirty="0" smtClean="0"/>
              <a:t>changes and work them to our advantage in </a:t>
            </a:r>
          </a:p>
          <a:p>
            <a:pPr algn="just" eaLnBrk="1" hangingPunct="1">
              <a:buFontTx/>
              <a:buNone/>
            </a:pPr>
            <a:r>
              <a:rPr lang="en-US" altLang="en-US" sz="1400" dirty="0" smtClean="0"/>
              <a:t>order to remain </a:t>
            </a:r>
            <a:r>
              <a:rPr lang="en-US" altLang="en-US" sz="1800" b="1" dirty="0" smtClean="0"/>
              <a:t>employable</a:t>
            </a:r>
            <a:r>
              <a:rPr lang="en-US" altLang="en-US" sz="1800" dirty="0" smtClean="0"/>
              <a:t>.</a:t>
            </a:r>
          </a:p>
          <a:p>
            <a:pPr algn="just" eaLnBrk="1" hangingPunct="1">
              <a:buFontTx/>
              <a:buNone/>
            </a:pPr>
            <a:endParaRPr lang="en-GB" altLang="en-US" sz="1400" dirty="0" smtClean="0"/>
          </a:p>
        </p:txBody>
      </p:sp>
    </p:spTree>
    <p:extLst>
      <p:ext uri="{BB962C8B-B14F-4D97-AF65-F5344CB8AC3E}">
        <p14:creationId xmlns:p14="http://schemas.microsoft.com/office/powerpoint/2010/main" val="14230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751" y="291161"/>
            <a:ext cx="6209104" cy="699731"/>
          </a:xfrm>
        </p:spPr>
        <p:txBody>
          <a:bodyPr/>
          <a:lstStyle/>
          <a:p>
            <a:r>
              <a:rPr lang="en-GB" sz="3600" dirty="0">
                <a:solidFill>
                  <a:srgbClr val="B70D50"/>
                </a:solidFill>
                <a:latin typeface="Arial" panose="020B0604020202020204" pitchFamily="34" charset="0"/>
                <a:cs typeface="Arial" panose="020B0604020202020204" pitchFamily="34" charset="0"/>
              </a:rPr>
              <a:t>What is Employability?</a:t>
            </a:r>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44" y="1722715"/>
            <a:ext cx="8345155" cy="494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19188"/>
            <a:ext cx="9144000"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79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0021" y="424188"/>
            <a:ext cx="7983929" cy="1143000"/>
          </a:xfrm>
        </p:spPr>
        <p:txBody>
          <a:bodyPr>
            <a:normAutofit/>
          </a:bodyPr>
          <a:lstStyle/>
          <a:p>
            <a:pPr eaLnBrk="1" hangingPunct="1"/>
            <a:r>
              <a:rPr lang="en-GB" sz="4000" b="1" dirty="0">
                <a:solidFill>
                  <a:srgbClr val="B70D53"/>
                </a:solidFill>
                <a:latin typeface="Arial" panose="020B0604020202020204" pitchFamily="34" charset="0"/>
                <a:cs typeface="Arial" panose="020B0604020202020204" pitchFamily="34" charset="0"/>
              </a:rPr>
              <a:t>EMPLOYABILITY: </a:t>
            </a:r>
            <a:r>
              <a:rPr lang="en-GB" sz="4000" b="1" dirty="0" smtClean="0">
                <a:solidFill>
                  <a:srgbClr val="B70D53"/>
                </a:solidFill>
                <a:latin typeface="Arial" panose="020B0604020202020204" pitchFamily="34" charset="0"/>
                <a:cs typeface="Arial" panose="020B0604020202020204" pitchFamily="34" charset="0"/>
              </a:rPr>
              <a:t>a definition</a:t>
            </a:r>
            <a:endParaRPr lang="en-GB" sz="4000" b="1" dirty="0">
              <a:solidFill>
                <a:srgbClr val="B70D53"/>
              </a:solidFill>
              <a:latin typeface="Arial" panose="020B0604020202020204" pitchFamily="34" charset="0"/>
              <a:cs typeface="Arial" panose="020B0604020202020204" pitchFamily="34" charset="0"/>
            </a:endParaRPr>
          </a:p>
        </p:txBody>
      </p:sp>
      <p:sp>
        <p:nvSpPr>
          <p:cNvPr id="12291" name="Rectangle 3"/>
          <p:cNvSpPr>
            <a:spLocks noGrp="1" noChangeArrowheads="1"/>
          </p:cNvSpPr>
          <p:nvPr>
            <p:ph idx="1"/>
          </p:nvPr>
        </p:nvSpPr>
        <p:spPr>
          <a:xfrm>
            <a:off x="395536" y="1567188"/>
            <a:ext cx="8229600" cy="3672756"/>
          </a:xfrm>
        </p:spPr>
        <p:txBody>
          <a:bodyPr>
            <a:normAutofit/>
          </a:bodyPr>
          <a:lstStyle/>
          <a:p>
            <a:pPr eaLnBrk="1" hangingPunct="1">
              <a:buFont typeface="Wingdings" pitchFamily="2" charset="2"/>
              <a:buNone/>
            </a:pPr>
            <a:r>
              <a:rPr lang="en-GB" dirty="0" smtClean="0"/>
              <a:t>	</a:t>
            </a:r>
            <a:r>
              <a:rPr lang="en-GB" dirty="0" smtClean="0">
                <a:latin typeface="Arial" panose="020B0604020202020204" pitchFamily="34" charset="0"/>
                <a:cs typeface="Arial" panose="020B0604020202020204" pitchFamily="34" charset="0"/>
              </a:rPr>
              <a:t>‘Employability is having a set of </a:t>
            </a:r>
            <a:r>
              <a:rPr lang="en-GB" b="1" dirty="0" smtClean="0">
                <a:solidFill>
                  <a:schemeClr val="accent5">
                    <a:lumMod val="75000"/>
                  </a:schemeClr>
                </a:solidFill>
                <a:latin typeface="Arial" panose="020B0604020202020204" pitchFamily="34" charset="0"/>
                <a:cs typeface="Arial" panose="020B0604020202020204" pitchFamily="34" charset="0"/>
              </a:rPr>
              <a:t>skills, knowledge, understanding and personal attributes </a:t>
            </a:r>
            <a:r>
              <a:rPr lang="en-GB" dirty="0" smtClean="0">
                <a:latin typeface="Arial" panose="020B0604020202020204" pitchFamily="34" charset="0"/>
                <a:cs typeface="Arial" panose="020B0604020202020204" pitchFamily="34" charset="0"/>
              </a:rPr>
              <a:t>that make a person more likely to choose and secure occupations in which they can be satisfied and successful.’</a:t>
            </a:r>
          </a:p>
          <a:p>
            <a:pPr eaLnBrk="1" hangingPunct="1">
              <a:buFont typeface="Wingdings" pitchFamily="2" charset="2"/>
              <a:buNone/>
            </a:pP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Dacre Pool &amp; Sewell, 2007)</a:t>
            </a:r>
          </a:p>
          <a:p>
            <a:pPr eaLnBrk="1" hangingPunct="1">
              <a:buFont typeface="Wingdings" pitchFamily="2" charset="2"/>
              <a:buNone/>
            </a:pPr>
            <a:endParaRPr lang="en-GB" sz="2400" dirty="0" smtClean="0">
              <a:solidFill>
                <a:schemeClr val="bg1">
                  <a:lumMod val="50000"/>
                </a:schemeClr>
              </a:solidFill>
            </a:endParaRPr>
          </a:p>
        </p:txBody>
      </p:sp>
      <p:sp>
        <p:nvSpPr>
          <p:cNvPr id="2" name="Date Placeholder 1"/>
          <p:cNvSpPr>
            <a:spLocks noGrp="1"/>
          </p:cNvSpPr>
          <p:nvPr>
            <p:ph type="dt" sz="half" idx="4294967295"/>
          </p:nvPr>
        </p:nvSpPr>
        <p:spPr>
          <a:xfrm>
            <a:off x="457200" y="6356350"/>
            <a:ext cx="2133600" cy="365125"/>
          </a:xfrm>
          <a:prstGeom prst="rect">
            <a:avLst/>
          </a:prstGeom>
        </p:spPr>
        <p:txBody>
          <a:bodyPr/>
          <a:lstStyle/>
          <a:p>
            <a:endParaRPr lang="en-GB" dirty="0"/>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D29CBB-0FB8-4C03-8151-90C3716E447C}" type="slidenum">
              <a:rPr lang="en-GB">
                <a:solidFill>
                  <a:srgbClr val="898989"/>
                </a:solidFill>
                <a:latin typeface="Calibri" pitchFamily="34" charset="0"/>
              </a:rPr>
              <a:pPr eaLnBrk="1" hangingPunct="1"/>
              <a:t>9</a:t>
            </a:fld>
            <a:endParaRPr lang="en-GB" dirty="0">
              <a:solidFill>
                <a:srgbClr val="898989"/>
              </a:solidFill>
              <a:latin typeface="Calibri" pitchFamily="34" charset="0"/>
            </a:endParaRPr>
          </a:p>
        </p:txBody>
      </p:sp>
    </p:spTree>
    <p:extLst>
      <p:ext uri="{BB962C8B-B14F-4D97-AF65-F5344CB8AC3E}">
        <p14:creationId xmlns:p14="http://schemas.microsoft.com/office/powerpoint/2010/main" val="2734865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dissolve">
                                      <p:cBhvr>
                                        <p:cTn id="7" dur="3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A20B360BB747428E77E282291B9552" ma:contentTypeVersion="0" ma:contentTypeDescription="Create a new document." ma:contentTypeScope="" ma:versionID="53c71a1f71607b1ca7393f8680b106a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458BE-33B5-4455-BA10-00522CDB6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1698</TotalTime>
  <Words>2506</Words>
  <Application>Microsoft Office PowerPoint</Application>
  <PresentationFormat>On-screen Show (4:3)</PresentationFormat>
  <Paragraphs>472</Paragraphs>
  <Slides>50</Slides>
  <Notes>30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Doctoral School: </vt:lpstr>
      <vt:lpstr>PowerPoint Presentation</vt:lpstr>
      <vt:lpstr>Which picture resonates?....</vt:lpstr>
      <vt:lpstr>Careers &amp; Employability Centre</vt:lpstr>
      <vt:lpstr>PowerPoint Presentation</vt:lpstr>
      <vt:lpstr>Book an appointment...</vt:lpstr>
      <vt:lpstr>PowerPoint Presentation</vt:lpstr>
      <vt:lpstr>What is Employability?</vt:lpstr>
      <vt:lpstr>EMPLOYABILITY: a definition</vt:lpstr>
      <vt:lpstr>PowerPoint Presentation</vt:lpstr>
      <vt:lpstr>What is career management? </vt:lpstr>
      <vt:lpstr>PowerPoint Presentation</vt:lpstr>
      <vt:lpstr>PowerPoint Presentation</vt:lpstr>
      <vt:lpstr>A Planning Cycle...</vt:lpstr>
      <vt:lpstr>Issues...?</vt:lpstr>
      <vt:lpstr>Some of the issues you may face...</vt:lpstr>
      <vt:lpstr>PowerPoint Presentation</vt:lpstr>
      <vt:lpstr>Career Planning: Your Steps</vt:lpstr>
      <vt:lpstr>Career planning where do you start?</vt:lpstr>
      <vt:lpstr>Career planning tactics</vt:lpstr>
      <vt:lpstr>Think about yourself...</vt:lpstr>
      <vt:lpstr>Self Awareness:                                                Tools to help you know yourself better</vt:lpstr>
      <vt:lpstr>Self Awareness:                                                Tools to help you know yourself better</vt:lpstr>
      <vt:lpstr>What Jobs may suit me...?</vt:lpstr>
      <vt:lpstr>Researching careers</vt:lpstr>
      <vt:lpstr>PowerPoint Presentation</vt:lpstr>
      <vt:lpstr>TARGETjobs</vt:lpstr>
      <vt:lpstr>Where do you see yourself?</vt:lpstr>
      <vt:lpstr>PowerPoint Presentation</vt:lpstr>
      <vt:lpstr>Careers Information for Researchers...</vt:lpstr>
      <vt:lpstr>PowerPoint Presentation</vt:lpstr>
      <vt:lpstr>PowerPoint Presentation</vt:lpstr>
      <vt:lpstr>Explore what’s out there</vt:lpstr>
      <vt:lpstr>Generate ideas</vt:lpstr>
      <vt:lpstr>The widening horizons funnel - example</vt:lpstr>
      <vt:lpstr>Seeing the wider picture</vt:lpstr>
      <vt:lpstr>Reflecting on your path so far...</vt:lpstr>
      <vt:lpstr>PowerPoint Presentation</vt:lpstr>
      <vt:lpstr>PowerPoint Presentation</vt:lpstr>
      <vt:lpstr>Research outside academia – some points to consider</vt:lpstr>
      <vt:lpstr>Skills for a research career outside academia</vt:lpstr>
      <vt:lpstr>PowerPoint Presentation</vt:lpstr>
      <vt:lpstr>PowerPoint Presentation</vt:lpstr>
      <vt:lpstr>Find work experience</vt:lpstr>
      <vt:lpstr>Where am I now? Where do I want to be?                                     Short Term, Medium Term, Long Term  How do I get there?  Immediate actions:       Today, tomorrow, this week, next month     </vt:lpstr>
      <vt:lpstr>Common Vacancy Sources</vt:lpstr>
      <vt:lpstr>Homework for next session</vt:lpstr>
      <vt:lpstr>PowerPoint Presentation</vt:lpstr>
      <vt:lpstr>More Info? Careers Central Website http://careerscentral.shu.ac.uk/ </vt:lpstr>
      <vt:lpstr>Need more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Kent Roach</cp:lastModifiedBy>
  <cp:revision>161</cp:revision>
  <cp:lastPrinted>2016-01-21T08:58:19Z</cp:lastPrinted>
  <dcterms:created xsi:type="dcterms:W3CDTF">2010-04-12T23:12:02Z</dcterms:created>
  <dcterms:modified xsi:type="dcterms:W3CDTF">2017-01-26T12:58:06Z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0x01010079A20B360BB747428E77E282291B9552</vt:lpwstr>
  </property>
</Properties>
</file>