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6" r:id="rId3"/>
    <p:sldId id="275" r:id="rId4"/>
    <p:sldId id="274" r:id="rId5"/>
    <p:sldId id="276" r:id="rId6"/>
    <p:sldId id="285" r:id="rId7"/>
    <p:sldId id="283" r:id="rId8"/>
    <p:sldId id="278" r:id="rId9"/>
    <p:sldId id="286" r:id="rId10"/>
    <p:sldId id="284" r:id="rId11"/>
    <p:sldId id="279" r:id="rId12"/>
    <p:sldId id="26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D50"/>
    <a:srgbClr val="5F1E42"/>
    <a:srgbClr val="601E42"/>
    <a:srgbClr val="F6F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49" autoAdjust="0"/>
  </p:normalViewPr>
  <p:slideViewPr>
    <p:cSldViewPr>
      <p:cViewPr>
        <p:scale>
          <a:sx n="75" d="100"/>
          <a:sy n="75" d="100"/>
        </p:scale>
        <p:origin x="-121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12F8C-5BC1-4797-B391-4DAC83AAEC61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0ED7-73D2-4961-9018-FB6CEC0AF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3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shu.ac.uk/skillscentre/assistive-technology-sessions/?doing_wp_cron=1575381787.678798913955688476562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u.ac.uk/myhallam/help-and-suppor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bVE-g6iVb4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place/Sheffield-England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OVVytV0u8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solidFill>
            <a:srgbClr val="F6F5F0">
              <a:alpha val="0"/>
            </a:srgbClr>
          </a:solidFill>
          <a:effectLst>
            <a:reflection endPos="65000" dist="508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GB" dirty="0"/>
              <a:t>Assistive Technology: Supporting your Studies</a:t>
            </a:r>
          </a:p>
        </p:txBody>
      </p:sp>
      <p:pic>
        <p:nvPicPr>
          <p:cNvPr id="8" name="Picture 7" descr="Assistive Technology Supporting your Studies logo&#10;&#10;&#10;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2718"/>
            <a:ext cx="8457143" cy="53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20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F8A9D-03D8-4565-9EA2-77815E94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5760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Online Resource</a:t>
            </a:r>
          </a:p>
        </p:txBody>
      </p:sp>
      <p:pic>
        <p:nvPicPr>
          <p:cNvPr id="4" name="Picture 3" descr="screen shot on online resources home page">
            <a:extLst>
              <a:ext uri="{FF2B5EF4-FFF2-40B4-BE49-F238E27FC236}">
                <a16:creationId xmlns:a16="http://schemas.microsoft.com/office/drawing/2014/main" xmlns="" id="{FBF91BA8-93EB-4D63-92BC-B52E09E4C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018" y="1268760"/>
            <a:ext cx="5475963" cy="50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2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1EEF7-4F75-4C2B-A848-E5403C5D5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601E42"/>
                </a:solidFill>
              </a:rPr>
              <a:t>More information and booking</a:t>
            </a:r>
          </a:p>
        </p:txBody>
      </p:sp>
      <p:pic>
        <p:nvPicPr>
          <p:cNvPr id="4" name="Picture 3" descr="Screenshot of Assistive Technology Home page">
            <a:extLst>
              <a:ext uri="{FF2B5EF4-FFF2-40B4-BE49-F238E27FC236}">
                <a16:creationId xmlns:a16="http://schemas.microsoft.com/office/drawing/2014/main" xmlns="" id="{01D3BCBA-12B8-4DE2-B72C-B90FC4E47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7" y="1259632"/>
            <a:ext cx="4632838" cy="28380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877052-7C8F-47F2-A3C7-4531208D1980}"/>
              </a:ext>
            </a:extLst>
          </p:cNvPr>
          <p:cNvSpPr txBox="1"/>
          <p:nvPr/>
        </p:nvSpPr>
        <p:spPr>
          <a:xfrm>
            <a:off x="5520406" y="2175582"/>
            <a:ext cx="2847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B70D50"/>
                </a:solidFill>
              </a:rPr>
              <a:t>Assistive Technology Blog</a:t>
            </a:r>
          </a:p>
        </p:txBody>
      </p:sp>
      <p:pic>
        <p:nvPicPr>
          <p:cNvPr id="6" name="Picture 5" descr="Screenshot of Assistive Technology section on Digital Skills Home page">
            <a:extLst>
              <a:ext uri="{FF2B5EF4-FFF2-40B4-BE49-F238E27FC236}">
                <a16:creationId xmlns:a16="http://schemas.microsoft.com/office/drawing/2014/main" xmlns="" id="{DC61B2A3-2BF7-4980-BF4F-2500EB740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05" y="3867928"/>
            <a:ext cx="4941778" cy="27454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4EDFE4-32F7-4E22-A090-701B8346330E}"/>
              </a:ext>
            </a:extLst>
          </p:cNvPr>
          <p:cNvSpPr txBox="1"/>
          <p:nvPr/>
        </p:nvSpPr>
        <p:spPr>
          <a:xfrm>
            <a:off x="522217" y="5240644"/>
            <a:ext cx="338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B70D50"/>
                </a:solidFill>
              </a:rPr>
              <a:t>MyHallam</a:t>
            </a:r>
            <a:r>
              <a:rPr lang="en-GB" dirty="0">
                <a:solidFill>
                  <a:srgbClr val="B70D50"/>
                </a:solidFill>
              </a:rPr>
              <a:t> – Digital Skills</a:t>
            </a:r>
          </a:p>
        </p:txBody>
      </p:sp>
    </p:spTree>
    <p:extLst>
      <p:ext uri="{BB962C8B-B14F-4D97-AF65-F5344CB8AC3E}">
        <p14:creationId xmlns:p14="http://schemas.microsoft.com/office/powerpoint/2010/main" val="162039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5229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601E42"/>
                </a:solidFill>
              </a:rPr>
              <a:t>What Can you Do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B70D50"/>
                </a:solidFill>
              </a:rPr>
              <a:t>For anything disability related refer to a SSA or Disability Advisor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B70D50"/>
                </a:solidFill>
              </a:rPr>
              <a:t>Recommend students book onto a group session or </a:t>
            </a:r>
            <a:r>
              <a:rPr lang="en-GB" sz="3500" dirty="0">
                <a:solidFill>
                  <a:srgbClr val="B70D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send them to our blog</a:t>
            </a:r>
            <a:endParaRPr lang="en-GB" sz="3500" dirty="0">
              <a:solidFill>
                <a:srgbClr val="B70D50"/>
              </a:solidFill>
            </a:endParaRPr>
          </a:p>
          <a:p>
            <a:pPr lvl="1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rgbClr val="B70D50"/>
                </a:solidFill>
              </a:rPr>
              <a:t>Come to a group session to learn more about Assistive Technology</a:t>
            </a:r>
            <a:endParaRPr lang="en-GB" sz="4000" dirty="0">
              <a:solidFill>
                <a:srgbClr val="B70D50"/>
              </a:solidFill>
            </a:endParaRPr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758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4181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601E42"/>
                </a:solidFill>
              </a:rPr>
              <a:t>Get in Touch</a:t>
            </a:r>
            <a:br>
              <a:rPr lang="en-GB" sz="3600" b="1" dirty="0">
                <a:solidFill>
                  <a:srgbClr val="601E42"/>
                </a:solidFill>
              </a:rPr>
            </a:b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7485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600" dirty="0">
                <a:solidFill>
                  <a:srgbClr val="B70D50"/>
                </a:solidFill>
              </a:rPr>
              <a:t>Telephone: 0114 225 5311</a:t>
            </a:r>
          </a:p>
          <a:p>
            <a:pPr>
              <a:spcAft>
                <a:spcPts val="1200"/>
              </a:spcAft>
            </a:pPr>
            <a:r>
              <a:rPr lang="en-GB" sz="3600" dirty="0">
                <a:solidFill>
                  <a:srgbClr val="B70D50"/>
                </a:solidFill>
              </a:rPr>
              <a:t>Or create a case on Dynamics</a:t>
            </a:r>
          </a:p>
          <a:p>
            <a:pPr>
              <a:spcAft>
                <a:spcPts val="1200"/>
              </a:spcAft>
            </a:pPr>
            <a:endParaRPr lang="en-GB" sz="3600" dirty="0">
              <a:solidFill>
                <a:srgbClr val="B70D50"/>
              </a:solidFill>
            </a:endParaRPr>
          </a:p>
          <a:p>
            <a:r>
              <a:rPr lang="en-GB" sz="3600" dirty="0">
                <a:solidFill>
                  <a:srgbClr val="B70D50"/>
                </a:solidFill>
              </a:rPr>
              <a:t>Students can contact us </a:t>
            </a:r>
            <a:r>
              <a:rPr lang="en-GB" sz="3600" dirty="0">
                <a:solidFill>
                  <a:srgbClr val="B70D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via Hallam Help</a:t>
            </a:r>
            <a:r>
              <a:rPr lang="en-GB" sz="3600" dirty="0">
                <a:solidFill>
                  <a:srgbClr val="B70D50"/>
                </a:solidFill>
              </a:rPr>
              <a:t> (to set up a case)</a:t>
            </a:r>
          </a:p>
        </p:txBody>
      </p:sp>
    </p:spTree>
    <p:extLst>
      <p:ext uri="{BB962C8B-B14F-4D97-AF65-F5344CB8AC3E}">
        <p14:creationId xmlns:p14="http://schemas.microsoft.com/office/powerpoint/2010/main" val="194159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601E42"/>
                </a:solidFill>
              </a:rPr>
              <a:t>What is Assistive Technology?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26084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B70D50"/>
                </a:solidFill>
              </a:rPr>
              <a:t>Assistive technology (AT) is any item, piece of equipment, software program, or product system that is used to increase, maintain, or improve the functional abilities of a person.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944" y="450912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b="1" i="1" dirty="0">
                <a:solidFill>
                  <a:srgbClr val="601E42"/>
                </a:solidFill>
                <a:latin typeface="+mj-lt"/>
                <a:ea typeface="+mj-ea"/>
                <a:cs typeface="+mj-cs"/>
              </a:rPr>
              <a:t>Source: Assistive Technology Industry Association</a:t>
            </a:r>
          </a:p>
        </p:txBody>
      </p:sp>
    </p:spTree>
    <p:extLst>
      <p:ext uri="{BB962C8B-B14F-4D97-AF65-F5344CB8AC3E}">
        <p14:creationId xmlns:p14="http://schemas.microsoft.com/office/powerpoint/2010/main" val="233384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B30B1E-557D-462D-B98A-FA7ECC24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5F1E42"/>
                </a:solidFill>
              </a:rPr>
              <a:t>The AT Service</a:t>
            </a:r>
          </a:p>
        </p:txBody>
      </p:sp>
      <p:cxnSp>
        <p:nvCxnSpPr>
          <p:cNvPr id="8" name="Straight Connector 7" descr="Line connector&#10;">
            <a:extLst>
              <a:ext uri="{FF2B5EF4-FFF2-40B4-BE49-F238E27FC236}">
                <a16:creationId xmlns:a16="http://schemas.microsoft.com/office/drawing/2014/main" xmlns="" id="{71EF2BE2-88EA-4963-9491-946A99683F3E}"/>
              </a:ext>
            </a:extLst>
          </p:cNvPr>
          <p:cNvCxnSpPr/>
          <p:nvPr/>
        </p:nvCxnSpPr>
        <p:spPr>
          <a:xfrm>
            <a:off x="4572000" y="1628800"/>
            <a:ext cx="0" cy="57606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 descr="Line connector to sub groups">
            <a:extLst>
              <a:ext uri="{FF2B5EF4-FFF2-40B4-BE49-F238E27FC236}">
                <a16:creationId xmlns:a16="http://schemas.microsoft.com/office/drawing/2014/main" xmlns="" id="{F787E1B0-60A8-45C6-891B-C664F381DC6C}"/>
              </a:ext>
            </a:extLst>
          </p:cNvPr>
          <p:cNvCxnSpPr>
            <a:cxnSpLocks/>
          </p:cNvCxnSpPr>
          <p:nvPr/>
        </p:nvCxnSpPr>
        <p:spPr>
          <a:xfrm>
            <a:off x="2195736" y="2276872"/>
            <a:ext cx="4618042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1E70855-F3C7-477E-A529-7FD84BFF80A2}"/>
              </a:ext>
            </a:extLst>
          </p:cNvPr>
          <p:cNvSpPr/>
          <p:nvPr/>
        </p:nvSpPr>
        <p:spPr>
          <a:xfrm>
            <a:off x="1115616" y="2637439"/>
            <a:ext cx="2160240" cy="914400"/>
          </a:xfrm>
          <a:prstGeom prst="rect">
            <a:avLst/>
          </a:prstGeom>
          <a:solidFill>
            <a:srgbClr val="B70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Group Training sessions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CBC01E3-E1B8-4CE2-A95B-50BE2220B0C9}"/>
              </a:ext>
            </a:extLst>
          </p:cNvPr>
          <p:cNvSpPr/>
          <p:nvPr/>
        </p:nvSpPr>
        <p:spPr>
          <a:xfrm>
            <a:off x="5733658" y="2637439"/>
            <a:ext cx="2160240" cy="914400"/>
          </a:xfrm>
          <a:prstGeom prst="rect">
            <a:avLst/>
          </a:prstGeom>
          <a:solidFill>
            <a:srgbClr val="B70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AT Appointments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8F08DF-2EBF-4B1A-91E1-D8B55E96D7D5}"/>
              </a:ext>
            </a:extLst>
          </p:cNvPr>
          <p:cNvSpPr txBox="1"/>
          <p:nvPr/>
        </p:nvSpPr>
        <p:spPr>
          <a:xfrm>
            <a:off x="1115616" y="3912405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601E42"/>
                </a:solidFill>
              </a:rPr>
              <a:t>For all Students</a:t>
            </a:r>
            <a:r>
              <a:rPr lang="en-GB" dirty="0">
                <a:solidFill>
                  <a:srgbClr val="601E42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8874329-4578-4AA1-9E59-C6AB7A33A9B9}"/>
              </a:ext>
            </a:extLst>
          </p:cNvPr>
          <p:cNvSpPr txBox="1"/>
          <p:nvPr/>
        </p:nvSpPr>
        <p:spPr>
          <a:xfrm>
            <a:off x="5733658" y="3912405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601E42"/>
                </a:solidFill>
              </a:rPr>
              <a:t>For students who have </a:t>
            </a:r>
          </a:p>
          <a:p>
            <a:r>
              <a:rPr lang="en-GB" b="1" dirty="0">
                <a:solidFill>
                  <a:srgbClr val="601E42"/>
                </a:solidFill>
              </a:rPr>
              <a:t>registered a disability</a:t>
            </a:r>
          </a:p>
        </p:txBody>
      </p:sp>
    </p:spTree>
    <p:extLst>
      <p:ext uri="{BB962C8B-B14F-4D97-AF65-F5344CB8AC3E}">
        <p14:creationId xmlns:p14="http://schemas.microsoft.com/office/powerpoint/2010/main" val="41826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6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601E42"/>
                </a:solidFill>
              </a:rPr>
              <a:t>Campus Offer for Group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46BD9B-5C0C-4B19-8A50-29C7A29D5E90}"/>
              </a:ext>
            </a:extLst>
          </p:cNvPr>
          <p:cNvSpPr txBox="1"/>
          <p:nvPr/>
        </p:nvSpPr>
        <p:spPr>
          <a:xfrm>
            <a:off x="611560" y="1144933"/>
            <a:ext cx="31726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5F1E42"/>
                </a:solidFill>
              </a:rPr>
              <a:t>Mindview</a:t>
            </a:r>
            <a:r>
              <a:rPr lang="en-GB" b="1" dirty="0">
                <a:solidFill>
                  <a:srgbClr val="5F1E42"/>
                </a:solidFill>
              </a:rPr>
              <a:t> (apps anywhere) </a:t>
            </a:r>
          </a:p>
          <a:p>
            <a:endParaRPr lang="en-GB" b="1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Planning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Revision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10D5B6-2FB5-4433-937F-3805EBD447F8}"/>
              </a:ext>
            </a:extLst>
          </p:cNvPr>
          <p:cNvSpPr txBox="1"/>
          <p:nvPr/>
        </p:nvSpPr>
        <p:spPr>
          <a:xfrm>
            <a:off x="611560" y="3017996"/>
            <a:ext cx="5891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5F1E42"/>
                </a:solidFill>
              </a:rPr>
              <a:t>Office 365 (free for all Hallam students to download)</a:t>
            </a:r>
          </a:p>
          <a:p>
            <a:endParaRPr lang="en-GB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Improve reading comprehension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Enhance research techniques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1990A7-4845-433E-B76E-2B47D4B1D313}"/>
              </a:ext>
            </a:extLst>
          </p:cNvPr>
          <p:cNvSpPr txBox="1"/>
          <p:nvPr/>
        </p:nvSpPr>
        <p:spPr>
          <a:xfrm>
            <a:off x="611560" y="4340080"/>
            <a:ext cx="38523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5F1E42"/>
                </a:solidFill>
              </a:rPr>
              <a:t>Audio Notetaker (apps anywhere)</a:t>
            </a:r>
          </a:p>
          <a:p>
            <a:endParaRPr lang="en-GB" b="1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Record your lectures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Enhance note taking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Revise more efficiently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Practice presentations</a:t>
            </a:r>
          </a:p>
          <a:p>
            <a:r>
              <a:rPr lang="en-GB" dirty="0">
                <a:solidFill>
                  <a:srgbClr val="5F1E4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48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6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B70D50"/>
                </a:solidFill>
              </a:rPr>
              <a:t>Online Offer for Group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46BD9B-5C0C-4B19-8A50-29C7A29D5E90}"/>
              </a:ext>
            </a:extLst>
          </p:cNvPr>
          <p:cNvSpPr txBox="1"/>
          <p:nvPr/>
        </p:nvSpPr>
        <p:spPr>
          <a:xfrm>
            <a:off x="611560" y="1144933"/>
            <a:ext cx="37882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5F1E42"/>
                </a:solidFill>
              </a:rPr>
              <a:t>Mindview</a:t>
            </a:r>
            <a:r>
              <a:rPr lang="en-GB" b="1" dirty="0">
                <a:solidFill>
                  <a:srgbClr val="5F1E42"/>
                </a:solidFill>
              </a:rPr>
              <a:t> (extended trial licence)</a:t>
            </a:r>
          </a:p>
          <a:p>
            <a:endParaRPr lang="en-GB" b="1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Planning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Revision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10D5B6-2FB5-4433-937F-3805EBD447F8}"/>
              </a:ext>
            </a:extLst>
          </p:cNvPr>
          <p:cNvSpPr txBox="1"/>
          <p:nvPr/>
        </p:nvSpPr>
        <p:spPr>
          <a:xfrm>
            <a:off x="611560" y="3017996"/>
            <a:ext cx="5891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5F1E42"/>
                </a:solidFill>
              </a:rPr>
              <a:t>Office 365 (free for all Hallam students to download)</a:t>
            </a:r>
          </a:p>
          <a:p>
            <a:endParaRPr lang="en-GB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Improve reading comprehension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Enhance research techniques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1990A7-4845-433E-B76E-2B47D4B1D313}"/>
              </a:ext>
            </a:extLst>
          </p:cNvPr>
          <p:cNvSpPr txBox="1"/>
          <p:nvPr/>
        </p:nvSpPr>
        <p:spPr>
          <a:xfrm>
            <a:off x="611560" y="4340080"/>
            <a:ext cx="81996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5F1E42"/>
                </a:solidFill>
              </a:rPr>
              <a:t>Glean – cloud based (no training offered due to basic nature of software)</a:t>
            </a:r>
          </a:p>
          <a:p>
            <a:endParaRPr lang="en-GB" b="1" dirty="0">
              <a:solidFill>
                <a:srgbClr val="5F1E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Record your teaching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Use for face to face teaching or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Easy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5F1E42"/>
                </a:solidFill>
              </a:rPr>
              <a:t>Unlimited storage </a:t>
            </a:r>
          </a:p>
        </p:txBody>
      </p:sp>
    </p:spTree>
    <p:extLst>
      <p:ext uri="{BB962C8B-B14F-4D97-AF65-F5344CB8AC3E}">
        <p14:creationId xmlns:p14="http://schemas.microsoft.com/office/powerpoint/2010/main" val="336757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B70D50"/>
                </a:solidFill>
              </a:rPr>
              <a:t>Office 365 Immersive Reader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E2E221A-6981-4B39-8B2A-F9953771A2E1}"/>
              </a:ext>
            </a:extLst>
          </p:cNvPr>
          <p:cNvSpPr txBox="1"/>
          <p:nvPr/>
        </p:nvSpPr>
        <p:spPr>
          <a:xfrm>
            <a:off x="1020386" y="2924944"/>
            <a:ext cx="7103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B70D50"/>
                </a:solidFill>
              </a:rPr>
              <a:t>Accessibility tool used to make word documents </a:t>
            </a:r>
          </a:p>
          <a:p>
            <a:pPr algn="ctr"/>
            <a:r>
              <a:rPr lang="en-GB" sz="2400" dirty="0">
                <a:solidFill>
                  <a:srgbClr val="B70D50"/>
                </a:solidFill>
              </a:rPr>
              <a:t>and web pages easier to understand and navigate </a:t>
            </a:r>
          </a:p>
          <a:p>
            <a:pPr algn="ctr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121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65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B70D50"/>
                </a:solidFill>
              </a:rPr>
              <a:t>Office 365 Immersive Reader for Word</a:t>
            </a:r>
          </a:p>
        </p:txBody>
      </p:sp>
      <p:pic>
        <p:nvPicPr>
          <p:cNvPr id="5" name="Online Media 4" title="Microsoft Immersive Reader">
            <a:hlinkClick r:id="" action="ppaction://media"/>
            <a:extLst>
              <a:ext uri="{FF2B5EF4-FFF2-40B4-BE49-F238E27FC236}">
                <a16:creationId xmlns:a16="http://schemas.microsoft.com/office/drawing/2014/main" xmlns="" id="{2AF3573D-638D-4CB6-9D03-1A5DF327791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701" y="1268760"/>
            <a:ext cx="8424597" cy="4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F8A9D-03D8-4565-9EA2-77815E94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576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B70D50"/>
                </a:solidFill>
              </a:rPr>
              <a:t>Office 365 Immersive Reader for Edge</a:t>
            </a:r>
            <a:endParaRPr lang="en-GB" sz="3200" b="1" dirty="0">
              <a:solidFill>
                <a:srgbClr val="601E4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E1B6F92-18FC-4434-95EE-B64038FCD026}"/>
              </a:ext>
            </a:extLst>
          </p:cNvPr>
          <p:cNvSpPr/>
          <p:nvPr/>
        </p:nvSpPr>
        <p:spPr>
          <a:xfrm>
            <a:off x="2285999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https://www.britannica.com/place/Sheffield-England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532D0E-7770-46F5-A54A-A872EE0B1EBE}"/>
              </a:ext>
            </a:extLst>
          </p:cNvPr>
          <p:cNvSpPr txBox="1"/>
          <p:nvPr/>
        </p:nvSpPr>
        <p:spPr>
          <a:xfrm>
            <a:off x="828403" y="1514918"/>
            <a:ext cx="7858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*SHU laptops are not up to date with the latest version of Edge so there is a tool omitted........ </a:t>
            </a:r>
          </a:p>
          <a:p>
            <a:r>
              <a:rPr lang="en-GB" sz="1600" b="1" dirty="0"/>
              <a:t>But if you have your own PC or laptop you can update the latest version and use all the tools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6364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F8A9D-03D8-4565-9EA2-77815E94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576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B70D50"/>
                </a:solidFill>
              </a:rPr>
              <a:t>Collections in Microsoft Edge</a:t>
            </a:r>
            <a:endParaRPr lang="en-GB" sz="3200" b="1" dirty="0">
              <a:solidFill>
                <a:srgbClr val="601E42"/>
              </a:solidFill>
            </a:endParaRPr>
          </a:p>
        </p:txBody>
      </p:sp>
      <p:pic>
        <p:nvPicPr>
          <p:cNvPr id="6" name="Online Media 5" title="Microsoft Edge Collections">
            <a:hlinkClick r:id="" action="ppaction://media"/>
            <a:extLst>
              <a:ext uri="{FF2B5EF4-FFF2-40B4-BE49-F238E27FC236}">
                <a16:creationId xmlns:a16="http://schemas.microsoft.com/office/drawing/2014/main" xmlns="" id="{06D7577E-820D-4A30-B4BB-6163BD44F6A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9574" y="1412776"/>
            <a:ext cx="82296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2957</TotalTime>
  <Words>345</Words>
  <Application>Microsoft Office PowerPoint</Application>
  <PresentationFormat>On-screen Show (4:3)</PresentationFormat>
  <Paragraphs>67</Paragraphs>
  <Slides>13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Assistive Technology: Supporting your Studies</vt:lpstr>
      <vt:lpstr>What is Assistive Technology?</vt:lpstr>
      <vt:lpstr>The AT Service</vt:lpstr>
      <vt:lpstr>Campus Offer for Group Training</vt:lpstr>
      <vt:lpstr>Online Offer for Group Training</vt:lpstr>
      <vt:lpstr>Office 365 Immersive Reader</vt:lpstr>
      <vt:lpstr>Office 365 Immersive Reader for Word</vt:lpstr>
      <vt:lpstr>Office 365 Immersive Reader for Edge</vt:lpstr>
      <vt:lpstr>Collections in Microsoft Edge</vt:lpstr>
      <vt:lpstr>Online Resource</vt:lpstr>
      <vt:lpstr>More information and booking</vt:lpstr>
      <vt:lpstr>What Can you Do Now?</vt:lpstr>
      <vt:lpstr>Get in Touch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Marsh</dc:creator>
  <cp:lastModifiedBy>Natalie Brownell</cp:lastModifiedBy>
  <cp:revision>113</cp:revision>
  <dcterms:created xsi:type="dcterms:W3CDTF">2019-03-28T14:06:31Z</dcterms:created>
  <dcterms:modified xsi:type="dcterms:W3CDTF">2020-06-26T06:36:20Z</dcterms:modified>
</cp:coreProperties>
</file>