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6" r:id="rId2"/>
    <p:sldId id="323" r:id="rId3"/>
    <p:sldId id="281" r:id="rId4"/>
    <p:sldId id="287" r:id="rId5"/>
    <p:sldId id="319" r:id="rId6"/>
    <p:sldId id="322" r:id="rId7"/>
    <p:sldId id="321" r:id="rId8"/>
    <p:sldId id="320" r:id="rId9"/>
    <p:sldId id="325" r:id="rId10"/>
    <p:sldId id="31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34" autoAdjust="0"/>
    <p:restoredTop sz="94660"/>
  </p:normalViewPr>
  <p:slideViewPr>
    <p:cSldViewPr>
      <p:cViewPr>
        <p:scale>
          <a:sx n="125" d="100"/>
          <a:sy n="125" d="100"/>
        </p:scale>
        <p:origin x="-5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92" y="2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26539-23C9-43DD-8335-98BF79876F78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2C192-3DCB-4D48-93EE-793ACDCCB7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560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2C192-3DCB-4D48-93EE-793ACDCCB7F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211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2C192-3DCB-4D48-93EE-793ACDCCB7F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944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2C192-3DCB-4D48-93EE-793ACDCCB7F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283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My background has influenced my approach to teaching writing</a:t>
            </a:r>
          </a:p>
          <a:p>
            <a:r>
              <a:rPr lang="en-GB" dirty="0"/>
              <a:t>English teacher language </a:t>
            </a:r>
            <a:r>
              <a:rPr lang="en-GB" dirty="0" err="1"/>
              <a:t>nd</a:t>
            </a:r>
            <a:r>
              <a:rPr lang="en-GB" dirty="0"/>
              <a:t> </a:t>
            </a:r>
            <a:r>
              <a:rPr lang="en-GB" dirty="0" err="1"/>
              <a:t>litetaure</a:t>
            </a:r>
            <a:endParaRPr lang="en-GB" dirty="0"/>
          </a:p>
          <a:p>
            <a:r>
              <a:rPr lang="en-GB" dirty="0"/>
              <a:t>senior manager health service</a:t>
            </a:r>
          </a:p>
          <a:p>
            <a:r>
              <a:rPr lang="en-GB" dirty="0"/>
              <a:t>management consultant</a:t>
            </a:r>
          </a:p>
          <a:p>
            <a:r>
              <a:rPr lang="en-GB" dirty="0"/>
              <a:t>latterly coach-felt shift in room</a:t>
            </a:r>
          </a:p>
          <a:p>
            <a:r>
              <a:rPr lang="en-GB" dirty="0"/>
              <a:t>where person we are working with client or </a:t>
            </a:r>
            <a:r>
              <a:rPr lang="en-GB" dirty="0" err="1"/>
              <a:t>coachee</a:t>
            </a:r>
            <a:r>
              <a:rPr lang="en-GB" dirty="0"/>
              <a:t> demonstrates new behaviour before your eyes.</a:t>
            </a:r>
          </a:p>
          <a:p>
            <a:r>
              <a:rPr lang="en-GB" dirty="0"/>
              <a:t>feedback given, then </a:t>
            </a:r>
            <a:r>
              <a:rPr lang="en-GB" dirty="0" err="1"/>
              <a:t>studenst</a:t>
            </a:r>
            <a:r>
              <a:rPr lang="en-GB" dirty="0"/>
              <a:t> often start to show you </a:t>
            </a:r>
            <a:r>
              <a:rPr lang="en-GB" dirty="0" err="1"/>
              <a:t>simailr</a:t>
            </a:r>
            <a:r>
              <a:rPr lang="en-GB" dirty="0"/>
              <a:t> sensitivity to editing and spotting mistakes, opportunities for improvement in their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E607-FC2B-4A90-B5A7-A1B877402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65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Students are not easy on one another</a:t>
            </a:r>
          </a:p>
          <a:p>
            <a:r>
              <a:rPr lang="en-GB" dirty="0"/>
              <a:t>Constructive, challenging helpful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2C192-3DCB-4D48-93EE-793ACDCCB7F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180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2C192-3DCB-4D48-93EE-793ACDCCB7F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391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2C192-3DCB-4D48-93EE-793ACDCCB7F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564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567132"/>
            <a:ext cx="5486400" cy="4114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2C192-3DCB-4D48-93EE-793ACDCCB7F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668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2C192-3DCB-4D48-93EE-793ACDCCB7F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809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2C192-3DCB-4D48-93EE-793ACDCCB7F9}" type="slidenum">
              <a:rPr lang="en-GB" smtClean="0"/>
              <a:t>9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317EE869-BD41-4A67-BAEE-9852C1D9C8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06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828600" y="1785590"/>
            <a:ext cx="10116616" cy="2304256"/>
          </a:xfrm>
          <a:prstGeom prst="rect">
            <a:avLst/>
          </a:prstGeom>
          <a:solidFill>
            <a:srgbClr val="C0D8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221376" y="1772990"/>
            <a:ext cx="2316856" cy="2316856"/>
          </a:xfrm>
          <a:prstGeom prst="ellipse">
            <a:avLst/>
          </a:prstGeom>
          <a:solidFill>
            <a:schemeClr val="bg2"/>
          </a:solidFill>
          <a:ln w="38100">
            <a:solidFill>
              <a:srgbClr val="C0D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4" y="2130425"/>
            <a:ext cx="5254352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arallelogram 6"/>
          <p:cNvSpPr/>
          <p:nvPr/>
        </p:nvSpPr>
        <p:spPr>
          <a:xfrm>
            <a:off x="0" y="5967796"/>
            <a:ext cx="9144000" cy="450565"/>
          </a:xfrm>
          <a:prstGeom prst="parallelogram">
            <a:avLst>
              <a:gd name="adj" fmla="val 0"/>
            </a:avLst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title="Skills Centr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8" y="5967796"/>
            <a:ext cx="2274121" cy="45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824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3397" y="1835774"/>
            <a:ext cx="7372800" cy="2304000"/>
          </a:xfrm>
          <a:solidFill>
            <a:srgbClr val="C0D800">
              <a:alpha val="50000"/>
            </a:srgbClr>
          </a:solidFill>
        </p:spPr>
        <p:txBody>
          <a:bodyPr lIns="540000" rIns="540000" anchor="ctr">
            <a:noAutofit/>
          </a:bodyPr>
          <a:lstStyle>
            <a:lvl1pPr algn="l">
              <a:defRPr sz="5400" b="0" cap="none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arallelogram 6"/>
          <p:cNvSpPr/>
          <p:nvPr/>
        </p:nvSpPr>
        <p:spPr>
          <a:xfrm>
            <a:off x="0" y="5967796"/>
            <a:ext cx="9144000" cy="450565"/>
          </a:xfrm>
          <a:prstGeom prst="parallelogram">
            <a:avLst>
              <a:gd name="adj" fmla="val 0"/>
            </a:avLst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 title="Skills Centr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8" y="5967796"/>
            <a:ext cx="2274121" cy="45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198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1168" y="6381327"/>
            <a:ext cx="2142084" cy="259739"/>
          </a:xfrm>
          <a:prstGeom prst="rect">
            <a:avLst/>
          </a:prstGeom>
          <a:solidFill>
            <a:srgbClr val="C0D8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arallelogram 6"/>
          <p:cNvSpPr/>
          <p:nvPr/>
        </p:nvSpPr>
        <p:spPr>
          <a:xfrm flipV="1">
            <a:off x="2123728" y="6381328"/>
            <a:ext cx="7020272" cy="259738"/>
          </a:xfrm>
          <a:prstGeom prst="parallelogram">
            <a:avLst>
              <a:gd name="adj" fmla="val 0"/>
            </a:avLst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-5584" y="188640"/>
            <a:ext cx="9144000" cy="657654"/>
          </a:xfrm>
          <a:prstGeom prst="rect">
            <a:avLst/>
          </a:prstGeom>
          <a:solidFill>
            <a:srgbClr val="C0D8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arallelogram 8"/>
          <p:cNvSpPr/>
          <p:nvPr/>
        </p:nvSpPr>
        <p:spPr>
          <a:xfrm flipV="1">
            <a:off x="-11168" y="846292"/>
            <a:ext cx="9149583" cy="64934"/>
          </a:xfrm>
          <a:prstGeom prst="parallelogram">
            <a:avLst>
              <a:gd name="adj" fmla="val 0"/>
            </a:avLst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188640"/>
            <a:ext cx="6502399" cy="657652"/>
          </a:xfrm>
        </p:spPr>
        <p:txBody>
          <a:bodyPr lIns="180000">
            <a:noAutofit/>
          </a:bodyPr>
          <a:lstStyle>
            <a:lvl1pPr marL="88900" indent="0" algn="l"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756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5584" y="188640"/>
            <a:ext cx="9144000" cy="657654"/>
          </a:xfrm>
          <a:prstGeom prst="rect">
            <a:avLst/>
          </a:prstGeom>
          <a:solidFill>
            <a:srgbClr val="C0D8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arallelogram 8"/>
          <p:cNvSpPr/>
          <p:nvPr/>
        </p:nvSpPr>
        <p:spPr>
          <a:xfrm flipV="1">
            <a:off x="-11168" y="846292"/>
            <a:ext cx="9149583" cy="64934"/>
          </a:xfrm>
          <a:prstGeom prst="parallelogram">
            <a:avLst>
              <a:gd name="adj" fmla="val 0"/>
            </a:avLst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168" y="188640"/>
            <a:ext cx="6237797" cy="657654"/>
          </a:xfrm>
        </p:spPr>
        <p:txBody>
          <a:bodyPr lIns="180000"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1168" y="6381327"/>
            <a:ext cx="2142084" cy="259739"/>
          </a:xfrm>
          <a:prstGeom prst="rect">
            <a:avLst/>
          </a:prstGeom>
          <a:solidFill>
            <a:srgbClr val="C0D8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arallelogram 6"/>
          <p:cNvSpPr/>
          <p:nvPr/>
        </p:nvSpPr>
        <p:spPr>
          <a:xfrm flipV="1">
            <a:off x="2123728" y="6381328"/>
            <a:ext cx="7020272" cy="259738"/>
          </a:xfrm>
          <a:prstGeom prst="parallelogram">
            <a:avLst>
              <a:gd name="adj" fmla="val 0"/>
            </a:avLst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83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5584" y="188640"/>
            <a:ext cx="9144000" cy="657654"/>
          </a:xfrm>
          <a:prstGeom prst="rect">
            <a:avLst/>
          </a:prstGeom>
          <a:solidFill>
            <a:srgbClr val="C0D8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arallelogram 8"/>
          <p:cNvSpPr/>
          <p:nvPr/>
        </p:nvSpPr>
        <p:spPr>
          <a:xfrm flipV="1">
            <a:off x="-11168" y="846292"/>
            <a:ext cx="9149583" cy="64934"/>
          </a:xfrm>
          <a:prstGeom prst="parallelogram">
            <a:avLst>
              <a:gd name="adj" fmla="val 0"/>
            </a:avLst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168" y="188640"/>
            <a:ext cx="6237797" cy="657654"/>
          </a:xfrm>
        </p:spPr>
        <p:txBody>
          <a:bodyPr lIns="180000"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449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15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accent3">
                  <a:lumMod val="75000"/>
                </a:schemeClr>
              </a:buClr>
              <a:buSzPct val="75000"/>
              <a:buFont typeface="Webdings" panose="05030102010509060703" pitchFamily="18" charset="2"/>
              <a:buChar char="=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E4B1D-ADB2-4F15-8389-44110F300007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3AC5-E736-42FC-804D-CE08A2C83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79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E4B1D-ADB2-4F15-8389-44110F300007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23AC5-E736-42FC-804D-CE08A2C83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8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80000"/>
        <a:buFont typeface="Webdings" panose="05030102010509060703" pitchFamily="18" charset="2"/>
        <a:buChar char="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libguides.shu.ac.uk/skillscentre/events/bytype#s-lg-box-14989799" TargetMode="Externa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12" Type="http://schemas.openxmlformats.org/officeDocument/2006/relationships/hyperlink" Target="https://blogs.shu.ac.uk/skillscentre/resources/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libguides.shu.ac.uk/skillscentre/events/bytype#s-lg-box-14989798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libguides.shu.ac.uk/c.php?g=674175&amp;p=4796092#s-lg-box-wrapper-17726314" TargetMode="External"/><Relationship Id="rId15" Type="http://schemas.openxmlformats.org/officeDocument/2006/relationships/image" Target="../media/image3.png"/><Relationship Id="rId10" Type="http://schemas.openxmlformats.org/officeDocument/2006/relationships/hyperlink" Target="https://libguides.shu.ac.uk/skillscentre/events/bytype#s-lg-box-14989800" TargetMode="Externa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1.png"/><Relationship Id="rId14" Type="http://schemas.openxmlformats.org/officeDocument/2006/relationships/hyperlink" Target="https://blogs.shu.ac.uk/skillscentr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4" y="2130425"/>
            <a:ext cx="5457548" cy="1470025"/>
          </a:xfrm>
        </p:spPr>
        <p:txBody>
          <a:bodyPr>
            <a:normAutofit fontScale="90000"/>
          </a:bodyPr>
          <a:lstStyle/>
          <a:p>
            <a:r>
              <a:rPr lang="en-GB" dirty="0"/>
              <a:t>Skills Centre</a:t>
            </a:r>
            <a:br>
              <a:rPr lang="en-GB" dirty="0"/>
            </a:br>
            <a:r>
              <a:rPr lang="en-GB" dirty="0"/>
              <a:t>Writing Forums</a:t>
            </a:r>
            <a:br>
              <a:rPr lang="en-GB" dirty="0"/>
            </a:br>
            <a:r>
              <a:rPr lang="en-GB" sz="2000" dirty="0"/>
              <a:t>Course Leader Festival June 2020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5940152" y="1491766"/>
            <a:ext cx="2879304" cy="287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 descr="Lightbulb and pencil">
            <a:extLst>
              <a:ext uri="{FF2B5EF4-FFF2-40B4-BE49-F238E27FC236}">
                <a16:creationId xmlns:a16="http://schemas.microsoft.com/office/drawing/2014/main" xmlns="" id="{7EA33AB9-FDF9-46FC-A44C-EE83540B8F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876256" y="2219544"/>
            <a:ext cx="1368152" cy="136815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52238572-E2DC-4799-99BF-112404130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9"/>
    </mc:Choice>
    <mc:Fallback xmlns="">
      <p:transition spd="slow" advTm="9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79512" y="260648"/>
            <a:ext cx="8424936" cy="657654"/>
          </a:xfrm>
        </p:spPr>
        <p:txBody>
          <a:bodyPr>
            <a:normAutofit/>
          </a:bodyPr>
          <a:lstStyle/>
          <a:p>
            <a:r>
              <a:rPr lang="en-GB" sz="2400" dirty="0"/>
              <a:t>Students can book a place on Writing Forums via </a:t>
            </a:r>
            <a:r>
              <a:rPr lang="en-GB" sz="2400" dirty="0" err="1"/>
              <a:t>Unihub</a:t>
            </a:r>
            <a:endParaRPr lang="en-GB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3C5280-AD97-4EBF-A7F1-97FD765752EB}"/>
              </a:ext>
            </a:extLst>
          </p:cNvPr>
          <p:cNvSpPr txBox="1"/>
          <p:nvPr/>
        </p:nvSpPr>
        <p:spPr>
          <a:xfrm>
            <a:off x="5682097" y="3645024"/>
            <a:ext cx="349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 action="ppaction://hlinkfile"/>
              </a:rPr>
              <a:t>Workshops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 action="ppaction://hlinkfile"/>
              </a:rPr>
              <a:t>webinars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/>
          </a:p>
        </p:txBody>
      </p:sp>
      <p:sp>
        <p:nvSpPr>
          <p:cNvPr id="4" name="Oval 3" title=".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770520" y="4218394"/>
            <a:ext cx="1307942" cy="1229296"/>
          </a:xfrm>
          <a:prstGeom prst="ellipse">
            <a:avLst/>
          </a:prstGeom>
          <a:solidFill>
            <a:schemeClr val="bg2"/>
          </a:solidFill>
          <a:ln w="38100">
            <a:solidFill>
              <a:srgbClr val="C0D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0" name="Picture 9" descr="Workshop icon showing a teacher in front of a class" title="Icon - workshops">
            <a:extLst>
              <a:ext uri="{FF2B5EF4-FFF2-40B4-BE49-F238E27FC236}">
                <a16:creationId xmlns:a16="http://schemas.microsoft.com/office/drawing/2014/main" xmlns="" id="{E6C779F6-FA66-4DE6-80E5-52AFA0A17E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82" y="4426060"/>
            <a:ext cx="875805" cy="8758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43C5280-AD97-4EBF-A7F1-97FD765752EB}"/>
              </a:ext>
            </a:extLst>
          </p:cNvPr>
          <p:cNvSpPr txBox="1"/>
          <p:nvPr/>
        </p:nvSpPr>
        <p:spPr>
          <a:xfrm>
            <a:off x="-133339" y="1188997"/>
            <a:ext cx="349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 action="ppaction://hlinkfile"/>
              </a:rPr>
              <a:t>Writing Forums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/>
          </a:p>
        </p:txBody>
      </p:sp>
      <p:sp>
        <p:nvSpPr>
          <p:cNvPr id="20" name="Oval 19" title=".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60467" y="1785401"/>
            <a:ext cx="1307942" cy="1229296"/>
          </a:xfrm>
          <a:prstGeom prst="ellipse">
            <a:avLst/>
          </a:prstGeom>
          <a:solidFill>
            <a:schemeClr val="bg2"/>
          </a:solidFill>
          <a:ln w="38100">
            <a:solidFill>
              <a:srgbClr val="C0D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026" name="Picture 2" descr="Writing Forums icon showing students in conversation" title="Icon - conversation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21" y="1888666"/>
            <a:ext cx="890834" cy="89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576FDE3-2222-4017-9F3E-60B2F7BE914C}"/>
              </a:ext>
            </a:extLst>
          </p:cNvPr>
          <p:cNvSpPr txBox="1"/>
          <p:nvPr/>
        </p:nvSpPr>
        <p:spPr>
          <a:xfrm>
            <a:off x="5648446" y="1397613"/>
            <a:ext cx="349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 action="ppaction://hlinkfile"/>
              </a:rPr>
              <a:t>1 to 1 tutorials (30 mins)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val 4" title=".">
            <a:extLst>
              <a:ext uri="{FF2B5EF4-FFF2-40B4-BE49-F238E27FC236}">
                <a16:creationId xmlns:a16="http://schemas.microsoft.com/office/drawing/2014/main" xmlns="" id="{6FC2B8E6-882B-4B72-BC5C-B83FB03EA3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801014" y="1888666"/>
            <a:ext cx="1307942" cy="1229296"/>
          </a:xfrm>
          <a:prstGeom prst="ellipse">
            <a:avLst/>
          </a:prstGeom>
          <a:solidFill>
            <a:schemeClr val="bg2"/>
          </a:solidFill>
          <a:ln w="38100">
            <a:solidFill>
              <a:srgbClr val="C0D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8" name="Picture 7" descr="Icon for one-to-one tutorials showing a conversation between a student and an adviser" title="Icon - one to one tutorials">
            <a:extLst>
              <a:ext uri="{FF2B5EF4-FFF2-40B4-BE49-F238E27FC236}">
                <a16:creationId xmlns:a16="http://schemas.microsoft.com/office/drawing/2014/main" xmlns="" id="{3253D3D3-DFA2-4945-857A-9D6E2B20A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734" y="2030998"/>
            <a:ext cx="748502" cy="748502"/>
          </a:xfrm>
          <a:prstGeom prst="rect">
            <a:avLst/>
          </a:prstGeom>
        </p:spPr>
      </p:pic>
      <p:sp>
        <p:nvSpPr>
          <p:cNvPr id="13" name="TextBox 12" descr="Hyper">
            <a:extLst>
              <a:ext uri="{FF2B5EF4-FFF2-40B4-BE49-F238E27FC236}">
                <a16:creationId xmlns:a16="http://schemas.microsoft.com/office/drawing/2014/main" xmlns="" id="{6E429784-7A06-4ED3-A357-7BE1D70D6AF9}"/>
              </a:ext>
            </a:extLst>
          </p:cNvPr>
          <p:cNvSpPr txBox="1"/>
          <p:nvPr/>
        </p:nvSpPr>
        <p:spPr>
          <a:xfrm>
            <a:off x="-133339" y="3600305"/>
            <a:ext cx="349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Online resources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Oval 6" title=".">
            <a:extLst>
              <a:ext uri="{FF2B5EF4-FFF2-40B4-BE49-F238E27FC236}">
                <a16:creationId xmlns:a16="http://schemas.microsoft.com/office/drawing/2014/main" xmlns="" id="{5B6BAA48-ECBF-487A-A0AD-C80972B181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71997" y="4198575"/>
            <a:ext cx="1307942" cy="1229296"/>
          </a:xfrm>
          <a:prstGeom prst="ellipse">
            <a:avLst/>
          </a:prstGeom>
          <a:solidFill>
            <a:schemeClr val="bg2"/>
          </a:solidFill>
          <a:ln w="38100">
            <a:solidFill>
              <a:srgbClr val="C0D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027" name="Picture 3" descr="Online resources showing a mouse pointer clicking a tablet computing device." title="Icon - Online resource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06" y="4426060"/>
            <a:ext cx="864325" cy="86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979BA47-25A8-4C16-8BEE-FEBCA05AB9E3}"/>
              </a:ext>
            </a:extLst>
          </p:cNvPr>
          <p:cNvSpPr txBox="1"/>
          <p:nvPr/>
        </p:nvSpPr>
        <p:spPr>
          <a:xfrm>
            <a:off x="2076065" y="5403863"/>
            <a:ext cx="4798329" cy="1127751"/>
          </a:xfrm>
          <a:prstGeom prst="roundRect">
            <a:avLst>
              <a:gd name="adj" fmla="val 14084"/>
            </a:avLst>
          </a:prstGeom>
          <a:solidFill>
            <a:schemeClr val="bg2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0000" rtlCol="0" anchor="ctr">
            <a:noAutofit/>
          </a:bodyPr>
          <a:lstStyle/>
          <a:p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Website: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4"/>
              </a:rPr>
              <a:t>blogs.shu.ac.uk/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4"/>
              </a:rPr>
              <a:t>skillscentre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Email: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skillscentre@shu.ac.uk</a:t>
            </a:r>
          </a:p>
          <a:p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Twitter: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HallamSkills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FCD4F59-CC8C-41DD-ACF2-C60EACBFB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36"/>
    </mc:Choice>
    <mc:Fallback xmlns="">
      <p:transition spd="slow" advTm="31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4" y="2168607"/>
            <a:ext cx="5457548" cy="1470025"/>
          </a:xfrm>
        </p:spPr>
        <p:txBody>
          <a:bodyPr>
            <a:normAutofit fontScale="90000"/>
          </a:bodyPr>
          <a:lstStyle/>
          <a:p>
            <a:r>
              <a:rPr lang="en-GB" sz="2700" dirty="0"/>
              <a:t>Michele Lockwood-Edwards</a:t>
            </a: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r>
              <a:rPr lang="en-GB" sz="1800" dirty="0" err="1"/>
              <a:t>B.A.Hons</a:t>
            </a:r>
            <a:r>
              <a:rPr lang="en-GB" sz="1800" dirty="0"/>
              <a:t>. PGCE (Cantab.,) MCIPD </a:t>
            </a:r>
            <a:r>
              <a:rPr lang="en-GB" sz="1800" dirty="0" err="1"/>
              <a:t>M.Sc</a:t>
            </a:r>
            <a:r>
              <a:rPr lang="en-GB" sz="1800" dirty="0"/>
              <a:t>, M.Sc. FHEA</a:t>
            </a:r>
            <a:r>
              <a:rPr lang="en-GB" sz="3600" dirty="0"/>
              <a:t/>
            </a:r>
            <a:br>
              <a:rPr lang="en-GB" sz="3600" dirty="0"/>
            </a:br>
            <a:r>
              <a:rPr lang="en-GB" sz="1200" dirty="0"/>
              <a:t> </a:t>
            </a:r>
            <a:br>
              <a:rPr lang="en-GB" sz="1200" dirty="0"/>
            </a:br>
            <a:r>
              <a:rPr lang="en-GB" sz="1600" dirty="0"/>
              <a:t> </a:t>
            </a:r>
            <a:br>
              <a:rPr lang="en-GB" sz="1600" dirty="0"/>
            </a:br>
            <a:r>
              <a:rPr lang="en-GB" sz="1600" b="1" dirty="0"/>
              <a:t>Academic Skills Advisor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Working days, Mondays and Tuesdays all day, Wednesdays  p.m.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5940152" y="1491766"/>
            <a:ext cx="2879304" cy="287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 descr="Lightbulb and pencil">
            <a:extLst>
              <a:ext uri="{FF2B5EF4-FFF2-40B4-BE49-F238E27FC236}">
                <a16:creationId xmlns:a16="http://schemas.microsoft.com/office/drawing/2014/main" xmlns="" id="{7EA33AB9-FDF9-46FC-A44C-EE83540B8F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876256" y="2219544"/>
            <a:ext cx="1368152" cy="136815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2EB3CA8-2B21-4AD1-8E20-EE03CFB36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9"/>
    </mc:Choice>
    <mc:Fallback xmlns="">
      <p:transition spd="slow" advTm="17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ea typeface="Verdana" panose="020B0604030504040204" pitchFamily="34" charset="0"/>
                <a:cs typeface="Verdana" panose="020B0604030504040204" pitchFamily="34" charset="0"/>
              </a:rPr>
              <a:t>Session outline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61975" y="1162050"/>
            <a:ext cx="8028869" cy="487521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Description of Skills Centre Writing Forum offer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Explanation of rationale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Explanation of  how they function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Benefits to students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Q &amp;A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8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8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GB" sz="28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CD99E497-3352-4DFE-A0FA-4D9430087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4"/>
    </mc:Choice>
    <mc:Fallback xmlns="">
      <p:transition spd="slow" advTm="17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84808"/>
            <a:ext cx="7992888" cy="657654"/>
          </a:xfrm>
        </p:spPr>
        <p:txBody>
          <a:bodyPr>
            <a:normAutofit fontScale="90000"/>
          </a:bodyPr>
          <a:lstStyle/>
          <a:p>
            <a:r>
              <a:rPr lang="en-GB" dirty="0"/>
              <a:t>Description </a:t>
            </a:r>
            <a:r>
              <a:rPr lang="en-GB" dirty="0">
                <a:ea typeface="Verdana" panose="020B0604030504040204" pitchFamily="34" charset="0"/>
                <a:cs typeface="Verdana" panose="020B0604030504040204" pitchFamily="34" charset="0"/>
              </a:rPr>
              <a:t>of Skills Centre Writing Forum offer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75556" y="1018901"/>
            <a:ext cx="7992888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80000"/>
              <a:buFont typeface="Webdings" panose="05030102010509060703" pitchFamily="18" charset="2"/>
              <a:buChar char="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8000" dirty="0">
              <a:latin typeface="+mj-lt"/>
            </a:endParaRPr>
          </a:p>
          <a:p>
            <a:r>
              <a:rPr lang="en-GB" sz="8000" dirty="0">
                <a:latin typeface="+mj-lt"/>
              </a:rPr>
              <a:t>Small group – tutor and  three students in online meeting room for an hour-Blackboard.</a:t>
            </a:r>
          </a:p>
          <a:p>
            <a:pPr marL="0" indent="0">
              <a:buNone/>
            </a:pPr>
            <a:endParaRPr lang="en-GB" sz="8000" dirty="0">
              <a:latin typeface="+mj-lt"/>
            </a:endParaRPr>
          </a:p>
          <a:p>
            <a:r>
              <a:rPr lang="en-GB" sz="8000" dirty="0"/>
              <a:t>Started in person, now online.</a:t>
            </a:r>
          </a:p>
          <a:p>
            <a:endParaRPr lang="en-GB" sz="8000" dirty="0">
              <a:latin typeface="+mj-lt"/>
            </a:endParaRPr>
          </a:p>
          <a:p>
            <a:endParaRPr lang="en-GB" sz="8000" dirty="0">
              <a:latin typeface="+mj-lt"/>
            </a:endParaRPr>
          </a:p>
          <a:p>
            <a:r>
              <a:rPr lang="en-GB" sz="8000" dirty="0">
                <a:latin typeface="+mj-lt"/>
              </a:rPr>
              <a:t>Students take it in turn to show work, individuals attending read extract/s and then students offer comments and question for clarification</a:t>
            </a:r>
          </a:p>
          <a:p>
            <a:endParaRPr lang="en-GB" sz="8000" dirty="0">
              <a:latin typeface="+mj-lt"/>
            </a:endParaRPr>
          </a:p>
          <a:p>
            <a:r>
              <a:rPr lang="en-GB" sz="8000" dirty="0">
                <a:latin typeface="+mj-lt"/>
              </a:rPr>
              <a:t>Typically students present a section they are struggling with/finding difficult.</a:t>
            </a:r>
          </a:p>
          <a:p>
            <a:pPr marL="0" indent="0">
              <a:buNone/>
            </a:pPr>
            <a:endParaRPr lang="en-GB" sz="7200" dirty="0">
              <a:latin typeface="+mj-lt"/>
            </a:endParaRPr>
          </a:p>
        </p:txBody>
      </p:sp>
      <p:pic>
        <p:nvPicPr>
          <p:cNvPr id="5" name="Picture 3" descr="N:\LSSSStaff\Skills\Icons and images\conversation.png">
            <a:extLst>
              <a:ext uri="{FF2B5EF4-FFF2-40B4-BE49-F238E27FC236}">
                <a16:creationId xmlns:a16="http://schemas.microsoft.com/office/drawing/2014/main" xmlns="" id="{4ADA1077-0713-43CD-A4BE-88945EE25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23" y="4884526"/>
            <a:ext cx="1320553" cy="132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Thought bubble">
            <a:extLst>
              <a:ext uri="{FF2B5EF4-FFF2-40B4-BE49-F238E27FC236}">
                <a16:creationId xmlns:a16="http://schemas.microsoft.com/office/drawing/2014/main" xmlns="" id="{42078F5D-DC5E-4F20-AA77-82120C29F9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83568" y="4752714"/>
            <a:ext cx="1584176" cy="1584176"/>
          </a:xfrm>
          <a:prstGeom prst="rect">
            <a:avLst/>
          </a:prstGeom>
        </p:spPr>
      </p:pic>
      <p:pic>
        <p:nvPicPr>
          <p:cNvPr id="8" name="Graphic 7" descr="Chat">
            <a:extLst>
              <a:ext uri="{FF2B5EF4-FFF2-40B4-BE49-F238E27FC236}">
                <a16:creationId xmlns:a16="http://schemas.microsoft.com/office/drawing/2014/main" xmlns="" id="{C183BD98-DD4B-4F0F-8E79-D1A76CB031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948264" y="4581128"/>
            <a:ext cx="2012687" cy="201268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9EDB515-7C25-4D38-9CC1-3BE96DD78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06"/>
    </mc:Choice>
    <mc:Fallback xmlns="">
      <p:transition spd="slow" advTm="71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84808"/>
            <a:ext cx="7992888" cy="657654"/>
          </a:xfrm>
        </p:spPr>
        <p:txBody>
          <a:bodyPr>
            <a:normAutofit fontScale="90000"/>
          </a:bodyPr>
          <a:lstStyle/>
          <a:p>
            <a:r>
              <a:rPr lang="en-GB" dirty="0"/>
              <a:t>Explanation of rationale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21643" y="1772816"/>
            <a:ext cx="8226822" cy="40324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80000"/>
              <a:buFont typeface="Webdings" panose="05030102010509060703" pitchFamily="18" charset="2"/>
              <a:buChar char="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Coaching model-felt shift; noticing issues, taking action.</a:t>
            </a:r>
          </a:p>
          <a:p>
            <a:endParaRPr lang="en-GB" dirty="0"/>
          </a:p>
          <a:p>
            <a:r>
              <a:rPr lang="en-GB" dirty="0"/>
              <a:t>Writing mediator of success at university-exposure to writing needed.</a:t>
            </a:r>
          </a:p>
          <a:p>
            <a:endParaRPr lang="en-GB" dirty="0"/>
          </a:p>
          <a:p>
            <a:r>
              <a:rPr lang="en-GB" dirty="0"/>
              <a:t>Students often write in a bubble, don’t see the writing  of other students, social activity-belonging, situated.</a:t>
            </a:r>
          </a:p>
          <a:p>
            <a:endParaRPr lang="en-GB" dirty="0"/>
          </a:p>
          <a:p>
            <a:r>
              <a:rPr lang="en-GB" dirty="0"/>
              <a:t>Lots of emotion around writing-self efficacy.</a:t>
            </a:r>
          </a:p>
          <a:p>
            <a:endParaRPr lang="en-GB" dirty="0"/>
          </a:p>
          <a:p>
            <a:r>
              <a:rPr lang="en-GB" dirty="0"/>
              <a:t>Not a remedial approach, works with strengths, builds skill.</a:t>
            </a:r>
          </a:p>
          <a:p>
            <a:endParaRPr lang="en-GB" sz="7200" dirty="0">
              <a:latin typeface="+mj-lt"/>
            </a:endParaRPr>
          </a:p>
          <a:p>
            <a:pPr marL="0" indent="0">
              <a:buNone/>
            </a:pPr>
            <a:endParaRPr lang="en-GB" sz="4800" dirty="0"/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473EBBE-FBBD-4386-B4E7-476203030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3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49"/>
    </mc:Choice>
    <mc:Fallback xmlns="">
      <p:transition spd="slow" advTm="166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79512" y="260648"/>
            <a:ext cx="8424936" cy="657654"/>
          </a:xfrm>
        </p:spPr>
        <p:txBody>
          <a:bodyPr>
            <a:normAutofit/>
          </a:bodyPr>
          <a:lstStyle/>
          <a:p>
            <a:r>
              <a:rPr lang="en-GB" sz="2400" dirty="0"/>
              <a:t>What do students want to know about their writing?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F7CEB833-B84C-41A4-8359-1A2B744410B3}"/>
              </a:ext>
            </a:extLst>
          </p:cNvPr>
          <p:cNvSpPr/>
          <p:nvPr/>
        </p:nvSpPr>
        <p:spPr>
          <a:xfrm>
            <a:off x="395536" y="2225157"/>
            <a:ext cx="2448272" cy="1800200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Am I on the right track?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1919D5EF-30A2-47B4-B107-49C4DE6B3C6D}"/>
              </a:ext>
            </a:extLst>
          </p:cNvPr>
          <p:cNvSpPr/>
          <p:nvPr/>
        </p:nvSpPr>
        <p:spPr>
          <a:xfrm>
            <a:off x="3316509" y="1155622"/>
            <a:ext cx="2448272" cy="1800200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Is it critical at all or critical enough?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28FCAE5C-CCF9-4004-A043-A9674A9D4F3B}"/>
              </a:ext>
            </a:extLst>
          </p:cNvPr>
          <p:cNvSpPr/>
          <p:nvPr/>
        </p:nvSpPr>
        <p:spPr>
          <a:xfrm>
            <a:off x="556990" y="4581128"/>
            <a:ext cx="2448272" cy="1800200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I have been told my style is not </a:t>
            </a:r>
            <a:r>
              <a:rPr lang="en-GB" dirty="0" err="1">
                <a:solidFill>
                  <a:schemeClr val="tx2"/>
                </a:solidFill>
              </a:rPr>
              <a:t>academic..what</a:t>
            </a:r>
            <a:r>
              <a:rPr lang="en-GB" dirty="0">
                <a:solidFill>
                  <a:schemeClr val="tx2"/>
                </a:solidFill>
              </a:rPr>
              <a:t> does that mean?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65817D2D-C040-4140-9A92-B8680D4F6324}"/>
              </a:ext>
            </a:extLst>
          </p:cNvPr>
          <p:cNvSpPr/>
          <p:nvPr/>
        </p:nvSpPr>
        <p:spPr>
          <a:xfrm>
            <a:off x="6138739" y="4702142"/>
            <a:ext cx="2448272" cy="1800200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I am on the threshold of  the  next grade demarcation...how do I  get up to the next level?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xmlns="" id="{404963F1-D1F7-454E-8A3A-B0F1F32420FE}"/>
              </a:ext>
            </a:extLst>
          </p:cNvPr>
          <p:cNvSpPr/>
          <p:nvPr/>
        </p:nvSpPr>
        <p:spPr>
          <a:xfrm>
            <a:off x="6440781" y="1327536"/>
            <a:ext cx="2448272" cy="1800200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Am I meeting expectations?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EA0AD298-C48F-4CC4-8898-2394F67C939F}"/>
              </a:ext>
            </a:extLst>
          </p:cNvPr>
          <p:cNvSpPr/>
          <p:nvPr/>
        </p:nvSpPr>
        <p:spPr>
          <a:xfrm>
            <a:off x="3458409" y="3429000"/>
            <a:ext cx="2448272" cy="1728192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How do I improve my writing?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1B4B4424-ECA3-4C5A-8607-A3D9DDC46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5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47"/>
    </mc:Choice>
    <mc:Fallback xmlns="">
      <p:transition spd="slow" advTm="64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84808"/>
            <a:ext cx="7992888" cy="657654"/>
          </a:xfrm>
        </p:spPr>
        <p:txBody>
          <a:bodyPr>
            <a:normAutofit fontScale="90000"/>
          </a:bodyPr>
          <a:lstStyle/>
          <a:p>
            <a:r>
              <a:rPr lang="en-GB" dirty="0"/>
              <a:t>Explanation of how they function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21643" y="1052736"/>
            <a:ext cx="7992888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80000"/>
              <a:buFont typeface="Webdings" panose="05030102010509060703" pitchFamily="18" charset="2"/>
              <a:buChar char="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200" dirty="0"/>
              <a:t>Individual students book place on </a:t>
            </a:r>
            <a:r>
              <a:rPr lang="en-GB" sz="7200" dirty="0" err="1"/>
              <a:t>Unihub</a:t>
            </a:r>
            <a:endParaRPr lang="en-GB" sz="7200" dirty="0"/>
          </a:p>
          <a:p>
            <a:endParaRPr lang="en-GB" sz="7200" b="1" dirty="0"/>
          </a:p>
          <a:p>
            <a:r>
              <a:rPr lang="en-GB" sz="7200" b="1" dirty="0"/>
              <a:t>They join session on blackboard via a link</a:t>
            </a:r>
          </a:p>
          <a:p>
            <a:endParaRPr lang="en-GB" sz="7200" b="1" dirty="0"/>
          </a:p>
          <a:p>
            <a:r>
              <a:rPr lang="en-GB" sz="7200" b="1" dirty="0"/>
              <a:t>They open their work ready for use (Word or google docs)</a:t>
            </a:r>
          </a:p>
          <a:p>
            <a:endParaRPr lang="en-GB" sz="7200" b="1" dirty="0"/>
          </a:p>
          <a:p>
            <a:r>
              <a:rPr lang="en-GB" sz="7200" b="1" dirty="0"/>
              <a:t>Tutor manages time. Gives each student 15 mins to show work</a:t>
            </a:r>
          </a:p>
          <a:p>
            <a:endParaRPr lang="en-GB" sz="7200" dirty="0">
              <a:latin typeface="+mj-lt"/>
            </a:endParaRPr>
          </a:p>
          <a:p>
            <a:r>
              <a:rPr lang="en-GB" sz="7200" dirty="0">
                <a:latin typeface="+mj-lt"/>
              </a:rPr>
              <a:t>Invites student peers to question and comment.</a:t>
            </a:r>
          </a:p>
          <a:p>
            <a:pPr marL="0" indent="0">
              <a:buNone/>
            </a:pPr>
            <a:endParaRPr lang="en-GB" sz="7200" dirty="0">
              <a:latin typeface="+mj-lt"/>
            </a:endParaRPr>
          </a:p>
          <a:p>
            <a:pPr marL="0" indent="0">
              <a:buNone/>
            </a:pPr>
            <a:r>
              <a:rPr lang="en-GB" sz="7200" b="1" dirty="0">
                <a:solidFill>
                  <a:srgbClr val="0070C0"/>
                </a:solidFill>
                <a:latin typeface="+mj-lt"/>
              </a:rPr>
              <a:t>All in room offer questions, comments.</a:t>
            </a:r>
          </a:p>
          <a:p>
            <a:pPr marL="0" indent="0">
              <a:buNone/>
            </a:pPr>
            <a:endParaRPr lang="en-GB" sz="7200" b="1" dirty="0">
              <a:latin typeface="+mj-lt"/>
            </a:endParaRPr>
          </a:p>
          <a:p>
            <a:r>
              <a:rPr lang="en-GB" sz="6400" dirty="0"/>
              <a:t>Typically questions about intended meaning</a:t>
            </a:r>
          </a:p>
          <a:p>
            <a:r>
              <a:rPr lang="en-GB" sz="6400" dirty="0">
                <a:latin typeface="+mj-lt"/>
              </a:rPr>
              <a:t>Comments on criticality</a:t>
            </a:r>
          </a:p>
          <a:p>
            <a:r>
              <a:rPr lang="en-GB" sz="6400" dirty="0">
                <a:latin typeface="+mj-lt"/>
              </a:rPr>
              <a:t>Comment, questions about argument, structure</a:t>
            </a:r>
          </a:p>
          <a:p>
            <a:r>
              <a:rPr lang="en-GB" sz="6400" dirty="0">
                <a:latin typeface="+mj-lt"/>
              </a:rPr>
              <a:t>Improvement- vocabulary</a:t>
            </a:r>
          </a:p>
          <a:p>
            <a:r>
              <a:rPr lang="en-GB" sz="6400" dirty="0">
                <a:latin typeface="+mj-lt"/>
              </a:rPr>
              <a:t>Tutor will focus on register- informal, formal writing</a:t>
            </a:r>
          </a:p>
          <a:p>
            <a:r>
              <a:rPr lang="en-GB" sz="6400" dirty="0">
                <a:latin typeface="+mj-lt"/>
              </a:rPr>
              <a:t>What’s missing?</a:t>
            </a:r>
          </a:p>
          <a:p>
            <a:r>
              <a:rPr lang="en-GB" sz="6400" dirty="0">
                <a:latin typeface="+mj-lt"/>
              </a:rPr>
              <a:t>Handling paragraphs, the missing ‘so what’ at end of paragraphs.</a:t>
            </a:r>
          </a:p>
          <a:p>
            <a:r>
              <a:rPr lang="en-GB" sz="6400" dirty="0">
                <a:latin typeface="+mj-lt"/>
              </a:rPr>
              <a:t>Discussion of significance and impact.</a:t>
            </a:r>
          </a:p>
          <a:p>
            <a:endParaRPr lang="en-GB" sz="7200" dirty="0">
              <a:latin typeface="+mj-lt"/>
            </a:endParaRPr>
          </a:p>
          <a:p>
            <a:endParaRPr lang="en-GB" sz="7200" dirty="0">
              <a:latin typeface="+mj-lt"/>
            </a:endParaRPr>
          </a:p>
          <a:p>
            <a:pPr marL="0" indent="0">
              <a:buNone/>
            </a:pPr>
            <a:endParaRPr lang="en-GB" sz="4800" dirty="0"/>
          </a:p>
          <a:p>
            <a:endParaRPr lang="en-GB" dirty="0"/>
          </a:p>
        </p:txBody>
      </p:sp>
      <p:pic>
        <p:nvPicPr>
          <p:cNvPr id="5" name="Picture 2" descr="N:\LSSSStaff\Skills\Icons and images\763204-idea-and-creativity\png\023-graphic-tablet.png">
            <a:extLst>
              <a:ext uri="{FF2B5EF4-FFF2-40B4-BE49-F238E27FC236}">
                <a16:creationId xmlns:a16="http://schemas.microsoft.com/office/drawing/2014/main" xmlns="" id="{1B931E1D-B58F-4548-B2E4-F0700A75F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000">
            <a:off x="6833440" y="3458193"/>
            <a:ext cx="1765158" cy="176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E04063E-DB45-4505-9EB0-91E2E55C2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45"/>
    </mc:Choice>
    <mc:Fallback xmlns="">
      <p:transition spd="slow" advTm="110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84808"/>
            <a:ext cx="7992888" cy="657654"/>
          </a:xfrm>
        </p:spPr>
        <p:txBody>
          <a:bodyPr>
            <a:normAutofit fontScale="90000"/>
          </a:bodyPr>
          <a:lstStyle/>
          <a:p>
            <a:r>
              <a:rPr lang="en-GB" dirty="0"/>
              <a:t>Benefits to students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21643" y="1052736"/>
            <a:ext cx="7992888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80000"/>
              <a:buFont typeface="Webdings" panose="05030102010509060703" pitchFamily="18" charset="2"/>
              <a:buChar char="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200" dirty="0"/>
              <a:t>Learn emotional self-regulation, </a:t>
            </a:r>
          </a:p>
          <a:p>
            <a:r>
              <a:rPr lang="en-GB" sz="7200" dirty="0"/>
              <a:t>sense of community-everyone has doubts </a:t>
            </a:r>
          </a:p>
          <a:p>
            <a:r>
              <a:rPr lang="en-GB" sz="7200" dirty="0"/>
              <a:t>more writing strategies and study strategies of others. (Contracting for respecting others’ work and academic integrity).</a:t>
            </a:r>
            <a:endParaRPr lang="en-GB" sz="7200" b="1" dirty="0"/>
          </a:p>
          <a:p>
            <a:endParaRPr lang="en-GB" sz="7200" dirty="0">
              <a:latin typeface="+mj-lt"/>
            </a:endParaRPr>
          </a:p>
          <a:p>
            <a:r>
              <a:rPr lang="en-GB" sz="7200" dirty="0">
                <a:latin typeface="+mj-lt"/>
              </a:rPr>
              <a:t>Learn from others, apply to self-opportunity to see other student work and writing and witness process of improvement, different genres and subject areas. Often insight into issues an individual may find difficult- paragraph structure, argument or citation use.</a:t>
            </a:r>
            <a:endParaRPr lang="en-GB" sz="7200" b="1" dirty="0">
              <a:latin typeface="+mj-lt"/>
            </a:endParaRPr>
          </a:p>
          <a:p>
            <a:pPr marL="0" indent="0">
              <a:buNone/>
            </a:pPr>
            <a:endParaRPr lang="en-GB" sz="7200" b="1" dirty="0">
              <a:latin typeface="+mj-lt"/>
            </a:endParaRPr>
          </a:p>
          <a:p>
            <a:r>
              <a:rPr lang="en-GB" sz="7200" dirty="0"/>
              <a:t>Exposure to the rules of the game.</a:t>
            </a:r>
            <a:endParaRPr lang="en-GB" sz="7200" b="1" dirty="0">
              <a:latin typeface="+mj-lt"/>
            </a:endParaRPr>
          </a:p>
          <a:p>
            <a:pPr marL="0" indent="0">
              <a:buNone/>
            </a:pPr>
            <a:endParaRPr lang="en-GB" sz="7200" b="1" dirty="0">
              <a:latin typeface="+mj-lt"/>
            </a:endParaRPr>
          </a:p>
          <a:p>
            <a:r>
              <a:rPr lang="en-GB" sz="7200" dirty="0">
                <a:latin typeface="+mj-lt"/>
              </a:rPr>
              <a:t>Constructive feedback from peers and tutor. Students  studying different subjects/ from different years can be quite insightful.</a:t>
            </a:r>
          </a:p>
          <a:p>
            <a:endParaRPr lang="en-GB" sz="7200" dirty="0">
              <a:latin typeface="+mj-lt"/>
            </a:endParaRPr>
          </a:p>
          <a:p>
            <a:r>
              <a:rPr lang="en-GB" sz="7200" dirty="0">
                <a:latin typeface="+mj-lt"/>
              </a:rPr>
              <a:t>When others read work, makes students aware writing for an audience pay more attention to flow, signposting to reader, explicit argument.</a:t>
            </a:r>
          </a:p>
          <a:p>
            <a:pPr marL="0" indent="0">
              <a:buNone/>
            </a:pPr>
            <a:endParaRPr lang="en-GB" sz="7200" dirty="0">
              <a:latin typeface="+mj-lt"/>
            </a:endParaRPr>
          </a:p>
          <a:p>
            <a:r>
              <a:rPr lang="en-GB" sz="7200" dirty="0">
                <a:latin typeface="+mj-lt"/>
              </a:rPr>
              <a:t>Constructive peer support.</a:t>
            </a:r>
          </a:p>
          <a:p>
            <a:endParaRPr lang="en-GB" sz="7200" dirty="0">
              <a:latin typeface="+mj-lt"/>
            </a:endParaRPr>
          </a:p>
          <a:p>
            <a:endParaRPr lang="en-GB" sz="7200" dirty="0">
              <a:latin typeface="+mj-lt"/>
            </a:endParaRPr>
          </a:p>
          <a:p>
            <a:pPr marL="0" indent="0">
              <a:buNone/>
            </a:pPr>
            <a:endParaRPr lang="en-GB" sz="4800" dirty="0"/>
          </a:p>
          <a:p>
            <a:endParaRPr lang="en-GB" dirty="0"/>
          </a:p>
        </p:txBody>
      </p:sp>
      <p:pic>
        <p:nvPicPr>
          <p:cNvPr id="5" name="Picture 2" descr="N:\LSSSStaff\Skills\Icons and images\763204-idea-and-creativity\png\008-graphic-file.png">
            <a:extLst>
              <a:ext uri="{FF2B5EF4-FFF2-40B4-BE49-F238E27FC236}">
                <a16:creationId xmlns:a16="http://schemas.microsoft.com/office/drawing/2014/main" xmlns="" id="{A2BA5B2A-BDB5-4C2E-8A33-11C4C4DC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134" y="5054085"/>
            <a:ext cx="1048793" cy="104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AE3E88B3-5145-4083-8E00-C52E40B1D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23"/>
    </mc:Choice>
    <mc:Fallback xmlns="">
      <p:transition spd="slow" advTm="175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33437"/>
            <a:ext cx="7992888" cy="657654"/>
          </a:xfrm>
        </p:spPr>
        <p:txBody>
          <a:bodyPr>
            <a:normAutofit/>
          </a:bodyPr>
          <a:lstStyle/>
          <a:p>
            <a:r>
              <a:rPr lang="en-GB" dirty="0"/>
              <a:t>A student said: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95536" y="1037690"/>
            <a:ext cx="8000823" cy="368745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80000"/>
              <a:buFont typeface="Webdings" panose="05030102010509060703" pitchFamily="18" charset="2"/>
              <a:buChar char="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en-GB" sz="8000" dirty="0"/>
              <a:t>“I joined the writing forum a couple of times with my research proposal and reflection assignment. I could see what other students wrote and it was good to see how they developed the idea. Also, I gained direct feedback from peers; it was unexpected to take direct evaluation and criticism from them about my piece of work, but it gave me fresh ideas.</a:t>
            </a:r>
          </a:p>
          <a:p>
            <a:pPr marL="0" indent="0">
              <a:buNone/>
            </a:pPr>
            <a:endParaRPr lang="en-GB" sz="8000" dirty="0"/>
          </a:p>
          <a:p>
            <a:pPr marL="0" indent="0">
              <a:buNone/>
            </a:pPr>
            <a:r>
              <a:rPr lang="en-GB" sz="8000" dirty="0"/>
              <a:t>I learnt how to analyse someone else’s work with a more professional format from the tutor.</a:t>
            </a:r>
          </a:p>
          <a:p>
            <a:pPr marL="0" indent="0">
              <a:buNone/>
            </a:pPr>
            <a:endParaRPr lang="en-GB" sz="8000" dirty="0"/>
          </a:p>
          <a:p>
            <a:pPr marL="0" indent="0">
              <a:buNone/>
            </a:pPr>
            <a:r>
              <a:rPr lang="en-GB" sz="8000" dirty="0"/>
              <a:t>It was the first time for me to see other students’ writing work and show my writing to colleagues in the forum session.</a:t>
            </a:r>
          </a:p>
          <a:p>
            <a:pPr marL="0" indent="0">
              <a:buNone/>
            </a:pPr>
            <a:endParaRPr lang="en-GB" sz="8000" dirty="0"/>
          </a:p>
          <a:p>
            <a:pPr marL="0" indent="0">
              <a:buNone/>
            </a:pPr>
            <a:endParaRPr lang="en-GB" sz="8000" dirty="0"/>
          </a:p>
          <a:p>
            <a:pPr marL="0" indent="0">
              <a:buNone/>
            </a:pPr>
            <a:r>
              <a:rPr lang="en-GB" sz="8000" dirty="0"/>
              <a:t>I think the writing forum is a productive, fresh idea and a new stimulus for my writing assignments.”</a:t>
            </a:r>
          </a:p>
          <a:p>
            <a:pPr marL="0" indent="0">
              <a:buNone/>
            </a:pPr>
            <a:r>
              <a:rPr lang="en-GB" sz="8000" dirty="0"/>
              <a:t> </a:t>
            </a:r>
          </a:p>
          <a:p>
            <a:pPr marL="0" indent="0">
              <a:buNone/>
            </a:pPr>
            <a:r>
              <a:rPr lang="en-GB" sz="2000" dirty="0"/>
              <a:t> </a:t>
            </a:r>
          </a:p>
          <a:p>
            <a:pPr marL="0" indent="0">
              <a:buNone/>
            </a:pPr>
            <a:r>
              <a:rPr lang="en-GB" sz="2000" dirty="0"/>
              <a:t> </a:t>
            </a:r>
          </a:p>
          <a:p>
            <a:pPr marL="0" indent="0">
              <a:buNone/>
            </a:pPr>
            <a:r>
              <a:rPr lang="en-GB" sz="2000" dirty="0"/>
              <a:t> 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5" name="Picture 2" descr="N:\LSSSStaff\Skills\Icons and images\763204-idea-and-creativity\png\008-graphic-file.png">
            <a:extLst>
              <a:ext uri="{FF2B5EF4-FFF2-40B4-BE49-F238E27FC236}">
                <a16:creationId xmlns:a16="http://schemas.microsoft.com/office/drawing/2014/main" xmlns="" id="{A2BA5B2A-BDB5-4C2E-8A33-11C4C4DC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935" y="4629887"/>
            <a:ext cx="1521065" cy="152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45CF7E6-14C9-45B5-B78D-D45D719BF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2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36"/>
    </mc:Choice>
    <mc:Fallback xmlns="">
      <p:transition spd="slow" advTm="53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Windows 7- SkillsCentre Template</Template>
  <TotalTime>2485</TotalTime>
  <Words>725</Words>
  <Application>Microsoft Office PowerPoint</Application>
  <PresentationFormat>On-screen Show (4:3)</PresentationFormat>
  <Paragraphs>118</Paragraphs>
  <Slides>10</Slides>
  <Notes>10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Blank</vt:lpstr>
      <vt:lpstr>Skills Centre Writing Forums Course Leader Festival June 2020</vt:lpstr>
      <vt:lpstr>Michele Lockwood-Edwards  B.A.Hons. PGCE (Cantab.,) MCIPD M.Sc, M.Sc. FHEA     Academic Skills Advisor Working days, Mondays and Tuesdays all day, Wednesdays  p.m.</vt:lpstr>
      <vt:lpstr>Session outline</vt:lpstr>
      <vt:lpstr>Description of Skills Centre Writing Forum offer  </vt:lpstr>
      <vt:lpstr>Explanation of rationale  </vt:lpstr>
      <vt:lpstr>What do students want to know about their writing?</vt:lpstr>
      <vt:lpstr>Explanation of how they function  </vt:lpstr>
      <vt:lpstr>Benefits to students  </vt:lpstr>
      <vt:lpstr>A student said:</vt:lpstr>
      <vt:lpstr>Students can book a place on Writing Forums via Unihub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MSc crit writing</dc:title>
  <dc:creator>Michele Lockwood-Edwards</dc:creator>
  <cp:lastModifiedBy>Natalie Brownell</cp:lastModifiedBy>
  <cp:revision>124</cp:revision>
  <dcterms:created xsi:type="dcterms:W3CDTF">2019-08-05T13:01:17Z</dcterms:created>
  <dcterms:modified xsi:type="dcterms:W3CDTF">2020-06-26T06:37:09Z</dcterms:modified>
</cp:coreProperties>
</file>