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58" r:id="rId4"/>
    <p:sldId id="264" r:id="rId5"/>
    <p:sldId id="262" r:id="rId6"/>
    <p:sldId id="267" r:id="rId7"/>
    <p:sldId id="268" r:id="rId8"/>
    <p:sldId id="269" r:id="rId9"/>
    <p:sldId id="259" r:id="rId10"/>
    <p:sldId id="270" r:id="rId11"/>
    <p:sldId id="260" r:id="rId12"/>
    <p:sldId id="266" r:id="rId13"/>
    <p:sldId id="261" r:id="rId14"/>
    <p:sldId id="271" r:id="rId15"/>
    <p:sldId id="277" r:id="rId16"/>
    <p:sldId id="272" r:id="rId17"/>
    <p:sldId id="274" r:id="rId18"/>
    <p:sldId id="275" r:id="rId19"/>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428422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406849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365480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2086355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13237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504B4-BFC6-4665-B9FF-5277558A8424}"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333781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B504B4-BFC6-4665-B9FF-5277558A8424}"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37180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504B4-BFC6-4665-B9FF-5277558A8424}" type="datetimeFigureOut">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360224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B504B4-BFC6-4665-B9FF-5277558A8424}" type="datetimeFigureOut">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209993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04B4-BFC6-4665-B9FF-5277558A8424}" type="datetimeFigureOut">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221185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04B4-BFC6-4665-B9FF-5277558A8424}"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410164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04B4-BFC6-4665-B9FF-5277558A8424}"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38051A-B873-4365-BD80-3DD8BA4FC0CC}" type="slidenum">
              <a:rPr lang="en-GB" smtClean="0"/>
              <a:t>‹#›</a:t>
            </a:fld>
            <a:endParaRPr lang="en-GB"/>
          </a:p>
        </p:txBody>
      </p:sp>
    </p:spTree>
    <p:extLst>
      <p:ext uri="{BB962C8B-B14F-4D97-AF65-F5344CB8AC3E}">
        <p14:creationId xmlns:p14="http://schemas.microsoft.com/office/powerpoint/2010/main" val="408242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04B4-BFC6-4665-B9FF-5277558A8424}" type="datetimeFigureOut">
              <a:rPr lang="en-GB" smtClean="0"/>
              <a:t>26/06/2020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8051A-B873-4365-BD80-3DD8BA4FC0CC}" type="slidenum">
              <a:rPr lang="en-GB" smtClean="0"/>
              <a:t>‹#›</a:t>
            </a:fld>
            <a:endParaRPr lang="en-GB"/>
          </a:p>
        </p:txBody>
      </p:sp>
    </p:spTree>
    <p:extLst>
      <p:ext uri="{BB962C8B-B14F-4D97-AF65-F5344CB8AC3E}">
        <p14:creationId xmlns:p14="http://schemas.microsoft.com/office/powerpoint/2010/main" val="333015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heffhallamuni.vevox.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slideLayout" Target="../slideLayouts/slideLayout12.xml"/><Relationship Id="rId2" Type="http://schemas.openxmlformats.org/officeDocument/2006/relationships/tags" Target="../tags/tag32.xml"/><Relationship Id="rId16" Type="http://schemas.openxmlformats.org/officeDocument/2006/relationships/tags" Target="../tags/tag46.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26" Type="http://schemas.openxmlformats.org/officeDocument/2006/relationships/tags" Target="../tags/tag72.xml"/><Relationship Id="rId3" Type="http://schemas.openxmlformats.org/officeDocument/2006/relationships/tags" Target="../tags/tag49.xml"/><Relationship Id="rId21" Type="http://schemas.openxmlformats.org/officeDocument/2006/relationships/tags" Target="../tags/tag67.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5" Type="http://schemas.openxmlformats.org/officeDocument/2006/relationships/tags" Target="../tags/tag71.xm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29" Type="http://schemas.openxmlformats.org/officeDocument/2006/relationships/tags" Target="../tags/tag75.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tags" Target="../tags/tag70.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tags" Target="../tags/tag69.xml"/><Relationship Id="rId28" Type="http://schemas.openxmlformats.org/officeDocument/2006/relationships/tags" Target="../tags/tag74.xml"/><Relationship Id="rId10" Type="http://schemas.openxmlformats.org/officeDocument/2006/relationships/tags" Target="../tags/tag56.xml"/><Relationship Id="rId19" Type="http://schemas.openxmlformats.org/officeDocument/2006/relationships/tags" Target="../tags/tag65.xml"/><Relationship Id="rId31" Type="http://schemas.openxmlformats.org/officeDocument/2006/relationships/slideLayout" Target="../slideLayouts/slideLayout12.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tags" Target="../tags/tag68.xml"/><Relationship Id="rId27" Type="http://schemas.openxmlformats.org/officeDocument/2006/relationships/tags" Target="../tags/tag73.xml"/><Relationship Id="rId30" Type="http://schemas.openxmlformats.org/officeDocument/2006/relationships/tags" Target="../tags/tag76.xml"/></Relationships>
</file>

<file path=ppt/slides/_rels/slide17.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tags" Target="../tags/tag89.xml"/><Relationship Id="rId18" Type="http://schemas.openxmlformats.org/officeDocument/2006/relationships/tags" Target="../tags/tag94.xml"/><Relationship Id="rId3" Type="http://schemas.openxmlformats.org/officeDocument/2006/relationships/tags" Target="../tags/tag79.xml"/><Relationship Id="rId21" Type="http://schemas.openxmlformats.org/officeDocument/2006/relationships/slideLayout" Target="../slideLayouts/slideLayout12.xml"/><Relationship Id="rId7" Type="http://schemas.openxmlformats.org/officeDocument/2006/relationships/tags" Target="../tags/tag83.xml"/><Relationship Id="rId12" Type="http://schemas.openxmlformats.org/officeDocument/2006/relationships/tags" Target="../tags/tag88.xml"/><Relationship Id="rId17" Type="http://schemas.openxmlformats.org/officeDocument/2006/relationships/tags" Target="../tags/tag93.xml"/><Relationship Id="rId2" Type="http://schemas.openxmlformats.org/officeDocument/2006/relationships/tags" Target="../tags/tag78.xml"/><Relationship Id="rId16" Type="http://schemas.openxmlformats.org/officeDocument/2006/relationships/tags" Target="../tags/tag92.xml"/><Relationship Id="rId20" Type="http://schemas.openxmlformats.org/officeDocument/2006/relationships/tags" Target="../tags/tag96.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tags" Target="../tags/tag87.xml"/><Relationship Id="rId5" Type="http://schemas.openxmlformats.org/officeDocument/2006/relationships/tags" Target="../tags/tag81.xml"/><Relationship Id="rId15" Type="http://schemas.openxmlformats.org/officeDocument/2006/relationships/tags" Target="../tags/tag91.xml"/><Relationship Id="rId10" Type="http://schemas.openxmlformats.org/officeDocument/2006/relationships/tags" Target="../tags/tag86.xml"/><Relationship Id="rId19" Type="http://schemas.openxmlformats.org/officeDocument/2006/relationships/tags" Target="../tags/tag95.xml"/><Relationship Id="rId4" Type="http://schemas.openxmlformats.org/officeDocument/2006/relationships/tags" Target="../tags/tag80.xml"/><Relationship Id="rId9" Type="http://schemas.openxmlformats.org/officeDocument/2006/relationships/tags" Target="../tags/tag85.xml"/><Relationship Id="rId14" Type="http://schemas.openxmlformats.org/officeDocument/2006/relationships/tags" Target="../tags/tag90.xml"/></Relationships>
</file>

<file path=ppt/slides/_rels/slide18.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dgst101.com/dgst101-fall-2019-syllabus-1ab18a9037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image" Target="../media/image4.png"/><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image" Target="../media/image3.png"/><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image" Target="../media/image2.png"/><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image" Target="../media/image1.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slideLayout" Target="../slideLayouts/slideLayout12.xml"/><Relationship Id="rId3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a:t>
            </a:r>
            <a:endParaRPr lang="en-GB" dirty="0"/>
          </a:p>
        </p:txBody>
      </p:sp>
      <p:sp>
        <p:nvSpPr>
          <p:cNvPr id="3" name="Content Placeholder 2"/>
          <p:cNvSpPr>
            <a:spLocks noGrp="1"/>
          </p:cNvSpPr>
          <p:nvPr>
            <p:ph idx="1"/>
          </p:nvPr>
        </p:nvSpPr>
        <p:spPr/>
        <p:txBody>
          <a:bodyPr/>
          <a:lstStyle/>
          <a:p>
            <a:pPr marL="0" indent="0">
              <a:buNone/>
            </a:pPr>
            <a:r>
              <a:rPr lang="en-GB" dirty="0" smtClean="0"/>
              <a:t>Please could </a:t>
            </a:r>
            <a:r>
              <a:rPr lang="en-GB" dirty="0"/>
              <a:t>you download the VEVOX app on to your phone</a:t>
            </a:r>
            <a:r>
              <a:rPr lang="en-GB" dirty="0" smtClean="0"/>
              <a:t>?  It’s free and available in your usual App store.</a:t>
            </a:r>
          </a:p>
          <a:p>
            <a:pPr marL="0" indent="0">
              <a:buNone/>
            </a:pPr>
            <a:endParaRPr lang="en-GB" dirty="0" smtClean="0"/>
          </a:p>
          <a:p>
            <a:pPr marL="0" indent="0">
              <a:buNone/>
            </a:pPr>
            <a:r>
              <a:rPr lang="en-GB" dirty="0"/>
              <a:t>T</a:t>
            </a:r>
            <a:r>
              <a:rPr lang="en-GB" dirty="0" smtClean="0"/>
              <a:t>he session ID is: </a:t>
            </a:r>
            <a:r>
              <a:rPr lang="en-GB" b="1" dirty="0"/>
              <a:t>189-815-559</a:t>
            </a:r>
          </a:p>
          <a:p>
            <a:pPr marL="0" indent="0">
              <a:buNone/>
            </a:pPr>
            <a:endParaRPr lang="en-GB" dirty="0"/>
          </a:p>
          <a:p>
            <a:pPr marL="0" indent="0">
              <a:buNone/>
            </a:pPr>
            <a:r>
              <a:rPr lang="en-GB" dirty="0" smtClean="0"/>
              <a:t>You could also open it in your browser on a new tab: </a:t>
            </a:r>
            <a:r>
              <a:rPr lang="en-GB" dirty="0" smtClean="0">
                <a:hlinkClick r:id="rId2"/>
              </a:rPr>
              <a:t>https</a:t>
            </a:r>
            <a:r>
              <a:rPr lang="en-GB" dirty="0">
                <a:hlinkClick r:id="rId2"/>
              </a:rPr>
              <a:t>://sheffhallamuni.vevox.com</a:t>
            </a:r>
            <a:r>
              <a:rPr lang="en-GB" dirty="0" smtClean="0">
                <a:hlinkClick r:id="rId2"/>
              </a:rPr>
              <a:t>/</a:t>
            </a:r>
            <a:endParaRPr lang="en-GB" dirty="0" smtClean="0"/>
          </a:p>
          <a:p>
            <a:pPr marL="0" indent="0">
              <a:buNone/>
            </a:pPr>
            <a:endParaRPr lang="en-GB" dirty="0"/>
          </a:p>
          <a:p>
            <a:pPr marL="0" indent="0">
              <a:buNone/>
            </a:pPr>
            <a:r>
              <a:rPr lang="en-GB" dirty="0" smtClean="0"/>
              <a:t>Please could you also open the Zoom chat.</a:t>
            </a:r>
            <a:endParaRPr lang="en-GB" dirty="0"/>
          </a:p>
        </p:txBody>
      </p:sp>
    </p:spTree>
    <p:extLst>
      <p:ext uri="{BB962C8B-B14F-4D97-AF65-F5344CB8AC3E}">
        <p14:creationId xmlns:p14="http://schemas.microsoft.com/office/powerpoint/2010/main" val="2925304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46126"/>
            <a:ext cx="10515600" cy="1325563"/>
          </a:xfrm>
        </p:spPr>
        <p:txBody>
          <a:bodyPr/>
          <a:lstStyle/>
          <a:p>
            <a:r>
              <a:rPr lang="en-GB" dirty="0" smtClean="0"/>
              <a:t>Choose the statement that most closely matches your view</a:t>
            </a:r>
            <a:endParaRPr lang="en-GB" dirty="0"/>
          </a:p>
        </p:txBody>
      </p:sp>
      <p:sp>
        <p:nvSpPr>
          <p:cNvPr id="5" name="Text Placeholder 4" hidden="1"/>
          <p:cNvSpPr>
            <a:spLocks noGrp="1"/>
          </p:cNvSpPr>
          <p:nvPr>
            <p:ph type="body" idx="1"/>
          </p:nvPr>
        </p:nvSpPr>
        <p:spPr>
          <a:xfrm>
            <a:off x="838200" y="2957733"/>
            <a:ext cx="10515600" cy="4351338"/>
          </a:xfrm>
        </p:spPr>
        <p:txBody>
          <a:bodyPr/>
          <a:lstStyle/>
          <a:p>
            <a:endParaRPr lang="en-GB"/>
          </a:p>
        </p:txBody>
      </p:sp>
      <p:sp>
        <p:nvSpPr>
          <p:cNvPr id="22" name="MeetingNumber"/>
          <p:cNvSpPr txBox="1"/>
          <p:nvPr>
            <p:custDataLst>
              <p:tags r:id="rId2"/>
            </p:custDataLst>
          </p:nvPr>
        </p:nvSpPr>
        <p:spPr>
          <a:xfrm>
            <a:off x="7531101" y="127000"/>
            <a:ext cx="3207546" cy="369332"/>
          </a:xfrm>
          <a:prstGeom prst="rect">
            <a:avLst/>
          </a:prstGeom>
          <a:noFill/>
        </p:spPr>
        <p:txBody>
          <a:bodyPr vert="horz" wrap="none" rtlCol="0">
            <a:spAutoFit/>
          </a:bodyPr>
          <a:lstStyle/>
          <a:p>
            <a:pPr algn="ctr"/>
            <a:r>
              <a:rPr lang="en-GB" smtClean="0"/>
              <a:t>Join: </a:t>
            </a:r>
            <a:r>
              <a:rPr lang="en-GB" b="1" smtClean="0"/>
              <a:t>vevox.app</a:t>
            </a:r>
            <a:r>
              <a:rPr lang="en-GB" smtClean="0"/>
              <a:t> ID: </a:t>
            </a:r>
            <a:r>
              <a:rPr lang="en-GB" b="1" smtClean="0"/>
              <a:t>189-815-559</a:t>
            </a:r>
            <a:endParaRPr lang="en-GB" b="1"/>
          </a:p>
        </p:txBody>
      </p:sp>
      <p:sp>
        <p:nvSpPr>
          <p:cNvPr id="23" name="VoteNow"/>
          <p:cNvSpPr/>
          <p:nvPr/>
        </p:nvSpPr>
        <p:spPr>
          <a:xfrm>
            <a:off x="10795000" y="127000"/>
            <a:ext cx="1270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lang="en-GB" smtClean="0"/>
              <a:t>POLL OPEN</a:t>
            </a:r>
            <a:endParaRPr lang="en-GB"/>
          </a:p>
        </p:txBody>
      </p:sp>
      <p:sp>
        <p:nvSpPr>
          <p:cNvPr id="24" name="OpenQuestion"/>
          <p:cNvSpPr/>
          <p:nvPr>
            <p:custDataLst>
              <p:tags r:id="rId3"/>
            </p:custDataLst>
          </p:nvPr>
        </p:nvSpPr>
        <p:spPr>
          <a:xfrm>
            <a:off x="10922000" y="7004278"/>
            <a:ext cx="1270000" cy="21544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smtClean="0"/>
              <a:t>Vote Trigger</a:t>
            </a:r>
            <a:endParaRPr lang="en-GB" sz="800"/>
          </a:p>
        </p:txBody>
      </p:sp>
      <p:grpSp>
        <p:nvGrpSpPr>
          <p:cNvPr id="13" name="Chart"/>
          <p:cNvGrpSpPr/>
          <p:nvPr>
            <p:custDataLst>
              <p:tags r:id="rId4"/>
            </p:custDataLst>
          </p:nvPr>
        </p:nvGrpSpPr>
        <p:grpSpPr>
          <a:xfrm>
            <a:off x="838200" y="2957733"/>
            <a:ext cx="10719181" cy="2668032"/>
            <a:chOff x="838200" y="2957733"/>
            <a:chExt cx="10719181" cy="2668032"/>
          </a:xfrm>
        </p:grpSpPr>
        <p:sp>
          <p:nvSpPr>
            <p:cNvPr id="25" name="Key_1"/>
            <p:cNvSpPr txBox="1"/>
            <p:nvPr>
              <p:custDataLst>
                <p:tags r:id="rId5"/>
              </p:custDataLst>
            </p:nvPr>
          </p:nvSpPr>
          <p:spPr>
            <a:xfrm>
              <a:off x="838200" y="2957733"/>
              <a:ext cx="575478" cy="482183"/>
            </a:xfrm>
            <a:prstGeom prst="rect">
              <a:avLst/>
            </a:prstGeom>
            <a:noFill/>
          </p:spPr>
          <p:txBody>
            <a:bodyPr vert="horz" wrap="none" lIns="95250" tIns="50800" rIns="203200" bIns="0" rtlCol="0" anchor="t">
              <a:spAutoFit/>
            </a:bodyPr>
            <a:lstStyle/>
            <a:p>
              <a:pPr algn="r"/>
              <a:r>
                <a:rPr lang="en-GB" sz="2800" smtClean="0"/>
                <a:t>1.</a:t>
              </a:r>
              <a:endParaRPr lang="en-GB" sz="2800"/>
            </a:p>
          </p:txBody>
        </p:sp>
        <p:sp>
          <p:nvSpPr>
            <p:cNvPr id="26" name="Description_1"/>
            <p:cNvSpPr txBox="1"/>
            <p:nvPr>
              <p:custDataLst>
                <p:tags r:id="rId6"/>
              </p:custDataLst>
            </p:nvPr>
          </p:nvSpPr>
          <p:spPr>
            <a:xfrm>
              <a:off x="1413678" y="2957733"/>
              <a:ext cx="9940122" cy="507831"/>
            </a:xfrm>
            <a:prstGeom prst="rect">
              <a:avLst/>
            </a:prstGeom>
            <a:noFill/>
          </p:spPr>
          <p:txBody>
            <a:bodyPr vert="horz" wrap="square" lIns="0" tIns="50800" rIns="0" bIns="25400" rtlCol="0" anchor="t">
              <a:spAutoFit/>
            </a:bodyPr>
            <a:lstStyle/>
            <a:p>
              <a:r>
                <a:rPr lang="en-GB" sz="2800" dirty="0" smtClean="0"/>
                <a:t>I liked the approach and would like to try it (or some aspects of it)</a:t>
              </a:r>
              <a:endParaRPr lang="en-GB" sz="2800" dirty="0"/>
            </a:p>
          </p:txBody>
        </p:sp>
        <p:sp>
          <p:nvSpPr>
            <p:cNvPr id="27" name="Value_1"/>
            <p:cNvSpPr txBox="1"/>
            <p:nvPr>
              <p:custDataLst>
                <p:tags r:id="rId7"/>
              </p:custDataLst>
            </p:nvPr>
          </p:nvSpPr>
          <p:spPr>
            <a:xfrm>
              <a:off x="3097687" y="3496855"/>
              <a:ext cx="881652" cy="323165"/>
            </a:xfrm>
            <a:prstGeom prst="rect">
              <a:avLst/>
            </a:prstGeom>
            <a:noFill/>
          </p:spPr>
          <p:txBody>
            <a:bodyPr vert="horz" wrap="none" lIns="76200" tIns="0" rIns="0" bIns="0" rtlCol="0" anchor="t">
              <a:spAutoFit/>
            </a:bodyPr>
            <a:lstStyle/>
            <a:p>
              <a:r>
                <a:rPr lang="en-GB" sz="2100" smtClean="0"/>
                <a:t>15.38%</a:t>
              </a:r>
              <a:endParaRPr lang="en-GB" sz="2100"/>
            </a:p>
          </p:txBody>
        </p:sp>
        <p:sp>
          <p:nvSpPr>
            <p:cNvPr id="28" name="Bar_1"/>
            <p:cNvSpPr/>
            <p:nvPr>
              <p:custDataLst>
                <p:tags r:id="rId8"/>
              </p:custDataLst>
            </p:nvPr>
          </p:nvSpPr>
          <p:spPr>
            <a:xfrm>
              <a:off x="1413678" y="3478264"/>
              <a:ext cx="1684009"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Key_2"/>
            <p:cNvSpPr txBox="1"/>
            <p:nvPr>
              <p:custDataLst>
                <p:tags r:id="rId9"/>
              </p:custDataLst>
            </p:nvPr>
          </p:nvSpPr>
          <p:spPr>
            <a:xfrm>
              <a:off x="838200" y="3851310"/>
              <a:ext cx="575478" cy="482183"/>
            </a:xfrm>
            <a:prstGeom prst="rect">
              <a:avLst/>
            </a:prstGeom>
            <a:noFill/>
          </p:spPr>
          <p:txBody>
            <a:bodyPr vert="horz" wrap="none" lIns="95250" tIns="50800" rIns="203200" bIns="0" rtlCol="0" anchor="t">
              <a:spAutoFit/>
            </a:bodyPr>
            <a:lstStyle/>
            <a:p>
              <a:pPr algn="r"/>
              <a:r>
                <a:rPr lang="en-GB" sz="2800" smtClean="0"/>
                <a:t>2.</a:t>
              </a:r>
              <a:endParaRPr lang="en-GB" sz="2800"/>
            </a:p>
          </p:txBody>
        </p:sp>
        <p:sp>
          <p:nvSpPr>
            <p:cNvPr id="30" name="Description_2"/>
            <p:cNvSpPr txBox="1"/>
            <p:nvPr>
              <p:custDataLst>
                <p:tags r:id="rId10"/>
              </p:custDataLst>
            </p:nvPr>
          </p:nvSpPr>
          <p:spPr>
            <a:xfrm>
              <a:off x="1413678" y="3851310"/>
              <a:ext cx="9940122" cy="507831"/>
            </a:xfrm>
            <a:prstGeom prst="rect">
              <a:avLst/>
            </a:prstGeom>
            <a:noFill/>
          </p:spPr>
          <p:txBody>
            <a:bodyPr vert="horz" wrap="square" lIns="0" tIns="50800" rIns="0" bIns="25400" rtlCol="0" anchor="t">
              <a:spAutoFit/>
            </a:bodyPr>
            <a:lstStyle/>
            <a:p>
              <a:r>
                <a:rPr lang="en-GB" sz="2800" smtClean="0"/>
                <a:t>I liked the approach but don't think it can be done easily here</a:t>
              </a:r>
              <a:endParaRPr lang="en-GB" sz="2800"/>
            </a:p>
          </p:txBody>
        </p:sp>
        <p:sp>
          <p:nvSpPr>
            <p:cNvPr id="31" name="Value_2"/>
            <p:cNvSpPr txBox="1"/>
            <p:nvPr>
              <p:custDataLst>
                <p:tags r:id="rId11"/>
              </p:custDataLst>
            </p:nvPr>
          </p:nvSpPr>
          <p:spPr>
            <a:xfrm>
              <a:off x="10675729" y="4390432"/>
              <a:ext cx="881652" cy="323165"/>
            </a:xfrm>
            <a:prstGeom prst="rect">
              <a:avLst/>
            </a:prstGeom>
            <a:noFill/>
          </p:spPr>
          <p:txBody>
            <a:bodyPr vert="horz" wrap="none" lIns="76200" tIns="0" rIns="0" bIns="0" rtlCol="0" anchor="t">
              <a:spAutoFit/>
            </a:bodyPr>
            <a:lstStyle/>
            <a:p>
              <a:r>
                <a:rPr lang="en-GB" sz="2100" smtClean="0"/>
                <a:t>84.62%</a:t>
              </a:r>
              <a:endParaRPr lang="en-GB" sz="2100"/>
            </a:p>
          </p:txBody>
        </p:sp>
        <p:sp>
          <p:nvSpPr>
            <p:cNvPr id="32" name="Bar_2"/>
            <p:cNvSpPr/>
            <p:nvPr>
              <p:custDataLst>
                <p:tags r:id="rId12"/>
              </p:custDataLst>
            </p:nvPr>
          </p:nvSpPr>
          <p:spPr>
            <a:xfrm>
              <a:off x="1413678" y="4371841"/>
              <a:ext cx="9262051"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Key_3"/>
            <p:cNvSpPr txBox="1"/>
            <p:nvPr>
              <p:custDataLst>
                <p:tags r:id="rId13"/>
              </p:custDataLst>
            </p:nvPr>
          </p:nvSpPr>
          <p:spPr>
            <a:xfrm>
              <a:off x="838200" y="4744888"/>
              <a:ext cx="575478" cy="482183"/>
            </a:xfrm>
            <a:prstGeom prst="rect">
              <a:avLst/>
            </a:prstGeom>
            <a:noFill/>
          </p:spPr>
          <p:txBody>
            <a:bodyPr vert="horz" wrap="none" lIns="95250" tIns="50800" rIns="203200" bIns="0" rtlCol="0" anchor="t">
              <a:spAutoFit/>
            </a:bodyPr>
            <a:lstStyle/>
            <a:p>
              <a:pPr algn="r"/>
              <a:r>
                <a:rPr lang="en-GB" sz="2800" smtClean="0"/>
                <a:t>3.</a:t>
              </a:r>
              <a:endParaRPr lang="en-GB" sz="2800"/>
            </a:p>
          </p:txBody>
        </p:sp>
        <p:sp>
          <p:nvSpPr>
            <p:cNvPr id="34" name="Description_3"/>
            <p:cNvSpPr txBox="1"/>
            <p:nvPr>
              <p:custDataLst>
                <p:tags r:id="rId14"/>
              </p:custDataLst>
            </p:nvPr>
          </p:nvSpPr>
          <p:spPr>
            <a:xfrm>
              <a:off x="1413678" y="4744888"/>
              <a:ext cx="9940122" cy="507831"/>
            </a:xfrm>
            <a:prstGeom prst="rect">
              <a:avLst/>
            </a:prstGeom>
            <a:noFill/>
          </p:spPr>
          <p:txBody>
            <a:bodyPr vert="horz" wrap="square" lIns="0" tIns="50800" rIns="0" bIns="25400" rtlCol="0" anchor="t">
              <a:spAutoFit/>
            </a:bodyPr>
            <a:lstStyle/>
            <a:p>
              <a:r>
                <a:rPr lang="en-GB" sz="2800" smtClean="0"/>
                <a:t>I didn't think the approach had anything to offer me</a:t>
              </a:r>
              <a:endParaRPr lang="en-GB" sz="2800"/>
            </a:p>
          </p:txBody>
        </p:sp>
        <p:sp>
          <p:nvSpPr>
            <p:cNvPr id="35" name="Value_3"/>
            <p:cNvSpPr txBox="1"/>
            <p:nvPr>
              <p:custDataLst>
                <p:tags r:id="rId15"/>
              </p:custDataLst>
            </p:nvPr>
          </p:nvSpPr>
          <p:spPr>
            <a:xfrm>
              <a:off x="1413678" y="5284010"/>
              <a:ext cx="405560" cy="323165"/>
            </a:xfrm>
            <a:prstGeom prst="rect">
              <a:avLst/>
            </a:prstGeom>
            <a:noFill/>
          </p:spPr>
          <p:txBody>
            <a:bodyPr vert="horz" wrap="none" lIns="76200" tIns="0" rIns="0" bIns="0" rtlCol="0" anchor="t">
              <a:spAutoFit/>
            </a:bodyPr>
            <a:lstStyle/>
            <a:p>
              <a:r>
                <a:rPr lang="en-GB" sz="2100" smtClean="0"/>
                <a:t>0%</a:t>
              </a:r>
              <a:endParaRPr lang="en-GB" sz="2100"/>
            </a:p>
          </p:txBody>
        </p:sp>
        <p:sp>
          <p:nvSpPr>
            <p:cNvPr id="36" name="Bar_3" hidden="1"/>
            <p:cNvSpPr/>
            <p:nvPr>
              <p:custDataLst>
                <p:tags r:id="rId16"/>
              </p:custDataLst>
            </p:nvPr>
          </p:nvSpPr>
          <p:spPr>
            <a:xfrm>
              <a:off x="1413678" y="5265419"/>
              <a:ext cx="0"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Canvas" hidden="1"/>
            <p:cNvSpPr/>
            <p:nvPr/>
          </p:nvSpPr>
          <p:spPr>
            <a:xfrm>
              <a:off x="1413678" y="2957733"/>
              <a:ext cx="9262051" cy="2668032"/>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42434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Cathy </a:t>
            </a:r>
            <a:r>
              <a:rPr lang="en-GB" dirty="0" err="1" smtClean="0"/>
              <a:t>Bovill</a:t>
            </a:r>
            <a:r>
              <a:rPr lang="en-GB" dirty="0" smtClean="0"/>
              <a:t> &amp; relational pedagogy</a:t>
            </a:r>
            <a:endParaRPr lang="en-GB" dirty="0"/>
          </a:p>
        </p:txBody>
      </p:sp>
      <p:sp>
        <p:nvSpPr>
          <p:cNvPr id="3" name="Content Placeholder 2"/>
          <p:cNvSpPr>
            <a:spLocks noGrp="1"/>
          </p:cNvSpPr>
          <p:nvPr>
            <p:ph idx="1"/>
          </p:nvPr>
        </p:nvSpPr>
        <p:spPr/>
        <p:txBody>
          <a:bodyPr/>
          <a:lstStyle/>
          <a:p>
            <a:r>
              <a:rPr lang="en-GB" dirty="0" smtClean="0"/>
              <a:t>The challenge of the ‘first five minutes’ in the online space</a:t>
            </a:r>
          </a:p>
          <a:p>
            <a:r>
              <a:rPr lang="en-GB" dirty="0" smtClean="0"/>
              <a:t>What opportunities are there in your planned sessions for dialogue?</a:t>
            </a:r>
          </a:p>
          <a:p>
            <a:r>
              <a:rPr lang="en-GB" dirty="0" smtClean="0"/>
              <a:t>How can you make room for students to bring their own interests and perspectives into what you are designing with them?</a:t>
            </a:r>
            <a:endParaRPr lang="en-GB" dirty="0"/>
          </a:p>
        </p:txBody>
      </p:sp>
    </p:spTree>
    <p:extLst>
      <p:ext uri="{BB962C8B-B14F-4D97-AF65-F5344CB8AC3E}">
        <p14:creationId xmlns:p14="http://schemas.microsoft.com/office/powerpoint/2010/main" val="1079877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from mistakes </a:t>
            </a:r>
            <a:br>
              <a:rPr lang="en-GB" dirty="0" smtClean="0"/>
            </a:br>
            <a:r>
              <a:rPr lang="en-GB" sz="2000" dirty="0" smtClean="0"/>
              <a:t>(or here </a:t>
            </a:r>
            <a:r>
              <a:rPr lang="en-GB" sz="2200" dirty="0" smtClean="0"/>
              <a:t>is an example of how </a:t>
            </a:r>
            <a:r>
              <a:rPr lang="en-GB" sz="2200" i="1" dirty="0" smtClean="0"/>
              <a:t>not</a:t>
            </a:r>
            <a:r>
              <a:rPr lang="en-GB" sz="2200" dirty="0" smtClean="0"/>
              <a:t> to welcome students to synchronous learning activity)</a:t>
            </a:r>
            <a:endParaRPr lang="en-GB"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2641" y="1825625"/>
            <a:ext cx="9166718" cy="4351338"/>
          </a:xfrm>
        </p:spPr>
      </p:pic>
      <p:sp>
        <p:nvSpPr>
          <p:cNvPr id="5" name="Rectangle 4"/>
          <p:cNvSpPr/>
          <p:nvPr/>
        </p:nvSpPr>
        <p:spPr>
          <a:xfrm>
            <a:off x="1524000" y="2718486"/>
            <a:ext cx="1383957" cy="1647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7412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activity</a:t>
            </a:r>
            <a:endParaRPr lang="en-GB" dirty="0"/>
          </a:p>
        </p:txBody>
      </p:sp>
      <p:sp>
        <p:nvSpPr>
          <p:cNvPr id="3" name="Content Placeholder 2"/>
          <p:cNvSpPr>
            <a:spLocks noGrp="1"/>
          </p:cNvSpPr>
          <p:nvPr>
            <p:ph idx="1"/>
          </p:nvPr>
        </p:nvSpPr>
        <p:spPr/>
        <p:txBody>
          <a:bodyPr/>
          <a:lstStyle/>
          <a:p>
            <a:pPr marL="0" indent="0">
              <a:buNone/>
            </a:pPr>
            <a:r>
              <a:rPr lang="en-GB" dirty="0" smtClean="0"/>
              <a:t>Breakout Room 1: Assessment co-design</a:t>
            </a:r>
          </a:p>
          <a:p>
            <a:pPr marL="0" indent="0">
              <a:buNone/>
            </a:pPr>
            <a:r>
              <a:rPr lang="en-GB" dirty="0" smtClean="0"/>
              <a:t>Breakout Room 2: Student Rep activities</a:t>
            </a:r>
          </a:p>
          <a:p>
            <a:pPr marL="0" indent="0">
              <a:buNone/>
            </a:pPr>
            <a:r>
              <a:rPr lang="en-GB" dirty="0" smtClean="0"/>
              <a:t>Main Room: Online learning activity</a:t>
            </a:r>
          </a:p>
          <a:p>
            <a:pPr marL="0" indent="0">
              <a:buNone/>
            </a:pPr>
            <a:endParaRPr lang="en-GB" dirty="0"/>
          </a:p>
          <a:p>
            <a:pPr marL="0" indent="0">
              <a:buNone/>
            </a:pPr>
            <a:r>
              <a:rPr lang="en-GB" dirty="0" smtClean="0"/>
              <a:t>As part of your preparation, I asked you to think about an activity that you want to co-design with students.</a:t>
            </a:r>
          </a:p>
          <a:p>
            <a:pPr marL="0" indent="0">
              <a:buNone/>
            </a:pPr>
            <a:r>
              <a:rPr lang="en-GB" dirty="0" smtClean="0"/>
              <a:t>Decide which of these rooms most closely aligns with the activity you want to design, and we’ll put you in a relevant room.</a:t>
            </a:r>
          </a:p>
        </p:txBody>
      </p:sp>
    </p:spTree>
    <p:extLst>
      <p:ext uri="{BB962C8B-B14F-4D97-AF65-F5344CB8AC3E}">
        <p14:creationId xmlns:p14="http://schemas.microsoft.com/office/powerpoint/2010/main" val="2271326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Things to think about whilst in the room</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In your break-out rooms, get as far as you can in planning how students could work with you to design your learning activity/assessment/course rep activity.  Share your ideas in the group.</a:t>
            </a:r>
          </a:p>
          <a:p>
            <a:pPr marL="0" indent="0">
              <a:buNone/>
            </a:pPr>
            <a:r>
              <a:rPr lang="en-GB" dirty="0" smtClean="0"/>
              <a:t>Your facilitator has some prompts for you and will remind you of them in the breakout room:</a:t>
            </a:r>
          </a:p>
          <a:p>
            <a:r>
              <a:rPr lang="en-GB" dirty="0" smtClean="0"/>
              <a:t>How will you welcome your students to your activity/class?</a:t>
            </a:r>
          </a:p>
          <a:p>
            <a:r>
              <a:rPr lang="en-GB" dirty="0" smtClean="0"/>
              <a:t>What can they contribute in terms of co-design?</a:t>
            </a:r>
          </a:p>
          <a:p>
            <a:r>
              <a:rPr lang="en-GB" dirty="0" smtClean="0"/>
              <a:t>How will you interest them to get involved in the co-design?</a:t>
            </a:r>
          </a:p>
          <a:p>
            <a:r>
              <a:rPr lang="en-GB" dirty="0" smtClean="0"/>
              <a:t>How will you make sure there are different levels of engagement required to be involved in the co-design?</a:t>
            </a:r>
          </a:p>
          <a:p>
            <a:r>
              <a:rPr lang="en-GB" dirty="0" smtClean="0"/>
              <a:t>Will you do anything about students who don’t want to be involved at all?</a:t>
            </a:r>
          </a:p>
          <a:p>
            <a:r>
              <a:rPr lang="en-GB" dirty="0" smtClean="0"/>
              <a:t>How will the students be able to feel the impact they have had on the co-design?</a:t>
            </a:r>
          </a:p>
          <a:p>
            <a:pPr marL="0" indent="0">
              <a:buNone/>
            </a:pPr>
            <a:endParaRPr lang="en-GB" dirty="0"/>
          </a:p>
        </p:txBody>
      </p:sp>
    </p:spTree>
    <p:extLst>
      <p:ext uri="{BB962C8B-B14F-4D97-AF65-F5344CB8AC3E}">
        <p14:creationId xmlns:p14="http://schemas.microsoft.com/office/powerpoint/2010/main" val="215769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from the break-out rooms</a:t>
            </a:r>
            <a:endParaRPr lang="en-GB" dirty="0"/>
          </a:p>
        </p:txBody>
      </p:sp>
      <p:sp>
        <p:nvSpPr>
          <p:cNvPr id="3" name="Content Placeholder 2"/>
          <p:cNvSpPr>
            <a:spLocks noGrp="1"/>
          </p:cNvSpPr>
          <p:nvPr>
            <p:ph idx="1"/>
          </p:nvPr>
        </p:nvSpPr>
        <p:spPr/>
        <p:txBody>
          <a:bodyPr/>
          <a:lstStyle/>
          <a:p>
            <a:r>
              <a:rPr lang="en-GB" dirty="0" smtClean="0"/>
              <a:t>How far did you get with your planning?</a:t>
            </a:r>
          </a:p>
          <a:p>
            <a:r>
              <a:rPr lang="en-GB" dirty="0" smtClean="0"/>
              <a:t>What do you need now to make sure it happens?</a:t>
            </a:r>
          </a:p>
        </p:txBody>
      </p:sp>
    </p:spTree>
    <p:extLst>
      <p:ext uri="{BB962C8B-B14F-4D97-AF65-F5344CB8AC3E}">
        <p14:creationId xmlns:p14="http://schemas.microsoft.com/office/powerpoint/2010/main" val="3353460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 have learned something about this today </a:t>
            </a:r>
            <a:br>
              <a:rPr lang="en-GB" dirty="0" smtClean="0"/>
            </a:br>
            <a:r>
              <a:rPr lang="en-GB" sz="2800" dirty="0" smtClean="0"/>
              <a:t>(choose any that apply)</a:t>
            </a:r>
            <a:endParaRPr lang="en-GB" sz="2800" dirty="0"/>
          </a:p>
        </p:txBody>
      </p:sp>
      <p:sp>
        <p:nvSpPr>
          <p:cNvPr id="5" name="Text Placeholder 4" hidden="1"/>
          <p:cNvSpPr>
            <a:spLocks noGrp="1"/>
          </p:cNvSpPr>
          <p:nvPr>
            <p:ph type="body" idx="1"/>
          </p:nvPr>
        </p:nvSpPr>
        <p:spPr>
          <a:xfrm>
            <a:off x="838200" y="2060020"/>
            <a:ext cx="10515600" cy="3612674"/>
          </a:xfrm>
        </p:spPr>
        <p:txBody>
          <a:bodyPr/>
          <a:lstStyle/>
          <a:p>
            <a:endParaRPr lang="en-GB"/>
          </a:p>
        </p:txBody>
      </p:sp>
      <p:sp>
        <p:nvSpPr>
          <p:cNvPr id="36" name="MeetingNumber"/>
          <p:cNvSpPr txBox="1"/>
          <p:nvPr>
            <p:custDataLst>
              <p:tags r:id="rId2"/>
            </p:custDataLst>
          </p:nvPr>
        </p:nvSpPr>
        <p:spPr>
          <a:xfrm>
            <a:off x="7531101" y="127000"/>
            <a:ext cx="3207546" cy="369332"/>
          </a:xfrm>
          <a:prstGeom prst="rect">
            <a:avLst/>
          </a:prstGeom>
          <a:noFill/>
        </p:spPr>
        <p:txBody>
          <a:bodyPr vert="horz" wrap="none" rtlCol="0">
            <a:spAutoFit/>
          </a:bodyPr>
          <a:lstStyle/>
          <a:p>
            <a:pPr algn="ctr"/>
            <a:r>
              <a:rPr lang="en-GB" smtClean="0"/>
              <a:t>Join: </a:t>
            </a:r>
            <a:r>
              <a:rPr lang="en-GB" b="1" smtClean="0"/>
              <a:t>vevox.app</a:t>
            </a:r>
            <a:r>
              <a:rPr lang="en-GB" smtClean="0"/>
              <a:t> ID: </a:t>
            </a:r>
            <a:r>
              <a:rPr lang="en-GB" b="1" smtClean="0"/>
              <a:t>189-815-559</a:t>
            </a:r>
            <a:endParaRPr lang="en-GB" b="1"/>
          </a:p>
        </p:txBody>
      </p:sp>
      <p:sp>
        <p:nvSpPr>
          <p:cNvPr id="37" name="VoteNow"/>
          <p:cNvSpPr/>
          <p:nvPr/>
        </p:nvSpPr>
        <p:spPr>
          <a:xfrm>
            <a:off x="10795000" y="127000"/>
            <a:ext cx="1270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lang="en-GB" smtClean="0"/>
              <a:t>POLL OPEN</a:t>
            </a:r>
            <a:endParaRPr lang="en-GB"/>
          </a:p>
        </p:txBody>
      </p:sp>
      <p:sp>
        <p:nvSpPr>
          <p:cNvPr id="38" name="OpenQuestion"/>
          <p:cNvSpPr/>
          <p:nvPr>
            <p:custDataLst>
              <p:tags r:id="rId3"/>
            </p:custDataLst>
          </p:nvPr>
        </p:nvSpPr>
        <p:spPr>
          <a:xfrm>
            <a:off x="10922000" y="7004278"/>
            <a:ext cx="1270000" cy="21544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smtClean="0"/>
              <a:t>Vote Trigger</a:t>
            </a:r>
            <a:endParaRPr lang="en-GB" sz="800"/>
          </a:p>
        </p:txBody>
      </p:sp>
      <p:sp>
        <p:nvSpPr>
          <p:cNvPr id="39" name="TextBox 38"/>
          <p:cNvSpPr txBox="1"/>
          <p:nvPr>
            <p:custDataLst>
              <p:tags r:id="rId4"/>
            </p:custDataLst>
          </p:nvPr>
        </p:nvSpPr>
        <p:spPr>
          <a:xfrm>
            <a:off x="838200" y="1690688"/>
            <a:ext cx="10515600" cy="369332"/>
          </a:xfrm>
          <a:prstGeom prst="rect">
            <a:avLst/>
          </a:prstGeom>
          <a:noFill/>
        </p:spPr>
        <p:txBody>
          <a:bodyPr vert="horz" rtlCol="0">
            <a:spAutoFit/>
          </a:bodyPr>
          <a:lstStyle/>
          <a:p>
            <a:pPr algn="ctr"/>
            <a:r>
              <a:rPr lang="en-GB" smtClean="0"/>
              <a:t>Vote for up to 6 choices</a:t>
            </a:r>
            <a:endParaRPr lang="en-GB"/>
          </a:p>
        </p:txBody>
      </p:sp>
      <p:sp>
        <p:nvSpPr>
          <p:cNvPr id="66" name="PercentType"/>
          <p:cNvSpPr txBox="1"/>
          <p:nvPr>
            <p:custDataLst>
              <p:tags r:id="rId5"/>
            </p:custDataLst>
          </p:nvPr>
        </p:nvSpPr>
        <p:spPr>
          <a:xfrm>
            <a:off x="1319102" y="5820202"/>
            <a:ext cx="9561812" cy="400110"/>
          </a:xfrm>
          <a:prstGeom prst="rect">
            <a:avLst/>
          </a:prstGeom>
          <a:noFill/>
        </p:spPr>
        <p:txBody>
          <a:bodyPr vert="horz" wrap="square" rtlCol="0">
            <a:noAutofit/>
          </a:bodyPr>
          <a:lstStyle/>
          <a:p>
            <a:pPr algn="ctr"/>
            <a:r>
              <a:rPr lang="en-GB" sz="2000" smtClean="0"/>
              <a:t>(% = Percentage of Voters)</a:t>
            </a:r>
            <a:endParaRPr lang="en-GB" sz="2000"/>
          </a:p>
        </p:txBody>
      </p:sp>
      <p:grpSp>
        <p:nvGrpSpPr>
          <p:cNvPr id="16" name="Chart"/>
          <p:cNvGrpSpPr/>
          <p:nvPr>
            <p:custDataLst>
              <p:tags r:id="rId6"/>
            </p:custDataLst>
          </p:nvPr>
        </p:nvGrpSpPr>
        <p:grpSpPr>
          <a:xfrm>
            <a:off x="838200" y="2060020"/>
            <a:ext cx="10261600" cy="3760182"/>
            <a:chOff x="838200" y="2060020"/>
            <a:chExt cx="10261600" cy="3760182"/>
          </a:xfrm>
        </p:grpSpPr>
        <p:sp>
          <p:nvSpPr>
            <p:cNvPr id="40" name="Key_1"/>
            <p:cNvSpPr txBox="1"/>
            <p:nvPr>
              <p:custDataLst>
                <p:tags r:id="rId7"/>
              </p:custDataLst>
            </p:nvPr>
          </p:nvSpPr>
          <p:spPr>
            <a:xfrm>
              <a:off x="838200" y="2060020"/>
              <a:ext cx="480902" cy="335092"/>
            </a:xfrm>
            <a:prstGeom prst="rect">
              <a:avLst/>
            </a:prstGeom>
            <a:noFill/>
          </p:spPr>
          <p:txBody>
            <a:bodyPr vert="horz" wrap="none" lIns="95250" tIns="50800" rIns="203200" bIns="0" rtlCol="0" anchor="t">
              <a:spAutoFit/>
            </a:bodyPr>
            <a:lstStyle/>
            <a:p>
              <a:pPr algn="r"/>
              <a:r>
                <a:rPr lang="en-GB" sz="1844" smtClean="0"/>
                <a:t>1.</a:t>
              </a:r>
              <a:endParaRPr lang="en-GB" sz="1844"/>
            </a:p>
          </p:txBody>
        </p:sp>
        <p:sp>
          <p:nvSpPr>
            <p:cNvPr id="41" name="Description_1"/>
            <p:cNvSpPr txBox="1"/>
            <p:nvPr>
              <p:custDataLst>
                <p:tags r:id="rId8"/>
              </p:custDataLst>
            </p:nvPr>
          </p:nvSpPr>
          <p:spPr>
            <a:xfrm>
              <a:off x="1319102" y="2060020"/>
              <a:ext cx="9780698" cy="360740"/>
            </a:xfrm>
            <a:prstGeom prst="rect">
              <a:avLst/>
            </a:prstGeom>
            <a:noFill/>
          </p:spPr>
          <p:txBody>
            <a:bodyPr vert="horz" wrap="square" lIns="0" tIns="50800" rIns="0" bIns="25400" rtlCol="0" anchor="t">
              <a:spAutoFit/>
            </a:bodyPr>
            <a:lstStyle/>
            <a:p>
              <a:r>
                <a:rPr lang="en-GB" sz="1844" smtClean="0"/>
                <a:t>Knowledge of student engagement sector research</a:t>
              </a:r>
              <a:endParaRPr lang="en-GB" sz="1844"/>
            </a:p>
          </p:txBody>
        </p:sp>
        <p:sp>
          <p:nvSpPr>
            <p:cNvPr id="42" name="Value_1"/>
            <p:cNvSpPr txBox="1"/>
            <p:nvPr>
              <p:custDataLst>
                <p:tags r:id="rId9"/>
              </p:custDataLst>
            </p:nvPr>
          </p:nvSpPr>
          <p:spPr>
            <a:xfrm>
              <a:off x="9592712" y="2448389"/>
              <a:ext cx="607539" cy="212815"/>
            </a:xfrm>
            <a:prstGeom prst="rect">
              <a:avLst/>
            </a:prstGeom>
            <a:noFill/>
          </p:spPr>
          <p:txBody>
            <a:bodyPr vert="horz" wrap="none" lIns="76200" tIns="0" rIns="0" bIns="0" rtlCol="0" anchor="t">
              <a:spAutoFit/>
            </a:bodyPr>
            <a:lstStyle/>
            <a:p>
              <a:r>
                <a:rPr lang="en-GB" sz="1383" smtClean="0"/>
                <a:t>66.67%</a:t>
              </a:r>
              <a:endParaRPr lang="en-GB" sz="1383"/>
            </a:p>
          </p:txBody>
        </p:sp>
        <p:sp>
          <p:nvSpPr>
            <p:cNvPr id="43" name="Bar_1"/>
            <p:cNvSpPr/>
            <p:nvPr>
              <p:custDataLst>
                <p:tags r:id="rId10"/>
              </p:custDataLst>
            </p:nvPr>
          </p:nvSpPr>
          <p:spPr>
            <a:xfrm>
              <a:off x="1319102" y="2433460"/>
              <a:ext cx="8273610"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Key_2"/>
            <p:cNvSpPr txBox="1"/>
            <p:nvPr>
              <p:custDataLst>
                <p:tags r:id="rId11"/>
              </p:custDataLst>
            </p:nvPr>
          </p:nvSpPr>
          <p:spPr>
            <a:xfrm>
              <a:off x="838201" y="2688834"/>
              <a:ext cx="480901" cy="335092"/>
            </a:xfrm>
            <a:prstGeom prst="rect">
              <a:avLst/>
            </a:prstGeom>
            <a:noFill/>
          </p:spPr>
          <p:txBody>
            <a:bodyPr vert="horz" wrap="none" lIns="95250" tIns="50800" rIns="203200" bIns="0" rtlCol="0" anchor="t">
              <a:spAutoFit/>
            </a:bodyPr>
            <a:lstStyle/>
            <a:p>
              <a:pPr algn="r"/>
              <a:r>
                <a:rPr lang="en-GB" sz="1844" smtClean="0"/>
                <a:t>2.</a:t>
              </a:r>
              <a:endParaRPr lang="en-GB" sz="1844"/>
            </a:p>
          </p:txBody>
        </p:sp>
        <p:sp>
          <p:nvSpPr>
            <p:cNvPr id="45" name="Description_2"/>
            <p:cNvSpPr txBox="1"/>
            <p:nvPr>
              <p:custDataLst>
                <p:tags r:id="rId12"/>
              </p:custDataLst>
            </p:nvPr>
          </p:nvSpPr>
          <p:spPr>
            <a:xfrm>
              <a:off x="1319102" y="2688834"/>
              <a:ext cx="9780698" cy="360740"/>
            </a:xfrm>
            <a:prstGeom prst="rect">
              <a:avLst/>
            </a:prstGeom>
            <a:noFill/>
          </p:spPr>
          <p:txBody>
            <a:bodyPr vert="horz" wrap="square" lIns="0" tIns="50800" rIns="0" bIns="25400" rtlCol="0" anchor="t">
              <a:spAutoFit/>
            </a:bodyPr>
            <a:lstStyle/>
            <a:p>
              <a:r>
                <a:rPr lang="en-GB" sz="1844" smtClean="0"/>
                <a:t>Understanding how to include students in co-designing their own teaching and learning activities</a:t>
              </a:r>
              <a:endParaRPr lang="en-GB" sz="1844"/>
            </a:p>
          </p:txBody>
        </p:sp>
        <p:sp>
          <p:nvSpPr>
            <p:cNvPr id="46" name="Value_2"/>
            <p:cNvSpPr txBox="1"/>
            <p:nvPr>
              <p:custDataLst>
                <p:tags r:id="rId13"/>
              </p:custDataLst>
            </p:nvPr>
          </p:nvSpPr>
          <p:spPr>
            <a:xfrm>
              <a:off x="8558512" y="3077203"/>
              <a:ext cx="607539" cy="212815"/>
            </a:xfrm>
            <a:prstGeom prst="rect">
              <a:avLst/>
            </a:prstGeom>
            <a:noFill/>
          </p:spPr>
          <p:txBody>
            <a:bodyPr vert="horz" wrap="none" lIns="76200" tIns="0" rIns="0" bIns="0" rtlCol="0" anchor="t">
              <a:spAutoFit/>
            </a:bodyPr>
            <a:lstStyle/>
            <a:p>
              <a:r>
                <a:rPr lang="en-GB" sz="1383" smtClean="0"/>
                <a:t>58.33%</a:t>
              </a:r>
              <a:endParaRPr lang="en-GB" sz="1383"/>
            </a:p>
          </p:txBody>
        </p:sp>
        <p:sp>
          <p:nvSpPr>
            <p:cNvPr id="47" name="Bar_2"/>
            <p:cNvSpPr/>
            <p:nvPr>
              <p:custDataLst>
                <p:tags r:id="rId14"/>
              </p:custDataLst>
            </p:nvPr>
          </p:nvSpPr>
          <p:spPr>
            <a:xfrm>
              <a:off x="1319102" y="3062274"/>
              <a:ext cx="7239409"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Key_3"/>
            <p:cNvSpPr txBox="1"/>
            <p:nvPr>
              <p:custDataLst>
                <p:tags r:id="rId15"/>
              </p:custDataLst>
            </p:nvPr>
          </p:nvSpPr>
          <p:spPr>
            <a:xfrm>
              <a:off x="838201" y="3317647"/>
              <a:ext cx="480901" cy="335092"/>
            </a:xfrm>
            <a:prstGeom prst="rect">
              <a:avLst/>
            </a:prstGeom>
            <a:noFill/>
          </p:spPr>
          <p:txBody>
            <a:bodyPr vert="horz" wrap="none" lIns="95250" tIns="50800" rIns="203200" bIns="0" rtlCol="0" anchor="t">
              <a:spAutoFit/>
            </a:bodyPr>
            <a:lstStyle/>
            <a:p>
              <a:pPr algn="r"/>
              <a:r>
                <a:rPr lang="en-GB" sz="1844" smtClean="0"/>
                <a:t>3.</a:t>
              </a:r>
              <a:endParaRPr lang="en-GB" sz="1844"/>
            </a:p>
          </p:txBody>
        </p:sp>
        <p:sp>
          <p:nvSpPr>
            <p:cNvPr id="49" name="Description_3"/>
            <p:cNvSpPr txBox="1"/>
            <p:nvPr>
              <p:custDataLst>
                <p:tags r:id="rId16"/>
              </p:custDataLst>
            </p:nvPr>
          </p:nvSpPr>
          <p:spPr>
            <a:xfrm>
              <a:off x="1319102" y="3317647"/>
              <a:ext cx="9780698" cy="360740"/>
            </a:xfrm>
            <a:prstGeom prst="rect">
              <a:avLst/>
            </a:prstGeom>
            <a:noFill/>
          </p:spPr>
          <p:txBody>
            <a:bodyPr vert="horz" wrap="square" lIns="0" tIns="50800" rIns="0" bIns="25400" rtlCol="0" anchor="t">
              <a:spAutoFit/>
            </a:bodyPr>
            <a:lstStyle/>
            <a:p>
              <a:r>
                <a:rPr lang="en-GB" sz="1844" smtClean="0"/>
                <a:t>Tips and tricks for use in online activities to capture attention</a:t>
              </a:r>
              <a:endParaRPr lang="en-GB" sz="1844"/>
            </a:p>
          </p:txBody>
        </p:sp>
        <p:sp>
          <p:nvSpPr>
            <p:cNvPr id="50" name="Value_3"/>
            <p:cNvSpPr txBox="1"/>
            <p:nvPr>
              <p:custDataLst>
                <p:tags r:id="rId17"/>
              </p:custDataLst>
            </p:nvPr>
          </p:nvSpPr>
          <p:spPr>
            <a:xfrm>
              <a:off x="10626914" y="3706016"/>
              <a:ext cx="383118" cy="212815"/>
            </a:xfrm>
            <a:prstGeom prst="rect">
              <a:avLst/>
            </a:prstGeom>
            <a:noFill/>
          </p:spPr>
          <p:txBody>
            <a:bodyPr vert="horz" wrap="none" lIns="76200" tIns="0" rIns="0" bIns="0" rtlCol="0" anchor="t">
              <a:spAutoFit/>
            </a:bodyPr>
            <a:lstStyle/>
            <a:p>
              <a:r>
                <a:rPr lang="en-GB" sz="1383" smtClean="0"/>
                <a:t>75%</a:t>
              </a:r>
              <a:endParaRPr lang="en-GB" sz="1383"/>
            </a:p>
          </p:txBody>
        </p:sp>
        <p:sp>
          <p:nvSpPr>
            <p:cNvPr id="51" name="Bar_3"/>
            <p:cNvSpPr/>
            <p:nvPr>
              <p:custDataLst>
                <p:tags r:id="rId18"/>
              </p:custDataLst>
            </p:nvPr>
          </p:nvSpPr>
          <p:spPr>
            <a:xfrm>
              <a:off x="1319102" y="3691087"/>
              <a:ext cx="9307812"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Key_4"/>
            <p:cNvSpPr txBox="1"/>
            <p:nvPr>
              <p:custDataLst>
                <p:tags r:id="rId19"/>
              </p:custDataLst>
            </p:nvPr>
          </p:nvSpPr>
          <p:spPr>
            <a:xfrm>
              <a:off x="838201" y="3946461"/>
              <a:ext cx="480901" cy="335092"/>
            </a:xfrm>
            <a:prstGeom prst="rect">
              <a:avLst/>
            </a:prstGeom>
            <a:noFill/>
          </p:spPr>
          <p:txBody>
            <a:bodyPr vert="horz" wrap="none" lIns="95250" tIns="50800" rIns="203200" bIns="0" rtlCol="0" anchor="t">
              <a:spAutoFit/>
            </a:bodyPr>
            <a:lstStyle/>
            <a:p>
              <a:pPr algn="r"/>
              <a:r>
                <a:rPr lang="en-GB" sz="1844" smtClean="0"/>
                <a:t>4.</a:t>
              </a:r>
              <a:endParaRPr lang="en-GB" sz="1844"/>
            </a:p>
          </p:txBody>
        </p:sp>
        <p:sp>
          <p:nvSpPr>
            <p:cNvPr id="53" name="Description_4"/>
            <p:cNvSpPr txBox="1"/>
            <p:nvPr>
              <p:custDataLst>
                <p:tags r:id="rId20"/>
              </p:custDataLst>
            </p:nvPr>
          </p:nvSpPr>
          <p:spPr>
            <a:xfrm>
              <a:off x="1319102" y="3946461"/>
              <a:ext cx="9780698" cy="360740"/>
            </a:xfrm>
            <a:prstGeom prst="rect">
              <a:avLst/>
            </a:prstGeom>
            <a:noFill/>
          </p:spPr>
          <p:txBody>
            <a:bodyPr vert="horz" wrap="square" lIns="0" tIns="50800" rIns="0" bIns="25400" rtlCol="0" anchor="t">
              <a:spAutoFit/>
            </a:bodyPr>
            <a:lstStyle/>
            <a:p>
              <a:r>
                <a:rPr lang="en-GB" sz="1844" smtClean="0"/>
                <a:t>Help with student representation and student voice</a:t>
              </a:r>
              <a:endParaRPr lang="en-GB" sz="1844"/>
            </a:p>
          </p:txBody>
        </p:sp>
        <p:sp>
          <p:nvSpPr>
            <p:cNvPr id="54" name="Value_4"/>
            <p:cNvSpPr txBox="1"/>
            <p:nvPr>
              <p:custDataLst>
                <p:tags r:id="rId21"/>
              </p:custDataLst>
            </p:nvPr>
          </p:nvSpPr>
          <p:spPr>
            <a:xfrm>
              <a:off x="4421706" y="4334830"/>
              <a:ext cx="383118" cy="212815"/>
            </a:xfrm>
            <a:prstGeom prst="rect">
              <a:avLst/>
            </a:prstGeom>
            <a:noFill/>
          </p:spPr>
          <p:txBody>
            <a:bodyPr vert="horz" wrap="none" lIns="76200" tIns="0" rIns="0" bIns="0" rtlCol="0" anchor="t">
              <a:spAutoFit/>
            </a:bodyPr>
            <a:lstStyle/>
            <a:p>
              <a:r>
                <a:rPr lang="en-GB" sz="1383" smtClean="0"/>
                <a:t>25%</a:t>
              </a:r>
              <a:endParaRPr lang="en-GB" sz="1383"/>
            </a:p>
          </p:txBody>
        </p:sp>
        <p:sp>
          <p:nvSpPr>
            <p:cNvPr id="55" name="Bar_4"/>
            <p:cNvSpPr/>
            <p:nvPr>
              <p:custDataLst>
                <p:tags r:id="rId22"/>
              </p:custDataLst>
            </p:nvPr>
          </p:nvSpPr>
          <p:spPr>
            <a:xfrm>
              <a:off x="1319102" y="4319901"/>
              <a:ext cx="3102604"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Key_5"/>
            <p:cNvSpPr txBox="1"/>
            <p:nvPr>
              <p:custDataLst>
                <p:tags r:id="rId23"/>
              </p:custDataLst>
            </p:nvPr>
          </p:nvSpPr>
          <p:spPr>
            <a:xfrm>
              <a:off x="838201" y="4575274"/>
              <a:ext cx="480901" cy="335092"/>
            </a:xfrm>
            <a:prstGeom prst="rect">
              <a:avLst/>
            </a:prstGeom>
            <a:noFill/>
          </p:spPr>
          <p:txBody>
            <a:bodyPr vert="horz" wrap="none" lIns="95250" tIns="50800" rIns="203200" bIns="0" rtlCol="0" anchor="t">
              <a:spAutoFit/>
            </a:bodyPr>
            <a:lstStyle/>
            <a:p>
              <a:pPr algn="r"/>
              <a:r>
                <a:rPr lang="en-GB" sz="1844" smtClean="0"/>
                <a:t>5.</a:t>
              </a:r>
              <a:endParaRPr lang="en-GB" sz="1844"/>
            </a:p>
          </p:txBody>
        </p:sp>
        <p:sp>
          <p:nvSpPr>
            <p:cNvPr id="57" name="Description_5"/>
            <p:cNvSpPr txBox="1"/>
            <p:nvPr>
              <p:custDataLst>
                <p:tags r:id="rId24"/>
              </p:custDataLst>
            </p:nvPr>
          </p:nvSpPr>
          <p:spPr>
            <a:xfrm>
              <a:off x="1319102" y="4575274"/>
              <a:ext cx="9780698" cy="360740"/>
            </a:xfrm>
            <a:prstGeom prst="rect">
              <a:avLst/>
            </a:prstGeom>
            <a:noFill/>
          </p:spPr>
          <p:txBody>
            <a:bodyPr vert="horz" wrap="square" lIns="0" tIns="50800" rIns="0" bIns="25400" rtlCol="0" anchor="t">
              <a:spAutoFit/>
            </a:bodyPr>
            <a:lstStyle/>
            <a:p>
              <a:r>
                <a:rPr lang="en-GB" sz="1844" smtClean="0"/>
                <a:t>Useful evaluations of sessions so they can be improved</a:t>
              </a:r>
              <a:endParaRPr lang="en-GB" sz="1844"/>
            </a:p>
          </p:txBody>
        </p:sp>
        <p:sp>
          <p:nvSpPr>
            <p:cNvPr id="58" name="Value_5"/>
            <p:cNvSpPr txBox="1"/>
            <p:nvPr>
              <p:custDataLst>
                <p:tags r:id="rId25"/>
              </p:custDataLst>
            </p:nvPr>
          </p:nvSpPr>
          <p:spPr>
            <a:xfrm>
              <a:off x="2353303" y="4963644"/>
              <a:ext cx="517770" cy="212815"/>
            </a:xfrm>
            <a:prstGeom prst="rect">
              <a:avLst/>
            </a:prstGeom>
            <a:noFill/>
          </p:spPr>
          <p:txBody>
            <a:bodyPr vert="horz" wrap="none" lIns="76200" tIns="0" rIns="0" bIns="0" rtlCol="0" anchor="t">
              <a:spAutoFit/>
            </a:bodyPr>
            <a:lstStyle/>
            <a:p>
              <a:r>
                <a:rPr lang="en-GB" sz="1383" smtClean="0"/>
                <a:t>8.33%</a:t>
              </a:r>
              <a:endParaRPr lang="en-GB" sz="1383"/>
            </a:p>
          </p:txBody>
        </p:sp>
        <p:sp>
          <p:nvSpPr>
            <p:cNvPr id="59" name="Bar_5"/>
            <p:cNvSpPr/>
            <p:nvPr>
              <p:custDataLst>
                <p:tags r:id="rId26"/>
              </p:custDataLst>
            </p:nvPr>
          </p:nvSpPr>
          <p:spPr>
            <a:xfrm>
              <a:off x="1319102" y="4948714"/>
              <a:ext cx="1034201"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Key_6"/>
            <p:cNvSpPr txBox="1"/>
            <p:nvPr>
              <p:custDataLst>
                <p:tags r:id="rId27"/>
              </p:custDataLst>
            </p:nvPr>
          </p:nvSpPr>
          <p:spPr>
            <a:xfrm>
              <a:off x="838201" y="5204088"/>
              <a:ext cx="480901" cy="335092"/>
            </a:xfrm>
            <a:prstGeom prst="rect">
              <a:avLst/>
            </a:prstGeom>
            <a:noFill/>
          </p:spPr>
          <p:txBody>
            <a:bodyPr vert="horz" wrap="none" lIns="95250" tIns="50800" rIns="203200" bIns="0" rtlCol="0" anchor="t">
              <a:spAutoFit/>
            </a:bodyPr>
            <a:lstStyle/>
            <a:p>
              <a:pPr algn="r"/>
              <a:r>
                <a:rPr lang="en-GB" sz="1844" smtClean="0"/>
                <a:t>6.</a:t>
              </a:r>
              <a:endParaRPr lang="en-GB" sz="1844"/>
            </a:p>
          </p:txBody>
        </p:sp>
        <p:sp>
          <p:nvSpPr>
            <p:cNvPr id="61" name="Description_6"/>
            <p:cNvSpPr txBox="1"/>
            <p:nvPr>
              <p:custDataLst>
                <p:tags r:id="rId28"/>
              </p:custDataLst>
            </p:nvPr>
          </p:nvSpPr>
          <p:spPr>
            <a:xfrm>
              <a:off x="1319102" y="5204088"/>
              <a:ext cx="9780698" cy="360740"/>
            </a:xfrm>
            <a:prstGeom prst="rect">
              <a:avLst/>
            </a:prstGeom>
            <a:noFill/>
          </p:spPr>
          <p:txBody>
            <a:bodyPr vert="horz" wrap="square" lIns="0" tIns="50800" rIns="0" bIns="25400" rtlCol="0" anchor="t">
              <a:spAutoFit/>
            </a:bodyPr>
            <a:lstStyle/>
            <a:p>
              <a:r>
                <a:rPr lang="en-GB" sz="1844" smtClean="0"/>
                <a:t>Other</a:t>
              </a:r>
              <a:endParaRPr lang="en-GB" sz="1844"/>
            </a:p>
          </p:txBody>
        </p:sp>
        <p:sp>
          <p:nvSpPr>
            <p:cNvPr id="62" name="Value_6"/>
            <p:cNvSpPr txBox="1"/>
            <p:nvPr>
              <p:custDataLst>
                <p:tags r:id="rId29"/>
              </p:custDataLst>
            </p:nvPr>
          </p:nvSpPr>
          <p:spPr>
            <a:xfrm>
              <a:off x="2353303" y="5592457"/>
              <a:ext cx="517770" cy="212815"/>
            </a:xfrm>
            <a:prstGeom prst="rect">
              <a:avLst/>
            </a:prstGeom>
            <a:noFill/>
          </p:spPr>
          <p:txBody>
            <a:bodyPr vert="horz" wrap="none" lIns="76200" tIns="0" rIns="0" bIns="0" rtlCol="0" anchor="t">
              <a:spAutoFit/>
            </a:bodyPr>
            <a:lstStyle/>
            <a:p>
              <a:r>
                <a:rPr lang="en-GB" sz="1383" smtClean="0"/>
                <a:t>8.33%</a:t>
              </a:r>
              <a:endParaRPr lang="en-GB" sz="1383"/>
            </a:p>
          </p:txBody>
        </p:sp>
        <p:sp>
          <p:nvSpPr>
            <p:cNvPr id="63" name="Bar_6"/>
            <p:cNvSpPr/>
            <p:nvPr>
              <p:custDataLst>
                <p:tags r:id="rId30"/>
              </p:custDataLst>
            </p:nvPr>
          </p:nvSpPr>
          <p:spPr>
            <a:xfrm>
              <a:off x="1319102" y="5577528"/>
              <a:ext cx="1034201" cy="24267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Canvas" hidden="1"/>
            <p:cNvSpPr/>
            <p:nvPr/>
          </p:nvSpPr>
          <p:spPr>
            <a:xfrm>
              <a:off x="1319102" y="2060020"/>
              <a:ext cx="9307812" cy="2060020"/>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13270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59778"/>
            <a:ext cx="10515600" cy="1325563"/>
          </a:xfrm>
        </p:spPr>
        <p:txBody>
          <a:bodyPr/>
          <a:lstStyle/>
          <a:p>
            <a:r>
              <a:rPr lang="en-GB" dirty="0" smtClean="0"/>
              <a:t>Did the preparation materials for this session help with getting ready for today?</a:t>
            </a:r>
            <a:endParaRPr lang="en-GB" dirty="0"/>
          </a:p>
        </p:txBody>
      </p:sp>
      <p:sp>
        <p:nvSpPr>
          <p:cNvPr id="5" name="Text Placeholder 4" hidden="1"/>
          <p:cNvSpPr>
            <a:spLocks noGrp="1"/>
          </p:cNvSpPr>
          <p:nvPr>
            <p:ph type="body" idx="1"/>
          </p:nvPr>
        </p:nvSpPr>
        <p:spPr>
          <a:xfrm>
            <a:off x="838200" y="2519182"/>
            <a:ext cx="10515600" cy="4351338"/>
          </a:xfrm>
        </p:spPr>
        <p:txBody>
          <a:bodyPr/>
          <a:lstStyle/>
          <a:p>
            <a:endParaRPr lang="en-GB"/>
          </a:p>
        </p:txBody>
      </p:sp>
      <p:sp>
        <p:nvSpPr>
          <p:cNvPr id="26" name="MeetingNumber"/>
          <p:cNvSpPr txBox="1"/>
          <p:nvPr>
            <p:custDataLst>
              <p:tags r:id="rId2"/>
            </p:custDataLst>
          </p:nvPr>
        </p:nvSpPr>
        <p:spPr>
          <a:xfrm>
            <a:off x="7531101" y="127000"/>
            <a:ext cx="3207546" cy="369332"/>
          </a:xfrm>
          <a:prstGeom prst="rect">
            <a:avLst/>
          </a:prstGeom>
          <a:noFill/>
        </p:spPr>
        <p:txBody>
          <a:bodyPr vert="horz" wrap="none" rtlCol="0">
            <a:spAutoFit/>
          </a:bodyPr>
          <a:lstStyle/>
          <a:p>
            <a:pPr algn="ctr"/>
            <a:r>
              <a:rPr lang="en-GB" smtClean="0"/>
              <a:t>Join: </a:t>
            </a:r>
            <a:r>
              <a:rPr lang="en-GB" b="1" smtClean="0"/>
              <a:t>vevox.app</a:t>
            </a:r>
            <a:r>
              <a:rPr lang="en-GB" smtClean="0"/>
              <a:t> ID: </a:t>
            </a:r>
            <a:r>
              <a:rPr lang="en-GB" b="1" smtClean="0"/>
              <a:t>189-815-559</a:t>
            </a:r>
            <a:endParaRPr lang="en-GB" b="1"/>
          </a:p>
        </p:txBody>
      </p:sp>
      <p:sp>
        <p:nvSpPr>
          <p:cNvPr id="27" name="VoteNow"/>
          <p:cNvSpPr/>
          <p:nvPr/>
        </p:nvSpPr>
        <p:spPr>
          <a:xfrm>
            <a:off x="10795000" y="127000"/>
            <a:ext cx="1270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lang="en-GB" smtClean="0"/>
              <a:t>POLL OPEN</a:t>
            </a:r>
            <a:endParaRPr lang="en-GB"/>
          </a:p>
        </p:txBody>
      </p:sp>
      <p:sp>
        <p:nvSpPr>
          <p:cNvPr id="28" name="OpenQuestion"/>
          <p:cNvSpPr/>
          <p:nvPr>
            <p:custDataLst>
              <p:tags r:id="rId3"/>
            </p:custDataLst>
          </p:nvPr>
        </p:nvSpPr>
        <p:spPr>
          <a:xfrm>
            <a:off x="10922000" y="7004278"/>
            <a:ext cx="1270000" cy="21544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smtClean="0"/>
              <a:t>Vote Trigger</a:t>
            </a:r>
            <a:endParaRPr lang="en-GB" sz="800"/>
          </a:p>
        </p:txBody>
      </p:sp>
      <p:grpSp>
        <p:nvGrpSpPr>
          <p:cNvPr id="13" name="Chart"/>
          <p:cNvGrpSpPr/>
          <p:nvPr>
            <p:custDataLst>
              <p:tags r:id="rId4"/>
            </p:custDataLst>
          </p:nvPr>
        </p:nvGrpSpPr>
        <p:grpSpPr>
          <a:xfrm>
            <a:off x="838200" y="2519182"/>
            <a:ext cx="10719181" cy="3561610"/>
            <a:chOff x="838200" y="2519182"/>
            <a:chExt cx="10719181" cy="3561610"/>
          </a:xfrm>
        </p:grpSpPr>
        <p:sp>
          <p:nvSpPr>
            <p:cNvPr id="29" name="Key_1"/>
            <p:cNvSpPr txBox="1"/>
            <p:nvPr>
              <p:custDataLst>
                <p:tags r:id="rId5"/>
              </p:custDataLst>
            </p:nvPr>
          </p:nvSpPr>
          <p:spPr>
            <a:xfrm>
              <a:off x="838200" y="2519182"/>
              <a:ext cx="575478" cy="482183"/>
            </a:xfrm>
            <a:prstGeom prst="rect">
              <a:avLst/>
            </a:prstGeom>
            <a:noFill/>
          </p:spPr>
          <p:txBody>
            <a:bodyPr vert="horz" wrap="none" lIns="95250" tIns="50800" rIns="203200" bIns="0" rtlCol="0" anchor="t">
              <a:spAutoFit/>
            </a:bodyPr>
            <a:lstStyle/>
            <a:p>
              <a:pPr algn="r"/>
              <a:r>
                <a:rPr lang="en-GB" sz="2800" smtClean="0"/>
                <a:t>1.</a:t>
              </a:r>
              <a:endParaRPr lang="en-GB" sz="2800"/>
            </a:p>
          </p:txBody>
        </p:sp>
        <p:sp>
          <p:nvSpPr>
            <p:cNvPr id="30" name="Description_1"/>
            <p:cNvSpPr txBox="1"/>
            <p:nvPr>
              <p:custDataLst>
                <p:tags r:id="rId6"/>
              </p:custDataLst>
            </p:nvPr>
          </p:nvSpPr>
          <p:spPr>
            <a:xfrm>
              <a:off x="1413678" y="2519182"/>
              <a:ext cx="9940122" cy="507831"/>
            </a:xfrm>
            <a:prstGeom prst="rect">
              <a:avLst/>
            </a:prstGeom>
            <a:noFill/>
          </p:spPr>
          <p:txBody>
            <a:bodyPr vert="horz" wrap="square" lIns="0" tIns="50800" rIns="0" bIns="25400" rtlCol="0" anchor="t">
              <a:spAutoFit/>
            </a:bodyPr>
            <a:lstStyle/>
            <a:p>
              <a:r>
                <a:rPr lang="en-GB" sz="2800" dirty="0" smtClean="0"/>
                <a:t>Yes, they helped and I felt well prepared.</a:t>
              </a:r>
              <a:endParaRPr lang="en-GB" sz="2800" dirty="0"/>
            </a:p>
          </p:txBody>
        </p:sp>
        <p:sp>
          <p:nvSpPr>
            <p:cNvPr id="31" name="Value_1"/>
            <p:cNvSpPr txBox="1"/>
            <p:nvPr>
              <p:custDataLst>
                <p:tags r:id="rId7"/>
              </p:custDataLst>
            </p:nvPr>
          </p:nvSpPr>
          <p:spPr>
            <a:xfrm>
              <a:off x="8029428" y="3058304"/>
              <a:ext cx="881652" cy="323165"/>
            </a:xfrm>
            <a:prstGeom prst="rect">
              <a:avLst/>
            </a:prstGeom>
            <a:noFill/>
          </p:spPr>
          <p:txBody>
            <a:bodyPr vert="horz" wrap="none" lIns="76200" tIns="0" rIns="0" bIns="0" rtlCol="0" anchor="t">
              <a:spAutoFit/>
            </a:bodyPr>
            <a:lstStyle/>
            <a:p>
              <a:r>
                <a:rPr lang="en-GB" sz="2100" smtClean="0"/>
                <a:t>33.33%</a:t>
              </a:r>
              <a:endParaRPr lang="en-GB" sz="2100"/>
            </a:p>
          </p:txBody>
        </p:sp>
        <p:sp>
          <p:nvSpPr>
            <p:cNvPr id="32" name="Bar_1"/>
            <p:cNvSpPr/>
            <p:nvPr>
              <p:custDataLst>
                <p:tags r:id="rId8"/>
              </p:custDataLst>
            </p:nvPr>
          </p:nvSpPr>
          <p:spPr>
            <a:xfrm>
              <a:off x="1413678" y="3039713"/>
              <a:ext cx="6615750"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Key_2"/>
            <p:cNvSpPr txBox="1"/>
            <p:nvPr>
              <p:custDataLst>
                <p:tags r:id="rId9"/>
              </p:custDataLst>
            </p:nvPr>
          </p:nvSpPr>
          <p:spPr>
            <a:xfrm>
              <a:off x="838200" y="3412759"/>
              <a:ext cx="575478" cy="482183"/>
            </a:xfrm>
            <a:prstGeom prst="rect">
              <a:avLst/>
            </a:prstGeom>
            <a:noFill/>
          </p:spPr>
          <p:txBody>
            <a:bodyPr vert="horz" wrap="none" lIns="95250" tIns="50800" rIns="203200" bIns="0" rtlCol="0" anchor="t">
              <a:spAutoFit/>
            </a:bodyPr>
            <a:lstStyle/>
            <a:p>
              <a:pPr algn="r"/>
              <a:r>
                <a:rPr lang="en-GB" sz="2800" smtClean="0"/>
                <a:t>2.</a:t>
              </a:r>
              <a:endParaRPr lang="en-GB" sz="2800"/>
            </a:p>
          </p:txBody>
        </p:sp>
        <p:sp>
          <p:nvSpPr>
            <p:cNvPr id="34" name="Description_2"/>
            <p:cNvSpPr txBox="1"/>
            <p:nvPr>
              <p:custDataLst>
                <p:tags r:id="rId10"/>
              </p:custDataLst>
            </p:nvPr>
          </p:nvSpPr>
          <p:spPr>
            <a:xfrm>
              <a:off x="1413678" y="3412759"/>
              <a:ext cx="9940122" cy="507831"/>
            </a:xfrm>
            <a:prstGeom prst="rect">
              <a:avLst/>
            </a:prstGeom>
            <a:noFill/>
          </p:spPr>
          <p:txBody>
            <a:bodyPr vert="horz" wrap="square" lIns="0" tIns="50800" rIns="0" bIns="25400" rtlCol="0" anchor="t">
              <a:spAutoFit/>
            </a:bodyPr>
            <a:lstStyle/>
            <a:p>
              <a:r>
                <a:rPr lang="en-GB" sz="2800" smtClean="0"/>
                <a:t>They helped a bit, but I would have liked more.</a:t>
              </a:r>
              <a:endParaRPr lang="en-GB" sz="2800"/>
            </a:p>
          </p:txBody>
        </p:sp>
        <p:sp>
          <p:nvSpPr>
            <p:cNvPr id="35" name="Value_2"/>
            <p:cNvSpPr txBox="1"/>
            <p:nvPr>
              <p:custDataLst>
                <p:tags r:id="rId11"/>
              </p:custDataLst>
            </p:nvPr>
          </p:nvSpPr>
          <p:spPr>
            <a:xfrm>
              <a:off x="4059978" y="3951881"/>
              <a:ext cx="881652" cy="323165"/>
            </a:xfrm>
            <a:prstGeom prst="rect">
              <a:avLst/>
            </a:prstGeom>
            <a:noFill/>
          </p:spPr>
          <p:txBody>
            <a:bodyPr vert="horz" wrap="none" lIns="76200" tIns="0" rIns="0" bIns="0" rtlCol="0" anchor="t">
              <a:spAutoFit/>
            </a:bodyPr>
            <a:lstStyle/>
            <a:p>
              <a:r>
                <a:rPr lang="en-GB" sz="2100" smtClean="0"/>
                <a:t>13.33%</a:t>
              </a:r>
              <a:endParaRPr lang="en-GB" sz="2100"/>
            </a:p>
          </p:txBody>
        </p:sp>
        <p:sp>
          <p:nvSpPr>
            <p:cNvPr id="36" name="Bar_2"/>
            <p:cNvSpPr/>
            <p:nvPr>
              <p:custDataLst>
                <p:tags r:id="rId12"/>
              </p:custDataLst>
            </p:nvPr>
          </p:nvSpPr>
          <p:spPr>
            <a:xfrm>
              <a:off x="1413678" y="3933290"/>
              <a:ext cx="2646300"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Key_3"/>
            <p:cNvSpPr txBox="1"/>
            <p:nvPr>
              <p:custDataLst>
                <p:tags r:id="rId13"/>
              </p:custDataLst>
            </p:nvPr>
          </p:nvSpPr>
          <p:spPr>
            <a:xfrm>
              <a:off x="838200" y="4306337"/>
              <a:ext cx="575478" cy="482183"/>
            </a:xfrm>
            <a:prstGeom prst="rect">
              <a:avLst/>
            </a:prstGeom>
            <a:noFill/>
          </p:spPr>
          <p:txBody>
            <a:bodyPr vert="horz" wrap="none" lIns="95250" tIns="50800" rIns="203200" bIns="0" rtlCol="0" anchor="t">
              <a:spAutoFit/>
            </a:bodyPr>
            <a:lstStyle/>
            <a:p>
              <a:pPr algn="r"/>
              <a:r>
                <a:rPr lang="en-GB" sz="2800" smtClean="0"/>
                <a:t>3.</a:t>
              </a:r>
              <a:endParaRPr lang="en-GB" sz="2800"/>
            </a:p>
          </p:txBody>
        </p:sp>
        <p:sp>
          <p:nvSpPr>
            <p:cNvPr id="38" name="Description_3"/>
            <p:cNvSpPr txBox="1"/>
            <p:nvPr>
              <p:custDataLst>
                <p:tags r:id="rId14"/>
              </p:custDataLst>
            </p:nvPr>
          </p:nvSpPr>
          <p:spPr>
            <a:xfrm>
              <a:off x="1413678" y="4306337"/>
              <a:ext cx="9940122" cy="507831"/>
            </a:xfrm>
            <a:prstGeom prst="rect">
              <a:avLst/>
            </a:prstGeom>
            <a:noFill/>
          </p:spPr>
          <p:txBody>
            <a:bodyPr vert="horz" wrap="square" lIns="0" tIns="50800" rIns="0" bIns="25400" rtlCol="0" anchor="t">
              <a:spAutoFit/>
            </a:bodyPr>
            <a:lstStyle/>
            <a:p>
              <a:r>
                <a:rPr lang="en-GB" sz="2800" dirty="0" smtClean="0"/>
                <a:t>They didn't help at all and it was a waste of my time doing them.</a:t>
              </a:r>
              <a:endParaRPr lang="en-GB" sz="2800" dirty="0"/>
            </a:p>
          </p:txBody>
        </p:sp>
        <p:sp>
          <p:nvSpPr>
            <p:cNvPr id="39" name="Value_3"/>
            <p:cNvSpPr txBox="1"/>
            <p:nvPr>
              <p:custDataLst>
                <p:tags r:id="rId15"/>
              </p:custDataLst>
            </p:nvPr>
          </p:nvSpPr>
          <p:spPr>
            <a:xfrm>
              <a:off x="2736828" y="4845459"/>
              <a:ext cx="745397" cy="323165"/>
            </a:xfrm>
            <a:prstGeom prst="rect">
              <a:avLst/>
            </a:prstGeom>
            <a:noFill/>
          </p:spPr>
          <p:txBody>
            <a:bodyPr vert="horz" wrap="none" lIns="76200" tIns="0" rIns="0" bIns="0" rtlCol="0" anchor="t">
              <a:spAutoFit/>
            </a:bodyPr>
            <a:lstStyle/>
            <a:p>
              <a:r>
                <a:rPr lang="en-GB" sz="2100" smtClean="0"/>
                <a:t>6.67%</a:t>
              </a:r>
              <a:endParaRPr lang="en-GB" sz="2100"/>
            </a:p>
          </p:txBody>
        </p:sp>
        <p:sp>
          <p:nvSpPr>
            <p:cNvPr id="40" name="Bar_3"/>
            <p:cNvSpPr/>
            <p:nvPr>
              <p:custDataLst>
                <p:tags r:id="rId16"/>
              </p:custDataLst>
            </p:nvPr>
          </p:nvSpPr>
          <p:spPr>
            <a:xfrm>
              <a:off x="1413678" y="4826868"/>
              <a:ext cx="1323150"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Key_4"/>
            <p:cNvSpPr txBox="1"/>
            <p:nvPr>
              <p:custDataLst>
                <p:tags r:id="rId17"/>
              </p:custDataLst>
            </p:nvPr>
          </p:nvSpPr>
          <p:spPr>
            <a:xfrm>
              <a:off x="838200" y="5199914"/>
              <a:ext cx="575478" cy="482183"/>
            </a:xfrm>
            <a:prstGeom prst="rect">
              <a:avLst/>
            </a:prstGeom>
            <a:noFill/>
          </p:spPr>
          <p:txBody>
            <a:bodyPr vert="horz" wrap="none" lIns="95250" tIns="50800" rIns="203200" bIns="0" rtlCol="0" anchor="t">
              <a:spAutoFit/>
            </a:bodyPr>
            <a:lstStyle/>
            <a:p>
              <a:pPr algn="r"/>
              <a:r>
                <a:rPr lang="en-GB" sz="2800" smtClean="0"/>
                <a:t>4.</a:t>
              </a:r>
              <a:endParaRPr lang="en-GB" sz="2800"/>
            </a:p>
          </p:txBody>
        </p:sp>
        <p:sp>
          <p:nvSpPr>
            <p:cNvPr id="42" name="Description_4"/>
            <p:cNvSpPr txBox="1"/>
            <p:nvPr>
              <p:custDataLst>
                <p:tags r:id="rId18"/>
              </p:custDataLst>
            </p:nvPr>
          </p:nvSpPr>
          <p:spPr>
            <a:xfrm>
              <a:off x="1413678" y="5199914"/>
              <a:ext cx="9940122" cy="507831"/>
            </a:xfrm>
            <a:prstGeom prst="rect">
              <a:avLst/>
            </a:prstGeom>
            <a:noFill/>
          </p:spPr>
          <p:txBody>
            <a:bodyPr vert="horz" wrap="square" lIns="0" tIns="50800" rIns="0" bIns="25400" rtlCol="0" anchor="t">
              <a:spAutoFit/>
            </a:bodyPr>
            <a:lstStyle/>
            <a:p>
              <a:r>
                <a:rPr lang="en-GB" sz="2800" smtClean="0"/>
                <a:t>I didn't make use of the session preparation materials</a:t>
              </a:r>
              <a:endParaRPr lang="en-GB" sz="2800"/>
            </a:p>
          </p:txBody>
        </p:sp>
        <p:sp>
          <p:nvSpPr>
            <p:cNvPr id="43" name="Value_4"/>
            <p:cNvSpPr txBox="1"/>
            <p:nvPr>
              <p:custDataLst>
                <p:tags r:id="rId19"/>
              </p:custDataLst>
            </p:nvPr>
          </p:nvSpPr>
          <p:spPr>
            <a:xfrm>
              <a:off x="10675729" y="5739036"/>
              <a:ext cx="881652" cy="323165"/>
            </a:xfrm>
            <a:prstGeom prst="rect">
              <a:avLst/>
            </a:prstGeom>
            <a:noFill/>
          </p:spPr>
          <p:txBody>
            <a:bodyPr vert="horz" wrap="none" lIns="76200" tIns="0" rIns="0" bIns="0" rtlCol="0" anchor="t">
              <a:spAutoFit/>
            </a:bodyPr>
            <a:lstStyle/>
            <a:p>
              <a:r>
                <a:rPr lang="en-GB" sz="2100" smtClean="0"/>
                <a:t>46.67%</a:t>
              </a:r>
              <a:endParaRPr lang="en-GB" sz="2100"/>
            </a:p>
          </p:txBody>
        </p:sp>
        <p:sp>
          <p:nvSpPr>
            <p:cNvPr id="44" name="Bar_4"/>
            <p:cNvSpPr/>
            <p:nvPr>
              <p:custDataLst>
                <p:tags r:id="rId20"/>
              </p:custDataLst>
            </p:nvPr>
          </p:nvSpPr>
          <p:spPr>
            <a:xfrm>
              <a:off x="1413678" y="5720446"/>
              <a:ext cx="9262051" cy="36034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Canvas" hidden="1"/>
            <p:cNvSpPr/>
            <p:nvPr/>
          </p:nvSpPr>
          <p:spPr>
            <a:xfrm>
              <a:off x="1413678" y="2519182"/>
              <a:ext cx="9262051" cy="3561610"/>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140781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1400" y="3825017"/>
            <a:ext cx="10515600" cy="1325563"/>
          </a:xfrm>
        </p:spPr>
        <p:txBody>
          <a:bodyPr>
            <a:normAutofit fontScale="90000"/>
          </a:bodyPr>
          <a:lstStyle/>
          <a:p>
            <a:r>
              <a:rPr lang="en-GB" dirty="0"/>
              <a:t>Please use this opportunity to feed back on anything you would like to know more about or any further sessions you would like us to deliver on student engagement and evaluation to help you.</a:t>
            </a:r>
          </a:p>
        </p:txBody>
      </p:sp>
      <p:sp>
        <p:nvSpPr>
          <p:cNvPr id="5" name="Text Placeholder 4" hidden="1"/>
          <p:cNvSpPr>
            <a:spLocks noGrp="1"/>
          </p:cNvSpPr>
          <p:nvPr>
            <p:ph type="body" idx="1"/>
          </p:nvPr>
        </p:nvSpPr>
        <p:spPr/>
        <p:txBody>
          <a:bodyPr/>
          <a:lstStyle/>
          <a:p>
            <a:endParaRPr lang="en-GB"/>
          </a:p>
        </p:txBody>
      </p:sp>
      <p:sp>
        <p:nvSpPr>
          <p:cNvPr id="8" name="MeetingNumber"/>
          <p:cNvSpPr txBox="1"/>
          <p:nvPr>
            <p:custDataLst>
              <p:tags r:id="rId2"/>
            </p:custDataLst>
          </p:nvPr>
        </p:nvSpPr>
        <p:spPr>
          <a:xfrm>
            <a:off x="7531101" y="127000"/>
            <a:ext cx="3207546" cy="369332"/>
          </a:xfrm>
          <a:prstGeom prst="rect">
            <a:avLst/>
          </a:prstGeom>
          <a:noFill/>
        </p:spPr>
        <p:txBody>
          <a:bodyPr vert="horz" wrap="none" rtlCol="0">
            <a:spAutoFit/>
          </a:bodyPr>
          <a:lstStyle/>
          <a:p>
            <a:pPr algn="ctr"/>
            <a:r>
              <a:rPr lang="en-GB" smtClean="0"/>
              <a:t>Join: </a:t>
            </a:r>
            <a:r>
              <a:rPr lang="en-GB" b="1" smtClean="0"/>
              <a:t>vevox.app</a:t>
            </a:r>
            <a:r>
              <a:rPr lang="en-GB" smtClean="0"/>
              <a:t> ID: </a:t>
            </a:r>
            <a:r>
              <a:rPr lang="en-GB" b="1" smtClean="0"/>
              <a:t>189-815-559</a:t>
            </a:r>
            <a:endParaRPr lang="en-GB" b="1"/>
          </a:p>
        </p:txBody>
      </p:sp>
      <p:sp>
        <p:nvSpPr>
          <p:cNvPr id="9" name="VoteNow"/>
          <p:cNvSpPr/>
          <p:nvPr/>
        </p:nvSpPr>
        <p:spPr>
          <a:xfrm>
            <a:off x="2557163" y="5448643"/>
            <a:ext cx="12700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lang="en-GB" dirty="0" smtClean="0"/>
              <a:t>Enter Text and Press Send</a:t>
            </a:r>
            <a:endParaRPr lang="en-GB" dirty="0"/>
          </a:p>
        </p:txBody>
      </p:sp>
      <p:sp>
        <p:nvSpPr>
          <p:cNvPr id="10" name="OpenQuestion"/>
          <p:cNvSpPr/>
          <p:nvPr>
            <p:custDataLst>
              <p:tags r:id="rId3"/>
            </p:custDataLst>
          </p:nvPr>
        </p:nvSpPr>
        <p:spPr>
          <a:xfrm>
            <a:off x="10922000" y="7004278"/>
            <a:ext cx="1270000" cy="21544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smtClean="0"/>
              <a:t>Vote Trigger</a:t>
            </a:r>
            <a:endParaRPr lang="en-GB" sz="800"/>
          </a:p>
        </p:txBody>
      </p:sp>
      <p:sp>
        <p:nvSpPr>
          <p:cNvPr id="11" name="TextVoteNoResultDataCaptured"/>
          <p:cNvSpPr txBox="1"/>
          <p:nvPr/>
        </p:nvSpPr>
        <p:spPr>
          <a:xfrm>
            <a:off x="7378014" y="730683"/>
            <a:ext cx="2984500" cy="461665"/>
          </a:xfrm>
          <a:prstGeom prst="rect">
            <a:avLst/>
          </a:prstGeom>
          <a:noFill/>
          <a:ln>
            <a:solidFill>
              <a:schemeClr val="tx1"/>
            </a:solidFill>
            <a:prstDash val="solid"/>
          </a:ln>
        </p:spPr>
        <p:txBody>
          <a:bodyPr vert="horz" rtlCol="0">
            <a:spAutoFit/>
          </a:bodyPr>
          <a:lstStyle/>
          <a:p>
            <a:pPr algn="ctr"/>
            <a:r>
              <a:rPr lang="en-GB" sz="2400" dirty="0" smtClean="0"/>
              <a:t>Data Captured</a:t>
            </a:r>
            <a:endParaRPr lang="en-GB" sz="2400" dirty="0"/>
          </a:p>
        </p:txBody>
      </p:sp>
    </p:spTree>
    <p:custDataLst>
      <p:tags r:id="rId1"/>
    </p:custDataLst>
    <p:extLst>
      <p:ext uri="{BB962C8B-B14F-4D97-AF65-F5344CB8AC3E}">
        <p14:creationId xmlns:p14="http://schemas.microsoft.com/office/powerpoint/2010/main" val="65399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Alongside Online</a:t>
            </a:r>
            <a:endParaRPr lang="en-GB" dirty="0"/>
          </a:p>
        </p:txBody>
      </p:sp>
      <p:sp>
        <p:nvSpPr>
          <p:cNvPr id="4" name="Text Placeholder 3"/>
          <p:cNvSpPr>
            <a:spLocks noGrp="1"/>
          </p:cNvSpPr>
          <p:nvPr>
            <p:ph type="body" idx="1"/>
          </p:nvPr>
        </p:nvSpPr>
        <p:spPr/>
        <p:txBody>
          <a:bodyPr/>
          <a:lstStyle/>
          <a:p>
            <a:r>
              <a:rPr lang="en-GB" dirty="0" smtClean="0"/>
              <a:t>A student engagement and co-design workshop for course leaders</a:t>
            </a:r>
            <a:endParaRPr lang="en-GB" dirty="0"/>
          </a:p>
        </p:txBody>
      </p:sp>
      <p:sp>
        <p:nvSpPr>
          <p:cNvPr id="3" name="TextBox 2"/>
          <p:cNvSpPr txBox="1"/>
          <p:nvPr/>
        </p:nvSpPr>
        <p:spPr>
          <a:xfrm>
            <a:off x="7583166" y="1340406"/>
            <a:ext cx="3207546" cy="369332"/>
          </a:xfrm>
          <a:prstGeom prst="rect">
            <a:avLst/>
          </a:prstGeom>
          <a:noFill/>
        </p:spPr>
        <p:txBody>
          <a:bodyPr wrap="none" rtlCol="0">
            <a:spAutoFit/>
          </a:bodyPr>
          <a:lstStyle/>
          <a:p>
            <a:pPr algn="ctr"/>
            <a:r>
              <a:rPr lang="en-GB"/>
              <a:t>Join: </a:t>
            </a:r>
            <a:r>
              <a:rPr lang="en-GB" b="1"/>
              <a:t>vevox.app</a:t>
            </a:r>
            <a:r>
              <a:rPr lang="en-GB"/>
              <a:t> ID: </a:t>
            </a:r>
            <a:r>
              <a:rPr lang="en-GB" b="1"/>
              <a:t>189-815-559</a:t>
            </a:r>
            <a:endParaRPr lang="en-GB" b="1" dirty="0"/>
          </a:p>
        </p:txBody>
      </p:sp>
    </p:spTree>
    <p:extLst>
      <p:ext uri="{BB962C8B-B14F-4D97-AF65-F5344CB8AC3E}">
        <p14:creationId xmlns:p14="http://schemas.microsoft.com/office/powerpoint/2010/main" val="2745312581"/>
      </p:ext>
    </p:extLst>
  </p:cSld>
  <p:clrMapOvr>
    <a:masterClrMapping/>
  </p:clrMapOvr>
  <mc:AlternateContent xmlns:mc="http://schemas.openxmlformats.org/markup-compatibility/2006" xmlns:p14="http://schemas.microsoft.com/office/powerpoint/2010/main">
    <mc:Choice Requires="p14">
      <p:transition spd="slow" p14:dur="2000" advTm="8690"/>
    </mc:Choice>
    <mc:Fallback xmlns="">
      <p:transition spd="slow" advTm="869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Student Engagement, Evaluation &amp; Research</a:t>
            </a:r>
            <a:endParaRPr lang="en-GB" dirty="0"/>
          </a:p>
        </p:txBody>
      </p:sp>
      <p:sp>
        <p:nvSpPr>
          <p:cNvPr id="5" name="Content Placeholder 4"/>
          <p:cNvSpPr>
            <a:spLocks noGrp="1"/>
          </p:cNvSpPr>
          <p:nvPr>
            <p:ph sz="half" idx="1"/>
          </p:nvPr>
        </p:nvSpPr>
        <p:spPr/>
        <p:txBody>
          <a:bodyPr/>
          <a:lstStyle/>
          <a:p>
            <a:pPr marL="0" indent="0">
              <a:buNone/>
            </a:pPr>
            <a:r>
              <a:rPr lang="en-GB" b="1" dirty="0" smtClean="0"/>
              <a:t>Dr Jill LeBihan</a:t>
            </a:r>
          </a:p>
          <a:p>
            <a:pPr marL="0" indent="0">
              <a:buNone/>
            </a:pPr>
            <a:r>
              <a:rPr lang="en-GB" dirty="0" smtClean="0"/>
              <a:t>Head of Student Engagement</a:t>
            </a:r>
          </a:p>
          <a:p>
            <a:pPr marL="0" indent="0">
              <a:buNone/>
            </a:pPr>
            <a:r>
              <a:rPr lang="en-GB" dirty="0" smtClean="0"/>
              <a:t>Email: j.lebihan@shu.ac.uk</a:t>
            </a:r>
          </a:p>
          <a:p>
            <a:pPr marL="0" indent="0">
              <a:buNone/>
            </a:pPr>
            <a:r>
              <a:rPr lang="en-GB" dirty="0" smtClean="0"/>
              <a:t>Twitter: @drlb66</a:t>
            </a:r>
          </a:p>
          <a:p>
            <a:pPr marL="0" indent="0">
              <a:buNone/>
            </a:pPr>
            <a:endParaRPr lang="en-GB" dirty="0"/>
          </a:p>
          <a:p>
            <a:pPr marL="0" indent="0">
              <a:buNone/>
            </a:pPr>
            <a:endParaRPr lang="en-GB" dirty="0"/>
          </a:p>
          <a:p>
            <a:pPr marL="0" indent="0">
              <a:buNone/>
            </a:pPr>
            <a:endParaRPr lang="en-GB" dirty="0"/>
          </a:p>
        </p:txBody>
      </p:sp>
      <p:sp>
        <p:nvSpPr>
          <p:cNvPr id="11" name="Content Placeholder 10"/>
          <p:cNvSpPr>
            <a:spLocks noGrp="1"/>
          </p:cNvSpPr>
          <p:nvPr>
            <p:ph sz="half" idx="2"/>
          </p:nvPr>
        </p:nvSpPr>
        <p:spPr/>
        <p:txBody>
          <a:bodyPr/>
          <a:lstStyle/>
          <a:p>
            <a:pPr marL="0" indent="0">
              <a:buNone/>
            </a:pPr>
            <a:r>
              <a:rPr lang="en-GB" b="1" dirty="0" smtClean="0"/>
              <a:t>Nathaniel Pickering</a:t>
            </a:r>
          </a:p>
          <a:p>
            <a:pPr marL="0" indent="0">
              <a:buNone/>
            </a:pPr>
            <a:r>
              <a:rPr lang="en-GB" dirty="0" smtClean="0"/>
              <a:t>Senior lecturer in evaluation and research</a:t>
            </a:r>
          </a:p>
          <a:p>
            <a:pPr marL="0" indent="0">
              <a:buNone/>
            </a:pPr>
            <a:r>
              <a:rPr lang="en-GB" dirty="0" smtClean="0"/>
              <a:t>Email: </a:t>
            </a:r>
            <a:r>
              <a:rPr lang="en-GB" dirty="0" err="1" smtClean="0"/>
              <a:t>n.pickering</a:t>
            </a:r>
            <a:r>
              <a:rPr lang="en-GB" dirty="0" smtClean="0"/>
              <a:t> @shu.ac.uk</a:t>
            </a:r>
          </a:p>
          <a:p>
            <a:pPr marL="0" indent="0">
              <a:buNone/>
            </a:pPr>
            <a:endParaRPr lang="en-GB" dirty="0"/>
          </a:p>
          <a:p>
            <a:pPr marL="0" indent="0">
              <a:buNone/>
            </a:pPr>
            <a:r>
              <a:rPr lang="en-GB" b="1" dirty="0"/>
              <a:t>Helen J. </a:t>
            </a:r>
            <a:r>
              <a:rPr lang="en-GB" b="1" dirty="0" smtClean="0"/>
              <a:t>Parkin</a:t>
            </a:r>
            <a:endParaRPr lang="en-GB" dirty="0" smtClean="0"/>
          </a:p>
          <a:p>
            <a:pPr marL="0" indent="0">
              <a:buNone/>
            </a:pPr>
            <a:r>
              <a:rPr lang="en-GB" dirty="0" smtClean="0"/>
              <a:t>Senior lecturer in evaluation and research</a:t>
            </a:r>
          </a:p>
          <a:p>
            <a:pPr marL="0" indent="0">
              <a:buNone/>
            </a:pPr>
            <a:r>
              <a:rPr lang="en-GB" dirty="0" smtClean="0"/>
              <a:t>Email: </a:t>
            </a:r>
            <a:r>
              <a:rPr lang="en-GB" dirty="0" err="1" smtClean="0"/>
              <a:t>h.j.parkin</a:t>
            </a:r>
            <a:r>
              <a:rPr lang="en-GB" dirty="0" smtClean="0"/>
              <a:t> @shu.ac.uk</a:t>
            </a:r>
            <a:endParaRPr lang="en-GB" dirty="0"/>
          </a:p>
        </p:txBody>
      </p:sp>
    </p:spTree>
    <p:extLst>
      <p:ext uri="{BB962C8B-B14F-4D97-AF65-F5344CB8AC3E}">
        <p14:creationId xmlns:p14="http://schemas.microsoft.com/office/powerpoint/2010/main" val="3443475250"/>
      </p:ext>
    </p:extLst>
  </p:cSld>
  <p:clrMapOvr>
    <a:masterClrMapping/>
  </p:clrMapOvr>
  <mc:AlternateContent xmlns:mc="http://schemas.openxmlformats.org/markup-compatibility/2006" xmlns:p14="http://schemas.microsoft.com/office/powerpoint/2010/main">
    <mc:Choice Requires="p14">
      <p:transition spd="slow" p14:dur="2000" advTm="19825"/>
    </mc:Choice>
    <mc:Fallback xmlns="">
      <p:transition spd="slow" advTm="1982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hope to get out of this session?</a:t>
            </a:r>
            <a:endParaRPr lang="en-GB" dirty="0"/>
          </a:p>
        </p:txBody>
      </p:sp>
      <p:sp>
        <p:nvSpPr>
          <p:cNvPr id="3" name="Content Placeholder 2"/>
          <p:cNvSpPr>
            <a:spLocks noGrp="1"/>
          </p:cNvSpPr>
          <p:nvPr>
            <p:ph idx="1"/>
          </p:nvPr>
        </p:nvSpPr>
        <p:spPr/>
        <p:txBody>
          <a:bodyPr/>
          <a:lstStyle/>
          <a:p>
            <a:r>
              <a:rPr lang="en-GB" dirty="0" smtClean="0"/>
              <a:t>You can tell me by adding ideas in chat</a:t>
            </a:r>
          </a:p>
          <a:p>
            <a:r>
              <a:rPr lang="en-GB" dirty="0" smtClean="0"/>
              <a:t>You can also annotate this screen using </a:t>
            </a:r>
            <a:r>
              <a:rPr lang="en-GB" dirty="0"/>
              <a:t>Z</a:t>
            </a:r>
            <a:r>
              <a:rPr lang="en-GB" dirty="0" smtClean="0"/>
              <a:t>oom whiteboard tool</a:t>
            </a:r>
            <a:endParaRPr lang="en-GB" dirty="0"/>
          </a:p>
        </p:txBody>
      </p:sp>
    </p:spTree>
    <p:extLst>
      <p:ext uri="{BB962C8B-B14F-4D97-AF65-F5344CB8AC3E}">
        <p14:creationId xmlns:p14="http://schemas.microsoft.com/office/powerpoint/2010/main" val="2147968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a:t>
            </a:r>
            <a:r>
              <a:rPr lang="en-GB" dirty="0"/>
              <a:t>I</a:t>
            </a:r>
            <a:r>
              <a:rPr lang="en-GB" dirty="0" smtClean="0"/>
              <a:t> hope you’ll get out of this session?</a:t>
            </a:r>
            <a:endParaRPr lang="en-GB" dirty="0"/>
          </a:p>
        </p:txBody>
      </p:sp>
      <p:sp>
        <p:nvSpPr>
          <p:cNvPr id="3" name="Content Placeholder 2"/>
          <p:cNvSpPr>
            <a:spLocks noGrp="1"/>
          </p:cNvSpPr>
          <p:nvPr>
            <p:ph idx="1"/>
          </p:nvPr>
        </p:nvSpPr>
        <p:spPr/>
        <p:txBody>
          <a:bodyPr/>
          <a:lstStyle/>
          <a:p>
            <a:r>
              <a:rPr lang="en-GB" dirty="0"/>
              <a:t>K</a:t>
            </a:r>
            <a:r>
              <a:rPr lang="en-GB" dirty="0" smtClean="0"/>
              <a:t>nowledge of student engagement sector research</a:t>
            </a:r>
          </a:p>
          <a:p>
            <a:r>
              <a:rPr lang="en-GB" dirty="0" smtClean="0"/>
              <a:t>Understanding how to include students in co-designing their own teaching and learning activities</a:t>
            </a:r>
          </a:p>
          <a:p>
            <a:r>
              <a:rPr lang="en-GB" dirty="0" smtClean="0"/>
              <a:t>Tips and tricks for use in online activities to capture attention</a:t>
            </a:r>
          </a:p>
          <a:p>
            <a:r>
              <a:rPr lang="en-GB" dirty="0" smtClean="0"/>
              <a:t>Help with student representation and student voice</a:t>
            </a:r>
          </a:p>
          <a:p>
            <a:r>
              <a:rPr lang="en-GB" dirty="0" smtClean="0"/>
              <a:t>Useful evaluations of sessions so they can be improved</a:t>
            </a:r>
          </a:p>
        </p:txBody>
      </p:sp>
    </p:spTree>
    <p:extLst>
      <p:ext uri="{BB962C8B-B14F-4D97-AF65-F5344CB8AC3E}">
        <p14:creationId xmlns:p14="http://schemas.microsoft.com/office/powerpoint/2010/main" val="2632073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 xmlns:a16="http://schemas.microsoft.com/office/drawing/2014/main" id="{12F2161F-D1CE-4F87-9A1F-8ECC941963FE}"/>
              </a:ext>
            </a:extLst>
          </p:cNvPr>
          <p:cNvGraphicFramePr>
            <a:graphicFrameLocks noGrp="1"/>
          </p:cNvGraphicFramePr>
          <p:nvPr/>
        </p:nvGraphicFramePr>
        <p:xfrm>
          <a:off x="1265934" y="767156"/>
          <a:ext cx="4200437" cy="2109180"/>
        </p:xfrm>
        <a:graphic>
          <a:graphicData uri="http://schemas.openxmlformats.org/drawingml/2006/table">
            <a:tbl>
              <a:tblPr firstRow="1" bandRow="1">
                <a:tableStyleId>{5C22544A-7EE6-4342-B048-85BDC9FD1C3A}</a:tableStyleId>
              </a:tblPr>
              <a:tblGrid>
                <a:gridCol w="2100719">
                  <a:extLst>
                    <a:ext uri="{9D8B030D-6E8A-4147-A177-3AD203B41FA5}">
                      <a16:colId xmlns="" xmlns:a16="http://schemas.microsoft.com/office/drawing/2014/main" val="4130439685"/>
                    </a:ext>
                  </a:extLst>
                </a:gridCol>
                <a:gridCol w="2099718">
                  <a:extLst>
                    <a:ext uri="{9D8B030D-6E8A-4147-A177-3AD203B41FA5}">
                      <a16:colId xmlns="" xmlns:a16="http://schemas.microsoft.com/office/drawing/2014/main" val="2755499974"/>
                    </a:ext>
                  </a:extLst>
                </a:gridCol>
              </a:tblGrid>
              <a:tr h="371820">
                <a:tc>
                  <a:txBody>
                    <a:bodyPr/>
                    <a:lstStyle/>
                    <a:p>
                      <a:r>
                        <a:rPr lang="en-US" dirty="0"/>
                        <a:t>Pros</a:t>
                      </a:r>
                    </a:p>
                  </a:txBody>
                  <a:tcPr/>
                </a:tc>
                <a:tc>
                  <a:txBody>
                    <a:bodyPr/>
                    <a:lstStyle/>
                    <a:p>
                      <a:r>
                        <a:rPr lang="en-US" dirty="0"/>
                        <a:t>Cons</a:t>
                      </a:r>
                    </a:p>
                  </a:txBody>
                  <a:tcPr/>
                </a:tc>
                <a:extLst>
                  <a:ext uri="{0D108BD9-81ED-4DB2-BD59-A6C34878D82A}">
                    <a16:rowId xmlns="" xmlns:a16="http://schemas.microsoft.com/office/drawing/2014/main" val="3208562797"/>
                  </a:ext>
                </a:extLst>
              </a:tr>
              <a:tr h="371820">
                <a:tc>
                  <a:txBody>
                    <a:bodyPr/>
                    <a:lstStyle/>
                    <a:p>
                      <a:r>
                        <a:rPr lang="en-US" sz="1200" dirty="0"/>
                        <a:t>Students and academics feeling part of academic community</a:t>
                      </a:r>
                    </a:p>
                  </a:txBody>
                  <a:tcPr/>
                </a:tc>
                <a:tc>
                  <a:txBody>
                    <a:bodyPr/>
                    <a:lstStyle/>
                    <a:p>
                      <a:r>
                        <a:rPr lang="en-US" sz="1200" dirty="0"/>
                        <a:t>Resource-intensive for the institution</a:t>
                      </a:r>
                    </a:p>
                  </a:txBody>
                  <a:tcPr/>
                </a:tc>
                <a:extLst>
                  <a:ext uri="{0D108BD9-81ED-4DB2-BD59-A6C34878D82A}">
                    <a16:rowId xmlns="" xmlns:a16="http://schemas.microsoft.com/office/drawing/2014/main" val="1946151538"/>
                  </a:ext>
                </a:extLst>
              </a:tr>
              <a:tr h="371820">
                <a:tc>
                  <a:txBody>
                    <a:bodyPr/>
                    <a:lstStyle/>
                    <a:p>
                      <a:r>
                        <a:rPr lang="en-US" sz="1200" dirty="0"/>
                        <a:t>Joint ownership of the student academic experience</a:t>
                      </a:r>
                    </a:p>
                  </a:txBody>
                  <a:tcPr/>
                </a:tc>
                <a:tc>
                  <a:txBody>
                    <a:bodyPr/>
                    <a:lstStyle/>
                    <a:p>
                      <a:r>
                        <a:rPr lang="en-US" sz="1200" dirty="0"/>
                        <a:t>Challenges for less traditional modes of study or students</a:t>
                      </a:r>
                    </a:p>
                  </a:txBody>
                  <a:tcPr/>
                </a:tc>
                <a:extLst>
                  <a:ext uri="{0D108BD9-81ED-4DB2-BD59-A6C34878D82A}">
                    <a16:rowId xmlns="" xmlns:a16="http://schemas.microsoft.com/office/drawing/2014/main" val="1279811656"/>
                  </a:ext>
                </a:extLst>
              </a:tr>
              <a:tr h="365342">
                <a:tc>
                  <a:txBody>
                    <a:bodyPr/>
                    <a:lstStyle/>
                    <a:p>
                      <a:r>
                        <a:rPr lang="en-US" sz="1200" dirty="0"/>
                        <a:t>Engaged students feel greater ownership of learning</a:t>
                      </a:r>
                      <a:endParaRPr lang="en-US" dirty="0"/>
                    </a:p>
                  </a:txBody>
                  <a:tcPr/>
                </a:tc>
                <a:tc>
                  <a:txBody>
                    <a:bodyPr/>
                    <a:lstStyle/>
                    <a:p>
                      <a:r>
                        <a:rPr lang="en-US" sz="1200" dirty="0"/>
                        <a:t>Not all students want ownership: instrumental-mindset</a:t>
                      </a:r>
                    </a:p>
                  </a:txBody>
                  <a:tcPr/>
                </a:tc>
                <a:extLst>
                  <a:ext uri="{0D108BD9-81ED-4DB2-BD59-A6C34878D82A}">
                    <a16:rowId xmlns="" xmlns:a16="http://schemas.microsoft.com/office/drawing/2014/main" val="1913585853"/>
                  </a:ext>
                </a:extLst>
              </a:tr>
            </a:tbl>
          </a:graphicData>
        </a:graphic>
      </p:graphicFrame>
      <p:graphicFrame>
        <p:nvGraphicFramePr>
          <p:cNvPr id="5" name="Table 4">
            <a:extLst>
              <a:ext uri="{FF2B5EF4-FFF2-40B4-BE49-F238E27FC236}">
                <a16:creationId xmlns="" xmlns:a16="http://schemas.microsoft.com/office/drawing/2014/main" id="{C1F5D322-48D4-4597-9216-6E013E7BCAFD}"/>
              </a:ext>
            </a:extLst>
          </p:cNvPr>
          <p:cNvGraphicFramePr>
            <a:graphicFrameLocks noGrp="1"/>
          </p:cNvGraphicFramePr>
          <p:nvPr/>
        </p:nvGraphicFramePr>
        <p:xfrm>
          <a:off x="5921566" y="807903"/>
          <a:ext cx="4453751" cy="2135436"/>
        </p:xfrm>
        <a:graphic>
          <a:graphicData uri="http://schemas.openxmlformats.org/drawingml/2006/table">
            <a:tbl>
              <a:tblPr firstRow="1" bandRow="1">
                <a:tableStyleId>{5C22544A-7EE6-4342-B048-85BDC9FD1C3A}</a:tableStyleId>
              </a:tblPr>
              <a:tblGrid>
                <a:gridCol w="2227406">
                  <a:extLst>
                    <a:ext uri="{9D8B030D-6E8A-4147-A177-3AD203B41FA5}">
                      <a16:colId xmlns="" xmlns:a16="http://schemas.microsoft.com/office/drawing/2014/main" val="4130439685"/>
                    </a:ext>
                  </a:extLst>
                </a:gridCol>
                <a:gridCol w="2226345">
                  <a:extLst>
                    <a:ext uri="{9D8B030D-6E8A-4147-A177-3AD203B41FA5}">
                      <a16:colId xmlns="" xmlns:a16="http://schemas.microsoft.com/office/drawing/2014/main" val="2755499974"/>
                    </a:ext>
                  </a:extLst>
                </a:gridCol>
              </a:tblGrid>
              <a:tr h="371820">
                <a:tc>
                  <a:txBody>
                    <a:bodyPr/>
                    <a:lstStyle/>
                    <a:p>
                      <a:r>
                        <a:rPr lang="en-US" dirty="0"/>
                        <a:t>Pros</a:t>
                      </a:r>
                    </a:p>
                  </a:txBody>
                  <a:tcPr/>
                </a:tc>
                <a:tc>
                  <a:txBody>
                    <a:bodyPr/>
                    <a:lstStyle/>
                    <a:p>
                      <a:r>
                        <a:rPr lang="en-US" dirty="0"/>
                        <a:t>Cons</a:t>
                      </a:r>
                    </a:p>
                  </a:txBody>
                  <a:tcPr/>
                </a:tc>
                <a:extLst>
                  <a:ext uri="{0D108BD9-81ED-4DB2-BD59-A6C34878D82A}">
                    <a16:rowId xmlns="" xmlns:a16="http://schemas.microsoft.com/office/drawing/2014/main" val="3208562797"/>
                  </a:ext>
                </a:extLst>
              </a:tr>
              <a:tr h="371820">
                <a:tc>
                  <a:txBody>
                    <a:bodyPr/>
                    <a:lstStyle/>
                    <a:p>
                      <a:r>
                        <a:rPr lang="en-US" sz="1200" dirty="0"/>
                        <a:t>Project-based staff-student partnership activities</a:t>
                      </a:r>
                    </a:p>
                  </a:txBody>
                  <a:tcPr/>
                </a:tc>
                <a:tc>
                  <a:txBody>
                    <a:bodyPr/>
                    <a:lstStyle/>
                    <a:p>
                      <a:pPr lvl="0">
                        <a:buNone/>
                      </a:pPr>
                      <a:r>
                        <a:rPr lang="en-US" sz="1200" dirty="0"/>
                        <a:t>Resource-intensive (time and money)</a:t>
                      </a:r>
                    </a:p>
                  </a:txBody>
                  <a:tcPr/>
                </a:tc>
                <a:extLst>
                  <a:ext uri="{0D108BD9-81ED-4DB2-BD59-A6C34878D82A}">
                    <a16:rowId xmlns="" xmlns:a16="http://schemas.microsoft.com/office/drawing/2014/main" val="1946151538"/>
                  </a:ext>
                </a:extLst>
              </a:tr>
              <a:tr h="371820">
                <a:tc>
                  <a:txBody>
                    <a:bodyPr/>
                    <a:lstStyle/>
                    <a:p>
                      <a:r>
                        <a:rPr lang="en-US" sz="1200" dirty="0"/>
                        <a:t>HEI scheme supporting partnerships</a:t>
                      </a:r>
                    </a:p>
                  </a:txBody>
                  <a:tcPr/>
                </a:tc>
                <a:tc>
                  <a:txBody>
                    <a:bodyPr/>
                    <a:lstStyle/>
                    <a:p>
                      <a:r>
                        <a:rPr lang="en-US" sz="1200" dirty="0"/>
                        <a:t>Non-democratic, super-engaged only</a:t>
                      </a:r>
                    </a:p>
                  </a:txBody>
                  <a:tcPr/>
                </a:tc>
                <a:extLst>
                  <a:ext uri="{0D108BD9-81ED-4DB2-BD59-A6C34878D82A}">
                    <a16:rowId xmlns="" xmlns:a16="http://schemas.microsoft.com/office/drawing/2014/main" val="1279811656"/>
                  </a:ext>
                </a:extLst>
              </a:tr>
              <a:tr h="849216">
                <a:tc>
                  <a:txBody>
                    <a:bodyPr/>
                    <a:lstStyle/>
                    <a:p>
                      <a:r>
                        <a:rPr lang="en-US" sz="1200" dirty="0"/>
                        <a:t>Community of practice rather than customer and service provider model</a:t>
                      </a:r>
                    </a:p>
                  </a:txBody>
                  <a:tcPr/>
                </a:tc>
                <a:tc>
                  <a:txBody>
                    <a:bodyPr/>
                    <a:lstStyle/>
                    <a:p>
                      <a:r>
                        <a:rPr lang="en-US" sz="1200" dirty="0"/>
                        <a:t>Not open to all; projects might not represent all interests</a:t>
                      </a:r>
                    </a:p>
                  </a:txBody>
                  <a:tcPr/>
                </a:tc>
                <a:extLst>
                  <a:ext uri="{0D108BD9-81ED-4DB2-BD59-A6C34878D82A}">
                    <a16:rowId xmlns="" xmlns:a16="http://schemas.microsoft.com/office/drawing/2014/main" val="1913585853"/>
                  </a:ext>
                </a:extLst>
              </a:tr>
            </a:tbl>
          </a:graphicData>
        </a:graphic>
      </p:graphicFrame>
      <p:graphicFrame>
        <p:nvGraphicFramePr>
          <p:cNvPr id="7" name="Table 6">
            <a:extLst>
              <a:ext uri="{FF2B5EF4-FFF2-40B4-BE49-F238E27FC236}">
                <a16:creationId xmlns="" xmlns:a16="http://schemas.microsoft.com/office/drawing/2014/main" id="{89CCE928-C367-4B21-A9D2-F0FFCAB3220A}"/>
              </a:ext>
            </a:extLst>
          </p:cNvPr>
          <p:cNvGraphicFramePr>
            <a:graphicFrameLocks noGrp="1"/>
          </p:cNvGraphicFramePr>
          <p:nvPr/>
        </p:nvGraphicFramePr>
        <p:xfrm>
          <a:off x="1284294" y="3310215"/>
          <a:ext cx="4200437" cy="2410124"/>
        </p:xfrm>
        <a:graphic>
          <a:graphicData uri="http://schemas.openxmlformats.org/drawingml/2006/table">
            <a:tbl>
              <a:tblPr firstRow="1" bandRow="1">
                <a:tableStyleId>{5C22544A-7EE6-4342-B048-85BDC9FD1C3A}</a:tableStyleId>
              </a:tblPr>
              <a:tblGrid>
                <a:gridCol w="2100719">
                  <a:extLst>
                    <a:ext uri="{9D8B030D-6E8A-4147-A177-3AD203B41FA5}">
                      <a16:colId xmlns="" xmlns:a16="http://schemas.microsoft.com/office/drawing/2014/main" val="4130439685"/>
                    </a:ext>
                  </a:extLst>
                </a:gridCol>
                <a:gridCol w="2099718">
                  <a:extLst>
                    <a:ext uri="{9D8B030D-6E8A-4147-A177-3AD203B41FA5}">
                      <a16:colId xmlns="" xmlns:a16="http://schemas.microsoft.com/office/drawing/2014/main" val="2755499974"/>
                    </a:ext>
                  </a:extLst>
                </a:gridCol>
              </a:tblGrid>
              <a:tr h="371820">
                <a:tc>
                  <a:txBody>
                    <a:bodyPr/>
                    <a:lstStyle/>
                    <a:p>
                      <a:r>
                        <a:rPr lang="en-US" dirty="0"/>
                        <a:t>Pros</a:t>
                      </a:r>
                    </a:p>
                  </a:txBody>
                  <a:tcPr/>
                </a:tc>
                <a:tc>
                  <a:txBody>
                    <a:bodyPr/>
                    <a:lstStyle/>
                    <a:p>
                      <a:r>
                        <a:rPr lang="en-US" dirty="0"/>
                        <a:t>Cons</a:t>
                      </a:r>
                    </a:p>
                  </a:txBody>
                  <a:tcPr/>
                </a:tc>
                <a:extLst>
                  <a:ext uri="{0D108BD9-81ED-4DB2-BD59-A6C34878D82A}">
                    <a16:rowId xmlns="" xmlns:a16="http://schemas.microsoft.com/office/drawing/2014/main" val="3208562797"/>
                  </a:ext>
                </a:extLst>
              </a:tr>
              <a:tr h="371820">
                <a:tc>
                  <a:txBody>
                    <a:bodyPr/>
                    <a:lstStyle/>
                    <a:p>
                      <a:r>
                        <a:rPr lang="en-US" sz="1200" dirty="0"/>
                        <a:t>Students are empowered to demand change</a:t>
                      </a:r>
                    </a:p>
                  </a:txBody>
                  <a:tcPr/>
                </a:tc>
                <a:tc>
                  <a:txBody>
                    <a:bodyPr/>
                    <a:lstStyle/>
                    <a:p>
                      <a:r>
                        <a:rPr lang="en-US" sz="1200" dirty="0"/>
                        <a:t>Students less involved in developing solutions</a:t>
                      </a:r>
                    </a:p>
                  </a:txBody>
                  <a:tcPr/>
                </a:tc>
                <a:extLst>
                  <a:ext uri="{0D108BD9-81ED-4DB2-BD59-A6C34878D82A}">
                    <a16:rowId xmlns="" xmlns:a16="http://schemas.microsoft.com/office/drawing/2014/main" val="1946151538"/>
                  </a:ext>
                </a:extLst>
              </a:tr>
              <a:tr h="371820">
                <a:tc>
                  <a:txBody>
                    <a:bodyPr/>
                    <a:lstStyle/>
                    <a:p>
                      <a:r>
                        <a:rPr lang="en-US" sz="1200" dirty="0"/>
                        <a:t>Ability to hold institution to account</a:t>
                      </a:r>
                    </a:p>
                  </a:txBody>
                  <a:tcPr/>
                </a:tc>
                <a:tc>
                  <a:txBody>
                    <a:bodyPr/>
                    <a:lstStyle/>
                    <a:p>
                      <a:r>
                        <a:rPr lang="en-US" sz="1200" dirty="0"/>
                        <a:t>Potential adversarial relationship between students and institution</a:t>
                      </a:r>
                    </a:p>
                  </a:txBody>
                  <a:tcPr/>
                </a:tc>
                <a:extLst>
                  <a:ext uri="{0D108BD9-81ED-4DB2-BD59-A6C34878D82A}">
                    <a16:rowId xmlns="" xmlns:a16="http://schemas.microsoft.com/office/drawing/2014/main" val="1279811656"/>
                  </a:ext>
                </a:extLst>
              </a:tr>
              <a:tr h="941024">
                <a:tc>
                  <a:txBody>
                    <a:bodyPr/>
                    <a:lstStyle/>
                    <a:p>
                      <a:r>
                        <a:rPr lang="en-US" sz="1200" dirty="0"/>
                        <a:t>Getting recourse – including financial – when things go wrong</a:t>
                      </a:r>
                    </a:p>
                  </a:txBody>
                  <a:tcPr/>
                </a:tc>
                <a:tc>
                  <a:txBody>
                    <a:bodyPr/>
                    <a:lstStyle/>
                    <a:p>
                      <a:r>
                        <a:rPr lang="en-US" sz="1200" dirty="0"/>
                        <a:t>Loss of learning opportunity to fix problems</a:t>
                      </a:r>
                      <a:endParaRPr lang="en-US" dirty="0"/>
                    </a:p>
                  </a:txBody>
                  <a:tcPr/>
                </a:tc>
                <a:extLst>
                  <a:ext uri="{0D108BD9-81ED-4DB2-BD59-A6C34878D82A}">
                    <a16:rowId xmlns="" xmlns:a16="http://schemas.microsoft.com/office/drawing/2014/main" val="1913585853"/>
                  </a:ext>
                </a:extLst>
              </a:tr>
            </a:tbl>
          </a:graphicData>
        </a:graphic>
      </p:graphicFrame>
      <p:graphicFrame>
        <p:nvGraphicFramePr>
          <p:cNvPr id="8" name="Table 7">
            <a:extLst>
              <a:ext uri="{FF2B5EF4-FFF2-40B4-BE49-F238E27FC236}">
                <a16:creationId xmlns="" xmlns:a16="http://schemas.microsoft.com/office/drawing/2014/main" id="{CE121EFF-4072-487D-A6B4-34A28AB5C874}"/>
              </a:ext>
            </a:extLst>
          </p:cNvPr>
          <p:cNvGraphicFramePr>
            <a:graphicFrameLocks noGrp="1"/>
          </p:cNvGraphicFramePr>
          <p:nvPr/>
        </p:nvGraphicFramePr>
        <p:xfrm>
          <a:off x="5911377" y="3301034"/>
          <a:ext cx="4487706" cy="2474940"/>
        </p:xfrm>
        <a:graphic>
          <a:graphicData uri="http://schemas.openxmlformats.org/drawingml/2006/table">
            <a:tbl>
              <a:tblPr firstRow="1" bandRow="1">
                <a:tableStyleId>{5C22544A-7EE6-4342-B048-85BDC9FD1C3A}</a:tableStyleId>
              </a:tblPr>
              <a:tblGrid>
                <a:gridCol w="2100719">
                  <a:extLst>
                    <a:ext uri="{9D8B030D-6E8A-4147-A177-3AD203B41FA5}">
                      <a16:colId xmlns="" xmlns:a16="http://schemas.microsoft.com/office/drawing/2014/main" val="4130439685"/>
                    </a:ext>
                  </a:extLst>
                </a:gridCol>
                <a:gridCol w="2386987">
                  <a:extLst>
                    <a:ext uri="{9D8B030D-6E8A-4147-A177-3AD203B41FA5}">
                      <a16:colId xmlns="" xmlns:a16="http://schemas.microsoft.com/office/drawing/2014/main" val="2755499974"/>
                    </a:ext>
                  </a:extLst>
                </a:gridCol>
              </a:tblGrid>
              <a:tr h="371820">
                <a:tc>
                  <a:txBody>
                    <a:bodyPr/>
                    <a:lstStyle/>
                    <a:p>
                      <a:r>
                        <a:rPr lang="en-US" dirty="0"/>
                        <a:t>Pros</a:t>
                      </a:r>
                    </a:p>
                  </a:txBody>
                  <a:tcPr/>
                </a:tc>
                <a:tc>
                  <a:txBody>
                    <a:bodyPr/>
                    <a:lstStyle/>
                    <a:p>
                      <a:r>
                        <a:rPr lang="en-US" dirty="0"/>
                        <a:t>Cons</a:t>
                      </a:r>
                    </a:p>
                  </a:txBody>
                  <a:tcPr/>
                </a:tc>
                <a:extLst>
                  <a:ext uri="{0D108BD9-81ED-4DB2-BD59-A6C34878D82A}">
                    <a16:rowId xmlns="" xmlns:a16="http://schemas.microsoft.com/office/drawing/2014/main" val="3208562797"/>
                  </a:ext>
                </a:extLst>
              </a:tr>
              <a:tr h="371820">
                <a:tc>
                  <a:txBody>
                    <a:bodyPr/>
                    <a:lstStyle/>
                    <a:p>
                      <a:r>
                        <a:rPr lang="en-US" sz="1200" dirty="0"/>
                        <a:t>Surveys etc. open to all students to engage</a:t>
                      </a:r>
                    </a:p>
                  </a:txBody>
                  <a:tcPr/>
                </a:tc>
                <a:tc>
                  <a:txBody>
                    <a:bodyPr/>
                    <a:lstStyle/>
                    <a:p>
                      <a:r>
                        <a:rPr lang="en-US" sz="1200" dirty="0"/>
                        <a:t>Potential lack of environmental controls, crude data</a:t>
                      </a:r>
                    </a:p>
                  </a:txBody>
                  <a:tcPr/>
                </a:tc>
                <a:extLst>
                  <a:ext uri="{0D108BD9-81ED-4DB2-BD59-A6C34878D82A}">
                    <a16:rowId xmlns="" xmlns:a16="http://schemas.microsoft.com/office/drawing/2014/main" val="1946151538"/>
                  </a:ext>
                </a:extLst>
              </a:tr>
              <a:tr h="371820">
                <a:tc>
                  <a:txBody>
                    <a:bodyPr/>
                    <a:lstStyle/>
                    <a:p>
                      <a:r>
                        <a:rPr lang="en-US" sz="1200" dirty="0"/>
                        <a:t>Complaint systems offer a formal route for students to feedback on personal experiences</a:t>
                      </a:r>
                    </a:p>
                  </a:txBody>
                  <a:tcPr/>
                </a:tc>
                <a:tc>
                  <a:txBody>
                    <a:bodyPr/>
                    <a:lstStyle/>
                    <a:p>
                      <a:r>
                        <a:rPr lang="en-US" sz="1200" dirty="0"/>
                        <a:t>Complaint systems require a degree of student confidence; the policies can be unfamiliar and hard to navigate</a:t>
                      </a:r>
                    </a:p>
                  </a:txBody>
                  <a:tcPr/>
                </a:tc>
                <a:extLst>
                  <a:ext uri="{0D108BD9-81ED-4DB2-BD59-A6C34878D82A}">
                    <a16:rowId xmlns="" xmlns:a16="http://schemas.microsoft.com/office/drawing/2014/main" val="1279811656"/>
                  </a:ext>
                </a:extLst>
              </a:tr>
              <a:tr h="371820">
                <a:tc>
                  <a:txBody>
                    <a:bodyPr/>
                    <a:lstStyle/>
                    <a:p>
                      <a:r>
                        <a:rPr lang="en-US" sz="1200" dirty="0"/>
                        <a:t>Power given by social media to students </a:t>
                      </a:r>
                      <a:endParaRPr lang="en-US" sz="1200"/>
                    </a:p>
                  </a:txBody>
                  <a:tcPr/>
                </a:tc>
                <a:tc>
                  <a:txBody>
                    <a:bodyPr/>
                    <a:lstStyle/>
                    <a:p>
                      <a:r>
                        <a:rPr lang="en-US" sz="1200" dirty="0"/>
                        <a:t>'Student as customer' mindset and 'misuse' of student voice can be  reputationally risky for staff, students and HEIs.</a:t>
                      </a:r>
                    </a:p>
                  </a:txBody>
                  <a:tcPr/>
                </a:tc>
                <a:extLst>
                  <a:ext uri="{0D108BD9-81ED-4DB2-BD59-A6C34878D82A}">
                    <a16:rowId xmlns="" xmlns:a16="http://schemas.microsoft.com/office/drawing/2014/main" val="1913585853"/>
                  </a:ext>
                </a:extLst>
              </a:tr>
            </a:tbl>
          </a:graphicData>
        </a:graphic>
      </p:graphicFrame>
      <p:cxnSp>
        <p:nvCxnSpPr>
          <p:cNvPr id="15" name="Straight Arrow Connector 14">
            <a:extLst>
              <a:ext uri="{FF2B5EF4-FFF2-40B4-BE49-F238E27FC236}">
                <a16:creationId xmlns="" xmlns:a16="http://schemas.microsoft.com/office/drawing/2014/main" id="{FB6172D2-76DA-4C07-8466-DF7CDDD59FD5}"/>
              </a:ext>
            </a:extLst>
          </p:cNvPr>
          <p:cNvCxnSpPr/>
          <p:nvPr/>
        </p:nvCxnSpPr>
        <p:spPr>
          <a:xfrm>
            <a:off x="5685852" y="585960"/>
            <a:ext cx="14688" cy="54772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 xmlns:a16="http://schemas.microsoft.com/office/drawing/2014/main" id="{6F38C4C5-40D4-4174-B6A7-7B8EE0AFB8BC}"/>
              </a:ext>
            </a:extLst>
          </p:cNvPr>
          <p:cNvCxnSpPr/>
          <p:nvPr/>
        </p:nvCxnSpPr>
        <p:spPr>
          <a:xfrm flipV="1">
            <a:off x="1650241" y="3109760"/>
            <a:ext cx="8516035" cy="2203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1C297BD2-7ECE-4AEA-A934-F6392C828741}"/>
              </a:ext>
            </a:extLst>
          </p:cNvPr>
          <p:cNvSpPr txBox="1"/>
          <p:nvPr/>
        </p:nvSpPr>
        <p:spPr>
          <a:xfrm>
            <a:off x="5062357" y="27567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t>Partnership</a:t>
            </a:r>
            <a:endParaRPr lang="en-US" b="1" dirty="0">
              <a:cs typeface="Calibri"/>
            </a:endParaRPr>
          </a:p>
        </p:txBody>
      </p:sp>
      <p:sp>
        <p:nvSpPr>
          <p:cNvPr id="18" name="TextBox 17">
            <a:extLst>
              <a:ext uri="{FF2B5EF4-FFF2-40B4-BE49-F238E27FC236}">
                <a16:creationId xmlns="" xmlns:a16="http://schemas.microsoft.com/office/drawing/2014/main" id="{2A1CC791-F721-4749-9EA4-3AE3936065C2}"/>
              </a:ext>
            </a:extLst>
          </p:cNvPr>
          <p:cNvSpPr txBox="1"/>
          <p:nvPr/>
        </p:nvSpPr>
        <p:spPr>
          <a:xfrm>
            <a:off x="7147647" y="30046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Co-operative Partnerships</a:t>
            </a:r>
          </a:p>
        </p:txBody>
      </p:sp>
      <p:sp>
        <p:nvSpPr>
          <p:cNvPr id="19" name="TextBox 18">
            <a:extLst>
              <a:ext uri="{FF2B5EF4-FFF2-40B4-BE49-F238E27FC236}">
                <a16:creationId xmlns="" xmlns:a16="http://schemas.microsoft.com/office/drawing/2014/main" id="{5DAADBFB-C3CD-40DE-865D-DA8E40F6F69B}"/>
              </a:ext>
            </a:extLst>
          </p:cNvPr>
          <p:cNvSpPr txBox="1"/>
          <p:nvPr/>
        </p:nvSpPr>
        <p:spPr>
          <a:xfrm>
            <a:off x="1931495" y="276826"/>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cs typeface="Calibri"/>
              </a:rPr>
              <a:t>Representative Partnership</a:t>
            </a:r>
          </a:p>
        </p:txBody>
      </p:sp>
      <p:sp>
        <p:nvSpPr>
          <p:cNvPr id="20" name="TextBox 19">
            <a:extLst>
              <a:ext uri="{FF2B5EF4-FFF2-40B4-BE49-F238E27FC236}">
                <a16:creationId xmlns="" xmlns:a16="http://schemas.microsoft.com/office/drawing/2014/main" id="{A9705137-2B5D-4A66-811C-9FF37DDAE661}"/>
              </a:ext>
            </a:extLst>
          </p:cNvPr>
          <p:cNvSpPr txBox="1"/>
          <p:nvPr/>
        </p:nvSpPr>
        <p:spPr>
          <a:xfrm>
            <a:off x="10395878" y="2848568"/>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Individual </a:t>
            </a:r>
            <a:endParaRPr lang="en-US" b="1" dirty="0"/>
          </a:p>
          <a:p>
            <a:r>
              <a:rPr lang="en-US" b="1" dirty="0">
                <a:cs typeface="Calibri"/>
              </a:rPr>
              <a:t>Engagement</a:t>
            </a:r>
            <a:endParaRPr lang="en-US" b="1" dirty="0"/>
          </a:p>
        </p:txBody>
      </p:sp>
      <p:sp>
        <p:nvSpPr>
          <p:cNvPr id="21" name="TextBox 20">
            <a:extLst>
              <a:ext uri="{FF2B5EF4-FFF2-40B4-BE49-F238E27FC236}">
                <a16:creationId xmlns="" xmlns:a16="http://schemas.microsoft.com/office/drawing/2014/main" id="{85104F1D-CE6F-491F-926C-CCD18D9A7463}"/>
              </a:ext>
            </a:extLst>
          </p:cNvPr>
          <p:cNvSpPr txBox="1"/>
          <p:nvPr/>
        </p:nvSpPr>
        <p:spPr>
          <a:xfrm>
            <a:off x="149068" y="2744821"/>
            <a:ext cx="39091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Student </a:t>
            </a:r>
          </a:p>
          <a:p>
            <a:r>
              <a:rPr lang="en-US" b="1" dirty="0"/>
              <a:t>representation</a:t>
            </a:r>
            <a:endParaRPr lang="en-US" b="1" dirty="0">
              <a:cs typeface="Calibri"/>
            </a:endParaRPr>
          </a:p>
        </p:txBody>
      </p:sp>
      <p:sp>
        <p:nvSpPr>
          <p:cNvPr id="22" name="TextBox 21">
            <a:extLst>
              <a:ext uri="{FF2B5EF4-FFF2-40B4-BE49-F238E27FC236}">
                <a16:creationId xmlns="" xmlns:a16="http://schemas.microsoft.com/office/drawing/2014/main" id="{69C27B1E-53D4-4E8C-AF1A-3834E0F301B9}"/>
              </a:ext>
            </a:extLst>
          </p:cNvPr>
          <p:cNvSpPr txBox="1"/>
          <p:nvPr/>
        </p:nvSpPr>
        <p:spPr>
          <a:xfrm>
            <a:off x="4724974" y="5991912"/>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cs typeface="Calibri"/>
              </a:rPr>
              <a:t>Consumer-driven</a:t>
            </a:r>
          </a:p>
        </p:txBody>
      </p:sp>
      <p:sp>
        <p:nvSpPr>
          <p:cNvPr id="23" name="TextBox 22">
            <a:extLst>
              <a:ext uri="{FF2B5EF4-FFF2-40B4-BE49-F238E27FC236}">
                <a16:creationId xmlns="" xmlns:a16="http://schemas.microsoft.com/office/drawing/2014/main" id="{CB5290B1-8088-4978-A029-8AE11131C8D8}"/>
              </a:ext>
            </a:extLst>
          </p:cNvPr>
          <p:cNvSpPr txBox="1"/>
          <p:nvPr/>
        </p:nvSpPr>
        <p:spPr>
          <a:xfrm>
            <a:off x="7325139" y="596702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Individual Agents</a:t>
            </a:r>
            <a:endParaRPr lang="en-US" i="1" dirty="0">
              <a:cs typeface="Calibri"/>
            </a:endParaRPr>
          </a:p>
        </p:txBody>
      </p:sp>
      <p:sp>
        <p:nvSpPr>
          <p:cNvPr id="24" name="TextBox 23">
            <a:extLst>
              <a:ext uri="{FF2B5EF4-FFF2-40B4-BE49-F238E27FC236}">
                <a16:creationId xmlns="" xmlns:a16="http://schemas.microsoft.com/office/drawing/2014/main" id="{EBACDCB0-2FC5-400D-AC27-1BB7254FE374}"/>
              </a:ext>
            </a:extLst>
          </p:cNvPr>
          <p:cNvSpPr txBox="1"/>
          <p:nvPr/>
        </p:nvSpPr>
        <p:spPr>
          <a:xfrm>
            <a:off x="1449233" y="5963757"/>
            <a:ext cx="33307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t>Consumer Rights Champions</a:t>
            </a:r>
          </a:p>
        </p:txBody>
      </p:sp>
      <p:sp>
        <p:nvSpPr>
          <p:cNvPr id="2" name="TextBox 1">
            <a:extLst>
              <a:ext uri="{FF2B5EF4-FFF2-40B4-BE49-F238E27FC236}">
                <a16:creationId xmlns="" xmlns:a16="http://schemas.microsoft.com/office/drawing/2014/main" id="{D05F2416-0B48-45EA-9616-72AA3665AAF0}"/>
              </a:ext>
            </a:extLst>
          </p:cNvPr>
          <p:cNvSpPr txBox="1"/>
          <p:nvPr/>
        </p:nvSpPr>
        <p:spPr>
          <a:xfrm>
            <a:off x="1061292" y="6331025"/>
            <a:ext cx="1047336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cs typeface="Calibri"/>
              </a:rPr>
              <a:t>Tom Lowe and Alex Bols, 'Higher Education institutions and policy makers: the future of student engagement', Ch. 22 of </a:t>
            </a:r>
            <a:r>
              <a:rPr lang="en-US" sz="1200" b="1" i="1" dirty="0">
                <a:cs typeface="Calibri"/>
              </a:rPr>
              <a:t>A Handbook For Student Engagement </a:t>
            </a:r>
            <a:r>
              <a:rPr lang="en-US" sz="1200" b="1" dirty="0">
                <a:cs typeface="Calibri"/>
              </a:rPr>
              <a:t>(Routledge, 2020), p.267-284.</a:t>
            </a:r>
          </a:p>
        </p:txBody>
      </p:sp>
    </p:spTree>
    <p:extLst>
      <p:ext uri="{BB962C8B-B14F-4D97-AF65-F5344CB8AC3E}">
        <p14:creationId xmlns:p14="http://schemas.microsoft.com/office/powerpoint/2010/main" val="1197243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Jesse </a:t>
            </a:r>
            <a:r>
              <a:rPr lang="en-GB" dirty="0" err="1" smtClean="0"/>
              <a:t>Stommel’s</a:t>
            </a:r>
            <a:r>
              <a:rPr lang="en-GB" dirty="0" smtClean="0"/>
              <a:t> </a:t>
            </a:r>
            <a:r>
              <a:rPr lang="en-GB" dirty="0" smtClean="0">
                <a:hlinkClick r:id="rId2"/>
              </a:rPr>
              <a:t>Digital Studies 101</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t>COURSE OBJECTIVES</a:t>
            </a:r>
            <a:br>
              <a:rPr lang="en-GB" b="1" dirty="0"/>
            </a:br>
            <a:r>
              <a:rPr lang="en-GB" dirty="0"/>
              <a:t>Nothing in this syllabus will be set in stone or taken for granted. The instructions and outcomes laid out here are a beginning, something we’ll treat roughly as the course proceeds. This is not a map, but rather a direction in which we’ll point ourselves at the outset with the goal of vigorously rewriting the syllabus as we go, discovering what we’ll learn together as we learn it, questioning what we’ll do even as we begin to do it.</a:t>
            </a:r>
          </a:p>
          <a:p>
            <a:r>
              <a:rPr lang="en-GB" dirty="0"/>
              <a:t>In this course we will:</a:t>
            </a:r>
          </a:p>
          <a:p>
            <a:r>
              <a:rPr lang="en-GB" dirty="0"/>
              <a:t>Work to understand the history, present, and future of the web.</a:t>
            </a:r>
          </a:p>
          <a:p>
            <a:r>
              <a:rPr lang="en-GB" dirty="0"/>
              <a:t>Think with the web, write for the web, and build upon the web.</a:t>
            </a:r>
          </a:p>
          <a:p>
            <a:r>
              <a:rPr lang="en-GB" dirty="0"/>
              <a:t>Consider our own digital identities and how our digital selves intersect with, conflict with, or are synonymous with our embodied selves.</a:t>
            </a:r>
          </a:p>
          <a:p>
            <a:r>
              <a:rPr lang="en-GB" dirty="0"/>
              <a:t>Discover the ways different individuals (with varied bodies, contexts, cultures) experience the digital in decidedly different ways.</a:t>
            </a:r>
          </a:p>
          <a:p>
            <a:r>
              <a:rPr lang="en-GB" dirty="0"/>
              <a:t>Engage a broad network that stretches well beyond the bounds of University of Mary Washington.</a:t>
            </a:r>
          </a:p>
          <a:p>
            <a:r>
              <a:rPr lang="en-GB" dirty="0"/>
              <a:t>Have epiphanies.</a:t>
            </a:r>
          </a:p>
          <a:p>
            <a:endParaRPr lang="en-GB" dirty="0"/>
          </a:p>
        </p:txBody>
      </p:sp>
    </p:spTree>
    <p:extLst>
      <p:ext uri="{BB962C8B-B14F-4D97-AF65-F5344CB8AC3E}">
        <p14:creationId xmlns:p14="http://schemas.microsoft.com/office/powerpoint/2010/main" val="633738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Stommel’s</a:t>
            </a:r>
            <a:r>
              <a:rPr lang="en-GB" dirty="0" smtClean="0"/>
              <a:t> Assessment Brief</a:t>
            </a:r>
            <a:endParaRPr lang="en-GB" dirty="0"/>
          </a:p>
        </p:txBody>
      </p:sp>
      <p:sp>
        <p:nvSpPr>
          <p:cNvPr id="3" name="Content Placeholder 2"/>
          <p:cNvSpPr>
            <a:spLocks noGrp="1"/>
          </p:cNvSpPr>
          <p:nvPr>
            <p:ph idx="1"/>
          </p:nvPr>
        </p:nvSpPr>
        <p:spPr/>
        <p:txBody>
          <a:bodyPr>
            <a:normAutofit fontScale="85000" lnSpcReduction="10000"/>
          </a:bodyPr>
          <a:lstStyle/>
          <a:p>
            <a:r>
              <a:rPr lang="en-GB" b="1" dirty="0"/>
              <a:t>ASSESSMENT</a:t>
            </a:r>
            <a:r>
              <a:rPr lang="en-GB" dirty="0"/>
              <a:t/>
            </a:r>
            <a:br>
              <a:rPr lang="en-GB" dirty="0"/>
            </a:br>
            <a:r>
              <a:rPr lang="en-GB" dirty="0"/>
              <a:t>This course will focus on qualitative not quantitative assessment, something we’ll discuss during the class, both with reference to your own work and the works we’re studying. While you will get a final grade at the end of the term, I will not be grading individual assignments, but rather asking questions and making comments that engage your work rather than simply evaluate it. You will also be reflecting carefully on your own work and the work of your peers. The intention here is to help you focus on working in a more organic way, as opposed to working as you think you’re expected to. If this process causes more anxiety than it alleviates, see me at any point to confer about your progress in the course to date. If you are worried about your grade, your best strategy should be to join the discussions, do the reading, and complete the assignments. </a:t>
            </a:r>
            <a:r>
              <a:rPr lang="en-GB" b="1" dirty="0"/>
              <a:t>You should consider this course a “busy-work-free zone.” If an assignment does not feel productive, we can find ways to modify, remix, or repurpose the instructions.</a:t>
            </a:r>
            <a:endParaRPr lang="en-GB" dirty="0"/>
          </a:p>
        </p:txBody>
      </p:sp>
    </p:spTree>
    <p:extLst>
      <p:ext uri="{BB962C8B-B14F-4D97-AF65-F5344CB8AC3E}">
        <p14:creationId xmlns:p14="http://schemas.microsoft.com/office/powerpoint/2010/main" val="400304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786" y="776364"/>
            <a:ext cx="10515600" cy="1325563"/>
          </a:xfrm>
        </p:spPr>
        <p:txBody>
          <a:bodyPr/>
          <a:lstStyle/>
          <a:p>
            <a:r>
              <a:rPr lang="en-GB" dirty="0" smtClean="0"/>
              <a:t>How would you rate the Digital Studies 101 module descriptor?</a:t>
            </a:r>
            <a:endParaRPr lang="en-GB" dirty="0"/>
          </a:p>
        </p:txBody>
      </p:sp>
      <p:sp>
        <p:nvSpPr>
          <p:cNvPr id="4" name="Text Placeholder 3" hidden="1"/>
          <p:cNvSpPr>
            <a:spLocks noGrp="1"/>
          </p:cNvSpPr>
          <p:nvPr>
            <p:ph type="body" idx="1"/>
          </p:nvPr>
        </p:nvSpPr>
        <p:spPr/>
        <p:txBody>
          <a:bodyPr/>
          <a:lstStyle/>
          <a:p>
            <a:endParaRPr lang="en-GB"/>
          </a:p>
        </p:txBody>
      </p:sp>
      <p:sp>
        <p:nvSpPr>
          <p:cNvPr id="39" name="MeetingNumber"/>
          <p:cNvSpPr txBox="1"/>
          <p:nvPr>
            <p:custDataLst>
              <p:tags r:id="rId2"/>
            </p:custDataLst>
          </p:nvPr>
        </p:nvSpPr>
        <p:spPr>
          <a:xfrm>
            <a:off x="7531101" y="127000"/>
            <a:ext cx="3207546" cy="369332"/>
          </a:xfrm>
          <a:prstGeom prst="rect">
            <a:avLst/>
          </a:prstGeom>
          <a:noFill/>
        </p:spPr>
        <p:txBody>
          <a:bodyPr vert="horz" wrap="none" rtlCol="0">
            <a:spAutoFit/>
          </a:bodyPr>
          <a:lstStyle/>
          <a:p>
            <a:pPr algn="ctr"/>
            <a:r>
              <a:rPr lang="en-GB" smtClean="0"/>
              <a:t>Join: </a:t>
            </a:r>
            <a:r>
              <a:rPr lang="en-GB" b="1" smtClean="0"/>
              <a:t>vevox.app</a:t>
            </a:r>
            <a:r>
              <a:rPr lang="en-GB" smtClean="0"/>
              <a:t> ID: </a:t>
            </a:r>
            <a:r>
              <a:rPr lang="en-GB" b="1" smtClean="0"/>
              <a:t>189-815-559</a:t>
            </a:r>
            <a:endParaRPr lang="en-GB" b="1" dirty="0"/>
          </a:p>
        </p:txBody>
      </p:sp>
      <p:sp>
        <p:nvSpPr>
          <p:cNvPr id="40" name="VoteNow"/>
          <p:cNvSpPr/>
          <p:nvPr/>
        </p:nvSpPr>
        <p:spPr>
          <a:xfrm>
            <a:off x="10795000" y="127000"/>
            <a:ext cx="1270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ctr"/>
            <a:r>
              <a:rPr lang="en-GB" smtClean="0"/>
              <a:t>POLL OPEN</a:t>
            </a:r>
            <a:endParaRPr lang="en-GB"/>
          </a:p>
        </p:txBody>
      </p:sp>
      <p:sp>
        <p:nvSpPr>
          <p:cNvPr id="41" name="OpenQuestion"/>
          <p:cNvSpPr/>
          <p:nvPr>
            <p:custDataLst>
              <p:tags r:id="rId3"/>
            </p:custDataLst>
          </p:nvPr>
        </p:nvSpPr>
        <p:spPr>
          <a:xfrm>
            <a:off x="10922000" y="7004278"/>
            <a:ext cx="1270000" cy="21544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800" smtClean="0"/>
              <a:t>Vote Trigger</a:t>
            </a:r>
            <a:endParaRPr lang="en-GB" sz="800"/>
          </a:p>
        </p:txBody>
      </p:sp>
      <p:grpSp>
        <p:nvGrpSpPr>
          <p:cNvPr id="87" name="Chart"/>
          <p:cNvGrpSpPr/>
          <p:nvPr>
            <p:custDataLst>
              <p:tags r:id="rId4"/>
            </p:custDataLst>
          </p:nvPr>
        </p:nvGrpSpPr>
        <p:grpSpPr>
          <a:xfrm>
            <a:off x="838200" y="1825625"/>
            <a:ext cx="10515600" cy="4352251"/>
            <a:chOff x="838200" y="1825625"/>
            <a:chExt cx="10515600" cy="4352251"/>
          </a:xfrm>
        </p:grpSpPr>
        <p:sp>
          <p:nvSpPr>
            <p:cNvPr id="42" name="Value_0"/>
            <p:cNvSpPr txBox="1"/>
            <p:nvPr>
              <p:custDataLst>
                <p:tags r:id="rId5"/>
              </p:custDataLst>
            </p:nvPr>
          </p:nvSpPr>
          <p:spPr>
            <a:xfrm>
              <a:off x="1753664" y="5249744"/>
              <a:ext cx="482504" cy="369332"/>
            </a:xfrm>
            <a:prstGeom prst="rect">
              <a:avLst/>
            </a:prstGeom>
            <a:noFill/>
          </p:spPr>
          <p:txBody>
            <a:bodyPr vert="horz" wrap="none" lIns="12700" rIns="12700" rtlCol="0">
              <a:spAutoFit/>
            </a:bodyPr>
            <a:lstStyle/>
            <a:p>
              <a:pPr algn="ctr"/>
              <a:r>
                <a:rPr lang="en-GB" smtClean="0"/>
                <a:t>0.0%</a:t>
              </a:r>
              <a:endParaRPr lang="en-GB"/>
            </a:p>
          </p:txBody>
        </p:sp>
        <p:sp>
          <p:nvSpPr>
            <p:cNvPr id="43" name="Bar_0" hidden="1"/>
            <p:cNvSpPr/>
            <p:nvPr>
              <p:custDataLst>
                <p:tags r:id="rId6"/>
              </p:custDataLst>
            </p:nvPr>
          </p:nvSpPr>
          <p:spPr>
            <a:xfrm>
              <a:off x="1048512" y="5619076"/>
              <a:ext cx="1892808" cy="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Value_1"/>
            <p:cNvSpPr txBox="1"/>
            <p:nvPr>
              <p:custDataLst>
                <p:tags r:id="rId7"/>
              </p:custDataLst>
            </p:nvPr>
          </p:nvSpPr>
          <p:spPr>
            <a:xfrm>
              <a:off x="3856784" y="4823430"/>
              <a:ext cx="482504" cy="369332"/>
            </a:xfrm>
            <a:prstGeom prst="rect">
              <a:avLst/>
            </a:prstGeom>
            <a:noFill/>
          </p:spPr>
          <p:txBody>
            <a:bodyPr vert="horz" wrap="none" lIns="12700" rIns="12700" rtlCol="0">
              <a:spAutoFit/>
            </a:bodyPr>
            <a:lstStyle/>
            <a:p>
              <a:pPr algn="ctr"/>
              <a:r>
                <a:rPr lang="en-GB" smtClean="0"/>
                <a:t>7.7%</a:t>
              </a:r>
              <a:endParaRPr lang="en-GB"/>
            </a:p>
          </p:txBody>
        </p:sp>
        <p:sp>
          <p:nvSpPr>
            <p:cNvPr id="45" name="Bar_1"/>
            <p:cNvSpPr/>
            <p:nvPr>
              <p:custDataLst>
                <p:tags r:id="rId8"/>
              </p:custDataLst>
            </p:nvPr>
          </p:nvSpPr>
          <p:spPr>
            <a:xfrm>
              <a:off x="3151632" y="5192762"/>
              <a:ext cx="1892808" cy="42631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Value_2"/>
            <p:cNvSpPr txBox="1"/>
            <p:nvPr>
              <p:custDataLst>
                <p:tags r:id="rId9"/>
              </p:custDataLst>
            </p:nvPr>
          </p:nvSpPr>
          <p:spPr>
            <a:xfrm>
              <a:off x="5901394" y="2265548"/>
              <a:ext cx="599523" cy="369332"/>
            </a:xfrm>
            <a:prstGeom prst="rect">
              <a:avLst/>
            </a:prstGeom>
            <a:noFill/>
          </p:spPr>
          <p:txBody>
            <a:bodyPr vert="horz" wrap="none" lIns="12700" rIns="12700" rtlCol="0">
              <a:spAutoFit/>
            </a:bodyPr>
            <a:lstStyle/>
            <a:p>
              <a:pPr algn="ctr"/>
              <a:r>
                <a:rPr lang="en-GB" smtClean="0"/>
                <a:t>53.8%</a:t>
              </a:r>
              <a:endParaRPr lang="en-GB"/>
            </a:p>
          </p:txBody>
        </p:sp>
        <p:sp>
          <p:nvSpPr>
            <p:cNvPr id="47" name="Bar_2"/>
            <p:cNvSpPr/>
            <p:nvPr>
              <p:custDataLst>
                <p:tags r:id="rId10"/>
              </p:custDataLst>
            </p:nvPr>
          </p:nvSpPr>
          <p:spPr>
            <a:xfrm>
              <a:off x="5254752" y="2634880"/>
              <a:ext cx="1892808" cy="298419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Value_3"/>
            <p:cNvSpPr txBox="1"/>
            <p:nvPr>
              <p:custDataLst>
                <p:tags r:id="rId11"/>
              </p:custDataLst>
            </p:nvPr>
          </p:nvSpPr>
          <p:spPr>
            <a:xfrm>
              <a:off x="8004515" y="3544489"/>
              <a:ext cx="599523" cy="369332"/>
            </a:xfrm>
            <a:prstGeom prst="rect">
              <a:avLst/>
            </a:prstGeom>
            <a:noFill/>
          </p:spPr>
          <p:txBody>
            <a:bodyPr vert="horz" wrap="none" lIns="12700" rIns="12700" rtlCol="0">
              <a:spAutoFit/>
            </a:bodyPr>
            <a:lstStyle/>
            <a:p>
              <a:pPr algn="ctr"/>
              <a:r>
                <a:rPr lang="en-GB" smtClean="0"/>
                <a:t>30.8%</a:t>
              </a:r>
              <a:endParaRPr lang="en-GB"/>
            </a:p>
          </p:txBody>
        </p:sp>
        <p:sp>
          <p:nvSpPr>
            <p:cNvPr id="49" name="Bar_3"/>
            <p:cNvSpPr/>
            <p:nvPr>
              <p:custDataLst>
                <p:tags r:id="rId12"/>
              </p:custDataLst>
            </p:nvPr>
          </p:nvSpPr>
          <p:spPr>
            <a:xfrm>
              <a:off x="7357872" y="3913821"/>
              <a:ext cx="1892808" cy="170525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Value_4"/>
            <p:cNvSpPr txBox="1"/>
            <p:nvPr>
              <p:custDataLst>
                <p:tags r:id="rId13"/>
              </p:custDataLst>
            </p:nvPr>
          </p:nvSpPr>
          <p:spPr>
            <a:xfrm>
              <a:off x="10166145" y="4823430"/>
              <a:ext cx="482504" cy="369332"/>
            </a:xfrm>
            <a:prstGeom prst="rect">
              <a:avLst/>
            </a:prstGeom>
            <a:noFill/>
          </p:spPr>
          <p:txBody>
            <a:bodyPr vert="horz" wrap="none" lIns="12700" rIns="12700" rtlCol="0">
              <a:spAutoFit/>
            </a:bodyPr>
            <a:lstStyle/>
            <a:p>
              <a:pPr algn="ctr"/>
              <a:r>
                <a:rPr lang="en-GB" smtClean="0"/>
                <a:t>7.7%</a:t>
              </a:r>
              <a:endParaRPr lang="en-GB"/>
            </a:p>
          </p:txBody>
        </p:sp>
        <p:sp>
          <p:nvSpPr>
            <p:cNvPr id="51" name="Bar_4"/>
            <p:cNvSpPr/>
            <p:nvPr>
              <p:custDataLst>
                <p:tags r:id="rId14"/>
              </p:custDataLst>
            </p:nvPr>
          </p:nvSpPr>
          <p:spPr>
            <a:xfrm>
              <a:off x="9460992" y="5192762"/>
              <a:ext cx="1892808" cy="42631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Average"/>
            <p:cNvGrpSpPr/>
            <p:nvPr>
              <p:custDataLst>
                <p:tags r:id="rId15"/>
              </p:custDataLst>
            </p:nvPr>
          </p:nvGrpSpPr>
          <p:grpSpPr>
            <a:xfrm>
              <a:off x="838200" y="1825625"/>
              <a:ext cx="10515600" cy="439923"/>
              <a:chOff x="827786" y="2256512"/>
              <a:chExt cx="10526014" cy="439923"/>
            </a:xfrm>
          </p:grpSpPr>
          <p:sp>
            <p:nvSpPr>
              <p:cNvPr id="57" name="AverageDescription"/>
              <p:cNvSpPr txBox="1"/>
              <p:nvPr>
                <p:custDataLst>
                  <p:tags r:id="rId28"/>
                </p:custDataLst>
              </p:nvPr>
            </p:nvSpPr>
            <p:spPr>
              <a:xfrm>
                <a:off x="827786" y="2256512"/>
                <a:ext cx="5263007" cy="430887"/>
              </a:xfrm>
              <a:prstGeom prst="rect">
                <a:avLst/>
              </a:prstGeom>
              <a:noFill/>
            </p:spPr>
            <p:txBody>
              <a:bodyPr vert="horz" wrap="square" rtlCol="0">
                <a:spAutoFit/>
              </a:bodyPr>
              <a:lstStyle/>
              <a:p>
                <a:pPr algn="r"/>
                <a:r>
                  <a:rPr lang="en-GB" sz="2200" dirty="0" smtClean="0"/>
                  <a:t>Average:</a:t>
                </a:r>
                <a:endParaRPr lang="en-GB" sz="2200" dirty="0"/>
              </a:p>
            </p:txBody>
          </p:sp>
          <p:sp>
            <p:nvSpPr>
              <p:cNvPr id="58" name="AverageValue"/>
              <p:cNvSpPr txBox="1"/>
              <p:nvPr>
                <p:custDataLst>
                  <p:tags r:id="rId29"/>
                </p:custDataLst>
              </p:nvPr>
            </p:nvSpPr>
            <p:spPr>
              <a:xfrm>
                <a:off x="6090793" y="2265548"/>
                <a:ext cx="5263007" cy="430887"/>
              </a:xfrm>
              <a:prstGeom prst="rect">
                <a:avLst/>
              </a:prstGeom>
              <a:noFill/>
            </p:spPr>
            <p:txBody>
              <a:bodyPr vert="horz" wrap="square" rtlCol="0">
                <a:spAutoFit/>
              </a:bodyPr>
              <a:lstStyle/>
              <a:p>
                <a:r>
                  <a:rPr lang="en-GB" sz="2200" smtClean="0"/>
                  <a:t>3.38</a:t>
                </a:r>
                <a:endParaRPr lang="en-GB" sz="2200" dirty="0"/>
              </a:p>
            </p:txBody>
          </p:sp>
        </p:grpSp>
        <p:grpSp>
          <p:nvGrpSpPr>
            <p:cNvPr id="85" name="BottomAxis"/>
            <p:cNvGrpSpPr/>
            <p:nvPr>
              <p:custDataLst>
                <p:tags r:id="rId16"/>
              </p:custDataLst>
            </p:nvPr>
          </p:nvGrpSpPr>
          <p:grpSpPr>
            <a:xfrm>
              <a:off x="838200" y="5746076"/>
              <a:ext cx="10515600" cy="431800"/>
              <a:chOff x="838200" y="5746076"/>
              <a:chExt cx="10515600" cy="431800"/>
            </a:xfrm>
          </p:grpSpPr>
          <p:cxnSp>
            <p:nvCxnSpPr>
              <p:cNvPr id="60" name="AxisLine_Bottom"/>
              <p:cNvCxnSpPr/>
              <p:nvPr>
                <p:custDataLst>
                  <p:tags r:id="rId17"/>
                </p:custDataLst>
              </p:nvPr>
            </p:nvCxnSpPr>
            <p:spPr>
              <a:xfrm>
                <a:off x="838200" y="5746076"/>
                <a:ext cx="10515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1" name="AxisLabel_Bottom_0"/>
              <p:cNvPicPr>
                <a:picLocks/>
              </p:cNvPicPr>
              <p:nvPr>
                <p:custDataLst>
                  <p:tags r:id="rId18"/>
                </p:custDataLst>
              </p:nvPr>
            </p:nvPicPr>
            <p:blipFill>
              <a:blip r:embed="rId31" cstate="print">
                <a:extLst>
                  <a:ext uri="{28A0092B-C50C-407E-A947-70E740481C1C}">
                    <a14:useLocalDpi xmlns:a14="http://schemas.microsoft.com/office/drawing/2010/main" val="0"/>
                  </a:ext>
                </a:extLst>
              </a:blip>
              <a:stretch>
                <a:fillRect/>
              </a:stretch>
            </p:blipFill>
            <p:spPr>
              <a:xfrm>
                <a:off x="1353566" y="5936576"/>
                <a:ext cx="1282700" cy="241300"/>
              </a:xfrm>
              <a:prstGeom prst="rect">
                <a:avLst/>
              </a:prstGeom>
            </p:spPr>
          </p:pic>
          <p:cxnSp>
            <p:nvCxnSpPr>
              <p:cNvPr id="62" name="AxisTag_Bottom_0"/>
              <p:cNvCxnSpPr/>
              <p:nvPr>
                <p:custDataLst>
                  <p:tags r:id="rId19"/>
                </p:custDataLst>
              </p:nvPr>
            </p:nvCxnSpPr>
            <p:spPr>
              <a:xfrm>
                <a:off x="1994916" y="5746076"/>
                <a:ext cx="0" cy="127000"/>
              </a:xfrm>
              <a:prstGeom prst="line">
                <a:avLst/>
              </a:prstGeom>
            </p:spPr>
            <p:style>
              <a:lnRef idx="1">
                <a:schemeClr val="accent1"/>
              </a:lnRef>
              <a:fillRef idx="0">
                <a:schemeClr val="accent1"/>
              </a:fillRef>
              <a:effectRef idx="0">
                <a:schemeClr val="accent1"/>
              </a:effectRef>
              <a:fontRef idx="minor">
                <a:schemeClr val="tx1"/>
              </a:fontRef>
            </p:style>
          </p:cxnSp>
          <p:pic>
            <p:nvPicPr>
              <p:cNvPr id="63" name="AxisLabel_Bottom_1"/>
              <p:cNvPicPr>
                <a:picLocks/>
              </p:cNvPicPr>
              <p:nvPr>
                <p:custDataLst>
                  <p:tags r:id="rId20"/>
                </p:custDataLst>
              </p:nvPr>
            </p:nvPicPr>
            <p:blipFill>
              <a:blip r:embed="rId32" cstate="print">
                <a:extLst>
                  <a:ext uri="{28A0092B-C50C-407E-A947-70E740481C1C}">
                    <a14:useLocalDpi xmlns:a14="http://schemas.microsoft.com/office/drawing/2010/main" val="0"/>
                  </a:ext>
                </a:extLst>
              </a:blip>
              <a:stretch>
                <a:fillRect/>
              </a:stretch>
            </p:blipFill>
            <p:spPr>
              <a:xfrm>
                <a:off x="3456686" y="5936576"/>
                <a:ext cx="1282700" cy="241300"/>
              </a:xfrm>
              <a:prstGeom prst="rect">
                <a:avLst/>
              </a:prstGeom>
            </p:spPr>
          </p:pic>
          <p:cxnSp>
            <p:nvCxnSpPr>
              <p:cNvPr id="64" name="AxisTag_Bottom_1"/>
              <p:cNvCxnSpPr/>
              <p:nvPr>
                <p:custDataLst>
                  <p:tags r:id="rId21"/>
                </p:custDataLst>
              </p:nvPr>
            </p:nvCxnSpPr>
            <p:spPr>
              <a:xfrm>
                <a:off x="4098036" y="5746076"/>
                <a:ext cx="0" cy="127000"/>
              </a:xfrm>
              <a:prstGeom prst="line">
                <a:avLst/>
              </a:prstGeom>
            </p:spPr>
            <p:style>
              <a:lnRef idx="1">
                <a:schemeClr val="accent1"/>
              </a:lnRef>
              <a:fillRef idx="0">
                <a:schemeClr val="accent1"/>
              </a:fillRef>
              <a:effectRef idx="0">
                <a:schemeClr val="accent1"/>
              </a:effectRef>
              <a:fontRef idx="minor">
                <a:schemeClr val="tx1"/>
              </a:fontRef>
            </p:style>
          </p:cxnSp>
          <p:pic>
            <p:nvPicPr>
              <p:cNvPr id="65" name="AxisLabel_Bottom_2"/>
              <p:cNvPicPr>
                <a:picLocks/>
              </p:cNvPicPr>
              <p:nvPr>
                <p:custDataLst>
                  <p:tags r:id="rId22"/>
                </p:custDataLst>
              </p:nvPr>
            </p:nvPicPr>
            <p:blipFill>
              <a:blip r:embed="rId33" cstate="print">
                <a:extLst>
                  <a:ext uri="{28A0092B-C50C-407E-A947-70E740481C1C}">
                    <a14:useLocalDpi xmlns:a14="http://schemas.microsoft.com/office/drawing/2010/main" val="0"/>
                  </a:ext>
                </a:extLst>
              </a:blip>
              <a:stretch>
                <a:fillRect/>
              </a:stretch>
            </p:blipFill>
            <p:spPr>
              <a:xfrm>
                <a:off x="5559806" y="5936576"/>
                <a:ext cx="1282700" cy="241300"/>
              </a:xfrm>
              <a:prstGeom prst="rect">
                <a:avLst/>
              </a:prstGeom>
            </p:spPr>
          </p:pic>
          <p:cxnSp>
            <p:nvCxnSpPr>
              <p:cNvPr id="66" name="AxisTag_Bottom_2"/>
              <p:cNvCxnSpPr/>
              <p:nvPr>
                <p:custDataLst>
                  <p:tags r:id="rId23"/>
                </p:custDataLst>
              </p:nvPr>
            </p:nvCxnSpPr>
            <p:spPr>
              <a:xfrm>
                <a:off x="6201156" y="5746076"/>
                <a:ext cx="0" cy="127000"/>
              </a:xfrm>
              <a:prstGeom prst="line">
                <a:avLst/>
              </a:prstGeom>
            </p:spPr>
            <p:style>
              <a:lnRef idx="1">
                <a:schemeClr val="accent1"/>
              </a:lnRef>
              <a:fillRef idx="0">
                <a:schemeClr val="accent1"/>
              </a:fillRef>
              <a:effectRef idx="0">
                <a:schemeClr val="accent1"/>
              </a:effectRef>
              <a:fontRef idx="minor">
                <a:schemeClr val="tx1"/>
              </a:fontRef>
            </p:style>
          </p:cxnSp>
          <p:pic>
            <p:nvPicPr>
              <p:cNvPr id="67" name="AxisLabel_Bottom_3"/>
              <p:cNvPicPr>
                <a:picLocks/>
              </p:cNvPicPr>
              <p:nvPr>
                <p:custDataLst>
                  <p:tags r:id="rId24"/>
                </p:custDataLst>
              </p:nvPr>
            </p:nvPicPr>
            <p:blipFill>
              <a:blip r:embed="rId34" cstate="print">
                <a:extLst>
                  <a:ext uri="{28A0092B-C50C-407E-A947-70E740481C1C}">
                    <a14:useLocalDpi xmlns:a14="http://schemas.microsoft.com/office/drawing/2010/main" val="0"/>
                  </a:ext>
                </a:extLst>
              </a:blip>
              <a:stretch>
                <a:fillRect/>
              </a:stretch>
            </p:blipFill>
            <p:spPr>
              <a:xfrm>
                <a:off x="7662926" y="5936576"/>
                <a:ext cx="1282700" cy="241300"/>
              </a:xfrm>
              <a:prstGeom prst="rect">
                <a:avLst/>
              </a:prstGeom>
            </p:spPr>
          </p:pic>
          <p:cxnSp>
            <p:nvCxnSpPr>
              <p:cNvPr id="68" name="AxisTag_Bottom_3"/>
              <p:cNvCxnSpPr/>
              <p:nvPr>
                <p:custDataLst>
                  <p:tags r:id="rId25"/>
                </p:custDataLst>
              </p:nvPr>
            </p:nvCxnSpPr>
            <p:spPr>
              <a:xfrm>
                <a:off x="8304276" y="5746076"/>
                <a:ext cx="0" cy="127000"/>
              </a:xfrm>
              <a:prstGeom prst="line">
                <a:avLst/>
              </a:prstGeom>
            </p:spPr>
            <p:style>
              <a:lnRef idx="1">
                <a:schemeClr val="accent1"/>
              </a:lnRef>
              <a:fillRef idx="0">
                <a:schemeClr val="accent1"/>
              </a:fillRef>
              <a:effectRef idx="0">
                <a:schemeClr val="accent1"/>
              </a:effectRef>
              <a:fontRef idx="minor">
                <a:schemeClr val="tx1"/>
              </a:fontRef>
            </p:style>
          </p:cxnSp>
          <p:pic>
            <p:nvPicPr>
              <p:cNvPr id="69" name="AxisLabel_Bottom_4"/>
              <p:cNvPicPr>
                <a:picLocks/>
              </p:cNvPicPr>
              <p:nvPr>
                <p:custDataLst>
                  <p:tags r:id="rId26"/>
                </p:custDataLst>
              </p:nvPr>
            </p:nvPicPr>
            <p:blipFill>
              <a:blip r:embed="rId35" cstate="print">
                <a:extLst>
                  <a:ext uri="{28A0092B-C50C-407E-A947-70E740481C1C}">
                    <a14:useLocalDpi xmlns:a14="http://schemas.microsoft.com/office/drawing/2010/main" val="0"/>
                  </a:ext>
                </a:extLst>
              </a:blip>
              <a:stretch>
                <a:fillRect/>
              </a:stretch>
            </p:blipFill>
            <p:spPr>
              <a:xfrm>
                <a:off x="9766046" y="5936576"/>
                <a:ext cx="1282700" cy="241300"/>
              </a:xfrm>
              <a:prstGeom prst="rect">
                <a:avLst/>
              </a:prstGeom>
            </p:spPr>
          </p:pic>
          <p:cxnSp>
            <p:nvCxnSpPr>
              <p:cNvPr id="70" name="AxisTag_Bottom_4"/>
              <p:cNvCxnSpPr/>
              <p:nvPr>
                <p:custDataLst>
                  <p:tags r:id="rId27"/>
                </p:custDataLst>
              </p:nvPr>
            </p:nvCxnSpPr>
            <p:spPr>
              <a:xfrm>
                <a:off x="10407396" y="5746076"/>
                <a:ext cx="0" cy="127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6" name="Canvas" hidden="1"/>
            <p:cNvSpPr/>
            <p:nvPr/>
          </p:nvSpPr>
          <p:spPr>
            <a:xfrm>
              <a:off x="1048512" y="2634880"/>
              <a:ext cx="10305287" cy="2984196"/>
            </a:xfrm>
            <a:prstGeom prst="rect">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349300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ERSION" val="5.0"/>
  <p:tag name="PERSONS" val="&lt;?xml version=&quot;1.0&quot; encoding=&quot;utf-8&quot;?&gt;&lt;ArrayOfPerson xmlns:xsi=&quot;http://www.w3.org/2001/XMLSchema-instance&quot; xmlns:xsd=&quot;http://www.w3.org/2001/XMLSchema&quot; /&gt;"/>
  <p:tag name="PRESGUID" val="598969c5-5e82-4471-ba55-192a6c4036f1"/>
  <p:tag name="EDITION" val="Meetoo"/>
</p:tagLst>
</file>

<file path=ppt/tags/tag10.xml><?xml version="1.0" encoding="utf-8"?>
<p:tagLst xmlns:a="http://schemas.openxmlformats.org/drawingml/2006/main" xmlns:r="http://schemas.openxmlformats.org/officeDocument/2006/relationships" xmlns:p="http://schemas.openxmlformats.org/presentationml/2006/main">
  <p:tag name="SHAPETYPE" val="DataLabel"/>
  <p:tag name="QUESTIONGUID" val="af2e5846-a770-4d61-93e1-aecafc900971"/>
</p:tagLst>
</file>

<file path=ppt/tags/tag11.xml><?xml version="1.0" encoding="utf-8"?>
<p:tagLst xmlns:a="http://schemas.openxmlformats.org/drawingml/2006/main" xmlns:r="http://schemas.openxmlformats.org/officeDocument/2006/relationships" xmlns:p="http://schemas.openxmlformats.org/presentationml/2006/main">
  <p:tag name="SHAPETYPE" val="Columns"/>
  <p:tag name="QUESTIONGUID" val="af2e5846-a770-4d61-93e1-aecafc900971"/>
  <p:tag name="SHAPEDETAILS" val="&lt;?xml version=&quot;1.0&quot; encoding=&quot;utf-8&quot;?&gt;&lt;ShapeDetails xmlns:xsi=&quot;http://www.w3.org/2001/XMLSchema-instance&quot; xmlns:xsd=&quot;http://www.w3.org/2001/XMLSchema&quot;&gt;&lt;GUID&gt;5dc1de18-6509-4a0e-8385-ee4f9bafeca9&lt;/GUID&gt;&lt;Name /&gt;&lt;ScreenPosition&gt;BottomRight&lt;/ScreenPosition&gt;&lt;BorderThickness&gt;10&lt;/BorderThickness&gt;&lt;Top&gt;207.470871&lt;/Top&gt;&lt;Left&gt;413.76&lt;/Left&gt;&lt;Height&gt;234.976059&lt;/Height&gt;&lt;Width&gt;149.04&lt;/Width&gt;&lt;/ShapeDetails&gt;"/>
</p:tagLst>
</file>

<file path=ppt/tags/tag12.xml><?xml version="1.0" encoding="utf-8"?>
<p:tagLst xmlns:a="http://schemas.openxmlformats.org/drawingml/2006/main" xmlns:r="http://schemas.openxmlformats.org/officeDocument/2006/relationships" xmlns:p="http://schemas.openxmlformats.org/presentationml/2006/main">
  <p:tag name="SHAPETYPE" val="DataLabel"/>
  <p:tag name="QUESTIONGUID" val="af2e5846-a770-4d61-93e1-aecafc900971"/>
</p:tagLst>
</file>

<file path=ppt/tags/tag13.xml><?xml version="1.0" encoding="utf-8"?>
<p:tagLst xmlns:a="http://schemas.openxmlformats.org/drawingml/2006/main" xmlns:r="http://schemas.openxmlformats.org/officeDocument/2006/relationships" xmlns:p="http://schemas.openxmlformats.org/presentationml/2006/main">
  <p:tag name="SHAPETYPE" val="Columns"/>
  <p:tag name="QUESTIONGUID" val="af2e5846-a770-4d61-93e1-aecafc900971"/>
  <p:tag name="SHAPEDETAILS" val="&lt;?xml version=&quot;1.0&quot; encoding=&quot;utf-8&quot;?&gt;&lt;ShapeDetails xmlns:xsi=&quot;http://www.w3.org/2001/XMLSchema-instance&quot; xmlns:xsd=&quot;http://www.w3.org/2001/XMLSchema&quot;&gt;&lt;GUID&gt;a179c489-6efd-427e-b0e2-6e5c8897fc49&lt;/GUID&gt;&lt;Name /&gt;&lt;ScreenPosition&gt;BottomRight&lt;/ScreenPosition&gt;&lt;BorderThickness&gt;10&lt;/BorderThickness&gt;&lt;Top&gt;207.470871&lt;/Top&gt;&lt;Left&gt;579.36&lt;/Left&gt;&lt;Height&gt;234.976059&lt;/Height&gt;&lt;Width&gt;149.04&lt;/Width&gt;&lt;/ShapeDetails&gt;"/>
</p:tagLst>
</file>

<file path=ppt/tags/tag14.xml><?xml version="1.0" encoding="utf-8"?>
<p:tagLst xmlns:a="http://schemas.openxmlformats.org/drawingml/2006/main" xmlns:r="http://schemas.openxmlformats.org/officeDocument/2006/relationships" xmlns:p="http://schemas.openxmlformats.org/presentationml/2006/main">
  <p:tag name="SHAPETYPE" val="DataLabel"/>
  <p:tag name="QUESTIONGUID" val="af2e5846-a770-4d61-93e1-aecafc900971"/>
</p:tagLst>
</file>

<file path=ppt/tags/tag15.xml><?xml version="1.0" encoding="utf-8"?>
<p:tagLst xmlns:a="http://schemas.openxmlformats.org/drawingml/2006/main" xmlns:r="http://schemas.openxmlformats.org/officeDocument/2006/relationships" xmlns:p="http://schemas.openxmlformats.org/presentationml/2006/main">
  <p:tag name="SHAPETYPE" val="Columns"/>
  <p:tag name="QUESTIONGUID" val="af2e5846-a770-4d61-93e1-aecafc900971"/>
  <p:tag name="SHAPEDETAILS" val="&lt;?xml version=&quot;1.0&quot; encoding=&quot;utf-8&quot;?&gt;&lt;ShapeDetails xmlns:xsi=&quot;http://www.w3.org/2001/XMLSchema-instance&quot; xmlns:xsd=&quot;http://www.w3.org/2001/XMLSchema&quot;&gt;&lt;GUID&gt;71f95de4-8698-41cf-bdd7-128710b7748a&lt;/GUID&gt;&lt;Name /&gt;&lt;ScreenPosition&gt;BottomRight&lt;/ScreenPosition&gt;&lt;BorderThickness&gt;10&lt;/BorderThickness&gt;&lt;Top&gt;207.470871&lt;/Top&gt;&lt;Left&gt;744.96&lt;/Left&gt;&lt;Height&gt;234.976059&lt;/Height&gt;&lt;Width&gt;149.04&lt;/Width&gt;&lt;/ShapeDetails&gt;"/>
</p:tagLst>
</file>

<file path=ppt/tags/tag16.xml><?xml version="1.0" encoding="utf-8"?>
<p:tagLst xmlns:a="http://schemas.openxmlformats.org/drawingml/2006/main" xmlns:r="http://schemas.openxmlformats.org/officeDocument/2006/relationships" xmlns:p="http://schemas.openxmlformats.org/presentationml/2006/main">
  <p:tag name="QUESTIONGUID" val="af2e5846-a770-4d61-93e1-aecafc900971"/>
  <p:tag name="SHAPEDETAILS" val="&lt;?xml version=&quot;1.0&quot; encoding=&quot;utf-8&quot;?&gt;&lt;ShapeDetails xmlns:xsi=&quot;http://www.w3.org/2001/XMLSchema-instance&quot; xmlns:xsd=&quot;http://www.w3.org/2001/XMLSchema&quot;&gt;&lt;GUID&gt;714ed6f9-1ab3-4b8e-a3db-a41eb2125e79&lt;/GUID&gt;&lt;Name /&gt;&lt;ScreenPosition&gt;BottomRight&lt;/ScreenPosition&gt;&lt;BorderThickness&gt;10&lt;/BorderThickness&gt;&lt;Top&gt;143.75&lt;/Top&gt;&lt;Left&gt;66&lt;/Left&gt;&lt;Height&gt;34.6396065&lt;/Height&gt;&lt;Width&gt;828&lt;/Width&gt;&lt;/ShapeDetails&gt;"/>
</p:tagLst>
</file>

<file path=ppt/tags/tag17.xml><?xml version="1.0" encoding="utf-8"?>
<p:tagLst xmlns:a="http://schemas.openxmlformats.org/drawingml/2006/main" xmlns:r="http://schemas.openxmlformats.org/officeDocument/2006/relationships" xmlns:p="http://schemas.openxmlformats.org/presentationml/2006/main">
  <p:tag name="SHAPETYPE" val="VotingKey"/>
  <p:tag name="QUESTIONGUID" val="066530af-7314-4cf4-87ff-bc73b688eb8d"/>
  <p:tag name="SHAPEDETAILS" val="&lt;?xml version=&quot;1.0&quot; encoding=&quot;utf-8&quot;?&gt;&lt;ShapeDetails xmlns:xsi=&quot;http://www.w3.org/2001/XMLSchema-instance&quot; xmlns:xsd=&quot;http://www.w3.org/2001/XMLSchema&quot;&gt;&lt;GUID&gt;56558e4c-2f45-442e-a9c1-086452e32dc1&lt;/GUID&gt;&lt;Name /&gt;&lt;ScreenPosition&gt;BottomRight&lt;/ScreenPosition&gt;&lt;BorderThickness&gt;10&lt;/BorderThickness&gt;&lt;Top&gt;66&lt;/Top&gt;&lt;Left&gt;143.75&lt;/Left&gt;&lt;Height&gt;308.69693&lt;/Height&gt;&lt;Width&gt;828&lt;/Width&gt;&lt;/ShapeDetails&gt;"/>
</p:tagLst>
</file>

<file path=ppt/tags/tag18.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19.xml><?xml version="1.0" encoding="utf-8"?>
<p:tagLst xmlns:a="http://schemas.openxmlformats.org/drawingml/2006/main" xmlns:r="http://schemas.openxmlformats.org/officeDocument/2006/relationships" xmlns:p="http://schemas.openxmlformats.org/presentationml/2006/main">
  <p:tag name="SHAPETYPE" val="RangeAxisText"/>
  <p:tag name="AXISTAG" val="af2e5846-a770-4d61-93e1-aecafc900971"/>
</p:tagLst>
</file>

<file path=ppt/tags/tag2.xml><?xml version="1.0" encoding="utf-8"?>
<p:tagLst xmlns:a="http://schemas.openxmlformats.org/drawingml/2006/main" xmlns:r="http://schemas.openxmlformats.org/officeDocument/2006/relationships" xmlns:p="http://schemas.openxmlformats.org/presentationml/2006/main">
  <p:tag name="HASAVERAGE" val="true"/>
  <p:tag name="SLIDETYPE" val="&lt;?xml version=&quot;1.0&quot; encoding=&quot;utf-8&quot;?&gt;&lt;SlideType&gt;Question&lt;/SlideType&gt;"/>
  <p:tag name="RESULTRENDERING" val="&lt;?xml version=&quot;1.0&quot; encoding=&quot;utf-8&quot;?&gt;&lt;DataRendering xmlns:xsi=&quot;http://www.w3.org/2001/XMLSchema-instance&quot; xmlns:xsd=&quot;http://www.w3.org/2001/XMLSchema&quot;&gt;&lt;GUID&gt;4169a8b3-786e-4b92-8b0a-e52c05473aba&lt;/GUID&gt;&lt;Name /&gt;&lt;ShowAverage&gt;true&lt;/ShowAverage&gt;&lt;DisplayType&gt;ColumnsStarRating&lt;/DisplayType&gt;&lt;DisplayNumbersAs&gt;Percentages&lt;/DisplayNumbersAs&gt;&lt;DecimalPlaces&gt;0&lt;/DecimalPlaces&gt;&lt;ShowResultsAxis&gt;false&lt;/ShowResultsAxis&gt;&lt;ShowRangeAxis&gt;true&lt;/ShowRangeAxis&gt;&lt;ShowTotal&gt;true&lt;/ShowTotal&gt;&lt;ShowResults&gt;tru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SOUNDOPTIONS" val="&lt;?xml version=&quot;1.0&quot; encoding=&quot;utf-8&quot;?&gt;&lt;SoundOptions xmlns:xsi=&quot;http://www.w3.org/2001/XMLSchema-instance&quot; xmlns:xsd=&quot;http://www.w3.org/2001/XMLSchema&quot;&gt;&lt;GUID&gt;291f1bbe-35b4-416d-a4a0-c840cbf64028&lt;/GUID&gt;&lt;Name /&gt;&lt;PlaySound&gt;false&lt;/PlaySound&gt;&lt;CountdownSoundTag&gt;SOUND5048106112113789048858212267122791194343688811210411778721021077387908281705665479797697149868110361&lt;/CountdownSoundTag&gt;&lt;PlayTimesUpSound&gt;false&lt;/PlayTimesUpSound&gt;&lt;TimesUpSoundTag&gt;SOUND78559777531211121158510385529866107431017273103999057109117571068712285765090109816511543112828412211961&lt;/TimesUpSoundTag&gt;&lt;Loop&gt;true&lt;/Loop&gt;&lt;/SoundOptions&gt;"/>
  <p:tag name="VOTENOWOPTIONS" val="&lt;?xml version=&quot;1.0&quot; encoding=&quot;utf-8&quot;?&gt;&lt;VoteNowOptions xmlns:xsi=&quot;http://www.w3.org/2001/XMLSchema-instance&quot; xmlns:xsd=&quot;http://www.w3.org/2001/XMLSchema&quot;&gt;&lt;GUID&gt;cd698382-424f-41da-9f7b-c2cc0c3af98b&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14e1dd5a-3a81-4596-8b7c-fffbc6b19164&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5f011ed3-a464-4a75-912f-7d9f8b481002&lt;/GUID&gt;&lt;Name /&gt;&lt;HasCountdown&gt;false&lt;/HasCountdown&gt;&lt;DoesCountdownClosePoll&gt;false&lt;/DoesCountdownClosePoll&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ValueQuestionStarRating xmlns:xsi=&quot;http://www.w3.org/2001/XMLSchema-instance&quot; xmlns:xsd=&quot;http://www.w3.org/2001/XMLSchema&quot;&gt;&lt;GUID&gt;066530af-7314-4cf4-87ff-bc73b688eb8d&lt;/GUID&gt;&lt;Name /&gt;&lt;Text&gt;How would you rate the Digital Studies 101 module descriptor?&lt;/Text&gt;&lt;SubChoiceDefinitions&gt;&lt;SubChoiceDefinition&gt;&lt;Name&gt;_default&lt;/Name&gt;&lt;SubChoiceSourceReferences /&gt;&lt;/SubChoiceDefinition&gt;&lt;/SubChoiceDefinitions&gt;&lt;SubText /&gt;&lt;IndividualWeightingText /&gt;&lt;QuestionType&gt;StarRating&lt;/QuestionType&gt;&lt;Source&gt;Handsets&lt;/Source&gt;&lt;Choices&gt;&lt;Choice xsi:type=&quot;BandChoice&quot;&gt;&lt;GUID&gt;e9668af7-6a04-4ed4-9191-1b3771391f98&lt;/GUID&gt;&lt;Name /&gt;&lt;IsSelected&gt;true&lt;/IsSelected&gt;&lt;Description&gt;1&lt;/Description&gt;&lt;Key&gt;0&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LowerBound&gt;1&lt;/LowerBound&gt;&lt;UpperBound&gt;1&lt;/UpperBound&gt;&lt;/Choice&gt;&lt;Choice xsi:type=&quot;BandChoice&quot;&gt;&lt;GUID&gt;43e1154b-8100-4df1-bf5f-06078ff2a432&lt;/GUID&gt;&lt;Name /&gt;&lt;IsSelected&gt;true&lt;/IsSelected&gt;&lt;Description&gt;2&lt;/Description&gt;&lt;Key&gt;1&lt;/Key&gt;&lt;IsAnswer&gt;false&lt;/IsAnswer&gt;&lt;SubChoiceData&gt;&lt;SubChoices&gt;&lt;SubChoice&gt;&lt;NumVotes&gt;1&lt;/NumVotes&gt;&lt;PercentageOfVotesCast&gt;7.6923076923076925&lt;/PercentageOfVotesCast&gt;&lt;PercentageOfVotesCastAsString&gt;7.69%&lt;/PercentageOfVotesCastAsString&gt;&lt;PercentageOfVoters&gt;7.6923076923076925&lt;/PercentageOfVoters&gt;&lt;PercentageOfVotersAsString&gt;7.69%&lt;/PercentageOfVotersAsString&gt;&lt;/SubChoice&gt;&lt;/SubChoices&gt;&lt;/SubChoiceData&gt;&lt;Score&gt;0&lt;/Score&gt;&lt;ChoiceRankings /&gt;&lt;AnswerSequenceNo&gt;0&lt;/AnswerSequenceNo&gt;&lt;LowerBound&gt;2&lt;/LowerBound&gt;&lt;UpperBound&gt;2&lt;/UpperBound&gt;&lt;/Choice&gt;&lt;Choice xsi:type=&quot;BandChoice&quot;&gt;&lt;GUID&gt;b9facdf9-24ee-49e5-add3-ff83b04ce961&lt;/GUID&gt;&lt;Name /&gt;&lt;IsSelected&gt;true&lt;/IsSelected&gt;&lt;Description&gt;3&lt;/Description&gt;&lt;Key&gt;2&lt;/Key&gt;&lt;IsAnswer&gt;false&lt;/IsAnswer&gt;&lt;SubChoiceData&gt;&lt;SubChoices&gt;&lt;SubChoice&gt;&lt;NumVotes&gt;7&lt;/NumVotes&gt;&lt;PercentageOfVotesCast&gt;53.846153846153847&lt;/PercentageOfVotesCast&gt;&lt;PercentageOfVotesCastAsString&gt;53.85%&lt;/PercentageOfVotesCastAsString&gt;&lt;PercentageOfVoters&gt;53.846153846153847&lt;/PercentageOfVoters&gt;&lt;PercentageOfVotersAsString&gt;53.85%&lt;/PercentageOfVotersAsString&gt;&lt;/SubChoice&gt;&lt;/SubChoices&gt;&lt;/SubChoiceData&gt;&lt;Score&gt;0&lt;/Score&gt;&lt;ChoiceRankings /&gt;&lt;AnswerSequenceNo&gt;0&lt;/AnswerSequenceNo&gt;&lt;LowerBound&gt;3&lt;/LowerBound&gt;&lt;UpperBound&gt;3&lt;/UpperBound&gt;&lt;/Choice&gt;&lt;Choice xsi:type=&quot;BandChoice&quot;&gt;&lt;GUID&gt;b9bcee5a-72f6-4336-957a-ed7bb7cf2bcb&lt;/GUID&gt;&lt;Name /&gt;&lt;IsSelected&gt;true&lt;/IsSelected&gt;&lt;Description&gt;4&lt;/Description&gt;&lt;Key&gt;3&lt;/Key&gt;&lt;IsAnswer&gt;false&lt;/IsAnswer&gt;&lt;SubChoiceData&gt;&lt;SubChoices&gt;&lt;SubChoice&gt;&lt;NumVotes&gt;4&lt;/NumVotes&gt;&lt;PercentageOfVotesCast&gt;30.76923076923077&lt;/PercentageOfVotesCast&gt;&lt;PercentageOfVotesCastAsString&gt;30.77%&lt;/PercentageOfVotesCastAsString&gt;&lt;PercentageOfVoters&gt;30.76923076923077&lt;/PercentageOfVoters&gt;&lt;PercentageOfVotersAsString&gt;30.77%&lt;/PercentageOfVotersAsString&gt;&lt;/SubChoice&gt;&lt;/SubChoices&gt;&lt;/SubChoiceData&gt;&lt;Score&gt;0&lt;/Score&gt;&lt;ChoiceRankings /&gt;&lt;AnswerSequenceNo&gt;0&lt;/AnswerSequenceNo&gt;&lt;LowerBound&gt;4&lt;/LowerBound&gt;&lt;UpperBound&gt;4&lt;/UpperBound&gt;&lt;/Choice&gt;&lt;Choice xsi:type=&quot;BandChoice&quot;&gt;&lt;GUID&gt;b3a9a2f7-3fca-44e6-ac84-a04fd4b9c9fd&lt;/GUID&gt;&lt;Name /&gt;&lt;IsSelected&gt;true&lt;/IsSelected&gt;&lt;Description&gt;5&lt;/Description&gt;&lt;Key&gt;4&lt;/Key&gt;&lt;IsAnswer&gt;false&lt;/IsAnswer&gt;&lt;SubChoiceData&gt;&lt;SubChoices&gt;&lt;SubChoice&gt;&lt;NumVotes&gt;1&lt;/NumVotes&gt;&lt;PercentageOfVotesCast&gt;7.6923076923076925&lt;/PercentageOfVotesCast&gt;&lt;PercentageOfVotesCastAsString&gt;7.69%&lt;/PercentageOfVotesCastAsString&gt;&lt;PercentageOfVoters&gt;7.6923076923076925&lt;/PercentageOfVoters&gt;&lt;PercentageOfVotersAsString&gt;7.69%&lt;/PercentageOfVotersAsString&gt;&lt;/SubChoice&gt;&lt;/SubChoices&gt;&lt;/SubChoiceData&gt;&lt;Score&gt;0&lt;/Score&gt;&lt;ChoiceRankings /&gt;&lt;AnswerSequenceNo&gt;0&lt;/AnswerSequenceNo&gt;&lt;LowerBound&gt;5&lt;/LowerBound&gt;&lt;UpperBound&gt;5&lt;/UpperBound&gt;&lt;/Choice&gt;&lt;/Choices&gt;&lt;HasData&gt;true&lt;/HasData&gt;&lt;MasterQuestionNumSubChoices&gt;0&lt;/MasterQuestionNumSubChoices&gt;&lt;TimeOpenMS&gt;60769&lt;/TimeOpenMS&gt;&lt;IsQuestionWeighted&gt;false&lt;/IsQuestionWeighted&gt;&lt;CorrectAnswerVotesNumber&gt;0&lt;/CorrectAnswerVotesNumber&gt;&lt;CorrectAnswerVotesPercent&gt;0&lt;/CorrectAnswerVotesPercent&gt;&lt;ReactorPollDetails&gt;&lt;MeetingId&gt;101166&lt;/MeetingId&gt;&lt;SessionId&gt;105044&lt;/SessionId&gt;&lt;TenancyId&gt;32427&lt;/TenancyId&gt;&lt;LatestPollId&gt;10&lt;/LatestPollId&gt;&lt;/ReactorPollDetails&gt;&lt;DataRangeMinValue&gt;1&lt;/DataRangeMinValue&gt;&lt;DataRangeMaxValue&gt;5&lt;/DataRangeMaxValue&gt;&lt;LowestValueDescription /&gt;&lt;HighestValueDescription /&gt;&lt;Modes&gt;&lt;decimal&gt;3&lt;/decimal&gt;&lt;/Modes&gt;&lt;Median&gt;3&lt;/Median&gt;&lt;Mean&gt;3.38461542&lt;/Mean&gt;&lt;Lowest&gt;2&lt;/Lowest&gt;&lt;Highest&gt;5&lt;/Highest&gt;&lt;Total&gt;44&lt;/Total&gt;&lt;ValueRangeScores&gt;&lt;ValueRangeScore&gt;&lt;GUID&gt;d5b71764-98a6-4015-8c32-a41a63be0668&lt;/GUID&gt;&lt;Name /&gt;&lt;IsAnswer&gt;false&lt;/IsAnswer&gt;&lt;Score&gt;0&lt;/Score&gt;&lt;LowerBound xsi:nil=&quot;true&quot; /&gt;&lt;UpperBound xsi:nil=&quot;true&quot; /&gt;&lt;/ValueRangeScore&gt;&lt;/ValueRangeScores&gt;&lt;/ValueQuestionStarRating&gt;"/>
  <p:tag name="RAWRESULTS" val="&lt;?xml version=&quot;1.0&quot; encoding=&quot;utf-8&quot;?&gt;&lt;ArrayOfResponse xmlns:xsi=&quot;http://www.w3.org/2001/XMLSchema-instance&quot; xmlns:xsd=&quot;http://www.w3.org/2001/XMLSchema&quot;&gt;&lt;Response&gt;&lt;Index&gt;0&lt;/Index&gt;&lt;SmartcardUID&gt;0&lt;/SmartcardUID&gt;&lt;Key&gt;KEY&lt;/Key&gt;&lt;Valid&gt;true&lt;/Valid&gt;&lt;TimeStamp&gt;0001-01-01T00:00:00&lt;/TimeStamp&gt;&lt;Value&gt;0&lt;/Value&gt;&lt;ValueAsPercentage&gt;0&lt;/ValueAsPercentage&gt;&lt;ValueAsPercentageString&gt;0%&lt;/ValueAsPercentageString&gt;&lt;PersonId&gt;0&lt;/PersonId&gt;&lt;ResponseDelay&gt;0&lt;/ResponseDelay&gt;&lt;/Response&gt;&lt;Response&gt;&lt;Index&gt;1&lt;/Index&gt;&lt;SmartcardUID&gt;0&lt;/SmartcardUID&gt;&lt;Key&gt;KEY&lt;/Key&gt;&lt;Valid&gt;true&lt;/Valid&gt;&lt;TimeStamp&gt;0001-01-01T00:00:00&lt;/TimeStamp&gt;&lt;Value&gt;1&lt;/Value&gt;&lt;ValueAsPercentage&gt;7.692307&lt;/ValueAsPercentage&gt;&lt;ValueAsPercentageString&gt;7.69%&lt;/ValueAsPercentageString&gt;&lt;PersonId&gt;0&lt;/PersonId&gt;&lt;ResponseDelay&gt;0&lt;/ResponseDelay&gt;&lt;/Response&gt;&lt;Response&gt;&lt;Index&gt;2&lt;/Index&gt;&lt;SmartcardUID&gt;0&lt;/SmartcardUID&gt;&lt;Key&gt;KEY&lt;/Key&gt;&lt;Valid&gt;true&lt;/Valid&gt;&lt;TimeStamp&gt;0001-01-01T00:00:00&lt;/TimeStamp&gt;&lt;Value&gt;7&lt;/Value&gt;&lt;ValueAsPercentage&gt;53.846153&lt;/ValueAsPercentage&gt;&lt;ValueAsPercentageString&gt;53.85%&lt;/ValueAsPercentageString&gt;&lt;PersonId&gt;0&lt;/PersonId&gt;&lt;ResponseDelay&gt;0&lt;/ResponseDelay&gt;&lt;/Response&gt;&lt;Response&gt;&lt;Index&gt;3&lt;/Index&gt;&lt;SmartcardUID&gt;0&lt;/SmartcardUID&gt;&lt;Key&gt;KEY&lt;/Key&gt;&lt;Valid&gt;true&lt;/Valid&gt;&lt;TimeStamp&gt;0001-01-01T00:00:00&lt;/TimeStamp&gt;&lt;Value&gt;4&lt;/Value&gt;&lt;ValueAsPercentage&gt;30.76923&lt;/ValueAsPercentage&gt;&lt;ValueAsPercentageString&gt;30.77%&lt;/ValueAsPercentageString&gt;&lt;PersonId&gt;0&lt;/PersonId&gt;&lt;ResponseDelay&gt;0&lt;/ResponseDelay&gt;&lt;/Response&gt;&lt;Response&gt;&lt;Index&gt;4&lt;/Index&gt;&lt;SmartcardUID&gt;0&lt;/SmartcardUID&gt;&lt;Key&gt;KEY&lt;/Key&gt;&lt;Valid&gt;true&lt;/Valid&gt;&lt;TimeStamp&gt;0001-01-01T00:00:00&lt;/TimeStamp&gt;&lt;Value&gt;1&lt;/Value&gt;&lt;ValueAsPercentage&gt;7.692307&lt;/ValueAsPercentage&gt;&lt;ValueAsPercentageString&gt;7.69%&lt;/ValueAsPercentageString&gt;&lt;PersonId&gt;0&lt;/PersonId&gt;&lt;ResponseDelay&gt;0&lt;/ResponseDelay&gt;&lt;/Response&gt;&lt;Response&gt;&lt;Index&gt;99999&lt;/Index&gt;&lt;SmartcardUID&gt;0&lt;/SmartcardUID&gt;&lt;Key&gt;NUMERIC_SUMMARY&lt;/Key&gt;&lt;Valid&gt;true&lt;/Valid&gt;&lt;TimeStamp&gt;0001-01-01T00:00:00&lt;/TimeStamp&gt;&lt;Value&gt;{&quot;Average&quot;:3.384615,&quot;AverageFormatted&quot;:&quot;3.38&quot;,&quot;AnswerCount&quot;:13,&quot;LowestResponse&quot;:2.0,&quot;HighestResponse&quot;:5.0,&quot;CorrectAnswerCount&quot;:0,&quot;CorrectAnswerPercentageText&quot;:&quot;0.00&quot;,&quot;Median&quot;:3.0,&quot;Modes&quot;:[3.0],&quot;@type&quot;:&quot;NumericResultSummary&quot;}&lt;/Value&gt;&lt;ValueAsPercentage&gt;0&lt;/ValueAsPercentage&gt;&lt;PersonId&gt;0&lt;/PersonId&gt;&lt;ResponseDelay&gt;0&lt;/ResponseDelay&gt;&lt;/Response&gt;&lt;/ArrayOfResponse&gt;"/>
  <p:tag name="LASTMODE" val="&lt;?xml version=&quot;1.0&quot; encoding=&quot;utf-8&quot;?&gt;&lt;int&gt;7&lt;/int&gt;"/>
  <p:tag name="SEQUENCECOUNT" val="&lt;?xml version=&quot;1.0&quot; encoding=&quot;utf-8&quot;?&gt;&lt;int&gt;81&lt;/int&gt;"/>
  <p:tag name="MEETOO" val="598969c5-5e82-4471-ba55-192a6c4036f1"/>
</p:tagLst>
</file>

<file path=ppt/tags/tag20.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21.xml><?xml version="1.0" encoding="utf-8"?>
<p:tagLst xmlns:a="http://schemas.openxmlformats.org/drawingml/2006/main" xmlns:r="http://schemas.openxmlformats.org/officeDocument/2006/relationships" xmlns:p="http://schemas.openxmlformats.org/presentationml/2006/main">
  <p:tag name="SHAPETYPE" val="RangeAxisText"/>
  <p:tag name="AXISTAG" val="af2e5846-a770-4d61-93e1-aecafc900971"/>
</p:tagLst>
</file>

<file path=ppt/tags/tag22.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23.xml><?xml version="1.0" encoding="utf-8"?>
<p:tagLst xmlns:a="http://schemas.openxmlformats.org/drawingml/2006/main" xmlns:r="http://schemas.openxmlformats.org/officeDocument/2006/relationships" xmlns:p="http://schemas.openxmlformats.org/presentationml/2006/main">
  <p:tag name="SHAPETYPE" val="RangeAxisText"/>
  <p:tag name="AXISTAG" val="af2e5846-a770-4d61-93e1-aecafc900971"/>
</p:tagLst>
</file>

<file path=ppt/tags/tag24.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25.xml><?xml version="1.0" encoding="utf-8"?>
<p:tagLst xmlns:a="http://schemas.openxmlformats.org/drawingml/2006/main" xmlns:r="http://schemas.openxmlformats.org/officeDocument/2006/relationships" xmlns:p="http://schemas.openxmlformats.org/presentationml/2006/main">
  <p:tag name="SHAPETYPE" val="RangeAxisText"/>
  <p:tag name="AXISTAG" val="af2e5846-a770-4d61-93e1-aecafc900971"/>
</p:tagLst>
</file>

<file path=ppt/tags/tag26.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27.xml><?xml version="1.0" encoding="utf-8"?>
<p:tagLst xmlns:a="http://schemas.openxmlformats.org/drawingml/2006/main" xmlns:r="http://schemas.openxmlformats.org/officeDocument/2006/relationships" xmlns:p="http://schemas.openxmlformats.org/presentationml/2006/main">
  <p:tag name="SHAPETYPE" val="RangeAxisText"/>
  <p:tag name="AXISTAG" val="af2e5846-a770-4d61-93e1-aecafc900971"/>
</p:tagLst>
</file>

<file path=ppt/tags/tag28.xml><?xml version="1.0" encoding="utf-8"?>
<p:tagLst xmlns:a="http://schemas.openxmlformats.org/drawingml/2006/main" xmlns:r="http://schemas.openxmlformats.org/officeDocument/2006/relationships" xmlns:p="http://schemas.openxmlformats.org/presentationml/2006/main">
  <p:tag name="SHAPETYPE" val="RangeAxis"/>
  <p:tag name="AXISTAG" val="af2e5846-a770-4d61-93e1-aecafc900971"/>
</p:tagLst>
</file>

<file path=ppt/tags/tag29.xml><?xml version="1.0" encoding="utf-8"?>
<p:tagLst xmlns:a="http://schemas.openxmlformats.org/drawingml/2006/main" xmlns:r="http://schemas.openxmlformats.org/officeDocument/2006/relationships" xmlns:p="http://schemas.openxmlformats.org/presentationml/2006/main">
  <p:tag name="SHAPEDETAILS" val="&lt;?xml version=&quot;1.0&quot; encoding=&quot;utf-8&quot;?&gt;&lt;ShapeDetails xmlns:xsi=&quot;http://www.w3.org/2001/XMLSchema-instance&quot; xmlns:xsd=&quot;http://www.w3.org/2001/XMLSchema&quot;&gt;&lt;GUID&gt;306c4fd4-49ba-4f31-bfa0-0a205e4db199&lt;/GUID&gt;&lt;Name /&gt;&lt;ScreenPosition&gt;BottomRight&lt;/ScreenPosition&gt;&lt;BorderThickness&gt;10&lt;/BorderThickness&gt;&lt;Top&gt;143.75&lt;/Top&gt;&lt;Left&gt;66&lt;/Left&gt;&lt;Height&gt;29.08126&lt;/Height&gt;&lt;Width&gt;414&lt;/Width&gt;&lt;/ShapeDetails&gt;"/>
</p:tagLst>
</file>

<file path=ppt/tags/tag3.xml><?xml version="1.0" encoding="utf-8"?>
<p:tagLst xmlns:a="http://schemas.openxmlformats.org/drawingml/2006/main" xmlns:r="http://schemas.openxmlformats.org/officeDocument/2006/relationships" xmlns:p="http://schemas.openxmlformats.org/presentationml/2006/main">
  <p:tag name="MEETINGNUMBER" val="189-815-559"/>
</p:tagLst>
</file>

<file path=ppt/tags/tag30.xml><?xml version="1.0" encoding="utf-8"?>
<p:tagLst xmlns:a="http://schemas.openxmlformats.org/drawingml/2006/main" xmlns:r="http://schemas.openxmlformats.org/officeDocument/2006/relationships" xmlns:p="http://schemas.openxmlformats.org/presentationml/2006/main">
  <p:tag name="SHAPEDETAILS" val="&lt;?xml version=&quot;1.0&quot; encoding=&quot;utf-8&quot;?&gt;&lt;ShapeDetails xmlns:xsi=&quot;http://www.w3.org/2001/XMLSchema-instance&quot; xmlns:xsd=&quot;http://www.w3.org/2001/XMLSchema&quot;&gt;&lt;GUID&gt;1cbcd822-7797-467d-92ac-c9a2cb269898&lt;/GUID&gt;&lt;Name /&gt;&lt;ScreenPosition&gt;BottomRight&lt;/ScreenPosition&gt;&lt;BorderThickness&gt;10&lt;/BorderThickness&gt;&lt;Top&gt;143.75&lt;/Top&gt;&lt;Left&gt;480&lt;/Left&gt;&lt;Height&gt;29.08126&lt;/Height&gt;&lt;Width&gt;414&lt;/Width&gt;&lt;/ShapeDetails&gt;"/>
</p:tagLst>
</file>

<file path=ppt/tags/tag31.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RESULTRENDERING" val="&lt;?xml version=&quot;1.0&quot; encoding=&quot;utf-8&quot;?&gt;&lt;DataRendering xmlns:xsi=&quot;http://www.w3.org/2001/XMLSchema-instance&quot; xmlns:xsd=&quot;http://www.w3.org/2001/XMLSchema&quot;&gt;&lt;GUID&gt;ef9d5225-d244-4231-8dd2-a23f759e0b2c&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tru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SOUNDOPTIONS" val="&lt;?xml version=&quot;1.0&quot; encoding=&quot;utf-8&quot;?&gt;&lt;SoundOptions xmlns:xsi=&quot;http://www.w3.org/2001/XMLSchema-instance&quot; xmlns:xsd=&quot;http://www.w3.org/2001/XMLSchema&quot;&gt;&lt;GUID&gt;eadb342c-e380-424f-9df9-7a02c966ce7b&lt;/GUID&gt;&lt;Name /&gt;&lt;PlaySound&gt;false&lt;/PlaySound&gt;&lt;CountdownSoundTag&gt;SOUND5048106112113789048858212267122791194343688811210411778721021077387908281705665479797697149868110361&lt;/CountdownSoundTag&gt;&lt;PlayTimesUpSound&gt;false&lt;/PlayTimesUpSound&gt;&lt;TimesUpSoundTag&gt;SOUND78559777531211121158510385529866107431017273103999057109117571068712285765090109816511543112828412211961&lt;/TimesUpSoundTag&gt;&lt;Loop&gt;true&lt;/Loop&gt;&lt;/SoundOptions&gt;"/>
  <p:tag name="VOTENOWOPTIONS" val="&lt;?xml version=&quot;1.0&quot; encoding=&quot;utf-8&quot;?&gt;&lt;VoteNowOptions xmlns:xsi=&quot;http://www.w3.org/2001/XMLSchema-instance&quot; xmlns:xsd=&quot;http://www.w3.org/2001/XMLSchema&quot;&gt;&lt;GUID&gt;cd698382-424f-41da-9f7b-c2cc0c3af98b&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14e1dd5a-3a81-4596-8b7c-fffbc6b19164&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5f011ed3-a464-4a75-912f-7d9f8b481002&lt;/GUID&gt;&lt;Name /&gt;&lt;HasCountdown&gt;false&lt;/HasCountdown&gt;&lt;DoesCountdownClosePoll&gt;false&lt;/DoesCountdownClosePoll&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MultipleChoiceQuestion xmlns:xsi=&quot;http://www.w3.org/2001/XMLSchema-instance&quot; xmlns:xsd=&quot;http://www.w3.org/2001/XMLSchema&quot;&gt;&lt;GUID&gt;bf00ccc0-b903-4a4e-8a95-0cad407def9b&lt;/GUID&gt;&lt;Name /&gt;&lt;Text&gt;Choose the statement that most closely matches your view&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9389d973-0a96-4dbf-a6cb-e315d7f670d9&lt;/GUID&gt;&lt;Name /&gt;&lt;IsSelected&gt;true&lt;/IsSelected&gt;&lt;Description&gt;I liked the approach and would like to try it (or some aspects of it)&lt;/Description&gt;&lt;Key&gt;1&lt;/Key&gt;&lt;IsAnswer&gt;false&lt;/IsAnswer&gt;&lt;SubChoiceData&gt;&lt;SubChoices&gt;&lt;SubChoice&gt;&lt;NumVotes&gt;2&lt;/NumVotes&gt;&lt;PercentageOfVotesCast&gt;15.384615&lt;/PercentageOfVotesCast&gt;&lt;PercentageOfVotesCastAsString&gt;15.38%&lt;/PercentageOfVotesCastAsString&gt;&lt;PercentageOfVoters&gt;15.384615&lt;/PercentageOfVoters&gt;&lt;PercentageOfVotersAsString&gt;15.38%&lt;/PercentageOfVotersAsString&gt;&lt;/SubChoice&gt;&lt;/SubChoices&gt;&lt;/SubChoiceData&gt;&lt;Score&gt;0&lt;/Score&gt;&lt;ChoiceRankings /&gt;&lt;AnswerSequenceNo&gt;0&lt;/AnswerSequenceNo&gt;&lt;/Choice&gt;&lt;Choice xsi:type=&quot;DiscreteChoice&quot;&gt;&lt;GUID&gt;a3804044-1812-4faa-97a5-4b28c8b2942b&lt;/GUID&gt;&lt;Name /&gt;&lt;IsSelected&gt;true&lt;/IsSelected&gt;&lt;Description&gt;I liked the approach but don't think it can be done easily here&lt;/Description&gt;&lt;Key&gt;2&lt;/Key&gt;&lt;IsAnswer&gt;false&lt;/IsAnswer&gt;&lt;SubChoiceData&gt;&lt;SubChoices&gt;&lt;SubChoice&gt;&lt;NumVotes&gt;11&lt;/NumVotes&gt;&lt;PercentageOfVotesCast&gt;84.615387&lt;/PercentageOfVotesCast&gt;&lt;PercentageOfVotesCastAsString&gt;84.62%&lt;/PercentageOfVotesCastAsString&gt;&lt;PercentageOfVoters&gt;84.615387&lt;/PercentageOfVoters&gt;&lt;PercentageOfVotersAsString&gt;84.62%&lt;/PercentageOfVotersAsString&gt;&lt;/SubChoice&gt;&lt;/SubChoices&gt;&lt;/SubChoiceData&gt;&lt;Score&gt;0&lt;/Score&gt;&lt;ChoiceRankings /&gt;&lt;AnswerSequenceNo&gt;0&lt;/AnswerSequenceNo&gt;&lt;/Choice&gt;&lt;Choice xsi:type=&quot;DiscreteChoice&quot;&gt;&lt;GUID&gt;6e18e9c8-c940-4bf2-ab5f-3835e787963f&lt;/GUID&gt;&lt;Name /&gt;&lt;IsSelected&gt;true&lt;/IsSelected&gt;&lt;Description&gt;I didn't think the approach had anything to offer m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true&lt;/HasData&gt;&lt;MasterQuestionNumSubChoices&gt;0&lt;/MasterQuestionNumSubChoices&gt;&lt;TimeOpenMS&gt;108435&lt;/TimeOpenMS&gt;&lt;IsQuestionWeighted&gt;false&lt;/IsQuestionWeighted&gt;&lt;CorrectAnswerVotesNumber&gt;0&lt;/CorrectAnswerVotesNumber&gt;&lt;CorrectAnswerVotesPercent&gt;0&lt;/CorrectAnswerVotesPercent&gt;&lt;ReactorPollDetails&gt;&lt;MeetingId&gt;101166&lt;/MeetingId&gt;&lt;SessionId&gt;105044&lt;/SessionId&gt;&lt;TenancyId&gt;32427&lt;/TenancyId&gt;&lt;LatestPollId&gt;11&lt;/LatestPollId&gt;&lt;/ReactorPollDetails&gt;&lt;Ranking&gt;false&lt;/Ranking&gt;&lt;MaxNumResponses&gt;1&lt;/MaxNumResponses&gt;&lt;MultipleChoiceSubTypeValue&gt;AnyOrder&lt;/MultipleChoiceSubTypeValue&gt;&lt;/MultipleChoiceQuestion&gt;"/>
  <p:tag name="RAWRESULTS" val="&lt;?xml version=&quot;1.0&quot; encoding=&quot;utf-8&quot;?&gt;&lt;ArrayOfResponse xmlns:xsi=&quot;http://www.w3.org/2001/XMLSchema-instance&quot; xmlns:xsd=&quot;http://www.w3.org/2001/XMLSchema&quot;&gt;&lt;Response&gt;&lt;Index&gt;0&lt;/Index&gt;&lt;SmartcardUID&gt;0&lt;/SmartcardUID&gt;&lt;Key&gt;KEY&lt;/Key&gt;&lt;Valid&gt;true&lt;/Valid&gt;&lt;TimeStamp&gt;0001-01-01T00:00:00&lt;/TimeStamp&gt;&lt;Value&gt;2&lt;/Value&gt;&lt;ValueAsPercentage&gt;15.384615&lt;/ValueAsPercentage&gt;&lt;ValueAsPercentageString&gt;15.38%&lt;/ValueAsPercentageString&gt;&lt;PersonId&gt;0&lt;/PersonId&gt;&lt;ResponseDelay&gt;0&lt;/ResponseDelay&gt;&lt;/Response&gt;&lt;Response&gt;&lt;Index&gt;1&lt;/Index&gt;&lt;SmartcardUID&gt;0&lt;/SmartcardUID&gt;&lt;Key&gt;KEY&lt;/Key&gt;&lt;Valid&gt;true&lt;/Valid&gt;&lt;TimeStamp&gt;0001-01-01T00:00:00&lt;/TimeStamp&gt;&lt;Value&gt;11&lt;/Value&gt;&lt;ValueAsPercentage&gt;84.615387&lt;/ValueAsPercentage&gt;&lt;ValueAsPercentageString&gt;84.62%&lt;/ValueAsPercentageString&gt;&lt;PersonId&gt;0&lt;/PersonId&gt;&lt;ResponseDelay&gt;0&lt;/ResponseDelay&gt;&lt;/Response&gt;&lt;Response&gt;&lt;Index&gt;2&lt;/Index&gt;&lt;SmartcardUID&gt;0&lt;/SmartcardUID&gt;&lt;Key&gt;KEY&lt;/Key&gt;&lt;Valid&gt;true&lt;/Valid&gt;&lt;TimeStamp&gt;0001-01-01T00:00:00&lt;/TimeStamp&gt;&lt;Value&gt;0&lt;/Value&gt;&lt;ValueAsPercentage&gt;0&lt;/ValueAsPercentage&gt;&lt;ValueAsPercentageString&gt;0%&lt;/ValueAsPercentageString&gt;&lt;PersonId&gt;0&lt;/PersonId&gt;&lt;ResponseDelay&gt;0&lt;/ResponseDelay&gt;&lt;/Response&gt;&lt;/ArrayOfResponse&gt;"/>
  <p:tag name="LASTMODE" val="&lt;?xml version=&quot;1.0&quot; encoding=&quot;utf-8&quot;?&gt;&lt;int&gt;7&lt;/int&gt;"/>
  <p:tag name="SEQUENCECOUNT" val="&lt;?xml version=&quot;1.0&quot; encoding=&quot;utf-8&quot;?&gt;&lt;int&gt;48&lt;/int&gt;"/>
  <p:tag name="MEETOO" val="598969c5-5e82-4471-ba55-192a6c4036f1"/>
</p:tagLst>
</file>

<file path=ppt/tags/tag32.xml><?xml version="1.0" encoding="utf-8"?>
<p:tagLst xmlns:a="http://schemas.openxmlformats.org/drawingml/2006/main" xmlns:r="http://schemas.openxmlformats.org/officeDocument/2006/relationships" xmlns:p="http://schemas.openxmlformats.org/presentationml/2006/main">
  <p:tag name="MEETINGNUMBER" val="189-815-559"/>
</p:tagLst>
</file>

<file path=ppt/tags/tag33.xml><?xml version="1.0" encoding="utf-8"?>
<p:tagLst xmlns:a="http://schemas.openxmlformats.org/drawingml/2006/main" xmlns:r="http://schemas.openxmlformats.org/officeDocument/2006/relationships" xmlns:p="http://schemas.openxmlformats.org/presentationml/2006/main">
  <p:tag name="STARTANIMATION" val="OpenQuestion"/>
  <p:tag name="QUESTIONGUID" val="bf00ccc0-b903-4a4e-8a95-0cad407def9b"/>
</p:tagLst>
</file>

<file path=ppt/tags/tag34.xml><?xml version="1.0" encoding="utf-8"?>
<p:tagLst xmlns:a="http://schemas.openxmlformats.org/drawingml/2006/main" xmlns:r="http://schemas.openxmlformats.org/officeDocument/2006/relationships" xmlns:p="http://schemas.openxmlformats.org/presentationml/2006/main">
  <p:tag name="QUESTIONGUID" val="bf00ccc0-b903-4a4e-8a95-0cad407def9b"/>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b0a32bcf-6608-4544-9047-dd00460147a2&lt;/GUID&gt;&lt;Name /&gt;&lt;ScreenPosition&gt;BottomRight&lt;/ScreenPosition&gt;&lt;BorderThickness&gt;10&lt;/BorderThickness&gt;&lt;Top&gt;232.892365&lt;/Top&gt;&lt;Left&gt;66&lt;/Left&gt;&lt;Height&gt;210.081253&lt;/Height&gt;&lt;Width&gt;844.03&lt;/Width&gt;&lt;/ShapeDetails&gt;"/>
</p:tagLst>
</file>

<file path=ppt/tags/tag35.xml><?xml version="1.0" encoding="utf-8"?>
<p:tagLst xmlns:a="http://schemas.openxmlformats.org/drawingml/2006/main" xmlns:r="http://schemas.openxmlformats.org/officeDocument/2006/relationships" xmlns:p="http://schemas.openxmlformats.org/presentationml/2006/main">
  <p:tag name="SHAPETYPE" val="VotingKey"/>
  <p:tag name="QUESTIONGUID" val="bf00ccc0-b903-4a4e-8a95-0cad407def9b"/>
</p:tagLst>
</file>

<file path=ppt/tags/tag36.xml><?xml version="1.0" encoding="utf-8"?>
<p:tagLst xmlns:a="http://schemas.openxmlformats.org/drawingml/2006/main" xmlns:r="http://schemas.openxmlformats.org/officeDocument/2006/relationships" xmlns:p="http://schemas.openxmlformats.org/presentationml/2006/main">
  <p:tag name="SHAPETYPE" val="ChoiceText"/>
  <p:tag name="QUESTIONGUID" val="bf00ccc0-b903-4a4e-8a95-0cad407def9b"/>
</p:tagLst>
</file>

<file path=ppt/tags/tag37.xml><?xml version="1.0" encoding="utf-8"?>
<p:tagLst xmlns:a="http://schemas.openxmlformats.org/drawingml/2006/main" xmlns:r="http://schemas.openxmlformats.org/officeDocument/2006/relationships" xmlns:p="http://schemas.openxmlformats.org/presentationml/2006/main">
  <p:tag name="SHAPETYPE" val="DataLabel"/>
  <p:tag name="QUESTIONGUID" val="bf00ccc0-b903-4a4e-8a95-0cad407def9b"/>
</p:tagLst>
</file>

<file path=ppt/tags/tag38.xml><?xml version="1.0" encoding="utf-8"?>
<p:tagLst xmlns:a="http://schemas.openxmlformats.org/drawingml/2006/main" xmlns:r="http://schemas.openxmlformats.org/officeDocument/2006/relationships" xmlns:p="http://schemas.openxmlformats.org/presentationml/2006/main">
  <p:tag name="SHAPETYPE" val="Bars"/>
  <p:tag name="QUESTIONGUID" val="bf00ccc0-b903-4a4e-8a95-0cad407def9b"/>
  <p:tag name="SHAPEDETAILS" val="&lt;?xml version=&quot;1.0&quot; encoding=&quot;utf-8&quot;?&gt;&lt;ShapeDetails xmlns:xsi=&quot;http://www.w3.org/2001/XMLSchema-instance&quot; xmlns:xsd=&quot;http://www.w3.org/2001/XMLSchema&quot;&gt;&lt;GUID&gt;65095091-0f8e-4b35-abb4-6bd63e51a1d1&lt;/GUID&gt;&lt;Name /&gt;&lt;ScreenPosition&gt;BottomRight&lt;/ScreenPosition&gt;&lt;BorderThickness&gt;10&lt;/BorderThickness&gt;&lt;Top&gt;184.7367&lt;/Top&gt;&lt;Left&gt;111.313309&lt;/Left&gt;&lt;Height&gt;28.3737011&lt;/Height&gt;&lt;Width&gt;729.295349&lt;/Width&gt;&lt;/ShapeDetails&gt;"/>
</p:tagLst>
</file>

<file path=ppt/tags/tag39.xml><?xml version="1.0" encoding="utf-8"?>
<p:tagLst xmlns:a="http://schemas.openxmlformats.org/drawingml/2006/main" xmlns:r="http://schemas.openxmlformats.org/officeDocument/2006/relationships" xmlns:p="http://schemas.openxmlformats.org/presentationml/2006/main">
  <p:tag name="SHAPETYPE" val="VotingKey"/>
  <p:tag name="QUESTIONGUID" val="bf00ccc0-b903-4a4e-8a95-0cad407def9b"/>
</p:tagLst>
</file>

<file path=ppt/tags/tag4.xml><?xml version="1.0" encoding="utf-8"?>
<p:tagLst xmlns:a="http://schemas.openxmlformats.org/drawingml/2006/main" xmlns:r="http://schemas.openxmlformats.org/officeDocument/2006/relationships" xmlns:p="http://schemas.openxmlformats.org/presentationml/2006/main">
  <p:tag name="STARTANIMATION" val="OpenQuestion"/>
  <p:tag name="QUESTIONGUID" val="af2e5846-a770-4d61-93e1-aecafc900971"/>
</p:tagLst>
</file>

<file path=ppt/tags/tag40.xml><?xml version="1.0" encoding="utf-8"?>
<p:tagLst xmlns:a="http://schemas.openxmlformats.org/drawingml/2006/main" xmlns:r="http://schemas.openxmlformats.org/officeDocument/2006/relationships" xmlns:p="http://schemas.openxmlformats.org/presentationml/2006/main">
  <p:tag name="SHAPETYPE" val="ChoiceText"/>
  <p:tag name="QUESTIONGUID" val="bf00ccc0-b903-4a4e-8a95-0cad407def9b"/>
</p:tagLst>
</file>

<file path=ppt/tags/tag41.xml><?xml version="1.0" encoding="utf-8"?>
<p:tagLst xmlns:a="http://schemas.openxmlformats.org/drawingml/2006/main" xmlns:r="http://schemas.openxmlformats.org/officeDocument/2006/relationships" xmlns:p="http://schemas.openxmlformats.org/presentationml/2006/main">
  <p:tag name="SHAPETYPE" val="DataLabel"/>
  <p:tag name="QUESTIONGUID" val="bf00ccc0-b903-4a4e-8a95-0cad407def9b"/>
</p:tagLst>
</file>

<file path=ppt/tags/tag42.xml><?xml version="1.0" encoding="utf-8"?>
<p:tagLst xmlns:a="http://schemas.openxmlformats.org/drawingml/2006/main" xmlns:r="http://schemas.openxmlformats.org/officeDocument/2006/relationships" xmlns:p="http://schemas.openxmlformats.org/presentationml/2006/main">
  <p:tag name="SHAPETYPE" val="Bars"/>
  <p:tag name="QUESTIONGUID" val="bf00ccc0-b903-4a4e-8a95-0cad407def9b"/>
  <p:tag name="SHAPEDETAILS" val="&lt;?xml version=&quot;1.0&quot; encoding=&quot;utf-8&quot;?&gt;&lt;ShapeDetails xmlns:xsi=&quot;http://www.w3.org/2001/XMLSchema-instance&quot; xmlns:xsd=&quot;http://www.w3.org/2001/XMLSchema&quot;&gt;&lt;GUID&gt;80caf0a9-4248-479c-b807-1c037f48b49a&lt;/GUID&gt;&lt;Name /&gt;&lt;ScreenPosition&gt;BottomRight&lt;/ScreenPosition&gt;&lt;BorderThickness&gt;10&lt;/BorderThickness&gt;&lt;Top&gt;255.097092&lt;/Top&gt;&lt;Left&gt;111.313309&lt;/Left&gt;&lt;Height&gt;28.3737011&lt;/Height&gt;&lt;Width&gt;729.295349&lt;/Width&gt;&lt;/ShapeDetails&gt;"/>
</p:tagLst>
</file>

<file path=ppt/tags/tag43.xml><?xml version="1.0" encoding="utf-8"?>
<p:tagLst xmlns:a="http://schemas.openxmlformats.org/drawingml/2006/main" xmlns:r="http://schemas.openxmlformats.org/officeDocument/2006/relationships" xmlns:p="http://schemas.openxmlformats.org/presentationml/2006/main">
  <p:tag name="SHAPETYPE" val="VotingKey"/>
  <p:tag name="QUESTIONGUID" val="bf00ccc0-b903-4a4e-8a95-0cad407def9b"/>
</p:tagLst>
</file>

<file path=ppt/tags/tag44.xml><?xml version="1.0" encoding="utf-8"?>
<p:tagLst xmlns:a="http://schemas.openxmlformats.org/drawingml/2006/main" xmlns:r="http://schemas.openxmlformats.org/officeDocument/2006/relationships" xmlns:p="http://schemas.openxmlformats.org/presentationml/2006/main">
  <p:tag name="SHAPETYPE" val="ChoiceText"/>
  <p:tag name="QUESTIONGUID" val="bf00ccc0-b903-4a4e-8a95-0cad407def9b"/>
</p:tagLst>
</file>

<file path=ppt/tags/tag45.xml><?xml version="1.0" encoding="utf-8"?>
<p:tagLst xmlns:a="http://schemas.openxmlformats.org/drawingml/2006/main" xmlns:r="http://schemas.openxmlformats.org/officeDocument/2006/relationships" xmlns:p="http://schemas.openxmlformats.org/presentationml/2006/main">
  <p:tag name="SHAPETYPE" val="DataLabel"/>
  <p:tag name="QUESTIONGUID" val="bf00ccc0-b903-4a4e-8a95-0cad407def9b"/>
</p:tagLst>
</file>

<file path=ppt/tags/tag46.xml><?xml version="1.0" encoding="utf-8"?>
<p:tagLst xmlns:a="http://schemas.openxmlformats.org/drawingml/2006/main" xmlns:r="http://schemas.openxmlformats.org/officeDocument/2006/relationships" xmlns:p="http://schemas.openxmlformats.org/presentationml/2006/main">
  <p:tag name="SHAPETYPE" val="Bars"/>
  <p:tag name="QUESTIONGUID" val="bf00ccc0-b903-4a4e-8a95-0cad407def9b"/>
  <p:tag name="SHAPEDETAILS" val="&lt;?xml version=&quot;1.0&quot; encoding=&quot;utf-8&quot;?&gt;&lt;ShapeDetails xmlns:xsi=&quot;http://www.w3.org/2001/XMLSchema-instance&quot; xmlns:xsd=&quot;http://www.w3.org/2001/XMLSchema&quot;&gt;&lt;GUID&gt;48f4ed73-9cfe-4e57-9901-3aa803f35777&lt;/GUID&gt;&lt;Name /&gt;&lt;ScreenPosition&gt;BottomRight&lt;/ScreenPosition&gt;&lt;BorderThickness&gt;10&lt;/BorderThickness&gt;&lt;Top&gt;325.45755&lt;/Top&gt;&lt;Left&gt;111.313309&lt;/Left&gt;&lt;Height&gt;28.3737011&lt;/Height&gt;&lt;Width&gt;729.295349&lt;/Width&gt;&lt;/ShapeDetails&gt;"/>
</p:tagLst>
</file>

<file path=ppt/tags/tag47.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RESULTRENDERING" val="&lt;?xml version=&quot;1.0&quot; encoding=&quot;utf-8&quot;?&gt;&lt;DataRendering xmlns:xsi=&quot;http://www.w3.org/2001/XMLSchema-instance&quot; xmlns:xsd=&quot;http://www.w3.org/2001/XMLSchema&quot;&gt;&lt;GUID&gt;f6403e45-5a5f-45a3-b308-f1eb45458c72&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tru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SOUNDOPTIONS" val="&lt;?xml version=&quot;1.0&quot; encoding=&quot;utf-8&quot;?&gt;&lt;SoundOptions xmlns:xsi=&quot;http://www.w3.org/2001/XMLSchema-instance&quot; xmlns:xsd=&quot;http://www.w3.org/2001/XMLSchema&quot;&gt;&lt;GUID&gt;52e96719-31a8-4c20-ab44-618f41132595&lt;/GUID&gt;&lt;Name /&gt;&lt;PlaySound&gt;false&lt;/PlaySound&gt;&lt;CountdownSoundTag&gt;SOUND5048106112113789048858212267122791194343688811210411778721021077387908281705665479797697149868110361&lt;/CountdownSoundTag&gt;&lt;PlayTimesUpSound&gt;false&lt;/PlayTimesUpSound&gt;&lt;TimesUpSoundTag&gt;SOUND78559777531211121158510385529866107431017273103999057109117571068712285765090109816511543112828412211961&lt;/TimesUpSoundTag&gt;&lt;Loop&gt;true&lt;/Loop&gt;&lt;/SoundOptions&gt;"/>
  <p:tag name="VOTENOWOPTIONS" val="&lt;?xml version=&quot;1.0&quot; encoding=&quot;utf-8&quot;?&gt;&lt;VoteNowOptions xmlns:xsi=&quot;http://www.w3.org/2001/XMLSchema-instance&quot; xmlns:xsd=&quot;http://www.w3.org/2001/XMLSchema&quot;&gt;&lt;GUID&gt;cd698382-424f-41da-9f7b-c2cc0c3af98b&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HASPERCENTTYPESHAPE" val="true"/>
  <p:tag name="SCORINGOPTIONS" val="&lt;?xml version=&quot;1.0&quot; encoding=&quot;utf-8&quot;?&gt;&lt;ScoringOptions xmlns:xsi=&quot;http://www.w3.org/2001/XMLSchema-instance&quot; xmlns:xsd=&quot;http://www.w3.org/2001/XMLSchema&quot;&gt;&lt;GUID&gt;14e1dd5a-3a81-4596-8b7c-fffbc6b19164&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5f011ed3-a464-4a75-912f-7d9f8b481002&lt;/GUID&gt;&lt;Name /&gt;&lt;HasCountdown&gt;false&lt;/HasCountdown&gt;&lt;DoesCountdownClosePoll&gt;false&lt;/DoesCountdownClosePoll&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MultipleChoiceQuestion xmlns:xsi=&quot;http://www.w3.org/2001/XMLSchema-instance&quot; xmlns:xsd=&quot;http://www.w3.org/2001/XMLSchema&quot;&gt;&lt;GUID&gt;a446a742-dc03-4c60-803b-90f76075c1bf&lt;/GUID&gt;&lt;Name /&gt;&lt;Text&gt;I have learned something about this today &#10;(choose any that apply)&lt;/Text&gt;&lt;SubChoiceDefinitions&gt;&lt;SubChoiceDefinition&gt;&lt;Name&gt;1st Choice&lt;/Name&gt;&lt;SubChoiceSourceReferences /&gt;&lt;/SubChoiceDefinition&gt;&lt;SubChoiceDefinition&gt;&lt;Name&gt;2nd Choice&lt;/Name&gt;&lt;SubChoiceSourceReferences /&gt;&lt;/SubChoiceDefinition&gt;&lt;SubChoiceDefinition&gt;&lt;Name&gt;3rd Choice&lt;/Name&gt;&lt;SubChoiceSourceReferences /&gt;&lt;/SubChoiceDefinition&gt;&lt;SubChoiceDefinition&gt;&lt;Name&gt;4th Choice&lt;/Name&gt;&lt;SubChoiceSourceReferences /&gt;&lt;/SubChoiceDefinition&gt;&lt;SubChoiceDefinition&gt;&lt;Name&gt;5th Choice&lt;/Name&gt;&lt;SubChoiceSourceReferences /&gt;&lt;/SubChoiceDefinition&gt;&lt;SubChoiceDefinition&gt;&lt;Name&gt;6th Choice&lt;/Name&gt;&lt;SubChoiceSourceReferences /&gt;&lt;/SubChoiceDefinition&gt;&lt;/SubChoiceDefinitions&gt;&lt;SubText&gt;Vote for up to 6 choices&lt;/SubText&gt;&lt;IndividualWeightingText /&gt;&lt;QuestionType&gt;MultipleChoice&lt;/QuestionType&gt;&lt;Source&gt;Handsets&lt;/Source&gt;&lt;Choices&gt;&lt;Choice xsi:type=&quot;DiscreteChoice&quot;&gt;&lt;GUID&gt;fbb8c91e-d5ba-4ebe-8fc3-8ed83b4dd9bb&lt;/GUID&gt;&lt;Name /&gt;&lt;IsSelected&gt;true&lt;/IsSelected&gt;&lt;Description&gt;Knowledge of student engagement sector research&lt;/Description&gt;&lt;Key&gt;1&lt;/Key&gt;&lt;IsAnswer&gt;false&lt;/IsAnswer&gt;&lt;SubChoiceData&gt;&lt;SubChoices&gt;&lt;SubChoice&gt;&lt;NumVotes&gt;8&lt;/NumVotes&gt;&lt;PercentageOfVotesCast&gt;66.666664&lt;/PercentageOfVotesCast&gt;&lt;PercentageOfVotesCastAsString&gt;66.67%&lt;/PercentageOfVotesCastAsString&gt;&lt;PercentageOfVoters&gt;66.666664&lt;/PercentageOfVoters&gt;&lt;PercentageOfVotersAsString&gt;66.67%&lt;/PercentageOfVotersAsString&gt;&lt;/SubChoice&gt;&lt;/SubChoices&gt;&lt;/SubChoiceData&gt;&lt;Score&gt;0&lt;/Score&gt;&lt;ChoiceRankings /&gt;&lt;AnswerSequenceNo&gt;0&lt;/AnswerSequenceNo&gt;&lt;/Choice&gt;&lt;Choice xsi:type=&quot;DiscreteChoice&quot;&gt;&lt;GUID&gt;766bcf94-25c8-4211-aab6-7bea6a8f6202&lt;/GUID&gt;&lt;Name /&gt;&lt;IsSelected&gt;true&lt;/IsSelected&gt;&lt;Description&gt;Understanding how to include students in co-designing their own teaching and learning activities&lt;/Description&gt;&lt;Key&gt;2&lt;/Key&gt;&lt;IsAnswer&gt;false&lt;/IsAnswer&gt;&lt;SubChoiceData&gt;&lt;SubChoices&gt;&lt;SubChoice&gt;&lt;NumVotes&gt;7&lt;/NumVotes&gt;&lt;PercentageOfVotesCast&gt;58.333332&lt;/PercentageOfVotesCast&gt;&lt;PercentageOfVotesCastAsString&gt;58.33%&lt;/PercentageOfVotesCastAsString&gt;&lt;PercentageOfVoters&gt;58.333332&lt;/PercentageOfVoters&gt;&lt;PercentageOfVotersAsString&gt;58.33%&lt;/PercentageOfVotersAsString&gt;&lt;/SubChoice&gt;&lt;/SubChoices&gt;&lt;/SubChoiceData&gt;&lt;Score&gt;0&lt;/Score&gt;&lt;ChoiceRankings /&gt;&lt;AnswerSequenceNo&gt;0&lt;/AnswerSequenceNo&gt;&lt;/Choice&gt;&lt;Choice xsi:type=&quot;DiscreteChoice&quot;&gt;&lt;GUID&gt;bfafa652-c0e1-4ff5-b18a-677cf5c1504e&lt;/GUID&gt;&lt;Name /&gt;&lt;IsSelected&gt;true&lt;/IsSelected&gt;&lt;Description&gt;Tips and tricks for use in online activities to capture attention&lt;/Description&gt;&lt;Key&gt;3&lt;/Key&gt;&lt;IsAnswer&gt;false&lt;/IsAnswer&gt;&lt;SubChoiceData&gt;&lt;SubChoices&gt;&lt;SubChoice&gt;&lt;NumVotes&gt;9&lt;/NumVotes&gt;&lt;PercentageOfVotesCast&gt;75&lt;/PercentageOfVotesCast&gt;&lt;PercentageOfVotesCastAsString&gt;75%&lt;/PercentageOfVotesCastAsString&gt;&lt;PercentageOfVoters&gt;75&lt;/PercentageOfVoters&gt;&lt;PercentageOfVotersAsString&gt;75%&lt;/PercentageOfVotersAsString&gt;&lt;/SubChoice&gt;&lt;/SubChoices&gt;&lt;/SubChoiceData&gt;&lt;Score&gt;0&lt;/Score&gt;&lt;ChoiceRankings /&gt;&lt;AnswerSequenceNo&gt;0&lt;/AnswerSequenceNo&gt;&lt;/Choice&gt;&lt;Choice xsi:type=&quot;DiscreteChoice&quot;&gt;&lt;GUID&gt;5352c0d8-b3d0-4626-8642-1e1e7bf2f337&lt;/GUID&gt;&lt;Name /&gt;&lt;IsSelected&gt;true&lt;/IsSelected&gt;&lt;Description&gt;Help with student representation and student voice&lt;/Description&gt;&lt;Key&gt;4&lt;/Key&gt;&lt;IsAnswer&gt;false&lt;/IsAnswer&gt;&lt;SubChoiceData&gt;&lt;SubChoices&gt;&lt;SubChoice&gt;&lt;NumVotes&gt;3&lt;/NumVotes&gt;&lt;PercentageOfVotesCast&gt;25&lt;/PercentageOfVotesCast&gt;&lt;PercentageOfVotesCastAsString&gt;25%&lt;/PercentageOfVotesCastAsString&gt;&lt;PercentageOfVoters&gt;25&lt;/PercentageOfVoters&gt;&lt;PercentageOfVotersAsString&gt;25%&lt;/PercentageOfVotersAsString&gt;&lt;/SubChoice&gt;&lt;/SubChoices&gt;&lt;/SubChoiceData&gt;&lt;Score&gt;0&lt;/Score&gt;&lt;ChoiceRankings /&gt;&lt;AnswerSequenceNo&gt;0&lt;/AnswerSequenceNo&gt;&lt;/Choice&gt;&lt;Choice xsi:type=&quot;DiscreteChoice&quot;&gt;&lt;GUID&gt;735521a7-2ffd-4879-82bf-17a8d3bf1522&lt;/GUID&gt;&lt;Name /&gt;&lt;IsSelected&gt;true&lt;/IsSelected&gt;&lt;Description&gt;Useful evaluations of sessions so they can be improved&lt;/Description&gt;&lt;Key&gt;5&lt;/Key&gt;&lt;IsAnswer&gt;false&lt;/IsAnswer&gt;&lt;SubChoiceData&gt;&lt;SubChoices&gt;&lt;SubChoice&gt;&lt;NumVotes&gt;1&lt;/NumVotes&gt;&lt;PercentageOfVotesCast&gt;8.333333&lt;/PercentageOfVotesCast&gt;&lt;PercentageOfVotesCastAsString&gt;8.33%&lt;/PercentageOfVotesCastAsString&gt;&lt;PercentageOfVoters&gt;8.333333&lt;/PercentageOfVoters&gt;&lt;PercentageOfVotersAsString&gt;8.33%&lt;/PercentageOfVotersAsString&gt;&lt;/SubChoice&gt;&lt;/SubChoices&gt;&lt;/SubChoiceData&gt;&lt;Score&gt;0&lt;/Score&gt;&lt;ChoiceRankings /&gt;&lt;AnswerSequenceNo&gt;0&lt;/AnswerSequenceNo&gt;&lt;/Choice&gt;&lt;Choice xsi:type=&quot;DiscreteChoice&quot;&gt;&lt;GUID&gt;fbc1d927-1723-472d-b075-5fa9188e85cb&lt;/GUID&gt;&lt;Name /&gt;&lt;IsSelected&gt;true&lt;/IsSelected&gt;&lt;Description&gt;Other&lt;/Description&gt;&lt;Key&gt;6&lt;/Key&gt;&lt;IsAnswer&gt;false&lt;/IsAnswer&gt;&lt;SubChoiceData&gt;&lt;SubChoices&gt;&lt;SubChoice&gt;&lt;NumVotes&gt;1&lt;/NumVotes&gt;&lt;PercentageOfVotesCast&gt;8.333333&lt;/PercentageOfVotesCast&gt;&lt;PercentageOfVotesCastAsString&gt;8.33%&lt;/PercentageOfVotesCastAsString&gt;&lt;PercentageOfVoters&gt;8.333333&lt;/PercentageOfVoters&gt;&lt;PercentageOfVotersAsString&gt;8.33%&lt;/PercentageOfVotersAsString&gt;&lt;/SubChoice&gt;&lt;/SubChoices&gt;&lt;/SubChoiceData&gt;&lt;Score&gt;0&lt;/Score&gt;&lt;ChoiceRankings /&gt;&lt;AnswerSequenceNo&gt;0&lt;/AnswerSequenceNo&gt;&lt;/Choice&gt;&lt;/Choices&gt;&lt;HasData&gt;true&lt;/HasData&gt;&lt;MasterQuestionNumSubChoices&gt;0&lt;/MasterQuestionNumSubChoices&gt;&lt;TimeOpenMS&gt;90483&lt;/TimeOpenMS&gt;&lt;IsQuestionWeighted&gt;false&lt;/IsQuestionWeighted&gt;&lt;CorrectAnswerVotesNumber&gt;0&lt;/CorrectAnswerVotesNumber&gt;&lt;CorrectAnswerVotesPercent&gt;0&lt;/CorrectAnswerVotesPercent&gt;&lt;ReactorPollDetails&gt;&lt;MeetingId&gt;101166&lt;/MeetingId&gt;&lt;SessionId&gt;105044&lt;/SessionId&gt;&lt;TenancyId&gt;32427&lt;/TenancyId&gt;&lt;LatestPollId&gt;12&lt;/LatestPollId&gt;&lt;/ReactorPollDetails&gt;&lt;Ranking&gt;false&lt;/Ranking&gt;&lt;MaxNumResponses&gt;6&lt;/MaxNumResponses&gt;&lt;MultipleChoiceSubTypeValue&gt;AnyOrder&lt;/MultipleChoiceSubTypeValue&gt;&lt;/MultipleChoiceQuestion&gt;"/>
  <p:tag name="RAWRESULTS" val="&lt;?xml version=&quot;1.0&quot; encoding=&quot;utf-8&quot;?&gt;&lt;ArrayOfResponse xmlns:xsi=&quot;http://www.w3.org/2001/XMLSchema-instance&quot; xmlns:xsd=&quot;http://www.w3.org/2001/XMLSchema&quot;&gt;&lt;Response&gt;&lt;Index&gt;0&lt;/Index&gt;&lt;SmartcardUID&gt;0&lt;/SmartcardUID&gt;&lt;Key&gt;KEY&lt;/Key&gt;&lt;Valid&gt;true&lt;/Valid&gt;&lt;TimeStamp&gt;0001-01-01T00:00:00&lt;/TimeStamp&gt;&lt;Value&gt;8&lt;/Value&gt;&lt;ValueAsPercentage&gt;66.666664&lt;/ValueAsPercentage&gt;&lt;ValueAsPercentageString&gt;66.67%&lt;/ValueAsPercentageString&gt;&lt;PersonId&gt;0&lt;/PersonId&gt;&lt;ResponseDelay&gt;0&lt;/ResponseDelay&gt;&lt;/Response&gt;&lt;Response&gt;&lt;Index&gt;1&lt;/Index&gt;&lt;SmartcardUID&gt;0&lt;/SmartcardUID&gt;&lt;Key&gt;KEY&lt;/Key&gt;&lt;Valid&gt;true&lt;/Valid&gt;&lt;TimeStamp&gt;0001-01-01T00:00:00&lt;/TimeStamp&gt;&lt;Value&gt;7&lt;/Value&gt;&lt;ValueAsPercentage&gt;58.333332&lt;/ValueAsPercentage&gt;&lt;ValueAsPercentageString&gt;58.33%&lt;/ValueAsPercentageString&gt;&lt;PersonId&gt;0&lt;/PersonId&gt;&lt;ResponseDelay&gt;0&lt;/ResponseDelay&gt;&lt;/Response&gt;&lt;Response&gt;&lt;Index&gt;2&lt;/Index&gt;&lt;SmartcardUID&gt;0&lt;/SmartcardUID&gt;&lt;Key&gt;KEY&lt;/Key&gt;&lt;Valid&gt;true&lt;/Valid&gt;&lt;TimeStamp&gt;0001-01-01T00:00:00&lt;/TimeStamp&gt;&lt;Value&gt;9&lt;/Value&gt;&lt;ValueAsPercentage&gt;75&lt;/ValueAsPercentage&gt;&lt;ValueAsPercentageString&gt;75%&lt;/ValueAsPercentageString&gt;&lt;PersonId&gt;0&lt;/PersonId&gt;&lt;ResponseDelay&gt;0&lt;/ResponseDelay&gt;&lt;/Response&gt;&lt;Response&gt;&lt;Index&gt;3&lt;/Index&gt;&lt;SmartcardUID&gt;0&lt;/SmartcardUID&gt;&lt;Key&gt;KEY&lt;/Key&gt;&lt;Valid&gt;true&lt;/Valid&gt;&lt;TimeStamp&gt;0001-01-01T00:00:00&lt;/TimeStamp&gt;&lt;Value&gt;3&lt;/Value&gt;&lt;ValueAsPercentage&gt;25&lt;/ValueAsPercentage&gt;&lt;ValueAsPercentageString&gt;25%&lt;/ValueAsPercentageString&gt;&lt;PersonId&gt;0&lt;/PersonId&gt;&lt;ResponseDelay&gt;0&lt;/ResponseDelay&gt;&lt;/Response&gt;&lt;Response&gt;&lt;Index&gt;4&lt;/Index&gt;&lt;SmartcardUID&gt;0&lt;/SmartcardUID&gt;&lt;Key&gt;KEY&lt;/Key&gt;&lt;Valid&gt;true&lt;/Valid&gt;&lt;TimeStamp&gt;0001-01-01T00:00:00&lt;/TimeStamp&gt;&lt;Value&gt;1&lt;/Value&gt;&lt;ValueAsPercentage&gt;8.333333&lt;/ValueAsPercentage&gt;&lt;ValueAsPercentageString&gt;8.33%&lt;/ValueAsPercentageString&gt;&lt;PersonId&gt;0&lt;/PersonId&gt;&lt;ResponseDelay&gt;0&lt;/ResponseDelay&gt;&lt;/Response&gt;&lt;Response&gt;&lt;Index&gt;5&lt;/Index&gt;&lt;SmartcardUID&gt;0&lt;/SmartcardUID&gt;&lt;Key&gt;KEY&lt;/Key&gt;&lt;Valid&gt;true&lt;/Valid&gt;&lt;TimeStamp&gt;0001-01-01T00:00:00&lt;/TimeStamp&gt;&lt;Value&gt;1&lt;/Value&gt;&lt;ValueAsPercentage&gt;8.333333&lt;/ValueAsPercentage&gt;&lt;ValueAsPercentageString&gt;8.33%&lt;/ValueAsPercentageString&gt;&lt;PersonId&gt;0&lt;/PersonId&gt;&lt;ResponseDelay&gt;0&lt;/ResponseDelay&gt;&lt;/Response&gt;&lt;/ArrayOfResponse&gt;"/>
  <p:tag name="LASTMODE" val="&lt;?xml version=&quot;1.0&quot; encoding=&quot;utf-8&quot;?&gt;&lt;int&gt;0&lt;/int&gt;"/>
  <p:tag name="SEQUENCECOUNT" val="&lt;?xml version=&quot;1.0&quot; encoding=&quot;utf-8&quot;?&gt;&lt;int&gt;69&lt;/int&gt;"/>
  <p:tag name="MEETOO" val="598969c5-5e82-4471-ba55-192a6c4036f1"/>
</p:tagLst>
</file>

<file path=ppt/tags/tag48.xml><?xml version="1.0" encoding="utf-8"?>
<p:tagLst xmlns:a="http://schemas.openxmlformats.org/drawingml/2006/main" xmlns:r="http://schemas.openxmlformats.org/officeDocument/2006/relationships" xmlns:p="http://schemas.openxmlformats.org/presentationml/2006/main">
  <p:tag name="MEETINGNUMBER" val="189-815-559"/>
</p:tagLst>
</file>

<file path=ppt/tags/tag49.xml><?xml version="1.0" encoding="utf-8"?>
<p:tagLst xmlns:a="http://schemas.openxmlformats.org/drawingml/2006/main" xmlns:r="http://schemas.openxmlformats.org/officeDocument/2006/relationships" xmlns:p="http://schemas.openxmlformats.org/presentationml/2006/main">
  <p:tag name="STARTANIMATION" val="OpenQuestion"/>
  <p:tag name="QUESTIONGUID" val="a446a742-dc03-4c60-803b-90f76075c1bf"/>
</p:tagLst>
</file>

<file path=ppt/tags/tag5.xml><?xml version="1.0" encoding="utf-8"?>
<p:tagLst xmlns:a="http://schemas.openxmlformats.org/drawingml/2006/main" xmlns:r="http://schemas.openxmlformats.org/officeDocument/2006/relationships" xmlns:p="http://schemas.openxmlformats.org/presentationml/2006/main">
  <p:tag name="QUESTIONGUID" val="066530af-7314-4cf4-87ff-bc73b688eb8d"/>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c7adf97b-4c63-4e88-b15d-2a97387099a3&lt;/GUID&gt;&lt;Name /&gt;&lt;ScreenPosition&gt;BottomRight&lt;/ScreenPosition&gt;&lt;BorderThickness&gt;10&lt;/BorderThickness&gt;&lt;Top&gt;143.75&lt;/Top&gt;&lt;Left&gt;66&lt;/Left&gt;&lt;Height&gt;342.69693&lt;/Height&gt;&lt;Width&gt;828&lt;/Width&gt;&lt;/ShapeDetails&gt;"/>
</p:tagLst>
</file>

<file path=ppt/tags/tag50.xml><?xml version="1.0" encoding="utf-8"?>
<p:tagLst xmlns:a="http://schemas.openxmlformats.org/drawingml/2006/main" xmlns:r="http://schemas.openxmlformats.org/officeDocument/2006/relationships" xmlns:p="http://schemas.openxmlformats.org/presentationml/2006/main">
  <p:tag name="SUBTITLE" val="Subtitle"/>
  <p:tag name="QUESTIONGUID" val="a446a742-dc03-4c60-803b-90f76075c1bf"/>
</p:tagLst>
</file>

<file path=ppt/tags/tag51.xml><?xml version="1.0" encoding="utf-8"?>
<p:tagLst xmlns:a="http://schemas.openxmlformats.org/drawingml/2006/main" xmlns:r="http://schemas.openxmlformats.org/officeDocument/2006/relationships" xmlns:p="http://schemas.openxmlformats.org/presentationml/2006/main">
  <p:tag name="QUESTIONGUID" val="a446a742-dc03-4c60-803b-90f76075c1bf"/>
  <p:tag name="ORIGTEXT" val="(% = Percentage of Voters)"/>
  <p:tag name="SHAPEDETAILS" val="&lt;?xml version=&quot;1.0&quot; encoding=&quot;utf-8&quot;?&gt;&lt;ShapeDetails xmlns:xsi=&quot;http://www.w3.org/2001/XMLSchema-instance&quot; xmlns:xsd=&quot;http://www.w3.org/2001/XMLSchema&quot;&gt;&lt;GUID&gt;70c1aa1c-8d59-4102-8bd9-79efe6990bdc&lt;/GUID&gt;&lt;Name /&gt;&lt;ScreenPosition&gt;BottomRight&lt;/ScreenPosition&gt;&lt;BorderThickness&gt;10&lt;/BorderThickness&gt;&lt;Top&gt;458.28363&lt;/Top&gt;&lt;Left&gt;103.8663&lt;/Left&gt;&lt;Height&gt;31.5047245&lt;/Height&gt;&lt;Width&gt;752.89856&lt;/Width&gt;&lt;/ShapeDetails&gt;"/>
</p:tagLst>
</file>

<file path=ppt/tags/tag52.xml><?xml version="1.0" encoding="utf-8"?>
<p:tagLst xmlns:a="http://schemas.openxmlformats.org/drawingml/2006/main" xmlns:r="http://schemas.openxmlformats.org/officeDocument/2006/relationships" xmlns:p="http://schemas.openxmlformats.org/presentationml/2006/main">
  <p:tag name="QUESTIONGUID" val="a446a742-dc03-4c60-803b-90f76075c1bf"/>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a85de46d-7ebf-4ad3-8687-9affae8e5b6f&lt;/GUID&gt;&lt;Name /&gt;&lt;ScreenPosition&gt;BottomRight&lt;/ScreenPosition&gt;&lt;BorderThickness&gt;10&lt;/BorderThickness&gt;&lt;Top&gt;162.2063&lt;/Top&gt;&lt;Left&gt;66&lt;/Left&gt;&lt;Height&gt;296.077332&lt;/Height&gt;&lt;Width&gt;808&lt;/Width&gt;&lt;/ShapeDetails&gt;"/>
</p:tagLst>
</file>

<file path=ppt/tags/tag53.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54.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55.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56.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a2741f37-d587-43cf-8503-38ce0311efff&lt;/GUID&gt;&lt;Name /&gt;&lt;ScreenPosition&gt;BottomRight&lt;/ScreenPosition&gt;&lt;BorderThickness&gt;10&lt;/BorderThickness&gt;&lt;Top&gt;191.611023&lt;/Top&gt;&lt;Left&gt;103.8663&lt;/Left&gt;&lt;Height&gt;19.1081886&lt;/Height&gt;&lt;Width&gt;732.89856&lt;/Width&gt;&lt;/ShapeDetails&gt;"/>
</p:tagLst>
</file>

<file path=ppt/tags/tag57.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58.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59.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6.xml><?xml version="1.0" encoding="utf-8"?>
<p:tagLst xmlns:a="http://schemas.openxmlformats.org/drawingml/2006/main" xmlns:r="http://schemas.openxmlformats.org/officeDocument/2006/relationships" xmlns:p="http://schemas.openxmlformats.org/presentationml/2006/main">
  <p:tag name="SHAPETYPE" val="DataLabel"/>
  <p:tag name="QUESTIONGUID" val="af2e5846-a770-4d61-93e1-aecafc900971"/>
</p:tagLst>
</file>

<file path=ppt/tags/tag60.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33a235a7-58eb-4950-bdbf-1c7e7a128308&lt;/GUID&gt;&lt;Name /&gt;&lt;ScreenPosition&gt;BottomRight&lt;/ScreenPosition&gt;&lt;BorderThickness&gt;10&lt;/BorderThickness&gt;&lt;Top&gt;241.123932&lt;/Top&gt;&lt;Left&gt;103.8663&lt;/Left&gt;&lt;Height&gt;19.1081886&lt;/Height&gt;&lt;Width&gt;732.89856&lt;/Width&gt;&lt;/ShapeDetails&gt;"/>
</p:tagLst>
</file>

<file path=ppt/tags/tag61.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62.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63.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64.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438a7c44-2f2a-4204-b1dd-93e9fbb98b1c&lt;/GUID&gt;&lt;Name /&gt;&lt;ScreenPosition&gt;BottomRight&lt;/ScreenPosition&gt;&lt;BorderThickness&gt;10&lt;/BorderThickness&gt;&lt;Top&gt;290.63678&lt;/Top&gt;&lt;Left&gt;103.8663&lt;/Left&gt;&lt;Height&gt;19.1081886&lt;/Height&gt;&lt;Width&gt;732.89856&lt;/Width&gt;&lt;/ShapeDetails&gt;"/>
</p:tagLst>
</file>

<file path=ppt/tags/tag65.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66.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67.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68.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e425fa2d-70fd-41bb-97da-d60baf334639&lt;/GUID&gt;&lt;Name /&gt;&lt;ScreenPosition&gt;BottomRight&lt;/ScreenPosition&gt;&lt;BorderThickness&gt;10&lt;/BorderThickness&gt;&lt;Top&gt;340.1497&lt;/Top&gt;&lt;Left&gt;103.8663&lt;/Left&gt;&lt;Height&gt;19.1081886&lt;/Height&gt;&lt;Width&gt;732.89856&lt;/Width&gt;&lt;/ShapeDetails&gt;"/>
</p:tagLst>
</file>

<file path=ppt/tags/tag69.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7.xml><?xml version="1.0" encoding="utf-8"?>
<p:tagLst xmlns:a="http://schemas.openxmlformats.org/drawingml/2006/main" xmlns:r="http://schemas.openxmlformats.org/officeDocument/2006/relationships" xmlns:p="http://schemas.openxmlformats.org/presentationml/2006/main">
  <p:tag name="SHAPETYPE" val="Columns"/>
  <p:tag name="QUESTIONGUID" val="af2e5846-a770-4d61-93e1-aecafc900971"/>
  <p:tag name="SHAPEDETAILS" val="&lt;?xml version=&quot;1.0&quot; encoding=&quot;utf-8&quot;?&gt;&lt;ShapeDetails xmlns:xsi=&quot;http://www.w3.org/2001/XMLSchema-instance&quot; xmlns:xsd=&quot;http://www.w3.org/2001/XMLSchema&quot;&gt;&lt;GUID&gt;0e1d60f6-0372-4912-94a6-6b50da2a8dff&lt;/GUID&gt;&lt;Name /&gt;&lt;ScreenPosition&gt;BottomRight&lt;/ScreenPosition&gt;&lt;BorderThickness&gt;10&lt;/BorderThickness&gt;&lt;Top&gt;207.470871&lt;/Top&gt;&lt;Left&gt;82.56&lt;/Left&gt;&lt;Height&gt;234.976059&lt;/Height&gt;&lt;Width&gt;149.04&lt;/Width&gt;&lt;/ShapeDetails&gt;"/>
</p:tagLst>
</file>

<file path=ppt/tags/tag70.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71.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72.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eed28dd7-b71b-4058-974f-30fcf29f6777&lt;/GUID&gt;&lt;Name /&gt;&lt;ScreenPosition&gt;BottomRight&lt;/ScreenPosition&gt;&lt;BorderThickness&gt;10&lt;/BorderThickness&gt;&lt;Top&gt;389.6625&lt;/Top&gt;&lt;Left&gt;103.8663&lt;/Left&gt;&lt;Height&gt;19.1081886&lt;/Height&gt;&lt;Width&gt;732.89856&lt;/Width&gt;&lt;/ShapeDetails&gt;"/>
</p:tagLst>
</file>

<file path=ppt/tags/tag73.xml><?xml version="1.0" encoding="utf-8"?>
<p:tagLst xmlns:a="http://schemas.openxmlformats.org/drawingml/2006/main" xmlns:r="http://schemas.openxmlformats.org/officeDocument/2006/relationships" xmlns:p="http://schemas.openxmlformats.org/presentationml/2006/main">
  <p:tag name="SHAPETYPE" val="VotingKey"/>
  <p:tag name="QUESTIONGUID" val="a446a742-dc03-4c60-803b-90f76075c1bf"/>
</p:tagLst>
</file>

<file path=ppt/tags/tag74.xml><?xml version="1.0" encoding="utf-8"?>
<p:tagLst xmlns:a="http://schemas.openxmlformats.org/drawingml/2006/main" xmlns:r="http://schemas.openxmlformats.org/officeDocument/2006/relationships" xmlns:p="http://schemas.openxmlformats.org/presentationml/2006/main">
  <p:tag name="SHAPETYPE" val="ChoiceText"/>
  <p:tag name="QUESTIONGUID" val="a446a742-dc03-4c60-803b-90f76075c1bf"/>
</p:tagLst>
</file>

<file path=ppt/tags/tag75.xml><?xml version="1.0" encoding="utf-8"?>
<p:tagLst xmlns:a="http://schemas.openxmlformats.org/drawingml/2006/main" xmlns:r="http://schemas.openxmlformats.org/officeDocument/2006/relationships" xmlns:p="http://schemas.openxmlformats.org/presentationml/2006/main">
  <p:tag name="SHAPETYPE" val="DataLabel"/>
  <p:tag name="QUESTIONGUID" val="a446a742-dc03-4c60-803b-90f76075c1bf"/>
</p:tagLst>
</file>

<file path=ppt/tags/tag76.xml><?xml version="1.0" encoding="utf-8"?>
<p:tagLst xmlns:a="http://schemas.openxmlformats.org/drawingml/2006/main" xmlns:r="http://schemas.openxmlformats.org/officeDocument/2006/relationships" xmlns:p="http://schemas.openxmlformats.org/presentationml/2006/main">
  <p:tag name="SHAPETYPE" val="Bars"/>
  <p:tag name="QUESTIONGUID" val="a446a742-dc03-4c60-803b-90f76075c1bf"/>
  <p:tag name="SHAPEDETAILS" val="&lt;?xml version=&quot;1.0&quot; encoding=&quot;utf-8&quot;?&gt;&lt;ShapeDetails xmlns:xsi=&quot;http://www.w3.org/2001/XMLSchema-instance&quot; xmlns:xsd=&quot;http://www.w3.org/2001/XMLSchema&quot;&gt;&lt;GUID&gt;bc7473e0-c269-46c6-91c0-23f603dff8dd&lt;/GUID&gt;&lt;Name /&gt;&lt;ScreenPosition&gt;BottomRight&lt;/ScreenPosition&gt;&lt;BorderThickness&gt;10&lt;/BorderThickness&gt;&lt;Top&gt;439.175446&lt;/Top&gt;&lt;Left&gt;103.8663&lt;/Left&gt;&lt;Height&gt;19.1081886&lt;/Height&gt;&lt;Width&gt;732.89856&lt;/Width&gt;&lt;/ShapeDetails&gt;"/>
</p:tagLst>
</file>

<file path=ppt/tags/tag77.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RESULTRENDERING" val="&lt;?xml version=&quot;1.0&quot; encoding=&quot;utf-8&quot;?&gt;&lt;DataRendering xmlns:xsi=&quot;http://www.w3.org/2001/XMLSchema-instance&quot; xmlns:xsd=&quot;http://www.w3.org/2001/XMLSchema&quot;&gt;&lt;GUID&gt;63a51905-5006-4b84-805c-4cad2a5b0b17&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tru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SOUNDOPTIONS" val="&lt;?xml version=&quot;1.0&quot; encoding=&quot;utf-8&quot;?&gt;&lt;SoundOptions xmlns:xsi=&quot;http://www.w3.org/2001/XMLSchema-instance&quot; xmlns:xsd=&quot;http://www.w3.org/2001/XMLSchema&quot;&gt;&lt;GUID&gt;ae9337ad-8be6-410c-bcf5-5f6b665794d2&lt;/GUID&gt;&lt;Name /&gt;&lt;PlaySound&gt;false&lt;/PlaySound&gt;&lt;CountdownSoundTag&gt;SOUND5048106112113789048858212267122791194343688811210411778721021077387908281705665479797697149868110361&lt;/CountdownSoundTag&gt;&lt;PlayTimesUpSound&gt;false&lt;/PlayTimesUpSound&gt;&lt;TimesUpSoundTag&gt;SOUND78559777531211121158510385529866107431017273103999057109117571068712285765090109816511543112828412211961&lt;/TimesUpSoundTag&gt;&lt;Loop&gt;true&lt;/Loop&gt;&lt;/SoundOptions&gt;"/>
  <p:tag name="VOTENOWOPTIONS" val="&lt;?xml version=&quot;1.0&quot; encoding=&quot;utf-8&quot;?&gt;&lt;VoteNowOptions xmlns:xsi=&quot;http://www.w3.org/2001/XMLSchema-instance&quot; xmlns:xsd=&quot;http://www.w3.org/2001/XMLSchema&quot;&gt;&lt;GUID&gt;cd698382-424f-41da-9f7b-c2cc0c3af98b&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14e1dd5a-3a81-4596-8b7c-fffbc6b19164&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COUNTDOWNOPTIONS" val="&lt;?xml version=&quot;1.0&quot; encoding=&quot;utf-8&quot;?&gt;&lt;CountdownOptions xmlns:xsi=&quot;http://www.w3.org/2001/XMLSchema-instance&quot; xmlns:xsd=&quot;http://www.w3.org/2001/XMLSchema&quot;&gt;&lt;GUID&gt;5f011ed3-a464-4a75-912f-7d9f8b481002&lt;/GUID&gt;&lt;Name /&gt;&lt;HasCountdown&gt;false&lt;/HasCountdown&gt;&lt;DoesCountdownClosePoll&gt;false&lt;/DoesCountdownClosePoll&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MultipleChoiceQuestion xmlns:xsi=&quot;http://www.w3.org/2001/XMLSchema-instance&quot; xmlns:xsd=&quot;http://www.w3.org/2001/XMLSchema&quot;&gt;&lt;GUID&gt;602a074f-9bb0-4a98-b3bb-8d8cbf84b3ca&lt;/GUID&gt;&lt;Name /&gt;&lt;Text&gt;Did the preparation materials for this session help with getting ready for today?&lt;/Text&gt;&lt;SubChoiceDefinitions&gt;&lt;SubChoiceDefinition&gt;&lt;Name&gt;_default&lt;/Name&gt;&lt;SubChoiceSourceReferences /&gt;&lt;/SubChoiceDefinition&gt;&lt;/SubChoiceDefinitions&gt;&lt;SubText /&gt;&lt;IndividualWeightingText /&gt;&lt;QuestionType&gt;MultipleChoice&lt;/QuestionType&gt;&lt;Source&gt;Handsets&lt;/Source&gt;&lt;Choices&gt;&lt;Choice xsi:type=&quot;DiscreteChoice&quot;&gt;&lt;GUID&gt;4ff7e7da-9adf-4726-a17c-99790ced9500&lt;/GUID&gt;&lt;Name /&gt;&lt;IsSelected&gt;true&lt;/IsSelected&gt;&lt;Description&gt;Yes, they helped and I felt well prepared.&lt;/Description&gt;&lt;Key&gt;1&lt;/Key&gt;&lt;IsAnswer&gt;false&lt;/IsAnswer&gt;&lt;SubChoiceData&gt;&lt;SubChoices&gt;&lt;SubChoice&gt;&lt;NumVotes&gt;5&lt;/NumVotes&gt;&lt;PercentageOfVotesCast&gt;33.333332&lt;/PercentageOfVotesCast&gt;&lt;PercentageOfVotesCastAsString&gt;33.33%&lt;/PercentageOfVotesCastAsString&gt;&lt;PercentageOfVoters&gt;33.333332&lt;/PercentageOfVoters&gt;&lt;PercentageOfVotersAsString&gt;33.33%&lt;/PercentageOfVotersAsString&gt;&lt;/SubChoice&gt;&lt;/SubChoices&gt;&lt;/SubChoiceData&gt;&lt;Score&gt;0&lt;/Score&gt;&lt;ChoiceRankings /&gt;&lt;AnswerSequenceNo&gt;0&lt;/AnswerSequenceNo&gt;&lt;/Choice&gt;&lt;Choice xsi:type=&quot;DiscreteChoice&quot;&gt;&lt;GUID&gt;7fae7980-6c3e-47df-ae91-6240a0a09c56&lt;/GUID&gt;&lt;Name /&gt;&lt;IsSelected&gt;true&lt;/IsSelected&gt;&lt;Description&gt;They helped a bit, but I would have liked more.&lt;/Description&gt;&lt;Key&gt;2&lt;/Key&gt;&lt;IsAnswer&gt;false&lt;/IsAnswer&gt;&lt;SubChoiceData&gt;&lt;SubChoices&gt;&lt;SubChoice&gt;&lt;NumVotes&gt;2&lt;/NumVotes&gt;&lt;PercentageOfVotesCast&gt;13.333333&lt;/PercentageOfVotesCast&gt;&lt;PercentageOfVotesCastAsString&gt;13.33%&lt;/PercentageOfVotesCastAsString&gt;&lt;PercentageOfVoters&gt;13.333333&lt;/PercentageOfVoters&gt;&lt;PercentageOfVotersAsString&gt;13.33%&lt;/PercentageOfVotersAsString&gt;&lt;/SubChoice&gt;&lt;/SubChoices&gt;&lt;/SubChoiceData&gt;&lt;Score&gt;0&lt;/Score&gt;&lt;ChoiceRankings /&gt;&lt;AnswerSequenceNo&gt;0&lt;/AnswerSequenceNo&gt;&lt;/Choice&gt;&lt;Choice xsi:type=&quot;DiscreteChoice&quot;&gt;&lt;GUID&gt;9b7d385f-8511-47ff-b0fb-149b64d78987&lt;/GUID&gt;&lt;Name /&gt;&lt;IsSelected&gt;true&lt;/IsSelected&gt;&lt;Description&gt;They didn't help at all and it was a waste of my time doing them.&lt;/Description&gt;&lt;Key&gt;3&lt;/Key&gt;&lt;IsAnswer&gt;false&lt;/IsAnswer&gt;&lt;SubChoiceData&gt;&lt;SubChoices&gt;&lt;SubChoice&gt;&lt;NumVotes&gt;1&lt;/NumVotes&gt;&lt;PercentageOfVotesCast&gt;6.666667&lt;/PercentageOfVotesCast&gt;&lt;PercentageOfVotesCastAsString&gt;6.67%&lt;/PercentageOfVotesCastAsString&gt;&lt;PercentageOfVoters&gt;6.666667&lt;/PercentageOfVoters&gt;&lt;PercentageOfVotersAsString&gt;6.67%&lt;/PercentageOfVotersAsString&gt;&lt;/SubChoice&gt;&lt;/SubChoices&gt;&lt;/SubChoiceData&gt;&lt;Score&gt;0&lt;/Score&gt;&lt;ChoiceRankings /&gt;&lt;AnswerSequenceNo&gt;0&lt;/AnswerSequenceNo&gt;&lt;/Choice&gt;&lt;Choice xsi:type=&quot;DiscreteChoice&quot;&gt;&lt;GUID&gt;c2b71650-9bf4-4bf8-84ba-be3c3d6571fb&lt;/GUID&gt;&lt;Name /&gt;&lt;IsSelected&gt;true&lt;/IsSelected&gt;&lt;Description&gt;I didn't make use of the session preparation materials&lt;/Description&gt;&lt;Key&gt;4&lt;/Key&gt;&lt;IsAnswer&gt;false&lt;/IsAnswer&gt;&lt;SubChoiceData&gt;&lt;SubChoices&gt;&lt;SubChoice&gt;&lt;NumVotes&gt;7&lt;/NumVotes&gt;&lt;PercentageOfVotesCast&gt;46.666668&lt;/PercentageOfVotesCast&gt;&lt;PercentageOfVotesCastAsString&gt;46.67%&lt;/PercentageOfVotesCastAsString&gt;&lt;PercentageOfVoters&gt;46.666668&lt;/PercentageOfVoters&gt;&lt;PercentageOfVotersAsString&gt;46.67%&lt;/PercentageOfVotersAsString&gt;&lt;/SubChoice&gt;&lt;/SubChoices&gt;&lt;/SubChoiceData&gt;&lt;Score&gt;0&lt;/Score&gt;&lt;ChoiceRankings /&gt;&lt;AnswerSequenceNo&gt;0&lt;/AnswerSequenceNo&gt;&lt;/Choice&gt;&lt;/Choices&gt;&lt;HasData&gt;true&lt;/HasData&gt;&lt;MasterQuestionNumSubChoices&gt;0&lt;/MasterQuestionNumSubChoices&gt;&lt;TimeOpenMS&gt;54174&lt;/TimeOpenMS&gt;&lt;IsQuestionWeighted&gt;false&lt;/IsQuestionWeighted&gt;&lt;CorrectAnswerVotesNumber&gt;0&lt;/CorrectAnswerVotesNumber&gt;&lt;CorrectAnswerVotesPercent&gt;0&lt;/CorrectAnswerVotesPercent&gt;&lt;ReactorPollDetails&gt;&lt;MeetingId&gt;101166&lt;/MeetingId&gt;&lt;SessionId&gt;105044&lt;/SessionId&gt;&lt;TenancyId&gt;32427&lt;/TenancyId&gt;&lt;LatestPollId&gt;13&lt;/LatestPollId&gt;&lt;/ReactorPollDetails&gt;&lt;Ranking&gt;false&lt;/Ranking&gt;&lt;MaxNumResponses&gt;1&lt;/MaxNumResponses&gt;&lt;MultipleChoiceSubTypeValue&gt;AnyOrder&lt;/MultipleChoiceSubTypeValue&gt;&lt;/MultipleChoiceQuestion&gt;"/>
  <p:tag name="RAWRESULTS" val="&lt;?xml version=&quot;1.0&quot; encoding=&quot;utf-8&quot;?&gt;&lt;ArrayOfResponse xmlns:xsi=&quot;http://www.w3.org/2001/XMLSchema-instance&quot; xmlns:xsd=&quot;http://www.w3.org/2001/XMLSchema&quot;&gt;&lt;Response&gt;&lt;Index&gt;0&lt;/Index&gt;&lt;SmartcardUID&gt;0&lt;/SmartcardUID&gt;&lt;Key&gt;KEY&lt;/Key&gt;&lt;Valid&gt;true&lt;/Valid&gt;&lt;TimeStamp&gt;0001-01-01T00:00:00&lt;/TimeStamp&gt;&lt;Value&gt;5&lt;/Value&gt;&lt;ValueAsPercentage&gt;33.333332&lt;/ValueAsPercentage&gt;&lt;ValueAsPercentageString&gt;33.33%&lt;/ValueAsPercentageString&gt;&lt;PersonId&gt;0&lt;/PersonId&gt;&lt;ResponseDelay&gt;0&lt;/ResponseDelay&gt;&lt;/Response&gt;&lt;Response&gt;&lt;Index&gt;1&lt;/Index&gt;&lt;SmartcardUID&gt;0&lt;/SmartcardUID&gt;&lt;Key&gt;KEY&lt;/Key&gt;&lt;Valid&gt;true&lt;/Valid&gt;&lt;TimeStamp&gt;0001-01-01T00:00:00&lt;/TimeStamp&gt;&lt;Value&gt;2&lt;/Value&gt;&lt;ValueAsPercentage&gt;13.333333&lt;/ValueAsPercentage&gt;&lt;ValueAsPercentageString&gt;13.33%&lt;/ValueAsPercentageString&gt;&lt;PersonId&gt;0&lt;/PersonId&gt;&lt;ResponseDelay&gt;0&lt;/ResponseDelay&gt;&lt;/Response&gt;&lt;Response&gt;&lt;Index&gt;2&lt;/Index&gt;&lt;SmartcardUID&gt;0&lt;/SmartcardUID&gt;&lt;Key&gt;KEY&lt;/Key&gt;&lt;Valid&gt;true&lt;/Valid&gt;&lt;TimeStamp&gt;0001-01-01T00:00:00&lt;/TimeStamp&gt;&lt;Value&gt;1&lt;/Value&gt;&lt;ValueAsPercentage&gt;6.666667&lt;/ValueAsPercentage&gt;&lt;ValueAsPercentageString&gt;6.67%&lt;/ValueAsPercentageString&gt;&lt;PersonId&gt;0&lt;/PersonId&gt;&lt;ResponseDelay&gt;0&lt;/ResponseDelay&gt;&lt;/Response&gt;&lt;Response&gt;&lt;Index&gt;3&lt;/Index&gt;&lt;SmartcardUID&gt;0&lt;/SmartcardUID&gt;&lt;Key&gt;KEY&lt;/Key&gt;&lt;Valid&gt;true&lt;/Valid&gt;&lt;TimeStamp&gt;0001-01-01T00:00:00&lt;/TimeStamp&gt;&lt;Value&gt;7&lt;/Value&gt;&lt;ValueAsPercentage&gt;46.666668&lt;/ValueAsPercentage&gt;&lt;ValueAsPercentageString&gt;46.67%&lt;/ValueAsPercentageString&gt;&lt;PersonId&gt;0&lt;/PersonId&gt;&lt;ResponseDelay&gt;0&lt;/ResponseDelay&gt;&lt;/Response&gt;&lt;/ArrayOfResponse&gt;"/>
  <p:tag name="LASTMODE" val="&lt;?xml version=&quot;1.0&quot; encoding=&quot;utf-8&quot;?&gt;&lt;int&gt;7&lt;/int&gt;"/>
  <p:tag name="SEQUENCECOUNT" val="&lt;?xml version=&quot;1.0&quot; encoding=&quot;utf-8&quot;?&gt;&lt;int&gt;42&lt;/int&gt;"/>
  <p:tag name="MEETOO" val="598969c5-5e82-4471-ba55-192a6c4036f1"/>
</p:tagLst>
</file>

<file path=ppt/tags/tag78.xml><?xml version="1.0" encoding="utf-8"?>
<p:tagLst xmlns:a="http://schemas.openxmlformats.org/drawingml/2006/main" xmlns:r="http://schemas.openxmlformats.org/officeDocument/2006/relationships" xmlns:p="http://schemas.openxmlformats.org/presentationml/2006/main">
  <p:tag name="MEETINGNUMBER" val="189-815-559"/>
</p:tagLst>
</file>

<file path=ppt/tags/tag79.xml><?xml version="1.0" encoding="utf-8"?>
<p:tagLst xmlns:a="http://schemas.openxmlformats.org/drawingml/2006/main" xmlns:r="http://schemas.openxmlformats.org/officeDocument/2006/relationships" xmlns:p="http://schemas.openxmlformats.org/presentationml/2006/main">
  <p:tag name="STARTANIMATION" val="OpenQuestion"/>
  <p:tag name="QUESTIONGUID" val="602a074f-9bb0-4a98-b3bb-8d8cbf84b3ca"/>
</p:tagLst>
</file>

<file path=ppt/tags/tag8.xml><?xml version="1.0" encoding="utf-8"?>
<p:tagLst xmlns:a="http://schemas.openxmlformats.org/drawingml/2006/main" xmlns:r="http://schemas.openxmlformats.org/officeDocument/2006/relationships" xmlns:p="http://schemas.openxmlformats.org/presentationml/2006/main">
  <p:tag name="SHAPETYPE" val="DataLabel"/>
  <p:tag name="QUESTIONGUID" val="af2e5846-a770-4d61-93e1-aecafc900971"/>
</p:tagLst>
</file>

<file path=ppt/tags/tag80.xml><?xml version="1.0" encoding="utf-8"?>
<p:tagLst xmlns:a="http://schemas.openxmlformats.org/drawingml/2006/main" xmlns:r="http://schemas.openxmlformats.org/officeDocument/2006/relationships" xmlns:p="http://schemas.openxmlformats.org/presentationml/2006/main">
  <p:tag name="QUESTIONGUID" val="602a074f-9bb0-4a98-b3bb-8d8cbf84b3ca"/>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81fa6f36-d480-4f7e-81db-b7e9dc5d3b69&lt;/GUID&gt;&lt;Name /&gt;&lt;ScreenPosition&gt;BottomRight&lt;/ScreenPosition&gt;&lt;BorderThickness&gt;10&lt;/BorderThickness&gt;&lt;Top&gt;198.3608&lt;/Top&gt;&lt;Left&gt;66&lt;/Left&gt;&lt;Height&gt;280.441742&lt;/Height&gt;&lt;Width&gt;844.03&lt;/Width&gt;&lt;/ShapeDetails&gt;"/>
</p:tagLst>
</file>

<file path=ppt/tags/tag81.xml><?xml version="1.0" encoding="utf-8"?>
<p:tagLst xmlns:a="http://schemas.openxmlformats.org/drawingml/2006/main" xmlns:r="http://schemas.openxmlformats.org/officeDocument/2006/relationships" xmlns:p="http://schemas.openxmlformats.org/presentationml/2006/main">
  <p:tag name="SHAPETYPE" val="VotingKey"/>
  <p:tag name="QUESTIONGUID" val="602a074f-9bb0-4a98-b3bb-8d8cbf84b3ca"/>
</p:tagLst>
</file>

<file path=ppt/tags/tag82.xml><?xml version="1.0" encoding="utf-8"?>
<p:tagLst xmlns:a="http://schemas.openxmlformats.org/drawingml/2006/main" xmlns:r="http://schemas.openxmlformats.org/officeDocument/2006/relationships" xmlns:p="http://schemas.openxmlformats.org/presentationml/2006/main">
  <p:tag name="SHAPETYPE" val="ChoiceText"/>
  <p:tag name="QUESTIONGUID" val="602a074f-9bb0-4a98-b3bb-8d8cbf84b3ca"/>
</p:tagLst>
</file>

<file path=ppt/tags/tag83.xml><?xml version="1.0" encoding="utf-8"?>
<p:tagLst xmlns:a="http://schemas.openxmlformats.org/drawingml/2006/main" xmlns:r="http://schemas.openxmlformats.org/officeDocument/2006/relationships" xmlns:p="http://schemas.openxmlformats.org/presentationml/2006/main">
  <p:tag name="SHAPETYPE" val="DataLabel"/>
  <p:tag name="QUESTIONGUID" val="602a074f-9bb0-4a98-b3bb-8d8cbf84b3ca"/>
</p:tagLst>
</file>

<file path=ppt/tags/tag84.xml><?xml version="1.0" encoding="utf-8"?>
<p:tagLst xmlns:a="http://schemas.openxmlformats.org/drawingml/2006/main" xmlns:r="http://schemas.openxmlformats.org/officeDocument/2006/relationships" xmlns:p="http://schemas.openxmlformats.org/presentationml/2006/main">
  <p:tag name="SHAPETYPE" val="Bars"/>
  <p:tag name="QUESTIONGUID" val="602a074f-9bb0-4a98-b3bb-8d8cbf84b3ca"/>
  <p:tag name="SHAPEDETAILS" val="&lt;?xml version=&quot;1.0&quot; encoding=&quot;utf-8&quot;?&gt;&lt;ShapeDetails xmlns:xsi=&quot;http://www.w3.org/2001/XMLSchema-instance&quot; xmlns:xsd=&quot;http://www.w3.org/2001/XMLSchema&quot;&gt;&lt;GUID&gt;5ad625d6-af78-4edf-b38d-3514604beaca&lt;/GUID&gt;&lt;Name /&gt;&lt;ScreenPosition&gt;BottomRight&lt;/ScreenPosition&gt;&lt;BorderThickness&gt;10&lt;/BorderThickness&gt;&lt;Top&gt;184.7367&lt;/Top&gt;&lt;Left&gt;111.313309&lt;/Left&gt;&lt;Height&gt;28.3737011&lt;/Height&gt;&lt;Width&gt;729.295349&lt;/Width&gt;&lt;/ShapeDetails&gt;"/>
</p:tagLst>
</file>

<file path=ppt/tags/tag85.xml><?xml version="1.0" encoding="utf-8"?>
<p:tagLst xmlns:a="http://schemas.openxmlformats.org/drawingml/2006/main" xmlns:r="http://schemas.openxmlformats.org/officeDocument/2006/relationships" xmlns:p="http://schemas.openxmlformats.org/presentationml/2006/main">
  <p:tag name="SHAPETYPE" val="VotingKey"/>
  <p:tag name="QUESTIONGUID" val="602a074f-9bb0-4a98-b3bb-8d8cbf84b3ca"/>
</p:tagLst>
</file>

<file path=ppt/tags/tag86.xml><?xml version="1.0" encoding="utf-8"?>
<p:tagLst xmlns:a="http://schemas.openxmlformats.org/drawingml/2006/main" xmlns:r="http://schemas.openxmlformats.org/officeDocument/2006/relationships" xmlns:p="http://schemas.openxmlformats.org/presentationml/2006/main">
  <p:tag name="SHAPETYPE" val="ChoiceText"/>
  <p:tag name="QUESTIONGUID" val="602a074f-9bb0-4a98-b3bb-8d8cbf84b3ca"/>
</p:tagLst>
</file>

<file path=ppt/tags/tag87.xml><?xml version="1.0" encoding="utf-8"?>
<p:tagLst xmlns:a="http://schemas.openxmlformats.org/drawingml/2006/main" xmlns:r="http://schemas.openxmlformats.org/officeDocument/2006/relationships" xmlns:p="http://schemas.openxmlformats.org/presentationml/2006/main">
  <p:tag name="SHAPETYPE" val="DataLabel"/>
  <p:tag name="QUESTIONGUID" val="602a074f-9bb0-4a98-b3bb-8d8cbf84b3ca"/>
</p:tagLst>
</file>

<file path=ppt/tags/tag88.xml><?xml version="1.0" encoding="utf-8"?>
<p:tagLst xmlns:a="http://schemas.openxmlformats.org/drawingml/2006/main" xmlns:r="http://schemas.openxmlformats.org/officeDocument/2006/relationships" xmlns:p="http://schemas.openxmlformats.org/presentationml/2006/main">
  <p:tag name="SHAPETYPE" val="Bars"/>
  <p:tag name="QUESTIONGUID" val="602a074f-9bb0-4a98-b3bb-8d8cbf84b3ca"/>
  <p:tag name="SHAPEDETAILS" val="&lt;?xml version=&quot;1.0&quot; encoding=&quot;utf-8&quot;?&gt;&lt;ShapeDetails xmlns:xsi=&quot;http://www.w3.org/2001/XMLSchema-instance&quot; xmlns:xsd=&quot;http://www.w3.org/2001/XMLSchema&quot;&gt;&lt;GUID&gt;807c8a4e-1076-42d5-b41a-29cd5ba772ff&lt;/GUID&gt;&lt;Name /&gt;&lt;ScreenPosition&gt;BottomRight&lt;/ScreenPosition&gt;&lt;BorderThickness&gt;10&lt;/BorderThickness&gt;&lt;Top&gt;255.097092&lt;/Top&gt;&lt;Left&gt;111.313309&lt;/Left&gt;&lt;Height&gt;28.3737011&lt;/Height&gt;&lt;Width&gt;729.295349&lt;/Width&gt;&lt;/ShapeDetails&gt;"/>
</p:tagLst>
</file>

<file path=ppt/tags/tag89.xml><?xml version="1.0" encoding="utf-8"?>
<p:tagLst xmlns:a="http://schemas.openxmlformats.org/drawingml/2006/main" xmlns:r="http://schemas.openxmlformats.org/officeDocument/2006/relationships" xmlns:p="http://schemas.openxmlformats.org/presentationml/2006/main">
  <p:tag name="SHAPETYPE" val="VotingKey"/>
  <p:tag name="QUESTIONGUID" val="602a074f-9bb0-4a98-b3bb-8d8cbf84b3ca"/>
</p:tagLst>
</file>

<file path=ppt/tags/tag9.xml><?xml version="1.0" encoding="utf-8"?>
<p:tagLst xmlns:a="http://schemas.openxmlformats.org/drawingml/2006/main" xmlns:r="http://schemas.openxmlformats.org/officeDocument/2006/relationships" xmlns:p="http://schemas.openxmlformats.org/presentationml/2006/main">
  <p:tag name="SHAPETYPE" val="Columns"/>
  <p:tag name="QUESTIONGUID" val="af2e5846-a770-4d61-93e1-aecafc900971"/>
  <p:tag name="SHAPEDETAILS" val="&lt;?xml version=&quot;1.0&quot; encoding=&quot;utf-8&quot;?&gt;&lt;ShapeDetails xmlns:xsi=&quot;http://www.w3.org/2001/XMLSchema-instance&quot; xmlns:xsd=&quot;http://www.w3.org/2001/XMLSchema&quot;&gt;&lt;GUID&gt;19ee1b16-a169-48fd-b2cf-1ffdf274419f&lt;/GUID&gt;&lt;Name /&gt;&lt;ScreenPosition&gt;BottomRight&lt;/ScreenPosition&gt;&lt;BorderThickness&gt;10&lt;/BorderThickness&gt;&lt;Top&gt;207.470871&lt;/Top&gt;&lt;Left&gt;248.16&lt;/Left&gt;&lt;Height&gt;234.976059&lt;/Height&gt;&lt;Width&gt;149.04&lt;/Width&gt;&lt;/ShapeDetails&gt;"/>
</p:tagLst>
</file>

<file path=ppt/tags/tag90.xml><?xml version="1.0" encoding="utf-8"?>
<p:tagLst xmlns:a="http://schemas.openxmlformats.org/drawingml/2006/main" xmlns:r="http://schemas.openxmlformats.org/officeDocument/2006/relationships" xmlns:p="http://schemas.openxmlformats.org/presentationml/2006/main">
  <p:tag name="SHAPETYPE" val="ChoiceText"/>
  <p:tag name="QUESTIONGUID" val="602a074f-9bb0-4a98-b3bb-8d8cbf84b3ca"/>
</p:tagLst>
</file>

<file path=ppt/tags/tag91.xml><?xml version="1.0" encoding="utf-8"?>
<p:tagLst xmlns:a="http://schemas.openxmlformats.org/drawingml/2006/main" xmlns:r="http://schemas.openxmlformats.org/officeDocument/2006/relationships" xmlns:p="http://schemas.openxmlformats.org/presentationml/2006/main">
  <p:tag name="SHAPETYPE" val="DataLabel"/>
  <p:tag name="QUESTIONGUID" val="602a074f-9bb0-4a98-b3bb-8d8cbf84b3ca"/>
</p:tagLst>
</file>

<file path=ppt/tags/tag92.xml><?xml version="1.0" encoding="utf-8"?>
<p:tagLst xmlns:a="http://schemas.openxmlformats.org/drawingml/2006/main" xmlns:r="http://schemas.openxmlformats.org/officeDocument/2006/relationships" xmlns:p="http://schemas.openxmlformats.org/presentationml/2006/main">
  <p:tag name="SHAPETYPE" val="Bars"/>
  <p:tag name="QUESTIONGUID" val="602a074f-9bb0-4a98-b3bb-8d8cbf84b3ca"/>
  <p:tag name="SHAPEDETAILS" val="&lt;?xml version=&quot;1.0&quot; encoding=&quot;utf-8&quot;?&gt;&lt;ShapeDetails xmlns:xsi=&quot;http://www.w3.org/2001/XMLSchema-instance&quot; xmlns:xsd=&quot;http://www.w3.org/2001/XMLSchema&quot;&gt;&lt;GUID&gt;97e40445-ae23-405d-8e92-3e6d8a336cd5&lt;/GUID&gt;&lt;Name /&gt;&lt;ScreenPosition&gt;BottomRight&lt;/ScreenPosition&gt;&lt;BorderThickness&gt;10&lt;/BorderThickness&gt;&lt;Top&gt;325.45755&lt;/Top&gt;&lt;Left&gt;111.313309&lt;/Left&gt;&lt;Height&gt;28.3737011&lt;/Height&gt;&lt;Width&gt;729.295349&lt;/Width&gt;&lt;/ShapeDetails&gt;"/>
</p:tagLst>
</file>

<file path=ppt/tags/tag93.xml><?xml version="1.0" encoding="utf-8"?>
<p:tagLst xmlns:a="http://schemas.openxmlformats.org/drawingml/2006/main" xmlns:r="http://schemas.openxmlformats.org/officeDocument/2006/relationships" xmlns:p="http://schemas.openxmlformats.org/presentationml/2006/main">
  <p:tag name="SHAPETYPE" val="VotingKey"/>
  <p:tag name="QUESTIONGUID" val="602a074f-9bb0-4a98-b3bb-8d8cbf84b3ca"/>
</p:tagLst>
</file>

<file path=ppt/tags/tag94.xml><?xml version="1.0" encoding="utf-8"?>
<p:tagLst xmlns:a="http://schemas.openxmlformats.org/drawingml/2006/main" xmlns:r="http://schemas.openxmlformats.org/officeDocument/2006/relationships" xmlns:p="http://schemas.openxmlformats.org/presentationml/2006/main">
  <p:tag name="SHAPETYPE" val="ChoiceText"/>
  <p:tag name="QUESTIONGUID" val="602a074f-9bb0-4a98-b3bb-8d8cbf84b3ca"/>
</p:tagLst>
</file>

<file path=ppt/tags/tag95.xml><?xml version="1.0" encoding="utf-8"?>
<p:tagLst xmlns:a="http://schemas.openxmlformats.org/drawingml/2006/main" xmlns:r="http://schemas.openxmlformats.org/officeDocument/2006/relationships" xmlns:p="http://schemas.openxmlformats.org/presentationml/2006/main">
  <p:tag name="SHAPETYPE" val="DataLabel"/>
  <p:tag name="QUESTIONGUID" val="602a074f-9bb0-4a98-b3bb-8d8cbf84b3ca"/>
</p:tagLst>
</file>

<file path=ppt/tags/tag96.xml><?xml version="1.0" encoding="utf-8"?>
<p:tagLst xmlns:a="http://schemas.openxmlformats.org/drawingml/2006/main" xmlns:r="http://schemas.openxmlformats.org/officeDocument/2006/relationships" xmlns:p="http://schemas.openxmlformats.org/presentationml/2006/main">
  <p:tag name="SHAPETYPE" val="Bars"/>
  <p:tag name="QUESTIONGUID" val="602a074f-9bb0-4a98-b3bb-8d8cbf84b3ca"/>
  <p:tag name="SHAPEDETAILS" val="&lt;?xml version=&quot;1.0&quot; encoding=&quot;utf-8&quot;?&gt;&lt;ShapeDetails xmlns:xsi=&quot;http://www.w3.org/2001/XMLSchema-instance&quot; xmlns:xsd=&quot;http://www.w3.org/2001/XMLSchema&quot;&gt;&lt;GUID&gt;0c215d99-b807-41ac-99a0-d004133ac730&lt;/GUID&gt;&lt;Name /&gt;&lt;ScreenPosition&gt;BottomRight&lt;/ScreenPosition&gt;&lt;BorderThickness&gt;10&lt;/BorderThickness&gt;&lt;Top&gt;395.818024&lt;/Top&gt;&lt;Left&gt;111.313309&lt;/Left&gt;&lt;Height&gt;28.3737011&lt;/Height&gt;&lt;Width&gt;729.295349&lt;/Width&gt;&lt;/ShapeDetails&gt;"/>
</p:tagLst>
</file>

<file path=ppt/tags/tag97.xml><?xml version="1.0" encoding="utf-8"?>
<p:tagLst xmlns:a="http://schemas.openxmlformats.org/drawingml/2006/main" xmlns:r="http://schemas.openxmlformats.org/officeDocument/2006/relationships" xmlns:p="http://schemas.openxmlformats.org/presentationml/2006/main">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f1ff5f23-4697-4bca-a9ff-db9b38219689&lt;/GUID&gt;&lt;Name /&gt;&lt;PlaySound&gt;false&lt;/PlaySound&gt;&lt;CountdownSoundTag&gt;SOUND5048106112113789048858212267122791194343688811210411778721021077387908281705665479797697149868110361&lt;/CountdownSoundTag&gt;&lt;PlayTimesUpSound&gt;false&lt;/PlayTimesUpSound&gt;&lt;TimesUpSoundTag&gt;SOUND78559777531211121158510385529866107431017273103999057109117571068712285765090109816511543112828412211961&lt;/TimesUpSoundTag&gt;&lt;Loop&gt;true&lt;/Loop&gt;&lt;/SoundOptions&gt;"/>
  <p:tag name="VOTENOWOPTIONS" val="&lt;?xml version=&quot;1.0&quot; encoding=&quot;utf-8&quot;?&gt;&lt;VoteNowOptions xmlns:xsi=&quot;http://www.w3.org/2001/XMLSchema-instance&quot; xmlns:xsd=&quot;http://www.w3.org/2001/XMLSchema&quot;&gt;&lt;GUID&gt;cd698382-424f-41da-9f7b-c2cc0c3af98b&lt;/GUID&gt;&lt;HasVoteNow&gt;true&lt;/HasVoteNow&gt;&lt;TextSingleDigit&gt;POLL OPEN&lt;/TextSingleDigit&gt;&lt;TextMultiDigit&gt;Enter Number(s) and Press Send&lt;/TextMultiDigit&gt;&lt;TextTextVote&gt;Enter Text and Press Send&lt;/TextTextVote&gt;&lt;LocationSingleDigit&gt;&lt;GUID&gt;00000000-0000-0000-0000-000000000000&lt;/GUID&gt;&lt;ScreenPosition&gt;TopRight&lt;/ScreenPosition&gt;&lt;BorderThickness&gt;10&lt;/BorderThickness&gt;&lt;Top&gt;0&lt;/Top&gt;&lt;Left&gt;0&lt;/Left&gt;&lt;Height&gt;35&lt;/Height&gt;&lt;Width&gt;100&lt;/Width&gt;&lt;/LocationSingleDigit&gt;&lt;LocationMultiDigit&gt;&lt;GUID&gt;00000000-0000-0000-0000-000000000000&lt;/GUID&gt;&lt;ScreenPosition&gt;TopRight&lt;/ScreenPosition&gt;&lt;BorderThickness&gt;10&lt;/BorderThickness&gt;&lt;Top&gt;0&lt;/Top&gt;&lt;Left&gt;0&lt;/Left&gt;&lt;Height&gt;35&lt;/Height&gt;&lt;Width&gt;100&lt;/Width&gt;&lt;/LocationMultiDigit&gt;&lt;LocationTextVote&gt;&lt;GUID&gt;00000000-0000-0000-0000-000000000000&lt;/GUID&gt;&lt;ScreenPosition&gt;TopRight&lt;/ScreenPosition&gt;&lt;BorderThickness&gt;10&lt;/BorderThickness&gt;&lt;Top&gt;0&lt;/Top&gt;&lt;Left&gt;0&lt;/Left&gt;&lt;Height&gt;35&lt;/Height&gt;&lt;Width&gt;100&lt;/Width&gt;&lt;/LocationTextVote&gt;&lt;Shape&gt;msoShapeRectangle&lt;/Shape&gt;&lt;/VoteNowOptions&gt;"/>
  <p:tag name="SCORINGOPTIONS" val="&lt;?xml version=&quot;1.0&quot; encoding=&quot;utf-8&quot;?&gt;&lt;ScoringOptions xmlns:xsi=&quot;http://www.w3.org/2001/XMLSchema-instance&quot; xmlns:xsd=&quot;http://www.w3.org/2001/XMLSchema&quot;&gt;&lt;GUID&gt;14e1dd5a-3a81-4596-8b7c-fffbc6b19164&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302fb290-b344-4f8e-9d1e-873851dd5c2e&lt;/GUID&gt;&lt;Name /&gt;&lt;ShowAverage&gt;false&lt;/ShowAverage&gt;&lt;DisplayType&gt;NoResultShown&lt;/DisplayType&gt;&lt;DisplayNumbersAs&gt;Percentages&lt;/DisplayNumbersAs&gt;&lt;DecimalPlaces&gt;0&lt;/DecimalPlaces&gt;&lt;ShowResultsAxis&gt;false&lt;/ShowResultsAxis&gt;&lt;ShowRangeAxis&gt;true&lt;/ShowRangeAxis&gt;&lt;ShowTotal&gt;false&lt;/ShowTotal&gt;&lt;ShowResults&gt;true&lt;/ShowResults&gt;&lt;CalculatePercentageAs&gt;PercentageOfVotesCast&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5f011ed3-a464-4a75-912f-7d9f8b481002&lt;/GUID&gt;&lt;Name /&gt;&lt;HasCountdown&gt;false&lt;/HasCountdown&gt;&lt;DoesCountdownClosePoll&gt;false&lt;/DoesCountdownClosePoll&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QUESTIONDEFINITION" val="&lt;?xml version=&quot;1.0&quot; encoding=&quot;utf-8&quot;?&gt;&lt;TextVoteQuestionNoResult xmlns:xsi=&quot;http://www.w3.org/2001/XMLSchema-instance&quot; xmlns:xsd=&quot;http://www.w3.org/2001/XMLSchema&quot;&gt;&lt;GUID&gt;d7e6d0e6-ec0a-449d-a4e1-3c72b62b2c49&lt;/GUID&gt;&lt;Name /&gt;&lt;Text&gt;Please use this opportunity to feed back on anything you would like to know more about or any further sessions you would like us to deliver on student engagement and evaluation to help you.&lt;/Text&gt;&lt;SubChoiceDefinitions&gt;&lt;SubChoiceDefinition&gt;&lt;Name&gt;_default&lt;/Name&gt;&lt;SubChoiceSourceReferences /&gt;&lt;/SubChoiceDefinition&gt;&lt;/SubChoiceDefinitions&gt;&lt;SubText /&gt;&lt;IndividualWeightingText /&gt;&lt;QuestionType&gt;TextVoteNoResult&lt;/QuestionType&gt;&lt;Source&gt;Handsets&lt;/Source&gt;&lt;Choices&gt;&lt;Choice xsi:type=&quot;DiscreteChoice&quot;&gt;&lt;GUID&gt;045b6a70-c291-416b-ac4a-eaf956e90311&lt;/GUID&gt;&lt;Name /&gt;&lt;IsSelected&gt;true&lt;/IsSelected&gt;&lt;Description&gt;Text Vote Response 1&lt;/Description&gt;&lt;Key&gt;1&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2d97c11d-dda3-443e-ba2a-0727c5910e31&lt;/GUID&gt;&lt;Name /&gt;&lt;IsSelected&gt;true&lt;/IsSelected&gt;&lt;Description&gt;Text Vote Response 2&lt;/Description&gt;&lt;Key&gt;2&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395b1870-7281-4d5d-a99f-24b57d957f64&lt;/GUID&gt;&lt;Name /&gt;&lt;IsSelected&gt;true&lt;/IsSelected&gt;&lt;Description&gt;Text Vote Response 3&lt;/Description&gt;&lt;Key&gt;3&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2cad4242-eee4-4fef-a4a2-4b31f72159c9&lt;/GUID&gt;&lt;Name /&gt;&lt;IsSelected&gt;true&lt;/IsSelected&gt;&lt;Description&gt;Text Vote Response 4&lt;/Description&gt;&lt;Key&gt;4&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9d7fded2-e520-41ae-bea9-ff01aafbb116&lt;/GUID&gt;&lt;Name /&gt;&lt;IsSelected&gt;true&lt;/IsSelected&gt;&lt;Description&gt;Text Vote Response 5&lt;/Description&gt;&lt;Key&gt;5&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c97fe252-6158-44ca-a181-3005c2851bec&lt;/GUID&gt;&lt;Name /&gt;&lt;IsSelected&gt;true&lt;/IsSelected&gt;&lt;Description&gt;Text Vote Response 6&lt;/Description&gt;&lt;Key&gt;6&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c4612716-c4b2-49c2-afb6-4b87c1438ed2&lt;/GUID&gt;&lt;Name /&gt;&lt;IsSelected&gt;true&lt;/IsSelected&gt;&lt;Description&gt;Text Vote Response 7&lt;/Description&gt;&lt;Key&gt;7&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74f44109-28f7-40f0-b321-d784abda6e02&lt;/GUID&gt;&lt;Name /&gt;&lt;IsSelected&gt;true&lt;/IsSelected&gt;&lt;Description&gt;Text Vote Response 8&lt;/Description&gt;&lt;Key&gt;8&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fecdf202-2ebe-41a0-96f2-275a2f4a3099&lt;/GUID&gt;&lt;Name /&gt;&lt;IsSelected&gt;true&lt;/IsSelected&gt;&lt;Description&gt;Text Vote Response 9&lt;/Description&gt;&lt;Key&gt;9&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426d9858-3ff1-4c68-9c5b-d13d6f4116c1&lt;/GUID&gt;&lt;Name /&gt;&lt;IsSelected&gt;true&lt;/IsSelected&gt;&lt;Description&gt;Text Vote Response 10&lt;/Description&gt;&lt;Key&gt;10&lt;/Key&gt;&lt;IsAnswer&gt;false&lt;/IsAnswer&gt;&lt;SubChoiceData&gt;&lt;SubChoices&gt;&lt;SubChoice&gt;&lt;NumVotes&gt;0&lt;/NumVotes&gt;&lt;PercentageOfVotesCast&gt;0&lt;/PercentageOfVotesCast&gt;&lt;PercentageOfVoters&gt;0&lt;/PercentageOfVoters&gt;&lt;/SubChoice&gt;&lt;/SubChoices&gt;&lt;/SubChoiceData&gt;&lt;Score&gt;0&lt;/Score&gt;&lt;ChoiceRankings /&gt;&lt;AnswerSequenceNo&gt;0&lt;/AnswerSequenceNo&gt;&lt;/Choice&gt;&lt;Choice xsi:type=&quot;DiscreteChoice&quot;&gt;&lt;GUID&gt;c8bd58ce-52b9-4d67-9f64-f764de4799cd&lt;/GUID&gt;&lt;Name /&gt;&lt;IsSelected&gt;true&lt;/IsSelected&gt;&lt;Description&gt;online&lt;/Description&gt;&lt;Key&gt;1st&lt;/Key&gt;&lt;IsAnswer&gt;false&lt;/IsAnswer&gt;&lt;SubChoiceData&gt;&lt;SubChoices&gt;&lt;SubChoice&gt;&lt;NumVotes&gt;4&lt;/NumVotes&gt;&lt;PercentageOfVotesCast&gt;16.666666666666664&lt;/PercentageOfVotesCast&gt;&lt;PercentageOfVoters&gt;16.666666666666664&lt;/PercentageOfVoters&gt;&lt;/SubChoice&gt;&lt;/SubChoices&gt;&lt;/SubChoiceData&gt;&lt;Score&gt;0&lt;/Score&gt;&lt;AnswerSequenceNo&gt;0&lt;/AnswerSequenceNo&gt;&lt;/Choice&gt;&lt;Choice xsi:type=&quot;DiscreteChoice&quot;&gt;&lt;GUID&gt;cadbb1ab-9fb5-4999-a8a8-b1377367d880&lt;/GUID&gt;&lt;Name /&gt;&lt;IsSelected&gt;true&lt;/IsSelected&gt;&lt;Description&gt;useful&lt;/Description&gt;&lt;Key&gt;2nd&lt;/Key&gt;&lt;IsAnswer&gt;false&lt;/IsAnswer&gt;&lt;SubChoiceData&gt;&lt;SubChoices&gt;&lt;SubChoice&gt;&lt;NumVotes&gt;3&lt;/NumVotes&gt;&lt;PercentageOfVotesCast&gt;12.5&lt;/PercentageOfVotesCast&gt;&lt;PercentageOfVoters&gt;12.5&lt;/PercentageOfVoters&gt;&lt;/SubChoice&gt;&lt;/SubChoices&gt;&lt;/SubChoiceData&gt;&lt;Score&gt;0&lt;/Score&gt;&lt;AnswerSequenceNo&gt;0&lt;/AnswerSequenceNo&gt;&lt;/Choice&gt;&lt;Choice xsi:type=&quot;DiscreteChoice&quot;&gt;&lt;GUID&gt;ada5faf5-237b-4aff-849a-7d5ee0c67746&lt;/GUID&gt;&lt;Name /&gt;&lt;IsSelected&gt;true&lt;/IsSelected&gt;&lt;Description&gt;examples&lt;/Description&gt;&lt;Key&gt;= 2nd&lt;/Key&gt;&lt;IsAnswer&gt;false&lt;/IsAnswer&gt;&lt;SubChoiceData&gt;&lt;SubChoices&gt;&lt;SubChoice&gt;&lt;NumVotes&gt;3&lt;/NumVotes&gt;&lt;PercentageOfVotesCast&gt;12.5&lt;/PercentageOfVotesCast&gt;&lt;PercentageOfVoters&gt;12.5&lt;/PercentageOfVoters&gt;&lt;/SubChoice&gt;&lt;/SubChoices&gt;&lt;/SubChoiceData&gt;&lt;Score&gt;0&lt;/Score&gt;&lt;AnswerSequenceNo&gt;0&lt;/AnswerSequenceNo&gt;&lt;/Choice&gt;&lt;Choice xsi:type=&quot;DiscreteChoice&quot;&gt;&lt;GUID&gt;54ec70a3-48fe-491c-a20b-89f38fb84f6d&lt;/GUID&gt;&lt;Name /&gt;&lt;IsSelected&gt;true&lt;/IsSelected&gt;&lt;Description&gt;co-creation&lt;/Description&gt;&lt;Key&gt;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52436026-6bba-4b0c-910f-766f88a88b2c&lt;/GUID&gt;&lt;Name /&gt;&lt;IsSelected&gt;true&lt;/IsSelected&gt;&lt;Description&gt;really&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4d6c792b-0231-450f-97c4-1152ee63a765&lt;/GUID&gt;&lt;Name /&gt;&lt;IsSelected&gt;true&lt;/IsSelected&gt;&lt;Description&gt;interesting&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52d22e76-ee4b-41fb-af60-36fe2cdf8b8e&lt;/GUID&gt;&lt;Name /&gt;&lt;IsSelected&gt;true&lt;/IsSelected&gt;&lt;Description&gt;key&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90d7e744-8c0c-48f4-bbc5-649b26a42db5&lt;/GUID&gt;&lt;Name /&gt;&lt;IsSelected&gt;true&lt;/IsSelected&gt;&lt;Description&gt;learning&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893b4463-e464-488e-bfd2-8be575fc88d5&lt;/GUID&gt;&lt;Name /&gt;&lt;IsSelected&gt;true&lt;/IsSelected&gt;&lt;Description&gt;teaching&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 xsi:type=&quot;DiscreteChoice&quot;&gt;&lt;GUID&gt;daa4e2d3-7895-4047-a231-22f80f1913b5&lt;/GUID&gt;&lt;Name /&gt;&lt;IsSelected&gt;true&lt;/IsSelected&gt;&lt;Description&gt;concrete&lt;/Description&gt;&lt;Key&gt;= 4th&lt;/Key&gt;&lt;IsAnswer&gt;false&lt;/IsAnswer&gt;&lt;SubChoiceData&gt;&lt;SubChoices&gt;&lt;SubChoice&gt;&lt;NumVotes&gt;2&lt;/NumVotes&gt;&lt;PercentageOfVotesCast&gt;8.3333333333333321&lt;/PercentageOfVotesCast&gt;&lt;PercentageOfVoters&gt;8.3333333333333321&lt;/PercentageOfVoters&gt;&lt;/SubChoice&gt;&lt;/SubChoices&gt;&lt;/SubChoiceData&gt;&lt;Score&gt;0&lt;/Score&gt;&lt;AnswerSequenceNo&gt;0&lt;/AnswerSequenceNo&gt;&lt;/Choice&gt;&lt;/Choices&gt;&lt;HasData&gt;true&lt;/HasData&gt;&lt;MasterQuestionNumSubChoices&gt;0&lt;/MasterQuestionNumSubChoices&gt;&lt;TimeOpenMS&gt;612829&lt;/TimeOpenMS&gt;&lt;IsQuestionWeighted&gt;false&lt;/IsQuestionWeighted&gt;&lt;CorrectAnswerVotesNumber&gt;0&lt;/CorrectAnswerVotesNumber&gt;&lt;CorrectAnswerVotesPercent&gt;0&lt;/CorrectAnswerVotesPercent&gt;&lt;ReactorPollDetails&gt;&lt;MeetingId&gt;101166&lt;/MeetingId&gt;&lt;SessionId&gt;105044&lt;/SessionId&gt;&lt;TenancyId&gt;32427&lt;/TenancyId&gt;&lt;LatestPollId&gt;14&lt;/LatestPollId&gt;&lt;/ReactorPollDetails&gt;&lt;TextVoteScores&gt;&lt;TextVoteScore&gt;&lt;GUID&gt;0755e622-8d19-4644-9b0d-399b8f5e0c12&lt;/GUID&gt;&lt;Name /&gt;&lt;IsAnswer&gt;false&lt;/IsAnswer&gt;&lt;Score&gt;0&lt;/Score&gt;&lt;Response /&gt;&lt;/TextVoteScore&gt;&lt;/TextVoteScores&gt;&lt;/TextVoteQuestionNoResult&gt;"/>
  <p:tag name="RAWRESULTS" val="&lt;?xml version=&quot;1.0&quot; encoding=&quot;utf-8&quot;?&gt;&lt;ArrayOfResponse xmlns:xsi=&quot;http://www.w3.org/2001/XMLSchema-instance&quot; xmlns:xsd=&quot;http://www.w3.org/2001/XMLSchema&quot;&gt;&lt;Response&gt;&lt;Index&gt;0&lt;/Index&gt;&lt;SmartcardUID&gt;0&lt;/SmartcardUID&gt;&lt;Key&gt;KEY&lt;/Key&gt;&lt;Valid&gt;true&lt;/Valid&gt;&lt;TimeStamp&gt;0001-01-01T00:00:00&lt;/TimeStamp&gt;&lt;Value&gt;online&lt;/Value&gt;&lt;ValueAsPercentage&gt;0&lt;/ValueAsPercentage&gt;&lt;PersonId&gt;0&lt;/PersonId&gt;&lt;ResponseDelay&gt;0&lt;/ResponseDelay&gt;&lt;/Response&gt;&lt;Response&gt;&lt;Index&gt;1&lt;/Index&gt;&lt;SmartcardUID&gt;0&lt;/SmartcardUID&gt;&lt;Key&gt;KEY&lt;/Key&gt;&lt;Valid&gt;true&lt;/Valid&gt;&lt;TimeStamp&gt;0001-01-01T00:00:00&lt;/TimeStamp&gt;&lt;Value&gt;online&lt;/Value&gt;&lt;ValueAsPercentage&gt;0&lt;/ValueAsPercentage&gt;&lt;PersonId&gt;0&lt;/PersonId&gt;&lt;ResponseDelay&gt;0&lt;/ResponseDelay&gt;&lt;/Response&gt;&lt;Response&gt;&lt;Index&gt;2&lt;/Index&gt;&lt;SmartcardUID&gt;0&lt;/SmartcardUID&gt;&lt;Key&gt;KEY&lt;/Key&gt;&lt;Valid&gt;true&lt;/Valid&gt;&lt;TimeStamp&gt;0001-01-01T00:00:00&lt;/TimeStamp&gt;&lt;Value&gt;online&lt;/Value&gt;&lt;ValueAsPercentage&gt;0&lt;/ValueAsPercentage&gt;&lt;PersonId&gt;0&lt;/PersonId&gt;&lt;ResponseDelay&gt;0&lt;/ResponseDelay&gt;&lt;/Response&gt;&lt;Response&gt;&lt;Index&gt;3&lt;/Index&gt;&lt;SmartcardUID&gt;0&lt;/SmartcardUID&gt;&lt;Key&gt;KEY&lt;/Key&gt;&lt;Valid&gt;true&lt;/Valid&gt;&lt;TimeStamp&gt;0001-01-01T00:00:00&lt;/TimeStamp&gt;&lt;Value&gt;online&lt;/Value&gt;&lt;ValueAsPercentage&gt;0&lt;/ValueAsPercentage&gt;&lt;PersonId&gt;0&lt;/PersonId&gt;&lt;ResponseDelay&gt;0&lt;/ResponseDelay&gt;&lt;/Response&gt;&lt;Response&gt;&lt;Index&gt;4&lt;/Index&gt;&lt;SmartcardUID&gt;0&lt;/SmartcardUID&gt;&lt;Key&gt;KEY&lt;/Key&gt;&lt;Valid&gt;true&lt;/Valid&gt;&lt;TimeStamp&gt;0001-01-01T00:00:00&lt;/TimeStamp&gt;&lt;Value&gt;useful&lt;/Value&gt;&lt;ValueAsPercentage&gt;0&lt;/ValueAsPercentage&gt;&lt;PersonId&gt;0&lt;/PersonId&gt;&lt;ResponseDelay&gt;0&lt;/ResponseDelay&gt;&lt;/Response&gt;&lt;Response&gt;&lt;Index&gt;5&lt;/Index&gt;&lt;SmartcardUID&gt;0&lt;/SmartcardUID&gt;&lt;Key&gt;KEY&lt;/Key&gt;&lt;Valid&gt;true&lt;/Valid&gt;&lt;TimeStamp&gt;0001-01-01T00:00:00&lt;/TimeStamp&gt;&lt;Value&gt;useful&lt;/Value&gt;&lt;ValueAsPercentage&gt;0&lt;/ValueAsPercentage&gt;&lt;PersonId&gt;0&lt;/PersonId&gt;&lt;ResponseDelay&gt;0&lt;/ResponseDelay&gt;&lt;/Response&gt;&lt;Response&gt;&lt;Index&gt;6&lt;/Index&gt;&lt;SmartcardUID&gt;0&lt;/SmartcardUID&gt;&lt;Key&gt;KEY&lt;/Key&gt;&lt;Valid&gt;true&lt;/Valid&gt;&lt;TimeStamp&gt;0001-01-01T00:00:00&lt;/TimeStamp&gt;&lt;Value&gt;useful&lt;/Value&gt;&lt;ValueAsPercentage&gt;0&lt;/ValueAsPercentage&gt;&lt;PersonId&gt;0&lt;/PersonId&gt;&lt;ResponseDelay&gt;0&lt;/ResponseDelay&gt;&lt;/Response&gt;&lt;Response&gt;&lt;Index&gt;7&lt;/Index&gt;&lt;SmartcardUID&gt;0&lt;/SmartcardUID&gt;&lt;Key&gt;KEY&lt;/Key&gt;&lt;Valid&gt;true&lt;/Valid&gt;&lt;TimeStamp&gt;0001-01-01T00:00:00&lt;/TimeStamp&gt;&lt;Value&gt;examples&lt;/Value&gt;&lt;ValueAsPercentage&gt;0&lt;/ValueAsPercentage&gt;&lt;PersonId&gt;0&lt;/PersonId&gt;&lt;ResponseDelay&gt;0&lt;/ResponseDelay&gt;&lt;/Response&gt;&lt;Response&gt;&lt;Index&gt;8&lt;/Index&gt;&lt;SmartcardUID&gt;0&lt;/SmartcardUID&gt;&lt;Key&gt;KEY&lt;/Key&gt;&lt;Valid&gt;true&lt;/Valid&gt;&lt;TimeStamp&gt;0001-01-01T00:00:00&lt;/TimeStamp&gt;&lt;Value&gt;examples&lt;/Value&gt;&lt;ValueAsPercentage&gt;0&lt;/ValueAsPercentage&gt;&lt;PersonId&gt;0&lt;/PersonId&gt;&lt;ResponseDelay&gt;0&lt;/ResponseDelay&gt;&lt;/Response&gt;&lt;Response&gt;&lt;Index&gt;9&lt;/Index&gt;&lt;SmartcardUID&gt;0&lt;/SmartcardUID&gt;&lt;Key&gt;KEY&lt;/Key&gt;&lt;Valid&gt;true&lt;/Valid&gt;&lt;TimeStamp&gt;0001-01-01T00:00:00&lt;/TimeStamp&gt;&lt;Value&gt;examples&lt;/Value&gt;&lt;ValueAsPercentage&gt;0&lt;/ValueAsPercentage&gt;&lt;PersonId&gt;0&lt;/PersonId&gt;&lt;ResponseDelay&gt;0&lt;/ResponseDelay&gt;&lt;/Response&gt;&lt;Response&gt;&lt;Index&gt;10&lt;/Index&gt;&lt;SmartcardUID&gt;0&lt;/SmartcardUID&gt;&lt;Key&gt;KEY&lt;/Key&gt;&lt;Valid&gt;true&lt;/Valid&gt;&lt;TimeStamp&gt;0001-01-01T00:00:00&lt;/TimeStamp&gt;&lt;Value&gt;co-creation&lt;/Value&gt;&lt;ValueAsPercentage&gt;0&lt;/ValueAsPercentage&gt;&lt;PersonId&gt;0&lt;/PersonId&gt;&lt;ResponseDelay&gt;0&lt;/ResponseDelay&gt;&lt;/Response&gt;&lt;Response&gt;&lt;Index&gt;11&lt;/Index&gt;&lt;SmartcardUID&gt;0&lt;/SmartcardUID&gt;&lt;Key&gt;KEY&lt;/Key&gt;&lt;Valid&gt;true&lt;/Valid&gt;&lt;TimeStamp&gt;0001-01-01T00:00:00&lt;/TimeStamp&gt;&lt;Value&gt;co-creation&lt;/Value&gt;&lt;ValueAsPercentage&gt;0&lt;/ValueAsPercentage&gt;&lt;PersonId&gt;0&lt;/PersonId&gt;&lt;ResponseDelay&gt;0&lt;/ResponseDelay&gt;&lt;/Response&gt;&lt;Response&gt;&lt;Index&gt;12&lt;/Index&gt;&lt;SmartcardUID&gt;0&lt;/SmartcardUID&gt;&lt;Key&gt;KEY&lt;/Key&gt;&lt;Valid&gt;true&lt;/Valid&gt;&lt;TimeStamp&gt;0001-01-01T00:00:00&lt;/TimeStamp&gt;&lt;Value&gt;really&lt;/Value&gt;&lt;ValueAsPercentage&gt;0&lt;/ValueAsPercentage&gt;&lt;PersonId&gt;0&lt;/PersonId&gt;&lt;ResponseDelay&gt;0&lt;/ResponseDelay&gt;&lt;/Response&gt;&lt;Response&gt;&lt;Index&gt;13&lt;/Index&gt;&lt;SmartcardUID&gt;0&lt;/SmartcardUID&gt;&lt;Key&gt;KEY&lt;/Key&gt;&lt;Valid&gt;true&lt;/Valid&gt;&lt;TimeStamp&gt;0001-01-01T00:00:00&lt;/TimeStamp&gt;&lt;Value&gt;really&lt;/Value&gt;&lt;ValueAsPercentage&gt;0&lt;/ValueAsPercentage&gt;&lt;PersonId&gt;0&lt;/PersonId&gt;&lt;ResponseDelay&gt;0&lt;/ResponseDelay&gt;&lt;/Response&gt;&lt;Response&gt;&lt;Index&gt;14&lt;/Index&gt;&lt;SmartcardUID&gt;0&lt;/SmartcardUID&gt;&lt;Key&gt;KEY&lt;/Key&gt;&lt;Valid&gt;true&lt;/Valid&gt;&lt;TimeStamp&gt;0001-01-01T00:00:00&lt;/TimeStamp&gt;&lt;Value&gt;interesting&lt;/Value&gt;&lt;ValueAsPercentage&gt;0&lt;/ValueAsPercentage&gt;&lt;PersonId&gt;0&lt;/PersonId&gt;&lt;ResponseDelay&gt;0&lt;/ResponseDelay&gt;&lt;/Response&gt;&lt;Response&gt;&lt;Index&gt;15&lt;/Index&gt;&lt;SmartcardUID&gt;0&lt;/SmartcardUID&gt;&lt;Key&gt;KEY&lt;/Key&gt;&lt;Valid&gt;true&lt;/Valid&gt;&lt;TimeStamp&gt;0001-01-01T00:00:00&lt;/TimeStamp&gt;&lt;Value&gt;interesting&lt;/Value&gt;&lt;ValueAsPercentage&gt;0&lt;/ValueAsPercentage&gt;&lt;PersonId&gt;0&lt;/PersonId&gt;&lt;ResponseDelay&gt;0&lt;/ResponseDelay&gt;&lt;/Response&gt;&lt;Response&gt;&lt;Index&gt;16&lt;/Index&gt;&lt;SmartcardUID&gt;0&lt;/SmartcardUID&gt;&lt;Key&gt;KEY&lt;/Key&gt;&lt;Valid&gt;true&lt;/Valid&gt;&lt;TimeStamp&gt;0001-01-01T00:00:00&lt;/TimeStamp&gt;&lt;Value&gt;key&lt;/Value&gt;&lt;ValueAsPercentage&gt;0&lt;/ValueAsPercentage&gt;&lt;PersonId&gt;0&lt;/PersonId&gt;&lt;ResponseDelay&gt;0&lt;/ResponseDelay&gt;&lt;/Response&gt;&lt;Response&gt;&lt;Index&gt;17&lt;/Index&gt;&lt;SmartcardUID&gt;0&lt;/SmartcardUID&gt;&lt;Key&gt;KEY&lt;/Key&gt;&lt;Valid&gt;true&lt;/Valid&gt;&lt;TimeStamp&gt;0001-01-01T00:00:00&lt;/TimeStamp&gt;&lt;Value&gt;key&lt;/Value&gt;&lt;ValueAsPercentage&gt;0&lt;/ValueAsPercentage&gt;&lt;PersonId&gt;0&lt;/PersonId&gt;&lt;ResponseDelay&gt;0&lt;/ResponseDelay&gt;&lt;/Response&gt;&lt;Response&gt;&lt;Index&gt;18&lt;/Index&gt;&lt;SmartcardUID&gt;0&lt;/SmartcardUID&gt;&lt;Key&gt;KEY&lt;/Key&gt;&lt;Valid&gt;true&lt;/Valid&gt;&lt;TimeStamp&gt;0001-01-01T00:00:00&lt;/TimeStamp&gt;&lt;Value&gt;learning&lt;/Value&gt;&lt;ValueAsPercentage&gt;0&lt;/ValueAsPercentage&gt;&lt;PersonId&gt;0&lt;/PersonId&gt;&lt;ResponseDelay&gt;0&lt;/ResponseDelay&gt;&lt;/Response&gt;&lt;Response&gt;&lt;Index&gt;19&lt;/Index&gt;&lt;SmartcardUID&gt;0&lt;/SmartcardUID&gt;&lt;Key&gt;KEY&lt;/Key&gt;&lt;Valid&gt;true&lt;/Valid&gt;&lt;TimeStamp&gt;0001-01-01T00:00:00&lt;/TimeStamp&gt;&lt;Value&gt;learning&lt;/Value&gt;&lt;ValueAsPercentage&gt;0&lt;/ValueAsPercentage&gt;&lt;PersonId&gt;0&lt;/PersonId&gt;&lt;ResponseDelay&gt;0&lt;/ResponseDelay&gt;&lt;/Response&gt;&lt;Response&gt;&lt;Index&gt;20&lt;/Index&gt;&lt;SmartcardUID&gt;0&lt;/SmartcardUID&gt;&lt;Key&gt;KEY&lt;/Key&gt;&lt;Valid&gt;true&lt;/Valid&gt;&lt;TimeStamp&gt;0001-01-01T00:00:00&lt;/TimeStamp&gt;&lt;Value&gt;teaching&lt;/Value&gt;&lt;ValueAsPercentage&gt;0&lt;/ValueAsPercentage&gt;&lt;PersonId&gt;0&lt;/PersonId&gt;&lt;ResponseDelay&gt;0&lt;/ResponseDelay&gt;&lt;/Response&gt;&lt;Response&gt;&lt;Index&gt;21&lt;/Index&gt;&lt;SmartcardUID&gt;0&lt;/SmartcardUID&gt;&lt;Key&gt;KEY&lt;/Key&gt;&lt;Valid&gt;true&lt;/Valid&gt;&lt;TimeStamp&gt;0001-01-01T00:00:00&lt;/TimeStamp&gt;&lt;Value&gt;teaching&lt;/Value&gt;&lt;ValueAsPercentage&gt;0&lt;/ValueAsPercentage&gt;&lt;PersonId&gt;0&lt;/PersonId&gt;&lt;ResponseDelay&gt;0&lt;/ResponseDelay&gt;&lt;/Response&gt;&lt;Response&gt;&lt;Index&gt;22&lt;/Index&gt;&lt;SmartcardUID&gt;0&lt;/SmartcardUID&gt;&lt;Key&gt;KEY&lt;/Key&gt;&lt;Valid&gt;true&lt;/Valid&gt;&lt;TimeStamp&gt;0001-01-01T00:00:00&lt;/TimeStamp&gt;&lt;Value&gt;concrete&lt;/Value&gt;&lt;ValueAsPercentage&gt;0&lt;/ValueAsPercentage&gt;&lt;PersonId&gt;0&lt;/PersonId&gt;&lt;ResponseDelay&gt;0&lt;/ResponseDelay&gt;&lt;/Response&gt;&lt;Response&gt;&lt;Index&gt;23&lt;/Index&gt;&lt;SmartcardUID&gt;0&lt;/SmartcardUID&gt;&lt;Key&gt;KEY&lt;/Key&gt;&lt;Valid&gt;true&lt;/Valid&gt;&lt;TimeStamp&gt;0001-01-01T00:00:00&lt;/TimeStamp&gt;&lt;Value&gt;concrete&lt;/Value&gt;&lt;ValueAsPercentage&gt;0&lt;/ValueAsPercentage&gt;&lt;PersonId&gt;0&lt;/PersonId&gt;&lt;ResponseDelay&gt;0&lt;/ResponseDelay&gt;&lt;/Response&gt;&lt;Response&gt;&lt;Index&gt;24&lt;/Index&gt;&lt;SmartcardUID&gt;0&lt;/SmartcardUID&gt;&lt;Key&gt;KEY&lt;/Key&gt;&lt;Valid&gt;true&lt;/Valid&gt;&lt;TimeStamp&gt;0001-01-01T00:00:00&lt;/TimeStamp&gt;&lt;Value&gt;much&lt;/Value&gt;&lt;ValueAsPercentage&gt;0&lt;/ValueAsPercentage&gt;&lt;PersonId&gt;0&lt;/PersonId&gt;&lt;ResponseDelay&gt;0&lt;/ResponseDelay&gt;&lt;/Response&gt;&lt;Response&gt;&lt;Index&gt;25&lt;/Index&gt;&lt;SmartcardUID&gt;0&lt;/SmartcardUID&gt;&lt;Key&gt;KEY&lt;/Key&gt;&lt;Valid&gt;true&lt;/Valid&gt;&lt;TimeStamp&gt;0001-01-01T00:00:00&lt;/TimeStamp&gt;&lt;Value&gt;much&lt;/Value&gt;&lt;ValueAsPercentage&gt;0&lt;/ValueAsPercentage&gt;&lt;PersonId&gt;0&lt;/PersonId&gt;&lt;ResponseDelay&gt;0&lt;/ResponseDelay&gt;&lt;/Response&gt;&lt;Response&gt;&lt;Index&gt;26&lt;/Index&gt;&lt;SmartcardUID&gt;0&lt;/SmartcardUID&gt;&lt;Key&gt;KEY&lt;/Key&gt;&lt;Valid&gt;true&lt;/Valid&gt;&lt;TimeStamp&gt;0001-01-01T00:00:00&lt;/TimeStamp&gt;&lt;Value&gt;learnt&lt;/Value&gt;&lt;ValueAsPercentage&gt;0&lt;/ValueAsPercentage&gt;&lt;PersonId&gt;0&lt;/PersonId&gt;&lt;ResponseDelay&gt;0&lt;/ResponseDelay&gt;&lt;/Response&gt;&lt;Response&gt;&lt;Index&gt;27&lt;/Index&gt;&lt;SmartcardUID&gt;0&lt;/SmartcardUID&gt;&lt;Key&gt;KEY&lt;/Key&gt;&lt;Valid&gt;true&lt;/Valid&gt;&lt;TimeStamp&gt;0001-01-01T00:00:00&lt;/TimeStamp&gt;&lt;Value&gt;learnt&lt;/Value&gt;&lt;ValueAsPercentage&gt;0&lt;/ValueAsPercentage&gt;&lt;PersonId&gt;0&lt;/PersonId&gt;&lt;ResponseDelay&gt;0&lt;/ResponseDelay&gt;&lt;/Response&gt;&lt;Response&gt;&lt;Index&gt;28&lt;/Index&gt;&lt;SmartcardUID&gt;0&lt;/SmartcardUID&gt;&lt;Key&gt;KEY&lt;/Key&gt;&lt;Valid&gt;true&lt;/Valid&gt;&lt;TimeStamp&gt;0001-01-01T00:00:00&lt;/TimeStamp&gt;&lt;Value&gt;like&lt;/Value&gt;&lt;ValueAsPercentage&gt;0&lt;/ValueAsPercentage&gt;&lt;PersonId&gt;0&lt;/PersonId&gt;&lt;ResponseDelay&gt;0&lt;/ResponseDelay&gt;&lt;/Response&gt;&lt;Response&gt;&lt;Index&gt;29&lt;/Index&gt;&lt;SmartcardUID&gt;0&lt;/SmartcardUID&gt;&lt;Key&gt;KEY&lt;/Key&gt;&lt;Valid&gt;true&lt;/Valid&gt;&lt;TimeStamp&gt;0001-01-01T00:00:00&lt;/TimeStamp&gt;&lt;Value&gt;like&lt;/Value&gt;&lt;ValueAsPercentage&gt;0&lt;/ValueAsPercentage&gt;&lt;PersonId&gt;0&lt;/PersonId&gt;&lt;ResponseDelay&gt;0&lt;/ResponseDelay&gt;&lt;/Response&gt;&lt;Response&gt;&lt;Index&gt;30&lt;/Index&gt;&lt;SmartcardUID&gt;0&lt;/SmartcardUID&gt;&lt;Key&gt;KEY&lt;/Key&gt;&lt;Valid&gt;true&lt;/Valid&gt;&lt;TimeStamp&gt;0001-01-01T00:00:00&lt;/TimeStamp&gt;&lt;Value&gt;quite&lt;/Value&gt;&lt;ValueAsPercentage&gt;0&lt;/ValueAsPercentage&gt;&lt;PersonId&gt;0&lt;/PersonId&gt;&lt;ResponseDelay&gt;0&lt;/ResponseDelay&gt;&lt;/Response&gt;&lt;Response&gt;&lt;Index&gt;31&lt;/Index&gt;&lt;SmartcardUID&gt;0&lt;/SmartcardUID&gt;&lt;Key&gt;KEY&lt;/Key&gt;&lt;Valid&gt;true&lt;/Valid&gt;&lt;TimeStamp&gt;0001-01-01T00:00:00&lt;/TimeStamp&gt;&lt;Value&gt;quite&lt;/Value&gt;&lt;ValueAsPercentage&gt;0&lt;/ValueAsPercentage&gt;&lt;PersonId&gt;0&lt;/PersonId&gt;&lt;ResponseDelay&gt;0&lt;/ResponseDelay&gt;&lt;/Response&gt;&lt;Response&gt;&lt;Index&gt;32&lt;/Index&gt;&lt;SmartcardUID&gt;0&lt;/SmartcardUID&gt;&lt;Key&gt;KEY&lt;/Key&gt;&lt;Valid&gt;true&lt;/Valid&gt;&lt;TimeStamp&gt;0001-01-01T00:00:00&lt;/TimeStamp&gt;&lt;Value&gt;thank&lt;/Value&gt;&lt;ValueAsPercentage&gt;0&lt;/ValueAsPercentage&gt;&lt;PersonId&gt;0&lt;/PersonId&gt;&lt;ResponseDelay&gt;0&lt;/ResponseDelay&gt;&lt;/Response&gt;&lt;Response&gt;&lt;Index&gt;33&lt;/Index&gt;&lt;SmartcardUID&gt;0&lt;/SmartcardUID&gt;&lt;Key&gt;KEY&lt;/Key&gt;&lt;Valid&gt;true&lt;/Valid&gt;&lt;TimeStamp&gt;0001-01-01T00:00:00&lt;/TimeStamp&gt;&lt;Value&gt;overwhelming&lt;/Value&gt;&lt;ValueAsPercentage&gt;0&lt;/ValueAsPercentage&gt;&lt;PersonId&gt;0&lt;/PersonId&gt;&lt;ResponseDelay&gt;0&lt;/ResponseDelay&gt;&lt;/Response&gt;&lt;Response&gt;&lt;Index&gt;34&lt;/Index&gt;&lt;SmartcardUID&gt;0&lt;/SmartcardUID&gt;&lt;Key&gt;KEY&lt;/Key&gt;&lt;Valid&gt;true&lt;/Valid&gt;&lt;TimeStamp&gt;0001-01-01T00:00:00&lt;/TimeStamp&gt;&lt;Value&gt;future&lt;/Value&gt;&lt;ValueAsPercentage&gt;0&lt;/ValueAsPercentage&gt;&lt;PersonId&gt;0&lt;/PersonId&gt;&lt;ResponseDelay&gt;0&lt;/ResponseDelay&gt;&lt;/Response&gt;&lt;Response&gt;&lt;Index&gt;35&lt;/Index&gt;&lt;SmartcardUID&gt;0&lt;/SmartcardUID&gt;&lt;Key&gt;KEY&lt;/Key&gt;&lt;Valid&gt;true&lt;/Valid&gt;&lt;TimeStamp&gt;0001-01-01T00:00:00&lt;/TimeStamp&gt;&lt;Value&gt;'compilation'&lt;/Value&gt;&lt;ValueAsPercentage&gt;0&lt;/ValueAsPercentage&gt;&lt;PersonId&gt;0&lt;/PersonId&gt;&lt;ResponseDelay&gt;0&lt;/ResponseDelay&gt;&lt;/Response&gt;&lt;Response&gt;&lt;Index&gt;36&lt;/Index&gt;&lt;SmartcardUID&gt;0&lt;/SmartcardUID&gt;&lt;Key&gt;KEY&lt;/Key&gt;&lt;Valid&gt;true&lt;/Valid&gt;&lt;TimeStamp&gt;0001-01-01T00:00:00&lt;/TimeStamp&gt;&lt;Value&gt;jesse&lt;/Value&gt;&lt;ValueAsPercentage&gt;0&lt;/ValueAsPercentage&gt;&lt;PersonId&gt;0&lt;/PersonId&gt;&lt;ResponseDelay&gt;0&lt;/ResponseDelay&gt;&lt;/Response&gt;&lt;Response&gt;&lt;Index&gt;37&lt;/Index&gt;&lt;SmartcardUID&gt;0&lt;/SmartcardUID&gt;&lt;Key&gt;KEY&lt;/Key&gt;&lt;Valid&gt;true&lt;/Valid&gt;&lt;TimeStamp&gt;0001-01-01T00:00:00&lt;/TimeStamp&gt;&lt;Value&gt;great&lt;/Value&gt;&lt;ValueAsPercentage&gt;0&lt;/ValueAsPercentage&gt;&lt;PersonId&gt;0&lt;/PersonId&gt;&lt;ResponseDelay&gt;0&lt;/ResponseDelay&gt;&lt;/Response&gt;&lt;Response&gt;&lt;Index&gt;38&lt;/Index&gt;&lt;SmartcardUID&gt;0&lt;/SmartcardUID&gt;&lt;Key&gt;KEY&lt;/Key&gt;&lt;Valid&gt;true&lt;/Valid&gt;&lt;TimeStamp&gt;0001-01-01T00:00:00&lt;/TimeStamp&gt;&lt;Value&gt;heavily&lt;/Value&gt;&lt;ValueAsPercentage&gt;0&lt;/ValueAsPercentage&gt;&lt;PersonId&gt;0&lt;/PersonId&gt;&lt;ResponseDelay&gt;0&lt;/ResponseDelay&gt;&lt;/Response&gt;&lt;Response&gt;&lt;Index&gt;39&lt;/Index&gt;&lt;SmartcardUID&gt;0&lt;/SmartcardUID&gt;&lt;Key&gt;KEY&lt;/Key&gt;&lt;Valid&gt;true&lt;/Valid&gt;&lt;TimeStamp&gt;0001-01-01T00:00:00&lt;/TimeStamp&gt;&lt;Value&gt;groups&lt;/Value&gt;&lt;ValueAsPercentage&gt;0&lt;/ValueAsPercentage&gt;&lt;PersonId&gt;0&lt;/PersonId&gt;&lt;ResponseDelay&gt;0&lt;/ResponseDelay&gt;&lt;/Response&gt;&lt;Response&gt;&lt;Index&gt;40&lt;/Index&gt;&lt;SmartcardUID&gt;0&lt;/SmartcardUID&gt;&lt;Key&gt;KEY&lt;/Key&gt;&lt;Valid&gt;true&lt;/Valid&gt;&lt;TimeStamp&gt;0001-01-01T00:00:00&lt;/TimeStamp&gt;&lt;Value&gt;start&lt;/Value&gt;&lt;ValueAsPercentage&gt;0&lt;/ValueAsPercentage&gt;&lt;PersonId&gt;0&lt;/PersonId&gt;&lt;ResponseDelay&gt;0&lt;/ResponseDelay&gt;&lt;/Response&gt;&lt;Response&gt;&lt;Index&gt;41&lt;/Index&gt;&lt;SmartcardUID&gt;0&lt;/SmartcardUID&gt;&lt;Key&gt;KEY&lt;/Key&gt;&lt;Valid&gt;true&lt;/Valid&gt;&lt;TimeStamp&gt;0001-01-01T00:00:00&lt;/TimeStamp&gt;&lt;Value&gt;one&lt;/Value&gt;&lt;ValueAsPercentage&gt;0&lt;/ValueAsPercentage&gt;&lt;PersonId&gt;0&lt;/PersonId&gt;&lt;ResponseDelay&gt;0&lt;/ResponseDelay&gt;&lt;/Response&gt;&lt;Response&gt;&lt;Index&gt;42&lt;/Index&gt;&lt;SmartcardUID&gt;0&lt;/SmartcardUID&gt;&lt;Key&gt;KEY&lt;/Key&gt;&lt;Valid&gt;true&lt;/Valid&gt;&lt;TimeStamp&gt;0001-01-01T00:00:00&lt;/TimeStamp&gt;&lt;Value&gt;explore&lt;/Value&gt;&lt;ValueAsPercentage&gt;0&lt;/ValueAsPercentage&gt;&lt;PersonId&gt;0&lt;/PersonId&gt;&lt;ResponseDelay&gt;0&lt;/ResponseDelay&gt;&lt;/Response&gt;&lt;Response&gt;&lt;Index&gt;43&lt;/Index&gt;&lt;SmartcardUID&gt;0&lt;/SmartcardUID&gt;&lt;Key&gt;KEY&lt;/Key&gt;&lt;Valid&gt;true&lt;/Valid&gt;&lt;TimeStamp&gt;0001-01-01T00:00:00&lt;/TimeStamp&gt;&lt;Value&gt;though&lt;/Value&gt;&lt;ValueAsPercentage&gt;0&lt;/ValueAsPercentage&gt;&lt;PersonId&gt;0&lt;/PersonId&gt;&lt;ResponseDelay&gt;0&lt;/ResponseDelay&gt;&lt;/Response&gt;&lt;Response&gt;&lt;Index&gt;44&lt;/Index&gt;&lt;SmartcardUID&gt;0&lt;/SmartcardUID&gt;&lt;Key&gt;KEY&lt;/Key&gt;&lt;Valid&gt;true&lt;/Valid&gt;&lt;TimeStamp&gt;0001-01-01T00:00:00&lt;/TimeStamp&gt;&lt;Value&gt;include&lt;/Value&gt;&lt;ValueAsPercentage&gt;0&lt;/ValueAsPercentage&gt;&lt;PersonId&gt;0&lt;/PersonId&gt;&lt;ResponseDelay&gt;0&lt;/ResponseDelay&gt;&lt;/Response&gt;&lt;Response&gt;&lt;Index&gt;45&lt;/Index&gt;&lt;SmartcardUID&gt;0&lt;/SmartcardUID&gt;&lt;Key&gt;KEY&lt;/Key&gt;&lt;Valid&gt;true&lt;/Valid&gt;&lt;TimeStamp&gt;0001-01-01T00:00:00&lt;/TimeStamp&gt;&lt;Value&gt;everything&lt;/Value&gt;&lt;ValueAsPercentage&gt;0&lt;/ValueAsPercentage&gt;&lt;PersonId&gt;0&lt;/PersonId&gt;&lt;ResponseDelay&gt;0&lt;/ResponseDelay&gt;&lt;/Response&gt;&lt;Response&gt;&lt;Index&gt;46&lt;/Index&gt;&lt;SmartcardUID&gt;0&lt;/SmartcardUID&gt;&lt;Key&gt;KEY&lt;/Key&gt;&lt;Valid&gt;true&lt;/Valid&gt;&lt;TimeStamp&gt;0001-01-01T00:00:00&lt;/TimeStamp&gt;&lt;Value&gt;studies&lt;/Value&gt;&lt;ValueAsPercentage&gt;0&lt;/ValueAsPercentage&gt;&lt;PersonId&gt;0&lt;/PersonId&gt;&lt;ResponseDelay&gt;0&lt;/ResponseDelay&gt;&lt;/Response&gt;&lt;Response&gt;&lt;Index&gt;47&lt;/Index&gt;&lt;SmartcardUID&gt;0&lt;/SmartcardUID&gt;&lt;Key&gt;KEY&lt;/Key&gt;&lt;Valid&gt;true&lt;/Valid&gt;&lt;TimeStamp&gt;0001-01-01T00:00:00&lt;/TimeStamp&gt;&lt;Value&gt;co-production&lt;/Value&gt;&lt;ValueAsPercentage&gt;0&lt;/ValueAsPercentage&gt;&lt;PersonId&gt;0&lt;/PersonId&gt;&lt;ResponseDelay&gt;0&lt;/ResponseDelay&gt;&lt;/Response&gt;&lt;Response&gt;&lt;Index&gt;48&lt;/Index&gt;&lt;SmartcardUID&gt;0&lt;/SmartcardUID&gt;&lt;Key&gt;KEY&lt;/Key&gt;&lt;Valid&gt;true&lt;/Valid&gt;&lt;TimeStamp&gt;0001-01-01T00:00:00&lt;/TimeStamp&gt;&lt;Value&gt;get&lt;/Value&gt;&lt;ValueAsPercentage&gt;0&lt;/ValueAsPercentage&gt;&lt;PersonId&gt;0&lt;/PersonId&gt;&lt;ResponseDelay&gt;0&lt;/ResponseDelay&gt;&lt;/Response&gt;&lt;Response&gt;&lt;Index&gt;49&lt;/Index&gt;&lt;SmartcardUID&gt;0&lt;/SmartcardUID&gt;&lt;Key&gt;KEY&lt;/Key&gt;&lt;Valid&gt;true&lt;/Valid&gt;&lt;TimeStamp&gt;0001-01-01T00:00:00&lt;/TimeStamp&gt;&lt;Value&gt;today&lt;/Value&gt;&lt;ValueAsPercentage&gt;0&lt;/ValueAsPercentage&gt;&lt;PersonId&gt;0&lt;/PersonId&gt;&lt;ResponseDelay&gt;0&lt;/ResponseDelay&gt;&lt;/Response&gt;&lt;Response&gt;&lt;Index&gt;50&lt;/Index&gt;&lt;SmartcardUID&gt;0&lt;/SmartcardUID&gt;&lt;Key&gt;KEY&lt;/Key&gt;&lt;Valid&gt;true&lt;/Valid&gt;&lt;TimeStamp&gt;0001-01-01T00:00:00&lt;/TimeStamp&gt;&lt;Value&gt;nathaniel's&lt;/Value&gt;&lt;ValueAsPercentage&gt;0&lt;/ValueAsPercentage&gt;&lt;PersonId&gt;0&lt;/PersonId&gt;&lt;ResponseDelay&gt;0&lt;/ResponseDelay&gt;&lt;/Response&gt;&lt;Response&gt;&lt;Index&gt;51&lt;/Index&gt;&lt;SmartcardUID&gt;0&lt;/SmartcardUID&gt;&lt;Key&gt;KEY&lt;/Key&gt;&lt;Valid&gt;true&lt;/Valid&gt;&lt;TimeStamp&gt;0001-01-01T00:00:00&lt;/TimeStamp&gt;&lt;Value&gt;found&lt;/Value&gt;&lt;ValueAsPercentage&gt;0&lt;/ValueAsPercentage&gt;&lt;PersonId&gt;0&lt;/PersonId&gt;&lt;ResponseDelay&gt;0&lt;/ResponseDelay&gt;&lt;/Response&gt;&lt;Response&gt;&lt;Index&gt;52&lt;/Index&gt;&lt;SmartcardUID&gt;0&lt;/SmartcardUID&gt;&lt;Key&gt;KEY&lt;/Key&gt;&lt;Valid&gt;true&lt;/Valid&gt;&lt;TimeStamp&gt;0001-01-01T00:00:00&lt;/TimeStamp&gt;&lt;Value&gt;perhaps&lt;/Value&gt;&lt;ValueAsPercentage&gt;0&lt;/ValueAsPercentage&gt;&lt;PersonId&gt;0&lt;/PersonId&gt;&lt;ResponseDelay&gt;0&lt;/ResponseDelay&gt;&lt;/Response&gt;&lt;Response&gt;&lt;Index&gt;53&lt;/Index&gt;&lt;SmartcardUID&gt;0&lt;/SmartcardUID&gt;&lt;Key&gt;KEY&lt;/Key&gt;&lt;Valid&gt;true&lt;/Valid&gt;&lt;TimeStamp&gt;0001-01-01T00:00:00&lt;/TimeStamp&gt;&lt;Value&gt;tokenistic&lt;/Value&gt;&lt;ValueAsPercentage&gt;0&lt;/ValueAsPercentage&gt;&lt;PersonId&gt;0&lt;/PersonId&gt;&lt;ResponseDelay&gt;0&lt;/ResponseDelay&gt;&lt;/Response&gt;&lt;Response&gt;&lt;Index&gt;54&lt;/Index&gt;&lt;SmartcardUID&gt;0&lt;/SmartcardUID&gt;&lt;Key&gt;KEY&lt;/Key&gt;&lt;Valid&gt;true&lt;/Valid&gt;&lt;TimeStamp&gt;0001-01-01T00:00:00&lt;/TimeStamp&gt;&lt;Value&gt;infesting&lt;/Value&gt;&lt;ValueAsPercentage&gt;0&lt;/ValueAsPercentage&gt;&lt;PersonId&gt;0&lt;/PersonId&gt;&lt;ResponseDelay&gt;0&lt;/ResponseDelay&gt;&lt;/Response&gt;&lt;Response&gt;&lt;Index&gt;55&lt;/Index&gt;&lt;SmartcardUID&gt;0&lt;/SmartcardUID&gt;&lt;Key&gt;KEY&lt;/Key&gt;&lt;Valid&gt;true&lt;/Valid&gt;&lt;TimeStamp&gt;0001-01-01T00:00:00&lt;/TimeStamp&gt;&lt;Value&gt;point&lt;/Value&gt;&lt;ValueAsPercentage&gt;0&lt;/ValueAsPercentage&gt;&lt;PersonId&gt;0&lt;/PersonId&gt;&lt;ResponseDelay&gt;0&lt;/ResponseDelay&gt;&lt;/Response&gt;&lt;Response&gt;&lt;Index&gt;56&lt;/Index&gt;&lt;SmartcardUID&gt;0&lt;/SmartcardUID&gt;&lt;Key&gt;KEY&lt;/Key&gt;&lt;Valid&gt;true&lt;/Valid&gt;&lt;TimeStamp&gt;0001-01-01T00:00:00&lt;/TimeStamp&gt;&lt;Value&gt;surveys&lt;/Value&gt;&lt;ValueAsPercentage&gt;0&lt;/ValueAsPercentage&gt;&lt;PersonId&gt;0&lt;/PersonId&gt;&lt;ResponseDelay&gt;0&lt;/ResponseDelay&gt;&lt;/Response&gt;&lt;Response&gt;&lt;Index&gt;57&lt;/Index&gt;&lt;SmartcardUID&gt;0&lt;/SmartcardUID&gt;&lt;Key&gt;KEY&lt;/Key&gt;&lt;Valid&gt;true&lt;/Valid&gt;&lt;TimeStamp&gt;0001-01-01T00:00:00&lt;/TimeStamp&gt;&lt;Value&gt;university&lt;/Value&gt;&lt;ValueAsPercentage&gt;0&lt;/ValueAsPercentage&gt;&lt;PersonId&gt;0&lt;/PersonId&gt;&lt;ResponseDelay&gt;0&lt;/ResponseDelay&gt;&lt;/Response&gt;&lt;Response&gt;&lt;Index&gt;58&lt;/Index&gt;&lt;SmartcardUID&gt;0&lt;/SmartcardUID&gt;&lt;Key&gt;KEY&lt;/Key&gt;&lt;Valid&gt;true&lt;/Valid&gt;&lt;TimeStamp&gt;0001-01-01T00:00:00&lt;/TimeStamp&gt;&lt;Value&gt;student&lt;/Value&gt;&lt;ValueAsPercentage&gt;0&lt;/ValueAsPercentage&gt;&lt;PersonId&gt;0&lt;/PersonId&gt;&lt;ResponseDelay&gt;0&lt;/ResponseDelay&gt;&lt;/Response&gt;&lt;Response&gt;&lt;Index&gt;59&lt;/Index&gt;&lt;SmartcardUID&gt;0&lt;/SmartcardUID&gt;&lt;Key&gt;KEY&lt;/Key&gt;&lt;Valid&gt;true&lt;/Valid&gt;&lt;TimeStamp&gt;0001-01-01T00:00:00&lt;/TimeStamp&gt;&lt;Value&gt;co-design&lt;/Value&gt;&lt;ValueAsPercentage&gt;0&lt;/ValueAsPercentage&gt;&lt;PersonId&gt;0&lt;/PersonId&gt;&lt;ResponseDelay&gt;0&lt;/ResponseDelay&gt;&lt;/Response&gt;&lt;Response&gt;&lt;Index&gt;60&lt;/Index&gt;&lt;SmartcardUID&gt;0&lt;/SmartcardUID&gt;&lt;Key&gt;KEY&lt;/Key&gt;&lt;Valid&gt;true&lt;/Valid&gt;&lt;TimeStamp&gt;0001-01-01T00:00:00&lt;/TimeStamp&gt;&lt;Value&gt;weeks&lt;/Value&gt;&lt;ValueAsPercentage&gt;0&lt;/ValueAsPercentage&gt;&lt;PersonId&gt;0&lt;/PersonId&gt;&lt;ResponseDelay&gt;0&lt;/ResponseDelay&gt;&lt;/Response&gt;&lt;Response&gt;&lt;Index&gt;61&lt;/Index&gt;&lt;SmartcardUID&gt;0&lt;/SmartcardUID&gt;&lt;Key&gt;KEY&lt;/Key&gt;&lt;Valid&gt;true&lt;/Valid&gt;&lt;TimeStamp&gt;0001-01-01T00:00:00&lt;/TimeStamp&gt;&lt;Value&gt;shared&lt;/Value&gt;&lt;ValueAsPercentage&gt;0&lt;/ValueAsPercentage&gt;&lt;PersonId&gt;0&lt;/PersonId&gt;&lt;ResponseDelay&gt;0&lt;/ResponseDelay&gt;&lt;/Response&gt;&lt;Response&gt;&lt;Index&gt;62&lt;/Index&gt;&lt;SmartcardUID&gt;0&lt;/SmartcardUID&gt;&lt;Key&gt;KEY&lt;/Key&gt;&lt;Valid&gt;true&lt;/Valid&gt;&lt;TimeStamp&gt;0001-01-01T00:00:00&lt;/TimeStamp&gt;&lt;Value&gt;lessons&lt;/Value&gt;&lt;ValueAsPercentage&gt;0&lt;/ValueAsPercentage&gt;&lt;PersonId&gt;0&lt;/PersonId&gt;&lt;ResponseDelay&gt;0&lt;/ResponseDelay&gt;&lt;/Response&gt;&lt;Response&gt;&lt;Index&gt;63&lt;/Index&gt;&lt;SmartcardUID&gt;0&lt;/SmartcardUID&gt;&lt;Key&gt;KEY&lt;/Key&gt;&lt;Valid&gt;true&lt;/Valid&gt;&lt;TimeStamp&gt;0001-01-01T00:00:00&lt;/TimeStamp&gt;&lt;Value&gt;examplescase&lt;/Value&gt;&lt;ValueAsPercentage&gt;0&lt;/ValueAsPercentage&gt;&lt;PersonId&gt;0&lt;/PersonId&gt;&lt;ResponseDelay&gt;0&lt;/ResponseDelay&gt;&lt;/Response&gt;&lt;Response&gt;&lt;Index&gt;64&lt;/Index&gt;&lt;SmartcardUID&gt;0&lt;/SmartcardUID&gt;&lt;Key&gt;KEY&lt;/Key&gt;&lt;Valid&gt;true&lt;/Valid&gt;&lt;TimeStamp&gt;0001-01-01T00:00:00&lt;/TimeStamp&gt;&lt;Value&gt;know&lt;/Value&gt;&lt;ValueAsPercentage&gt;0&lt;/ValueAsPercentage&gt;&lt;PersonId&gt;0&lt;/PersonId&gt;&lt;ResponseDelay&gt;0&lt;/ResponseDelay&gt;&lt;/Response&gt;&lt;Response&gt;&lt;Index&gt;65&lt;/Index&gt;&lt;SmartcardUID&gt;0&lt;/SmartcardUID&gt;&lt;Key&gt;KEY&lt;/Key&gt;&lt;Valid&gt;true&lt;/Valid&gt;&lt;TimeStamp&gt;0001-01-01T00:00:00&lt;/TimeStamp&gt;&lt;Value&gt;techniques&lt;/Value&gt;&lt;ValueAsPercentage&gt;0&lt;/ValueAsPercentage&gt;&lt;PersonId&gt;0&lt;/PersonId&gt;&lt;ResponseDelay&gt;0&lt;/ResponseDelay&gt;&lt;/Response&gt;&lt;Response&gt;&lt;Index&gt;66&lt;/Index&gt;&lt;SmartcardUID&gt;0&lt;/SmartcardUID&gt;&lt;Key&gt;KEY&lt;/Key&gt;&lt;Valid&gt;true&lt;/Valid&gt;&lt;TimeStamp&gt;0001-01-01T00:00:00&lt;/TimeStamp&gt;&lt;Value&gt;rely&lt;/Value&gt;&lt;ValueAsPercentage&gt;0&lt;/ValueAsPercentage&gt;&lt;PersonId&gt;0&lt;/PersonId&gt;&lt;ResponseDelay&gt;0&lt;/ResponseDelay&gt;&lt;/Response&gt;&lt;Response&gt;&lt;Index&gt;67&lt;/Index&gt;&lt;SmartcardUID&gt;0&lt;/SmartcardUID&gt;&lt;Key&gt;KEY&lt;/Key&gt;&lt;Valid&gt;true&lt;/Valid&gt;&lt;TimeStamp&gt;0001-01-01T00:00:00&lt;/TimeStamp&gt;&lt;Value&gt;materials&lt;/Value&gt;&lt;ValueAsPercentage&gt;0&lt;/ValueAsPercentage&gt;&lt;PersonId&gt;0&lt;/PersonId&gt;&lt;ResponseDelay&gt;0&lt;/ResponseDelay&gt;&lt;/Response&gt;&lt;Response&gt;&lt;Index&gt;68&lt;/Index&gt;&lt;SmartcardUID&gt;0&lt;/SmartcardUID&gt;&lt;Key&gt;KEY&lt;/Key&gt;&lt;Valid&gt;true&lt;/Valid&gt;&lt;TimeStamp&gt;0001-01-01T00:00:00&lt;/TimeStamp&gt;&lt;Value&gt;concepts&lt;/Value&gt;&lt;ValueAsPercentage&gt;0&lt;/ValueAsPercentage&gt;&lt;PersonId&gt;0&lt;/PersonId&gt;&lt;ResponseDelay&gt;0&lt;/ResponseDelay&gt;&lt;/Response&gt;&lt;Response&gt;&lt;Index&gt;69&lt;/Index&gt;&lt;SmartcardUID&gt;0&lt;/SmartcardUID&gt;&lt;Key&gt;KEY&lt;/Key&gt;&lt;Valid&gt;true&lt;/Valid&gt;&lt;TimeStamp&gt;0001-01-01T00:00:00&lt;/TimeStamp&gt;&lt;Value&gt;readings&lt;/Value&gt;&lt;ValueAsPercentage&gt;0&lt;/ValueAsPercentage&gt;&lt;PersonId&gt;0&lt;/PersonId&gt;&lt;ResponseDelay&gt;0&lt;/ResponseDelay&gt;&lt;/Response&gt;&lt;Response&gt;&lt;Index&gt;70&lt;/Index&gt;&lt;SmartcardUID&gt;0&lt;/SmartcardUID&gt;&lt;Key&gt;KEY&lt;/Key&gt;&lt;Valid&gt;true&lt;/Valid&gt;&lt;TimeStamp&gt;0001-01-01T00:00:00&lt;/TimeStamp&gt;&lt;Value&gt;never&lt;/Value&gt;&lt;ValueAsPercentage&gt;0&lt;/ValueAsPercentage&gt;&lt;PersonId&gt;0&lt;/PersonId&gt;&lt;ResponseDelay&gt;0&lt;/ResponseDelay&gt;&lt;/Response&gt;&lt;Response&gt;&lt;Index&gt;71&lt;/Index&gt;&lt;SmartcardUID&gt;0&lt;/SmartcardUID&gt;&lt;Key&gt;KEY&lt;/Key&gt;&lt;Valid&gt;true&lt;/Valid&gt;&lt;TimeStamp&gt;0001-01-01T00:00:00&lt;/TimeStamp&gt;&lt;Value&gt;done&lt;/Value&gt;&lt;ValueAsPercentage&gt;0&lt;/ValueAsPercentage&gt;&lt;PersonId&gt;0&lt;/PersonId&gt;&lt;ResponseDelay&gt;0&lt;/ResponseDelay&gt;&lt;/Response&gt;&lt;Response&gt;&lt;Index&gt;72&lt;/Index&gt;&lt;SmartcardUID&gt;0&lt;/SmartcardUID&gt;&lt;Key&gt;KEY&lt;/Key&gt;&lt;Valid&gt;true&lt;/Valid&gt;&lt;TimeStamp&gt;0001-01-01T00:00:00&lt;/TimeStamp&gt;&lt;Value&gt;experiences&lt;/Value&gt;&lt;ValueAsPercentage&gt;0&lt;/ValueAsPercentage&gt;&lt;PersonId&gt;0&lt;/PersonId&gt;&lt;ResponseDelay&gt;0&lt;/ResponseDelay&gt;&lt;/Response&gt;&lt;Response&gt;&lt;Index&gt;73&lt;/Index&gt;&lt;SmartcardUID&gt;0&lt;/SmartcardUID&gt;&lt;Key&gt;KEY&lt;/Key&gt;&lt;Valid&gt;true&lt;/Valid&gt;&lt;TimeStamp&gt;0001-01-01T00:00:00&lt;/TimeStamp&gt;&lt;Value&gt;received&lt;/Value&gt;&lt;ValueAsPercentage&gt;0&lt;/ValueAsPercentage&gt;&lt;PersonId&gt;0&lt;/PersonId&gt;&lt;ResponseDelay&gt;0&lt;/ResponseDelay&gt;&lt;/Response&gt;&lt;Response&gt;&lt;Index&gt;74&lt;/Index&gt;&lt;SmartcardUID&gt;0&lt;/SmartcardUID&gt;&lt;Key&gt;KEY&lt;/Key&gt;&lt;Valid&gt;true&lt;/Valid&gt;&lt;TimeStamp&gt;0001-01-01T00:00:00&lt;/TimeStamp&gt;&lt;Value&gt;personal&lt;/Value&gt;&lt;ValueAsPercentage&gt;0&lt;/ValueAsPercentage&gt;&lt;PersonId&gt;0&lt;/PersonId&gt;&lt;ResponseDelay&gt;0&lt;/ResponseDelay&gt;&lt;/Response&gt;&lt;Response&gt;&lt;Index&gt;75&lt;/Index&gt;&lt;SmartcardUID&gt;0&lt;/SmartcardUID&gt;&lt;Key&gt;KEY&lt;/Key&gt;&lt;Valid&gt;true&lt;/Valid&gt;&lt;TimeStamp&gt;0001-01-01T00:00:00&lt;/TimeStamp&gt;&lt;Value&gt;ideas&lt;/Value&gt;&lt;ValueAsPercentage&gt;0&lt;/ValueAsPercentage&gt;&lt;PersonId&gt;0&lt;/PersonId&gt;&lt;ResponseDelay&gt;0&lt;/ResponseDelay&gt;&lt;/Response&gt;&lt;Response&gt;&lt;Index&gt;76&lt;/Index&gt;&lt;SmartcardUID&gt;0&lt;/SmartcardUID&gt;&lt;Key&gt;KEY&lt;/Key&gt;&lt;Valid&gt;true&lt;/Valid&gt;&lt;TimeStamp&gt;0001-01-01T00:00:00&lt;/TimeStamp&gt;&lt;Value&gt;noting&lt;/Value&gt;&lt;ValueAsPercentage&gt;0&lt;/ValueAsPercentage&gt;&lt;PersonId&gt;0&lt;/PersonId&gt;&lt;ResponseDelay&gt;0&lt;/ResponseDelay&gt;&lt;/Response&gt;&lt;Response&gt;&lt;Index&gt;77&lt;/Index&gt;&lt;SmartcardUID&gt;0&lt;/SmartcardUID&gt;&lt;Key&gt;KEY&lt;/Key&gt;&lt;Valid&gt;true&lt;/Valid&gt;&lt;TimeStamp&gt;0001-01-01T00:00:00&lt;/TimeStamp&gt;&lt;Value&gt;work&lt;/Value&gt;&lt;ValueAsPercentage&gt;0&lt;/ValueAsPercentage&gt;&lt;PersonId&gt;0&lt;/PersonId&gt;&lt;ResponseDelay&gt;0&lt;/ResponseDelay&gt;&lt;/Response&gt;&lt;Response&gt;&lt;Index&gt;78&lt;/Index&gt;&lt;SmartcardUID&gt;0&lt;/SmartcardUID&gt;&lt;Key&gt;KEY&lt;/Key&gt;&lt;Valid&gt;true&lt;/Valid&gt;&lt;TimeStamp&gt;0001-01-01T00:00:00&lt;/TimeStamp&gt;&lt;Value&gt;remain&lt;/Value&gt;&lt;ValueAsPercentage&gt;0&lt;/ValueAsPercentage&gt;&lt;PersonId&gt;0&lt;/PersonId&gt;&lt;ResponseDelay&gt;0&lt;/ResponseDelay&gt;&lt;/Response&gt;&lt;Response&gt;&lt;Index&gt;79&lt;/Index&gt;&lt;SmartcardUID&gt;0&lt;/SmartcardUID&gt;&lt;Key&gt;KEY&lt;/Key&gt;&lt;Valid&gt;true&lt;/Valid&gt;&lt;TimeStamp&gt;0001-01-01T00:00:00&lt;/TimeStamp&gt;&lt;Value&gt;going&lt;/Value&gt;&lt;ValueAsPercentage&gt;0&lt;/ValueAsPercentage&gt;&lt;PersonId&gt;0&lt;/PersonId&gt;&lt;ResponseDelay&gt;0&lt;/ResponseDelay&gt;&lt;/Response&gt;&lt;Response&gt;&lt;Index&gt;80&lt;/Index&gt;&lt;SmartcardUID&gt;0&lt;/SmartcardUID&gt;&lt;Key&gt;KEY&lt;/Key&gt;&lt;Valid&gt;true&lt;/Valid&gt;&lt;TimeStamp&gt;0001-01-01T00:00:00&lt;/TimeStamp&gt;&lt;Value&gt;sure&lt;/Value&gt;&lt;ValueAsPercentage&gt;0&lt;/ValueAsPercentage&gt;&lt;PersonId&gt;0&lt;/PersonId&gt;&lt;ResponseDelay&gt;0&lt;/ResponseDelay&gt;&lt;/Response&gt;&lt;Response&gt;&lt;Index&gt;81&lt;/Index&gt;&lt;SmartcardUID&gt;0&lt;/SmartcardUID&gt;&lt;Key&gt;KEY&lt;/Key&gt;&lt;Valid&gt;true&lt;/Valid&gt;&lt;TimeStamp&gt;0001-01-01T00:00:00&lt;/TimeStamp&gt;&lt;Value&gt;sessions&lt;/Value&gt;&lt;ValueAsPercentage&gt;0&lt;/ValueAsPercentage&gt;&lt;PersonId&gt;0&lt;/PersonId&gt;&lt;ResponseDelay&gt;0&lt;/ResponseDelay&gt;&lt;/Response&gt;&lt;Response&gt;&lt;Index&gt;82&lt;/Index&gt;&lt;SmartcardUID&gt;0&lt;/SmartcardUID&gt;&lt;Key&gt;KEY&lt;/Key&gt;&lt;Valid&gt;true&lt;/Valid&gt;&lt;TimeStamp&gt;0001-01-01T00:00:00&lt;/TimeStamp&gt;&lt;Value&gt;settings&lt;/Value&gt;&lt;ValueAsPercentage&gt;0&lt;/ValueAsPercentage&gt;&lt;PersonId&gt;0&lt;/PersonId&gt;&lt;ResponseDelay&gt;0&lt;/ResponseDelay&gt;&lt;/Response&gt;&lt;Response&gt;&lt;Index&gt;83&lt;/Index&gt;&lt;SmartcardUID&gt;0&lt;/SmartcardUID&gt;&lt;Key&gt;KEY&lt;/Key&gt;&lt;Valid&gt;true&lt;/Valid&gt;&lt;TimeStamp&gt;0001-01-01T00:00:00&lt;/TimeStamp&gt;&lt;Value&gt;new&lt;/Value&gt;&lt;ValueAsPercentage&gt;0&lt;/ValueAsPercentage&gt;&lt;PersonId&gt;0&lt;/PersonId&gt;&lt;ResponseDelay&gt;0&lt;/ResponseDelay&gt;&lt;/Response&gt;&lt;Response&gt;&lt;Index&gt;84&lt;/Index&gt;&lt;SmartcardUID&gt;0&lt;/SmartcardUID&gt;&lt;Key&gt;KEY&lt;/Key&gt;&lt;Valid&gt;true&lt;/Valid&gt;&lt;TimeStamp&gt;0001-01-01T00:00:00&lt;/TimeStamp&gt;&lt;Value&gt;similar&lt;/Value&gt;&lt;ValueAsPercentage&gt;0&lt;/ValueAsPercentage&gt;&lt;PersonId&gt;0&lt;/PersonId&gt;&lt;ResponseDelay&gt;0&lt;/ResponseDelay&gt;&lt;/Response&gt;&lt;Response&gt;&lt;Index&gt;85&lt;/Index&gt;&lt;SmartcardUID&gt;0&lt;/SmartcardUID&gt;&lt;Key&gt;KEY&lt;/Key&gt;&lt;Valid&gt;true&lt;/Valid&gt;&lt;TimeStamp&gt;0001-01-01T00:00:00&lt;/TimeStamp&gt;&lt;Value&gt;actual&lt;/Value&gt;&lt;ValueAsPercentage&gt;0&lt;/ValueAsPercentage&gt;&lt;PersonId&gt;0&lt;/PersonId&gt;&lt;ResponseDelay&gt;0&lt;/ResponseDelay&gt;&lt;/Response&gt;&lt;Response&gt;&lt;Index&gt;86&lt;/Index&gt;&lt;SmartcardUID&gt;0&lt;/SmartcardUID&gt;&lt;Key&gt;KEY&lt;/Key&gt;&lt;Valid&gt;true&lt;/Valid&gt;&lt;TimeStamp&gt;0001-01-01T00:00:00&lt;/TimeStamp&gt;&lt;Value&gt;expecting&lt;/Value&gt;&lt;ValueAsPercentage&gt;0&lt;/ValueAsPercentage&gt;&lt;PersonId&gt;0&lt;/PersonId&gt;&lt;ResponseDelay&gt;0&lt;/ResponseDelay&gt;&lt;/Response&gt;&lt;Response&gt;&lt;Index&gt;87&lt;/Index&gt;&lt;SmartcardUID&gt;0&lt;/SmartcardUID&gt;&lt;Key&gt;KEY&lt;/Key&gt;&lt;Valid&gt;true&lt;/Valid&gt;&lt;TimeStamp&gt;0001-01-01T00:00:00&lt;/TimeStamp&gt;&lt;Value&gt;potential&lt;/Value&gt;&lt;ValueAsPercentage&gt;0&lt;/ValueAsPercentage&gt;&lt;PersonId&gt;0&lt;/PersonId&gt;&lt;ResponseDelay&gt;0&lt;/ResponseDelay&gt;&lt;/Response&gt;&lt;Response&gt;&lt;Index&gt;88&lt;/Index&gt;&lt;SmartcardUID&gt;0&lt;/SmartcardUID&gt;&lt;Key&gt;KEY&lt;/Key&gt;&lt;Valid&gt;true&lt;/Valid&gt;&lt;TimeStamp&gt;0001-01-01T00:00:00&lt;/TimeStamp&gt;&lt;Value&gt;per&lt;/Value&gt;&lt;ValueAsPercentage&gt;0&lt;/ValueAsPercentage&gt;&lt;PersonId&gt;0&lt;/PersonId&gt;&lt;ResponseDelay&gt;0&lt;/ResponseDelay&gt;&lt;/Response&gt;&lt;Response&gt;&lt;Index&gt;89&lt;/Index&gt;&lt;SmartcardUID&gt;0&lt;/SmartcardUID&gt;&lt;Key&gt;KEY&lt;/Key&gt;&lt;Valid&gt;true&lt;/Valid&gt;&lt;TimeStamp&gt;0001-01-01T00:00:00&lt;/TimeStamp&gt;&lt;Value&gt;helpful&lt;/Value&gt;&lt;ValueAsPercentage&gt;0&lt;/ValueAsPercentage&gt;&lt;PersonId&gt;0&lt;/PersonId&gt;&lt;ResponseDelay&gt;0&lt;/ResponseDelay&gt;&lt;/Response&gt;&lt;Response&gt;&lt;Index&gt;90&lt;/Index&gt;&lt;SmartcardUID&gt;0&lt;/SmartcardUID&gt;&lt;Key&gt;KEY&lt;/Key&gt;&lt;Valid&gt;true&lt;/Valid&gt;&lt;TimeStamp&gt;0001-01-01T00:00:00&lt;/TimeStamp&gt;&lt;Value&gt;find&lt;/Value&gt;&lt;ValueAsPercentage&gt;0&lt;/ValueAsPercentage&gt;&lt;PersonId&gt;0&lt;/PersonId&gt;&lt;ResponseDelay&gt;0&lt;/ResponseDelay&gt;&lt;/Response&gt;&lt;Response&gt;&lt;Index&gt;91&lt;/Index&gt;&lt;SmartcardUID&gt;0&lt;/SmartcardUID&gt;&lt;Key&gt;KEY&lt;/Key&gt;&lt;Valid&gt;true&lt;/Valid&gt;&lt;TimeStamp&gt;0001-01-01T00:00:00&lt;/TimeStamp&gt;&lt;Value&gt;late&lt;/Value&gt;&lt;ValueAsPercentage&gt;0&lt;/ValueAsPercentage&gt;&lt;PersonId&gt;0&lt;/PersonId&gt;&lt;ResponseDelay&gt;0&lt;/ResponseDelay&gt;&lt;/Response&gt;&lt;Response&gt;&lt;Index&gt;92&lt;/Index&gt;&lt;SmartcardUID&gt;0&lt;/SmartcardUID&gt;&lt;Key&gt;KEY&lt;/Key&gt;&lt;Valid&gt;true&lt;/Valid&gt;&lt;TimeStamp&gt;0001-01-01T00:00:00&lt;/TimeStamp&gt;&lt;Value&gt;thanks&lt;/Value&gt;&lt;ValueAsPercentage&gt;0&lt;/ValueAsPercentage&gt;&lt;PersonId&gt;0&lt;/PersonId&gt;&lt;ResponseDelay&gt;0&lt;/ResponseDelay&gt;&lt;/Response&gt;&lt;Response&gt;&lt;Index&gt;93&lt;/Index&gt;&lt;SmartcardUID&gt;0&lt;/SmartcardUID&gt;&lt;Key&gt;KEY&lt;/Key&gt;&lt;Valid&gt;true&lt;/Valid&gt;&lt;TimeStamp&gt;0001-01-01T00:00:00&lt;/TimeStamp&gt;&lt;Value&gt;feedback&lt;/Value&gt;&lt;ValueAsPercentage&gt;0&lt;/ValueAsPercentage&gt;&lt;PersonId&gt;0&lt;/PersonId&gt;&lt;ResponseDelay&gt;0&lt;/ResponseDelay&gt;&lt;/Response&gt;&lt;Response&gt;&lt;Index&gt;94&lt;/Index&gt;&lt;SmartcardUID&gt;0&lt;/SmartcardUID&gt;&lt;Key&gt;KEY&lt;/Key&gt;&lt;Valid&gt;true&lt;/Valid&gt;&lt;TimeStamp&gt;0001-01-01T00:00:00&lt;/TimeStamp&gt;&lt;Value&gt;tips&lt;/Value&gt;&lt;ValueAsPercentage&gt;0&lt;/ValueAsPercentage&gt;&lt;PersonId&gt;0&lt;/PersonId&gt;&lt;ResponseDelay&gt;0&lt;/ResponseDelay&gt;&lt;/Response&gt;&lt;Response&gt;&lt;Index&gt;95&lt;/Index&gt;&lt;SmartcardUID&gt;0&lt;/SmartcardUID&gt;&lt;Key&gt;KEY&lt;/Key&gt;&lt;Valid&gt;true&lt;/Valid&gt;&lt;TimeStamp&gt;0001-01-01T00:00:00&lt;/TimeStamp&gt;&lt;Value&gt;beyond&lt;/Value&gt;&lt;ValueAsPercentage&gt;0&lt;/ValueAsPercentage&gt;&lt;PersonId&gt;0&lt;/PersonId&gt;&lt;ResponseDelay&gt;0&lt;/ResponseDelay&gt;&lt;/Response&gt;&lt;Response&gt;&lt;Index&gt;96&lt;/Index&gt;&lt;SmartcardUID&gt;0&lt;/SmartcardUID&gt;&lt;Key&gt;KEY&lt;/Key&gt;&lt;Valid&gt;true&lt;/Valid&gt;&lt;TimeStamp&gt;0001-01-01T00:00:00&lt;/TimeStamp&gt;&lt;Value&gt;challenging&lt;/Value&gt;&lt;ValueAsPercentage&gt;0&lt;/ValueAsPercentage&gt;&lt;PersonId&gt;0&lt;/PersonId&gt;&lt;ResponseDelay&gt;0&lt;/ResponseDelay&gt;&lt;/Response&gt;&lt;Response&gt;&lt;Index&gt;97&lt;/Index&gt;&lt;SmartcardUID&gt;0&lt;/SmartcardUID&gt;&lt;Key&gt;KEY&lt;/Key&gt;&lt;Valid&gt;true&lt;/Valid&gt;&lt;TimeStamp&gt;0001-01-01T00:00:00&lt;/TimeStamp&gt;&lt;Value&gt;american&lt;/Value&gt;&lt;ValueAsPercentage&gt;0&lt;/ValueAsPercentage&gt;&lt;PersonId&gt;0&lt;/PersonId&gt;&lt;ResponseDelay&gt;0&lt;/ResponseDelay&gt;&lt;/Response&gt;&lt;Response&gt;&lt;Index&gt;98&lt;/Index&gt;&lt;SmartcardUID&gt;0&lt;/SmartcardUID&gt;&lt;Key&gt;KEY&lt;/Key&gt;&lt;Valid&gt;true&lt;/Valid&gt;&lt;TimeStamp&gt;0001-01-01T00:00:00&lt;/TimeStamp&gt;&lt;Value&gt;feel&lt;/Value&gt;&lt;ValueAsPercentage&gt;0&lt;/ValueAsPercentage&gt;&lt;PersonId&gt;0&lt;/PersonId&gt;&lt;ResponseDelay&gt;0&lt;/ResponseDelay&gt;&lt;/Response&gt;&lt;Response&gt;&lt;Index&gt;99&lt;/Index&gt;&lt;SmartcardUID&gt;0&lt;/SmartcardUID&gt;&lt;Key&gt;KEY&lt;/Key&gt;&lt;Valid&gt;true&lt;/Valid&gt;&lt;TimeStamp&gt;0001-01-01T00:00:00&lt;/TimeStamp&gt;&lt;Value&gt;vary&lt;/Value&gt;&lt;ValueAsPercentage&gt;0&lt;/ValueAsPercentage&gt;&lt;PersonId&gt;0&lt;/PersonId&gt;&lt;ResponseDelay&gt;0&lt;/ResponseDelay&gt;&lt;/Response&gt;&lt;/ArrayOfResponse&gt;"/>
  <p:tag name="LASTMODE" val="&lt;?xml version=&quot;1.0&quot; encoding=&quot;utf-8&quot;?&gt;&lt;int&gt;7&lt;/int&gt;"/>
  <p:tag name="SEQUENCECOUNT" val="&lt;?xml version=&quot;1.0&quot; encoding=&quot;utf-8&quot;?&gt;&lt;int&gt;33&lt;/int&gt;"/>
  <p:tag name="MEETOO" val="598969c5-5e82-4471-ba55-192a6c4036f1"/>
</p:tagLst>
</file>

<file path=ppt/tags/tag98.xml><?xml version="1.0" encoding="utf-8"?>
<p:tagLst xmlns:a="http://schemas.openxmlformats.org/drawingml/2006/main" xmlns:r="http://schemas.openxmlformats.org/officeDocument/2006/relationships" xmlns:p="http://schemas.openxmlformats.org/presentationml/2006/main">
  <p:tag name="MEETINGNUMBER" val="189-815-559"/>
</p:tagLst>
</file>

<file path=ppt/tags/tag99.xml><?xml version="1.0" encoding="utf-8"?>
<p:tagLst xmlns:a="http://schemas.openxmlformats.org/drawingml/2006/main" xmlns:r="http://schemas.openxmlformats.org/officeDocument/2006/relationships" xmlns:p="http://schemas.openxmlformats.org/presentationml/2006/main">
  <p:tag name="STARTANIMATION" val="OpenQuestion"/>
  <p:tag name="QUESTIONGUID" val="d7e6d0e6-ec0a-449d-a4e1-3c72b62b2c4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1099</Words>
  <Application>Microsoft Office PowerPoint</Application>
  <PresentationFormat>Custom</PresentationFormat>
  <Paragraphs>180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Welcome!</vt:lpstr>
      <vt:lpstr>Working Alongside Online</vt:lpstr>
      <vt:lpstr>Student Engagement, Evaluation &amp; Research</vt:lpstr>
      <vt:lpstr>What do you hope to get out of this session?</vt:lpstr>
      <vt:lpstr>What do I hope you’ll get out of this session?</vt:lpstr>
      <vt:lpstr>PowerPoint Presentation</vt:lpstr>
      <vt:lpstr>Jesse Stommel’s Digital Studies 101</vt:lpstr>
      <vt:lpstr>Stommel’s Assessment Brief</vt:lpstr>
      <vt:lpstr>How would you rate the Digital Studies 101 module descriptor?</vt:lpstr>
      <vt:lpstr>Choose the statement that most closely matches your view</vt:lpstr>
      <vt:lpstr>Cathy Bovill &amp; relational pedagogy</vt:lpstr>
      <vt:lpstr>Learning from mistakes  (or here is an example of how not to welcome students to synchronous learning activity)</vt:lpstr>
      <vt:lpstr>Workshop activity</vt:lpstr>
      <vt:lpstr>Things to think about whilst in the room</vt:lpstr>
      <vt:lpstr>Feedback from the break-out rooms</vt:lpstr>
      <vt:lpstr>I have learned something about this today  (choose any that apply)</vt:lpstr>
      <vt:lpstr>Did the preparation materials for this session help with getting ready for today?</vt:lpstr>
      <vt:lpstr>Please use this opportunity to feed back on anything you would like to know more about or any further sessions you would like us to deliver on student engagement and evaluation to help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Alongside Online</dc:title>
  <dc:creator>Jill LeBihan</dc:creator>
  <cp:lastModifiedBy>Natalie Brownell</cp:lastModifiedBy>
  <cp:revision>26</cp:revision>
  <dcterms:created xsi:type="dcterms:W3CDTF">2020-06-08T11:21:56Z</dcterms:created>
  <dcterms:modified xsi:type="dcterms:W3CDTF">2020-06-26T06:43:07Z</dcterms:modified>
</cp:coreProperties>
</file>