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CB98BD3-60FE-4E08-B203-4B0D452EAB29}">
  <a:tblStyle styleId="{FCB98BD3-60FE-4E08-B203-4B0D452EAB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0CB544-9367-41D5-B810-D7AE5A9EF4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79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7942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d1914f3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d1914f3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d1914f3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7d1914f3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d1914f3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d1914f3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5f8ab4f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5f8ab4f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5f8ab4fc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5f8ab4fc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7ecfac48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7ecfac48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0a75aa82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0a75aa82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06f487e7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06f487e7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d1914f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d1914f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d1914f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d1914f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d1914f3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d1914f3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d1914f3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d1914f3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d1914f3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d1914f3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ecfac48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ecfac48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d1914f3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d1914f3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do2xsXaoZp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sites.google.com/view/transitionmode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blackboard.coursesites.com/ultra/cour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Model Toolkit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3050" y="2855625"/>
            <a:ext cx="8520600" cy="1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Course Leader Fest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/>
            </a:r>
            <a:br>
              <a:rPr lang="en" sz="2400"/>
            </a:br>
            <a:r>
              <a:rPr lang="en" sz="2400"/>
              <a:t>17th June 2020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12:10pm – 13:10pm  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ctrTitle"/>
          </p:nvPr>
        </p:nvSpPr>
        <p:spPr>
          <a:xfrm>
            <a:off x="311700" y="1318350"/>
            <a:ext cx="8520600" cy="25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Academic Practice 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 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037650" y="225125"/>
            <a:ext cx="67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255175" y="1892550"/>
            <a:ext cx="2831100" cy="1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Dr Lindy Nahmad-Williams, Senior Lecturer, Education Studies, Education, Childhood &amp; Inclusion.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 title="Lindys Feedback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1000" y="887300"/>
            <a:ext cx="4491875" cy="33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Toolkit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Charmaine Myers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2037650" y="225125"/>
            <a:ext cx="67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Toolkit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14648" r="-30" b="12835"/>
          <a:stretch/>
        </p:blipFill>
        <p:spPr>
          <a:xfrm>
            <a:off x="277950" y="1262903"/>
            <a:ext cx="8588098" cy="3502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ctrTitle"/>
          </p:nvPr>
        </p:nvSpPr>
        <p:spPr>
          <a:xfrm>
            <a:off x="477000" y="1132750"/>
            <a:ext cx="8190000" cy="33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Adopting the Model in your Course Area</a:t>
            </a:r>
            <a:r>
              <a:rPr lang="en" sz="3700"/>
              <a:t/>
            </a:r>
            <a:br>
              <a:rPr lang="en" sz="3700"/>
            </a:b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Thinking about your current practice (pre-enrolment &amp; welcome week);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Could you adopt the model in you course area?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What would be the benefits, barriers and challenges?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Comments/Questions in the Chat, please</a:t>
            </a:r>
            <a:endParaRPr sz="2100"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2037650" y="225125"/>
            <a:ext cx="67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 and Next Steps	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p27"/>
          <p:cNvGraphicFramePr/>
          <p:nvPr/>
        </p:nvGraphicFramePr>
        <p:xfrm>
          <a:off x="286575" y="119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{FCB98BD3-60FE-4E08-B203-4B0D452EAB29}</a:tableStyleId>
              </a:tblPr>
              <a:tblGrid>
                <a:gridCol w="284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i="1">
                          <a:solidFill>
                            <a:schemeClr val="dk1"/>
                          </a:solidFill>
                        </a:rPr>
                        <a:t>“Recommendation that students be reorientated at the star of each level of study” 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(Morgan, 2012)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Orientate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Apply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Connect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Prior learning from previous year’s work-experience module  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e.g. Level 4 – Live Project   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to next year’s 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work experience module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e.g. Level 5 – 120 hours 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(digital as part of solution)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Application to  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future career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en" sz="1000">
                          <a:solidFill>
                            <a:schemeClr val="dk1"/>
                          </a:solidFill>
                        </a:rPr>
                      </a:b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Ref: Morgan, M. (2012).  Improving the student experience: a practical guide for universities and colleges. London, Routledge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 and Next steps 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1"/>
          </p:nvPr>
        </p:nvSpPr>
        <p:spPr>
          <a:xfrm>
            <a:off x="311700" y="2985075"/>
            <a:ext cx="85206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00000"/>
                </a:solidFill>
              </a:rPr>
              <a:t>URL: </a:t>
            </a:r>
            <a:r>
              <a:rPr lang="en" sz="2500">
                <a:solidFill>
                  <a:srgbClr val="000000"/>
                </a:solidFill>
              </a:rPr>
              <a:t>go.shu.ac.uk/transitionmodel</a:t>
            </a:r>
            <a:br>
              <a:rPr lang="en" sz="2500">
                <a:solidFill>
                  <a:srgbClr val="000000"/>
                </a:solidFill>
              </a:rPr>
            </a:br>
            <a:endParaRPr sz="25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00000"/>
                </a:solidFill>
              </a:rPr>
              <a:t>Email: </a:t>
            </a:r>
            <a:r>
              <a:rPr lang="en" sz="2500">
                <a:solidFill>
                  <a:srgbClr val="000000"/>
                </a:solidFill>
              </a:rPr>
              <a:t>transitionmodel@shu.ac.uk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450" y="58400"/>
            <a:ext cx="2675949" cy="12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Team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802650" y="3997375"/>
            <a:ext cx="2428500" cy="9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Charmaine Myers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700" y="2040603"/>
            <a:ext cx="1136400" cy="1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l="32954" r="26465" b="46050"/>
          <a:stretch/>
        </p:blipFill>
        <p:spPr>
          <a:xfrm>
            <a:off x="6789000" y="2040613"/>
            <a:ext cx="1282200" cy="170457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953100" y="3997375"/>
            <a:ext cx="1467900" cy="9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6588900" y="3997375"/>
            <a:ext cx="1682400" cy="9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l="14671" r="12948"/>
          <a:stretch/>
        </p:blipFill>
        <p:spPr>
          <a:xfrm>
            <a:off x="4079400" y="2006200"/>
            <a:ext cx="1215300" cy="1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2037650" y="225125"/>
            <a:ext cx="67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5"/>
          <p:cNvGraphicFramePr/>
          <p:nvPr/>
        </p:nvGraphicFramePr>
        <p:xfrm>
          <a:off x="351900" y="1017725"/>
          <a:ext cx="8289500" cy="4023120"/>
        </p:xfrm>
        <a:graphic>
          <a:graphicData uri="http://schemas.openxmlformats.org/drawingml/2006/table">
            <a:tbl>
              <a:tblPr>
                <a:noFill/>
                <a:tableStyleId>{FCB98BD3-60FE-4E08-B203-4B0D452EAB29}</a:tableStyleId>
              </a:tblPr>
              <a:tblGrid>
                <a:gridCol w="196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8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Time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Activity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12:12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concept -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 Charmaine Myers 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12:20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 practice -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James Coope 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12:30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Impact on academic practice and students -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 Lindy Nahmad Williams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12:35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Toolkit -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Charmaine Myers 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12:40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i="1">
                          <a:solidFill>
                            <a:schemeClr val="dk1"/>
                          </a:solidFill>
                        </a:rPr>
                        <a:t>Adopting the Model in your course area: Think about: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i="1">
                          <a:solidFill>
                            <a:schemeClr val="dk1"/>
                          </a:solidFill>
                        </a:rPr>
                        <a:t>What is your current approach?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i="1">
                          <a:solidFill>
                            <a:schemeClr val="dk1"/>
                          </a:solidFill>
                        </a:rPr>
                        <a:t>How could you adopt the model in your course area – what would be the benefits, challenges and barriers?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i="1">
                          <a:solidFill>
                            <a:schemeClr val="dk1"/>
                          </a:solidFill>
                        </a:rPr>
                        <a:t>Questions/comments in the Chat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12:45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Feedback to the room and responses to questions - Charmaine Myers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13:10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Close and next steps </a:t>
                      </a:r>
                      <a:r>
                        <a:rPr lang="en" i="1">
                          <a:solidFill>
                            <a:schemeClr val="dk1"/>
                          </a:solidFill>
                        </a:rPr>
                        <a:t>- Charmaine Myers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Concept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Charmaine Myers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2037650" y="225125"/>
            <a:ext cx="67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Concept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“</a:t>
            </a:r>
            <a:r>
              <a:rPr lang="en" sz="2200"/>
              <a:t>Challenges educators to develop curricula that begins prior to arrival, with activities that promote a sense of inclusion, inspire belief in the ability to achieve, give a clear idea of what it will take to achieve, and develop a sense of aspiration</a:t>
            </a:r>
            <a:r>
              <a:rPr lang="en" sz="2900"/>
              <a:t>”</a:t>
            </a:r>
            <a:endParaRPr sz="290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/>
              <a:t>Lizzio (2011) </a:t>
            </a:r>
            <a:br>
              <a:rPr lang="en" sz="2200" b="1"/>
            </a:b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/>
            </a:r>
            <a:br>
              <a:rPr lang="en" sz="1200"/>
            </a:br>
            <a:r>
              <a:rPr lang="en" sz="1200"/>
              <a:t>Ref- Lizzio, A. (2011). The student lifecycle: an integrative framework for guiding practice. Available from: www.griffith.edu.au/learning-teaching/student-success/first-year-experience/student-lifecycle-transition-orientation [Accessed 9 May 2020]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037650" y="225125"/>
            <a:ext cx="67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Concept Aligned to Our Strategy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80125" y="944999"/>
            <a:ext cx="3913200" cy="2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</a:rPr>
              <a:t>Ambition</a:t>
            </a:r>
            <a:r>
              <a:rPr lang="en" sz="1400">
                <a:solidFill>
                  <a:schemeClr val="dk1"/>
                </a:solidFill>
              </a:rPr>
              <a:t/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Sheffield Hallam University: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 i="1">
                <a:solidFill>
                  <a:schemeClr val="dk1"/>
                </a:solidFill>
              </a:rPr>
              <a:t>The world’s leading applied university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</a:rPr>
              <a:t>Hallam Model Principles:</a:t>
            </a:r>
            <a:br>
              <a:rPr lang="en" sz="1400" u="sng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Engage, Collaborate, Challenge &amp; Thrive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</a:rPr>
              <a:t>Highly Skilled Employment (HSE)</a:t>
            </a:r>
            <a:endParaRPr sz="1400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1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l="24776" t="44941" r="43248" b="30058"/>
          <a:stretch/>
        </p:blipFill>
        <p:spPr>
          <a:xfrm>
            <a:off x="465763" y="3164954"/>
            <a:ext cx="3941918" cy="1733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8"/>
          <p:cNvGrpSpPr/>
          <p:nvPr/>
        </p:nvGrpSpPr>
        <p:grpSpPr>
          <a:xfrm>
            <a:off x="5395350" y="1844963"/>
            <a:ext cx="3100375" cy="2646738"/>
            <a:chOff x="3183450" y="2594663"/>
            <a:chExt cx="3100375" cy="2646738"/>
          </a:xfrm>
        </p:grpSpPr>
        <p:sp>
          <p:nvSpPr>
            <p:cNvPr id="99" name="Google Shape;99;p18"/>
            <p:cNvSpPr/>
            <p:nvPr/>
          </p:nvSpPr>
          <p:spPr>
            <a:xfrm>
              <a:off x="3888250" y="3031000"/>
              <a:ext cx="1821600" cy="166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Discipline</a:t>
              </a:r>
              <a:endParaRPr sz="1300"/>
            </a:p>
          </p:txBody>
        </p:sp>
        <p:sp>
          <p:nvSpPr>
            <p:cNvPr id="100" name="Google Shape;100;p18"/>
            <p:cNvSpPr txBox="1"/>
            <p:nvPr/>
          </p:nvSpPr>
          <p:spPr>
            <a:xfrm>
              <a:off x="3980050" y="2594663"/>
              <a:ext cx="16380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Career Readiness</a:t>
              </a:r>
              <a:endParaRPr/>
            </a:p>
          </p:txBody>
        </p:sp>
        <p:sp>
          <p:nvSpPr>
            <p:cNvPr id="101" name="Google Shape;101;p18"/>
            <p:cNvSpPr txBox="1"/>
            <p:nvPr/>
          </p:nvSpPr>
          <p:spPr>
            <a:xfrm>
              <a:off x="3183450" y="4699600"/>
              <a:ext cx="1041600" cy="5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Authentic </a:t>
              </a:r>
              <a:br>
                <a:rPr lang="en"/>
              </a:br>
              <a:r>
                <a:rPr lang="en"/>
                <a:t>Learning</a:t>
              </a:r>
              <a:endParaRPr/>
            </a:p>
          </p:txBody>
        </p:sp>
        <p:sp>
          <p:nvSpPr>
            <p:cNvPr id="102" name="Google Shape;102;p18"/>
            <p:cNvSpPr txBox="1"/>
            <p:nvPr/>
          </p:nvSpPr>
          <p:spPr>
            <a:xfrm>
              <a:off x="5496025" y="4699600"/>
              <a:ext cx="7878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Digital </a:t>
              </a:r>
              <a:br>
                <a:rPr lang="en"/>
              </a:br>
              <a:r>
                <a:rPr lang="en"/>
                <a:t>Skills</a:t>
              </a:r>
              <a:endParaRPr/>
            </a:p>
          </p:txBody>
        </p:sp>
      </p:grpSp>
      <p:sp>
        <p:nvSpPr>
          <p:cNvPr id="103" name="Google Shape;103;p18"/>
          <p:cNvSpPr txBox="1"/>
          <p:nvPr/>
        </p:nvSpPr>
        <p:spPr>
          <a:xfrm>
            <a:off x="5725175" y="1052375"/>
            <a:ext cx="269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Discipline at the heart</a:t>
            </a:r>
            <a:br>
              <a:rPr lang="en" b="1"/>
            </a:br>
            <a:r>
              <a:rPr lang="en" b="1"/>
              <a:t>Develop Graduate Outcomes</a:t>
            </a:r>
            <a:endParaRPr b="1"/>
          </a:p>
        </p:txBody>
      </p:sp>
      <p:cxnSp>
        <p:nvCxnSpPr>
          <p:cNvPr id="104" name="Google Shape;104;p18"/>
          <p:cNvCxnSpPr/>
          <p:nvPr/>
        </p:nvCxnSpPr>
        <p:spPr>
          <a:xfrm rot="10800000">
            <a:off x="4623025" y="994975"/>
            <a:ext cx="0" cy="390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869250" y="164225"/>
            <a:ext cx="67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Framework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491300" y="152400"/>
            <a:ext cx="4482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Orientate-Apply-Connect (O.A.C) – pre arrival on-line Transition Model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                        	 </a:t>
            </a:r>
            <a:endParaRPr sz="11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     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p19"/>
          <p:cNvGraphicFramePr/>
          <p:nvPr/>
        </p:nvGraphicFramePr>
        <p:xfrm>
          <a:off x="190925" y="956833"/>
          <a:ext cx="8762150" cy="3939256"/>
        </p:xfrm>
        <a:graphic>
          <a:graphicData uri="http://schemas.openxmlformats.org/drawingml/2006/table">
            <a:tbl>
              <a:tblPr>
                <a:noFill/>
                <a:tableStyleId>{E10CB544-9367-41D5-B810-D7AE5A9EF45D}</a:tableStyleId>
              </a:tblPr>
              <a:tblGrid>
                <a:gridCol w="150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2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5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8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 Sections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 A Taste of the Subject - Orientate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2. Apply          	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3. Connect	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What?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Academic Context e.g. Approach, Theory or Model from the subject area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Application of the Academic Context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Professional Practice – The Academic Context in a real-world situation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How?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 minute TED-esq Talk video – Course Lead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1- 3 Tasks – Learners apply in their own home environment (max 45 minutes)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 minute Video – Employer &amp;/or Student/Graduate – how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 Practice?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(Sociology)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Social Inequality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(Note taking &amp; Reflection)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1) Quantitative - Examining the demographics in your Town/City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2) Qualitative - A bus ride across your Town/City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3) Mixed Methods - a local newspaper article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Professional practitioners talk about how social inequality in the context of their organisations and how research data is used to inform service delivery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Practice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Coope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2037650" y="225125"/>
            <a:ext cx="67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Practice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50" y="152400"/>
            <a:ext cx="146777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-29" t="15033" r="2181" b="8845"/>
          <a:stretch/>
        </p:blipFill>
        <p:spPr>
          <a:xfrm>
            <a:off x="384188" y="1194025"/>
            <a:ext cx="8375626" cy="366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On-screen Show (16:9)</PresentationFormat>
  <Paragraphs>105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Transition Model Toolkit </vt:lpstr>
      <vt:lpstr>Today’s Team</vt:lpstr>
      <vt:lpstr>Agenda</vt:lpstr>
      <vt:lpstr>The Concept</vt:lpstr>
      <vt:lpstr>The Concept</vt:lpstr>
      <vt:lpstr>The Concept Aligned to Our Strategy</vt:lpstr>
      <vt:lpstr>The Framework</vt:lpstr>
      <vt:lpstr>In Practice</vt:lpstr>
      <vt:lpstr>In Practice</vt:lpstr>
      <vt:lpstr>Impact on Academic Practice and  Students  </vt:lpstr>
      <vt:lpstr>Impact </vt:lpstr>
      <vt:lpstr>The Toolkit</vt:lpstr>
      <vt:lpstr>The Toolkit</vt:lpstr>
      <vt:lpstr>Adopting the Model in your Course Area  Thinking about your current practice (pre-enrolment &amp; welcome week);  Could you adopt the model in you course area? What would be the benefits, barriers and challenges? Comments/Questions in the Chat, please</vt:lpstr>
      <vt:lpstr>Close and Next Steps </vt:lpstr>
      <vt:lpstr>Close and Next steps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Model Toolkit</dc:title>
  <dc:creator>Brownell, Natalie</dc:creator>
  <cp:lastModifiedBy>Natalie Brownell</cp:lastModifiedBy>
  <cp:revision>2</cp:revision>
  <dcterms:modified xsi:type="dcterms:W3CDTF">2020-06-26T06:38:53Z</dcterms:modified>
</cp:coreProperties>
</file>